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7" r:id="rId2"/>
    <p:sldId id="258" r:id="rId3"/>
    <p:sldId id="354" r:id="rId4"/>
    <p:sldId id="259" r:id="rId5"/>
    <p:sldId id="260" r:id="rId6"/>
    <p:sldId id="362" r:id="rId7"/>
    <p:sldId id="356" r:id="rId8"/>
    <p:sldId id="360" r:id="rId9"/>
    <p:sldId id="363" r:id="rId10"/>
    <p:sldId id="361" r:id="rId11"/>
    <p:sldId id="364" r:id="rId12"/>
    <p:sldId id="261" r:id="rId13"/>
    <p:sldId id="262" r:id="rId14"/>
    <p:sldId id="319" r:id="rId15"/>
    <p:sldId id="320" r:id="rId16"/>
    <p:sldId id="357" r:id="rId17"/>
    <p:sldId id="322" r:id="rId18"/>
    <p:sldId id="359" r:id="rId19"/>
    <p:sldId id="358" r:id="rId20"/>
    <p:sldId id="366" r:id="rId21"/>
    <p:sldId id="367" r:id="rId22"/>
    <p:sldId id="368" r:id="rId23"/>
    <p:sldId id="369" r:id="rId24"/>
    <p:sldId id="355" r:id="rId25"/>
    <p:sldId id="370" r:id="rId26"/>
    <p:sldId id="371" r:id="rId27"/>
    <p:sldId id="375" r:id="rId28"/>
    <p:sldId id="376" r:id="rId29"/>
    <p:sldId id="377" r:id="rId30"/>
    <p:sldId id="378" r:id="rId31"/>
    <p:sldId id="379" r:id="rId32"/>
    <p:sldId id="404" r:id="rId33"/>
    <p:sldId id="380" r:id="rId34"/>
    <p:sldId id="381" r:id="rId35"/>
    <p:sldId id="382" r:id="rId36"/>
    <p:sldId id="383" r:id="rId37"/>
    <p:sldId id="384" r:id="rId38"/>
    <p:sldId id="402" r:id="rId39"/>
    <p:sldId id="374" r:id="rId40"/>
    <p:sldId id="385" r:id="rId41"/>
    <p:sldId id="387" r:id="rId42"/>
    <p:sldId id="388" r:id="rId43"/>
    <p:sldId id="390" r:id="rId44"/>
    <p:sldId id="392" r:id="rId45"/>
    <p:sldId id="391" r:id="rId46"/>
    <p:sldId id="393" r:id="rId47"/>
    <p:sldId id="395" r:id="rId48"/>
    <p:sldId id="396" r:id="rId49"/>
    <p:sldId id="397" r:id="rId50"/>
    <p:sldId id="398" r:id="rId51"/>
    <p:sldId id="399" r:id="rId52"/>
    <p:sldId id="400" r:id="rId53"/>
    <p:sldId id="386" r:id="rId5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2" autoAdjust="0"/>
    <p:restoredTop sz="94660"/>
  </p:normalViewPr>
  <p:slideViewPr>
    <p:cSldViewPr snapToGrid="0">
      <p:cViewPr varScale="1">
        <p:scale>
          <a:sx n="81" d="100"/>
          <a:sy n="81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C57F4-280B-487F-80C6-51CFC928BC47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15A7-651E-41C6-948D-49A4B7705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45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2FC850B-8938-45D9-A10A-F887CAFB4A6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B4947A0-2DB7-488B-850F-4121BA45E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7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6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1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80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75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0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77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94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07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74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3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3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015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941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28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01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99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386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886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3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6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68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083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59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947A0-2DB7-488B-850F-4121BA45E7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7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58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559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6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0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7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8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1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30FEA-25DB-42FB-B6E2-0700A8B345DD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26CC8-E03A-4D29-BCF4-266015DFB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0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0.bin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6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3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7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Linear Methods for Classification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BMTRY 790</a:t>
            </a:r>
          </a:p>
        </p:txBody>
      </p:sp>
    </p:spTree>
    <p:extLst>
      <p:ext uri="{BB962C8B-B14F-4D97-AF65-F5344CB8AC3E}">
        <p14:creationId xmlns:p14="http://schemas.microsoft.com/office/powerpoint/2010/main" val="4294472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Separating </a:t>
            </a:r>
            <a:r>
              <a:rPr lang="en-US" sz="4000" dirty="0" err="1"/>
              <a:t>Hyperplanes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10306756" cy="54403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Impact of quasi-separation on logistic regression solution…</a:t>
            </a:r>
          </a:p>
          <a:p>
            <a:pPr marL="457200" lvl="1" indent="0"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0000FF"/>
                </a:solidFill>
              </a:rPr>
              <a:t>summary(</a:t>
            </a:r>
            <a:r>
              <a:rPr lang="en-US" sz="1800" dirty="0" err="1">
                <a:solidFill>
                  <a:srgbClr val="0000FF"/>
                </a:solidFill>
              </a:rPr>
              <a:t>glm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iy~x</a:t>
            </a:r>
            <a:r>
              <a:rPr lang="en-US" sz="1800" dirty="0">
                <a:solidFill>
                  <a:srgbClr val="0000FF"/>
                </a:solidFill>
              </a:rPr>
              <a:t>, family=binomial()))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Call:  </a:t>
            </a:r>
            <a:r>
              <a:rPr lang="en-US" sz="1800" dirty="0" err="1">
                <a:solidFill>
                  <a:srgbClr val="FF0000"/>
                </a:solidFill>
              </a:rPr>
              <a:t>glm</a:t>
            </a:r>
            <a:r>
              <a:rPr lang="en-US" sz="1800" dirty="0">
                <a:solidFill>
                  <a:srgbClr val="FF0000"/>
                </a:solidFill>
              </a:rPr>
              <a:t>(formula = </a:t>
            </a:r>
            <a:r>
              <a:rPr lang="en-US" sz="1800" dirty="0" err="1">
                <a:solidFill>
                  <a:srgbClr val="FF0000"/>
                </a:solidFill>
              </a:rPr>
              <a:t>iy</a:t>
            </a:r>
            <a:r>
              <a:rPr lang="en-US" sz="1800" dirty="0">
                <a:solidFill>
                  <a:srgbClr val="FF0000"/>
                </a:solidFill>
              </a:rPr>
              <a:t> ~ x, family = binomial())</a:t>
            </a: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Deviance Residuals: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Min          1Q      Median          3Q         Max 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-5.778e-05  -2.100e-08   0.000e+00   2.100e-08   6.840e-05  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Coefficients: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Estimate       Std. Error        z value    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(&gt;|z|)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   11.05          17323.46        0.001      0.999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x1                  -148.76        68605.77       -0.002      0.998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x2                   159.67        71033.92         0.002      0.998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(Dispersion parameter for binomial family taken to be 1)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Null deviance: 6.6542e+01  on 47  degrees of freedom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Residual deviance: 9.0885e-09  on 45  degrees of freedom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AIC: 6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Number of Fisher Scoring iterations: 25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7111" y="3510844"/>
            <a:ext cx="4030133" cy="1016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76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Hard Classifiers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10306756" cy="5440363"/>
          </a:xfrm>
        </p:spPr>
        <p:txBody>
          <a:bodyPr>
            <a:normAutofit/>
          </a:bodyPr>
          <a:lstStyle/>
          <a:p>
            <a:r>
              <a:rPr lang="en-US" dirty="0"/>
              <a:t>Clearly there are some potential issues with the approaches we’ve considered so far</a:t>
            </a:r>
          </a:p>
          <a:p>
            <a:endParaRPr lang="en-US" sz="800" dirty="0"/>
          </a:p>
          <a:p>
            <a:r>
              <a:rPr lang="en-US" dirty="0"/>
              <a:t>Recall these are all soft classifiers </a:t>
            </a:r>
          </a:p>
          <a:p>
            <a:pPr lvl="1"/>
            <a:r>
              <a:rPr lang="en-US" dirty="0"/>
              <a:t>First estimate the posterior probability</a:t>
            </a:r>
          </a:p>
          <a:p>
            <a:pPr lvl="1"/>
            <a:r>
              <a:rPr lang="en-US" dirty="0"/>
              <a:t>Then construct a decision boundary</a:t>
            </a:r>
          </a:p>
          <a:p>
            <a:endParaRPr lang="en-US" sz="800" dirty="0"/>
          </a:p>
          <a:p>
            <a:r>
              <a:rPr lang="en-US" dirty="0"/>
              <a:t>Shift focus to the idea of hard classifiers where we seek to directly target </a:t>
            </a:r>
            <a:r>
              <a:rPr lang="en-US" dirty="0" err="1"/>
              <a:t>Baye’s</a:t>
            </a:r>
            <a:r>
              <a:rPr lang="en-US" dirty="0"/>
              <a:t> Rule</a:t>
            </a:r>
          </a:p>
          <a:p>
            <a:pPr lvl="1"/>
            <a:r>
              <a:rPr lang="en-US" dirty="0"/>
              <a:t>Forms the basis for neural networks and support vector machines</a:t>
            </a:r>
          </a:p>
          <a:p>
            <a:pPr lvl="1"/>
            <a:endParaRPr lang="en-US" sz="800" dirty="0"/>
          </a:p>
          <a:p>
            <a:r>
              <a:rPr lang="en-US" dirty="0"/>
              <a:t>For convenience, we label the two classes as +1 and -1 here (we’ll see why in a moment)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9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Review of Vector Algebra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5" y="1160319"/>
            <a:ext cx="10595758" cy="5440363"/>
          </a:xfrm>
        </p:spPr>
        <p:txBody>
          <a:bodyPr>
            <a:normAutofit lnSpcReduction="10000"/>
          </a:bodyPr>
          <a:lstStyle/>
          <a:p>
            <a:pPr marL="457200"/>
            <a:r>
              <a:rPr lang="en-US" sz="2400" dirty="0"/>
              <a:t>Given vectors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/>
              <a:t>and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i="1" dirty="0"/>
              <a:t> </a:t>
            </a:r>
            <a:r>
              <a:rPr lang="en-US" sz="2400" dirty="0"/>
              <a:t>in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US" sz="2400" i="1" baseline="30000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sz="2400" dirty="0"/>
              <a:t>, the projection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 onto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 is the </a:t>
            </a:r>
            <a:r>
              <a:rPr lang="en-US" sz="2400" dirty="0" err="1"/>
              <a:t>orthoganol</a:t>
            </a:r>
            <a:r>
              <a:rPr lang="en-US" sz="2400" dirty="0"/>
              <a:t> projection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 onto a straight line parallel to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,</a:t>
            </a:r>
          </a:p>
          <a:p>
            <a:pPr indent="0">
              <a:buNone/>
            </a:pPr>
            <a:endParaRPr lang="en-US" sz="2400" dirty="0"/>
          </a:p>
          <a:p>
            <a:pPr indent="0">
              <a:buNone/>
            </a:pPr>
            <a:r>
              <a:rPr lang="en-US" sz="2400" dirty="0"/>
              <a:t>      where   </a:t>
            </a:r>
          </a:p>
          <a:p>
            <a:pPr indent="0">
              <a:buNone/>
            </a:pPr>
            <a:endParaRPr lang="en-US" sz="900" dirty="0"/>
          </a:p>
          <a:p>
            <a:pPr indent="0">
              <a:buNone/>
            </a:pPr>
            <a:r>
              <a:rPr lang="en-US" sz="2400" dirty="0"/>
              <a:t>      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|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|</a:t>
            </a:r>
            <a:r>
              <a:rPr lang="en-US" sz="2400" dirty="0"/>
              <a:t> is the length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,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dirty="0"/>
              <a:t> is the angle between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 and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, </a:t>
            </a:r>
          </a:p>
          <a:p>
            <a:pPr indent="0">
              <a:buNone/>
            </a:pPr>
            <a:r>
              <a:rPr lang="en-US" sz="2400" dirty="0"/>
              <a:t>	-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baseline="30000" dirty="0"/>
              <a:t>*</a:t>
            </a:r>
            <a:r>
              <a:rPr lang="en-US" sz="2400" dirty="0"/>
              <a:t> is the unit vector in the direction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.</a:t>
            </a:r>
          </a:p>
          <a:p>
            <a:pPr indent="0">
              <a:buNone/>
            </a:pPr>
            <a:r>
              <a:rPr lang="en-US" sz="2400" dirty="0"/>
              <a:t>	-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400" dirty="0"/>
              <a:t> is a vector parallel to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.</a:t>
            </a:r>
          </a:p>
          <a:p>
            <a:pPr indent="0">
              <a:buNone/>
            </a:pPr>
            <a:r>
              <a:rPr lang="en-US" sz="2400" dirty="0"/>
              <a:t>	-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400" dirty="0"/>
              <a:t> is a scalar, called the scalar projection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 onto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.</a:t>
            </a:r>
          </a:p>
          <a:p>
            <a:pPr indent="0">
              <a:buNone/>
            </a:pPr>
            <a:r>
              <a:rPr lang="en-US" sz="2400" dirty="0"/>
              <a:t>		-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400" dirty="0"/>
              <a:t> is a scalar which can be positive or negative</a:t>
            </a:r>
          </a:p>
          <a:p>
            <a:pPr indent="0">
              <a:buNone/>
            </a:pPr>
            <a:r>
              <a:rPr lang="en-US" sz="2400" dirty="0"/>
              <a:t>		- If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400" dirty="0"/>
              <a:t> = 0, we say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en-US" sz="2400" dirty="0"/>
              <a:t> is perpendicular to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.</a:t>
            </a:r>
          </a:p>
          <a:p>
            <a:pPr indent="0">
              <a:buNone/>
            </a:pPr>
            <a:endParaRPr lang="en-US" sz="800" dirty="0"/>
          </a:p>
          <a:p>
            <a:pPr indent="0">
              <a:buNone/>
            </a:pPr>
            <a:r>
              <a:rPr lang="en-US" sz="2400" dirty="0"/>
              <a:t>The scalar projection equals the length of the vector projection, with a minus sign if the direction of the projection is opposite that of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sz="2400" dirty="0"/>
              <a:t>.</a:t>
            </a:r>
          </a:p>
          <a:p>
            <a:pPr marL="457200"/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202501"/>
              </p:ext>
            </p:extLst>
          </p:nvPr>
        </p:nvGraphicFramePr>
        <p:xfrm>
          <a:off x="4406900" y="1773238"/>
          <a:ext cx="11017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03040" progId="Equation.DSMT4">
                  <p:embed/>
                </p:oleObj>
              </mc:Choice>
              <mc:Fallback>
                <p:oleObj name="Equation" r:id="rId3" imgW="533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6900" y="1773238"/>
                        <a:ext cx="110172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206575"/>
              </p:ext>
            </p:extLst>
          </p:nvPr>
        </p:nvGraphicFramePr>
        <p:xfrm>
          <a:off x="2488318" y="2315892"/>
          <a:ext cx="34353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63560" imgH="215640" progId="Equation.DSMT4">
                  <p:embed/>
                </p:oleObj>
              </mc:Choice>
              <mc:Fallback>
                <p:oleObj name="Equation" r:id="rId5" imgW="1663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88318" y="2315892"/>
                        <a:ext cx="34353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212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Hyperplane</a:t>
            </a:r>
            <a:r>
              <a:rPr lang="en-US" sz="4000" dirty="0"/>
              <a:t> and Its Normal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6" y="1228725"/>
            <a:ext cx="10359738" cy="5440363"/>
          </a:xfrm>
        </p:spPr>
        <p:txBody>
          <a:bodyPr>
            <a:normAutofit/>
          </a:bodyPr>
          <a:lstStyle/>
          <a:p>
            <a:pPr marL="457200" indent="-342900"/>
            <a:r>
              <a:rPr lang="en-US" dirty="0"/>
              <a:t>A </a:t>
            </a:r>
            <a:r>
              <a:rPr lang="en-US" dirty="0" err="1"/>
              <a:t>hyperplane</a:t>
            </a:r>
            <a:r>
              <a:rPr lang="en-US" dirty="0"/>
              <a:t> or affine set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is defined by the linear equation</a:t>
            </a:r>
          </a:p>
          <a:p>
            <a:pPr marL="914400" lvl="1" indent="-342900"/>
            <a:endParaRPr lang="en-US" dirty="0"/>
          </a:p>
          <a:p>
            <a:pPr marL="914400" lvl="1" indent="-342900"/>
            <a:endParaRPr lang="en-US" dirty="0"/>
          </a:p>
          <a:p>
            <a:pPr marL="914400" lvl="1" indent="-342900"/>
            <a:endParaRPr lang="en-US" sz="800" dirty="0"/>
          </a:p>
          <a:p>
            <a:pPr marL="914400" lvl="1" indent="-342900"/>
            <a:r>
              <a:rPr lang="en-US" dirty="0"/>
              <a:t>A </a:t>
            </a:r>
            <a:r>
              <a:rPr lang="en-US" dirty="0" err="1"/>
              <a:t>hyperplane</a:t>
            </a:r>
            <a:r>
              <a:rPr lang="en-US" dirty="0"/>
              <a:t> of a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/>
              <a:t>-dimensional space is a flat subset with dimension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-1</a:t>
            </a:r>
          </a:p>
          <a:p>
            <a:pPr marL="914400" lvl="1" indent="-342900"/>
            <a:r>
              <a:rPr lang="en-US" dirty="0"/>
              <a:t>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2</a:t>
            </a:r>
            <a:r>
              <a:rPr lang="en-US" dirty="0"/>
              <a:t>, then the set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is a line </a:t>
            </a:r>
          </a:p>
          <a:p>
            <a:pPr marL="914400" lvl="1" indent="-342900"/>
            <a:r>
              <a:rPr lang="en-US" dirty="0"/>
              <a:t>A </a:t>
            </a:r>
            <a:r>
              <a:rPr lang="en-US" dirty="0" err="1"/>
              <a:t>hyperplane</a:t>
            </a:r>
            <a:r>
              <a:rPr lang="en-US" dirty="0"/>
              <a:t> separates the space into two half spaces</a:t>
            </a:r>
          </a:p>
          <a:p>
            <a:pPr marL="914400" lvl="1" indent="-342900"/>
            <a:endParaRPr lang="en-US" sz="800" dirty="0"/>
          </a:p>
          <a:p>
            <a:pPr marL="457200" indent="-342900"/>
            <a:r>
              <a:rPr lang="en-US" dirty="0"/>
              <a:t>For any two points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, we have</a:t>
            </a:r>
          </a:p>
          <a:p>
            <a:pPr marL="457200" indent="-342900"/>
            <a:endParaRPr lang="en-US" dirty="0"/>
          </a:p>
          <a:p>
            <a:pPr marL="114300" indent="0">
              <a:buNone/>
            </a:pPr>
            <a:endParaRPr lang="en-US" sz="800" dirty="0"/>
          </a:p>
          <a:p>
            <a:pPr marL="457200" indent="-342900"/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 is perpendicular 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.  We can define the normal vector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as </a:t>
            </a:r>
          </a:p>
          <a:p>
            <a:pPr marL="457200" indent="-342900"/>
            <a:endParaRPr lang="en-US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334252"/>
              </p:ext>
            </p:extLst>
          </p:nvPr>
        </p:nvGraphicFramePr>
        <p:xfrm>
          <a:off x="4004557" y="1886479"/>
          <a:ext cx="2679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2680" imgH="279360" progId="Equation.DSMT4">
                  <p:embed/>
                </p:oleObj>
              </mc:Choice>
              <mc:Fallback>
                <p:oleObj name="Equation" r:id="rId3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4557" y="1886479"/>
                        <a:ext cx="2679700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01303"/>
              </p:ext>
            </p:extLst>
          </p:nvPr>
        </p:nvGraphicFramePr>
        <p:xfrm>
          <a:off x="4322763" y="4672013"/>
          <a:ext cx="2043112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77760" imgH="253800" progId="Equation.DSMT4">
                  <p:embed/>
                </p:oleObj>
              </mc:Choice>
              <mc:Fallback>
                <p:oleObj name="Equation" r:id="rId5" imgW="977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4672013"/>
                        <a:ext cx="2043112" cy="509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325536"/>
              </p:ext>
            </p:extLst>
          </p:nvPr>
        </p:nvGraphicFramePr>
        <p:xfrm>
          <a:off x="4575175" y="5816600"/>
          <a:ext cx="15382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5816600"/>
                        <a:ext cx="1538288" cy="509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43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1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Signed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8890"/>
            <a:ext cx="10515600" cy="50480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any             , we have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pPr marL="0" indent="0">
              <a:buNone/>
            </a:pPr>
            <a:endParaRPr lang="en-US" sz="900" dirty="0"/>
          </a:p>
          <a:p>
            <a:r>
              <a:rPr lang="en-US" dirty="0"/>
              <a:t>For any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in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US" i="1" baseline="30000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/>
              <a:t>, its signed distance 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is the projection of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–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dirty="0"/>
              <a:t> onto the direction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30000" dirty="0"/>
              <a:t>*</a:t>
            </a:r>
            <a:r>
              <a:rPr lang="en-US" dirty="0"/>
              <a:t> (the normal vector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), where  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choice of              can be arbitrary</a:t>
            </a:r>
          </a:p>
          <a:p>
            <a:r>
              <a:rPr lang="en-US" dirty="0"/>
              <a:t>The signed distance can be positive or negative.  </a:t>
            </a:r>
          </a:p>
          <a:p>
            <a:r>
              <a:rPr lang="en-US" dirty="0"/>
              <a:t>It can be used for classification purposes 	</a:t>
            </a:r>
          </a:p>
          <a:p>
            <a:pPr lvl="1"/>
            <a:r>
              <a:rPr lang="en-US" dirty="0"/>
              <a:t>Points with positive signed distances are assigned to +1 class </a:t>
            </a:r>
          </a:p>
          <a:p>
            <a:pPr lvl="1"/>
            <a:r>
              <a:rPr lang="en-US" dirty="0"/>
              <a:t>Points with negative signed distances are assigned to -1 class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906224"/>
              </p:ext>
            </p:extLst>
          </p:nvPr>
        </p:nvGraphicFramePr>
        <p:xfrm>
          <a:off x="2176999" y="1061580"/>
          <a:ext cx="950023" cy="49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8280" imgH="190440" progId="Equation.DSMT4">
                  <p:embed/>
                </p:oleObj>
              </mc:Choice>
              <mc:Fallback>
                <p:oleObj name="Equation" r:id="rId3" imgW="368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6999" y="1061580"/>
                        <a:ext cx="950023" cy="491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70228"/>
              </p:ext>
            </p:extLst>
          </p:nvPr>
        </p:nvGraphicFramePr>
        <p:xfrm>
          <a:off x="4132263" y="1587500"/>
          <a:ext cx="14811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32263" y="1587500"/>
                        <a:ext cx="1481137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591887"/>
              </p:ext>
            </p:extLst>
          </p:nvPr>
        </p:nvGraphicFramePr>
        <p:xfrm>
          <a:off x="7038736" y="2339511"/>
          <a:ext cx="953797" cy="493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8280" imgH="190440" progId="Equation.DSMT4">
                  <p:embed/>
                </p:oleObj>
              </mc:Choice>
              <mc:Fallback>
                <p:oleObj name="Equation" r:id="rId7" imgW="368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38736" y="2339511"/>
                        <a:ext cx="953797" cy="493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798684"/>
              </p:ext>
            </p:extLst>
          </p:nvPr>
        </p:nvGraphicFramePr>
        <p:xfrm>
          <a:off x="2825511" y="2958655"/>
          <a:ext cx="42132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70000" imgH="444240" progId="Equation.DSMT4">
                  <p:embed/>
                </p:oleObj>
              </mc:Choice>
              <mc:Fallback>
                <p:oleObj name="Equation" r:id="rId9" imgW="2070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25511" y="2958655"/>
                        <a:ext cx="4213225" cy="90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27491"/>
              </p:ext>
            </p:extLst>
          </p:nvPr>
        </p:nvGraphicFramePr>
        <p:xfrm>
          <a:off x="3025422" y="3947714"/>
          <a:ext cx="963079" cy="4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68280" imgH="190440" progId="Equation.DSMT4">
                  <p:embed/>
                </p:oleObj>
              </mc:Choice>
              <mc:Fallback>
                <p:oleObj name="Equation" r:id="rId11" imgW="3682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025422" y="3947714"/>
                        <a:ext cx="963079" cy="4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944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1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Linear Algebra of a </a:t>
            </a:r>
            <a:r>
              <a:rPr lang="en-US" sz="4000" dirty="0" err="1"/>
              <a:t>Hyperplane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289244" y="1118186"/>
            <a:ext cx="33867" cy="51251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96533" y="4899378"/>
            <a:ext cx="7540978" cy="11289"/>
          </a:xfrm>
          <a:prstGeom prst="straightConnector1">
            <a:avLst/>
          </a:prstGeom>
          <a:ln w="1905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1289" y="1761067"/>
            <a:ext cx="5644444" cy="363502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325091" y="3871943"/>
            <a:ext cx="688651" cy="1027435"/>
          </a:xfrm>
          <a:prstGeom prst="straightConnector1">
            <a:avLst/>
          </a:prstGeom>
          <a:ln w="190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013742" y="1614239"/>
            <a:ext cx="1540982" cy="2257704"/>
          </a:xfrm>
          <a:prstGeom prst="line">
            <a:avLst/>
          </a:prstGeom>
          <a:ln w="19050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5288844" y="2017889"/>
            <a:ext cx="1382889" cy="894644"/>
          </a:xfrm>
          <a:prstGeom prst="line">
            <a:avLst/>
          </a:prstGeom>
          <a:ln w="19050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572000" y="2912533"/>
            <a:ext cx="2099733" cy="124178"/>
          </a:xfrm>
          <a:prstGeom prst="straightConnector1">
            <a:avLst/>
          </a:prstGeom>
          <a:ln w="190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10175" y="2143125"/>
            <a:ext cx="128588" cy="8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338763" y="2101746"/>
            <a:ext cx="78669" cy="122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600574" y="3137501"/>
            <a:ext cx="78669" cy="1223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71986" y="3182234"/>
            <a:ext cx="128588" cy="80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31448" y="3988179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sz="2400" i="1" dirty="0" err="1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sz="2400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sz="2400" b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= 0</a:t>
            </a:r>
            <a:endParaRPr lang="en-US" sz="24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5590" y="4064000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*</a:t>
            </a:r>
            <a:endParaRPr lang="en-US" sz="24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97914" y="2688857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0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endParaRPr lang="en-US" sz="20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6301" y="2687767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sz="20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8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Linear Classification 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084119"/>
            <a:ext cx="10494818" cy="5668963"/>
          </a:xfrm>
        </p:spPr>
        <p:txBody>
          <a:bodyPr>
            <a:normAutofit/>
          </a:bodyPr>
          <a:lstStyle/>
          <a:p>
            <a:r>
              <a:rPr lang="en-US" dirty="0"/>
              <a:t>For convenience, we define</a:t>
            </a:r>
          </a:p>
          <a:p>
            <a:endParaRPr lang="en-US" dirty="0"/>
          </a:p>
          <a:p>
            <a:r>
              <a:rPr lang="en-US" dirty="0"/>
              <a:t>From the previous slide, we can show that the signed distance of any point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is defined by the expression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has the same sign (is proportional to) as the signed distance from point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  </a:t>
            </a:r>
          </a:p>
          <a:p>
            <a:r>
              <a:rPr lang="en-US" dirty="0"/>
              <a:t>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&gt; 0</a:t>
            </a:r>
            <a:r>
              <a:rPr lang="en-US" dirty="0"/>
              <a:t>, we classify observation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as +1</a:t>
            </a:r>
          </a:p>
          <a:p>
            <a:r>
              <a:rPr lang="en-US" dirty="0"/>
              <a:t>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&lt; 0</a:t>
            </a:r>
            <a:r>
              <a:rPr lang="en-US" dirty="0"/>
              <a:t>, we classify observation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as -1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165622"/>
              </p:ext>
            </p:extLst>
          </p:nvPr>
        </p:nvGraphicFramePr>
        <p:xfrm>
          <a:off x="4340489" y="1536160"/>
          <a:ext cx="20272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489" y="1536160"/>
                        <a:ext cx="2027238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356977"/>
              </p:ext>
            </p:extLst>
          </p:nvPr>
        </p:nvGraphicFramePr>
        <p:xfrm>
          <a:off x="4534606" y="3093333"/>
          <a:ext cx="1561394" cy="76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495000" progId="Equation.DSMT4">
                  <p:embed/>
                </p:oleObj>
              </mc:Choice>
              <mc:Fallback>
                <p:oleObj name="Equation" r:id="rId5" imgW="10159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606" y="3093333"/>
                        <a:ext cx="1561394" cy="761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36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Functional Margin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084119"/>
            <a:ext cx="10494818" cy="5668963"/>
          </a:xfrm>
        </p:spPr>
        <p:txBody>
          <a:bodyPr>
            <a:normAutofit/>
          </a:bodyPr>
          <a:lstStyle/>
          <a:p>
            <a:r>
              <a:rPr lang="en-US" dirty="0"/>
              <a:t>Note</a:t>
            </a:r>
          </a:p>
          <a:p>
            <a:pPr lvl="1"/>
            <a:r>
              <a:rPr lang="en-US" dirty="0"/>
              <a:t>Correctly classified point has signed distance has the same sign as its label.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This implies that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a point is misclassified, then its signed distance has the opposite sign as its label, which implies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product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is called the functional margin of the </a:t>
            </a:r>
            <a:r>
              <a:rPr lang="en-US" dirty="0">
                <a:cs typeface="Times" panose="02020603050405020304" pitchFamily="18" charset="0"/>
              </a:rPr>
              <a:t>classifier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30575"/>
              </p:ext>
            </p:extLst>
          </p:nvPr>
        </p:nvGraphicFramePr>
        <p:xfrm>
          <a:off x="3346450" y="2587171"/>
          <a:ext cx="1423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9160" imgH="253800" progId="Equation.DSMT4">
                  <p:embed/>
                </p:oleObj>
              </mc:Choice>
              <mc:Fallback>
                <p:oleObj name="Equation" r:id="rId3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587171"/>
                        <a:ext cx="1423988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644975"/>
              </p:ext>
            </p:extLst>
          </p:nvPr>
        </p:nvGraphicFramePr>
        <p:xfrm>
          <a:off x="3346450" y="4290941"/>
          <a:ext cx="1423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253800" progId="Equation.DSMT4">
                  <p:embed/>
                </p:oleObj>
              </mc:Choice>
              <mc:Fallback>
                <p:oleObj name="Equation" r:id="rId5" imgW="74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290941"/>
                        <a:ext cx="1423988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763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the Linear </a:t>
            </a:r>
            <a:r>
              <a:rPr lang="en-US" sz="4000" dirty="0" err="1"/>
              <a:t>Hyperplane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there are a number solutions for these data that provide perfect separation</a:t>
            </a:r>
          </a:p>
          <a:p>
            <a:endParaRPr lang="en-US" dirty="0"/>
          </a:p>
          <a:p>
            <a:r>
              <a:rPr lang="en-US" dirty="0"/>
              <a:t>So can we find such a solution using the idea of a hard classifier?</a:t>
            </a:r>
          </a:p>
          <a:p>
            <a:pPr lvl="1"/>
            <a:r>
              <a:rPr lang="en-US" dirty="0"/>
              <a:t>Perceptron Algorithm</a:t>
            </a:r>
          </a:p>
          <a:p>
            <a:pPr lvl="1"/>
            <a:r>
              <a:rPr lang="en-US" dirty="0"/>
              <a:t>Optimal Separating </a:t>
            </a:r>
            <a:r>
              <a:rPr lang="en-US" dirty="0" err="1"/>
              <a:t>Hyperplane</a:t>
            </a:r>
            <a:r>
              <a:rPr lang="en-US" dirty="0"/>
              <a:t> (aka linear SVM)</a:t>
            </a:r>
          </a:p>
        </p:txBody>
      </p:sp>
    </p:spTree>
    <p:extLst>
      <p:ext uri="{BB962C8B-B14F-4D97-AF65-F5344CB8AC3E}">
        <p14:creationId xmlns:p14="http://schemas.microsoft.com/office/powerpoint/2010/main" val="3773715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Rosenblatt’s Perceptron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084119"/>
            <a:ext cx="10494818" cy="5668963"/>
          </a:xfrm>
        </p:spPr>
        <p:txBody>
          <a:bodyPr>
            <a:normAutofit/>
          </a:bodyPr>
          <a:lstStyle/>
          <a:p>
            <a:r>
              <a:rPr lang="en-US" b="1" dirty="0"/>
              <a:t>Goal</a:t>
            </a:r>
            <a:r>
              <a:rPr lang="en-US" dirty="0"/>
              <a:t>: Find a separating </a:t>
            </a:r>
            <a:r>
              <a:rPr lang="en-US" dirty="0" err="1"/>
              <a:t>hyperplane</a:t>
            </a:r>
            <a:r>
              <a:rPr lang="en-US" dirty="0"/>
              <a:t> by minimizing the distance of misclassified point to the decision boundary.</a:t>
            </a:r>
          </a:p>
          <a:p>
            <a:r>
              <a:rPr lang="en-US" dirty="0"/>
              <a:t>Code the two classes as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 -1 </a:t>
            </a:r>
          </a:p>
          <a:p>
            <a:endParaRPr lang="en-US" sz="800" dirty="0"/>
          </a:p>
          <a:p>
            <a:pPr lvl="1"/>
            <a:r>
              <a:rPr lang="en-US" dirty="0"/>
              <a:t>If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 is </a:t>
            </a:r>
            <a:r>
              <a:rPr lang="en-US" dirty="0"/>
              <a:t>misclassified,                           . </a:t>
            </a:r>
          </a:p>
          <a:p>
            <a:pPr lvl="1"/>
            <a:r>
              <a:rPr lang="en-US" dirty="0"/>
              <a:t>If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-1 </a:t>
            </a:r>
            <a:r>
              <a:rPr lang="en-US" dirty="0"/>
              <a:t>is misclassified,                           .</a:t>
            </a:r>
          </a:p>
          <a:p>
            <a:endParaRPr lang="en-US" dirty="0"/>
          </a:p>
          <a:p>
            <a:r>
              <a:rPr lang="en-US" dirty="0"/>
              <a:t>The signed distance from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to the decision boundary,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dirty="0"/>
              <a:t>, is               , thus the distance from a misclassified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 </a:t>
            </a:r>
            <a:r>
              <a:rPr lang="en-US" dirty="0">
                <a:cs typeface="Times" panose="02020603050405020304" pitchFamily="18" charset="0"/>
              </a:rPr>
              <a:t>i</a:t>
            </a:r>
            <a:r>
              <a:rPr lang="en-US" dirty="0"/>
              <a:t>s   </a:t>
            </a:r>
          </a:p>
          <a:p>
            <a:endParaRPr lang="en-US" sz="2600" dirty="0"/>
          </a:p>
          <a:p>
            <a:endParaRPr lang="en-US" sz="26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15234"/>
              </p:ext>
            </p:extLst>
          </p:nvPr>
        </p:nvGraphicFramePr>
        <p:xfrm>
          <a:off x="9618663" y="3917950"/>
          <a:ext cx="99536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47640" imgH="469800" progId="Equation.DSMT4">
                  <p:embed/>
                </p:oleObj>
              </mc:Choice>
              <mc:Fallback>
                <p:oleObj name="Equation" r:id="rId3" imgW="647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8663" y="3917950"/>
                        <a:ext cx="995362" cy="72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694871"/>
              </p:ext>
            </p:extLst>
          </p:nvPr>
        </p:nvGraphicFramePr>
        <p:xfrm>
          <a:off x="4643438" y="5100638"/>
          <a:ext cx="173513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360" imgH="507960" progId="Equation.DSMT4">
                  <p:embed/>
                </p:oleObj>
              </mc:Choice>
              <mc:Fallback>
                <p:oleObj name="Equation" r:id="rId5" imgW="9903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100638"/>
                        <a:ext cx="1735137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573722"/>
              </p:ext>
            </p:extLst>
          </p:nvPr>
        </p:nvGraphicFramePr>
        <p:xfrm>
          <a:off x="4564218" y="2577556"/>
          <a:ext cx="1893044" cy="550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64218" y="2577556"/>
                        <a:ext cx="1893044" cy="550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130977"/>
              </p:ext>
            </p:extLst>
          </p:nvPr>
        </p:nvGraphicFramePr>
        <p:xfrm>
          <a:off x="4611718" y="2963491"/>
          <a:ext cx="1893044" cy="550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203040" progId="Equation.DSMT4">
                  <p:embed/>
                </p:oleObj>
              </mc:Choice>
              <mc:Fallback>
                <p:oleObj name="Equation" r:id="rId9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11718" y="2963491"/>
                        <a:ext cx="1893044" cy="550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46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Linear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18" y="1143000"/>
            <a:ext cx="9431482" cy="5135563"/>
          </a:xfrm>
        </p:spPr>
        <p:txBody>
          <a:bodyPr>
            <a:normAutofit/>
          </a:bodyPr>
          <a:lstStyle/>
          <a:p>
            <a:pPr marL="457200"/>
            <a:r>
              <a:rPr lang="en-US" dirty="0"/>
              <a:t>Start with the simplest case:  </a:t>
            </a:r>
          </a:p>
          <a:p>
            <a:pPr marL="914400" lvl="1"/>
            <a:r>
              <a:rPr lang="en-US" dirty="0"/>
              <a:t>2 classes that are perfectly linearly separable</a:t>
            </a:r>
          </a:p>
          <a:p>
            <a:pPr marL="457200"/>
            <a:endParaRPr lang="en-US" sz="800" dirty="0"/>
          </a:p>
          <a:p>
            <a:pPr marL="457200"/>
            <a:r>
              <a:rPr lang="en-US" dirty="0"/>
              <a:t>Linear Classifiers: </a:t>
            </a:r>
          </a:p>
          <a:p>
            <a:pPr marL="914400" lvl="1"/>
            <a:r>
              <a:rPr lang="en-US" dirty="0"/>
              <a:t>Construct a linear decision boundary to separate data into different classes as much as possible</a:t>
            </a:r>
          </a:p>
          <a:p>
            <a:pPr marL="457200"/>
            <a:endParaRPr lang="en-US" sz="800" dirty="0"/>
          </a:p>
          <a:p>
            <a:pPr marL="457200"/>
            <a:r>
              <a:rPr lang="en-US" dirty="0"/>
              <a:t>Under equal cost for misclassification of class 1 to 2 or vice versa, Bayes rule is</a:t>
            </a:r>
          </a:p>
          <a:p>
            <a:pPr indent="0">
              <a:buNone/>
            </a:pPr>
            <a:r>
              <a:rPr lang="en-US" dirty="0"/>
              <a:t>  </a:t>
            </a:r>
          </a:p>
          <a:p>
            <a:pPr marL="457200"/>
            <a:endParaRPr lang="en-US" dirty="0"/>
          </a:p>
          <a:p>
            <a:pPr marL="457200"/>
            <a:r>
              <a:rPr lang="en-US" dirty="0"/>
              <a:t>As we’ve said before would like to mimic Bayes rule</a:t>
            </a:r>
          </a:p>
          <a:p>
            <a:pPr marL="457200"/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529569"/>
              </p:ext>
            </p:extLst>
          </p:nvPr>
        </p:nvGraphicFramePr>
        <p:xfrm>
          <a:off x="3036357" y="4572000"/>
          <a:ext cx="4612603" cy="84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469800" progId="Equation.DSMT4">
                  <p:embed/>
                </p:oleObj>
              </mc:Choice>
              <mc:Fallback>
                <p:oleObj name="Equation" r:id="rId2" imgW="2552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36357" y="4572000"/>
                        <a:ext cx="4612603" cy="849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360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Objective Function of the Perceptron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To define our objective function that we want to minimize, we define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to be the set of misclassified points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Thus the goal of the perceptron algorithm is to minimize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with respect to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endParaRPr lang="en-US" dirty="0">
              <a:latin typeface="Symbol" panose="05050102010706020507" pitchFamily="18" charset="2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432333"/>
              </p:ext>
            </p:extLst>
          </p:nvPr>
        </p:nvGraphicFramePr>
        <p:xfrm>
          <a:off x="2703513" y="2374900"/>
          <a:ext cx="61420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49280" imgH="253800" progId="Equation.DSMT4">
                  <p:embed/>
                </p:oleObj>
              </mc:Choice>
              <mc:Fallback>
                <p:oleObj name="Equation" r:id="rId3" imgW="314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2374900"/>
                        <a:ext cx="6142037" cy="49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799053"/>
              </p:ext>
            </p:extLst>
          </p:nvPr>
        </p:nvGraphicFramePr>
        <p:xfrm>
          <a:off x="3278188" y="3932238"/>
          <a:ext cx="35845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54000" imgH="355320" progId="Equation.DSMT4">
                  <p:embed/>
                </p:oleObj>
              </mc:Choice>
              <mc:Fallback>
                <p:oleObj name="Equation" r:id="rId5" imgW="18540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32238"/>
                        <a:ext cx="3584575" cy="684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7556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Stochastic Gradient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Assume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is fixed.  </a:t>
            </a:r>
          </a:p>
          <a:p>
            <a:r>
              <a:rPr lang="en-US" dirty="0"/>
              <a:t>To minimize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>
                <a:latin typeface="Symbol" panose="05050102010706020507" pitchFamily="18" charset="2"/>
              </a:rPr>
              <a:t>b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, we compute the gradient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/>
              <a:t> with respect to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endParaRPr lang="en-US" dirty="0">
              <a:latin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Stochastic gradient descent  is used to minimize the piecewise linear criterion.</a:t>
            </a:r>
          </a:p>
          <a:p>
            <a:pPr lvl="1"/>
            <a:r>
              <a:rPr lang="en-US" dirty="0"/>
              <a:t>Adjustment on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  is done after each misclassified point is considered.</a:t>
            </a:r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694367"/>
              </p:ext>
            </p:extLst>
          </p:nvPr>
        </p:nvGraphicFramePr>
        <p:xfrm>
          <a:off x="3279775" y="2846564"/>
          <a:ext cx="412591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33360" imgH="711000" progId="Equation.DSMT4">
                  <p:embed/>
                </p:oleObj>
              </mc:Choice>
              <mc:Fallback>
                <p:oleObj name="Equation" r:id="rId3" imgW="2133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775" y="2846564"/>
                        <a:ext cx="4125913" cy="1368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667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Updating Estimates for </a:t>
            </a:r>
            <a:r>
              <a:rPr lang="en-US" sz="4000" i="1" dirty="0">
                <a:latin typeface="Symbol" panose="05050102010706020507" pitchFamily="18" charset="2"/>
              </a:rPr>
              <a:t>b</a:t>
            </a:r>
            <a:r>
              <a:rPr lang="en-US" sz="4000" baseline="-25000" dirty="0"/>
              <a:t>0</a:t>
            </a:r>
            <a:r>
              <a:rPr lang="en-US" sz="4000" dirty="0"/>
              <a:t> and </a:t>
            </a:r>
            <a:r>
              <a:rPr lang="en-US" sz="4000" i="1" dirty="0">
                <a:latin typeface="Symbol" panose="05050102010706020507" pitchFamily="18" charset="2"/>
              </a:rPr>
              <a:t>b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The stochastic gradient algorithm updates as follows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i="1" dirty="0">
                <a:latin typeface="Symbol" panose="05050102010706020507" pitchFamily="18" charset="2"/>
              </a:rPr>
              <a:t>r</a:t>
            </a:r>
            <a:r>
              <a:rPr lang="en-US" dirty="0"/>
              <a:t> is the learning rate (for example we could set </a:t>
            </a:r>
            <a:r>
              <a:rPr lang="en-US" i="1" dirty="0">
                <a:latin typeface="Symbol" panose="05050102010706020507" pitchFamily="18" charset="2"/>
              </a:rPr>
              <a:t>r</a:t>
            </a:r>
            <a:r>
              <a:rPr lang="en-US" dirty="0"/>
              <a:t> = 1).</a:t>
            </a:r>
          </a:p>
          <a:p>
            <a:pPr lvl="1"/>
            <a:endParaRPr lang="en-US" sz="800" i="1" dirty="0"/>
          </a:p>
          <a:p>
            <a:pPr lvl="1"/>
            <a:r>
              <a:rPr lang="en-US" dirty="0"/>
              <a:t>Instead of computing the sum of the gradient contributions of each observation, a step is taken after each observation is considered.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Note that the true gradient algorithm is: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453662"/>
              </p:ext>
            </p:extLst>
          </p:nvPr>
        </p:nvGraphicFramePr>
        <p:xfrm>
          <a:off x="3659188" y="2049463"/>
          <a:ext cx="33655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39880" imgH="482400" progId="Equation.DSMT4">
                  <p:embed/>
                </p:oleObj>
              </mc:Choice>
              <mc:Fallback>
                <p:oleObj name="Equation" r:id="rId3" imgW="1739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2049463"/>
                        <a:ext cx="3365500" cy="928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75191"/>
              </p:ext>
            </p:extLst>
          </p:nvPr>
        </p:nvGraphicFramePr>
        <p:xfrm>
          <a:off x="3560233" y="5344583"/>
          <a:ext cx="2898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98320" imgH="253800" progId="Equation.DSMT4">
                  <p:embed/>
                </p:oleObj>
              </mc:Choice>
              <mc:Fallback>
                <p:oleObj name="Equation" r:id="rId5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233" y="5344583"/>
                        <a:ext cx="2898775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629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Convergence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Convergence Property</a:t>
            </a:r>
            <a:r>
              <a:rPr lang="en-US" dirty="0"/>
              <a:t>: If the classes are linearly separable, the algorithm converges to a separating </a:t>
            </a:r>
            <a:r>
              <a:rPr lang="en-US" dirty="0" err="1"/>
              <a:t>hyperplane</a:t>
            </a:r>
            <a:r>
              <a:rPr lang="en-US" dirty="0"/>
              <a:t> in a finite number of steps.</a:t>
            </a:r>
          </a:p>
          <a:p>
            <a:endParaRPr lang="en-US" sz="800" b="1" dirty="0"/>
          </a:p>
          <a:p>
            <a:pPr lvl="1"/>
            <a:r>
              <a:rPr lang="en-US" dirty="0"/>
              <a:t>Assume training data are linearly separable and use </a:t>
            </a:r>
            <a:r>
              <a:rPr lang="en-US" i="1" dirty="0">
                <a:latin typeface="Symbol" panose="05050102010706020507" pitchFamily="18" charset="2"/>
              </a:rPr>
              <a:t>r</a:t>
            </a:r>
            <a:r>
              <a:rPr lang="en-US" dirty="0"/>
              <a:t> = 1 for the perceptron algorithm.  Let </a:t>
            </a:r>
            <a:r>
              <a:rPr lang="en-US" i="1" dirty="0" err="1">
                <a:latin typeface="Symbol" panose="05050102010706020507" pitchFamily="18" charset="2"/>
              </a:rPr>
              <a:t>b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opt</a:t>
            </a:r>
            <a:r>
              <a:rPr lang="en-US" dirty="0"/>
              <a:t> be the coefficients satisfying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algorithm converges in no more than                         steps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026242"/>
              </p:ext>
            </p:extLst>
          </p:nvPr>
        </p:nvGraphicFramePr>
        <p:xfrm>
          <a:off x="3559174" y="3743277"/>
          <a:ext cx="31940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960" imgH="253800" progId="Equation.DSMT4">
                  <p:embed/>
                </p:oleObj>
              </mc:Choice>
              <mc:Fallback>
                <p:oleObj name="Equation" r:id="rId3" imgW="1650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4" y="3743277"/>
                        <a:ext cx="3194050" cy="488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55795"/>
              </p:ext>
            </p:extLst>
          </p:nvPr>
        </p:nvGraphicFramePr>
        <p:xfrm>
          <a:off x="3325812" y="4838099"/>
          <a:ext cx="36607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92160" imgH="304560" progId="Equation.DSMT4">
                  <p:embed/>
                </p:oleObj>
              </mc:Choice>
              <mc:Fallback>
                <p:oleObj name="Equation" r:id="rId5" imgW="1892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2" y="4838099"/>
                        <a:ext cx="3660775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687736"/>
              </p:ext>
            </p:extLst>
          </p:nvPr>
        </p:nvGraphicFramePr>
        <p:xfrm>
          <a:off x="6798381" y="5729289"/>
          <a:ext cx="15970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480" imgH="304560" progId="Equation.DSMT4">
                  <p:embed/>
                </p:oleObj>
              </mc:Choice>
              <mc:Fallback>
                <p:oleObj name="Equation" r:id="rId7" imgW="825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8381" y="5729289"/>
                        <a:ext cx="1597025" cy="585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762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9522"/>
            <a:ext cx="6334125" cy="6324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4368800" y="1027906"/>
            <a:ext cx="4086578" cy="4639116"/>
          </a:xfrm>
          <a:prstGeom prst="lin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905957" y="1196622"/>
            <a:ext cx="4989687" cy="4470400"/>
          </a:xfrm>
          <a:prstGeom prst="line">
            <a:avLst/>
          </a:prstGeom>
          <a:ln w="254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71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Problems with the Perceptron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There are a number of problems with this algorithm</a:t>
            </a:r>
          </a:p>
          <a:p>
            <a:endParaRPr lang="en-US" sz="800" dirty="0"/>
          </a:p>
          <a:p>
            <a:r>
              <a:rPr lang="en-US" dirty="0"/>
              <a:t>When data are perfectly linearly separable</a:t>
            </a:r>
          </a:p>
          <a:p>
            <a:pPr lvl="1"/>
            <a:r>
              <a:rPr lang="en-US" dirty="0"/>
              <a:t>There is not one unique solution</a:t>
            </a:r>
          </a:p>
          <a:p>
            <a:pPr lvl="1"/>
            <a:r>
              <a:rPr lang="en-US" dirty="0"/>
              <a:t>Solution in fact depends on the starting values</a:t>
            </a:r>
          </a:p>
          <a:p>
            <a:pPr lvl="1"/>
            <a:endParaRPr lang="en-US" sz="800" dirty="0"/>
          </a:p>
          <a:p>
            <a:r>
              <a:rPr lang="en-US" dirty="0"/>
              <a:t>The finite number of steps can be large</a:t>
            </a:r>
          </a:p>
          <a:p>
            <a:endParaRPr lang="en-US" sz="800" dirty="0"/>
          </a:p>
          <a:p>
            <a:r>
              <a:rPr lang="en-US" dirty="0"/>
              <a:t>When data are not linearly separable</a:t>
            </a:r>
          </a:p>
          <a:p>
            <a:pPr lvl="1"/>
            <a:r>
              <a:rPr lang="en-US" dirty="0"/>
              <a:t>The algorithm does not converge</a:t>
            </a:r>
          </a:p>
          <a:p>
            <a:pPr lvl="1"/>
            <a:r>
              <a:rPr lang="en-US" dirty="0"/>
              <a:t>Thus the cycles can be long and thus hard to detect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Optimal Separating </a:t>
            </a:r>
            <a:r>
              <a:rPr lang="en-US" sz="4000" dirty="0" err="1"/>
              <a:t>Hyperplanes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In order to address some of these issues, we need to impose additional constraints to find an </a:t>
            </a:r>
            <a:r>
              <a:rPr lang="en-US" i="1" dirty="0"/>
              <a:t>optimal </a:t>
            </a:r>
            <a:r>
              <a:rPr lang="en-US" i="1" dirty="0" err="1"/>
              <a:t>hyperplane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We define optimal as </a:t>
            </a:r>
          </a:p>
          <a:p>
            <a:pPr lvl="1"/>
            <a:r>
              <a:rPr lang="en-US" dirty="0"/>
              <a:t>Separation of the two classes and maximize the distance from the closest points of either class</a:t>
            </a:r>
          </a:p>
          <a:p>
            <a:endParaRPr lang="en-US" sz="800" dirty="0"/>
          </a:p>
          <a:p>
            <a:r>
              <a:rPr lang="en-US" dirty="0"/>
              <a:t>Such a definition provides a unique solution</a:t>
            </a:r>
          </a:p>
          <a:p>
            <a:endParaRPr lang="en-US" sz="800" dirty="0"/>
          </a:p>
          <a:p>
            <a:r>
              <a:rPr lang="en-US" dirty="0"/>
              <a:t>Also tends to lead to better classification performance on test data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95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Objective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119629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Again let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30000" dirty="0" err="1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US" i="1" dirty="0" err="1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dirty="0"/>
              <a:t>.  Then consider the problem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Subject to</a:t>
            </a:r>
          </a:p>
          <a:p>
            <a:endParaRPr lang="en-US" sz="800" dirty="0"/>
          </a:p>
          <a:p>
            <a:r>
              <a:rPr lang="en-US" dirty="0"/>
              <a:t>All the points are correctly satisfied, and they have at least a signed distance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from the separating </a:t>
            </a:r>
            <a:r>
              <a:rPr lang="en-US" dirty="0" err="1"/>
              <a:t>hyperplane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maximal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must be positive (for separable data)</a:t>
            </a:r>
          </a:p>
          <a:p>
            <a:pPr lvl="1"/>
            <a:r>
              <a:rPr lang="en-US" dirty="0"/>
              <a:t>The quantity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is called the “functional margin”</a:t>
            </a:r>
          </a:p>
          <a:p>
            <a:pPr lvl="1"/>
            <a:r>
              <a:rPr lang="en-US" dirty="0"/>
              <a:t>A positive “margin” implies a correct classification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  <a:p>
            <a:pPr lvl="1"/>
            <a:endParaRPr lang="en-US" dirty="0"/>
          </a:p>
          <a:p>
            <a:r>
              <a:rPr lang="en-US" dirty="0"/>
              <a:t>The goal is to seek the largest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and associated parameters.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252503"/>
              </p:ext>
            </p:extLst>
          </p:nvPr>
        </p:nvGraphicFramePr>
        <p:xfrm>
          <a:off x="4560888" y="1727200"/>
          <a:ext cx="9715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253800" progId="Equation.DSMT4">
                  <p:embed/>
                </p:oleObj>
              </mc:Choice>
              <mc:Fallback>
                <p:oleObj name="Equation" r:id="rId3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0888" y="1727200"/>
                        <a:ext cx="97155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958666"/>
              </p:ext>
            </p:extLst>
          </p:nvPr>
        </p:nvGraphicFramePr>
        <p:xfrm>
          <a:off x="3397250" y="2540000"/>
          <a:ext cx="32956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38000" imgH="241200" progId="Equation.DSMT4">
                  <p:embed/>
                </p:oleObj>
              </mc:Choice>
              <mc:Fallback>
                <p:oleObj name="Equation" r:id="rId5" imgW="1638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7250" y="2540000"/>
                        <a:ext cx="329565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6863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Equivalent Formulation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119629"/>
            <a:ext cx="10494818" cy="563345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                      </a:t>
            </a:r>
          </a:p>
          <a:p>
            <a:pPr marL="457200" lvl="1" indent="0">
              <a:buNone/>
            </a:pPr>
            <a:r>
              <a:rPr lang="en-US" dirty="0"/>
              <a:t>                         subject to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If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b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dirty="0"/>
              <a:t>is the solution to the above problem, so is any positively scaled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 err="1">
                <a:latin typeface="Symbol" panose="05050102010706020507" pitchFamily="18" charset="2"/>
                <a:cs typeface="Times" panose="02020603050405020304" pitchFamily="18" charset="0"/>
              </a:rPr>
              <a:t>ab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ab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en-US" dirty="0"/>
              <a:t>with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a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&gt; 0</a:t>
            </a:r>
          </a:p>
          <a:p>
            <a:r>
              <a:rPr lang="en-US" dirty="0"/>
              <a:t>We can scale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 by letting </a:t>
            </a:r>
          </a:p>
          <a:p>
            <a:r>
              <a:rPr lang="en-US" dirty="0"/>
              <a:t>Then the objective function becomes</a:t>
            </a:r>
          </a:p>
          <a:p>
            <a:r>
              <a:rPr lang="en-US" dirty="0"/>
              <a:t>This leads to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/>
              <a:t>	subject to  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89578"/>
              </p:ext>
            </p:extLst>
          </p:nvPr>
        </p:nvGraphicFramePr>
        <p:xfrm>
          <a:off x="1487488" y="1546225"/>
          <a:ext cx="84296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40" imgH="253800" progId="Equation.DSMT4">
                  <p:embed/>
                </p:oleObj>
              </mc:Choice>
              <mc:Fallback>
                <p:oleObj name="Equation" r:id="rId3" imgW="41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7488" y="1546225"/>
                        <a:ext cx="842962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25849"/>
              </p:ext>
            </p:extLst>
          </p:nvPr>
        </p:nvGraphicFramePr>
        <p:xfrm>
          <a:off x="4762500" y="1260475"/>
          <a:ext cx="332263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50960" imgH="444240" progId="Equation.DSMT4">
                  <p:embed/>
                </p:oleObj>
              </mc:Choice>
              <mc:Fallback>
                <p:oleObj name="Equation" r:id="rId5" imgW="16509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2500" y="1260475"/>
                        <a:ext cx="3322638" cy="89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92147"/>
              </p:ext>
            </p:extLst>
          </p:nvPr>
        </p:nvGraphicFramePr>
        <p:xfrm>
          <a:off x="4746625" y="3538538"/>
          <a:ext cx="1138238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215640" progId="Equation.DSMT4">
                  <p:embed/>
                </p:oleObj>
              </mc:Choice>
              <mc:Fallback>
                <p:oleObj name="Equation" r:id="rId7" imgW="4442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6625" y="3538538"/>
                        <a:ext cx="1138238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366770"/>
              </p:ext>
            </p:extLst>
          </p:nvPr>
        </p:nvGraphicFramePr>
        <p:xfrm>
          <a:off x="6581775" y="4078288"/>
          <a:ext cx="11049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1640" imgH="241200" progId="Equation.DSMT4">
                  <p:embed/>
                </p:oleObj>
              </mc:Choice>
              <mc:Fallback>
                <p:oleObj name="Equation" r:id="rId9" imgW="431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81775" y="4078288"/>
                        <a:ext cx="110490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079385"/>
              </p:ext>
            </p:extLst>
          </p:nvPr>
        </p:nvGraphicFramePr>
        <p:xfrm>
          <a:off x="4425597" y="4694210"/>
          <a:ext cx="946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9800" imgH="393480" progId="Equation.DSMT4">
                  <p:embed/>
                </p:oleObj>
              </mc:Choice>
              <mc:Fallback>
                <p:oleObj name="Equation" r:id="rId11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25597" y="4694210"/>
                        <a:ext cx="94615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035509"/>
              </p:ext>
            </p:extLst>
          </p:nvPr>
        </p:nvGraphicFramePr>
        <p:xfrm>
          <a:off x="3561997" y="5601672"/>
          <a:ext cx="31686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74640" imgH="241200" progId="Equation.DSMT4">
                  <p:embed/>
                </p:oleObj>
              </mc:Choice>
              <mc:Fallback>
                <p:oleObj name="Equation" r:id="rId13" imgW="1574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61997" y="5601672"/>
                        <a:ext cx="3168650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6971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Linear SVM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119629"/>
            <a:ext cx="10494818" cy="56334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could also consider minimizing the following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Subject to</a:t>
            </a:r>
          </a:p>
          <a:p>
            <a:endParaRPr lang="en-US" sz="800" dirty="0"/>
          </a:p>
          <a:p>
            <a:r>
              <a:rPr lang="en-US" dirty="0"/>
              <a:t>For computational convenience, we also replace        by           (a monotonic transformation), which leads to   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sz="2400" dirty="0"/>
          </a:p>
          <a:p>
            <a:pPr marL="914400" lvl="2" indent="0">
              <a:buNone/>
            </a:pPr>
            <a:r>
              <a:rPr lang="en-US" sz="2400" dirty="0"/>
              <a:t>Subject to</a:t>
            </a:r>
          </a:p>
          <a:p>
            <a:pPr lvl="1"/>
            <a:endParaRPr lang="en-US" dirty="0"/>
          </a:p>
          <a:p>
            <a:r>
              <a:rPr lang="en-US" dirty="0"/>
              <a:t>This is a </a:t>
            </a:r>
            <a:r>
              <a:rPr lang="en-US" i="1" dirty="0"/>
              <a:t>linear SVM</a:t>
            </a:r>
            <a:r>
              <a:rPr lang="en-US" dirty="0"/>
              <a:t> for perfectly separated data.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256511"/>
              </p:ext>
            </p:extLst>
          </p:nvPr>
        </p:nvGraphicFramePr>
        <p:xfrm>
          <a:off x="4622977" y="1674724"/>
          <a:ext cx="8699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1640" imgH="253800" progId="Equation.DSMT4">
                  <p:embed/>
                </p:oleObj>
              </mc:Choice>
              <mc:Fallback>
                <p:oleObj name="Equation" r:id="rId3" imgW="431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2977" y="1674724"/>
                        <a:ext cx="869950" cy="50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95707"/>
              </p:ext>
            </p:extLst>
          </p:nvPr>
        </p:nvGraphicFramePr>
        <p:xfrm>
          <a:off x="3473627" y="2398316"/>
          <a:ext cx="31686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74640" imgH="241200" progId="Equation.DSMT4">
                  <p:embed/>
                </p:oleObj>
              </mc:Choice>
              <mc:Fallback>
                <p:oleObj name="Equation" r:id="rId5" imgW="1574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3627" y="2398316"/>
                        <a:ext cx="316865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988811"/>
              </p:ext>
            </p:extLst>
          </p:nvPr>
        </p:nvGraphicFramePr>
        <p:xfrm>
          <a:off x="4507883" y="4083304"/>
          <a:ext cx="110013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45760" imgH="279360" progId="Equation.DSMT4">
                  <p:embed/>
                </p:oleObj>
              </mc:Choice>
              <mc:Fallback>
                <p:oleObj name="Equation" r:id="rId7" imgW="545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7883" y="4083304"/>
                        <a:ext cx="1100138" cy="56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22776"/>
              </p:ext>
            </p:extLst>
          </p:nvPr>
        </p:nvGraphicFramePr>
        <p:xfrm>
          <a:off x="8142288" y="3071735"/>
          <a:ext cx="538868" cy="536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40" imgH="215640" progId="Equation.DSMT4">
                  <p:embed/>
                </p:oleObj>
              </mc:Choice>
              <mc:Fallback>
                <p:oleObj name="Equation" r:id="rId9" imgW="215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42288" y="3071735"/>
                        <a:ext cx="538868" cy="536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601185"/>
              </p:ext>
            </p:extLst>
          </p:nvPr>
        </p:nvGraphicFramePr>
        <p:xfrm>
          <a:off x="9166579" y="3023860"/>
          <a:ext cx="824088" cy="59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120" imgH="241200" progId="Equation.DSMT4">
                  <p:embed/>
                </p:oleObj>
              </mc:Choice>
              <mc:Fallback>
                <p:oleObj name="Equation" r:id="rId11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166579" y="3023860"/>
                        <a:ext cx="824088" cy="599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804402"/>
              </p:ext>
            </p:extLst>
          </p:nvPr>
        </p:nvGraphicFramePr>
        <p:xfrm>
          <a:off x="3603449" y="4923383"/>
          <a:ext cx="3168650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574640" imgH="241200" progId="Equation.DSMT4">
                  <p:embed/>
                </p:oleObj>
              </mc:Choice>
              <mc:Fallback>
                <p:oleObj name="Equation" r:id="rId13" imgW="1574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03449" y="4923383"/>
                        <a:ext cx="3168650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61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Linear Classifiers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990600"/>
            <a:ext cx="10432473" cy="5791200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/>
              <a:t>We’ve already discussed several possibilities for constructing a linear classifiers</a:t>
            </a:r>
          </a:p>
          <a:p>
            <a:pPr marL="914400" lvl="1" indent="-457200"/>
            <a:r>
              <a:rPr lang="en-US" dirty="0"/>
              <a:t>Ordinary Least Squares Regression</a:t>
            </a:r>
          </a:p>
          <a:p>
            <a:pPr marL="914400" lvl="1" indent="-457200"/>
            <a:r>
              <a:rPr lang="en-US" dirty="0"/>
              <a:t>Logistic Regression </a:t>
            </a:r>
          </a:p>
          <a:p>
            <a:pPr marL="914400" lvl="1" indent="-457200"/>
            <a:r>
              <a:rPr lang="en-US" dirty="0"/>
              <a:t>Linear Discriminant Analysis</a:t>
            </a:r>
          </a:p>
          <a:p>
            <a:pPr marL="457200"/>
            <a:endParaRPr lang="en-US" sz="800" dirty="0"/>
          </a:p>
          <a:p>
            <a:pPr marL="457200" indent="-457200"/>
            <a:r>
              <a:rPr lang="en-US" dirty="0"/>
              <a:t>All of these approaches are based on estimating the posterior probability of each class given the data</a:t>
            </a:r>
          </a:p>
          <a:p>
            <a:pPr marL="457200" indent="-457200"/>
            <a:endParaRPr lang="en-US" dirty="0"/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Intuitively we choose the class with the higher posterior probability</a:t>
            </a:r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i="1" dirty="0"/>
          </a:p>
          <a:p>
            <a:pPr marL="457200"/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5991"/>
              </p:ext>
            </p:extLst>
          </p:nvPr>
        </p:nvGraphicFramePr>
        <p:xfrm>
          <a:off x="4082143" y="4310742"/>
          <a:ext cx="232117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495000" progId="Equation.DSMT4">
                  <p:embed/>
                </p:oleObj>
              </mc:Choice>
              <mc:Fallback>
                <p:oleObj name="Equation" r:id="rId2" imgW="16761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143" y="4310742"/>
                        <a:ext cx="232117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91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272" y="94101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Interpretation of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80" y="1224547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Consider 1 point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/>
              <a:t> from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+1 </a:t>
            </a:r>
            <a:r>
              <a:rPr lang="en-US" dirty="0"/>
              <a:t>and one point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from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-1 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sz="800" dirty="0"/>
          </a:p>
          <a:p>
            <a:endParaRPr lang="en-US" dirty="0"/>
          </a:p>
          <a:p>
            <a:r>
              <a:rPr lang="en-US" dirty="0"/>
              <a:t>We project the vector 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/>
              <a:t> -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) onto the normal vector of our </a:t>
            </a:r>
            <a:r>
              <a:rPr lang="en-US" dirty="0" err="1"/>
              <a:t>hyperplane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           is the width of the margin between two </a:t>
            </a:r>
            <a:r>
              <a:rPr lang="en-US" dirty="0" err="1"/>
              <a:t>hyperplanes</a:t>
            </a:r>
            <a:r>
              <a:rPr lang="en-US" dirty="0"/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+1 </a:t>
            </a:r>
            <a:r>
              <a:rPr lang="en-US" dirty="0"/>
              <a:t>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0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= -1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965330"/>
              </p:ext>
            </p:extLst>
          </p:nvPr>
        </p:nvGraphicFramePr>
        <p:xfrm>
          <a:off x="4497388" y="1766888"/>
          <a:ext cx="2222500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04840" imgH="901440" progId="Equation.DSMT4">
                  <p:embed/>
                </p:oleObj>
              </mc:Choice>
              <mc:Fallback>
                <p:oleObj name="Equation" r:id="rId3" imgW="11048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7388" y="1766888"/>
                        <a:ext cx="2222500" cy="180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30393"/>
              </p:ext>
            </p:extLst>
          </p:nvPr>
        </p:nvGraphicFramePr>
        <p:xfrm>
          <a:off x="1174045" y="5093254"/>
          <a:ext cx="841905" cy="548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74045" y="5093254"/>
                        <a:ext cx="841905" cy="548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394943"/>
              </p:ext>
            </p:extLst>
          </p:nvPr>
        </p:nvGraphicFramePr>
        <p:xfrm>
          <a:off x="7542919" y="149487"/>
          <a:ext cx="514185" cy="879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" imgH="393480" progId="Equation.DSMT4">
                  <p:embed/>
                </p:oleObj>
              </mc:Choice>
              <mc:Fallback>
                <p:oleObj name="Equation" r:id="rId7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2919" y="149487"/>
                        <a:ext cx="514185" cy="879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513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Maximal Margin Classifier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Geometrical Margin</a:t>
            </a:r>
            <a:r>
              <a:rPr lang="en-US" dirty="0"/>
              <a:t>: Defined as 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dirty="0">
                <a:cs typeface="Times" panose="02020603050405020304" pitchFamily="18" charset="0"/>
              </a:rPr>
              <a:t>)</a:t>
            </a:r>
            <a:r>
              <a:rPr lang="en-US" dirty="0"/>
              <a:t>, , where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-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dirty="0"/>
              <a:t>is the shortest distance from the separating hyperplane to the closest positive (negative) training datapoint</a:t>
            </a:r>
          </a:p>
          <a:p>
            <a:endParaRPr lang="en-US" sz="1200" dirty="0"/>
          </a:p>
          <a:p>
            <a:pPr lvl="1"/>
            <a:r>
              <a:rPr lang="en-US" dirty="0"/>
              <a:t>The margin is bounded below by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Use the squared margin for computational convenience</a:t>
            </a:r>
          </a:p>
          <a:p>
            <a:pPr lvl="1"/>
            <a:r>
              <a:rPr lang="en-US" dirty="0"/>
              <a:t>A large margin on the training data generally leads to good separation in new test data.</a:t>
            </a:r>
          </a:p>
          <a:p>
            <a:pPr lvl="1"/>
            <a:endParaRPr lang="en-US" sz="800" dirty="0"/>
          </a:p>
          <a:p>
            <a:r>
              <a:rPr lang="en-US" dirty="0"/>
              <a:t>Defined validly </a:t>
            </a:r>
            <a:r>
              <a:rPr lang="en-US" u="sng" dirty="0"/>
              <a:t>only</a:t>
            </a:r>
            <a:r>
              <a:rPr lang="en-US" dirty="0"/>
              <a:t> for separable cases.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200978"/>
              </p:ext>
            </p:extLst>
          </p:nvPr>
        </p:nvGraphicFramePr>
        <p:xfrm>
          <a:off x="5778948" y="2657984"/>
          <a:ext cx="384785" cy="66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8948" y="2657984"/>
                        <a:ext cx="384785" cy="66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1031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794760" y="1567543"/>
            <a:ext cx="5111734" cy="4132217"/>
          </a:xfrm>
          <a:prstGeom prst="lin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12920" y="1996441"/>
            <a:ext cx="4593574" cy="3703319"/>
          </a:xfrm>
          <a:prstGeom prst="line">
            <a:avLst/>
          </a:prstGeom>
          <a:ln w="25400">
            <a:solidFill>
              <a:srgbClr val="00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57600" y="1203960"/>
            <a:ext cx="5248894" cy="4175761"/>
          </a:xfrm>
          <a:prstGeom prst="line">
            <a:avLst/>
          </a:prstGeom>
          <a:ln w="25400">
            <a:solidFill>
              <a:srgbClr val="00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>
            <a:extLst>
              <a:ext uri="{FF2B5EF4-FFF2-40B4-BE49-F238E27FC236}">
                <a16:creationId xmlns:a16="http://schemas.microsoft.com/office/drawing/2014/main" id="{8906279C-E5BB-B4E6-E401-7EB282F6F66A}"/>
              </a:ext>
            </a:extLst>
          </p:cNvPr>
          <p:cNvSpPr/>
          <p:nvPr/>
        </p:nvSpPr>
        <p:spPr>
          <a:xfrm>
            <a:off x="8906494" y="1203960"/>
            <a:ext cx="237506" cy="363583"/>
          </a:xfrm>
          <a:prstGeom prst="rightBrace">
            <a:avLst/>
          </a:prstGeom>
          <a:ln w="190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C7C852-4C02-0A07-B883-4DBBB9DC6B02}"/>
              </a:ext>
            </a:extLst>
          </p:cNvPr>
          <p:cNvSpPr txBox="1"/>
          <p:nvPr/>
        </p:nvSpPr>
        <p:spPr>
          <a:xfrm>
            <a:off x="9104681" y="120396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D4771F16-DDA6-68DB-F4E4-F24DBBD5DAAA}"/>
              </a:ext>
            </a:extLst>
          </p:cNvPr>
          <p:cNvSpPr/>
          <p:nvPr/>
        </p:nvSpPr>
        <p:spPr>
          <a:xfrm>
            <a:off x="8906494" y="1597326"/>
            <a:ext cx="237506" cy="363583"/>
          </a:xfrm>
          <a:prstGeom prst="rightBrace">
            <a:avLst/>
          </a:prstGeom>
          <a:ln w="190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60EA2-47EF-E587-DAE7-6F73C2599D00}"/>
              </a:ext>
            </a:extLst>
          </p:cNvPr>
          <p:cNvSpPr txBox="1"/>
          <p:nvPr/>
        </p:nvSpPr>
        <p:spPr>
          <a:xfrm>
            <a:off x="9104681" y="159732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-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9FAF19-DBD7-9060-4477-9D77892994EB}"/>
              </a:ext>
            </a:extLst>
          </p:cNvPr>
          <p:cNvSpPr txBox="1"/>
          <p:nvPr/>
        </p:nvSpPr>
        <p:spPr>
          <a:xfrm>
            <a:off x="8163819" y="3055562"/>
            <a:ext cx="1875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margin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6ACFC8-0A89-5F24-14EA-1F0FE40D2417}"/>
              </a:ext>
            </a:extLst>
          </p:cNvPr>
          <p:cNvSpPr txBox="1"/>
          <p:nvPr/>
        </p:nvSpPr>
        <p:spPr>
          <a:xfrm>
            <a:off x="5709424" y="4228129"/>
            <a:ext cx="18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Geometric margin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22FE80D8-4AAC-FFCA-0E7F-9B776B2AC15C}"/>
              </a:ext>
            </a:extLst>
          </p:cNvPr>
          <p:cNvSpPr/>
          <p:nvPr/>
        </p:nvSpPr>
        <p:spPr>
          <a:xfrm>
            <a:off x="5353711" y="4019480"/>
            <a:ext cx="355713" cy="786630"/>
          </a:xfrm>
          <a:prstGeom prst="rightBrace">
            <a:avLst/>
          </a:prstGeom>
          <a:ln w="22225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717A03-C542-47B4-7EBC-EB5946583814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7592119" y="2676293"/>
            <a:ext cx="571700" cy="563935"/>
          </a:xfrm>
          <a:prstGeom prst="straightConnector1">
            <a:avLst/>
          </a:prstGeom>
          <a:ln w="22225">
            <a:solidFill>
              <a:srgbClr val="CC0099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04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1499"/>
            <a:ext cx="10688653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Solve Optimal Boundary by Quadratic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Need to solve a convex optimization problem:</a:t>
            </a:r>
          </a:p>
          <a:p>
            <a:pPr lvl="1"/>
            <a:r>
              <a:rPr lang="en-US" dirty="0"/>
              <a:t>Quadratic objective function</a:t>
            </a:r>
          </a:p>
          <a:p>
            <a:pPr lvl="1"/>
            <a:r>
              <a:rPr lang="en-US" dirty="0"/>
              <a:t>Linear inequality constraints</a:t>
            </a:r>
          </a:p>
          <a:p>
            <a:pPr lvl="1"/>
            <a:endParaRPr lang="en-US" sz="800" dirty="0"/>
          </a:p>
          <a:p>
            <a:r>
              <a:rPr lang="en-US" dirty="0"/>
              <a:t>Lagrange function: Introduce Lagrange multipliers </a:t>
            </a:r>
            <a:r>
              <a:rPr lang="en-US" i="1" dirty="0" err="1">
                <a:latin typeface="Symbol" panose="05050102010706020507" pitchFamily="18" charset="2"/>
              </a:rPr>
              <a:t>a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</a:t>
            </a:r>
            <a:r>
              <a:rPr lang="en-US" u="sng" dirty="0">
                <a:latin typeface="Times" panose="02020603050405020304" pitchFamily="18" charset="0"/>
                <a:cs typeface="Times" panose="02020603050405020304" pitchFamily="18" charset="0"/>
              </a:rPr>
              <a:t>&gt;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 has to be minimized with respect to the </a:t>
            </a:r>
            <a:r>
              <a:rPr lang="en-US" i="1" dirty="0">
                <a:solidFill>
                  <a:srgbClr val="0000FF"/>
                </a:solidFill>
              </a:rPr>
              <a:t>primal variables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dirty="0"/>
              <a:t>, </a:t>
            </a:r>
            <a:r>
              <a:rPr lang="en-US" i="1" dirty="0">
                <a:latin typeface="Symbol" panose="05050102010706020507" pitchFamily="18" charset="2"/>
              </a:rPr>
              <a:t>b</a:t>
            </a:r>
            <a:r>
              <a:rPr lang="en-US" baseline="-25000" dirty="0"/>
              <a:t>0</a:t>
            </a:r>
            <a:r>
              <a:rPr lang="en-US" dirty="0"/>
              <a:t>) and maximized with respect to the </a:t>
            </a:r>
            <a:r>
              <a:rPr lang="en-US" i="1" dirty="0">
                <a:solidFill>
                  <a:srgbClr val="0000FF"/>
                </a:solidFill>
              </a:rPr>
              <a:t>dual variables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err="1">
                <a:latin typeface="Symbol" panose="05050102010706020507" pitchFamily="18" charset="2"/>
              </a:rPr>
              <a:t>a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.</a:t>
            </a:r>
          </a:p>
          <a:p>
            <a:r>
              <a:rPr lang="en-US" dirty="0"/>
              <a:t>In other words, we need to find the saddle point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959905"/>
              </p:ext>
            </p:extLst>
          </p:nvPr>
        </p:nvGraphicFramePr>
        <p:xfrm>
          <a:off x="2763308" y="3578578"/>
          <a:ext cx="483566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89040" imgH="368280" progId="Equation.DSMT4">
                  <p:embed/>
                </p:oleObj>
              </mc:Choice>
              <mc:Fallback>
                <p:oleObj name="Equation" r:id="rId3" imgW="24890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3308" y="3578578"/>
                        <a:ext cx="4835668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836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Wolfe Dual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At the saddle point we have</a:t>
            </a:r>
          </a:p>
          <a:p>
            <a:endParaRPr lang="en-US" dirty="0"/>
          </a:p>
          <a:p>
            <a:r>
              <a:rPr lang="en-US" dirty="0"/>
              <a:t>i.e.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By substituting both into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to get the dual problem: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sz="2400" dirty="0"/>
              <a:t>subject to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105054"/>
              </p:ext>
            </p:extLst>
          </p:nvPr>
        </p:nvGraphicFramePr>
        <p:xfrm>
          <a:off x="2428522" y="1752072"/>
          <a:ext cx="3879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98600" imgH="1079280" progId="Equation.DSMT4">
                  <p:embed/>
                </p:oleObj>
              </mc:Choice>
              <mc:Fallback>
                <p:oleObj name="Equation" r:id="rId3" imgW="2298600" imgH="107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522" y="1752072"/>
                        <a:ext cx="3879850" cy="1824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248311"/>
              </p:ext>
            </p:extLst>
          </p:nvPr>
        </p:nvGraphicFramePr>
        <p:xfrm>
          <a:off x="3124730" y="4378854"/>
          <a:ext cx="3922712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23800" imgH="876240" progId="Equation.DSMT4">
                  <p:embed/>
                </p:oleObj>
              </mc:Choice>
              <mc:Fallback>
                <p:oleObj name="Equation" r:id="rId5" imgW="23238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730" y="4378854"/>
                        <a:ext cx="3922712" cy="148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569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Linear SVM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First solve the dual problem for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endParaRPr lang="en-US" dirty="0">
              <a:latin typeface="Symbol" panose="05050102010706020507" pitchFamily="18" charset="2"/>
            </a:endParaRP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subject to </a:t>
            </a:r>
            <a:r>
              <a:rPr lang="en-US" i="1" dirty="0" err="1">
                <a:latin typeface="Symbol" panose="05050102010706020507" pitchFamily="18" charset="2"/>
              </a:rPr>
              <a:t>a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&gt; 0,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= 1,2,…,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and</a:t>
            </a:r>
          </a:p>
          <a:p>
            <a:pPr marL="457200" lvl="1" indent="0">
              <a:buNone/>
            </a:pPr>
            <a:r>
              <a:rPr lang="en-US" dirty="0"/>
              <a:t>Denote the solution as   </a:t>
            </a:r>
          </a:p>
          <a:p>
            <a:endParaRPr lang="en-US" sz="800" dirty="0"/>
          </a:p>
          <a:p>
            <a:r>
              <a:rPr lang="en-US" dirty="0"/>
              <a:t>The SVM slope is obtained by </a:t>
            </a:r>
          </a:p>
          <a:p>
            <a:r>
              <a:rPr lang="en-US" dirty="0"/>
              <a:t>The SVM intercept       is solved using the KKT condition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dirty="0"/>
              <a:t>with any of the points with             (support vectors)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The SVM boundary is given by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547127"/>
              </p:ext>
            </p:extLst>
          </p:nvPr>
        </p:nvGraphicFramePr>
        <p:xfrm>
          <a:off x="2262011" y="1720144"/>
          <a:ext cx="35798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342720" progId="Equation.DSMT4">
                  <p:embed/>
                </p:oleObj>
              </mc:Choice>
              <mc:Fallback>
                <p:oleObj name="Equation" r:id="rId3" imgW="21207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2011" y="1720144"/>
                        <a:ext cx="3579813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835791"/>
              </p:ext>
            </p:extLst>
          </p:nvPr>
        </p:nvGraphicFramePr>
        <p:xfrm>
          <a:off x="5653748" y="2515247"/>
          <a:ext cx="1529162" cy="536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3748" y="2515247"/>
                        <a:ext cx="1529162" cy="536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741558"/>
              </p:ext>
            </p:extLst>
          </p:nvPr>
        </p:nvGraphicFramePr>
        <p:xfrm>
          <a:off x="4298340" y="3031155"/>
          <a:ext cx="17176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190440" progId="Equation.DSMT4">
                  <p:embed/>
                </p:oleObj>
              </mc:Choice>
              <mc:Fallback>
                <p:oleObj name="Equation" r:id="rId7" imgW="812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98340" y="3031155"/>
                        <a:ext cx="1717675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080372"/>
              </p:ext>
            </p:extLst>
          </p:nvPr>
        </p:nvGraphicFramePr>
        <p:xfrm>
          <a:off x="5549900" y="3597275"/>
          <a:ext cx="228441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50680" imgH="253800" progId="Equation.DSMT4">
                  <p:embed/>
                </p:oleObj>
              </mc:Choice>
              <mc:Fallback>
                <p:oleObj name="Equation" r:id="rId9" imgW="850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49900" y="3597275"/>
                        <a:ext cx="2284413" cy="684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58634"/>
              </p:ext>
            </p:extLst>
          </p:nvPr>
        </p:nvGraphicFramePr>
        <p:xfrm>
          <a:off x="3951111" y="4111036"/>
          <a:ext cx="4429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4880" imgH="215640" progId="Equation.DSMT4">
                  <p:embed/>
                </p:oleObj>
              </mc:Choice>
              <mc:Fallback>
                <p:oleObj name="Equation" r:id="rId11" imgW="164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51111" y="4111036"/>
                        <a:ext cx="442913" cy="58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245286"/>
              </p:ext>
            </p:extLst>
          </p:nvPr>
        </p:nvGraphicFramePr>
        <p:xfrm>
          <a:off x="4858630" y="5335066"/>
          <a:ext cx="6969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120" imgH="164880" progId="Equation.DSMT4">
                  <p:embed/>
                </p:oleObj>
              </mc:Choice>
              <mc:Fallback>
                <p:oleObj name="Equation" r:id="rId13" imgW="3301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58630" y="5335066"/>
                        <a:ext cx="696913" cy="34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68302"/>
              </p:ext>
            </p:extLst>
          </p:nvPr>
        </p:nvGraphicFramePr>
        <p:xfrm>
          <a:off x="2891021" y="4594930"/>
          <a:ext cx="28146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33440" imgH="266400" progId="Equation.DSMT4">
                  <p:embed/>
                </p:oleObj>
              </mc:Choice>
              <mc:Fallback>
                <p:oleObj name="Equation" r:id="rId15" imgW="1333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91021" y="4594930"/>
                        <a:ext cx="2814638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569809"/>
              </p:ext>
            </p:extLst>
          </p:nvPr>
        </p:nvGraphicFramePr>
        <p:xfrm>
          <a:off x="5653748" y="5953904"/>
          <a:ext cx="31099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473120" imgH="291960" progId="Equation.DSMT4">
                  <p:embed/>
                </p:oleObj>
              </mc:Choice>
              <mc:Fallback>
                <p:oleObj name="Equation" r:id="rId17" imgW="14731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53748" y="5953904"/>
                        <a:ext cx="3109913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8232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/>
              <a:t>Karush</a:t>
            </a:r>
            <a:r>
              <a:rPr lang="en-US" sz="4000" dirty="0"/>
              <a:t>-Kuhn-Tucker (KKT) Optimality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dirty="0"/>
              <a:t>The optimal solution should satisfy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28400"/>
              </p:ext>
            </p:extLst>
          </p:nvPr>
        </p:nvGraphicFramePr>
        <p:xfrm>
          <a:off x="3571700" y="1921520"/>
          <a:ext cx="6345237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960" imgH="1815840" progId="Equation.DSMT4">
                  <p:embed/>
                </p:oleObj>
              </mc:Choice>
              <mc:Fallback>
                <p:oleObj name="Equation" r:id="rId3" imgW="279396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1700" y="1921520"/>
                        <a:ext cx="6345237" cy="413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275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Support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324" y="1249154"/>
            <a:ext cx="10494818" cy="5633453"/>
          </a:xfrm>
        </p:spPr>
        <p:txBody>
          <a:bodyPr>
            <a:normAutofit/>
          </a:bodyPr>
          <a:lstStyle/>
          <a:p>
            <a:r>
              <a:rPr lang="en-US" b="1" dirty="0"/>
              <a:t>Support Vectors</a:t>
            </a:r>
            <a:r>
              <a:rPr lang="en-US" dirty="0"/>
              <a:t> (SVs) are all points with </a:t>
            </a:r>
            <a:r>
              <a:rPr lang="en-US" i="1" dirty="0" err="1">
                <a:latin typeface="Symbol" panose="05050102010706020507" pitchFamily="18" charset="2"/>
              </a:rPr>
              <a:t>a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&gt; 0</a:t>
            </a:r>
            <a:r>
              <a:rPr lang="en-US" dirty="0"/>
              <a:t>.  </a:t>
            </a:r>
          </a:p>
          <a:p>
            <a:r>
              <a:rPr lang="en-US" dirty="0"/>
              <a:t>Thus we can define an index set</a:t>
            </a:r>
            <a:endParaRPr lang="en-US" b="1" dirty="0"/>
          </a:p>
          <a:p>
            <a:endParaRPr lang="en-US" dirty="0"/>
          </a:p>
          <a:p>
            <a:endParaRPr lang="en-US" sz="800" dirty="0"/>
          </a:p>
          <a:p>
            <a:r>
              <a:rPr lang="en-US" dirty="0"/>
              <a:t>The solution and decision boundary can be expressed only in terms of the SVs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sz="1200" dirty="0"/>
          </a:p>
          <a:p>
            <a:r>
              <a:rPr lang="en-US" dirty="0"/>
              <a:t>However, identification of the </a:t>
            </a:r>
            <a:r>
              <a:rPr lang="en-US" i="1" dirty="0"/>
              <a:t>SV</a:t>
            </a:r>
            <a:r>
              <a:rPr lang="en-US" dirty="0"/>
              <a:t> points requires the use of all the data.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594599"/>
              </p:ext>
            </p:extLst>
          </p:nvPr>
        </p:nvGraphicFramePr>
        <p:xfrm>
          <a:off x="4447565" y="2383543"/>
          <a:ext cx="31369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85720" imgH="241200" progId="Equation.DSMT4">
                  <p:embed/>
                </p:oleObj>
              </mc:Choice>
              <mc:Fallback>
                <p:oleObj name="Equation" r:id="rId3" imgW="1485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7565" y="2383543"/>
                        <a:ext cx="3136900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89210"/>
              </p:ext>
            </p:extLst>
          </p:nvPr>
        </p:nvGraphicFramePr>
        <p:xfrm>
          <a:off x="4352940" y="3763124"/>
          <a:ext cx="3230562" cy="112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22360" imgH="495000" progId="Equation.DSMT4">
                  <p:embed/>
                </p:oleObj>
              </mc:Choice>
              <mc:Fallback>
                <p:oleObj name="Equation" r:id="rId5" imgW="14223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52940" y="3763124"/>
                        <a:ext cx="3230562" cy="1125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348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794760" y="1567543"/>
            <a:ext cx="5111734" cy="4132217"/>
          </a:xfrm>
          <a:prstGeom prst="line">
            <a:avLst/>
          </a:prstGeom>
          <a:ln w="254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312920" y="1996441"/>
            <a:ext cx="4593574" cy="3703319"/>
          </a:xfrm>
          <a:prstGeom prst="line">
            <a:avLst/>
          </a:prstGeom>
          <a:ln w="25400">
            <a:solidFill>
              <a:srgbClr val="00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57600" y="1203960"/>
            <a:ext cx="5248894" cy="4175761"/>
          </a:xfrm>
          <a:prstGeom prst="line">
            <a:avLst/>
          </a:prstGeom>
          <a:ln w="25400">
            <a:solidFill>
              <a:srgbClr val="00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720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266700"/>
            <a:ext cx="60769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1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Soft vs. Hard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763" y="1066800"/>
            <a:ext cx="10432473" cy="5791200"/>
          </a:xfrm>
        </p:spPr>
        <p:txBody>
          <a:bodyPr>
            <a:normAutofit/>
          </a:bodyPr>
          <a:lstStyle/>
          <a:p>
            <a:pPr marL="457200"/>
            <a:r>
              <a:rPr lang="en-US" dirty="0"/>
              <a:t>Soft classifiers estimate the posterior class probabilities first and then make a decision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sz="2400" dirty="0"/>
              <a:t>(1) First estimate the condition probability  </a:t>
            </a:r>
          </a:p>
          <a:p>
            <a:pPr indent="0">
              <a:buNone/>
            </a:pPr>
            <a:r>
              <a:rPr lang="en-US" sz="2400" dirty="0"/>
              <a:t>	(2) Then construct the decision rule as  </a:t>
            </a:r>
          </a:p>
          <a:p>
            <a:pPr indent="0">
              <a:buNone/>
            </a:pPr>
            <a:endParaRPr lang="en-US" dirty="0"/>
          </a:p>
          <a:p>
            <a:pPr marL="457200"/>
            <a:r>
              <a:rPr lang="en-US" dirty="0"/>
              <a:t>Hard classifiers do not estimate the class probabilities.  Instead they target the Bayes rule directly:</a:t>
            </a:r>
          </a:p>
          <a:p>
            <a:pPr marL="457200"/>
            <a:endParaRPr lang="en-US" sz="800" dirty="0"/>
          </a:p>
          <a:p>
            <a:pPr marL="914400" lvl="1"/>
            <a:r>
              <a:rPr lang="en-US" dirty="0"/>
              <a:t>Estimate                                              directly</a:t>
            </a:r>
          </a:p>
          <a:p>
            <a:pPr marL="457200"/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790623"/>
              </p:ext>
            </p:extLst>
          </p:nvPr>
        </p:nvGraphicFramePr>
        <p:xfrm>
          <a:off x="7173383" y="1967487"/>
          <a:ext cx="1812573" cy="52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41200" progId="Equation.DSMT4">
                  <p:embed/>
                </p:oleObj>
              </mc:Choice>
              <mc:Fallback>
                <p:oleObj name="Equation" r:id="rId2" imgW="825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73383" y="1967487"/>
                        <a:ext cx="1812573" cy="529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348685"/>
              </p:ext>
            </p:extLst>
          </p:nvPr>
        </p:nvGraphicFramePr>
        <p:xfrm>
          <a:off x="6671560" y="2439638"/>
          <a:ext cx="2495020" cy="5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440" imgH="241200" progId="Equation.DSMT4">
                  <p:embed/>
                </p:oleObj>
              </mc:Choice>
              <mc:Fallback>
                <p:oleObj name="Equation" r:id="rId4" imgW="1117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71560" y="2439638"/>
                        <a:ext cx="2495020" cy="53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990081"/>
              </p:ext>
            </p:extLst>
          </p:nvPr>
        </p:nvGraphicFramePr>
        <p:xfrm>
          <a:off x="2990851" y="4417905"/>
          <a:ext cx="3059994" cy="62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266400" progId="Equation.DSMT4">
                  <p:embed/>
                </p:oleObj>
              </mc:Choice>
              <mc:Fallback>
                <p:oleObj name="Equation" r:id="rId6" imgW="1307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90851" y="4417905"/>
                        <a:ext cx="3059994" cy="622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40374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266700"/>
            <a:ext cx="60769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32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Localized breast cancer can be treated by excising tumor tissue in the affected breast</a:t>
            </a:r>
          </a:p>
          <a:p>
            <a:endParaRPr lang="en-US" sz="1200" dirty="0"/>
          </a:p>
          <a:p>
            <a:r>
              <a:rPr lang="en-US" dirty="0"/>
              <a:t>In order to ensure removal of as little tissue as possible, it is important to determine different tissue types to discriminate tumor from other tissue.</a:t>
            </a:r>
          </a:p>
          <a:p>
            <a:endParaRPr lang="en-US" sz="1200" dirty="0"/>
          </a:p>
          <a:p>
            <a:r>
              <a:rPr lang="en-US" dirty="0"/>
              <a:t>Study goal: Determine if </a:t>
            </a:r>
            <a:r>
              <a:rPr lang="en-US" dirty="0" err="1"/>
              <a:t>impedence</a:t>
            </a:r>
            <a:r>
              <a:rPr lang="en-US" dirty="0"/>
              <a:t> measures in human breast tissue can discriminate</a:t>
            </a:r>
          </a:p>
          <a:p>
            <a:pPr lvl="1"/>
            <a:r>
              <a:rPr lang="en-US" dirty="0"/>
              <a:t>Connective</a:t>
            </a:r>
          </a:p>
          <a:p>
            <a:pPr lvl="1"/>
            <a:r>
              <a:rPr lang="en-US" dirty="0"/>
              <a:t>Benign tumor</a:t>
            </a:r>
          </a:p>
          <a:p>
            <a:pPr lvl="1"/>
            <a:r>
              <a:rPr lang="en-US" dirty="0"/>
              <a:t>Carcinoma</a:t>
            </a:r>
          </a:p>
          <a:p>
            <a:pPr lvl="1"/>
            <a:r>
              <a:rPr lang="en-US" dirty="0"/>
              <a:t>Adipose</a:t>
            </a:r>
          </a:p>
        </p:txBody>
      </p:sp>
    </p:spTree>
    <p:extLst>
      <p:ext uri="{BB962C8B-B14F-4D97-AF65-F5344CB8AC3E}">
        <p14:creationId xmlns:p14="http://schemas.microsoft.com/office/powerpoint/2010/main" val="22319712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266700"/>
            <a:ext cx="60769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48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Optimal </a:t>
            </a:r>
            <a:r>
              <a:rPr lang="en-US" sz="3600" dirty="0" err="1"/>
              <a:t>Hyperplane</a:t>
            </a:r>
            <a:r>
              <a:rPr lang="en-US" sz="3600" dirty="0"/>
              <a:t> for 2-Classes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340426"/>
            <a:ext cx="9275618" cy="5136573"/>
          </a:xfrm>
        </p:spPr>
        <p:txBody>
          <a:bodyPr>
            <a:normAutofit/>
          </a:bodyPr>
          <a:lstStyle/>
          <a:p>
            <a:r>
              <a:rPr lang="en-US" dirty="0"/>
              <a:t>There are several packages in R that can fit linear optimal separating </a:t>
            </a:r>
            <a:r>
              <a:rPr lang="en-US" dirty="0" err="1"/>
              <a:t>hyperplane</a:t>
            </a:r>
            <a:r>
              <a:rPr lang="en-US" dirty="0"/>
              <a:t> models (i.e. linear SVMs):</a:t>
            </a:r>
          </a:p>
          <a:p>
            <a:endParaRPr lang="en-US" sz="600" dirty="0"/>
          </a:p>
          <a:p>
            <a:pPr lvl="1"/>
            <a:r>
              <a:rPr lang="en-US" i="1" dirty="0" err="1"/>
              <a:t>kernlab</a:t>
            </a:r>
            <a:endParaRPr lang="en-US" i="1" dirty="0"/>
          </a:p>
          <a:p>
            <a:pPr lvl="1"/>
            <a:r>
              <a:rPr lang="en-US" i="1" dirty="0"/>
              <a:t>e1071</a:t>
            </a:r>
          </a:p>
          <a:p>
            <a:endParaRPr lang="en-US" sz="1400" dirty="0"/>
          </a:p>
          <a:p>
            <a:r>
              <a:rPr lang="en-US" dirty="0"/>
              <a:t>Both packages will be considered later to fit more flexible SVM prediction models.</a:t>
            </a:r>
          </a:p>
          <a:p>
            <a:endParaRPr lang="en-US" sz="1200" dirty="0"/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23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/>
              <a:t>### Fitting a model with the </a:t>
            </a:r>
            <a:r>
              <a:rPr lang="en-US" sz="1900" dirty="0" err="1"/>
              <a:t>kernlab</a:t>
            </a:r>
            <a:r>
              <a:rPr lang="en-US" sz="1900" dirty="0"/>
              <a:t> package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</a:t>
            </a:r>
            <a:r>
              <a:rPr lang="en-US" sz="1900" dirty="0" err="1">
                <a:solidFill>
                  <a:srgbClr val="0000FF"/>
                </a:solidFill>
              </a:rPr>
              <a:t>kernlab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&lt;-read.csv("H:\\public_html\\BMTRY790_Spring2023\\Datasets\\BreastTissue.csv")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[-which(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=="adipose"),]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btis$Iclass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btis$Class</a:t>
            </a:r>
            <a:r>
              <a:rPr lang="en-US" sz="1900" dirty="0">
                <a:solidFill>
                  <a:srgbClr val="0000FF"/>
                </a:solidFill>
              </a:rPr>
              <a:t>=="carcinoma", 1, -1)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y&lt;-</a:t>
            </a:r>
            <a:r>
              <a:rPr lang="en-US" sz="1900" dirty="0" err="1">
                <a:solidFill>
                  <a:srgbClr val="0000FF"/>
                </a:solidFill>
              </a:rPr>
              <a:t>btis$Iclass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x&lt;-</a:t>
            </a:r>
            <a:r>
              <a:rPr lang="en-US" sz="1900" dirty="0" err="1">
                <a:solidFill>
                  <a:srgbClr val="0000FF"/>
                </a:solidFill>
              </a:rPr>
              <a:t>btis</a:t>
            </a:r>
            <a:r>
              <a:rPr lang="en-US" sz="1900" dirty="0">
                <a:solidFill>
                  <a:srgbClr val="0000FF"/>
                </a:solidFill>
              </a:rPr>
              <a:t>[,6:7]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fit11&lt;-</a:t>
            </a:r>
            <a:r>
              <a:rPr lang="en-US" sz="1900" dirty="0" err="1">
                <a:solidFill>
                  <a:srgbClr val="0000FF"/>
                </a:solidFill>
              </a:rPr>
              <a:t>ksvm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as.matrix</a:t>
            </a:r>
            <a:r>
              <a:rPr lang="en-US" sz="1900" dirty="0">
                <a:solidFill>
                  <a:srgbClr val="0000FF"/>
                </a:solidFill>
              </a:rPr>
              <a:t>(x), 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(y), type="C-svc", kernel="</a:t>
            </a:r>
            <a:r>
              <a:rPr lang="en-US" sz="1900" dirty="0" err="1">
                <a:solidFill>
                  <a:srgbClr val="0000FF"/>
                </a:solidFill>
              </a:rPr>
              <a:t>vanilladot</a:t>
            </a:r>
            <a:r>
              <a:rPr lang="en-US" sz="1900" dirty="0">
                <a:solidFill>
                  <a:srgbClr val="0000FF"/>
                </a:solidFill>
              </a:rPr>
              <a:t>", scaled=F)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Setting default kernel parameters 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</a:t>
            </a:r>
            <a:r>
              <a:rPr lang="en-US" sz="1900" dirty="0" err="1">
                <a:solidFill>
                  <a:srgbClr val="0000FF"/>
                </a:solidFill>
              </a:rPr>
              <a:t>slotNames</a:t>
            </a:r>
            <a:r>
              <a:rPr lang="en-US" sz="1900" dirty="0">
                <a:solidFill>
                  <a:srgbClr val="0000FF"/>
                </a:solidFill>
              </a:rPr>
              <a:t>(fit11)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"</a:t>
            </a:r>
            <a:r>
              <a:rPr lang="en-US" sz="1900" dirty="0" err="1">
                <a:solidFill>
                  <a:srgbClr val="FF0000"/>
                </a:solidFill>
              </a:rPr>
              <a:t>param</a:t>
            </a:r>
            <a:r>
              <a:rPr lang="en-US" sz="1900" dirty="0">
                <a:solidFill>
                  <a:srgbClr val="FF0000"/>
                </a:solidFill>
              </a:rPr>
              <a:t>"      "scaling"    "</a:t>
            </a:r>
            <a:r>
              <a:rPr lang="en-US" sz="1900" dirty="0" err="1">
                <a:solidFill>
                  <a:srgbClr val="FF0000"/>
                </a:solidFill>
              </a:rPr>
              <a:t>coef</a:t>
            </a:r>
            <a:r>
              <a:rPr lang="en-US" sz="1900" dirty="0">
                <a:solidFill>
                  <a:srgbClr val="FF0000"/>
                </a:solidFill>
              </a:rPr>
              <a:t>"       "</a:t>
            </a:r>
            <a:r>
              <a:rPr lang="en-US" sz="1900" dirty="0" err="1">
                <a:solidFill>
                  <a:srgbClr val="FF0000"/>
                </a:solidFill>
              </a:rPr>
              <a:t>alphaindex</a:t>
            </a:r>
            <a:r>
              <a:rPr lang="en-US" sz="1900" dirty="0">
                <a:solidFill>
                  <a:srgbClr val="FF0000"/>
                </a:solidFill>
              </a:rPr>
              <a:t>" "b"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[6] "</a:t>
            </a:r>
            <a:r>
              <a:rPr lang="en-US" sz="1900" dirty="0" err="1">
                <a:solidFill>
                  <a:srgbClr val="FF0000"/>
                </a:solidFill>
              </a:rPr>
              <a:t>obj</a:t>
            </a:r>
            <a:r>
              <a:rPr lang="en-US" sz="1900" dirty="0">
                <a:solidFill>
                  <a:srgbClr val="FF0000"/>
                </a:solidFill>
              </a:rPr>
              <a:t>"        "</a:t>
            </a:r>
            <a:r>
              <a:rPr lang="en-US" sz="1900" dirty="0" err="1">
                <a:solidFill>
                  <a:srgbClr val="FF0000"/>
                </a:solidFill>
              </a:rPr>
              <a:t>SVindex</a:t>
            </a:r>
            <a:r>
              <a:rPr lang="en-US" sz="1900" dirty="0">
                <a:solidFill>
                  <a:srgbClr val="FF0000"/>
                </a:solidFill>
              </a:rPr>
              <a:t>"    "</a:t>
            </a:r>
            <a:r>
              <a:rPr lang="en-US" sz="1900" dirty="0" err="1">
                <a:solidFill>
                  <a:srgbClr val="FF0000"/>
                </a:solidFill>
              </a:rPr>
              <a:t>nSV</a:t>
            </a:r>
            <a:r>
              <a:rPr lang="en-US" sz="1900" dirty="0">
                <a:solidFill>
                  <a:srgbClr val="FF0000"/>
                </a:solidFill>
              </a:rPr>
              <a:t>"        "prior"      "</a:t>
            </a:r>
            <a:r>
              <a:rPr lang="en-US" sz="1900" dirty="0" err="1">
                <a:solidFill>
                  <a:srgbClr val="FF0000"/>
                </a:solidFill>
              </a:rPr>
              <a:t>prob.model</a:t>
            </a:r>
            <a:r>
              <a:rPr lang="en-US" sz="19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[11] "alpha"      "type"       "</a:t>
            </a:r>
            <a:r>
              <a:rPr lang="en-US" sz="1900" dirty="0" err="1">
                <a:solidFill>
                  <a:srgbClr val="FF0000"/>
                </a:solidFill>
              </a:rPr>
              <a:t>kernelf</a:t>
            </a:r>
            <a:r>
              <a:rPr lang="en-US" sz="1900" dirty="0">
                <a:solidFill>
                  <a:srgbClr val="FF0000"/>
                </a:solidFill>
              </a:rPr>
              <a:t>"    "</a:t>
            </a:r>
            <a:r>
              <a:rPr lang="en-US" sz="1900" dirty="0" err="1">
                <a:solidFill>
                  <a:srgbClr val="FF0000"/>
                </a:solidFill>
              </a:rPr>
              <a:t>kpar</a:t>
            </a:r>
            <a:r>
              <a:rPr lang="en-US" sz="1900" dirty="0">
                <a:solidFill>
                  <a:srgbClr val="FF0000"/>
                </a:solidFill>
              </a:rPr>
              <a:t>"       "</a:t>
            </a:r>
            <a:r>
              <a:rPr lang="en-US" sz="1900" dirty="0" err="1">
                <a:solidFill>
                  <a:srgbClr val="FF0000"/>
                </a:solidFill>
              </a:rPr>
              <a:t>xmatrix</a:t>
            </a:r>
            <a:r>
              <a:rPr lang="en-US" sz="1900" dirty="0">
                <a:solidFill>
                  <a:srgbClr val="FF0000"/>
                </a:solidFill>
              </a:rPr>
              <a:t>"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[16] "</a:t>
            </a:r>
            <a:r>
              <a:rPr lang="en-US" sz="1900" dirty="0" err="1">
                <a:solidFill>
                  <a:srgbClr val="FF0000"/>
                </a:solidFill>
              </a:rPr>
              <a:t>ymatrix</a:t>
            </a:r>
            <a:r>
              <a:rPr lang="en-US" sz="1900" dirty="0">
                <a:solidFill>
                  <a:srgbClr val="FF0000"/>
                </a:solidFill>
              </a:rPr>
              <a:t>"    "fitted"     "</a:t>
            </a:r>
            <a:r>
              <a:rPr lang="en-US" sz="1900" dirty="0" err="1">
                <a:solidFill>
                  <a:srgbClr val="FF0000"/>
                </a:solidFill>
              </a:rPr>
              <a:t>lev</a:t>
            </a:r>
            <a:r>
              <a:rPr lang="en-US" sz="1900" dirty="0">
                <a:solidFill>
                  <a:srgbClr val="FF0000"/>
                </a:solidFill>
              </a:rPr>
              <a:t>"        "</a:t>
            </a:r>
            <a:r>
              <a:rPr lang="en-US" sz="1900" dirty="0" err="1">
                <a:solidFill>
                  <a:srgbClr val="FF0000"/>
                </a:solidFill>
              </a:rPr>
              <a:t>nclass</a:t>
            </a:r>
            <a:r>
              <a:rPr lang="en-US" sz="1900" dirty="0">
                <a:solidFill>
                  <a:srgbClr val="FF0000"/>
                </a:solidFill>
              </a:rPr>
              <a:t>"     "error"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[21] "cross"      "</a:t>
            </a:r>
            <a:r>
              <a:rPr lang="en-US" sz="1900" dirty="0" err="1">
                <a:solidFill>
                  <a:srgbClr val="FF0000"/>
                </a:solidFill>
              </a:rPr>
              <a:t>n.action</a:t>
            </a:r>
            <a:r>
              <a:rPr lang="en-US" sz="1900" dirty="0">
                <a:solidFill>
                  <a:srgbClr val="FF0000"/>
                </a:solidFill>
              </a:rPr>
              <a:t>"   "terms"      "</a:t>
            </a:r>
            <a:r>
              <a:rPr lang="en-US" sz="1900" dirty="0" err="1">
                <a:solidFill>
                  <a:srgbClr val="FF0000"/>
                </a:solidFill>
              </a:rPr>
              <a:t>kcall</a:t>
            </a:r>
            <a:r>
              <a:rPr lang="en-US" sz="19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0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Fitting a model with the </a:t>
            </a:r>
            <a:r>
              <a:rPr lang="en-US" sz="1900" dirty="0" err="1"/>
              <a:t>kernlab</a:t>
            </a:r>
            <a:r>
              <a:rPr lang="en-US" sz="1900" dirty="0"/>
              <a:t> package ###</a:t>
            </a:r>
          </a:p>
          <a:p>
            <a:pPr>
              <a:buNone/>
            </a:pPr>
            <a:r>
              <a:rPr lang="fr-FR" sz="1900" dirty="0">
                <a:solidFill>
                  <a:srgbClr val="0000FF"/>
                </a:solidFill>
              </a:rPr>
              <a:t>alpha(fit11)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[[1]]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 [1] 1.00000000 1.00000000 1.00000000 1.00000000 1.00000000 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 [7] 1.00000000 1.00000000 0.60016473 1.00000000 1.00000000 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[13] 0.06776895 1.00000000 1.00000000 1.00000000 1.00000000 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[19] 1.00000000 1.00000000 0.53239578</a:t>
            </a:r>
          </a:p>
          <a:p>
            <a:pPr>
              <a:buNone/>
            </a:pPr>
            <a:r>
              <a:rPr lang="fr-FR" sz="1900" dirty="0" err="1">
                <a:solidFill>
                  <a:srgbClr val="0000FF"/>
                </a:solidFill>
              </a:rPr>
              <a:t>coef</a:t>
            </a:r>
            <a:r>
              <a:rPr lang="fr-FR" sz="1900" dirty="0">
                <a:solidFill>
                  <a:srgbClr val="0000FF"/>
                </a:solidFill>
              </a:rPr>
              <a:t>(fit11)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[[1]]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 1.00000000  1.00000000  1.00000000  1.00000000  1.00000000  1.00000000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[7]  1.00000000  1.00000000  0.60016473  1.00000000 -1.00000000 -1.00000000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[13] -0.06776895 -1.00000000 -1.00000000 -1.00000000 -1.00000000 -1.00000000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[19] -1.00000000 -1.00000000 -0.53239578</a:t>
            </a:r>
          </a:p>
        </p:txBody>
      </p:sp>
    </p:spTree>
    <p:extLst>
      <p:ext uri="{BB962C8B-B14F-4D97-AF65-F5344CB8AC3E}">
        <p14:creationId xmlns:p14="http://schemas.microsoft.com/office/powerpoint/2010/main" val="2698161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indicators of which observations are support vectors ###</a:t>
            </a:r>
          </a:p>
          <a:p>
            <a:pPr>
              <a:buNone/>
            </a:pPr>
            <a:r>
              <a:rPr lang="fr-FR" sz="1900" dirty="0">
                <a:solidFill>
                  <a:srgbClr val="0000FF"/>
                </a:solidFill>
              </a:rPr>
              <a:t>fit11@SVindex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 [1]  1  2  5  6  7  8 17 19 20 21 24 32 47 51 52 53 54 55 66 72 81</a:t>
            </a:r>
          </a:p>
          <a:p>
            <a:pPr>
              <a:buNone/>
            </a:pPr>
            <a:r>
              <a:rPr lang="fr-FR" sz="1900" dirty="0"/>
              <a:t>### Or</a:t>
            </a:r>
          </a:p>
          <a:p>
            <a:pPr>
              <a:buNone/>
            </a:pPr>
            <a:r>
              <a:rPr lang="fr-FR" sz="1900" dirty="0" err="1">
                <a:solidFill>
                  <a:srgbClr val="0000FF"/>
                </a:solidFill>
              </a:rPr>
              <a:t>alphaindex</a:t>
            </a:r>
            <a:r>
              <a:rPr lang="fr-FR" sz="1900" dirty="0">
                <a:solidFill>
                  <a:srgbClr val="0000FF"/>
                </a:solidFill>
              </a:rPr>
              <a:t>(fit11)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[[1]]   [1]  1  2  5  6  7  8 17 19 20 21 24 32 47 51 52 53 54 55 66 72 81</a:t>
            </a:r>
          </a:p>
          <a:p>
            <a:pPr>
              <a:buNone/>
            </a:pPr>
            <a:r>
              <a:rPr lang="fr-FR" sz="1900" dirty="0"/>
              <a:t>### To </a:t>
            </a:r>
            <a:r>
              <a:rPr lang="fr-FR" sz="1900" dirty="0" err="1"/>
              <a:t>calculate</a:t>
            </a:r>
            <a:r>
              <a:rPr lang="fr-FR" sz="1900" dirty="0"/>
              <a:t> coefficients and </a:t>
            </a:r>
            <a:r>
              <a:rPr lang="fr-FR" sz="1900" dirty="0" err="1"/>
              <a:t>decision</a:t>
            </a:r>
            <a:r>
              <a:rPr lang="fr-FR" sz="1900" dirty="0"/>
              <a:t> </a:t>
            </a:r>
            <a:r>
              <a:rPr lang="fr-FR" sz="1900" dirty="0" err="1"/>
              <a:t>boundaries</a:t>
            </a:r>
            <a:endParaRPr lang="fr-FR" sz="1900" dirty="0"/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w11 &lt;- </a:t>
            </a:r>
            <a:r>
              <a:rPr lang="en-US" sz="1900" dirty="0" err="1">
                <a:solidFill>
                  <a:srgbClr val="0000FF"/>
                </a:solidFill>
              </a:rPr>
              <a:t>colSums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coef</a:t>
            </a:r>
            <a:r>
              <a:rPr lang="en-US" sz="1900" dirty="0">
                <a:solidFill>
                  <a:srgbClr val="0000FF"/>
                </a:solidFill>
              </a:rPr>
              <a:t>(fit11)[[1]] * x[</a:t>
            </a:r>
            <a:r>
              <a:rPr lang="en-US" sz="1900" dirty="0" err="1">
                <a:solidFill>
                  <a:srgbClr val="0000FF"/>
                </a:solidFill>
              </a:rPr>
              <a:t>unlist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alphaindex</a:t>
            </a:r>
            <a:r>
              <a:rPr lang="en-US" sz="1900" dirty="0">
                <a:solidFill>
                  <a:srgbClr val="0000FF"/>
                </a:solidFill>
              </a:rPr>
              <a:t>(fit11)),])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b11 &lt;- b(fit11)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w11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    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0.15666452 -0.01313296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b11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2.971918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54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549" y="365125"/>
            <a:ext cx="6076950" cy="632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263" y="1077230"/>
            <a:ext cx="50478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plot(</a:t>
            </a:r>
            <a:r>
              <a:rPr lang="en-US" dirty="0" err="1">
                <a:solidFill>
                  <a:srgbClr val="0000FF"/>
                </a:solidFill>
              </a:rPr>
              <a:t>x,col</a:t>
            </a:r>
            <a:r>
              <a:rPr lang="en-US" dirty="0">
                <a:solidFill>
                  <a:srgbClr val="0000FF"/>
                </a:solidFill>
              </a:rPr>
              <a:t>=</a:t>
            </a:r>
            <a:r>
              <a:rPr lang="en-US" dirty="0" err="1">
                <a:solidFill>
                  <a:srgbClr val="0000FF"/>
                </a:solidFill>
              </a:rPr>
              <a:t>ifelse</a:t>
            </a:r>
            <a:r>
              <a:rPr lang="en-US" dirty="0">
                <a:solidFill>
                  <a:srgbClr val="0000FF"/>
                </a:solidFill>
              </a:rPr>
              <a:t>(y=="1",2,4), </a:t>
            </a:r>
            <a:r>
              <a:rPr lang="en-US" dirty="0" err="1">
                <a:solidFill>
                  <a:srgbClr val="0000FF"/>
                </a:solidFill>
              </a:rPr>
              <a:t>pch</a:t>
            </a:r>
            <a:r>
              <a:rPr lang="en-US" dirty="0">
                <a:solidFill>
                  <a:srgbClr val="0000FF"/>
                </a:solidFill>
              </a:rPr>
              <a:t>=16,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main="Optimal Linear </a:t>
            </a:r>
            <a:r>
              <a:rPr lang="en-US" dirty="0" err="1">
                <a:solidFill>
                  <a:srgbClr val="0000FF"/>
                </a:solidFill>
              </a:rPr>
              <a:t>Hyperplane</a:t>
            </a:r>
            <a:r>
              <a:rPr lang="en-US" dirty="0">
                <a:solidFill>
                  <a:srgbClr val="0000FF"/>
                </a:solidFill>
              </a:rPr>
              <a:t>",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err="1">
                <a:solidFill>
                  <a:srgbClr val="0000FF"/>
                </a:solidFill>
              </a:rPr>
              <a:t>xlab</a:t>
            </a:r>
            <a:r>
              <a:rPr lang="en-US" dirty="0">
                <a:solidFill>
                  <a:srgbClr val="0000FF"/>
                </a:solidFill>
              </a:rPr>
              <a:t>="X1", </a:t>
            </a:r>
            <a:r>
              <a:rPr lang="en-US" dirty="0" err="1">
                <a:solidFill>
                  <a:srgbClr val="0000FF"/>
                </a:solidFill>
              </a:rPr>
              <a:t>ylab</a:t>
            </a:r>
            <a:r>
              <a:rPr lang="en-US" dirty="0">
                <a:solidFill>
                  <a:srgbClr val="0000FF"/>
                </a:solidFill>
              </a:rPr>
              <a:t>="X2", </a:t>
            </a:r>
            <a:r>
              <a:rPr lang="en-US" dirty="0" err="1">
                <a:solidFill>
                  <a:srgbClr val="0000FF"/>
                </a:solidFill>
              </a:rPr>
              <a:t>xpd</a:t>
            </a:r>
            <a:r>
              <a:rPr lang="en-US" dirty="0">
                <a:solidFill>
                  <a:srgbClr val="0000FF"/>
                </a:solidFill>
              </a:rPr>
              <a:t>=NA)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</a:rPr>
              <a:t>abline</a:t>
            </a:r>
            <a:r>
              <a:rPr lang="en-US" dirty="0">
                <a:solidFill>
                  <a:srgbClr val="0000FF"/>
                </a:solidFill>
              </a:rPr>
              <a:t>(b11/w11[2],-w11[1]/w11[2], col=3, </a:t>
            </a:r>
            <a:r>
              <a:rPr lang="en-US" dirty="0" err="1">
                <a:solidFill>
                  <a:srgbClr val="0000FF"/>
                </a:solidFill>
              </a:rPr>
              <a:t>lwd</a:t>
            </a:r>
            <a:r>
              <a:rPr lang="en-US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</a:rPr>
              <a:t>abline</a:t>
            </a:r>
            <a:r>
              <a:rPr lang="en-US" dirty="0">
                <a:solidFill>
                  <a:srgbClr val="0000FF"/>
                </a:solidFill>
              </a:rPr>
              <a:t>((b11+1)/w11[2],-w11[1]/w11[2],</a:t>
            </a:r>
            <a:r>
              <a:rPr lang="en-US" dirty="0" err="1">
                <a:solidFill>
                  <a:srgbClr val="0000FF"/>
                </a:solidFill>
              </a:rPr>
              <a:t>lty</a:t>
            </a:r>
            <a:r>
              <a:rPr lang="en-US" dirty="0">
                <a:solidFill>
                  <a:srgbClr val="0000FF"/>
                </a:solidFill>
              </a:rPr>
              <a:t>=2, col=3)</a:t>
            </a:r>
          </a:p>
          <a:p>
            <a:pPr>
              <a:buNone/>
            </a:pPr>
            <a:r>
              <a:rPr lang="en-US" dirty="0" err="1">
                <a:solidFill>
                  <a:srgbClr val="0000FF"/>
                </a:solidFill>
              </a:rPr>
              <a:t>abline</a:t>
            </a:r>
            <a:r>
              <a:rPr lang="en-US" dirty="0">
                <a:solidFill>
                  <a:srgbClr val="0000FF"/>
                </a:solidFill>
              </a:rPr>
              <a:t>((b11-1)/w11[2],-w11[1]/w11[2],</a:t>
            </a:r>
            <a:r>
              <a:rPr lang="en-US" dirty="0" err="1">
                <a:solidFill>
                  <a:srgbClr val="0000FF"/>
                </a:solidFill>
              </a:rPr>
              <a:t>lty</a:t>
            </a:r>
            <a:r>
              <a:rPr lang="en-US" dirty="0">
                <a:solidFill>
                  <a:srgbClr val="0000FF"/>
                </a:solidFill>
              </a:rPr>
              <a:t>=2, col=3)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6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Fitting a model with the e1071 package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library(e1071)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fit1&lt;-</a:t>
            </a:r>
            <a:r>
              <a:rPr lang="en-US" sz="1900" dirty="0" err="1">
                <a:solidFill>
                  <a:srgbClr val="0000FF"/>
                </a:solidFill>
              </a:rPr>
              <a:t>svm</a:t>
            </a:r>
            <a:r>
              <a:rPr lang="en-US" sz="1900" dirty="0">
                <a:solidFill>
                  <a:srgbClr val="0000FF"/>
                </a:solidFill>
              </a:rPr>
              <a:t>(x, y, scale=F, type="C-classification", kernel="linear")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names(fit1)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"call"                  "type"            "kernel"          "cost"  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[5] "degree"          "gamma"         "coef0"          "nu"    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[9] "epsilon"         "sparse"           "scaled"         "</a:t>
            </a:r>
            <a:r>
              <a:rPr lang="en-US" sz="1900" dirty="0" err="1">
                <a:solidFill>
                  <a:srgbClr val="FF0000"/>
                </a:solidFill>
              </a:rPr>
              <a:t>x.scale</a:t>
            </a:r>
            <a:r>
              <a:rPr lang="en-US" sz="1900" dirty="0">
                <a:solidFill>
                  <a:srgbClr val="FF0000"/>
                </a:solidFill>
              </a:rPr>
              <a:t>"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[13] "</a:t>
            </a:r>
            <a:r>
              <a:rPr lang="en-US" sz="1900" dirty="0" err="1">
                <a:solidFill>
                  <a:srgbClr val="FF0000"/>
                </a:solidFill>
              </a:rPr>
              <a:t>y.scale</a:t>
            </a:r>
            <a:r>
              <a:rPr lang="en-US" sz="1900" dirty="0">
                <a:solidFill>
                  <a:srgbClr val="FF0000"/>
                </a:solidFill>
              </a:rPr>
              <a:t>"         "</a:t>
            </a:r>
            <a:r>
              <a:rPr lang="en-US" sz="1900" dirty="0" err="1">
                <a:solidFill>
                  <a:srgbClr val="FF0000"/>
                </a:solidFill>
              </a:rPr>
              <a:t>nclasses</a:t>
            </a:r>
            <a:r>
              <a:rPr lang="en-US" sz="1900" dirty="0">
                <a:solidFill>
                  <a:srgbClr val="FF0000"/>
                </a:solidFill>
              </a:rPr>
              <a:t>"       "levels"           "</a:t>
            </a:r>
            <a:r>
              <a:rPr lang="en-US" sz="1900" dirty="0" err="1">
                <a:solidFill>
                  <a:srgbClr val="FF0000"/>
                </a:solidFill>
              </a:rPr>
              <a:t>tot.nSV</a:t>
            </a:r>
            <a:r>
              <a:rPr lang="en-US" sz="1900" dirty="0">
                <a:solidFill>
                  <a:srgbClr val="FF0000"/>
                </a:solidFill>
              </a:rPr>
              <a:t>"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[17] "</a:t>
            </a:r>
            <a:r>
              <a:rPr lang="en-US" sz="1900" dirty="0" err="1">
                <a:solidFill>
                  <a:srgbClr val="FF0000"/>
                </a:solidFill>
              </a:rPr>
              <a:t>nSV</a:t>
            </a:r>
            <a:r>
              <a:rPr lang="en-US" sz="1900" dirty="0">
                <a:solidFill>
                  <a:srgbClr val="FF0000"/>
                </a:solidFill>
              </a:rPr>
              <a:t>"             "labels"             "SV"                "index" 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[21] "rho"              "</a:t>
            </a:r>
            <a:r>
              <a:rPr lang="en-US" sz="1900" dirty="0" err="1">
                <a:solidFill>
                  <a:srgbClr val="FF0000"/>
                </a:solidFill>
              </a:rPr>
              <a:t>compprob</a:t>
            </a:r>
            <a:r>
              <a:rPr lang="en-US" sz="1900" dirty="0">
                <a:solidFill>
                  <a:srgbClr val="FF0000"/>
                </a:solidFill>
              </a:rPr>
              <a:t>"     "</a:t>
            </a:r>
            <a:r>
              <a:rPr lang="en-US" sz="1900" dirty="0" err="1">
                <a:solidFill>
                  <a:srgbClr val="FF0000"/>
                </a:solidFill>
              </a:rPr>
              <a:t>probA</a:t>
            </a:r>
            <a:r>
              <a:rPr lang="en-US" sz="1900" dirty="0">
                <a:solidFill>
                  <a:srgbClr val="FF0000"/>
                </a:solidFill>
              </a:rPr>
              <a:t>"         "</a:t>
            </a:r>
            <a:r>
              <a:rPr lang="en-US" sz="1900" dirty="0" err="1">
                <a:solidFill>
                  <a:srgbClr val="FF0000"/>
                </a:solidFill>
              </a:rPr>
              <a:t>probB</a:t>
            </a:r>
            <a:r>
              <a:rPr lang="en-US" sz="1900" dirty="0">
                <a:solidFill>
                  <a:srgbClr val="FF0000"/>
                </a:solidFill>
              </a:rPr>
              <a:t>" 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[25] "sigma"           "</a:t>
            </a:r>
            <a:r>
              <a:rPr lang="en-US" sz="1900" dirty="0" err="1">
                <a:solidFill>
                  <a:srgbClr val="FF0000"/>
                </a:solidFill>
              </a:rPr>
              <a:t>coefs</a:t>
            </a:r>
            <a:r>
              <a:rPr lang="en-US" sz="1900" dirty="0">
                <a:solidFill>
                  <a:srgbClr val="FF0000"/>
                </a:solidFill>
              </a:rPr>
              <a:t>"            "</a:t>
            </a:r>
            <a:r>
              <a:rPr lang="en-US" sz="1900" dirty="0" err="1">
                <a:solidFill>
                  <a:srgbClr val="FF0000"/>
                </a:solidFill>
              </a:rPr>
              <a:t>na.action</a:t>
            </a:r>
            <a:r>
              <a:rPr lang="en-US" sz="1900" dirty="0">
                <a:solidFill>
                  <a:srgbClr val="FF0000"/>
                </a:solidFill>
              </a:rPr>
              <a:t>"     "fitted"  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[29] "</a:t>
            </a:r>
            <a:r>
              <a:rPr lang="en-US" sz="1900" dirty="0" err="1">
                <a:solidFill>
                  <a:srgbClr val="FF0000"/>
                </a:solidFill>
              </a:rPr>
              <a:t>decision.values</a:t>
            </a:r>
            <a:r>
              <a:rPr lang="en-US" sz="19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750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Fitting a model with the </a:t>
            </a:r>
            <a:r>
              <a:rPr lang="en-US" sz="1900" dirty="0" err="1"/>
              <a:t>kernlab</a:t>
            </a:r>
            <a:r>
              <a:rPr lang="en-US" sz="1900" dirty="0"/>
              <a:t> package ###</a:t>
            </a:r>
          </a:p>
          <a:p>
            <a:pPr>
              <a:buNone/>
            </a:pPr>
            <a:r>
              <a:rPr lang="fr-FR" sz="1900" dirty="0" err="1">
                <a:solidFill>
                  <a:srgbClr val="0000FF"/>
                </a:solidFill>
              </a:rPr>
              <a:t>as.vector</a:t>
            </a:r>
            <a:r>
              <a:rPr lang="fr-FR" sz="1900" dirty="0">
                <a:solidFill>
                  <a:srgbClr val="0000FF"/>
                </a:solidFill>
              </a:rPr>
              <a:t>(fit1$coefs)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[1]  1.00000000  1.00000000  1.00000000  1.00000000  1.00000000  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 [7]  1.00000000  1.00000000  0.60016473  1.00000000 -1.00000000 -1.00000000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[13] -0.06776895 -1.00000000 -1.00000000 -1.00000000 -1.00000000 -1.00000000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[19] -1.00000000 -1.00000000 -0.53239578</a:t>
            </a:r>
          </a:p>
          <a:p>
            <a:pPr>
              <a:buNone/>
            </a:pPr>
            <a:r>
              <a:rPr lang="fr-FR" sz="1900" dirty="0">
                <a:solidFill>
                  <a:srgbClr val="0000FF"/>
                </a:solidFill>
              </a:rPr>
              <a:t>fit1$SV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 normArea     MaxIP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1  29.91080  60.20488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2  26.10920  69.71736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...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72 43.38713 143.09219</a:t>
            </a:r>
          </a:p>
          <a:p>
            <a:pPr>
              <a:buNone/>
            </a:pPr>
            <a:r>
              <a:rPr lang="it-IT" sz="1900" dirty="0">
                <a:solidFill>
                  <a:srgbClr val="FF0000"/>
                </a:solidFill>
              </a:rPr>
              <a:t>81 19.79328  86.02512</a:t>
            </a: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8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978" y="28504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Separating </a:t>
            </a:r>
            <a:r>
              <a:rPr lang="en-US" sz="4000" dirty="0" err="1"/>
              <a:t>Hyperplanes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67555"/>
            <a:ext cx="10306756" cy="5231520"/>
          </a:xfrm>
        </p:spPr>
        <p:txBody>
          <a:bodyPr>
            <a:normAutofit/>
          </a:bodyPr>
          <a:lstStyle/>
          <a:p>
            <a:r>
              <a:rPr lang="en-US" dirty="0"/>
              <a:t>Construct a linear decision boundary that explicitly tries to separate the data into different classes as well as possible</a:t>
            </a:r>
          </a:p>
          <a:p>
            <a:endParaRPr lang="en-US" sz="800" dirty="0"/>
          </a:p>
          <a:p>
            <a:r>
              <a:rPr lang="en-US" dirty="0"/>
              <a:t>Good separation is defined in a certain form mathematically</a:t>
            </a:r>
          </a:p>
          <a:p>
            <a:endParaRPr lang="en-US" sz="800" dirty="0"/>
          </a:p>
          <a:p>
            <a:r>
              <a:rPr lang="en-US" dirty="0"/>
              <a:t>So far we’ve discussed soft classifiers</a:t>
            </a:r>
          </a:p>
          <a:p>
            <a:pPr lvl="1"/>
            <a:r>
              <a:rPr lang="en-US" dirty="0"/>
              <a:t>Linear regression</a:t>
            </a:r>
          </a:p>
          <a:p>
            <a:pPr lvl="1"/>
            <a:r>
              <a:rPr lang="en-US" dirty="0"/>
              <a:t>Logistic regression</a:t>
            </a:r>
          </a:p>
          <a:p>
            <a:pPr lvl="1"/>
            <a:r>
              <a:rPr lang="en-US" dirty="0"/>
              <a:t>LDA</a:t>
            </a:r>
          </a:p>
          <a:p>
            <a:pPr lvl="1"/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86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/>
              <a:t>### compare choice of support vectors between </a:t>
            </a:r>
            <a:r>
              <a:rPr lang="en-US" sz="1900" dirty="0" err="1"/>
              <a:t>kernlab</a:t>
            </a:r>
            <a:r>
              <a:rPr lang="en-US" sz="1900" dirty="0"/>
              <a:t> and e1071 ###</a:t>
            </a:r>
          </a:p>
          <a:p>
            <a:pPr>
              <a:buNone/>
            </a:pPr>
            <a:r>
              <a:rPr lang="en-US" sz="1900" dirty="0"/>
              <a:t>### </a:t>
            </a:r>
            <a:r>
              <a:rPr lang="en-US" sz="1900" dirty="0" err="1"/>
              <a:t>kernlab</a:t>
            </a:r>
            <a:endParaRPr lang="en-US" sz="1900" dirty="0"/>
          </a:p>
          <a:p>
            <a:pPr>
              <a:buNone/>
            </a:pPr>
            <a:r>
              <a:rPr lang="fr-FR" sz="1900" dirty="0">
                <a:solidFill>
                  <a:srgbClr val="0000FF"/>
                </a:solidFill>
              </a:rPr>
              <a:t>fit11@SVindex</a:t>
            </a:r>
          </a:p>
          <a:p>
            <a:pPr>
              <a:buNone/>
            </a:pPr>
            <a:r>
              <a:rPr lang="fr-FR" sz="1900" dirty="0">
                <a:solidFill>
                  <a:srgbClr val="FF0000"/>
                </a:solidFill>
              </a:rPr>
              <a:t> [1]  1  2  5  6  7  8 17 19 20 21 24 32 47 51 52 53 54 55 66 72 81</a:t>
            </a:r>
          </a:p>
          <a:p>
            <a:pPr>
              <a:buNone/>
            </a:pPr>
            <a:endParaRPr lang="fr-FR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900" dirty="0"/>
              <a:t>### e1071</a:t>
            </a:r>
          </a:p>
          <a:p>
            <a:pPr>
              <a:buNone/>
            </a:pPr>
            <a:r>
              <a:rPr lang="fr-FR" sz="1900" dirty="0">
                <a:solidFill>
                  <a:srgbClr val="0000FF"/>
                </a:solidFill>
              </a:rPr>
              <a:t>fit11$index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 1  2  5  6  7  8 17 19 20 21 24 32 47 51 52 53 54 55 66 72 81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01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Breast Tissue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900" dirty="0"/>
              <a:t>### To </a:t>
            </a:r>
            <a:r>
              <a:rPr lang="fr-FR" sz="1900" dirty="0" err="1"/>
              <a:t>calculate</a:t>
            </a:r>
            <a:r>
              <a:rPr lang="fr-FR" sz="1900" dirty="0"/>
              <a:t> coefficients and </a:t>
            </a:r>
            <a:r>
              <a:rPr lang="fr-FR" sz="1900" dirty="0" err="1"/>
              <a:t>decision</a:t>
            </a:r>
            <a:r>
              <a:rPr lang="fr-FR" sz="1900" dirty="0"/>
              <a:t> </a:t>
            </a:r>
            <a:r>
              <a:rPr lang="fr-FR" sz="1900" dirty="0" err="1"/>
              <a:t>boundaries</a:t>
            </a:r>
            <a:r>
              <a:rPr lang="fr-FR" sz="1900" dirty="0"/>
              <a:t> in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w &lt;- </a:t>
            </a:r>
            <a:r>
              <a:rPr lang="en-US" sz="1900" dirty="0" err="1">
                <a:solidFill>
                  <a:srgbClr val="0000FF"/>
                </a:solidFill>
              </a:rPr>
              <a:t>colSums</a:t>
            </a:r>
            <a:r>
              <a:rPr lang="en-US" sz="1900" dirty="0">
                <a:solidFill>
                  <a:srgbClr val="0000FF"/>
                </a:solidFill>
              </a:rPr>
              <a:t>(</a:t>
            </a:r>
            <a:r>
              <a:rPr lang="en-US" sz="1900" dirty="0" err="1">
                <a:solidFill>
                  <a:srgbClr val="0000FF"/>
                </a:solidFill>
              </a:rPr>
              <a:t>as.vector</a:t>
            </a:r>
            <a:r>
              <a:rPr lang="en-US" sz="1900" dirty="0">
                <a:solidFill>
                  <a:srgbClr val="0000FF"/>
                </a:solidFill>
              </a:rPr>
              <a:t>(fit1$coefs) * fit1$SV) ###NOTE these are on centered and scaled </a:t>
            </a:r>
            <a:r>
              <a:rPr lang="en-US" sz="1900" dirty="0" err="1">
                <a:solidFill>
                  <a:srgbClr val="0000FF"/>
                </a:solidFill>
              </a:rPr>
              <a:t>Xs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b &lt;- fit1$rho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w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</a:t>
            </a:r>
            <a:r>
              <a:rPr lang="en-US" sz="1900" dirty="0" err="1">
                <a:solidFill>
                  <a:srgbClr val="FF0000"/>
                </a:solidFill>
              </a:rPr>
              <a:t>normArea</a:t>
            </a:r>
            <a:r>
              <a:rPr lang="en-US" sz="1900" dirty="0">
                <a:solidFill>
                  <a:srgbClr val="FF0000"/>
                </a:solidFill>
              </a:rPr>
              <a:t>       </a:t>
            </a:r>
            <a:r>
              <a:rPr lang="en-US" sz="1900" dirty="0" err="1">
                <a:solidFill>
                  <a:srgbClr val="FF0000"/>
                </a:solidFill>
              </a:rPr>
              <a:t>MaxIP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0.15666452 -0.01313296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b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2.971918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plot(</a:t>
            </a:r>
            <a:r>
              <a:rPr lang="en-US" sz="1900" dirty="0" err="1">
                <a:solidFill>
                  <a:srgbClr val="0000FF"/>
                </a:solidFill>
              </a:rPr>
              <a:t>x,col</a:t>
            </a:r>
            <a:r>
              <a:rPr lang="en-US" sz="1900" dirty="0">
                <a:solidFill>
                  <a:srgbClr val="0000FF"/>
                </a:solidFill>
              </a:rPr>
              <a:t>=</a:t>
            </a:r>
            <a:r>
              <a:rPr lang="en-US" sz="1900" dirty="0" err="1">
                <a:solidFill>
                  <a:srgbClr val="0000FF"/>
                </a:solidFill>
              </a:rPr>
              <a:t>ifelse</a:t>
            </a:r>
            <a:r>
              <a:rPr lang="en-US" sz="1900" dirty="0">
                <a:solidFill>
                  <a:srgbClr val="0000FF"/>
                </a:solidFill>
              </a:rPr>
              <a:t>(y=="1",2,4), </a:t>
            </a:r>
            <a:r>
              <a:rPr lang="en-US" sz="1900" dirty="0" err="1">
                <a:solidFill>
                  <a:srgbClr val="0000FF"/>
                </a:solidFill>
              </a:rPr>
              <a:t>pch</a:t>
            </a:r>
            <a:r>
              <a:rPr lang="en-US" sz="1900" dirty="0">
                <a:solidFill>
                  <a:srgbClr val="0000FF"/>
                </a:solidFill>
              </a:rPr>
              <a:t>=16, main="Optimal Linear </a:t>
            </a:r>
            <a:r>
              <a:rPr lang="en-US" sz="1900" dirty="0" err="1">
                <a:solidFill>
                  <a:srgbClr val="0000FF"/>
                </a:solidFill>
              </a:rPr>
              <a:t>Hyperplane</a:t>
            </a:r>
            <a:r>
              <a:rPr lang="en-US" sz="1900" dirty="0">
                <a:solidFill>
                  <a:srgbClr val="0000FF"/>
                </a:solidFill>
              </a:rPr>
              <a:t>", </a:t>
            </a:r>
            <a:r>
              <a:rPr lang="en-US" sz="1900" dirty="0" err="1">
                <a:solidFill>
                  <a:srgbClr val="0000FF"/>
                </a:solidFill>
              </a:rPr>
              <a:t>xlab</a:t>
            </a:r>
            <a:r>
              <a:rPr lang="en-US" sz="1900" dirty="0">
                <a:solidFill>
                  <a:srgbClr val="0000FF"/>
                </a:solidFill>
              </a:rPr>
              <a:t>="X1", </a:t>
            </a:r>
            <a:r>
              <a:rPr lang="en-US" sz="1900" dirty="0" err="1">
                <a:solidFill>
                  <a:srgbClr val="0000FF"/>
                </a:solidFill>
              </a:rPr>
              <a:t>ylab</a:t>
            </a:r>
            <a:r>
              <a:rPr lang="en-US" sz="1900" dirty="0">
                <a:solidFill>
                  <a:srgbClr val="0000FF"/>
                </a:solidFill>
              </a:rPr>
              <a:t>="X2", </a:t>
            </a:r>
            <a:r>
              <a:rPr lang="en-US" sz="1900" dirty="0" err="1">
                <a:solidFill>
                  <a:srgbClr val="0000FF"/>
                </a:solidFill>
              </a:rPr>
              <a:t>xpd</a:t>
            </a:r>
            <a:r>
              <a:rPr lang="en-US" sz="1900" dirty="0">
                <a:solidFill>
                  <a:srgbClr val="0000FF"/>
                </a:solidFill>
              </a:rPr>
              <a:t>="NA")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abline</a:t>
            </a:r>
            <a:r>
              <a:rPr lang="en-US" sz="1900" dirty="0">
                <a:solidFill>
                  <a:srgbClr val="0000FF"/>
                </a:solidFill>
              </a:rPr>
              <a:t>(b/w[2],-w[1]/w[2], col=3, </a:t>
            </a:r>
            <a:r>
              <a:rPr lang="en-US" sz="1900" dirty="0" err="1">
                <a:solidFill>
                  <a:srgbClr val="0000FF"/>
                </a:solidFill>
              </a:rPr>
              <a:t>lwd</a:t>
            </a:r>
            <a:r>
              <a:rPr lang="en-US" sz="1900" dirty="0">
                <a:solidFill>
                  <a:srgbClr val="0000FF"/>
                </a:solidFill>
              </a:rPr>
              <a:t>=2)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abline</a:t>
            </a:r>
            <a:r>
              <a:rPr lang="en-US" sz="1900" dirty="0">
                <a:solidFill>
                  <a:srgbClr val="0000FF"/>
                </a:solidFill>
              </a:rPr>
              <a:t>((b+1)/w[2],-w[1]/w[2], </a:t>
            </a:r>
            <a:r>
              <a:rPr lang="en-US" sz="1900" dirty="0" err="1">
                <a:solidFill>
                  <a:srgbClr val="0000FF"/>
                </a:solidFill>
              </a:rPr>
              <a:t>lty</a:t>
            </a:r>
            <a:r>
              <a:rPr lang="en-US" sz="1900" dirty="0">
                <a:solidFill>
                  <a:srgbClr val="0000FF"/>
                </a:solidFill>
              </a:rPr>
              <a:t>=2, col=3)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abline</a:t>
            </a:r>
            <a:r>
              <a:rPr lang="en-US" sz="1900" dirty="0">
                <a:solidFill>
                  <a:srgbClr val="0000FF"/>
                </a:solidFill>
              </a:rPr>
              <a:t>((b-1)/w[2],-w[1]/w[2], </a:t>
            </a:r>
            <a:r>
              <a:rPr lang="en-US" sz="1900" dirty="0" err="1">
                <a:solidFill>
                  <a:srgbClr val="0000FF"/>
                </a:solidFill>
              </a:rPr>
              <a:t>lty</a:t>
            </a:r>
            <a:r>
              <a:rPr lang="en-US" sz="1900" dirty="0">
                <a:solidFill>
                  <a:srgbClr val="0000FF"/>
                </a:solidFill>
              </a:rPr>
              <a:t>=2, col=3)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197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88" y="214654"/>
            <a:ext cx="607695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967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29029"/>
            <a:ext cx="10135498" cy="990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Recap of The Linear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309511"/>
            <a:ext cx="10494818" cy="5443571"/>
          </a:xfrm>
        </p:spPr>
        <p:txBody>
          <a:bodyPr>
            <a:normAutofit/>
          </a:bodyPr>
          <a:lstStyle/>
          <a:p>
            <a:r>
              <a:rPr lang="en-US" dirty="0"/>
              <a:t>For logistic approach</a:t>
            </a:r>
          </a:p>
          <a:p>
            <a:pPr lvl="1"/>
            <a:r>
              <a:rPr lang="en-US" dirty="0"/>
              <a:t>Separable case: logistic regression yields a solution similar to the separating </a:t>
            </a:r>
            <a:r>
              <a:rPr lang="en-US" dirty="0" err="1"/>
              <a:t>hyperplane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Perfectly separable case: the log-likelihood can be driven to zero!</a:t>
            </a:r>
          </a:p>
          <a:p>
            <a:endParaRPr lang="en-US" sz="1300" dirty="0"/>
          </a:p>
          <a:p>
            <a:r>
              <a:rPr lang="en-US" dirty="0"/>
              <a:t>If classes are truly Gaussian</a:t>
            </a:r>
          </a:p>
          <a:p>
            <a:pPr lvl="1"/>
            <a:r>
              <a:rPr lang="en-US" dirty="0"/>
              <a:t>LDA is the most efficient solution</a:t>
            </a:r>
          </a:p>
          <a:p>
            <a:pPr lvl="1"/>
            <a:r>
              <a:rPr lang="en-US" dirty="0"/>
              <a:t>Separating </a:t>
            </a:r>
            <a:r>
              <a:rPr lang="en-US" dirty="0" err="1"/>
              <a:t>hyperplanes</a:t>
            </a:r>
            <a:r>
              <a:rPr lang="en-US" dirty="0"/>
              <a:t> pay a price for focusing on the noisier data at the boundaries</a:t>
            </a:r>
          </a:p>
          <a:p>
            <a:pPr lvl="1"/>
            <a:endParaRPr lang="en-US" sz="1200" dirty="0"/>
          </a:p>
          <a:p>
            <a:r>
              <a:rPr lang="en-US" dirty="0"/>
              <a:t>Optimal separating </a:t>
            </a:r>
            <a:r>
              <a:rPr lang="en-US" dirty="0" err="1"/>
              <a:t>hyperplane</a:t>
            </a:r>
            <a:r>
              <a:rPr lang="en-US" dirty="0"/>
              <a:t> approach requires fewer assumptions and is therefore more robust to model misspecification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6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3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12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Separating </a:t>
            </a:r>
            <a:r>
              <a:rPr lang="en-US" sz="4000" dirty="0" err="1"/>
              <a:t>Hyperplanes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1"/>
            <a:ext cx="10306756" cy="5440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plot highlights potential issues with linear regression or LDA</a:t>
            </a:r>
          </a:p>
          <a:p>
            <a:endParaRPr lang="en-US" sz="600" dirty="0"/>
          </a:p>
          <a:p>
            <a:pPr lvl="1"/>
            <a:r>
              <a:rPr lang="en-US" dirty="0"/>
              <a:t>These data can be perfectly separated by a linear hyperplane</a:t>
            </a:r>
          </a:p>
          <a:p>
            <a:pPr lvl="1"/>
            <a:r>
              <a:rPr lang="en-US"/>
              <a:t>But OLS and LDA (equivalent in this case) do not achieve perfect separation</a:t>
            </a:r>
          </a:p>
          <a:p>
            <a:pPr lvl="1"/>
            <a:endParaRPr lang="en-US" sz="800" dirty="0"/>
          </a:p>
          <a:p>
            <a:r>
              <a:rPr lang="en-US" dirty="0"/>
              <a:t>Logistic regression yields perfect separation but gives us a warning</a:t>
            </a:r>
          </a:p>
          <a:p>
            <a:pPr marL="457200" lvl="1" indent="0">
              <a:buNone/>
            </a:pPr>
            <a:r>
              <a:rPr lang="en-US" sz="1800" dirty="0" err="1">
                <a:solidFill>
                  <a:srgbClr val="0000FF"/>
                </a:solidFill>
              </a:rPr>
              <a:t>glm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iy~x</a:t>
            </a:r>
            <a:r>
              <a:rPr lang="en-US" sz="1800" dirty="0">
                <a:solidFill>
                  <a:srgbClr val="0000FF"/>
                </a:solidFill>
              </a:rPr>
              <a:t>, family=binomial())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Call:  </a:t>
            </a:r>
            <a:r>
              <a:rPr lang="en-US" sz="1800" dirty="0" err="1">
                <a:solidFill>
                  <a:srgbClr val="FF0000"/>
                </a:solidFill>
              </a:rPr>
              <a:t>glm</a:t>
            </a:r>
            <a:r>
              <a:rPr lang="en-US" sz="1800" dirty="0">
                <a:solidFill>
                  <a:srgbClr val="FF0000"/>
                </a:solidFill>
              </a:rPr>
              <a:t>(formula = </a:t>
            </a:r>
            <a:r>
              <a:rPr lang="en-US" sz="1800" dirty="0" err="1">
                <a:solidFill>
                  <a:srgbClr val="FF0000"/>
                </a:solidFill>
              </a:rPr>
              <a:t>iy</a:t>
            </a:r>
            <a:r>
              <a:rPr lang="en-US" sz="1800" dirty="0">
                <a:solidFill>
                  <a:srgbClr val="FF0000"/>
                </a:solidFill>
              </a:rPr>
              <a:t> ~ x, family = binomial())</a:t>
            </a: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Coefficients: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         x1           x2 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11.05      -148.76       159.67  </a:t>
            </a:r>
          </a:p>
          <a:p>
            <a:pPr marL="457200" lvl="1" indent="0">
              <a:buNone/>
            </a:pPr>
            <a:endParaRPr lang="en-US" sz="9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Degrees of Freedom: 47 Total (i.e. Null);  45 Residual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Null Deviance:      66.54 		Residual Deviance: 9.089e-09    AIC: 6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Warning messages: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1: </a:t>
            </a:r>
            <a:r>
              <a:rPr lang="en-US" sz="1800" b="1" dirty="0" err="1">
                <a:solidFill>
                  <a:srgbClr val="FF0000"/>
                </a:solidFill>
              </a:rPr>
              <a:t>glm.fit</a:t>
            </a:r>
            <a:r>
              <a:rPr lang="en-US" sz="1800" b="1" dirty="0">
                <a:solidFill>
                  <a:srgbClr val="FF0000"/>
                </a:solidFill>
              </a:rPr>
              <a:t>: algorithm did not converge 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2: </a:t>
            </a:r>
            <a:r>
              <a:rPr lang="en-US" sz="1800" b="1" dirty="0" err="1">
                <a:solidFill>
                  <a:srgbClr val="FF0000"/>
                </a:solidFill>
              </a:rPr>
              <a:t>glm.fit</a:t>
            </a:r>
            <a:r>
              <a:rPr lang="en-US" sz="1800" b="1" dirty="0">
                <a:solidFill>
                  <a:srgbClr val="FF0000"/>
                </a:solidFill>
              </a:rPr>
              <a:t>: fitted probabilities numerically 0 or 1 occurred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8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0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8728</TotalTime>
  <Words>3255</Words>
  <Application>Microsoft Office PowerPoint</Application>
  <PresentationFormat>Widescreen</PresentationFormat>
  <Paragraphs>508</Paragraphs>
  <Slides>53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Symbol</vt:lpstr>
      <vt:lpstr>Times</vt:lpstr>
      <vt:lpstr>Office Theme</vt:lpstr>
      <vt:lpstr>Equation</vt:lpstr>
      <vt:lpstr>Linear Methods for Classification 3</vt:lpstr>
      <vt:lpstr>Linear Classification</vt:lpstr>
      <vt:lpstr>Linear Classifiers So Far</vt:lpstr>
      <vt:lpstr>Soft vs. Hard Classifiers</vt:lpstr>
      <vt:lpstr>Separating Hyperplanes</vt:lpstr>
      <vt:lpstr>PowerPoint Presentation</vt:lpstr>
      <vt:lpstr>PowerPoint Presentation</vt:lpstr>
      <vt:lpstr>Separating Hyperplanes</vt:lpstr>
      <vt:lpstr>PowerPoint Presentation</vt:lpstr>
      <vt:lpstr>Separating Hyperplanes</vt:lpstr>
      <vt:lpstr>Hard Classifiers</vt:lpstr>
      <vt:lpstr>Review of Vector Algebra</vt:lpstr>
      <vt:lpstr>Hyperplane and Its Normal Vector</vt:lpstr>
      <vt:lpstr>Signed Distance</vt:lpstr>
      <vt:lpstr>Linear Algebra of a Hyperplane</vt:lpstr>
      <vt:lpstr>Linear Classification Boundary</vt:lpstr>
      <vt:lpstr>Functional Margin</vt:lpstr>
      <vt:lpstr>Finding the Linear Hyperplane</vt:lpstr>
      <vt:lpstr>Rosenblatt’s Perceptron Algorithm</vt:lpstr>
      <vt:lpstr>Objective Function of the Perceptron Algorithm</vt:lpstr>
      <vt:lpstr>Stochastic Gradient Algorithm</vt:lpstr>
      <vt:lpstr>Updating Estimates for b0 and b </vt:lpstr>
      <vt:lpstr>Convergence Property</vt:lpstr>
      <vt:lpstr>PowerPoint Presentation</vt:lpstr>
      <vt:lpstr>Problems with the Perceptron Algorithm</vt:lpstr>
      <vt:lpstr>Optimal Separating Hyperplanes</vt:lpstr>
      <vt:lpstr>Objective Function</vt:lpstr>
      <vt:lpstr>Equivalent Formulation</vt:lpstr>
      <vt:lpstr>Linear SVM</vt:lpstr>
      <vt:lpstr>Interpretation of </vt:lpstr>
      <vt:lpstr>Maximal Margin Classifier</vt:lpstr>
      <vt:lpstr>PowerPoint Presentation</vt:lpstr>
      <vt:lpstr>Solve Optimal Boundary by Quadratic Programming</vt:lpstr>
      <vt:lpstr>Wolfe Dual Problem</vt:lpstr>
      <vt:lpstr>Linear SVM Solution</vt:lpstr>
      <vt:lpstr>Karush-Kuhn-Tucker (KKT) Optimality Condition</vt:lpstr>
      <vt:lpstr>Support Vectors</vt:lpstr>
      <vt:lpstr>PowerPoint Presentation</vt:lpstr>
      <vt:lpstr>PowerPoint Presentation</vt:lpstr>
      <vt:lpstr>PowerPoint Presentation</vt:lpstr>
      <vt:lpstr>Breast Tissue Example</vt:lpstr>
      <vt:lpstr>PowerPoint Presentation</vt:lpstr>
      <vt:lpstr>Optimal Hyperplane for 2-Classes in R</vt:lpstr>
      <vt:lpstr>Breast Tissue Example</vt:lpstr>
      <vt:lpstr>Breast Tissue Example</vt:lpstr>
      <vt:lpstr>Breast Tissue Example</vt:lpstr>
      <vt:lpstr>PowerPoint Presentation</vt:lpstr>
      <vt:lpstr>Breast Tissue Example</vt:lpstr>
      <vt:lpstr>Breast Tissue Example</vt:lpstr>
      <vt:lpstr>Breast Tissue Example</vt:lpstr>
      <vt:lpstr>Breast Tissue Example</vt:lpstr>
      <vt:lpstr>PowerPoint Presentation</vt:lpstr>
      <vt:lpstr>Recap of The Linear Classifiers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Methods for Classification, Part 1</dc:title>
  <dc:creator>Bethany Wolf</dc:creator>
  <cp:lastModifiedBy>Wolf, Bethany Jacobs</cp:lastModifiedBy>
  <cp:revision>132</cp:revision>
  <cp:lastPrinted>2017-06-12T20:35:37Z</cp:lastPrinted>
  <dcterms:created xsi:type="dcterms:W3CDTF">2017-06-03T17:35:34Z</dcterms:created>
  <dcterms:modified xsi:type="dcterms:W3CDTF">2023-02-14T13:26:29Z</dcterms:modified>
</cp:coreProperties>
</file>