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66" r:id="rId2"/>
    <p:sldId id="356" r:id="rId3"/>
    <p:sldId id="355" r:id="rId4"/>
    <p:sldId id="367" r:id="rId5"/>
    <p:sldId id="363" r:id="rId6"/>
    <p:sldId id="325" r:id="rId7"/>
    <p:sldId id="326" r:id="rId8"/>
    <p:sldId id="402" r:id="rId9"/>
    <p:sldId id="357" r:id="rId10"/>
    <p:sldId id="360" r:id="rId11"/>
    <p:sldId id="361" r:id="rId12"/>
    <p:sldId id="362" r:id="rId13"/>
    <p:sldId id="406" r:id="rId14"/>
    <p:sldId id="364" r:id="rId15"/>
    <p:sldId id="412" r:id="rId16"/>
    <p:sldId id="461" r:id="rId17"/>
    <p:sldId id="462" r:id="rId18"/>
    <p:sldId id="365" r:id="rId19"/>
    <p:sldId id="366" r:id="rId20"/>
    <p:sldId id="368" r:id="rId21"/>
    <p:sldId id="369" r:id="rId22"/>
    <p:sldId id="419" r:id="rId23"/>
    <p:sldId id="418" r:id="rId24"/>
    <p:sldId id="370" r:id="rId25"/>
    <p:sldId id="371" r:id="rId26"/>
    <p:sldId id="372" r:id="rId27"/>
    <p:sldId id="422" r:id="rId28"/>
    <p:sldId id="373" r:id="rId29"/>
    <p:sldId id="374" r:id="rId30"/>
    <p:sldId id="427" r:id="rId31"/>
    <p:sldId id="375" r:id="rId32"/>
    <p:sldId id="431" r:id="rId33"/>
    <p:sldId id="463" r:id="rId34"/>
    <p:sldId id="464" r:id="rId35"/>
    <p:sldId id="468" r:id="rId36"/>
    <p:sldId id="376" r:id="rId37"/>
    <p:sldId id="377" r:id="rId38"/>
    <p:sldId id="378" r:id="rId39"/>
    <p:sldId id="382" r:id="rId40"/>
    <p:sldId id="449" r:id="rId41"/>
    <p:sldId id="465" r:id="rId42"/>
    <p:sldId id="380" r:id="rId43"/>
    <p:sldId id="381" r:id="rId44"/>
    <p:sldId id="383" r:id="rId45"/>
    <p:sldId id="384" r:id="rId46"/>
    <p:sldId id="385" r:id="rId47"/>
    <p:sldId id="386" r:id="rId48"/>
    <p:sldId id="387" r:id="rId49"/>
    <p:sldId id="389" r:id="rId50"/>
    <p:sldId id="390" r:id="rId51"/>
    <p:sldId id="391" r:id="rId52"/>
    <p:sldId id="467" r:id="rId53"/>
    <p:sldId id="392" r:id="rId54"/>
    <p:sldId id="393" r:id="rId55"/>
    <p:sldId id="394" r:id="rId56"/>
    <p:sldId id="396" r:id="rId57"/>
    <p:sldId id="397" r:id="rId58"/>
    <p:sldId id="398" r:id="rId59"/>
    <p:sldId id="399" r:id="rId60"/>
    <p:sldId id="400" r:id="rId61"/>
    <p:sldId id="469" r:id="rId62"/>
    <p:sldId id="470" r:id="rId63"/>
    <p:sldId id="471" r:id="rId64"/>
    <p:sldId id="472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5509-A030-4A20-A01D-7125FDFC719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FE3C-9C68-4B1F-A27D-1405AFBD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5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5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7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DA5B-2ABD-4D0F-9296-F12186DEE2E7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Linear Methods for Classification,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2715"/>
            <a:ext cx="9144000" cy="1655762"/>
          </a:xfrm>
        </p:spPr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5319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/>
              <a:t>### More detail about the model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b="1" dirty="0">
                <a:solidFill>
                  <a:srgbClr val="CC00FF"/>
                </a:solidFill>
              </a:rPr>
              <a:t>Response y1 </a:t>
            </a:r>
            <a:r>
              <a:rPr lang="en-US" sz="1900" dirty="0">
                <a:solidFill>
                  <a:srgbClr val="CC00FF"/>
                </a:solidFill>
              </a:rPr>
              <a:t>:   	 ### Recall y1 was the indicator of non-malignant tissue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    lm(formula = y1 ~ X)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Min      1Q  Median      3Q     Max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-0.8990 -0.1522  0.0633  0.2051  0.7236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	     Estimate       Std. Error      t value     </a:t>
            </a:r>
            <a:r>
              <a:rPr lang="en-US" sz="1900" dirty="0" err="1">
                <a:solidFill>
                  <a:srgbClr val="FF0000"/>
                </a:solidFill>
              </a:rPr>
              <a:t>Pr</a:t>
            </a:r>
            <a:r>
              <a:rPr lang="en-US" sz="1900" dirty="0">
                <a:solidFill>
                  <a:srgbClr val="FF0000"/>
                </a:solidFill>
              </a:rPr>
              <a:t>(&gt;|t|)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(Intercept)     1.189253      0.070399      16.893     &lt; 2e-16 ***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XnormArea</a:t>
            </a:r>
            <a:r>
              <a:rPr lang="en-US" sz="1900" dirty="0">
                <a:solidFill>
                  <a:srgbClr val="FF0000"/>
                </a:solidFill>
              </a:rPr>
              <a:t>   -0.005326     0.004279     -1.245       0.217    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XMaxIP</a:t>
            </a:r>
            <a:r>
              <a:rPr lang="en-US" sz="1900" dirty="0">
                <a:solidFill>
                  <a:srgbClr val="FF0000"/>
                </a:solidFill>
              </a:rPr>
              <a:t>          -0.011753     0.001917     -6.131       3.01e-08 ***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---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Signif</a:t>
            </a:r>
            <a:r>
              <a:rPr lang="en-US" sz="19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 standard error: 0.3345 on 81 degrees of freedom.  Multiple R-squared:  0.556, Adjusted R-squared:  0.5451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F-statistic: 50.72 on 2 and 81 DF,  p-value: 5.222e-15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53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/>
              <a:t>### More detail about the model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b="1" dirty="0">
                <a:solidFill>
                  <a:srgbClr val="CC00FF"/>
                </a:solidFill>
              </a:rPr>
              <a:t>Response y2 </a:t>
            </a:r>
            <a:r>
              <a:rPr lang="en-US" sz="1900" dirty="0">
                <a:solidFill>
                  <a:srgbClr val="CC00FF"/>
                </a:solidFill>
              </a:rPr>
              <a:t>:   	 ### Recall y2 was the indicator of connective tissue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    lm(formula = y2 ~ X)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Min      1Q  Median      3Q     Max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-0.82311 -0.11796 -0.04127  0.06243  0.74646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	     Estimate       Std. Error     t value       </a:t>
            </a:r>
            <a:r>
              <a:rPr lang="en-US" sz="1900" dirty="0" err="1">
                <a:solidFill>
                  <a:srgbClr val="FF0000"/>
                </a:solidFill>
              </a:rPr>
              <a:t>Pr</a:t>
            </a:r>
            <a:r>
              <a:rPr lang="en-US" sz="1900" dirty="0">
                <a:solidFill>
                  <a:srgbClr val="FF0000"/>
                </a:solidFill>
              </a:rPr>
              <a:t>(&gt;|t|)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(Intercept)     -0.062502     0.051153     -1.222        0.225    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XnormArea</a:t>
            </a:r>
            <a:r>
              <a:rPr lang="en-US" sz="1900" dirty="0">
                <a:solidFill>
                  <a:srgbClr val="FF0000"/>
                </a:solidFill>
              </a:rPr>
              <a:t>   -0.026368      0.003109     -8.481        8.44e-13 ***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XMaxIP</a:t>
            </a:r>
            <a:r>
              <a:rPr lang="en-US" sz="1900" dirty="0">
                <a:solidFill>
                  <a:srgbClr val="FF0000"/>
                </a:solidFill>
              </a:rPr>
              <a:t>           0.014937      0.001393      10.725      &lt; 2e-16 ***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---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Signif</a:t>
            </a:r>
            <a:r>
              <a:rPr lang="en-US" sz="19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 standard error: 0.2431 on 81 degrees of freedom.  Multiple R-squared:  0.5898,   Adjusted R-squared:  0.5797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F-statistic: 58.23 on 2 and 81 DF,  p-value: &lt; 2.2e-16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3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/>
              <a:t>### More detail about the model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b="1" dirty="0">
                <a:solidFill>
                  <a:srgbClr val="CC00FF"/>
                </a:solidFill>
              </a:rPr>
              <a:t>Response y3 </a:t>
            </a:r>
            <a:r>
              <a:rPr lang="en-US" sz="1900" dirty="0">
                <a:solidFill>
                  <a:srgbClr val="CC00FF"/>
                </a:solidFill>
              </a:rPr>
              <a:t>:   	 ### Recall y3 was the indicator of carcinoma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    lm(formula = y3 ~ X)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Min      1Q  Median      3Q     Max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-0.79275 -0.16455 -0.00716  0.09627  0.76502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	     Estimate       Std. Error       t value       </a:t>
            </a:r>
            <a:r>
              <a:rPr lang="en-US" sz="1900" dirty="0" err="1">
                <a:solidFill>
                  <a:srgbClr val="FF0000"/>
                </a:solidFill>
              </a:rPr>
              <a:t>Pr</a:t>
            </a:r>
            <a:r>
              <a:rPr lang="en-US" sz="1900" dirty="0">
                <a:solidFill>
                  <a:srgbClr val="FF0000"/>
                </a:solidFill>
              </a:rPr>
              <a:t>(&gt;|t|)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(Intercept)     -0.126751      0.060286      -2.102        0.0386 *  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XnormArea</a:t>
            </a:r>
            <a:r>
              <a:rPr lang="en-US" sz="1900" dirty="0">
                <a:solidFill>
                  <a:srgbClr val="FF0000"/>
                </a:solidFill>
              </a:rPr>
              <a:t>     0.031695      0.003664       8.650        3.92e-13 ***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XMaxIP</a:t>
            </a:r>
            <a:r>
              <a:rPr lang="en-US" sz="1900" dirty="0">
                <a:solidFill>
                  <a:srgbClr val="FF0000"/>
                </a:solidFill>
              </a:rPr>
              <a:t>          -0.003184       0.001641     -1.940        0.0559 .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---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Signif</a:t>
            </a:r>
            <a:r>
              <a:rPr lang="en-US" sz="19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 standard error: 0.2865 on 81 degrees of freedom.  Multiple R-squared:  0.578, Adjusted R-squared:  0.5675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F-statistic: 55.46 on 2 and 81 DF,  p-value: 6.717e-16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7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Recall- How Do We Predict From OLS?</a:t>
            </a:r>
          </a:p>
        </p:txBody>
      </p:sp>
    </p:spTree>
    <p:extLst>
      <p:ext uri="{BB962C8B-B14F-4D97-AF65-F5344CB8AC3E}">
        <p14:creationId xmlns:p14="http://schemas.microsoft.com/office/powerpoint/2010/main" val="334311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Look at the predicted “posterior probabilities” and verify they sum to 1###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round(predict(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), 3)</a:t>
            </a:r>
            <a:endParaRPr lang="en-US" sz="1900" dirty="0">
              <a:solidFill>
                <a:srgbClr val="CC00FF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    y1        y2       y3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1   0.322  0.048  0.630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2   0.231  0.290  0.479</a:t>
            </a:r>
          </a:p>
          <a:p>
            <a:pPr marL="0" indent="0">
              <a:buNone/>
            </a:pPr>
            <a:r>
              <a:rPr lang="es-ES" sz="1900" dirty="0">
                <a:solidFill>
                  <a:srgbClr val="FF0000"/>
                </a:solidFill>
              </a:rPr>
              <a:t>3   0.036 -0.084  1.048</a:t>
            </a:r>
          </a:p>
          <a:p>
            <a:pPr marL="0" indent="0">
              <a:buNone/>
            </a:pPr>
            <a:r>
              <a:rPr lang="es-ES" sz="19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82  0.346  0.793 -0.140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83 -0.230  1.060  0.170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84 -0.037  0.933  0.103</a:t>
            </a:r>
          </a:p>
          <a:p>
            <a:pPr marL="0" indent="0"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00FF"/>
                </a:solidFill>
              </a:rPr>
              <a:t>rowSums</a:t>
            </a:r>
            <a:r>
              <a:rPr lang="en-US" sz="1900" dirty="0">
                <a:solidFill>
                  <a:srgbClr val="0000FF"/>
                </a:solidFill>
              </a:rPr>
              <a:t>(predict(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))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 1  2  3  … 82 83 84 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 1  1  1  …  1   1    1</a:t>
            </a:r>
          </a:p>
        </p:txBody>
      </p:sp>
    </p:spTree>
    <p:extLst>
      <p:ext uri="{BB962C8B-B14F-4D97-AF65-F5344CB8AC3E}">
        <p14:creationId xmlns:p14="http://schemas.microsoft.com/office/powerpoint/2010/main" val="338285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408320"/>
              </p:ext>
            </p:extLst>
          </p:nvPr>
        </p:nvGraphicFramePr>
        <p:xfrm>
          <a:off x="2441575" y="1719263"/>
          <a:ext cx="10572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777680" progId="Equation.DSMT4">
                  <p:embed/>
                </p:oleObj>
              </mc:Choice>
              <mc:Fallback>
                <p:oleObj name="Equation" r:id="rId2" imgW="5079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1719263"/>
                        <a:ext cx="1057275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336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008393"/>
              </p:ext>
            </p:extLst>
          </p:nvPr>
        </p:nvGraphicFramePr>
        <p:xfrm>
          <a:off x="2441575" y="1719263"/>
          <a:ext cx="10572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777680" progId="Equation.DSMT4">
                  <p:embed/>
                </p:oleObj>
              </mc:Choice>
              <mc:Fallback>
                <p:oleObj name="Equation" r:id="rId2" imgW="5079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1719263"/>
                        <a:ext cx="1057275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405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341639"/>
              </p:ext>
            </p:extLst>
          </p:nvPr>
        </p:nvGraphicFramePr>
        <p:xfrm>
          <a:off x="2416175" y="1719263"/>
          <a:ext cx="1109663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1777680" progId="Equation.DSMT4">
                  <p:embed/>
                </p:oleObj>
              </mc:Choice>
              <mc:Fallback>
                <p:oleObj name="Equation" r:id="rId2" imgW="5331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1719263"/>
                        <a:ext cx="1109663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9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064" y="1049482"/>
            <a:ext cx="5550163" cy="554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05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 vs. Observed?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5168" y="1030380"/>
            <a:ext cx="5561663" cy="555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7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We’ve discussed several methods for developing a linear classifier </a:t>
            </a:r>
          </a:p>
          <a:p>
            <a:pPr lvl="1"/>
            <a:r>
              <a:rPr lang="en-US" dirty="0"/>
              <a:t>Linear regression</a:t>
            </a:r>
          </a:p>
          <a:p>
            <a:pPr lvl="1"/>
            <a:r>
              <a:rPr lang="en-US" dirty="0"/>
              <a:t>Logistic and Multinomial Regression (categorical)</a:t>
            </a:r>
          </a:p>
          <a:p>
            <a:pPr lvl="1"/>
            <a:r>
              <a:rPr lang="en-US" dirty="0"/>
              <a:t>Proportional Odds regression (ordinal)</a:t>
            </a:r>
          </a:p>
          <a:p>
            <a:pPr lvl="1"/>
            <a:r>
              <a:rPr lang="en-US" dirty="0"/>
              <a:t> Linear and Quadratic Discriminant Analysis</a:t>
            </a:r>
          </a:p>
          <a:p>
            <a:endParaRPr lang="en-US" sz="1200" dirty="0"/>
          </a:p>
          <a:p>
            <a:r>
              <a:rPr lang="en-US" dirty="0"/>
              <a:t>Let’s look at a real example</a:t>
            </a:r>
          </a:p>
          <a:p>
            <a:endParaRPr lang="en-US" sz="1200" dirty="0"/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6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What happens if we include a square term?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X&lt;-</a:t>
            </a:r>
            <a:r>
              <a:rPr lang="en-US" sz="1900" dirty="0" err="1">
                <a:solidFill>
                  <a:srgbClr val="0000FF"/>
                </a:solidFill>
              </a:rPr>
              <a:t>as.matrix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cbind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[,6:7], 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[,6]*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[,7]))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colnames</a:t>
            </a:r>
            <a:r>
              <a:rPr lang="en-US" sz="1900" dirty="0">
                <a:solidFill>
                  <a:srgbClr val="0000FF"/>
                </a:solidFill>
              </a:rPr>
              <a:t>(X)&lt;-c("Intercept","</a:t>
            </a:r>
            <a:r>
              <a:rPr lang="en-US" sz="1900" dirty="0" err="1">
                <a:solidFill>
                  <a:srgbClr val="0000FF"/>
                </a:solidFill>
              </a:rPr>
              <a:t>normArea</a:t>
            </a:r>
            <a:r>
              <a:rPr lang="en-US" sz="1900" dirty="0">
                <a:solidFill>
                  <a:srgbClr val="0000FF"/>
                </a:solidFill>
              </a:rPr>
              <a:t>","</a:t>
            </a:r>
            <a:r>
              <a:rPr lang="en-US" sz="1900" dirty="0" err="1">
                <a:solidFill>
                  <a:srgbClr val="0000FF"/>
                </a:solidFill>
              </a:rPr>
              <a:t>MaxIP</a:t>
            </a:r>
            <a:r>
              <a:rPr lang="en-US" sz="1900" dirty="0">
                <a:solidFill>
                  <a:srgbClr val="0000FF"/>
                </a:solidFill>
              </a:rPr>
              <a:t>","</a:t>
            </a:r>
            <a:r>
              <a:rPr lang="en-US" sz="1900" dirty="0" err="1">
                <a:solidFill>
                  <a:srgbClr val="0000FF"/>
                </a:solidFill>
              </a:rPr>
              <a:t>CrossProd</a:t>
            </a:r>
            <a:r>
              <a:rPr lang="en-US" sz="19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&lt;-lm(Y ~ X)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coef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			     y1      	     y2               y3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	 1.3352   	-0.1102 	  -0.2250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XnormArea</a:t>
            </a:r>
            <a:r>
              <a:rPr lang="es-ES" sz="1900" dirty="0">
                <a:solidFill>
                  <a:srgbClr val="FF0000"/>
                </a:solidFill>
              </a:rPr>
              <a:t>   	-0.0158 	-0.0229  	    0.0387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XMaxIP</a:t>
            </a:r>
            <a:r>
              <a:rPr lang="es-ES" sz="1900" dirty="0">
                <a:solidFill>
                  <a:srgbClr val="FF0000"/>
                </a:solidFill>
              </a:rPr>
              <a:t>      	-0.0152  	 0.0161      -0.0009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XCrossProd</a:t>
            </a:r>
            <a:r>
              <a:rPr lang="es-ES" sz="1900" dirty="0">
                <a:solidFill>
                  <a:srgbClr val="FF0000"/>
                </a:solidFill>
              </a:rPr>
              <a:t>   	 0.0002 	-0.0001     -0.0001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204454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/>
              <a:t>### More detail on one of the models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b="1" dirty="0">
                <a:solidFill>
                  <a:srgbClr val="CC00FF"/>
                </a:solidFill>
              </a:rPr>
              <a:t>Response y1 </a:t>
            </a:r>
            <a:r>
              <a:rPr lang="en-US" sz="1900" dirty="0">
                <a:solidFill>
                  <a:srgbClr val="CC00FF"/>
                </a:solidFill>
              </a:rPr>
              <a:t>:   	 ### Recall y1 was the indicator of non-malignant tissue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    lm(formula = y1 ~ X)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Min      1Q  Median      3Q     Max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-0.95267 -0.15834  0.02606  0.22856  0.61158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 	   Estimate           Std. Error       t value    </a:t>
            </a:r>
            <a:r>
              <a:rPr lang="en-US" sz="1900" dirty="0" err="1">
                <a:solidFill>
                  <a:srgbClr val="FF0000"/>
                </a:solidFill>
              </a:rPr>
              <a:t>Pr</a:t>
            </a:r>
            <a:r>
              <a:rPr lang="en-US" sz="1900" dirty="0">
                <a:solidFill>
                  <a:srgbClr val="FF0000"/>
                </a:solidFill>
              </a:rPr>
              <a:t>(&gt;|t|)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(Intercept)      1.3352053      0.1120653    11.915    &lt; 2e-16 ***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XnormArea</a:t>
            </a:r>
            <a:r>
              <a:rPr lang="en-US" sz="1900" dirty="0">
                <a:solidFill>
                  <a:srgbClr val="FF0000"/>
                </a:solidFill>
              </a:rPr>
              <a:t>   -0.0157959      0.0075883    -2.082     0.0406 *  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XMaxIP</a:t>
            </a:r>
            <a:r>
              <a:rPr lang="en-US" sz="1900" dirty="0">
                <a:solidFill>
                  <a:srgbClr val="FF0000"/>
                </a:solidFill>
              </a:rPr>
              <a:t>          -0.0151997      0.0028099    -5.409     6.41e-07 ***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XCrossProd</a:t>
            </a:r>
            <a:r>
              <a:rPr lang="en-US" sz="1900" dirty="0">
                <a:solidFill>
                  <a:srgbClr val="FF0000"/>
                </a:solidFill>
              </a:rPr>
              <a:t>     0.0001854     0.0001115      1.662     0.1003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---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Signif</a:t>
            </a:r>
            <a:r>
              <a:rPr lang="en-US" sz="19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Residual standard error: 0.3309 on 80 degrees of freedom.  Multiple R-squared:  0.5709,    Adjusted R-squared:  0.5548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F-statistic: 35.47 on 3 and 80 DF,  p-value: 1.106e-14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74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How Do We Predict From This OLS Fit?</a:t>
            </a:r>
          </a:p>
        </p:txBody>
      </p:sp>
    </p:spTree>
    <p:extLst>
      <p:ext uri="{BB962C8B-B14F-4D97-AF65-F5344CB8AC3E}">
        <p14:creationId xmlns:p14="http://schemas.microsoft.com/office/powerpoint/2010/main" val="339307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 Now?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518846"/>
              </p:ext>
            </p:extLst>
          </p:nvPr>
        </p:nvGraphicFramePr>
        <p:xfrm>
          <a:off x="1882775" y="1630363"/>
          <a:ext cx="10572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777680" progId="Equation.DSMT4">
                  <p:embed/>
                </p:oleObj>
              </mc:Choice>
              <mc:Fallback>
                <p:oleObj name="Equation" r:id="rId2" imgW="5079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1630363"/>
                        <a:ext cx="1057275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268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Boundaries For Linear and Quadratic Models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845" y="1090596"/>
            <a:ext cx="9012607" cy="544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56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 vs. Observed?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0590" y="1111827"/>
            <a:ext cx="9385827" cy="567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78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Linear Classification Using Multinomial Logistic Regression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340426"/>
            <a:ext cx="9275618" cy="5136573"/>
          </a:xfrm>
        </p:spPr>
        <p:txBody>
          <a:bodyPr>
            <a:normAutofit/>
          </a:bodyPr>
          <a:lstStyle/>
          <a:p>
            <a:r>
              <a:rPr lang="en-US" dirty="0"/>
              <a:t>There are several packages in R that can fit multinomial logistic regression models:</a:t>
            </a:r>
          </a:p>
          <a:p>
            <a:pPr lvl="1"/>
            <a:r>
              <a:rPr lang="en-US" i="1" dirty="0" err="1"/>
              <a:t>nnet</a:t>
            </a:r>
            <a:endParaRPr lang="en-US" i="1" dirty="0"/>
          </a:p>
          <a:p>
            <a:pPr lvl="1"/>
            <a:r>
              <a:rPr lang="en-US" i="1" dirty="0" err="1"/>
              <a:t>mlogit</a:t>
            </a:r>
            <a:endParaRPr lang="en-US" i="1" dirty="0"/>
          </a:p>
          <a:p>
            <a:endParaRPr lang="en-US" sz="1400" dirty="0"/>
          </a:p>
          <a:p>
            <a:r>
              <a:rPr lang="en-US" dirty="0"/>
              <a:t>The </a:t>
            </a:r>
            <a:r>
              <a:rPr lang="en-US" i="1" dirty="0" err="1"/>
              <a:t>nnet</a:t>
            </a:r>
            <a:r>
              <a:rPr lang="en-US" dirty="0"/>
              <a:t> package is also used to fit neural network models (which we will discuss later).</a:t>
            </a:r>
          </a:p>
          <a:p>
            <a:endParaRPr lang="en-US" sz="1200" dirty="0"/>
          </a:p>
          <a:p>
            <a:r>
              <a:rPr lang="en-US" dirty="0"/>
              <a:t>The </a:t>
            </a:r>
            <a:r>
              <a:rPr lang="en-US" i="1" dirty="0" err="1"/>
              <a:t>mlogit</a:t>
            </a:r>
            <a:r>
              <a:rPr lang="en-US" dirty="0"/>
              <a:t> package was developed by an econometrician and is not as easy to use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60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Recall- What Does the Multinomial Logistic Model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3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/>
              <a:t>### Let’s fit a multinomial logistic regression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library(</a:t>
            </a:r>
            <a:r>
              <a:rPr lang="en-US" sz="1900" dirty="0" err="1">
                <a:solidFill>
                  <a:srgbClr val="0000FF"/>
                </a:solidFill>
              </a:rPr>
              <a:t>nnet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multinom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Iclass~normArea</a:t>
            </a:r>
            <a:r>
              <a:rPr lang="en-US" sz="1900" dirty="0">
                <a:solidFill>
                  <a:srgbClr val="0000FF"/>
                </a:solidFill>
              </a:rPr>
              <a:t> + </a:t>
            </a:r>
            <a:r>
              <a:rPr lang="en-US" sz="1900" dirty="0" err="1">
                <a:solidFill>
                  <a:srgbClr val="0000FF"/>
                </a:solidFill>
              </a:rPr>
              <a:t>MaxIP</a:t>
            </a:r>
            <a:r>
              <a:rPr lang="en-US" sz="1900" dirty="0">
                <a:solidFill>
                  <a:srgbClr val="0000FF"/>
                </a:solidFill>
              </a:rPr>
              <a:t>, data=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# weights:  12 (6 variable)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initial  value    92.283432 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iter</a:t>
            </a:r>
            <a:r>
              <a:rPr lang="en-US" sz="1900" dirty="0">
                <a:solidFill>
                  <a:srgbClr val="FF0000"/>
                </a:solidFill>
              </a:rPr>
              <a:t>  10 value  27.405225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iter</a:t>
            </a:r>
            <a:r>
              <a:rPr lang="en-US" sz="1900" dirty="0">
                <a:solidFill>
                  <a:srgbClr val="FF0000"/>
                </a:solidFill>
              </a:rPr>
              <a:t>  20 value  26.910655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final  value      26.910551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converged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coef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  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2     -6.9510        -0.3761       0.2486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3     -7.4091         0.1189        0.1025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71176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900" dirty="0"/>
              <a:t>### The model in a little more detail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Call</a:t>
            </a:r>
            <a:r>
              <a:rPr lang="es-ES" sz="19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multinom</a:t>
            </a:r>
            <a:r>
              <a:rPr lang="es-ES" sz="1900" dirty="0">
                <a:solidFill>
                  <a:srgbClr val="FF0000"/>
                </a:solidFill>
              </a:rPr>
              <a:t>(formula = </a:t>
            </a:r>
            <a:r>
              <a:rPr lang="es-ES" sz="1900" dirty="0" err="1">
                <a:solidFill>
                  <a:srgbClr val="FF0000"/>
                </a:solidFill>
              </a:rPr>
              <a:t>Iclass</a:t>
            </a:r>
            <a:r>
              <a:rPr lang="es-ES" sz="1900" dirty="0">
                <a:solidFill>
                  <a:srgbClr val="FF0000"/>
                </a:solidFill>
              </a:rPr>
              <a:t> ~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+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r>
              <a:rPr lang="es-ES" sz="1900" dirty="0">
                <a:solidFill>
                  <a:srgbClr val="FF0000"/>
                </a:solidFill>
              </a:rPr>
              <a:t>, data = </a:t>
            </a:r>
            <a:r>
              <a:rPr lang="es-ES" sz="1900" dirty="0" err="1">
                <a:solidFill>
                  <a:srgbClr val="FF0000"/>
                </a:solidFill>
              </a:rPr>
              <a:t>btis</a:t>
            </a:r>
            <a:r>
              <a:rPr lang="es-ES" sz="1900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Coefficients</a:t>
            </a:r>
            <a:r>
              <a:rPr lang="es-ES" sz="19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  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   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2   -6.950988   -0.3760546    0.2486397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3   -7.409075    0.1189195    0.1025015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Std</a:t>
            </a:r>
            <a:r>
              <a:rPr lang="es-ES" sz="1900" dirty="0">
                <a:solidFill>
                  <a:srgbClr val="FF0000"/>
                </a:solidFill>
              </a:rPr>
              <a:t>. </a:t>
            </a:r>
            <a:r>
              <a:rPr lang="es-ES" sz="1900" dirty="0" err="1">
                <a:solidFill>
                  <a:srgbClr val="FF0000"/>
                </a:solidFill>
              </a:rPr>
              <a:t>Errors</a:t>
            </a:r>
            <a:r>
              <a:rPr lang="es-ES" sz="19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     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2     1.65974    0.13830884    0.06526318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3     1.68603    0.07977037    0.05226703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Residual </a:t>
            </a:r>
            <a:r>
              <a:rPr lang="es-ES" sz="1900" dirty="0" err="1">
                <a:solidFill>
                  <a:srgbClr val="FF0000"/>
                </a:solidFill>
              </a:rPr>
              <a:t>Deviance</a:t>
            </a:r>
            <a:r>
              <a:rPr lang="es-ES" sz="1900" dirty="0">
                <a:solidFill>
                  <a:srgbClr val="FF0000"/>
                </a:solidFill>
              </a:rPr>
              <a:t>: 53.8211 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AIC: 65.8211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0510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Localized breast cancer can be treated by excising tumor tissue in the affected breast</a:t>
            </a:r>
          </a:p>
          <a:p>
            <a:endParaRPr lang="en-US" sz="1200" dirty="0"/>
          </a:p>
          <a:p>
            <a:r>
              <a:rPr lang="en-US" dirty="0"/>
              <a:t>In order to ensure removal of as little tissue as possible, it is important to determine different tissue types to discriminate tumor from other tissue.</a:t>
            </a:r>
          </a:p>
          <a:p>
            <a:endParaRPr lang="en-US" sz="1200" dirty="0"/>
          </a:p>
          <a:p>
            <a:r>
              <a:rPr lang="en-US" dirty="0"/>
              <a:t>Study goal: Determine if impedance measures in human breast tissue can discriminate</a:t>
            </a:r>
          </a:p>
          <a:p>
            <a:pPr lvl="1"/>
            <a:r>
              <a:rPr lang="en-US" dirty="0"/>
              <a:t>Connective tissue</a:t>
            </a:r>
          </a:p>
          <a:p>
            <a:pPr lvl="1"/>
            <a:r>
              <a:rPr lang="en-US" dirty="0"/>
              <a:t>Benign tumor</a:t>
            </a:r>
          </a:p>
          <a:p>
            <a:pPr lvl="1"/>
            <a:r>
              <a:rPr lang="en-US" dirty="0"/>
              <a:t>Carcinoma</a:t>
            </a:r>
          </a:p>
          <a:p>
            <a:pPr lvl="1"/>
            <a:r>
              <a:rPr lang="en-US" dirty="0"/>
              <a:t>(Adipose tissue- I excluded this in the example)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00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How Do We Predict From </a:t>
            </a:r>
            <a:r>
              <a:rPr lang="en-US" dirty="0" err="1"/>
              <a:t>Multinom</a:t>
            </a:r>
            <a:r>
              <a:rPr lang="en-US" dirty="0"/>
              <a:t> </a:t>
            </a:r>
            <a:r>
              <a:rPr lang="en-US" dirty="0" err="1"/>
              <a:t>Logit</a:t>
            </a:r>
            <a:r>
              <a:rPr lang="en-US" dirty="0"/>
              <a:t>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95462" y="2293938"/>
          <a:ext cx="8601075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02120" imgH="1752480" progId="Equation.DSMT4">
                  <p:embed/>
                </p:oleObj>
              </mc:Choice>
              <mc:Fallback>
                <p:oleObj name="Equation" r:id="rId2" imgW="490212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2" y="2293938"/>
                        <a:ext cx="8601075" cy="306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81893" y="1436688"/>
            <a:ext cx="9563100" cy="445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41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/>
              <a:t>### Prediction with the </a:t>
            </a:r>
            <a:r>
              <a:rPr lang="en-US" sz="1900" dirty="0" err="1"/>
              <a:t>nnet</a:t>
            </a:r>
            <a:r>
              <a:rPr lang="en-US" sz="1900" dirty="0"/>
              <a:t> package is easy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predict(</a:t>
            </a: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[1] 3 3 3 3 3 3 1 1 3 3 3 3 3 3 3 3 3 3 1 1 2 1 1 1 1 1 1 1 1 1 1 1 1 1 1 1 1 1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[39] 1 1 1 2 1 1 1 1 1 1 1 1 3 1 3 1 1 1 1 1 1 1 1 1 1 1 1 1 1 1 1 1 2 3 2 1 2 1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[77] 2 1 2 2 2 2 2 2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Levels</a:t>
            </a:r>
            <a:r>
              <a:rPr lang="es-ES" sz="1900" dirty="0">
                <a:solidFill>
                  <a:srgbClr val="FF0000"/>
                </a:solidFill>
              </a:rPr>
              <a:t>: 1 2 3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round(predict(</a:t>
            </a: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, type="</a:t>
            </a:r>
            <a:r>
              <a:rPr lang="en-US" sz="1900" dirty="0" err="1">
                <a:solidFill>
                  <a:srgbClr val="0000FF"/>
                </a:solidFill>
              </a:rPr>
              <a:t>probs</a:t>
            </a:r>
            <a:r>
              <a:rPr lang="en-US" sz="1900" dirty="0">
                <a:solidFill>
                  <a:srgbClr val="0000FF"/>
                </a:solidFill>
              </a:rPr>
              <a:t>"), 3)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1           2          3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1  0.089    0.004   0.907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2  0.050    0.088   0.861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3  0.003    0.000   0.997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4  0.002    0.002   0.996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83 0.000   0.999   0.001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84 0.000   0.998   0.002</a:t>
            </a:r>
          </a:p>
        </p:txBody>
      </p:sp>
    </p:spTree>
    <p:extLst>
      <p:ext uri="{BB962C8B-B14F-4D97-AF65-F5344CB8AC3E}">
        <p14:creationId xmlns:p14="http://schemas.microsoft.com/office/powerpoint/2010/main" val="856781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6288" y="2146300"/>
            <a:ext cx="7250112" cy="391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765642"/>
              </p:ext>
            </p:extLst>
          </p:nvPr>
        </p:nvGraphicFramePr>
        <p:xfrm>
          <a:off x="2441575" y="1719263"/>
          <a:ext cx="10572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777680" progId="Equation.DSMT4">
                  <p:embed/>
                </p:oleObj>
              </mc:Choice>
              <mc:Fallback>
                <p:oleObj name="Equation" r:id="rId2" imgW="5079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1719263"/>
                        <a:ext cx="1057275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596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6288" y="2146300"/>
            <a:ext cx="7250112" cy="391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8613"/>
              </p:ext>
            </p:extLst>
          </p:nvPr>
        </p:nvGraphicFramePr>
        <p:xfrm>
          <a:off x="2441575" y="1719263"/>
          <a:ext cx="10572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777680" progId="Equation.DSMT4">
                  <p:embed/>
                </p:oleObj>
              </mc:Choice>
              <mc:Fallback>
                <p:oleObj name="Equation" r:id="rId2" imgW="5079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1719263"/>
                        <a:ext cx="1057275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309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6288" y="2146300"/>
            <a:ext cx="7250112" cy="391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703968"/>
              </p:ext>
            </p:extLst>
          </p:nvPr>
        </p:nvGraphicFramePr>
        <p:xfrm>
          <a:off x="2416175" y="1719263"/>
          <a:ext cx="1109663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1777680" progId="Equation.DSMT4">
                  <p:embed/>
                </p:oleObj>
              </mc:Choice>
              <mc:Fallback>
                <p:oleObj name="Equation" r:id="rId2" imgW="5331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1719263"/>
                        <a:ext cx="1109663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289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6288" y="2146300"/>
            <a:ext cx="7250112" cy="391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6175" y="1719263"/>
          <a:ext cx="1109663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1777680" progId="Equation.DSMT4">
                  <p:embed/>
                </p:oleObj>
              </mc:Choice>
              <mc:Fallback>
                <p:oleObj name="Equation" r:id="rId2" imgW="533160" imgH="1777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1719263"/>
                        <a:ext cx="1109663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186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82" y="983970"/>
            <a:ext cx="5667807" cy="565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11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 vs. Observed?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95875" y="2784381"/>
            <a:ext cx="8970246" cy="3392581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2" y="1039090"/>
            <a:ext cx="5560570" cy="555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376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/>
              <a:t>### What happens if we include a square term? ###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multinom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Iclass~normArea</a:t>
            </a:r>
            <a:r>
              <a:rPr lang="en-US" sz="1900" dirty="0">
                <a:solidFill>
                  <a:srgbClr val="0000FF"/>
                </a:solidFill>
              </a:rPr>
              <a:t> + </a:t>
            </a:r>
            <a:r>
              <a:rPr lang="en-US" sz="1900" dirty="0" err="1">
                <a:solidFill>
                  <a:srgbClr val="0000FF"/>
                </a:solidFill>
              </a:rPr>
              <a:t>MaxIP</a:t>
            </a:r>
            <a:r>
              <a:rPr lang="en-US" sz="1900" dirty="0">
                <a:solidFill>
                  <a:srgbClr val="0000FF"/>
                </a:solidFill>
              </a:rPr>
              <a:t> + </a:t>
            </a:r>
            <a:r>
              <a:rPr lang="en-US" sz="1900" dirty="0" err="1">
                <a:solidFill>
                  <a:srgbClr val="0000FF"/>
                </a:solidFill>
              </a:rPr>
              <a:t>normArea</a:t>
            </a:r>
            <a:r>
              <a:rPr lang="en-US" sz="1900" dirty="0">
                <a:solidFill>
                  <a:srgbClr val="0000FF"/>
                </a:solidFill>
              </a:rPr>
              <a:t>*</a:t>
            </a:r>
            <a:r>
              <a:rPr lang="en-US" sz="1900" dirty="0" err="1">
                <a:solidFill>
                  <a:srgbClr val="0000FF"/>
                </a:solidFill>
              </a:rPr>
              <a:t>MaxIP</a:t>
            </a:r>
            <a:r>
              <a:rPr lang="en-US" sz="1900" dirty="0">
                <a:solidFill>
                  <a:srgbClr val="0000FF"/>
                </a:solidFill>
              </a:rPr>
              <a:t>, data=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# weights:  15 (8 variable)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initial  value 92.283432 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iter</a:t>
            </a:r>
            <a:r>
              <a:rPr lang="en-US" sz="1900" dirty="0">
                <a:solidFill>
                  <a:srgbClr val="FF0000"/>
                </a:solidFill>
              </a:rPr>
              <a:t>  10 value 26.501180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iter</a:t>
            </a:r>
            <a:r>
              <a:rPr lang="en-US" sz="1900" dirty="0">
                <a:solidFill>
                  <a:srgbClr val="FF0000"/>
                </a:solidFill>
              </a:rPr>
              <a:t>  20 value 24.418754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iter</a:t>
            </a:r>
            <a:r>
              <a:rPr lang="en-US" sz="1900" dirty="0">
                <a:solidFill>
                  <a:srgbClr val="FF0000"/>
                </a:solidFill>
              </a:rPr>
              <a:t>  30 value 24.353278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final  value 24.350348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converged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coef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   (Intercept)   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   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    </a:t>
            </a:r>
            <a:r>
              <a:rPr lang="en-US" sz="1900" dirty="0" err="1">
                <a:solidFill>
                  <a:srgbClr val="FF0000"/>
                </a:solidFill>
              </a:rPr>
              <a:t>normArea:MaxIP</a:t>
            </a: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  -5.9982       -0.4503        0.2391         0.0002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  -13.4033       0.3557        0.2141        -0.0042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32369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900" dirty="0"/>
              <a:t>### The model in a little more detail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mnlogit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Call</a:t>
            </a:r>
            <a:r>
              <a:rPr lang="es-ES" sz="19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multinom</a:t>
            </a:r>
            <a:r>
              <a:rPr lang="es-ES" sz="1900" dirty="0">
                <a:solidFill>
                  <a:srgbClr val="FF0000"/>
                </a:solidFill>
              </a:rPr>
              <a:t>(formula = </a:t>
            </a:r>
            <a:r>
              <a:rPr lang="es-ES" sz="1900" dirty="0" err="1">
                <a:solidFill>
                  <a:srgbClr val="FF0000"/>
                </a:solidFill>
              </a:rPr>
              <a:t>Iclass</a:t>
            </a:r>
            <a:r>
              <a:rPr lang="es-ES" sz="1900" dirty="0">
                <a:solidFill>
                  <a:srgbClr val="FF0000"/>
                </a:solidFill>
              </a:rPr>
              <a:t> ~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+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r>
              <a:rPr lang="es-ES" sz="1900" dirty="0">
                <a:solidFill>
                  <a:srgbClr val="FF0000"/>
                </a:solidFill>
              </a:rPr>
              <a:t> +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*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r>
              <a:rPr lang="es-ES" sz="1900" dirty="0">
                <a:solidFill>
                  <a:srgbClr val="FF0000"/>
                </a:solidFill>
              </a:rPr>
              <a:t>, data = </a:t>
            </a:r>
            <a:r>
              <a:rPr lang="es-ES" sz="1900" dirty="0" err="1">
                <a:solidFill>
                  <a:srgbClr val="FF0000"/>
                </a:solidFill>
              </a:rPr>
              <a:t>btis</a:t>
            </a:r>
            <a:r>
              <a:rPr lang="es-ES" sz="1900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Coefficients</a:t>
            </a:r>
            <a:r>
              <a:rPr lang="es-ES" sz="19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 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       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r>
              <a:rPr lang="es-ES" sz="1900" dirty="0">
                <a:solidFill>
                  <a:srgbClr val="FF0000"/>
                </a:solidFill>
              </a:rPr>
              <a:t>       </a:t>
            </a:r>
            <a:r>
              <a:rPr lang="es-ES" sz="1900" dirty="0" err="1">
                <a:solidFill>
                  <a:srgbClr val="FF0000"/>
                </a:solidFill>
              </a:rPr>
              <a:t>normArea:MaxIP</a:t>
            </a: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2     -5.9982      -0.4502771    0.2390874    0.0001683211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3    -13.4033      0.3557169    0.2141333   -0.0041586005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Std</a:t>
            </a:r>
            <a:r>
              <a:rPr lang="es-ES" sz="1900" dirty="0">
                <a:solidFill>
                  <a:srgbClr val="FF0000"/>
                </a:solidFill>
              </a:rPr>
              <a:t>. </a:t>
            </a:r>
            <a:r>
              <a:rPr lang="es-ES" sz="1900" dirty="0" err="1">
                <a:solidFill>
                  <a:srgbClr val="FF0000"/>
                </a:solidFill>
              </a:rPr>
              <a:t>Errors</a:t>
            </a:r>
            <a:r>
              <a:rPr lang="es-ES" sz="19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  </a:t>
            </a:r>
            <a:r>
              <a:rPr lang="es-ES" sz="1900" dirty="0" err="1">
                <a:solidFill>
                  <a:srgbClr val="FF0000"/>
                </a:solidFill>
              </a:rPr>
              <a:t>normArea</a:t>
            </a:r>
            <a:r>
              <a:rPr lang="es-ES" sz="1900" dirty="0">
                <a:solidFill>
                  <a:srgbClr val="FF0000"/>
                </a:solidFill>
              </a:rPr>
              <a:t>       </a:t>
            </a:r>
            <a:r>
              <a:rPr lang="es-ES" sz="1900" dirty="0" err="1">
                <a:solidFill>
                  <a:srgbClr val="FF0000"/>
                </a:solidFill>
              </a:rPr>
              <a:t>MaxIP</a:t>
            </a:r>
            <a:r>
              <a:rPr lang="es-ES" sz="1900" dirty="0">
                <a:solidFill>
                  <a:srgbClr val="FF0000"/>
                </a:solidFill>
              </a:rPr>
              <a:t>           </a:t>
            </a:r>
            <a:r>
              <a:rPr lang="es-ES" sz="1900" dirty="0" err="1">
                <a:solidFill>
                  <a:srgbClr val="FF0000"/>
                </a:solidFill>
              </a:rPr>
              <a:t>normArea:MaxIP</a:t>
            </a: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2   1.8124995   0.1910363    0.06301215    0.002586209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3   0.6066884   0.1155966    0.03582469    0.001893630</a:t>
            </a:r>
          </a:p>
          <a:p>
            <a:pPr>
              <a:buNone/>
            </a:pPr>
            <a:endParaRPr lang="es-E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Residual </a:t>
            </a:r>
            <a:r>
              <a:rPr lang="es-ES" sz="1900" dirty="0" err="1">
                <a:solidFill>
                  <a:srgbClr val="FF0000"/>
                </a:solidFill>
              </a:rPr>
              <a:t>Deviance</a:t>
            </a:r>
            <a:r>
              <a:rPr lang="es-ES" sz="1900" dirty="0">
                <a:solidFill>
                  <a:srgbClr val="FF0000"/>
                </a:solidFill>
              </a:rPr>
              <a:t>: 48.7007 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AIC: 64.7007 </a:t>
            </a:r>
          </a:p>
        </p:txBody>
      </p:sp>
    </p:spTree>
    <p:extLst>
      <p:ext uri="{BB962C8B-B14F-4D97-AF65-F5344CB8AC3E}">
        <p14:creationId xmlns:p14="http://schemas.microsoft.com/office/powerpoint/2010/main" val="283127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I0 = </a:t>
            </a:r>
            <a:r>
              <a:rPr lang="en-US" dirty="0" err="1"/>
              <a:t>Impedivity</a:t>
            </a:r>
            <a:r>
              <a:rPr lang="en-US" dirty="0"/>
              <a:t> (ohm) at zero frequency</a:t>
            </a:r>
          </a:p>
          <a:p>
            <a:pPr lvl="1"/>
            <a:r>
              <a:rPr lang="en-US" dirty="0"/>
              <a:t>PA500 = Phase angle at 500 KHz</a:t>
            </a:r>
          </a:p>
          <a:p>
            <a:pPr lvl="1"/>
            <a:r>
              <a:rPr lang="en-US" dirty="0"/>
              <a:t>HFS = High-frequency slope of phase angle</a:t>
            </a:r>
          </a:p>
          <a:p>
            <a:pPr lvl="1"/>
            <a:r>
              <a:rPr lang="en-US" dirty="0" err="1"/>
              <a:t>normArea</a:t>
            </a:r>
            <a:r>
              <a:rPr lang="en-US" dirty="0"/>
              <a:t> = Area under the spectrum by impedance distance </a:t>
            </a:r>
          </a:p>
          <a:p>
            <a:pPr marL="457200" lvl="1" indent="0">
              <a:buNone/>
            </a:pPr>
            <a:r>
              <a:rPr lang="en-US" dirty="0"/>
              <a:t>		      between spectral ends</a:t>
            </a:r>
          </a:p>
          <a:p>
            <a:pPr lvl="1"/>
            <a:r>
              <a:rPr lang="en-US" dirty="0"/>
              <a:t>Max IP = Maximum of the spectrum</a:t>
            </a:r>
          </a:p>
          <a:p>
            <a:pPr lvl="1"/>
            <a:r>
              <a:rPr lang="en-US" dirty="0"/>
              <a:t>DR = Distance between I0 and the real part of the maximum </a:t>
            </a:r>
          </a:p>
          <a:p>
            <a:pPr marL="457200" lvl="1" indent="0">
              <a:buNone/>
            </a:pPr>
            <a:r>
              <a:rPr lang="en-US" dirty="0"/>
              <a:t>             frequency point</a:t>
            </a:r>
          </a:p>
          <a:p>
            <a:pPr lvl="1"/>
            <a:r>
              <a:rPr lang="en-US" dirty="0"/>
              <a:t>P = Length of the spectral curve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872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 Now?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147652"/>
              </p:ext>
            </p:extLst>
          </p:nvPr>
        </p:nvGraphicFramePr>
        <p:xfrm>
          <a:off x="2085975" y="1719263"/>
          <a:ext cx="10572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777680" progId="Equation.DSMT4">
                  <p:embed/>
                </p:oleObj>
              </mc:Choice>
              <mc:Fallback>
                <p:oleObj name="Equation" r:id="rId2" imgW="5079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719263"/>
                        <a:ext cx="1057275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98668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Our Decision Boundaries Now?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04746"/>
              </p:ext>
            </p:extLst>
          </p:nvPr>
        </p:nvGraphicFramePr>
        <p:xfrm>
          <a:off x="2060575" y="1719263"/>
          <a:ext cx="1109663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1777680" progId="Equation.DSMT4">
                  <p:embed/>
                </p:oleObj>
              </mc:Choice>
              <mc:Fallback>
                <p:oleObj name="Equation" r:id="rId2" imgW="5331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1719263"/>
                        <a:ext cx="1109663" cy="369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566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Boundaries For Linear and Quadratic Models</a:t>
            </a: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192" y="1204620"/>
            <a:ext cx="8617502" cy="520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96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 vs. Observed?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1373" y="1119471"/>
            <a:ext cx="8836202" cy="53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162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Linear Classification Using LDA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340426"/>
            <a:ext cx="9275618" cy="5136573"/>
          </a:xfrm>
        </p:spPr>
        <p:txBody>
          <a:bodyPr>
            <a:normAutofit/>
          </a:bodyPr>
          <a:lstStyle/>
          <a:p>
            <a:r>
              <a:rPr lang="en-US" dirty="0"/>
              <a:t>Both linear and quadratic discriminant analysis can be conducted in R using the </a:t>
            </a:r>
            <a:r>
              <a:rPr lang="en-US" i="1" dirty="0"/>
              <a:t>MASS </a:t>
            </a:r>
            <a:r>
              <a:rPr lang="en-US" dirty="0"/>
              <a:t>package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46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/>
              <a:t>### Let’s fit an LDA model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library(MASS)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lda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Iclass</a:t>
            </a:r>
            <a:r>
              <a:rPr lang="en-US" sz="1900" dirty="0">
                <a:solidFill>
                  <a:srgbClr val="0000FF"/>
                </a:solidFill>
              </a:rPr>
              <a:t> ~ </a:t>
            </a:r>
            <a:r>
              <a:rPr lang="en-US" sz="1900" dirty="0" err="1">
                <a:solidFill>
                  <a:srgbClr val="0000FF"/>
                </a:solidFill>
              </a:rPr>
              <a:t>normArea</a:t>
            </a:r>
            <a:r>
              <a:rPr lang="en-US" sz="1900" dirty="0">
                <a:solidFill>
                  <a:srgbClr val="0000FF"/>
                </a:solidFill>
              </a:rPr>
              <a:t> + </a:t>
            </a:r>
            <a:r>
              <a:rPr lang="en-US" sz="1900" dirty="0" err="1">
                <a:solidFill>
                  <a:srgbClr val="0000FF"/>
                </a:solidFill>
              </a:rPr>
              <a:t>MaxIP</a:t>
            </a:r>
            <a:r>
              <a:rPr lang="en-US" sz="1900" dirty="0">
                <a:solidFill>
                  <a:srgbClr val="0000FF"/>
                </a:solidFill>
              </a:rPr>
              <a:t>, data=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, CV=FALSE)      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print(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 </a:t>
            </a:r>
            <a:r>
              <a:rPr lang="en-US" sz="1900" dirty="0" err="1">
                <a:solidFill>
                  <a:srgbClr val="FF0000"/>
                </a:solidFill>
              </a:rPr>
              <a:t>lda</a:t>
            </a:r>
            <a:r>
              <a:rPr lang="en-US" sz="1900" dirty="0">
                <a:solidFill>
                  <a:srgbClr val="FF0000"/>
                </a:solidFill>
              </a:rPr>
              <a:t>(</a:t>
            </a:r>
            <a:r>
              <a:rPr lang="en-US" sz="1900" dirty="0" err="1">
                <a:solidFill>
                  <a:srgbClr val="FF0000"/>
                </a:solidFill>
              </a:rPr>
              <a:t>Iclass</a:t>
            </a:r>
            <a:r>
              <a:rPr lang="en-US" sz="1900" dirty="0">
                <a:solidFill>
                  <a:srgbClr val="FF0000"/>
                </a:solidFill>
              </a:rPr>
              <a:t> ~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+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, data = </a:t>
            </a:r>
            <a:r>
              <a:rPr lang="en-US" sz="1900" dirty="0" err="1">
                <a:solidFill>
                  <a:srgbClr val="FF0000"/>
                </a:solidFill>
              </a:rPr>
              <a:t>btis</a:t>
            </a:r>
            <a:r>
              <a:rPr lang="en-US" sz="1900" dirty="0">
                <a:solidFill>
                  <a:srgbClr val="FF0000"/>
                </a:solidFill>
              </a:rPr>
              <a:t>, CV = FALSE)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Prior probabilities of groups: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1                     2                     3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0.5833333    0.1666667    0.2500000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Group means: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  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1   10.24920      27.19797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2   13.99781      72.95797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3   32.04633      64.53152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280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Let’s fit an LDA model ###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Coefficients of linear discriminants: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              LD1                   LD2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 0.17963820    -0.02874489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        -0.06683251    -0.04441188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Proportion of trace: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LD1    LD2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0.5458 0.4542 </a:t>
            </a:r>
          </a:p>
        </p:txBody>
      </p:sp>
    </p:spTree>
    <p:extLst>
      <p:ext uri="{BB962C8B-B14F-4D97-AF65-F5344CB8AC3E}">
        <p14:creationId xmlns:p14="http://schemas.microsoft.com/office/powerpoint/2010/main" val="27699627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Let’s fit an LDA model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 names(predict(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))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"class"     "posterior" "x"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predict(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)$class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3 3 3 3 3 1 1 1 3 3 3 3 3 3 3 3 3 3 3 3 2 1 1 1 1 1 1 1 1 1 1 1 1 1 1 1 1 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[39] 1 1 1 1 1 1 1 1 1 1 1 1 3 1 3 1 1 1 1 1 1 1 1 1 1 1 1 1 1 1 1 1 2 2 2 1 2 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[77] 1 1 1 2 2 2 2 2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Levels: 1 2 3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485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round(predict(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)$posterior, 3)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1         2         3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1  0.113  0.001   0.886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2  0.270  0.067   0.663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82 0.004  0.996  0.000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83 0.000  1.000  0.000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84 0.000  1.000  0.000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round(predict(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)$x, 3)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LD1    LD2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 1.368   -1.103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0.050   -1.416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82 -3.409  -0.811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83 -3.737  -3.109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84 -3.390  -2.348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764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plot(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, </a:t>
            </a:r>
            <a:r>
              <a:rPr lang="en-US" sz="1900" dirty="0" err="1">
                <a:solidFill>
                  <a:srgbClr val="0000FF"/>
                </a:solidFill>
              </a:rPr>
              <a:t>dimen</a:t>
            </a:r>
            <a:r>
              <a:rPr lang="en-US" sz="1900" dirty="0">
                <a:solidFill>
                  <a:srgbClr val="0000FF"/>
                </a:solidFill>
              </a:rPr>
              <a:t>=1)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64" y="983759"/>
            <a:ext cx="5584680" cy="557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7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Our Groups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572" y="1028699"/>
            <a:ext cx="5645903" cy="563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350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plot(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, type=“density”, </a:t>
            </a:r>
            <a:r>
              <a:rPr lang="en-US" sz="1900" dirty="0" err="1">
                <a:solidFill>
                  <a:srgbClr val="0000FF"/>
                </a:solidFill>
              </a:rPr>
              <a:t>dimen</a:t>
            </a:r>
            <a:r>
              <a:rPr lang="en-US" sz="1900" dirty="0">
                <a:solidFill>
                  <a:srgbClr val="0000FF"/>
                </a:solidFill>
              </a:rPr>
              <a:t>=1)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191" y="1461154"/>
            <a:ext cx="5137871" cy="513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238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 vs. Observed?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5016" y="914400"/>
            <a:ext cx="572360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483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Decision Boundaries?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917" y="914400"/>
            <a:ext cx="5761326" cy="575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961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Any Issues LDA?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340426"/>
            <a:ext cx="9275618" cy="51365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LDA assumes equal variance of the features for each group…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</a:rPr>
              <a:t>var</a:t>
            </a:r>
            <a:r>
              <a:rPr lang="en-US" sz="2200" dirty="0">
                <a:solidFill>
                  <a:srgbClr val="0000FF"/>
                </a:solidFill>
              </a:rPr>
              <a:t>(</a:t>
            </a:r>
            <a:r>
              <a:rPr lang="en-US" sz="2200" dirty="0" err="1">
                <a:solidFill>
                  <a:srgbClr val="0000FF"/>
                </a:solidFill>
              </a:rPr>
              <a:t>btis</a:t>
            </a:r>
            <a:r>
              <a:rPr lang="en-US" sz="2200" dirty="0">
                <a:solidFill>
                  <a:srgbClr val="0000FF"/>
                </a:solidFill>
              </a:rPr>
              <a:t>[nonm,6:7]) ### Variance for non-malignant tissue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                   </a:t>
            </a:r>
            <a:r>
              <a:rPr lang="en-US" sz="2200" dirty="0" err="1">
                <a:solidFill>
                  <a:srgbClr val="FF0000"/>
                </a:solidFill>
              </a:rPr>
              <a:t>normArea</a:t>
            </a:r>
            <a:r>
              <a:rPr lang="en-US" sz="2200" dirty="0">
                <a:solidFill>
                  <a:srgbClr val="FF0000"/>
                </a:solidFill>
              </a:rPr>
              <a:t>     </a:t>
            </a:r>
            <a:r>
              <a:rPr lang="en-US" sz="2200" dirty="0" err="1">
                <a:solidFill>
                  <a:srgbClr val="FF0000"/>
                </a:solidFill>
              </a:rPr>
              <a:t>MaxIP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normArea</a:t>
            </a:r>
            <a:r>
              <a:rPr lang="en-US" sz="2200" dirty="0">
                <a:solidFill>
                  <a:srgbClr val="FF0000"/>
                </a:solidFill>
              </a:rPr>
              <a:t>   43.56911     52.80027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MaxIP</a:t>
            </a:r>
            <a:r>
              <a:rPr lang="en-US" sz="2200" dirty="0">
                <a:solidFill>
                  <a:srgbClr val="FF0000"/>
                </a:solidFill>
              </a:rPr>
              <a:t>    	     52.80027    104.52057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</a:rPr>
              <a:t>var</a:t>
            </a:r>
            <a:r>
              <a:rPr lang="en-US" sz="2200" dirty="0">
                <a:solidFill>
                  <a:srgbClr val="0000FF"/>
                </a:solidFill>
              </a:rPr>
              <a:t>(</a:t>
            </a:r>
            <a:r>
              <a:rPr lang="en-US" sz="2200" dirty="0" err="1">
                <a:solidFill>
                  <a:srgbClr val="0000FF"/>
                </a:solidFill>
              </a:rPr>
              <a:t>btis</a:t>
            </a:r>
            <a:r>
              <a:rPr lang="en-US" sz="2200" dirty="0">
                <a:solidFill>
                  <a:srgbClr val="0000FF"/>
                </a:solidFill>
              </a:rPr>
              <a:t>[conn,6:7]) ### Variance for connective tissue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        	      </a:t>
            </a:r>
            <a:r>
              <a:rPr lang="en-US" sz="2200" dirty="0" err="1">
                <a:solidFill>
                  <a:srgbClr val="FF0000"/>
                </a:solidFill>
              </a:rPr>
              <a:t>normArea</a:t>
            </a:r>
            <a:r>
              <a:rPr lang="en-US" sz="2200" dirty="0">
                <a:solidFill>
                  <a:srgbClr val="FF0000"/>
                </a:solidFill>
              </a:rPr>
              <a:t>     </a:t>
            </a:r>
            <a:r>
              <a:rPr lang="en-US" sz="2200" dirty="0" err="1">
                <a:solidFill>
                  <a:srgbClr val="FF0000"/>
                </a:solidFill>
              </a:rPr>
              <a:t>MaxIP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normArea</a:t>
            </a:r>
            <a:r>
              <a:rPr lang="en-US" sz="2200" dirty="0">
                <a:solidFill>
                  <a:srgbClr val="FF0000"/>
                </a:solidFill>
              </a:rPr>
              <a:t>   116.0438      323.2375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MaxIP</a:t>
            </a:r>
            <a:r>
              <a:rPr lang="en-US" sz="2200" dirty="0">
                <a:solidFill>
                  <a:srgbClr val="FF0000"/>
                </a:solidFill>
              </a:rPr>
              <a:t>          323.2375     1187.0811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0000FF"/>
                </a:solidFill>
              </a:rPr>
              <a:t>var</a:t>
            </a:r>
            <a:r>
              <a:rPr lang="en-US" sz="2200" dirty="0">
                <a:solidFill>
                  <a:srgbClr val="0000FF"/>
                </a:solidFill>
              </a:rPr>
              <a:t>(</a:t>
            </a:r>
            <a:r>
              <a:rPr lang="en-US" sz="2200" dirty="0" err="1">
                <a:solidFill>
                  <a:srgbClr val="0000FF"/>
                </a:solidFill>
              </a:rPr>
              <a:t>btis</a:t>
            </a:r>
            <a:r>
              <a:rPr lang="en-US" sz="2200" dirty="0">
                <a:solidFill>
                  <a:srgbClr val="0000FF"/>
                </a:solidFill>
              </a:rPr>
              <a:t>[carc,6:7]) ### Variance for carcinoma tissue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        	      </a:t>
            </a:r>
            <a:r>
              <a:rPr lang="en-US" sz="2200" dirty="0" err="1">
                <a:solidFill>
                  <a:srgbClr val="FF0000"/>
                </a:solidFill>
              </a:rPr>
              <a:t>normArea</a:t>
            </a:r>
            <a:r>
              <a:rPr lang="en-US" sz="2200" dirty="0">
                <a:solidFill>
                  <a:srgbClr val="FF0000"/>
                </a:solidFill>
              </a:rPr>
              <a:t>    </a:t>
            </a:r>
            <a:r>
              <a:rPr lang="en-US" sz="2200" dirty="0" err="1">
                <a:solidFill>
                  <a:srgbClr val="FF0000"/>
                </a:solidFill>
              </a:rPr>
              <a:t>MaxIP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normArea</a:t>
            </a:r>
            <a:r>
              <a:rPr lang="en-US" sz="2200" dirty="0">
                <a:solidFill>
                  <a:srgbClr val="FF0000"/>
                </a:solidFill>
              </a:rPr>
              <a:t>    86.12503     106.5995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MaxIP</a:t>
            </a:r>
            <a:r>
              <a:rPr lang="en-US" sz="2200" dirty="0">
                <a:solidFill>
                  <a:srgbClr val="FF0000"/>
                </a:solidFill>
              </a:rPr>
              <a:t>          106.59945    345.3887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988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Any Issues LDA?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340426"/>
            <a:ext cx="9275618" cy="5136573"/>
          </a:xfrm>
        </p:spPr>
        <p:txBody>
          <a:bodyPr>
            <a:normAutofit/>
          </a:bodyPr>
          <a:lstStyle/>
          <a:p>
            <a:r>
              <a:rPr lang="en-US" dirty="0"/>
              <a:t>There is a formal test for homogeneity of the variance matrices between groups</a:t>
            </a:r>
          </a:p>
          <a:p>
            <a:r>
              <a:rPr lang="en-US" dirty="0"/>
              <a:t>Bartlett’s test: </a:t>
            </a:r>
          </a:p>
          <a:p>
            <a:pPr lvl="1"/>
            <a:r>
              <a:rPr lang="en-US" dirty="0"/>
              <a:t>Null:	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b="1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b="1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b="1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3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Alternative:  at least one is not equivalent</a:t>
            </a:r>
          </a:p>
          <a:p>
            <a:pPr marL="0" indent="0">
              <a:buNone/>
            </a:pPr>
            <a:endParaRPr lang="en-US" sz="22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bartlett.test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[,6:7], </a:t>
            </a:r>
            <a:r>
              <a:rPr lang="en-US" sz="2000" dirty="0" err="1">
                <a:solidFill>
                  <a:srgbClr val="0000FF"/>
                </a:solidFill>
              </a:rPr>
              <a:t>btis$Iclass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	Bartlett test of homogeneity of variances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data:  </a:t>
            </a:r>
            <a:r>
              <a:rPr lang="en-US" sz="2000" dirty="0" err="1">
                <a:solidFill>
                  <a:srgbClr val="FF0000"/>
                </a:solidFill>
              </a:rPr>
              <a:t>btis</a:t>
            </a:r>
            <a:r>
              <a:rPr lang="en-US" sz="2000" dirty="0">
                <a:solidFill>
                  <a:srgbClr val="FF0000"/>
                </a:solidFill>
              </a:rPr>
              <a:t>[, 6:7]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Bartlett's K-squared = 48.31, </a:t>
            </a:r>
            <a:r>
              <a:rPr lang="en-US" sz="2000" dirty="0" err="1">
                <a:solidFill>
                  <a:srgbClr val="FF0000"/>
                </a:solidFill>
              </a:rPr>
              <a:t>df</a:t>
            </a:r>
            <a:r>
              <a:rPr lang="en-US" sz="2000" dirty="0">
                <a:solidFill>
                  <a:srgbClr val="FF0000"/>
                </a:solidFill>
              </a:rPr>
              <a:t> = 1, p-value = 3.638e-12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233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Let’s fit an QDA model ###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mnqda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qda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Iclass</a:t>
            </a:r>
            <a:r>
              <a:rPr lang="en-US" sz="1900" dirty="0">
                <a:solidFill>
                  <a:srgbClr val="0000FF"/>
                </a:solidFill>
              </a:rPr>
              <a:t> ~ </a:t>
            </a:r>
            <a:r>
              <a:rPr lang="en-US" sz="1900" dirty="0" err="1">
                <a:solidFill>
                  <a:srgbClr val="0000FF"/>
                </a:solidFill>
              </a:rPr>
              <a:t>normArea</a:t>
            </a:r>
            <a:r>
              <a:rPr lang="en-US" sz="1900" dirty="0">
                <a:solidFill>
                  <a:srgbClr val="0000FF"/>
                </a:solidFill>
              </a:rPr>
              <a:t> + </a:t>
            </a:r>
            <a:r>
              <a:rPr lang="en-US" sz="1900" dirty="0" err="1">
                <a:solidFill>
                  <a:srgbClr val="0000FF"/>
                </a:solidFill>
              </a:rPr>
              <a:t>MaxIP</a:t>
            </a:r>
            <a:r>
              <a:rPr lang="en-US" sz="1900" dirty="0">
                <a:solidFill>
                  <a:srgbClr val="0000FF"/>
                </a:solidFill>
              </a:rPr>
              <a:t>, data=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, CV=FALSE)      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mnqda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 </a:t>
            </a:r>
            <a:r>
              <a:rPr lang="en-US" sz="1900" dirty="0" err="1">
                <a:solidFill>
                  <a:srgbClr val="FF0000"/>
                </a:solidFill>
              </a:rPr>
              <a:t>qda</a:t>
            </a:r>
            <a:r>
              <a:rPr lang="en-US" sz="1900" dirty="0">
                <a:solidFill>
                  <a:srgbClr val="FF0000"/>
                </a:solidFill>
              </a:rPr>
              <a:t>(</a:t>
            </a:r>
            <a:r>
              <a:rPr lang="en-US" sz="1900" dirty="0" err="1">
                <a:solidFill>
                  <a:srgbClr val="FF0000"/>
                </a:solidFill>
              </a:rPr>
              <a:t>Iclass</a:t>
            </a:r>
            <a:r>
              <a:rPr lang="en-US" sz="1900" dirty="0">
                <a:solidFill>
                  <a:srgbClr val="FF0000"/>
                </a:solidFill>
              </a:rPr>
              <a:t> ~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+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, data = </a:t>
            </a:r>
            <a:r>
              <a:rPr lang="en-US" sz="1900" dirty="0" err="1">
                <a:solidFill>
                  <a:srgbClr val="FF0000"/>
                </a:solidFill>
              </a:rPr>
              <a:t>btis</a:t>
            </a:r>
            <a:r>
              <a:rPr lang="en-US" sz="1900" dirty="0">
                <a:solidFill>
                  <a:srgbClr val="FF0000"/>
                </a:solidFill>
              </a:rPr>
              <a:t>, CV = FALSE)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Prior probabilities of groups: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1                     2                     3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0.5833333    0.1666667    0.2500000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Group means: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  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1   10.24920      27.19797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2   13.99781      72.95797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3   32.04633      64.53152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728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QDA model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 names(predict(</a:t>
            </a:r>
            <a:r>
              <a:rPr lang="en-US" sz="1900" dirty="0" err="1">
                <a:solidFill>
                  <a:srgbClr val="0000FF"/>
                </a:solidFill>
              </a:rPr>
              <a:t>mnqda</a:t>
            </a:r>
            <a:r>
              <a:rPr lang="en-US" sz="1900" dirty="0">
                <a:solidFill>
                  <a:srgbClr val="0000FF"/>
                </a:solidFill>
              </a:rPr>
              <a:t>))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"class"     "posterior"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predict(</a:t>
            </a:r>
            <a:r>
              <a:rPr lang="en-US" sz="1900" dirty="0" err="1">
                <a:solidFill>
                  <a:srgbClr val="0000FF"/>
                </a:solidFill>
              </a:rPr>
              <a:t>mnqda</a:t>
            </a:r>
            <a:r>
              <a:rPr lang="en-US" sz="1900" dirty="0">
                <a:solidFill>
                  <a:srgbClr val="0000FF"/>
                </a:solidFill>
              </a:rPr>
              <a:t>)$class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[1] 3 3 3 3 3 1 1 1 3 3 3 3 3 3 3 3 1 3 3 3 2 1 1 1 1 1 1 1 1 1 1 1 1 1 1 1 1 1 1 1 1 1 1 1 1 1 1 1 1 1 3 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[53] 3 1 1 1 1 1 1 1 1 1 1 1 1 1 1 1 1 1 2 2 2 3 2 1 2 1 2 2 2 2 2 2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Levels: 1 2 3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009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round(predict(</a:t>
            </a:r>
            <a:r>
              <a:rPr lang="en-US" sz="1900" dirty="0" err="1">
                <a:solidFill>
                  <a:srgbClr val="0000FF"/>
                </a:solidFill>
              </a:rPr>
              <a:t>mnlda</a:t>
            </a:r>
            <a:r>
              <a:rPr lang="en-US" sz="1900" dirty="0">
                <a:solidFill>
                  <a:srgbClr val="0000FF"/>
                </a:solidFill>
              </a:rPr>
              <a:t>)$posterior, 3)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1           2          3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1   0.032   0.001   0.968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2   0.001   0.041   0.958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3   0.000   0.000   1.000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4   0.000   0.000   1.000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5   0.001   0.034   0.965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82 0.000   0.995   0.005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83 0.000   1.000   0.000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84 0.000   0.998   0.002</a:t>
            </a: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254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 vs. Observed?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335" y="813430"/>
            <a:ext cx="9397512" cy="555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790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Predictions from the 3 Linear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8" y="1452562"/>
            <a:ext cx="11863340" cy="446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8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Linear Classification Using OLS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We can fit this using the </a:t>
            </a:r>
            <a:r>
              <a:rPr lang="en-US" i="1" dirty="0"/>
              <a:t>lm</a:t>
            </a:r>
            <a:r>
              <a:rPr lang="en-US" dirty="0"/>
              <a:t> function in the base package</a:t>
            </a:r>
          </a:p>
          <a:p>
            <a:endParaRPr lang="en-US" dirty="0"/>
          </a:p>
          <a:p>
            <a:r>
              <a:rPr lang="en-US" dirty="0"/>
              <a:t>We just need to generate the appropriate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matrix to go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of indicator variables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218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Predictions from the 3 “Quadratic”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82" y="1452562"/>
            <a:ext cx="12050118" cy="45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26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FA1A-5607-BAFE-72C0-AEA86B8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Getting R Source Code..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5ED7-4204-4B81-CC13-FD48BDBB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83"/>
            <a:ext cx="10515600" cy="543064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&gt;library(</a:t>
            </a:r>
            <a:r>
              <a:rPr lang="en-US" dirty="0" err="1">
                <a:solidFill>
                  <a:srgbClr val="FF0000"/>
                </a:solidFill>
              </a:rPr>
              <a:t>nnet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multinom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function (formula, data, weights, subset, </a:t>
            </a:r>
            <a:r>
              <a:rPr lang="en-US" dirty="0" err="1">
                <a:solidFill>
                  <a:srgbClr val="0000FF"/>
                </a:solidFill>
              </a:rPr>
              <a:t>na.action</a:t>
            </a:r>
            <a:r>
              <a:rPr lang="en-US" dirty="0">
                <a:solidFill>
                  <a:srgbClr val="0000FF"/>
                </a:solidFill>
              </a:rPr>
              <a:t>, contrasts = NULL,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Hess = FALSE, </a:t>
            </a:r>
            <a:r>
              <a:rPr lang="en-US" dirty="0" err="1">
                <a:solidFill>
                  <a:srgbClr val="0000FF"/>
                </a:solidFill>
              </a:rPr>
              <a:t>summ</a:t>
            </a:r>
            <a:r>
              <a:rPr lang="en-US" dirty="0">
                <a:solidFill>
                  <a:srgbClr val="0000FF"/>
                </a:solidFill>
              </a:rPr>
              <a:t> = 0, censored = FALSE, model = FALSE,    ...)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err="1">
                <a:solidFill>
                  <a:srgbClr val="0000FF"/>
                </a:solidFill>
              </a:rPr>
              <a:t>class.ind</a:t>
            </a:r>
            <a:r>
              <a:rPr lang="en-US" dirty="0">
                <a:solidFill>
                  <a:srgbClr val="0000FF"/>
                </a:solidFill>
              </a:rPr>
              <a:t> &lt;- function(cl)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n &lt;- length(cl)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x &lt;- matrix(0, n, length(levels(cl)))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x[(1L:n) + n * (</a:t>
            </a:r>
            <a:r>
              <a:rPr lang="en-US" dirty="0" err="1">
                <a:solidFill>
                  <a:srgbClr val="0000FF"/>
                </a:solidFill>
              </a:rPr>
              <a:t>as.integer</a:t>
            </a:r>
            <a:r>
              <a:rPr lang="en-US" dirty="0">
                <a:solidFill>
                  <a:srgbClr val="0000FF"/>
                </a:solidFill>
              </a:rPr>
              <a:t>(cl) - 1L)] &lt;- 1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</a:t>
            </a:r>
            <a:r>
              <a:rPr lang="en-US" dirty="0" err="1">
                <a:solidFill>
                  <a:srgbClr val="0000FF"/>
                </a:solidFill>
              </a:rPr>
              <a:t>dimnames</a:t>
            </a:r>
            <a:r>
              <a:rPr lang="en-US" dirty="0">
                <a:solidFill>
                  <a:srgbClr val="0000FF"/>
                </a:solidFill>
              </a:rPr>
              <a:t>(x) &lt;- list(names(cl), levels(cl))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summ2 &lt;- function(X, Y)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X &lt;- </a:t>
            </a:r>
            <a:r>
              <a:rPr lang="en-US" dirty="0" err="1">
                <a:solidFill>
                  <a:srgbClr val="0000FF"/>
                </a:solidFill>
              </a:rPr>
              <a:t>as.matrix</a:t>
            </a:r>
            <a:r>
              <a:rPr lang="en-US" dirty="0">
                <a:solidFill>
                  <a:srgbClr val="0000FF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if (model)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</a:t>
            </a:r>
            <a:r>
              <a:rPr lang="en-US" dirty="0" err="1">
                <a:solidFill>
                  <a:srgbClr val="0000FF"/>
                </a:solidFill>
              </a:rPr>
              <a:t>fit$model</a:t>
            </a:r>
            <a:r>
              <a:rPr lang="en-US" dirty="0">
                <a:solidFill>
                  <a:srgbClr val="0000FF"/>
                </a:solidFill>
              </a:rPr>
              <a:t> &lt;- 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class(fit) &lt;- c("</a:t>
            </a:r>
            <a:r>
              <a:rPr lang="en-US" dirty="0" err="1">
                <a:solidFill>
                  <a:srgbClr val="0000FF"/>
                </a:solidFill>
              </a:rPr>
              <a:t>multinom</a:t>
            </a:r>
            <a:r>
              <a:rPr lang="en-US" dirty="0">
                <a:solidFill>
                  <a:srgbClr val="0000FF"/>
                </a:solidFill>
              </a:rPr>
              <a:t>", "</a:t>
            </a:r>
            <a:r>
              <a:rPr lang="en-US" dirty="0" err="1">
                <a:solidFill>
                  <a:srgbClr val="0000FF"/>
                </a:solidFill>
              </a:rPr>
              <a:t>nnet</a:t>
            </a:r>
            <a:r>
              <a:rPr lang="en-US" dirty="0">
                <a:solidFill>
                  <a:srgbClr val="0000FF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if (Hess)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    </a:t>
            </a:r>
            <a:r>
              <a:rPr lang="en-US" dirty="0" err="1">
                <a:solidFill>
                  <a:srgbClr val="0000FF"/>
                </a:solidFill>
              </a:rPr>
              <a:t>fit$Hessian</a:t>
            </a:r>
            <a:r>
              <a:rPr lang="en-US" dirty="0">
                <a:solidFill>
                  <a:srgbClr val="0000FF"/>
                </a:solidFill>
              </a:rPr>
              <a:t> &lt;- </a:t>
            </a:r>
            <a:r>
              <a:rPr lang="en-US" dirty="0" err="1">
                <a:solidFill>
                  <a:srgbClr val="0000FF"/>
                </a:solidFill>
              </a:rPr>
              <a:t>multinomHess</a:t>
            </a:r>
            <a:r>
              <a:rPr lang="en-US" dirty="0">
                <a:solidFill>
                  <a:srgbClr val="0000FF"/>
                </a:solidFill>
              </a:rPr>
              <a:t>(fit, 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   fit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&lt;bytecode: 0x00000000066b7b68&gt;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&lt;environment: </a:t>
            </a:r>
            <a:r>
              <a:rPr lang="en-US" dirty="0" err="1">
                <a:solidFill>
                  <a:srgbClr val="0000FF"/>
                </a:solidFill>
              </a:rPr>
              <a:t>namespace:nnet</a:t>
            </a:r>
            <a:r>
              <a:rPr lang="en-US" dirty="0">
                <a:solidFill>
                  <a:srgbClr val="0000FF"/>
                </a:solidFill>
              </a:rPr>
              <a:t>&gt;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449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FA1A-5607-BAFE-72C0-AEA86B8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Getting R Source Code..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5ED7-4204-4B81-CC13-FD48BDBB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83"/>
            <a:ext cx="10515600" cy="543064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&gt; library(MASS)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dirty="0" err="1">
                <a:solidFill>
                  <a:srgbClr val="FF0000"/>
                </a:solidFill>
              </a:rPr>
              <a:t>lda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function (x, ...)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00FF"/>
                </a:solidFill>
              </a:rPr>
              <a:t>UseMethod</a:t>
            </a:r>
            <a:r>
              <a:rPr lang="en-US" sz="2400" dirty="0">
                <a:solidFill>
                  <a:srgbClr val="0000FF"/>
                </a:solidFill>
              </a:rPr>
              <a:t>("</a:t>
            </a:r>
            <a:r>
              <a:rPr lang="en-US" sz="2400" dirty="0" err="1">
                <a:solidFill>
                  <a:srgbClr val="0000FF"/>
                </a:solidFill>
              </a:rPr>
              <a:t>lda</a:t>
            </a:r>
            <a:r>
              <a:rPr lang="en-US" sz="2400" dirty="0">
                <a:solidFill>
                  <a:srgbClr val="0000FF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&lt;bytecode: 0x0000000006e7bf50&gt;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&lt;environment: </a:t>
            </a:r>
            <a:r>
              <a:rPr lang="en-US" sz="2400" dirty="0" err="1">
                <a:solidFill>
                  <a:srgbClr val="0000FF"/>
                </a:solidFill>
              </a:rPr>
              <a:t>namespace:MASS</a:t>
            </a:r>
            <a:r>
              <a:rPr lang="en-US" sz="2400" dirty="0">
                <a:solidFill>
                  <a:srgbClr val="0000FF"/>
                </a:solidFill>
              </a:rPr>
              <a:t>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165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FA1A-5607-BAFE-72C0-AEA86B8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Getting R Source Code..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5ED7-4204-4B81-CC13-FD48BDBB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83"/>
            <a:ext cx="10515600" cy="54306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dirty="0" err="1">
                <a:solidFill>
                  <a:srgbClr val="FF0000"/>
                </a:solidFill>
              </a:rPr>
              <a:t>getAnywhere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lda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A single object matching ‘</a:t>
            </a:r>
            <a:r>
              <a:rPr lang="en-US" sz="2400" dirty="0" err="1">
                <a:solidFill>
                  <a:srgbClr val="0000FF"/>
                </a:solidFill>
              </a:rPr>
              <a:t>lda</a:t>
            </a:r>
            <a:r>
              <a:rPr lang="en-US" sz="2400" dirty="0">
                <a:solidFill>
                  <a:srgbClr val="0000FF"/>
                </a:solidFill>
              </a:rPr>
              <a:t>’ was found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It was found in the following places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</a:t>
            </a:r>
            <a:r>
              <a:rPr lang="en-US" sz="2400" dirty="0" err="1">
                <a:solidFill>
                  <a:srgbClr val="0000FF"/>
                </a:solidFill>
              </a:rPr>
              <a:t>package:MASS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</a:t>
            </a:r>
            <a:r>
              <a:rPr lang="en-US" sz="2400" dirty="0" err="1">
                <a:solidFill>
                  <a:srgbClr val="0000FF"/>
                </a:solidFill>
              </a:rPr>
              <a:t>namespace:MASS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with value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function (x, ...)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00FF"/>
                </a:solidFill>
              </a:rPr>
              <a:t>UseMethod</a:t>
            </a:r>
            <a:r>
              <a:rPr lang="en-US" sz="2400" dirty="0">
                <a:solidFill>
                  <a:srgbClr val="0000FF"/>
                </a:solidFill>
              </a:rPr>
              <a:t>("</a:t>
            </a:r>
            <a:r>
              <a:rPr lang="en-US" sz="2400" dirty="0" err="1">
                <a:solidFill>
                  <a:srgbClr val="0000FF"/>
                </a:solidFill>
              </a:rPr>
              <a:t>lda</a:t>
            </a:r>
            <a:r>
              <a:rPr lang="en-US" sz="2400" dirty="0">
                <a:solidFill>
                  <a:srgbClr val="0000FF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&lt;bytecode: 0x0000000006e7bf50&gt;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&lt;environment: </a:t>
            </a:r>
            <a:r>
              <a:rPr lang="en-US" sz="2400" dirty="0" err="1">
                <a:solidFill>
                  <a:srgbClr val="0000FF"/>
                </a:solidFill>
              </a:rPr>
              <a:t>namespace:MASS</a:t>
            </a:r>
            <a:r>
              <a:rPr lang="en-US" sz="2400" dirty="0">
                <a:solidFill>
                  <a:srgbClr val="0000FF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&gt; methods(</a:t>
            </a:r>
            <a:r>
              <a:rPr lang="en-US" sz="2400" dirty="0" err="1">
                <a:solidFill>
                  <a:srgbClr val="FF0000"/>
                </a:solidFill>
              </a:rPr>
              <a:t>lda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[1] </a:t>
            </a:r>
            <a:r>
              <a:rPr lang="en-US" dirty="0" err="1">
                <a:solidFill>
                  <a:srgbClr val="0000FF"/>
                </a:solidFill>
              </a:rPr>
              <a:t>lda.data.frame</a:t>
            </a:r>
            <a:r>
              <a:rPr lang="en-US" dirty="0">
                <a:solidFill>
                  <a:srgbClr val="0000FF"/>
                </a:solidFill>
              </a:rPr>
              <a:t>* </a:t>
            </a:r>
            <a:r>
              <a:rPr lang="en-US" dirty="0" err="1">
                <a:solidFill>
                  <a:srgbClr val="0000FF"/>
                </a:solidFill>
              </a:rPr>
              <a:t>lda.default</a:t>
            </a:r>
            <a:r>
              <a:rPr lang="en-US" dirty="0">
                <a:solidFill>
                  <a:srgbClr val="0000FF"/>
                </a:solidFill>
              </a:rPr>
              <a:t>*    </a:t>
            </a:r>
            <a:r>
              <a:rPr lang="en-US" dirty="0" err="1">
                <a:solidFill>
                  <a:srgbClr val="0000FF"/>
                </a:solidFill>
              </a:rPr>
              <a:t>lda.formula</a:t>
            </a:r>
            <a:r>
              <a:rPr lang="en-US" dirty="0">
                <a:solidFill>
                  <a:srgbClr val="0000FF"/>
                </a:solidFill>
              </a:rPr>
              <a:t>*    </a:t>
            </a:r>
            <a:r>
              <a:rPr lang="en-US" dirty="0" err="1">
                <a:solidFill>
                  <a:srgbClr val="0000FF"/>
                </a:solidFill>
              </a:rPr>
              <a:t>lda.matrix</a:t>
            </a:r>
            <a:r>
              <a:rPr lang="en-US" dirty="0">
                <a:solidFill>
                  <a:srgbClr val="0000FF"/>
                </a:solidFill>
              </a:rPr>
              <a:t>*   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see '?methods' for accessing help and source code</a:t>
            </a:r>
          </a:p>
        </p:txBody>
      </p:sp>
    </p:spTree>
    <p:extLst>
      <p:ext uri="{BB962C8B-B14F-4D97-AF65-F5344CB8AC3E}">
        <p14:creationId xmlns:p14="http://schemas.microsoft.com/office/powerpoint/2010/main" val="10548887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FA1A-5607-BAFE-72C0-AEA86B8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Getting R Source Code..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5ED7-4204-4B81-CC13-FD48BDBB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83"/>
            <a:ext cx="10515600" cy="54306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&gt; MASS:::</a:t>
            </a:r>
            <a:r>
              <a:rPr lang="en-US" sz="2400" dirty="0" err="1">
                <a:solidFill>
                  <a:srgbClr val="FF0000"/>
                </a:solidFill>
              </a:rPr>
              <a:t>lda.default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function (x, grouping, prior = proportions, </a:t>
            </a:r>
            <a:r>
              <a:rPr lang="en-US" sz="2400" dirty="0" err="1">
                <a:solidFill>
                  <a:srgbClr val="0000FF"/>
                </a:solidFill>
              </a:rPr>
              <a:t>tol</a:t>
            </a:r>
            <a:r>
              <a:rPr lang="en-US" sz="2400" dirty="0">
                <a:solidFill>
                  <a:srgbClr val="0000FF"/>
                </a:solidFill>
              </a:rPr>
              <a:t> = 1e-04, method = c("moment",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"</a:t>
            </a:r>
            <a:r>
              <a:rPr lang="en-US" sz="2400" dirty="0" err="1">
                <a:solidFill>
                  <a:srgbClr val="0000FF"/>
                </a:solidFill>
              </a:rPr>
              <a:t>mle</a:t>
            </a:r>
            <a:r>
              <a:rPr lang="en-US" sz="2400" dirty="0">
                <a:solidFill>
                  <a:srgbClr val="0000FF"/>
                </a:solidFill>
              </a:rPr>
              <a:t>", "</a:t>
            </a:r>
            <a:r>
              <a:rPr lang="en-US" sz="2400" dirty="0" err="1">
                <a:solidFill>
                  <a:srgbClr val="0000FF"/>
                </a:solidFill>
              </a:rPr>
              <a:t>mve</a:t>
            </a:r>
            <a:r>
              <a:rPr lang="en-US" sz="2400" dirty="0">
                <a:solidFill>
                  <a:srgbClr val="0000FF"/>
                </a:solidFill>
              </a:rPr>
              <a:t>", "t"), CV = FALSE, nu = 5,     ...)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if (</a:t>
            </a:r>
            <a:r>
              <a:rPr lang="en-US" sz="2400" dirty="0" err="1">
                <a:solidFill>
                  <a:srgbClr val="0000FF"/>
                </a:solidFill>
              </a:rPr>
              <a:t>is.null</a:t>
            </a:r>
            <a:r>
              <a:rPr lang="en-US" sz="2400" dirty="0">
                <a:solidFill>
                  <a:srgbClr val="0000FF"/>
                </a:solidFill>
              </a:rPr>
              <a:t>(dim(x)))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    stop("'x' is not a matrix")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x &lt;- </a:t>
            </a:r>
            <a:r>
              <a:rPr lang="en-US" sz="2400" dirty="0" err="1">
                <a:solidFill>
                  <a:srgbClr val="0000FF"/>
                </a:solidFill>
              </a:rPr>
              <a:t>as.matrix</a:t>
            </a:r>
            <a:r>
              <a:rPr lang="en-US" sz="2400" dirty="0">
                <a:solidFill>
                  <a:srgbClr val="0000FF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if (any(!</a:t>
            </a:r>
            <a:r>
              <a:rPr lang="en-US" sz="2400" dirty="0" err="1">
                <a:solidFill>
                  <a:srgbClr val="0000FF"/>
                </a:solidFill>
              </a:rPr>
              <a:t>is.finite</a:t>
            </a:r>
            <a:r>
              <a:rPr lang="en-US" sz="2400" dirty="0">
                <a:solidFill>
                  <a:srgbClr val="0000FF"/>
                </a:solidFill>
              </a:rPr>
              <a:t>(x)))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    stop("infinite, NA or </a:t>
            </a:r>
            <a:r>
              <a:rPr lang="en-US" sz="2400" dirty="0" err="1">
                <a:solidFill>
                  <a:srgbClr val="0000FF"/>
                </a:solidFill>
              </a:rPr>
              <a:t>NaN</a:t>
            </a:r>
            <a:r>
              <a:rPr lang="en-US" sz="2400" dirty="0">
                <a:solidFill>
                  <a:srgbClr val="0000FF"/>
                </a:solidFill>
              </a:rPr>
              <a:t> values in 'x'")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n &lt;- </a:t>
            </a:r>
            <a:r>
              <a:rPr lang="en-US" sz="2400" dirty="0" err="1">
                <a:solidFill>
                  <a:srgbClr val="0000FF"/>
                </a:solidFill>
              </a:rPr>
              <a:t>nrow</a:t>
            </a:r>
            <a:r>
              <a:rPr lang="en-US" sz="2400" dirty="0">
                <a:solidFill>
                  <a:srgbClr val="0000FF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p &lt;- </a:t>
            </a:r>
            <a:r>
              <a:rPr lang="en-US" sz="2400" dirty="0" err="1">
                <a:solidFill>
                  <a:srgbClr val="0000FF"/>
                </a:solidFill>
              </a:rPr>
              <a:t>ncol</a:t>
            </a:r>
            <a:r>
              <a:rPr lang="en-US" sz="2400" dirty="0">
                <a:solidFill>
                  <a:srgbClr val="0000FF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cl[[1L]] &lt;- as.name("</a:t>
            </a:r>
            <a:r>
              <a:rPr lang="en-US" sz="2400" dirty="0" err="1">
                <a:solidFill>
                  <a:srgbClr val="0000FF"/>
                </a:solidFill>
              </a:rPr>
              <a:t>lda</a:t>
            </a:r>
            <a:r>
              <a:rPr lang="en-US" sz="2400" dirty="0">
                <a:solidFill>
                  <a:srgbClr val="0000FF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structure(list(prior = prior, counts = counts, means = </a:t>
            </a:r>
            <a:r>
              <a:rPr lang="en-US" sz="2400" dirty="0" err="1">
                <a:solidFill>
                  <a:srgbClr val="0000FF"/>
                </a:solidFill>
              </a:rPr>
              <a:t>group.means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    scaling = scaling, lev = lev, </a:t>
            </a:r>
            <a:r>
              <a:rPr lang="en-US" sz="2400" dirty="0" err="1">
                <a:solidFill>
                  <a:srgbClr val="0000FF"/>
                </a:solidFill>
              </a:rPr>
              <a:t>svd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 err="1">
                <a:solidFill>
                  <a:srgbClr val="0000FF"/>
                </a:solidFill>
              </a:rPr>
              <a:t>X.s$d</a:t>
            </a:r>
            <a:r>
              <a:rPr lang="en-US" sz="2400" dirty="0">
                <a:solidFill>
                  <a:srgbClr val="0000FF"/>
                </a:solidFill>
              </a:rPr>
              <a:t>[1L:rank], N = 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        call = cl), class = "</a:t>
            </a:r>
            <a:r>
              <a:rPr lang="en-US" sz="2400" dirty="0" err="1">
                <a:solidFill>
                  <a:srgbClr val="0000FF"/>
                </a:solidFill>
              </a:rPr>
              <a:t>lda</a:t>
            </a:r>
            <a:r>
              <a:rPr lang="en-US" sz="2400" dirty="0">
                <a:solidFill>
                  <a:srgbClr val="0000FF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&lt;bytecode: 0x00000000154975c8&gt;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&lt;environment: </a:t>
            </a:r>
            <a:r>
              <a:rPr lang="en-US" sz="2400" dirty="0" err="1">
                <a:solidFill>
                  <a:srgbClr val="0000FF"/>
                </a:solidFill>
              </a:rPr>
              <a:t>namespace:MASS</a:t>
            </a:r>
            <a:r>
              <a:rPr lang="en-US" sz="2400" dirty="0">
                <a:solidFill>
                  <a:srgbClr val="0000FF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4800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900" dirty="0"/>
              <a:t>### Generating our matrix of indicators ###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&lt;-read.csv("H:\\public_html\\BMTRY790_Spring2023\\Datasets\\BreastTissue.csv")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table(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adipose  carcinoma connective   </a:t>
            </a:r>
            <a:r>
              <a:rPr lang="en-US" sz="1900" dirty="0" err="1">
                <a:solidFill>
                  <a:srgbClr val="FF0000"/>
                </a:solidFill>
              </a:rPr>
              <a:t>nonmalig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22         21         14         49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[-which(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=="adipose"),]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btis$Iclass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</a:t>
            </a:r>
            <a:r>
              <a:rPr lang="en-US" sz="1900" dirty="0" err="1">
                <a:solidFill>
                  <a:srgbClr val="0000FF"/>
                </a:solidFill>
              </a:rPr>
              <a:t>nonmalig</a:t>
            </a:r>
            <a:r>
              <a:rPr lang="en-US" sz="1900" dirty="0">
                <a:solidFill>
                  <a:srgbClr val="0000FF"/>
                </a:solidFill>
              </a:rPr>
              <a:t>", 1, 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=="connective", 2, 3))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y1&lt;-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</a:t>
            </a:r>
            <a:r>
              <a:rPr lang="en-US" sz="1900" dirty="0" err="1">
                <a:solidFill>
                  <a:srgbClr val="0000FF"/>
                </a:solidFill>
              </a:rPr>
              <a:t>nonmalig</a:t>
            </a:r>
            <a:r>
              <a:rPr lang="en-US" sz="1900" dirty="0">
                <a:solidFill>
                  <a:srgbClr val="0000FF"/>
                </a:solidFill>
              </a:rPr>
              <a:t>", 1, 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y2&lt;-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=="connective", 1, 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y3&lt;-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=="carcinoma", 1, 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Y&lt;-</a:t>
            </a:r>
            <a:r>
              <a:rPr lang="en-US" sz="1900" dirty="0" err="1">
                <a:solidFill>
                  <a:srgbClr val="0000FF"/>
                </a:solidFill>
              </a:rPr>
              <a:t>cbind</a:t>
            </a:r>
            <a:r>
              <a:rPr lang="en-US" sz="1900" dirty="0">
                <a:solidFill>
                  <a:srgbClr val="0000FF"/>
                </a:solidFill>
              </a:rPr>
              <a:t>(y1,y2,y3)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Y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      y1 y2 y3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[1,]  0  0  1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[2,]  0  0  1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 [3,]  0  0  1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[82,]  0  1  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[83,]  0  1  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[84,]  0  1  0</a:t>
            </a:r>
          </a:p>
          <a:p>
            <a:pPr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9197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Recall- What Does the OLS Model Look Like?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1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Fitting our model using the predictors “</a:t>
            </a:r>
            <a:r>
              <a:rPr lang="en-US" sz="1900" dirty="0" err="1"/>
              <a:t>normArea</a:t>
            </a:r>
            <a:r>
              <a:rPr lang="en-US" sz="1900" dirty="0"/>
              <a:t>” and “</a:t>
            </a:r>
            <a:r>
              <a:rPr lang="en-US" sz="1900" dirty="0" err="1"/>
              <a:t>maxIP</a:t>
            </a:r>
            <a:r>
              <a:rPr lang="en-US" sz="1900" dirty="0"/>
              <a:t>” ###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colnames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"</a:t>
            </a:r>
            <a:r>
              <a:rPr lang="en-US" sz="1900" dirty="0" err="1">
                <a:solidFill>
                  <a:srgbClr val="FF0000"/>
                </a:solidFill>
              </a:rPr>
              <a:t>CaseID</a:t>
            </a:r>
            <a:r>
              <a:rPr lang="en-US" sz="1900" dirty="0">
                <a:solidFill>
                  <a:srgbClr val="FF0000"/>
                </a:solidFill>
              </a:rPr>
              <a:t>"   "Class"    "I0"       "PA500"    "HFS"      "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“   "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"    "DR"       "P"        "</a:t>
            </a:r>
            <a:r>
              <a:rPr lang="en-US" sz="1900" dirty="0" err="1">
                <a:solidFill>
                  <a:srgbClr val="FF0000"/>
                </a:solidFill>
              </a:rPr>
              <a:t>Iclass</a:t>
            </a:r>
            <a:r>
              <a:rPr lang="en-US" sz="1900" dirty="0">
                <a:solidFill>
                  <a:srgbClr val="FF0000"/>
                </a:solidFill>
              </a:rPr>
              <a:t>"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X&lt;-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[,6:7]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&lt;-lm(Y ~ X)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coef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mvmod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bhat</a:t>
            </a:r>
            <a:r>
              <a:rPr lang="en-US" sz="19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		 	y1           y2             y3</a:t>
            </a:r>
          </a:p>
          <a:p>
            <a:pPr>
              <a:buNone/>
            </a:pPr>
            <a:r>
              <a:rPr lang="es-ES" sz="1900" dirty="0">
                <a:solidFill>
                  <a:srgbClr val="FF0000"/>
                </a:solidFill>
              </a:rPr>
              <a:t>(</a:t>
            </a:r>
            <a:r>
              <a:rPr lang="es-ES" sz="1900" dirty="0" err="1">
                <a:solidFill>
                  <a:srgbClr val="FF0000"/>
                </a:solidFill>
              </a:rPr>
              <a:t>Intercept</a:t>
            </a:r>
            <a:r>
              <a:rPr lang="es-ES" sz="1900" dirty="0">
                <a:solidFill>
                  <a:srgbClr val="FF0000"/>
                </a:solidFill>
              </a:rPr>
              <a:t>)        1.1893    -0.0625    -0.1268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XnormArea</a:t>
            </a:r>
            <a:r>
              <a:rPr lang="es-ES" sz="1900" dirty="0">
                <a:solidFill>
                  <a:srgbClr val="FF0000"/>
                </a:solidFill>
              </a:rPr>
              <a:t>     -0.0053    -0.0264     0.0317</a:t>
            </a:r>
          </a:p>
          <a:p>
            <a:pPr>
              <a:buNone/>
            </a:pPr>
            <a:r>
              <a:rPr lang="es-ES" sz="1900" dirty="0" err="1">
                <a:solidFill>
                  <a:srgbClr val="FF0000"/>
                </a:solidFill>
              </a:rPr>
              <a:t>XMaxIP</a:t>
            </a:r>
            <a:r>
              <a:rPr lang="es-ES" sz="1900" dirty="0">
                <a:solidFill>
                  <a:srgbClr val="FF0000"/>
                </a:solidFill>
              </a:rPr>
              <a:t>            -0.0118     0.0149    -0.0032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21325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3321</Words>
  <Application>Microsoft Office PowerPoint</Application>
  <PresentationFormat>Widescreen</PresentationFormat>
  <Paragraphs>485</Paragraphs>
  <Slides>64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Linear Methods for Classification, Part 2</vt:lpstr>
      <vt:lpstr>Last Time</vt:lpstr>
      <vt:lpstr>Multinomial Example</vt:lpstr>
      <vt:lpstr>Multinomial Example</vt:lpstr>
      <vt:lpstr>Our Groups</vt:lpstr>
      <vt:lpstr>Linear Classification Using OLS in R</vt:lpstr>
      <vt:lpstr>Breast Tissue Example</vt:lpstr>
      <vt:lpstr>Recall- What Does the OLS Model Look Like?</vt:lpstr>
      <vt:lpstr>Breast Tissue Example</vt:lpstr>
      <vt:lpstr>Breast Tissue Example</vt:lpstr>
      <vt:lpstr>Breast Tissue Example</vt:lpstr>
      <vt:lpstr>Breast Tissue Example</vt:lpstr>
      <vt:lpstr>Recall- How Do We Predict From OLS?</vt:lpstr>
      <vt:lpstr>Breast Tissue Example</vt:lpstr>
      <vt:lpstr>What About Our Decision Boundaries?</vt:lpstr>
      <vt:lpstr>What About Our Decision Boundaries?</vt:lpstr>
      <vt:lpstr>What About Our Decision Boundaries?</vt:lpstr>
      <vt:lpstr>Boundaries</vt:lpstr>
      <vt:lpstr>Prediction vs. Observed?</vt:lpstr>
      <vt:lpstr>Breast Tissue Example</vt:lpstr>
      <vt:lpstr>Breast Tissue Example</vt:lpstr>
      <vt:lpstr>How Do We Predict From This OLS Fit?</vt:lpstr>
      <vt:lpstr>What About Our Decision Boundaries Now?</vt:lpstr>
      <vt:lpstr>Boundaries For Linear and Quadratic Models</vt:lpstr>
      <vt:lpstr>Prediction vs. Observed?</vt:lpstr>
      <vt:lpstr>Linear Classification Using Multinomial Logistic Regression in R</vt:lpstr>
      <vt:lpstr>Recall- What Does the Multinomial Logistic Model Look Like?</vt:lpstr>
      <vt:lpstr>Breast Tissue Example</vt:lpstr>
      <vt:lpstr>Breast Tissue Example</vt:lpstr>
      <vt:lpstr>How Do We Predict From Multinom Logit?</vt:lpstr>
      <vt:lpstr>Breast Tissue Example</vt:lpstr>
      <vt:lpstr>What About Our Decision Boundaries?</vt:lpstr>
      <vt:lpstr>What About Our Decision Boundaries?</vt:lpstr>
      <vt:lpstr>What About Our Decision Boundaries?</vt:lpstr>
      <vt:lpstr>What About Our Decision Boundaries?</vt:lpstr>
      <vt:lpstr>Boundaries</vt:lpstr>
      <vt:lpstr>Prediction vs. Observed?</vt:lpstr>
      <vt:lpstr>Breast Tissue Example</vt:lpstr>
      <vt:lpstr>Breast Tissue Example</vt:lpstr>
      <vt:lpstr>What About Our Decision Boundaries Now?</vt:lpstr>
      <vt:lpstr>What About Our Decision Boundaries Now?</vt:lpstr>
      <vt:lpstr>Boundaries For Linear and Quadratic Models</vt:lpstr>
      <vt:lpstr>Prediction vs. Observed?</vt:lpstr>
      <vt:lpstr>Linear Classification Using LDA in R</vt:lpstr>
      <vt:lpstr>Breast Tissue Example</vt:lpstr>
      <vt:lpstr>Breast Tissue Example</vt:lpstr>
      <vt:lpstr>Breast Tissue Example</vt:lpstr>
      <vt:lpstr>Breast Tissue Example</vt:lpstr>
      <vt:lpstr>Breast Tissue Example</vt:lpstr>
      <vt:lpstr>Breast Tissue Example</vt:lpstr>
      <vt:lpstr>Prediction vs. Observed?</vt:lpstr>
      <vt:lpstr>Decision Boundaries?</vt:lpstr>
      <vt:lpstr>Any Issues LDA?</vt:lpstr>
      <vt:lpstr>Any Issues LDA?</vt:lpstr>
      <vt:lpstr>Breast Tissue Example</vt:lpstr>
      <vt:lpstr>Breast Tissue Example</vt:lpstr>
      <vt:lpstr>Breast Tissue Example</vt:lpstr>
      <vt:lpstr>Prediction vs. Observed?</vt:lpstr>
      <vt:lpstr>Predictions from the 3 Linear Models</vt:lpstr>
      <vt:lpstr>Predictions from the 3 “Quadratic” Models</vt:lpstr>
      <vt:lpstr>Getting R Source Code..</vt:lpstr>
      <vt:lpstr>Getting R Source Code..</vt:lpstr>
      <vt:lpstr>Getting R Source Code..</vt:lpstr>
      <vt:lpstr>Getting R Source Code..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Wolf</dc:creator>
  <cp:lastModifiedBy>Wolf, Bethany Jacobs</cp:lastModifiedBy>
  <cp:revision>123</cp:revision>
  <dcterms:created xsi:type="dcterms:W3CDTF">2017-05-29T14:41:43Z</dcterms:created>
  <dcterms:modified xsi:type="dcterms:W3CDTF">2023-02-09T13:30:52Z</dcterms:modified>
</cp:coreProperties>
</file>