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7" r:id="rId2"/>
    <p:sldId id="258" r:id="rId3"/>
    <p:sldId id="259" r:id="rId4"/>
    <p:sldId id="260" r:id="rId5"/>
    <p:sldId id="261" r:id="rId6"/>
    <p:sldId id="262" r:id="rId7"/>
    <p:sldId id="319" r:id="rId8"/>
    <p:sldId id="322" r:id="rId9"/>
    <p:sldId id="320" r:id="rId10"/>
    <p:sldId id="321" r:id="rId11"/>
    <p:sldId id="330" r:id="rId12"/>
    <p:sldId id="298" r:id="rId13"/>
    <p:sldId id="356" r:id="rId14"/>
    <p:sldId id="357" r:id="rId15"/>
    <p:sldId id="358" r:id="rId16"/>
    <p:sldId id="323" r:id="rId17"/>
    <p:sldId id="324" r:id="rId18"/>
    <p:sldId id="294" r:id="rId19"/>
    <p:sldId id="295" r:id="rId20"/>
    <p:sldId id="296" r:id="rId21"/>
    <p:sldId id="317" r:id="rId22"/>
    <p:sldId id="325" r:id="rId23"/>
    <p:sldId id="326" r:id="rId24"/>
    <p:sldId id="327" r:id="rId25"/>
    <p:sldId id="328" r:id="rId26"/>
    <p:sldId id="300" r:id="rId27"/>
    <p:sldId id="336" r:id="rId28"/>
    <p:sldId id="337" r:id="rId29"/>
    <p:sldId id="381" r:id="rId30"/>
    <p:sldId id="370" r:id="rId31"/>
    <p:sldId id="338" r:id="rId32"/>
    <p:sldId id="339" r:id="rId33"/>
    <p:sldId id="340" r:id="rId34"/>
    <p:sldId id="341" r:id="rId35"/>
    <p:sldId id="301" r:id="rId36"/>
    <p:sldId id="331" r:id="rId37"/>
    <p:sldId id="332" r:id="rId38"/>
    <p:sldId id="333" r:id="rId39"/>
    <p:sldId id="334" r:id="rId40"/>
    <p:sldId id="302" r:id="rId41"/>
    <p:sldId id="303" r:id="rId42"/>
    <p:sldId id="304" r:id="rId43"/>
    <p:sldId id="329" r:id="rId44"/>
    <p:sldId id="342" r:id="rId45"/>
    <p:sldId id="344" r:id="rId46"/>
    <p:sldId id="345" r:id="rId47"/>
    <p:sldId id="346" r:id="rId48"/>
    <p:sldId id="347" r:id="rId49"/>
    <p:sldId id="348" r:id="rId50"/>
    <p:sldId id="349" r:id="rId51"/>
    <p:sldId id="354" r:id="rId52"/>
    <p:sldId id="350" r:id="rId53"/>
    <p:sldId id="351" r:id="rId54"/>
    <p:sldId id="352" r:id="rId55"/>
    <p:sldId id="309" r:id="rId56"/>
    <p:sldId id="310" r:id="rId57"/>
    <p:sldId id="311" r:id="rId58"/>
    <p:sldId id="312" r:id="rId59"/>
    <p:sldId id="313" r:id="rId60"/>
    <p:sldId id="288" r:id="rId61"/>
    <p:sldId id="289" r:id="rId62"/>
    <p:sldId id="290" r:id="rId63"/>
    <p:sldId id="291" r:id="rId64"/>
    <p:sldId id="378" r:id="rId65"/>
    <p:sldId id="379" r:id="rId66"/>
    <p:sldId id="380" r:id="rId67"/>
    <p:sldId id="377" r:id="rId6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2FC850B-8938-45D9-A10A-F887CAFB4A6F}" type="datetimeFigureOut">
              <a:rPr lang="en-US" smtClean="0"/>
              <a:t>2/7/2023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B4947A0-2DB7-488B-850F-4121BA45E70C}" type="slidenum">
              <a:rPr lang="en-US" smtClean="0"/>
              <a:t>‹#›</a:t>
            </a:fld>
            <a:endParaRPr lang="en-US"/>
          </a:p>
        </p:txBody>
      </p:sp>
    </p:spTree>
    <p:extLst>
      <p:ext uri="{BB962C8B-B14F-4D97-AF65-F5344CB8AC3E}">
        <p14:creationId xmlns:p14="http://schemas.microsoft.com/office/powerpoint/2010/main" val="180997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a:t>
            </a:fld>
            <a:endParaRPr lang="en-US" dirty="0"/>
          </a:p>
        </p:txBody>
      </p:sp>
    </p:spTree>
    <p:extLst>
      <p:ext uri="{BB962C8B-B14F-4D97-AF65-F5344CB8AC3E}">
        <p14:creationId xmlns:p14="http://schemas.microsoft.com/office/powerpoint/2010/main" val="259830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26</a:t>
            </a:fld>
            <a:endParaRPr lang="en-US" dirty="0"/>
          </a:p>
        </p:txBody>
      </p:sp>
    </p:spTree>
    <p:extLst>
      <p:ext uri="{BB962C8B-B14F-4D97-AF65-F5344CB8AC3E}">
        <p14:creationId xmlns:p14="http://schemas.microsoft.com/office/powerpoint/2010/main" val="725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35</a:t>
            </a:fld>
            <a:endParaRPr lang="en-US" dirty="0"/>
          </a:p>
        </p:txBody>
      </p:sp>
    </p:spTree>
    <p:extLst>
      <p:ext uri="{BB962C8B-B14F-4D97-AF65-F5344CB8AC3E}">
        <p14:creationId xmlns:p14="http://schemas.microsoft.com/office/powerpoint/2010/main" val="2768277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36</a:t>
            </a:fld>
            <a:endParaRPr lang="en-US" dirty="0"/>
          </a:p>
        </p:txBody>
      </p:sp>
    </p:spTree>
    <p:extLst>
      <p:ext uri="{BB962C8B-B14F-4D97-AF65-F5344CB8AC3E}">
        <p14:creationId xmlns:p14="http://schemas.microsoft.com/office/powerpoint/2010/main" val="3910774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37</a:t>
            </a:fld>
            <a:endParaRPr lang="en-US" dirty="0"/>
          </a:p>
        </p:txBody>
      </p:sp>
    </p:spTree>
    <p:extLst>
      <p:ext uri="{BB962C8B-B14F-4D97-AF65-F5344CB8AC3E}">
        <p14:creationId xmlns:p14="http://schemas.microsoft.com/office/powerpoint/2010/main" val="1431422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38</a:t>
            </a:fld>
            <a:endParaRPr lang="en-US" dirty="0"/>
          </a:p>
        </p:txBody>
      </p:sp>
    </p:spTree>
    <p:extLst>
      <p:ext uri="{BB962C8B-B14F-4D97-AF65-F5344CB8AC3E}">
        <p14:creationId xmlns:p14="http://schemas.microsoft.com/office/powerpoint/2010/main" val="2852031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of violation</a:t>
            </a:r>
            <a:r>
              <a:rPr lang="en-US" baseline="0" dirty="0"/>
              <a:t> of the IIA assumption:</a:t>
            </a:r>
          </a:p>
          <a:p>
            <a:r>
              <a:rPr lang="en-US" baseline="0" dirty="0"/>
              <a:t>-</a:t>
            </a:r>
            <a:r>
              <a:rPr lang="en-US" dirty="0"/>
              <a:t>The clearest case of a violation of this property is when certain outcomes serve as substitutes for others. </a:t>
            </a:r>
          </a:p>
          <a:p>
            <a:r>
              <a:rPr lang="en-US" dirty="0"/>
              <a:t>-Let's say we were interested in individual's transportation choices for commuting. </a:t>
            </a:r>
            <a:br>
              <a:rPr lang="en-US" dirty="0"/>
            </a:br>
            <a:r>
              <a:rPr lang="en-US" dirty="0"/>
              <a:t>-What if we broke our transportation categories into four: red bus, blue bus, car, and train. </a:t>
            </a:r>
          </a:p>
          <a:p>
            <a:r>
              <a:rPr lang="en-US" dirty="0"/>
              <a:t>-Now let's suppose that everyone is equally distributed among these categories, so that: Choice Red Bus Blue Bus Car Train (Proportion 0.25 0.25 0.25 0.25 )</a:t>
            </a:r>
          </a:p>
          <a:p>
            <a:r>
              <a:rPr lang="en-US" dirty="0"/>
              <a:t>-Let's say we removed blue buses as an option by repainting all of our blue buses red. </a:t>
            </a:r>
          </a:p>
          <a:p>
            <a:r>
              <a:rPr lang="en-US" dirty="0"/>
              <a:t>-If these are truly distinct categories, then the blue bus group should distribute evenly among the remaining categories: Choice Red Bus Car Train   (Proportion 0.33 0.33 0.33 )</a:t>
            </a:r>
          </a:p>
          <a:p>
            <a:r>
              <a:rPr lang="en-US" dirty="0"/>
              <a:t>-It’s more likely however that blue bus and red bus are perfect substitutes for one another so that individuals who did use the blue bus will now use the red bus: Choice Red Bus Car Train   Proportion 0.50 0.25 0.25   </a:t>
            </a:r>
          </a:p>
          <a:p>
            <a:r>
              <a:rPr lang="en-US" dirty="0"/>
              <a:t>-Multinomial logistic regression assumes that none of the categories can serve as substitutes. If they can serve as substitutes, then the results of multinomial logistic regression might not be very realistic. </a:t>
            </a:r>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39</a:t>
            </a:fld>
            <a:endParaRPr lang="en-US" dirty="0"/>
          </a:p>
        </p:txBody>
      </p:sp>
    </p:spTree>
    <p:extLst>
      <p:ext uri="{BB962C8B-B14F-4D97-AF65-F5344CB8AC3E}">
        <p14:creationId xmlns:p14="http://schemas.microsoft.com/office/powerpoint/2010/main" val="1849942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40</a:t>
            </a:fld>
            <a:endParaRPr lang="en-US" dirty="0"/>
          </a:p>
        </p:txBody>
      </p:sp>
    </p:spTree>
    <p:extLst>
      <p:ext uri="{BB962C8B-B14F-4D97-AF65-F5344CB8AC3E}">
        <p14:creationId xmlns:p14="http://schemas.microsoft.com/office/powerpoint/2010/main" val="164060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41</a:t>
            </a:fld>
            <a:endParaRPr lang="en-US" dirty="0"/>
          </a:p>
        </p:txBody>
      </p:sp>
    </p:spTree>
    <p:extLst>
      <p:ext uri="{BB962C8B-B14F-4D97-AF65-F5344CB8AC3E}">
        <p14:creationId xmlns:p14="http://schemas.microsoft.com/office/powerpoint/2010/main" val="1784022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42</a:t>
            </a:fld>
            <a:endParaRPr lang="en-US" dirty="0"/>
          </a:p>
        </p:txBody>
      </p:sp>
    </p:spTree>
    <p:extLst>
      <p:ext uri="{BB962C8B-B14F-4D97-AF65-F5344CB8AC3E}">
        <p14:creationId xmlns:p14="http://schemas.microsoft.com/office/powerpoint/2010/main" val="1227000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43</a:t>
            </a:fld>
            <a:endParaRPr lang="en-US" dirty="0"/>
          </a:p>
        </p:txBody>
      </p:sp>
    </p:spTree>
    <p:extLst>
      <p:ext uri="{BB962C8B-B14F-4D97-AF65-F5344CB8AC3E}">
        <p14:creationId xmlns:p14="http://schemas.microsoft.com/office/powerpoint/2010/main" val="284367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a:t>
            </a:fld>
            <a:endParaRPr lang="en-US" dirty="0"/>
          </a:p>
        </p:txBody>
      </p:sp>
    </p:spTree>
    <p:extLst>
      <p:ext uri="{BB962C8B-B14F-4D97-AF65-F5344CB8AC3E}">
        <p14:creationId xmlns:p14="http://schemas.microsoft.com/office/powerpoint/2010/main" val="3156083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44</a:t>
            </a:fld>
            <a:endParaRPr lang="en-US" dirty="0"/>
          </a:p>
        </p:txBody>
      </p:sp>
    </p:spTree>
    <p:extLst>
      <p:ext uri="{BB962C8B-B14F-4D97-AF65-F5344CB8AC3E}">
        <p14:creationId xmlns:p14="http://schemas.microsoft.com/office/powerpoint/2010/main" val="888266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45</a:t>
            </a:fld>
            <a:endParaRPr lang="en-US" dirty="0"/>
          </a:p>
        </p:txBody>
      </p:sp>
    </p:spTree>
    <p:extLst>
      <p:ext uri="{BB962C8B-B14F-4D97-AF65-F5344CB8AC3E}">
        <p14:creationId xmlns:p14="http://schemas.microsoft.com/office/powerpoint/2010/main" val="1612850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46</a:t>
            </a:fld>
            <a:endParaRPr lang="en-US" dirty="0"/>
          </a:p>
        </p:txBody>
      </p:sp>
    </p:spTree>
    <p:extLst>
      <p:ext uri="{BB962C8B-B14F-4D97-AF65-F5344CB8AC3E}">
        <p14:creationId xmlns:p14="http://schemas.microsoft.com/office/powerpoint/2010/main" val="3918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47</a:t>
            </a:fld>
            <a:endParaRPr lang="en-US" dirty="0"/>
          </a:p>
        </p:txBody>
      </p:sp>
    </p:spTree>
    <p:extLst>
      <p:ext uri="{BB962C8B-B14F-4D97-AF65-F5344CB8AC3E}">
        <p14:creationId xmlns:p14="http://schemas.microsoft.com/office/powerpoint/2010/main" val="1589780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48</a:t>
            </a:fld>
            <a:endParaRPr lang="en-US" dirty="0"/>
          </a:p>
        </p:txBody>
      </p:sp>
    </p:spTree>
    <p:extLst>
      <p:ext uri="{BB962C8B-B14F-4D97-AF65-F5344CB8AC3E}">
        <p14:creationId xmlns:p14="http://schemas.microsoft.com/office/powerpoint/2010/main" val="4195709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49</a:t>
            </a:fld>
            <a:endParaRPr lang="en-US" dirty="0"/>
          </a:p>
        </p:txBody>
      </p:sp>
    </p:spTree>
    <p:extLst>
      <p:ext uri="{BB962C8B-B14F-4D97-AF65-F5344CB8AC3E}">
        <p14:creationId xmlns:p14="http://schemas.microsoft.com/office/powerpoint/2010/main" val="5325412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50</a:t>
            </a:fld>
            <a:endParaRPr lang="en-US" dirty="0"/>
          </a:p>
        </p:txBody>
      </p:sp>
    </p:spTree>
    <p:extLst>
      <p:ext uri="{BB962C8B-B14F-4D97-AF65-F5344CB8AC3E}">
        <p14:creationId xmlns:p14="http://schemas.microsoft.com/office/powerpoint/2010/main" val="3750476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51</a:t>
            </a:fld>
            <a:endParaRPr lang="en-US" dirty="0"/>
          </a:p>
        </p:txBody>
      </p:sp>
    </p:spTree>
    <p:extLst>
      <p:ext uri="{BB962C8B-B14F-4D97-AF65-F5344CB8AC3E}">
        <p14:creationId xmlns:p14="http://schemas.microsoft.com/office/powerpoint/2010/main" val="16181739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52</a:t>
            </a:fld>
            <a:endParaRPr lang="en-US" dirty="0"/>
          </a:p>
        </p:txBody>
      </p:sp>
    </p:spTree>
    <p:extLst>
      <p:ext uri="{BB962C8B-B14F-4D97-AF65-F5344CB8AC3E}">
        <p14:creationId xmlns:p14="http://schemas.microsoft.com/office/powerpoint/2010/main" val="16856472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53</a:t>
            </a:fld>
            <a:endParaRPr lang="en-US" dirty="0"/>
          </a:p>
        </p:txBody>
      </p:sp>
    </p:spTree>
    <p:extLst>
      <p:ext uri="{BB962C8B-B14F-4D97-AF65-F5344CB8AC3E}">
        <p14:creationId xmlns:p14="http://schemas.microsoft.com/office/powerpoint/2010/main" val="91046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a:t>
            </a:fld>
            <a:endParaRPr lang="en-US" dirty="0"/>
          </a:p>
        </p:txBody>
      </p:sp>
    </p:spTree>
    <p:extLst>
      <p:ext uri="{BB962C8B-B14F-4D97-AF65-F5344CB8AC3E}">
        <p14:creationId xmlns:p14="http://schemas.microsoft.com/office/powerpoint/2010/main" val="2837359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55</a:t>
            </a:fld>
            <a:endParaRPr lang="en-US" dirty="0"/>
          </a:p>
        </p:txBody>
      </p:sp>
    </p:spTree>
    <p:extLst>
      <p:ext uri="{BB962C8B-B14F-4D97-AF65-F5344CB8AC3E}">
        <p14:creationId xmlns:p14="http://schemas.microsoft.com/office/powerpoint/2010/main" val="2151804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56</a:t>
            </a:fld>
            <a:endParaRPr lang="en-US" dirty="0"/>
          </a:p>
        </p:txBody>
      </p:sp>
    </p:spTree>
    <p:extLst>
      <p:ext uri="{BB962C8B-B14F-4D97-AF65-F5344CB8AC3E}">
        <p14:creationId xmlns:p14="http://schemas.microsoft.com/office/powerpoint/2010/main" val="30623779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57</a:t>
            </a:fld>
            <a:endParaRPr lang="en-US" dirty="0"/>
          </a:p>
        </p:txBody>
      </p:sp>
    </p:spTree>
    <p:extLst>
      <p:ext uri="{BB962C8B-B14F-4D97-AF65-F5344CB8AC3E}">
        <p14:creationId xmlns:p14="http://schemas.microsoft.com/office/powerpoint/2010/main" val="19950355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58</a:t>
            </a:fld>
            <a:endParaRPr lang="en-US" dirty="0"/>
          </a:p>
        </p:txBody>
      </p:sp>
    </p:spTree>
    <p:extLst>
      <p:ext uri="{BB962C8B-B14F-4D97-AF65-F5344CB8AC3E}">
        <p14:creationId xmlns:p14="http://schemas.microsoft.com/office/powerpoint/2010/main" val="23329575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59</a:t>
            </a:fld>
            <a:endParaRPr lang="en-US" dirty="0"/>
          </a:p>
        </p:txBody>
      </p:sp>
    </p:spTree>
    <p:extLst>
      <p:ext uri="{BB962C8B-B14F-4D97-AF65-F5344CB8AC3E}">
        <p14:creationId xmlns:p14="http://schemas.microsoft.com/office/powerpoint/2010/main" val="30846324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60</a:t>
            </a:fld>
            <a:endParaRPr lang="en-US" dirty="0"/>
          </a:p>
        </p:txBody>
      </p:sp>
    </p:spTree>
    <p:extLst>
      <p:ext uri="{BB962C8B-B14F-4D97-AF65-F5344CB8AC3E}">
        <p14:creationId xmlns:p14="http://schemas.microsoft.com/office/powerpoint/2010/main" val="23966518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61</a:t>
            </a:fld>
            <a:endParaRPr lang="en-US" dirty="0"/>
          </a:p>
        </p:txBody>
      </p:sp>
    </p:spTree>
    <p:extLst>
      <p:ext uri="{BB962C8B-B14F-4D97-AF65-F5344CB8AC3E}">
        <p14:creationId xmlns:p14="http://schemas.microsoft.com/office/powerpoint/2010/main" val="41961452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62</a:t>
            </a:fld>
            <a:endParaRPr lang="en-US" dirty="0"/>
          </a:p>
        </p:txBody>
      </p:sp>
    </p:spTree>
    <p:extLst>
      <p:ext uri="{BB962C8B-B14F-4D97-AF65-F5344CB8AC3E}">
        <p14:creationId xmlns:p14="http://schemas.microsoft.com/office/powerpoint/2010/main" val="6379297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63</a:t>
            </a:fld>
            <a:endParaRPr lang="en-US" dirty="0"/>
          </a:p>
        </p:txBody>
      </p:sp>
    </p:spTree>
    <p:extLst>
      <p:ext uri="{BB962C8B-B14F-4D97-AF65-F5344CB8AC3E}">
        <p14:creationId xmlns:p14="http://schemas.microsoft.com/office/powerpoint/2010/main" val="12046952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64</a:t>
            </a:fld>
            <a:endParaRPr lang="en-US" dirty="0"/>
          </a:p>
        </p:txBody>
      </p:sp>
    </p:spTree>
    <p:extLst>
      <p:ext uri="{BB962C8B-B14F-4D97-AF65-F5344CB8AC3E}">
        <p14:creationId xmlns:p14="http://schemas.microsoft.com/office/powerpoint/2010/main" val="310706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8</a:t>
            </a:fld>
            <a:endParaRPr lang="en-US" dirty="0"/>
          </a:p>
        </p:txBody>
      </p:sp>
    </p:spTree>
    <p:extLst>
      <p:ext uri="{BB962C8B-B14F-4D97-AF65-F5344CB8AC3E}">
        <p14:creationId xmlns:p14="http://schemas.microsoft.com/office/powerpoint/2010/main" val="7895592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67</a:t>
            </a:fld>
            <a:endParaRPr lang="en-US" dirty="0"/>
          </a:p>
        </p:txBody>
      </p:sp>
    </p:spTree>
    <p:extLst>
      <p:ext uri="{BB962C8B-B14F-4D97-AF65-F5344CB8AC3E}">
        <p14:creationId xmlns:p14="http://schemas.microsoft.com/office/powerpoint/2010/main" val="406166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11</a:t>
            </a:fld>
            <a:endParaRPr lang="en-US" dirty="0"/>
          </a:p>
        </p:txBody>
      </p:sp>
    </p:spTree>
    <p:extLst>
      <p:ext uri="{BB962C8B-B14F-4D97-AF65-F5344CB8AC3E}">
        <p14:creationId xmlns:p14="http://schemas.microsoft.com/office/powerpoint/2010/main" val="740114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18</a:t>
            </a:fld>
            <a:endParaRPr lang="en-US" dirty="0"/>
          </a:p>
        </p:txBody>
      </p:sp>
    </p:spTree>
    <p:extLst>
      <p:ext uri="{BB962C8B-B14F-4D97-AF65-F5344CB8AC3E}">
        <p14:creationId xmlns:p14="http://schemas.microsoft.com/office/powerpoint/2010/main" val="941264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19</a:t>
            </a:fld>
            <a:endParaRPr lang="en-US" dirty="0"/>
          </a:p>
        </p:txBody>
      </p:sp>
    </p:spTree>
    <p:extLst>
      <p:ext uri="{BB962C8B-B14F-4D97-AF65-F5344CB8AC3E}">
        <p14:creationId xmlns:p14="http://schemas.microsoft.com/office/powerpoint/2010/main" val="1649638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22</a:t>
            </a:fld>
            <a:endParaRPr lang="en-US" dirty="0"/>
          </a:p>
        </p:txBody>
      </p:sp>
    </p:spTree>
    <p:extLst>
      <p:ext uri="{BB962C8B-B14F-4D97-AF65-F5344CB8AC3E}">
        <p14:creationId xmlns:p14="http://schemas.microsoft.com/office/powerpoint/2010/main" val="257976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59D64F8-D3DF-4ADB-8D80-ED9B45A23539}" type="slidenum">
              <a:rPr lang="en-US" smtClean="0"/>
              <a:pPr/>
              <a:t>25</a:t>
            </a:fld>
            <a:endParaRPr lang="en-US" dirty="0"/>
          </a:p>
        </p:txBody>
      </p:sp>
    </p:spTree>
    <p:extLst>
      <p:ext uri="{BB962C8B-B14F-4D97-AF65-F5344CB8AC3E}">
        <p14:creationId xmlns:p14="http://schemas.microsoft.com/office/powerpoint/2010/main" val="114522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B30FEA-25DB-42FB-B6E2-0700A8B345DD}"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177690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30FEA-25DB-42FB-B6E2-0700A8B345DD}"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339216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30FEA-25DB-42FB-B6E2-0700A8B345DD}"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241020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30FEA-25DB-42FB-B6E2-0700A8B345DD}"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219267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30FEA-25DB-42FB-B6E2-0700A8B345DD}"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29011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B30FEA-25DB-42FB-B6E2-0700A8B345DD}"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42820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B30FEA-25DB-42FB-B6E2-0700A8B345DD}"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347084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B30FEA-25DB-42FB-B6E2-0700A8B345DD}"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69228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30FEA-25DB-42FB-B6E2-0700A8B345DD}"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959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B30FEA-25DB-42FB-B6E2-0700A8B345DD}"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360481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B30FEA-25DB-42FB-B6E2-0700A8B345DD}"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26CC8-E03A-4D29-BCF4-266015DFBF18}" type="slidenum">
              <a:rPr lang="en-US" smtClean="0"/>
              <a:t>‹#›</a:t>
            </a:fld>
            <a:endParaRPr lang="en-US"/>
          </a:p>
        </p:txBody>
      </p:sp>
    </p:spTree>
    <p:extLst>
      <p:ext uri="{BB962C8B-B14F-4D97-AF65-F5344CB8AC3E}">
        <p14:creationId xmlns:p14="http://schemas.microsoft.com/office/powerpoint/2010/main" val="306118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30FEA-25DB-42FB-B6E2-0700A8B345DD}" type="datetimeFigureOut">
              <a:rPr lang="en-US" smtClean="0"/>
              <a:t>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26CC8-E03A-4D29-BCF4-266015DFBF18}" type="slidenum">
              <a:rPr lang="en-US" smtClean="0"/>
              <a:t>‹#›</a:t>
            </a:fld>
            <a:endParaRPr lang="en-US"/>
          </a:p>
        </p:txBody>
      </p:sp>
    </p:spTree>
    <p:extLst>
      <p:ext uri="{BB962C8B-B14F-4D97-AF65-F5344CB8AC3E}">
        <p14:creationId xmlns:p14="http://schemas.microsoft.com/office/powerpoint/2010/main" val="114887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1.wmf"/></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0.bin"/><Relationship Id="rId1" Type="http://schemas.openxmlformats.org/officeDocument/2006/relationships/slideLayout" Target="../slideLayouts/slideLayout2.xml"/><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9.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1.wmf"/><Relationship Id="rId5" Type="http://schemas.openxmlformats.org/officeDocument/2006/relationships/oleObject" Target="../embeddings/oleObject25.bin"/><Relationship Id="rId4" Type="http://schemas.openxmlformats.org/officeDocument/2006/relationships/image" Target="../media/image30.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2.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5.wmf"/><Relationship Id="rId5" Type="http://schemas.openxmlformats.org/officeDocument/2006/relationships/oleObject" Target="../embeddings/oleObject29.bin"/><Relationship Id="rId4" Type="http://schemas.openxmlformats.org/officeDocument/2006/relationships/image" Target="../media/image34.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7.wmf"/><Relationship Id="rId5" Type="http://schemas.openxmlformats.org/officeDocument/2006/relationships/oleObject" Target="../embeddings/oleObject31.bin"/><Relationship Id="rId4" Type="http://schemas.openxmlformats.org/officeDocument/2006/relationships/image" Target="../media/image36.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8.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9.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0.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1.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3.wmf"/><Relationship Id="rId5" Type="http://schemas.openxmlformats.org/officeDocument/2006/relationships/oleObject" Target="../embeddings/oleObject37.bin"/><Relationship Id="rId4" Type="http://schemas.openxmlformats.org/officeDocument/2006/relationships/image" Target="../media/image42.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4.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5.wmf"/></Relationships>
</file>

<file path=ppt/slides/_rels/slide54.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49.wmf"/><Relationship Id="rId5" Type="http://schemas.openxmlformats.org/officeDocument/2006/relationships/oleObject" Target="../embeddings/oleObject41.bin"/><Relationship Id="rId4" Type="http://schemas.openxmlformats.org/officeDocument/2006/relationships/image" Target="../media/image48.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51.wmf"/><Relationship Id="rId5" Type="http://schemas.openxmlformats.org/officeDocument/2006/relationships/oleObject" Target="../embeddings/oleObject43.bin"/><Relationship Id="rId4" Type="http://schemas.openxmlformats.org/officeDocument/2006/relationships/image" Target="../media/image50.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53.wmf"/><Relationship Id="rId5" Type="http://schemas.openxmlformats.org/officeDocument/2006/relationships/oleObject" Target="../embeddings/oleObject45.bin"/><Relationship Id="rId4" Type="http://schemas.openxmlformats.org/officeDocument/2006/relationships/image" Target="../media/image52.wmf"/></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54.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56.wmf"/><Relationship Id="rId5" Type="http://schemas.openxmlformats.org/officeDocument/2006/relationships/oleObject" Target="../embeddings/oleObject48.bin"/><Relationship Id="rId4" Type="http://schemas.openxmlformats.org/officeDocument/2006/relationships/image" Target="../media/image55.wmf"/></Relationships>
</file>

<file path=ppt/slides/_rels/slide6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Linear Methods for Classification, Part 1</a:t>
            </a:r>
          </a:p>
        </p:txBody>
      </p:sp>
      <p:sp>
        <p:nvSpPr>
          <p:cNvPr id="3" name="Subtitle 2"/>
          <p:cNvSpPr>
            <a:spLocks noGrp="1"/>
          </p:cNvSpPr>
          <p:nvPr>
            <p:ph type="subTitle" idx="1"/>
          </p:nvPr>
        </p:nvSpPr>
        <p:spPr/>
        <p:txBody>
          <a:bodyPr>
            <a:normAutofit/>
          </a:bodyPr>
          <a:lstStyle/>
          <a:p>
            <a:r>
              <a:rPr lang="en-US" sz="3200" dirty="0"/>
              <a:t>BMTRY 790</a:t>
            </a:r>
          </a:p>
        </p:txBody>
      </p:sp>
    </p:spTree>
    <p:extLst>
      <p:ext uri="{BB962C8B-B14F-4D97-AF65-F5344CB8AC3E}">
        <p14:creationId xmlns:p14="http://schemas.microsoft.com/office/powerpoint/2010/main" val="4294472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normAutofit/>
          </a:bodyPr>
          <a:lstStyle/>
          <a:p>
            <a:pPr algn="ctr"/>
            <a:r>
              <a:rPr lang="en-US" sz="4000" dirty="0"/>
              <a:t>Linear Regression Approach, &gt;2 Classes</a:t>
            </a:r>
          </a:p>
        </p:txBody>
      </p:sp>
      <p:pic>
        <p:nvPicPr>
          <p:cNvPr id="5" name="Content Placeholder 4"/>
          <p:cNvPicPr>
            <a:picLocks noGrp="1" noChangeAspect="1"/>
          </p:cNvPicPr>
          <p:nvPr>
            <p:ph idx="1"/>
          </p:nvPr>
        </p:nvPicPr>
        <p:blipFill>
          <a:blip r:embed="rId2"/>
          <a:stretch>
            <a:fillRect/>
          </a:stretch>
        </p:blipFill>
        <p:spPr>
          <a:xfrm>
            <a:off x="3075710" y="985544"/>
            <a:ext cx="5725390" cy="5716781"/>
          </a:xfrm>
          <a:prstGeom prst="rect">
            <a:avLst/>
          </a:prstGeom>
        </p:spPr>
      </p:pic>
    </p:spTree>
    <p:extLst>
      <p:ext uri="{BB962C8B-B14F-4D97-AF65-F5344CB8AC3E}">
        <p14:creationId xmlns:p14="http://schemas.microsoft.com/office/powerpoint/2010/main" val="152439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3200" i="1" dirty="0">
                <a:latin typeface="Times" pitchFamily="18" charset="0"/>
              </a:rPr>
              <a:t>K</a:t>
            </a:r>
            <a:r>
              <a:rPr lang="en-US" sz="3200" i="1" dirty="0"/>
              <a:t> </a:t>
            </a:r>
            <a:r>
              <a:rPr lang="en-US" sz="3200" dirty="0">
                <a:latin typeface="Times" pitchFamily="18" charset="0"/>
              </a:rPr>
              <a:t>&gt; 2</a:t>
            </a:r>
          </a:p>
        </p:txBody>
      </p:sp>
      <p:sp>
        <p:nvSpPr>
          <p:cNvPr id="3" name="Content Placeholder 2"/>
          <p:cNvSpPr>
            <a:spLocks noGrp="1"/>
          </p:cNvSpPr>
          <p:nvPr>
            <p:ph idx="1"/>
          </p:nvPr>
        </p:nvSpPr>
        <p:spPr>
          <a:xfrm>
            <a:off x="810491" y="990601"/>
            <a:ext cx="10048009" cy="5668963"/>
          </a:xfrm>
        </p:spPr>
        <p:txBody>
          <a:bodyPr>
            <a:normAutofit/>
          </a:bodyPr>
          <a:lstStyle/>
          <a:p>
            <a:r>
              <a:rPr lang="en-US" dirty="0"/>
              <a:t>Example:</a:t>
            </a:r>
          </a:p>
          <a:p>
            <a:pPr marL="914400" lvl="2" indent="0">
              <a:buNone/>
            </a:pPr>
            <a:endParaRPr lang="en-US" sz="1200" dirty="0"/>
          </a:p>
          <a:p>
            <a:pPr lvl="1"/>
            <a:r>
              <a:rPr lang="en-US" sz="2800" dirty="0"/>
              <a:t>Goal is to distinguish between several different types of lung tumors (both malignant and non-malignant):</a:t>
            </a:r>
          </a:p>
          <a:p>
            <a:pPr lvl="2"/>
            <a:r>
              <a:rPr lang="en-US" sz="2400" dirty="0"/>
              <a:t>Small cell lung cancer</a:t>
            </a:r>
          </a:p>
          <a:p>
            <a:pPr lvl="2"/>
            <a:r>
              <a:rPr lang="en-US" sz="2400" dirty="0"/>
              <a:t>Non-small cell lung cancer</a:t>
            </a:r>
          </a:p>
          <a:p>
            <a:pPr lvl="2"/>
            <a:r>
              <a:rPr lang="en-US" sz="2400" dirty="0" err="1"/>
              <a:t>Granulomatosis</a:t>
            </a:r>
            <a:endParaRPr lang="en-US" sz="2400" dirty="0"/>
          </a:p>
          <a:p>
            <a:pPr lvl="2"/>
            <a:r>
              <a:rPr lang="en-US" sz="2400" dirty="0" err="1"/>
              <a:t>Sarcoidosis</a:t>
            </a:r>
            <a:endParaRPr lang="en-US" sz="2400" dirty="0"/>
          </a:p>
          <a:p>
            <a:pPr lvl="2"/>
            <a:endParaRPr lang="en-US" sz="2000" dirty="0"/>
          </a:p>
          <a:p>
            <a:pPr lvl="1"/>
            <a:r>
              <a:rPr lang="en-US" sz="2800" dirty="0"/>
              <a:t>In this case features may be pixels from CT scan image</a:t>
            </a:r>
          </a:p>
          <a:p>
            <a:pPr lvl="1"/>
            <a:endParaRPr lang="en-US" sz="2400" dirty="0"/>
          </a:p>
          <a:p>
            <a:endParaRPr lang="en-US" sz="2400" dirty="0"/>
          </a:p>
          <a:p>
            <a:endParaRPr lang="en-US" sz="2400" dirty="0"/>
          </a:p>
          <a:p>
            <a:endParaRPr lang="en-US" sz="2400" dirty="0"/>
          </a:p>
          <a:p>
            <a:endParaRPr lang="en-US" sz="2400" dirty="0"/>
          </a:p>
          <a:p>
            <a:endParaRPr lang="en-US" sz="800" dirty="0"/>
          </a:p>
          <a:p>
            <a:endParaRPr lang="en-US" sz="2400" dirty="0"/>
          </a:p>
          <a:p>
            <a:endParaRPr lang="en-US" sz="800" dirty="0"/>
          </a:p>
          <a:p>
            <a:endParaRPr lang="en-US" sz="2400" dirty="0"/>
          </a:p>
          <a:p>
            <a:endParaRPr lang="en-US" sz="2400" dirty="0"/>
          </a:p>
        </p:txBody>
      </p:sp>
    </p:spTree>
    <p:extLst>
      <p:ext uri="{BB962C8B-B14F-4D97-AF65-F5344CB8AC3E}">
        <p14:creationId xmlns:p14="http://schemas.microsoft.com/office/powerpoint/2010/main" val="71003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p>
        </p:txBody>
      </p:sp>
      <p:sp>
        <p:nvSpPr>
          <p:cNvPr id="3" name="Content Placeholder 2"/>
          <p:cNvSpPr>
            <a:spLocks noGrp="1"/>
          </p:cNvSpPr>
          <p:nvPr>
            <p:ph idx="1"/>
          </p:nvPr>
        </p:nvSpPr>
        <p:spPr>
          <a:xfrm>
            <a:off x="838200" y="1243879"/>
            <a:ext cx="10515600" cy="4933084"/>
          </a:xfrm>
        </p:spPr>
        <p:txBody>
          <a:bodyPr/>
          <a:lstStyle/>
          <a:p>
            <a:r>
              <a:rPr lang="en-US" dirty="0"/>
              <a:t>What about the case where we have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 </a:t>
            </a:r>
            <a:r>
              <a:rPr lang="en-US" u="sng" dirty="0">
                <a:latin typeface="Times" panose="02020603050405020304" pitchFamily="18" charset="0"/>
                <a:cs typeface="Times" panose="02020603050405020304" pitchFamily="18" charset="0"/>
              </a:rPr>
              <a:t>&gt;</a:t>
            </a:r>
            <a:r>
              <a:rPr lang="en-US" dirty="0">
                <a:latin typeface="Times" panose="02020603050405020304" pitchFamily="18" charset="0"/>
                <a:cs typeface="Times" panose="02020603050405020304" pitchFamily="18" charset="0"/>
              </a:rPr>
              <a:t> 3 </a:t>
            </a:r>
            <a:r>
              <a:rPr lang="en-US" dirty="0"/>
              <a:t>classes:</a:t>
            </a:r>
          </a:p>
          <a:p>
            <a:endParaRPr lang="en-US" sz="800" dirty="0"/>
          </a:p>
          <a:p>
            <a:r>
              <a:rPr lang="en-US" dirty="0"/>
              <a:t>We can still use a linear regression approach, however we now consider the fact that we have </a:t>
            </a:r>
            <a:r>
              <a:rPr lang="en-US" i="1" dirty="0">
                <a:latin typeface="Times" panose="02020603050405020304" pitchFamily="18" charset="0"/>
                <a:cs typeface="Times" panose="02020603050405020304" pitchFamily="18" charset="0"/>
              </a:rPr>
              <a:t>K</a:t>
            </a:r>
            <a:r>
              <a:rPr lang="en-US" dirty="0"/>
              <a:t> possible values </a:t>
            </a:r>
          </a:p>
          <a:p>
            <a:pPr lvl="1"/>
            <a:r>
              <a:rPr lang="en-US" dirty="0"/>
              <a:t>An indicator variable </a:t>
            </a:r>
            <a:r>
              <a:rPr lang="en-US" i="1" dirty="0">
                <a:latin typeface="Times" panose="02020603050405020304" pitchFamily="18" charset="0"/>
                <a:cs typeface="Times" panose="02020603050405020304" pitchFamily="18" charset="0"/>
              </a:rPr>
              <a:t>y</a:t>
            </a:r>
            <a:r>
              <a:rPr lang="en-US" dirty="0"/>
              <a:t> as our response is no longer sufficient</a:t>
            </a:r>
          </a:p>
          <a:p>
            <a:pPr lvl="1"/>
            <a:r>
              <a:rPr lang="en-US" dirty="0"/>
              <a:t>Instead, we consider our response as a matrix of </a:t>
            </a:r>
            <a:r>
              <a:rPr lang="en-US" i="1" dirty="0">
                <a:latin typeface="Times" panose="02020603050405020304" pitchFamily="18" charset="0"/>
                <a:cs typeface="Times" panose="02020603050405020304" pitchFamily="18" charset="0"/>
              </a:rPr>
              <a:t>K</a:t>
            </a:r>
            <a:r>
              <a:rPr lang="en-US" i="1" dirty="0"/>
              <a:t> </a:t>
            </a:r>
            <a:r>
              <a:rPr lang="en-US" dirty="0"/>
              <a:t>indicators, </a:t>
            </a:r>
            <a:r>
              <a:rPr lang="en-US" b="1" dirty="0" err="1">
                <a:latin typeface="Times" panose="02020603050405020304" pitchFamily="18" charset="0"/>
                <a:cs typeface="Times" panose="02020603050405020304" pitchFamily="18" charset="0"/>
              </a:rPr>
              <a:t>Y</a:t>
            </a:r>
            <a:r>
              <a:rPr lang="en-US" i="1" baseline="-25000" dirty="0" err="1">
                <a:latin typeface="Times" panose="02020603050405020304" pitchFamily="18" charset="0"/>
                <a:cs typeface="Times" panose="02020603050405020304" pitchFamily="18" charset="0"/>
              </a:rPr>
              <a:t>n</a:t>
            </a:r>
            <a:r>
              <a:rPr lang="en-US" i="1" baseline="-25000" dirty="0">
                <a:latin typeface="Times" panose="02020603050405020304" pitchFamily="18" charset="0"/>
                <a:cs typeface="Times" panose="02020603050405020304" pitchFamily="18" charset="0"/>
              </a:rPr>
              <a:t> </a:t>
            </a:r>
            <a:r>
              <a:rPr lang="en-US" sz="1800" i="1" baseline="-25000" dirty="0">
                <a:cs typeface="Times" panose="02020603050405020304" pitchFamily="18" charset="0"/>
              </a:rPr>
              <a:t>x </a:t>
            </a:r>
            <a:r>
              <a:rPr lang="en-US" i="1" baseline="-25000" dirty="0">
                <a:latin typeface="Times" panose="02020603050405020304" pitchFamily="18" charset="0"/>
                <a:cs typeface="Times" panose="02020603050405020304" pitchFamily="18" charset="0"/>
              </a:rPr>
              <a:t>K</a:t>
            </a:r>
            <a:endParaRPr lang="en-US" dirty="0"/>
          </a:p>
          <a:p>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87482084"/>
              </p:ext>
            </p:extLst>
          </p:nvPr>
        </p:nvGraphicFramePr>
        <p:xfrm>
          <a:off x="8597037" y="1233632"/>
          <a:ext cx="2320925" cy="539750"/>
        </p:xfrm>
        <a:graphic>
          <a:graphicData uri="http://schemas.openxmlformats.org/presentationml/2006/ole">
            <mc:AlternateContent xmlns:mc="http://schemas.openxmlformats.org/markup-compatibility/2006">
              <mc:Choice xmlns:v="urn:schemas-microsoft-com:vml" Requires="v">
                <p:oleObj name="Equation" r:id="rId2" imgW="927000" imgH="215640" progId="Equation.DSMT4">
                  <p:embed/>
                </p:oleObj>
              </mc:Choice>
              <mc:Fallback>
                <p:oleObj name="Equation" r:id="rId2" imgW="927000" imgH="215640" progId="Equation.DSMT4">
                  <p:embed/>
                  <p:pic>
                    <p:nvPicPr>
                      <p:cNvPr id="0" name=""/>
                      <p:cNvPicPr/>
                      <p:nvPr/>
                    </p:nvPicPr>
                    <p:blipFill>
                      <a:blip r:embed="rId3"/>
                      <a:stretch>
                        <a:fillRect/>
                      </a:stretch>
                    </p:blipFill>
                    <p:spPr>
                      <a:xfrm>
                        <a:off x="8597037" y="1233632"/>
                        <a:ext cx="2320925" cy="539750"/>
                      </a:xfrm>
                      <a:prstGeom prst="rect">
                        <a:avLst/>
                      </a:prstGeom>
                    </p:spPr>
                  </p:pic>
                </p:oleObj>
              </mc:Fallback>
            </mc:AlternateContent>
          </a:graphicData>
        </a:graphic>
      </p:graphicFrame>
    </p:spTree>
    <p:extLst>
      <p:ext uri="{BB962C8B-B14F-4D97-AF65-F5344CB8AC3E}">
        <p14:creationId xmlns:p14="http://schemas.microsoft.com/office/powerpoint/2010/main" val="1005749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p>
        </p:txBody>
      </p:sp>
      <p:sp>
        <p:nvSpPr>
          <p:cNvPr id="3" name="Content Placeholder 2"/>
          <p:cNvSpPr>
            <a:spLocks noGrp="1"/>
          </p:cNvSpPr>
          <p:nvPr>
            <p:ph idx="1"/>
          </p:nvPr>
        </p:nvSpPr>
        <p:spPr>
          <a:xfrm>
            <a:off x="838200" y="1243879"/>
            <a:ext cx="10515600" cy="4933084"/>
          </a:xfrm>
        </p:spPr>
        <p:txBody>
          <a:bodyPr/>
          <a:lstStyle/>
          <a:p>
            <a:r>
              <a:rPr lang="en-US" dirty="0"/>
              <a:t>So how can we write this model?</a:t>
            </a:r>
          </a:p>
          <a:p>
            <a:pPr lvl="1"/>
            <a:r>
              <a:rPr lang="en-US" dirty="0"/>
              <a:t>Consider the case where </a:t>
            </a:r>
            <a:r>
              <a:rPr lang="en-US" i="1" dirty="0">
                <a:latin typeface="Times" panose="02020603050405020304" pitchFamily="18" charset="0"/>
                <a:cs typeface="Times" panose="02020603050405020304" pitchFamily="18" charset="0"/>
              </a:rPr>
              <a:t>K </a:t>
            </a:r>
            <a:r>
              <a:rPr lang="en-US" dirty="0"/>
              <a:t>= 3</a:t>
            </a:r>
          </a:p>
          <a:p>
            <a:endParaRPr lang="en-US" dirty="0"/>
          </a:p>
        </p:txBody>
      </p:sp>
    </p:spTree>
    <p:extLst>
      <p:ext uri="{BB962C8B-B14F-4D97-AF65-F5344CB8AC3E}">
        <p14:creationId xmlns:p14="http://schemas.microsoft.com/office/powerpoint/2010/main" val="2700426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p>
        </p:txBody>
      </p:sp>
      <p:sp>
        <p:nvSpPr>
          <p:cNvPr id="3" name="Content Placeholder 2"/>
          <p:cNvSpPr>
            <a:spLocks noGrp="1"/>
          </p:cNvSpPr>
          <p:nvPr>
            <p:ph idx="1"/>
          </p:nvPr>
        </p:nvSpPr>
        <p:spPr>
          <a:xfrm>
            <a:off x="838200" y="1243879"/>
            <a:ext cx="10515600" cy="4933084"/>
          </a:xfrm>
        </p:spPr>
        <p:txBody>
          <a:bodyPr/>
          <a:lstStyle/>
          <a:p>
            <a:r>
              <a:rPr lang="en-US" dirty="0"/>
              <a:t>So what does the beta matrix look like in this case?</a:t>
            </a:r>
          </a:p>
          <a:p>
            <a:endParaRPr lang="en-US" dirty="0"/>
          </a:p>
          <a:p>
            <a:endParaRPr lang="en-US" dirty="0"/>
          </a:p>
        </p:txBody>
      </p:sp>
    </p:spTree>
    <p:extLst>
      <p:ext uri="{BB962C8B-B14F-4D97-AF65-F5344CB8AC3E}">
        <p14:creationId xmlns:p14="http://schemas.microsoft.com/office/powerpoint/2010/main" val="223154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p>
        </p:txBody>
      </p:sp>
      <p:sp>
        <p:nvSpPr>
          <p:cNvPr id="3" name="Content Placeholder 2"/>
          <p:cNvSpPr>
            <a:spLocks noGrp="1"/>
          </p:cNvSpPr>
          <p:nvPr>
            <p:ph idx="1"/>
          </p:nvPr>
        </p:nvSpPr>
        <p:spPr>
          <a:xfrm>
            <a:off x="838200" y="1243879"/>
            <a:ext cx="10515600" cy="4933084"/>
          </a:xfrm>
        </p:spPr>
        <p:txBody>
          <a:bodyPr/>
          <a:lstStyle/>
          <a:p>
            <a:r>
              <a:rPr lang="en-US" dirty="0"/>
              <a:t>And what about the linear model?</a:t>
            </a:r>
          </a:p>
          <a:p>
            <a:endParaRPr lang="en-US" dirty="0"/>
          </a:p>
          <a:p>
            <a:endParaRPr lang="en-US" dirty="0"/>
          </a:p>
        </p:txBody>
      </p:sp>
    </p:spTree>
    <p:extLst>
      <p:ext uri="{BB962C8B-B14F-4D97-AF65-F5344CB8AC3E}">
        <p14:creationId xmlns:p14="http://schemas.microsoft.com/office/powerpoint/2010/main" val="37854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p>
        </p:txBody>
      </p:sp>
      <p:sp>
        <p:nvSpPr>
          <p:cNvPr id="3" name="Content Placeholder 2"/>
          <p:cNvSpPr>
            <a:spLocks noGrp="1"/>
          </p:cNvSpPr>
          <p:nvPr>
            <p:ph idx="1"/>
          </p:nvPr>
        </p:nvSpPr>
        <p:spPr>
          <a:xfrm>
            <a:off x="838200" y="1243879"/>
            <a:ext cx="10515600" cy="4933084"/>
          </a:xfrm>
        </p:spPr>
        <p:txBody>
          <a:bodyPr/>
          <a:lstStyle/>
          <a:p>
            <a:r>
              <a:rPr lang="en-US" dirty="0"/>
              <a:t>This is easily extended to more than three cases</a:t>
            </a:r>
          </a:p>
          <a:p>
            <a:endParaRPr lang="en-US" sz="800" dirty="0"/>
          </a:p>
          <a:p>
            <a:r>
              <a:rPr lang="en-US" dirty="0"/>
              <a:t>We can simultaneously fit a linear regression model to each indicator in our </a:t>
            </a:r>
            <a:r>
              <a:rPr lang="en-US" i="1" dirty="0">
                <a:latin typeface="Times" panose="02020603050405020304" pitchFamily="18" charset="0"/>
                <a:cs typeface="Times" panose="02020603050405020304" pitchFamily="18" charset="0"/>
              </a:rPr>
              <a:t>n</a:t>
            </a:r>
            <a:r>
              <a:rPr lang="en-US" dirty="0"/>
              <a:t> </a:t>
            </a:r>
            <a:r>
              <a:rPr lang="en-US" sz="2000" dirty="0"/>
              <a:t>x</a:t>
            </a:r>
            <a:r>
              <a:rPr lang="en-US" dirty="0"/>
              <a:t> </a:t>
            </a:r>
            <a:r>
              <a:rPr lang="en-US" i="1" dirty="0">
                <a:latin typeface="Times" panose="02020603050405020304" pitchFamily="18" charset="0"/>
                <a:cs typeface="Times" panose="02020603050405020304" pitchFamily="18" charset="0"/>
              </a:rPr>
              <a:t>K</a:t>
            </a:r>
            <a:r>
              <a:rPr lang="en-US" dirty="0"/>
              <a:t> response matrix </a:t>
            </a:r>
            <a:r>
              <a:rPr lang="en-US" b="1" dirty="0">
                <a:latin typeface="Times" panose="02020603050405020304" pitchFamily="18" charset="0"/>
                <a:cs typeface="Times" panose="02020603050405020304" pitchFamily="18" charset="0"/>
              </a:rPr>
              <a:t>Y</a:t>
            </a:r>
            <a:r>
              <a:rPr lang="en-US" dirty="0">
                <a:latin typeface="Times" panose="02020603050405020304" pitchFamily="18" charset="0"/>
                <a:cs typeface="Times" panose="02020603050405020304" pitchFamily="18" charset="0"/>
              </a:rPr>
              <a:t> </a:t>
            </a:r>
            <a:endParaRPr lang="en-US" sz="800" dirty="0"/>
          </a:p>
        </p:txBody>
      </p:sp>
    </p:spTree>
    <p:extLst>
      <p:ext uri="{BB962C8B-B14F-4D97-AF65-F5344CB8AC3E}">
        <p14:creationId xmlns:p14="http://schemas.microsoft.com/office/powerpoint/2010/main" val="187701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p>
        </p:txBody>
      </p:sp>
      <p:sp>
        <p:nvSpPr>
          <p:cNvPr id="3" name="Content Placeholder 2"/>
          <p:cNvSpPr>
            <a:spLocks noGrp="1"/>
          </p:cNvSpPr>
          <p:nvPr>
            <p:ph idx="1"/>
          </p:nvPr>
        </p:nvSpPr>
        <p:spPr>
          <a:xfrm>
            <a:off x="838200" y="1243879"/>
            <a:ext cx="10515600" cy="4933084"/>
          </a:xfrm>
        </p:spPr>
        <p:txBody>
          <a:bodyPr/>
          <a:lstStyle/>
          <a:p>
            <a:r>
              <a:rPr lang="en-US" dirty="0"/>
              <a:t>We can see that our model is a series of linear regression models</a:t>
            </a:r>
          </a:p>
          <a:p>
            <a:endParaRPr lang="en-US" sz="800" dirty="0"/>
          </a:p>
          <a:p>
            <a:r>
              <a:rPr lang="en-US" dirty="0"/>
              <a:t>Similarly, our predictions for any observation represent a vector of </a:t>
            </a:r>
            <a:r>
              <a:rPr lang="en-US" i="1" dirty="0">
                <a:latin typeface="Times" panose="02020603050405020304" pitchFamily="18" charset="0"/>
                <a:cs typeface="Times" panose="02020603050405020304" pitchFamily="18" charset="0"/>
              </a:rPr>
              <a:t>K</a:t>
            </a:r>
            <a:r>
              <a:rPr lang="en-US" dirty="0"/>
              <a:t> predicted responses for each of the models in our overall model</a:t>
            </a:r>
          </a:p>
          <a:p>
            <a:endParaRPr lang="en-US" sz="1200" dirty="0"/>
          </a:p>
          <a:p>
            <a:r>
              <a:rPr lang="en-US" dirty="0">
                <a:cs typeface="Times" panose="02020603050405020304" pitchFamily="18" charset="0"/>
              </a:rPr>
              <a:t>Prediction of class in this case is estimated by</a:t>
            </a:r>
          </a:p>
          <a:p>
            <a:endParaRPr lang="en-US" dirty="0">
              <a:cs typeface="Times" panose="02020603050405020304" pitchFamily="18" charset="0"/>
            </a:endParaRPr>
          </a:p>
          <a:p>
            <a:endParaRPr lang="en-US" dirty="0">
              <a:cs typeface="Times" panose="02020603050405020304" pitchFamily="18" charset="0"/>
            </a:endParaRPr>
          </a:p>
          <a:p>
            <a:r>
              <a:rPr lang="en-US" dirty="0">
                <a:cs typeface="Times" panose="02020603050405020304" pitchFamily="18" charset="0"/>
              </a:rPr>
              <a:t>For 2 features, the decision boundary between classes </a:t>
            </a:r>
            <a:r>
              <a:rPr lang="en-US" i="1" dirty="0">
                <a:latin typeface="Times" panose="02020603050405020304" pitchFamily="18" charset="0"/>
                <a:cs typeface="Times" panose="02020603050405020304" pitchFamily="18" charset="0"/>
              </a:rPr>
              <a:t>j</a:t>
            </a:r>
            <a:r>
              <a:rPr lang="en-US" dirty="0">
                <a:cs typeface="Times" panose="02020603050405020304" pitchFamily="18" charset="0"/>
              </a:rPr>
              <a:t> and </a:t>
            </a:r>
            <a:r>
              <a:rPr lang="en-US" i="1" dirty="0">
                <a:latin typeface="Times" panose="02020603050405020304" pitchFamily="18" charset="0"/>
                <a:cs typeface="Times" panose="02020603050405020304" pitchFamily="18" charset="0"/>
              </a:rPr>
              <a:t>k</a:t>
            </a:r>
            <a:r>
              <a:rPr lang="en-US" i="1" dirty="0">
                <a:cs typeface="Times" panose="02020603050405020304" pitchFamily="18" charset="0"/>
              </a:rPr>
              <a:t> </a:t>
            </a:r>
            <a:r>
              <a:rPr lang="en-US" dirty="0">
                <a:cs typeface="Times" panose="02020603050405020304" pitchFamily="18" charset="0"/>
              </a:rPr>
              <a:t>is</a:t>
            </a:r>
          </a:p>
          <a:p>
            <a:endParaRPr lang="en-US" sz="800" dirty="0">
              <a:cs typeface="Times" panose="02020603050405020304" pitchFamily="18" charset="0"/>
            </a:endParaRPr>
          </a:p>
          <a:p>
            <a:endParaRPr lang="en-US" sz="800" dirty="0">
              <a:cs typeface="Times" panose="02020603050405020304" pitchFamily="18" charset="0"/>
            </a:endParaRPr>
          </a:p>
          <a:p>
            <a:endParaRPr lang="en-US" sz="800" dirty="0"/>
          </a:p>
        </p:txBody>
      </p:sp>
      <p:graphicFrame>
        <p:nvGraphicFramePr>
          <p:cNvPr id="4" name="Object 3"/>
          <p:cNvGraphicFramePr>
            <a:graphicFrameLocks noChangeAspect="1"/>
          </p:cNvGraphicFramePr>
          <p:nvPr>
            <p:extLst>
              <p:ext uri="{D42A27DB-BD31-4B8C-83A1-F6EECF244321}">
                <p14:modId xmlns:p14="http://schemas.microsoft.com/office/powerpoint/2010/main" val="3566625450"/>
              </p:ext>
            </p:extLst>
          </p:nvPr>
        </p:nvGraphicFramePr>
        <p:xfrm>
          <a:off x="3389665" y="3860977"/>
          <a:ext cx="4452937" cy="693737"/>
        </p:xfrm>
        <a:graphic>
          <a:graphicData uri="http://schemas.openxmlformats.org/presentationml/2006/ole">
            <mc:AlternateContent xmlns:mc="http://schemas.openxmlformats.org/markup-compatibility/2006">
              <mc:Choice xmlns:v="urn:schemas-microsoft-com:vml" Requires="v">
                <p:oleObj name="Equation" r:id="rId2" imgW="1955520" imgH="304560" progId="Equation.DSMT4">
                  <p:embed/>
                </p:oleObj>
              </mc:Choice>
              <mc:Fallback>
                <p:oleObj name="Equation" r:id="rId2" imgW="1955520" imgH="304560" progId="Equation.DSMT4">
                  <p:embed/>
                  <p:pic>
                    <p:nvPicPr>
                      <p:cNvPr id="0" name=""/>
                      <p:cNvPicPr/>
                      <p:nvPr/>
                    </p:nvPicPr>
                    <p:blipFill>
                      <a:blip r:embed="rId3"/>
                      <a:stretch>
                        <a:fillRect/>
                      </a:stretch>
                    </p:blipFill>
                    <p:spPr>
                      <a:xfrm>
                        <a:off x="3389665" y="3860977"/>
                        <a:ext cx="4452937" cy="693737"/>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13331432"/>
              </p:ext>
            </p:extLst>
          </p:nvPr>
        </p:nvGraphicFramePr>
        <p:xfrm>
          <a:off x="3481035" y="5361164"/>
          <a:ext cx="3759200" cy="1184275"/>
        </p:xfrm>
        <a:graphic>
          <a:graphicData uri="http://schemas.openxmlformats.org/presentationml/2006/ole">
            <mc:AlternateContent xmlns:mc="http://schemas.openxmlformats.org/markup-compatibility/2006">
              <mc:Choice xmlns:v="urn:schemas-microsoft-com:vml" Requires="v">
                <p:oleObj name="Equation" r:id="rId4" imgW="1650960" imgH="520560" progId="Equation.DSMT4">
                  <p:embed/>
                </p:oleObj>
              </mc:Choice>
              <mc:Fallback>
                <p:oleObj name="Equation" r:id="rId4" imgW="1650960" imgH="520560" progId="Equation.DSMT4">
                  <p:embed/>
                  <p:pic>
                    <p:nvPicPr>
                      <p:cNvPr id="0" name=""/>
                      <p:cNvPicPr/>
                      <p:nvPr/>
                    </p:nvPicPr>
                    <p:blipFill>
                      <a:blip r:embed="rId5"/>
                      <a:stretch>
                        <a:fillRect/>
                      </a:stretch>
                    </p:blipFill>
                    <p:spPr>
                      <a:xfrm>
                        <a:off x="3481035" y="5361164"/>
                        <a:ext cx="3759200" cy="1184275"/>
                      </a:xfrm>
                      <a:prstGeom prst="rect">
                        <a:avLst/>
                      </a:prstGeom>
                    </p:spPr>
                  </p:pic>
                </p:oleObj>
              </mc:Fallback>
            </mc:AlternateContent>
          </a:graphicData>
        </a:graphic>
      </p:graphicFrame>
      <p:sp>
        <p:nvSpPr>
          <p:cNvPr id="6" name="Rectangle 5"/>
          <p:cNvSpPr/>
          <p:nvPr/>
        </p:nvSpPr>
        <p:spPr>
          <a:xfrm>
            <a:off x="3172178" y="5361164"/>
            <a:ext cx="4797778" cy="1299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6348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Linear Regression Approach,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a:t>
            </a:r>
            <a:r>
              <a:rPr lang="en-US" sz="4000" u="sng" dirty="0">
                <a:latin typeface="Times" panose="02020603050405020304" pitchFamily="18" charset="0"/>
                <a:cs typeface="Times" panose="02020603050405020304" pitchFamily="18" charset="0"/>
              </a:rPr>
              <a:t>&gt;</a:t>
            </a:r>
            <a:r>
              <a:rPr lang="en-US" sz="4000" dirty="0">
                <a:latin typeface="Times" panose="02020603050405020304" pitchFamily="18" charset="0"/>
                <a:cs typeface="Times" panose="02020603050405020304" pitchFamily="18" charset="0"/>
              </a:rPr>
              <a:t> 3</a:t>
            </a:r>
            <a:endParaRPr lang="en-US" sz="4000" dirty="0"/>
          </a:p>
        </p:txBody>
      </p:sp>
      <p:sp>
        <p:nvSpPr>
          <p:cNvPr id="3" name="Content Placeholder 2"/>
          <p:cNvSpPr>
            <a:spLocks noGrp="1"/>
          </p:cNvSpPr>
          <p:nvPr>
            <p:ph idx="1"/>
          </p:nvPr>
        </p:nvSpPr>
        <p:spPr>
          <a:xfrm>
            <a:off x="779318" y="990600"/>
            <a:ext cx="10494818" cy="5668963"/>
          </a:xfrm>
        </p:spPr>
        <p:txBody>
          <a:bodyPr>
            <a:normAutofit/>
          </a:bodyPr>
          <a:lstStyle/>
          <a:p>
            <a:r>
              <a:rPr lang="en-US" dirty="0"/>
              <a:t>Even when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 &gt; 2</a:t>
            </a:r>
            <a:r>
              <a:rPr lang="en-US" dirty="0"/>
              <a:t>, we still view the regression model as an estimate of a conditional expectation</a:t>
            </a:r>
          </a:p>
          <a:p>
            <a:endParaRPr lang="en-US" dirty="0"/>
          </a:p>
          <a:p>
            <a:endParaRPr lang="en-US" dirty="0"/>
          </a:p>
          <a:p>
            <a:endParaRPr lang="en-US" dirty="0"/>
          </a:p>
          <a:p>
            <a:r>
              <a:rPr lang="en-US" dirty="0"/>
              <a:t>We can also continue to think of this as an estimate of the posterior probability given our feature vector </a:t>
            </a:r>
            <a:r>
              <a:rPr lang="en-US" b="1" dirty="0">
                <a:latin typeface="Times" pitchFamily="18" charset="0"/>
              </a:rPr>
              <a:t>x</a:t>
            </a:r>
            <a:endParaRPr lang="en-US" dirty="0">
              <a:latin typeface="Times" pitchFamily="18" charset="0"/>
            </a:endParaRPr>
          </a:p>
          <a:p>
            <a:endParaRPr lang="en-US" dirty="0"/>
          </a:p>
          <a:p>
            <a:endParaRPr lang="en-US" dirty="0"/>
          </a:p>
          <a:p>
            <a:r>
              <a:rPr lang="en-US" dirty="0"/>
              <a:t>Question: is how good is this approximation</a:t>
            </a:r>
          </a:p>
          <a:p>
            <a:pPr lvl="1"/>
            <a:r>
              <a:rPr lang="en-US" dirty="0"/>
              <a:t>we can verify the sum to be true</a:t>
            </a:r>
          </a:p>
          <a:p>
            <a:pPr lvl="1"/>
            <a:r>
              <a:rPr lang="en-US" dirty="0"/>
              <a:t>but there are some additional issues beyond the 2-class case…</a:t>
            </a:r>
          </a:p>
        </p:txBody>
      </p:sp>
      <p:graphicFrame>
        <p:nvGraphicFramePr>
          <p:cNvPr id="4" name="Object 3"/>
          <p:cNvGraphicFramePr>
            <a:graphicFrameLocks noChangeAspect="1"/>
          </p:cNvGraphicFramePr>
          <p:nvPr>
            <p:extLst>
              <p:ext uri="{D42A27DB-BD31-4B8C-83A1-F6EECF244321}">
                <p14:modId xmlns:p14="http://schemas.microsoft.com/office/powerpoint/2010/main" val="3475270865"/>
              </p:ext>
            </p:extLst>
          </p:nvPr>
        </p:nvGraphicFramePr>
        <p:xfrm>
          <a:off x="1981200" y="1891506"/>
          <a:ext cx="6684963" cy="1212850"/>
        </p:xfrm>
        <a:graphic>
          <a:graphicData uri="http://schemas.openxmlformats.org/presentationml/2006/ole">
            <mc:AlternateContent xmlns:mc="http://schemas.openxmlformats.org/markup-compatibility/2006">
              <mc:Choice xmlns:v="urn:schemas-microsoft-com:vml" Requires="v">
                <p:oleObj name="Equation" r:id="rId3" imgW="4051080" imgH="736560" progId="Equation.DSMT4">
                  <p:embed/>
                </p:oleObj>
              </mc:Choice>
              <mc:Fallback>
                <p:oleObj name="Equation" r:id="rId3" imgW="4051080" imgH="736560" progId="Equation.DSMT4">
                  <p:embed/>
                  <p:pic>
                    <p:nvPicPr>
                      <p:cNvPr id="0" name=""/>
                      <p:cNvPicPr>
                        <a:picLocks noChangeAspect="1" noChangeArrowheads="1"/>
                      </p:cNvPicPr>
                      <p:nvPr/>
                    </p:nvPicPr>
                    <p:blipFill>
                      <a:blip r:embed="rId4"/>
                      <a:srcRect/>
                      <a:stretch>
                        <a:fillRect/>
                      </a:stretch>
                    </p:blipFill>
                    <p:spPr bwMode="auto">
                      <a:xfrm>
                        <a:off x="1981200" y="1891506"/>
                        <a:ext cx="6684963" cy="121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899" name="Object 3"/>
          <p:cNvGraphicFramePr>
            <a:graphicFrameLocks noChangeAspect="1"/>
          </p:cNvGraphicFramePr>
          <p:nvPr>
            <p:extLst>
              <p:ext uri="{D42A27DB-BD31-4B8C-83A1-F6EECF244321}">
                <p14:modId xmlns:p14="http://schemas.microsoft.com/office/powerpoint/2010/main" val="3094607456"/>
              </p:ext>
            </p:extLst>
          </p:nvPr>
        </p:nvGraphicFramePr>
        <p:xfrm>
          <a:off x="4048990" y="4463580"/>
          <a:ext cx="1738745" cy="548318"/>
        </p:xfrm>
        <a:graphic>
          <a:graphicData uri="http://schemas.openxmlformats.org/presentationml/2006/ole">
            <mc:AlternateContent xmlns:mc="http://schemas.openxmlformats.org/markup-compatibility/2006">
              <mc:Choice xmlns:v="urn:schemas-microsoft-com:vml" Requires="v">
                <p:oleObj name="Equation" r:id="rId5" imgW="927000" imgH="291960" progId="Equation.DSMT4">
                  <p:embed/>
                </p:oleObj>
              </mc:Choice>
              <mc:Fallback>
                <p:oleObj name="Equation" r:id="rId5" imgW="92700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8990" y="4463580"/>
                        <a:ext cx="1738745" cy="548318"/>
                      </a:xfrm>
                      <a:prstGeom prst="rect">
                        <a:avLst/>
                      </a:prstGeom>
                      <a:noFill/>
                    </p:spPr>
                  </p:pic>
                </p:oleObj>
              </mc:Fallback>
            </mc:AlternateContent>
          </a:graphicData>
        </a:graphic>
      </p:graphicFrame>
    </p:spTree>
    <p:extLst>
      <p:ext uri="{BB962C8B-B14F-4D97-AF65-F5344CB8AC3E}">
        <p14:creationId xmlns:p14="http://schemas.microsoft.com/office/powerpoint/2010/main" val="2399893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Linear Regression Approach</a:t>
            </a:r>
          </a:p>
        </p:txBody>
      </p:sp>
      <p:sp>
        <p:nvSpPr>
          <p:cNvPr id="3" name="Content Placeholder 2"/>
          <p:cNvSpPr>
            <a:spLocks noGrp="1"/>
          </p:cNvSpPr>
          <p:nvPr>
            <p:ph idx="1"/>
          </p:nvPr>
        </p:nvSpPr>
        <p:spPr>
          <a:xfrm>
            <a:off x="727363" y="990601"/>
            <a:ext cx="10162309" cy="5668963"/>
          </a:xfrm>
        </p:spPr>
        <p:txBody>
          <a:bodyPr>
            <a:normAutofit/>
          </a:bodyPr>
          <a:lstStyle/>
          <a:p>
            <a:r>
              <a:rPr lang="en-US" dirty="0"/>
              <a:t>Positive aspects of this approach: </a:t>
            </a:r>
          </a:p>
          <a:p>
            <a:pPr lvl="1"/>
            <a:r>
              <a:rPr lang="en-US" dirty="0"/>
              <a:t>Closed form solution for discriminant function parameters </a:t>
            </a:r>
          </a:p>
          <a:p>
            <a:pPr lvl="1"/>
            <a:r>
              <a:rPr lang="en-US" dirty="0"/>
              <a:t>Familiarity among clinicians and basic scientists</a:t>
            </a:r>
          </a:p>
          <a:p>
            <a:pPr lvl="1"/>
            <a:endParaRPr lang="en-US" dirty="0"/>
          </a:p>
          <a:p>
            <a:r>
              <a:rPr lang="en-US" dirty="0"/>
              <a:t>Some obvious problems with this approach: </a:t>
            </a:r>
          </a:p>
          <a:p>
            <a:pPr lvl="1"/>
            <a:r>
              <a:rPr lang="en-US" dirty="0"/>
              <a:t>Model output should represent probability but not constrained on (0,1) interval </a:t>
            </a:r>
          </a:p>
          <a:p>
            <a:pPr lvl="1"/>
            <a:r>
              <a:rPr lang="en-US" dirty="0"/>
              <a:t>Lacks robustness to outliers (even worse for classification problems)</a:t>
            </a:r>
          </a:p>
          <a:p>
            <a:pPr lvl="1"/>
            <a:r>
              <a:rPr lang="en-US" dirty="0"/>
              <a:t>Poor separation of classes if a region assigned only a small posterior probability </a:t>
            </a:r>
          </a:p>
          <a:p>
            <a:pPr lvl="1"/>
            <a:r>
              <a:rPr lang="en-US" dirty="0"/>
              <a:t>Potential for “masking” when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 </a:t>
            </a:r>
            <a:r>
              <a:rPr lang="en-US" u="sng" dirty="0">
                <a:latin typeface="Times" panose="02020603050405020304" pitchFamily="18" charset="0"/>
                <a:cs typeface="Times" panose="02020603050405020304" pitchFamily="18" charset="0"/>
              </a:rPr>
              <a:t>&gt;</a:t>
            </a:r>
            <a:r>
              <a:rPr lang="en-US" dirty="0">
                <a:latin typeface="Times" panose="02020603050405020304" pitchFamily="18" charset="0"/>
                <a:cs typeface="Times" panose="02020603050405020304" pitchFamily="18" charset="0"/>
              </a:rPr>
              <a:t> 3</a:t>
            </a:r>
          </a:p>
          <a:p>
            <a:endParaRPr lang="en-US" dirty="0"/>
          </a:p>
          <a:p>
            <a:endParaRPr lang="en-US" dirty="0"/>
          </a:p>
        </p:txBody>
      </p:sp>
    </p:spTree>
    <p:extLst>
      <p:ext uri="{BB962C8B-B14F-4D97-AF65-F5344CB8AC3E}">
        <p14:creationId xmlns:p14="http://schemas.microsoft.com/office/powerpoint/2010/main" val="173991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pPr algn="ctr"/>
            <a:r>
              <a:rPr lang="en-US" sz="4000" dirty="0"/>
              <a:t>Classification</a:t>
            </a:r>
          </a:p>
        </p:txBody>
      </p:sp>
      <p:sp>
        <p:nvSpPr>
          <p:cNvPr id="3" name="Content Placeholder 2"/>
          <p:cNvSpPr>
            <a:spLocks noGrp="1"/>
          </p:cNvSpPr>
          <p:nvPr>
            <p:ph idx="1"/>
          </p:nvPr>
        </p:nvSpPr>
        <p:spPr>
          <a:xfrm>
            <a:off x="779318" y="1143000"/>
            <a:ext cx="9431482" cy="5135563"/>
          </a:xfrm>
        </p:spPr>
        <p:txBody>
          <a:bodyPr>
            <a:normAutofit/>
          </a:bodyPr>
          <a:lstStyle/>
          <a:p>
            <a:pPr marL="457200" indent="-457200"/>
            <a:r>
              <a:rPr lang="en-US" dirty="0"/>
              <a:t>Assuming we have data with 2 or more groups, we may want to determine which group an observation belongs too</a:t>
            </a:r>
          </a:p>
          <a:p>
            <a:pPr marL="457200" indent="-457200"/>
            <a:endParaRPr lang="en-US" dirty="0"/>
          </a:p>
          <a:p>
            <a:pPr marL="457200" indent="-457200"/>
            <a:r>
              <a:rPr lang="en-US" dirty="0"/>
              <a:t>Thus the goal of classification analysis is to find a “good” rule to assign observations to an appropriate group…</a:t>
            </a:r>
          </a:p>
          <a:p>
            <a:pPr marL="457200"/>
            <a:endParaRPr lang="en-US" dirty="0"/>
          </a:p>
          <a:p>
            <a:pPr marL="457200"/>
            <a:r>
              <a:rPr lang="en-US" dirty="0"/>
              <a:t>But how do we do that?</a:t>
            </a:r>
          </a:p>
          <a:p>
            <a:pPr marL="457200"/>
            <a:endParaRPr lang="en-US" i="1" dirty="0"/>
          </a:p>
          <a:p>
            <a:pPr marL="457200"/>
            <a:endParaRPr lang="en-US" i="1" dirty="0"/>
          </a:p>
        </p:txBody>
      </p:sp>
    </p:spTree>
    <p:extLst>
      <p:ext uri="{BB962C8B-B14F-4D97-AF65-F5344CB8AC3E}">
        <p14:creationId xmlns:p14="http://schemas.microsoft.com/office/powerpoint/2010/main" val="2312360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p:nvPr/>
        </p:nvCxnSpPr>
        <p:spPr>
          <a:xfrm flipV="1">
            <a:off x="2057400" y="1676400"/>
            <a:ext cx="0" cy="3745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5421868"/>
            <a:ext cx="3733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324600" y="1676400"/>
            <a:ext cx="0" cy="3745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24600" y="5421868"/>
            <a:ext cx="3886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914400"/>
            <a:ext cx="1096006" cy="369332"/>
          </a:xfrm>
          <a:prstGeom prst="rect">
            <a:avLst/>
          </a:prstGeom>
          <a:noFill/>
        </p:spPr>
        <p:txBody>
          <a:bodyPr wrap="none" rtlCol="0">
            <a:spAutoFit/>
          </a:bodyPr>
          <a:lstStyle/>
          <a:p>
            <a:r>
              <a:rPr lang="en-US" dirty="0"/>
              <a:t>Outliers…</a:t>
            </a:r>
          </a:p>
        </p:txBody>
      </p:sp>
      <p:sp>
        <p:nvSpPr>
          <p:cNvPr id="17" name="TextBox 16"/>
          <p:cNvSpPr txBox="1"/>
          <p:nvPr/>
        </p:nvSpPr>
        <p:spPr>
          <a:xfrm>
            <a:off x="6647689" y="914400"/>
            <a:ext cx="3021789" cy="369332"/>
          </a:xfrm>
          <a:prstGeom prst="rect">
            <a:avLst/>
          </a:prstGeom>
          <a:noFill/>
        </p:spPr>
        <p:txBody>
          <a:bodyPr wrap="none" rtlCol="0">
            <a:spAutoFit/>
          </a:bodyPr>
          <a:lstStyle/>
          <a:p>
            <a:r>
              <a:rPr lang="en-US" dirty="0"/>
              <a:t>Small “posterior probability”…</a:t>
            </a:r>
          </a:p>
        </p:txBody>
      </p:sp>
    </p:spTree>
    <p:extLst>
      <p:ext uri="{BB962C8B-B14F-4D97-AF65-F5344CB8AC3E}">
        <p14:creationId xmlns:p14="http://schemas.microsoft.com/office/powerpoint/2010/main" val="2527943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normAutofit/>
          </a:bodyPr>
          <a:lstStyle/>
          <a:p>
            <a:pPr algn="ctr"/>
            <a:r>
              <a:rPr lang="en-US" sz="4000" dirty="0"/>
              <a:t>Masking Issue</a:t>
            </a:r>
          </a:p>
        </p:txBody>
      </p:sp>
      <p:pic>
        <p:nvPicPr>
          <p:cNvPr id="4" name="Content Placeholder 3"/>
          <p:cNvPicPr>
            <a:picLocks noGrp="1" noChangeAspect="1"/>
          </p:cNvPicPr>
          <p:nvPr>
            <p:ph idx="1"/>
          </p:nvPr>
        </p:nvPicPr>
        <p:blipFill>
          <a:blip r:embed="rId2"/>
          <a:stretch>
            <a:fillRect/>
          </a:stretch>
        </p:blipFill>
        <p:spPr>
          <a:xfrm>
            <a:off x="3108522" y="1018309"/>
            <a:ext cx="5651014" cy="5642516"/>
          </a:xfrm>
          <a:prstGeom prst="rect">
            <a:avLst/>
          </a:prstGeom>
        </p:spPr>
      </p:pic>
    </p:spTree>
    <p:extLst>
      <p:ext uri="{BB962C8B-B14F-4D97-AF65-F5344CB8AC3E}">
        <p14:creationId xmlns:p14="http://schemas.microsoft.com/office/powerpoint/2010/main" val="2339066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Masking Issue</a:t>
            </a:r>
          </a:p>
        </p:txBody>
      </p:sp>
      <p:sp>
        <p:nvSpPr>
          <p:cNvPr id="3" name="Content Placeholder 2"/>
          <p:cNvSpPr>
            <a:spLocks noGrp="1"/>
          </p:cNvSpPr>
          <p:nvPr>
            <p:ph idx="1"/>
          </p:nvPr>
        </p:nvSpPr>
        <p:spPr>
          <a:xfrm>
            <a:off x="727363" y="990601"/>
            <a:ext cx="10162309" cy="5668963"/>
          </a:xfrm>
        </p:spPr>
        <p:txBody>
          <a:bodyPr>
            <a:normAutofit/>
          </a:bodyPr>
          <a:lstStyle/>
          <a:p>
            <a:r>
              <a:rPr lang="en-US" dirty="0"/>
              <a:t>The masking issue is even more common when </a:t>
            </a:r>
            <a:r>
              <a:rPr lang="en-US" i="1" dirty="0">
                <a:latin typeface="Times" panose="02020603050405020304" pitchFamily="18" charset="0"/>
                <a:cs typeface="Times" panose="02020603050405020304" pitchFamily="18" charset="0"/>
              </a:rPr>
              <a:t>K</a:t>
            </a:r>
            <a:r>
              <a:rPr lang="en-US" dirty="0"/>
              <a:t> is large (and when </a:t>
            </a:r>
            <a:r>
              <a:rPr lang="en-US" i="1" dirty="0">
                <a:latin typeface="Times" panose="02020603050405020304" pitchFamily="18" charset="0"/>
                <a:cs typeface="Times" panose="02020603050405020304" pitchFamily="18" charset="0"/>
              </a:rPr>
              <a:t>p</a:t>
            </a:r>
            <a:r>
              <a:rPr lang="en-US" dirty="0"/>
              <a:t> is small)</a:t>
            </a:r>
          </a:p>
          <a:p>
            <a:endParaRPr lang="en-US" sz="800" dirty="0"/>
          </a:p>
          <a:p>
            <a:r>
              <a:rPr lang="en-US" dirty="0"/>
              <a:t> In the case of masking with 3 classes, this issue can often be addressed by adding quadratic terms</a:t>
            </a:r>
          </a:p>
          <a:p>
            <a:endParaRPr lang="en-US" sz="800" dirty="0"/>
          </a:p>
          <a:p>
            <a:r>
              <a:rPr lang="en-US" dirty="0"/>
              <a:t>For example consider these two models</a:t>
            </a:r>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55569720"/>
              </p:ext>
            </p:extLst>
          </p:nvPr>
        </p:nvGraphicFramePr>
        <p:xfrm>
          <a:off x="1258888" y="3825082"/>
          <a:ext cx="3008312" cy="2430462"/>
        </p:xfrm>
        <a:graphic>
          <a:graphicData uri="http://schemas.openxmlformats.org/presentationml/2006/ole">
            <mc:AlternateContent xmlns:mc="http://schemas.openxmlformats.org/markup-compatibility/2006">
              <mc:Choice xmlns:v="urn:schemas-microsoft-com:vml" Requires="v">
                <p:oleObj name="Equation" r:id="rId3" imgW="1523880" imgH="1231560" progId="Equation.DSMT4">
                  <p:embed/>
                </p:oleObj>
              </mc:Choice>
              <mc:Fallback>
                <p:oleObj name="Equation" r:id="rId3" imgW="1523880" imgH="1231560" progId="Equation.DSMT4">
                  <p:embed/>
                  <p:pic>
                    <p:nvPicPr>
                      <p:cNvPr id="0" name=""/>
                      <p:cNvPicPr/>
                      <p:nvPr/>
                    </p:nvPicPr>
                    <p:blipFill>
                      <a:blip r:embed="rId4"/>
                      <a:stretch>
                        <a:fillRect/>
                      </a:stretch>
                    </p:blipFill>
                    <p:spPr>
                      <a:xfrm>
                        <a:off x="1258888" y="3825082"/>
                        <a:ext cx="3008312" cy="243046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26122924"/>
              </p:ext>
            </p:extLst>
          </p:nvPr>
        </p:nvGraphicFramePr>
        <p:xfrm>
          <a:off x="5857154" y="3825082"/>
          <a:ext cx="4611687" cy="2430462"/>
        </p:xfrm>
        <a:graphic>
          <a:graphicData uri="http://schemas.openxmlformats.org/presentationml/2006/ole">
            <mc:AlternateContent xmlns:mc="http://schemas.openxmlformats.org/markup-compatibility/2006">
              <mc:Choice xmlns:v="urn:schemas-microsoft-com:vml" Requires="v">
                <p:oleObj name="Equation" r:id="rId5" imgW="2336760" imgH="1231560" progId="Equation.DSMT4">
                  <p:embed/>
                </p:oleObj>
              </mc:Choice>
              <mc:Fallback>
                <p:oleObj name="Equation" r:id="rId5" imgW="2336760" imgH="1231560" progId="Equation.DSMT4">
                  <p:embed/>
                  <p:pic>
                    <p:nvPicPr>
                      <p:cNvPr id="0" name=""/>
                      <p:cNvPicPr/>
                      <p:nvPr/>
                    </p:nvPicPr>
                    <p:blipFill>
                      <a:blip r:embed="rId6"/>
                      <a:stretch>
                        <a:fillRect/>
                      </a:stretch>
                    </p:blipFill>
                    <p:spPr>
                      <a:xfrm>
                        <a:off x="5857154" y="3825082"/>
                        <a:ext cx="4611687" cy="2430462"/>
                      </a:xfrm>
                      <a:prstGeom prst="rect">
                        <a:avLst/>
                      </a:prstGeom>
                    </p:spPr>
                  </p:pic>
                </p:oleObj>
              </mc:Fallback>
            </mc:AlternateContent>
          </a:graphicData>
        </a:graphic>
      </p:graphicFrame>
      <p:sp>
        <p:nvSpPr>
          <p:cNvPr id="6" name="TextBox 5"/>
          <p:cNvSpPr txBox="1"/>
          <p:nvPr/>
        </p:nvSpPr>
        <p:spPr>
          <a:xfrm>
            <a:off x="4844521" y="4855647"/>
            <a:ext cx="435312" cy="369332"/>
          </a:xfrm>
          <a:prstGeom prst="rect">
            <a:avLst/>
          </a:prstGeom>
          <a:noFill/>
        </p:spPr>
        <p:txBody>
          <a:bodyPr wrap="none" rtlCol="0">
            <a:spAutoFit/>
          </a:bodyPr>
          <a:lstStyle/>
          <a:p>
            <a:r>
              <a:rPr lang="en-US" dirty="0"/>
              <a:t>vs.</a:t>
            </a:r>
          </a:p>
        </p:txBody>
      </p:sp>
    </p:spTree>
    <p:extLst>
      <p:ext uri="{BB962C8B-B14F-4D97-AF65-F5344CB8AC3E}">
        <p14:creationId xmlns:p14="http://schemas.microsoft.com/office/powerpoint/2010/main" val="4144156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normAutofit/>
          </a:bodyPr>
          <a:lstStyle/>
          <a:p>
            <a:pPr algn="ctr"/>
            <a:r>
              <a:rPr lang="en-US" sz="4000" dirty="0"/>
              <a:t>Adding Quadratic Terms to Address Masking</a:t>
            </a:r>
          </a:p>
        </p:txBody>
      </p:sp>
      <p:pic>
        <p:nvPicPr>
          <p:cNvPr id="4" name="Content Placeholder 3"/>
          <p:cNvPicPr>
            <a:picLocks noGrp="1" noChangeAspect="1"/>
          </p:cNvPicPr>
          <p:nvPr>
            <p:ph idx="1"/>
          </p:nvPr>
        </p:nvPicPr>
        <p:blipFill>
          <a:blip r:embed="rId2"/>
          <a:stretch>
            <a:fillRect/>
          </a:stretch>
        </p:blipFill>
        <p:spPr>
          <a:xfrm>
            <a:off x="173181" y="1215483"/>
            <a:ext cx="5651014" cy="5642516"/>
          </a:xfrm>
          <a:prstGeom prst="rect">
            <a:avLst/>
          </a:prstGeom>
        </p:spPr>
      </p:pic>
      <p:pic>
        <p:nvPicPr>
          <p:cNvPr id="3" name="Picture 2"/>
          <p:cNvPicPr>
            <a:picLocks noChangeAspect="1"/>
          </p:cNvPicPr>
          <p:nvPr/>
        </p:nvPicPr>
        <p:blipFill>
          <a:blip r:embed="rId3"/>
          <a:stretch>
            <a:fillRect/>
          </a:stretch>
        </p:blipFill>
        <p:spPr>
          <a:xfrm>
            <a:off x="6222514" y="1276097"/>
            <a:ext cx="5529604" cy="5521289"/>
          </a:xfrm>
          <a:prstGeom prst="rect">
            <a:avLst/>
          </a:prstGeom>
        </p:spPr>
      </p:pic>
    </p:spTree>
    <p:extLst>
      <p:ext uri="{BB962C8B-B14F-4D97-AF65-F5344CB8AC3E}">
        <p14:creationId xmlns:p14="http://schemas.microsoft.com/office/powerpoint/2010/main" val="3704743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normAutofit/>
          </a:bodyPr>
          <a:lstStyle/>
          <a:p>
            <a:pPr algn="ctr"/>
            <a:r>
              <a:rPr lang="en-US" sz="4000" dirty="0"/>
              <a:t>Adding Quadratic Terms to Address Masking</a:t>
            </a:r>
          </a:p>
        </p:txBody>
      </p:sp>
      <p:pic>
        <p:nvPicPr>
          <p:cNvPr id="6" name="Picture 5"/>
          <p:cNvPicPr>
            <a:picLocks noChangeAspect="1"/>
          </p:cNvPicPr>
          <p:nvPr/>
        </p:nvPicPr>
        <p:blipFill>
          <a:blip r:embed="rId2"/>
          <a:stretch>
            <a:fillRect/>
          </a:stretch>
        </p:blipFill>
        <p:spPr>
          <a:xfrm>
            <a:off x="1007918" y="1046533"/>
            <a:ext cx="10445461" cy="5534809"/>
          </a:xfrm>
          <a:prstGeom prst="rect">
            <a:avLst/>
          </a:prstGeom>
        </p:spPr>
      </p:pic>
    </p:spTree>
    <p:extLst>
      <p:ext uri="{BB962C8B-B14F-4D97-AF65-F5344CB8AC3E}">
        <p14:creationId xmlns:p14="http://schemas.microsoft.com/office/powerpoint/2010/main" val="1731600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Masking Issue</a:t>
            </a:r>
          </a:p>
        </p:txBody>
      </p:sp>
      <p:sp>
        <p:nvSpPr>
          <p:cNvPr id="3" name="Content Placeholder 2"/>
          <p:cNvSpPr>
            <a:spLocks noGrp="1"/>
          </p:cNvSpPr>
          <p:nvPr>
            <p:ph idx="1"/>
          </p:nvPr>
        </p:nvSpPr>
        <p:spPr>
          <a:xfrm>
            <a:off x="727363" y="990601"/>
            <a:ext cx="10162309" cy="5668963"/>
          </a:xfrm>
        </p:spPr>
        <p:txBody>
          <a:bodyPr>
            <a:normAutofit/>
          </a:bodyPr>
          <a:lstStyle/>
          <a:p>
            <a:r>
              <a:rPr lang="en-US" dirty="0"/>
              <a:t>As shown, we can address the masking issue by adding a quadratic term to the model for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 = 3</a:t>
            </a:r>
          </a:p>
          <a:p>
            <a:endParaRPr lang="en-US" sz="1200" dirty="0"/>
          </a:p>
          <a:p>
            <a:r>
              <a:rPr lang="en-US" dirty="0"/>
              <a:t>However, </a:t>
            </a:r>
            <a:r>
              <a:rPr lang="en-US" dirty="0">
                <a:cs typeface="Times" panose="02020603050405020304" pitchFamily="18" charset="0"/>
              </a:rPr>
              <a:t>if</a:t>
            </a:r>
            <a:r>
              <a:rPr lang="en-US" dirty="0">
                <a:latin typeface="Times" panose="02020603050405020304" pitchFamily="18" charset="0"/>
                <a:cs typeface="Times" panose="02020603050405020304" pitchFamily="18" charset="0"/>
              </a:rPr>
              <a:t>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 &gt; 3 </a:t>
            </a:r>
            <a:r>
              <a:rPr lang="en-US" dirty="0"/>
              <a:t>adding a quadratic term is often not sufficient to address masking</a:t>
            </a:r>
          </a:p>
          <a:p>
            <a:endParaRPr lang="en-US" sz="1200" dirty="0"/>
          </a:p>
          <a:p>
            <a:r>
              <a:rPr lang="en-US" dirty="0"/>
              <a:t>General rule of thumb:</a:t>
            </a:r>
          </a:p>
          <a:p>
            <a:pPr lvl="1"/>
            <a:r>
              <a:rPr lang="en-US" dirty="0"/>
              <a:t>Need polynomial terms and cross-product terms of total degree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-1</a:t>
            </a:r>
            <a:r>
              <a:rPr lang="en-US" dirty="0"/>
              <a:t> for the worst cases</a:t>
            </a:r>
          </a:p>
          <a:p>
            <a:pPr lvl="1"/>
            <a:r>
              <a:rPr lang="en-US" dirty="0"/>
              <a:t>This yields </a:t>
            </a:r>
            <a:r>
              <a:rPr lang="en-US" i="1" dirty="0">
                <a:latin typeface="Times" panose="02020603050405020304" pitchFamily="18" charset="0"/>
                <a:cs typeface="Times" panose="02020603050405020304" pitchFamily="18" charset="0"/>
              </a:rPr>
              <a:t>O</a:t>
            </a:r>
            <a:r>
              <a:rPr lang="en-US" dirty="0">
                <a:latin typeface="Times" panose="02020603050405020304" pitchFamily="18" charset="0"/>
                <a:cs typeface="Times" panose="02020603050405020304" pitchFamily="18" charset="0"/>
              </a:rPr>
              <a:t>(</a:t>
            </a:r>
            <a:r>
              <a:rPr lang="en-US" i="1" dirty="0">
                <a:latin typeface="Times" panose="02020603050405020304" pitchFamily="18" charset="0"/>
                <a:cs typeface="Times" panose="02020603050405020304" pitchFamily="18" charset="0"/>
              </a:rPr>
              <a:t>p</a:t>
            </a:r>
            <a:r>
              <a:rPr lang="en-US" i="1" baseline="30000" dirty="0">
                <a:latin typeface="Times" panose="02020603050405020304" pitchFamily="18" charset="0"/>
                <a:cs typeface="Times" panose="02020603050405020304" pitchFamily="18" charset="0"/>
              </a:rPr>
              <a:t>K</a:t>
            </a:r>
            <a:r>
              <a:rPr lang="en-US" baseline="30000" dirty="0">
                <a:latin typeface="Times" panose="02020603050405020304" pitchFamily="18" charset="0"/>
                <a:cs typeface="Times" panose="02020603050405020304" pitchFamily="18" charset="0"/>
              </a:rPr>
              <a:t>-1</a:t>
            </a:r>
            <a:r>
              <a:rPr lang="en-US" dirty="0">
                <a:latin typeface="Times" panose="02020603050405020304" pitchFamily="18" charset="0"/>
                <a:cs typeface="Times" panose="02020603050405020304" pitchFamily="18" charset="0"/>
              </a:rPr>
              <a:t>)</a:t>
            </a:r>
            <a:r>
              <a:rPr lang="en-US" dirty="0"/>
              <a:t> terms total</a:t>
            </a:r>
          </a:p>
          <a:p>
            <a:endParaRPr lang="en-US" sz="1200" dirty="0"/>
          </a:p>
          <a:p>
            <a:r>
              <a:rPr lang="en-US" dirty="0"/>
              <a:t>There are alternative approaches based on linear functions of </a:t>
            </a:r>
            <a:r>
              <a:rPr lang="en-US" b="1" dirty="0">
                <a:latin typeface="Times" panose="02020603050405020304" pitchFamily="18" charset="0"/>
                <a:cs typeface="Times" panose="02020603050405020304" pitchFamily="18" charset="0"/>
              </a:rPr>
              <a:t>X</a:t>
            </a:r>
            <a:r>
              <a:rPr lang="en-US" dirty="0"/>
              <a:t> that can avoid this problem</a:t>
            </a:r>
          </a:p>
          <a:p>
            <a:endParaRPr lang="en-US" dirty="0"/>
          </a:p>
          <a:p>
            <a:endParaRPr lang="en-US" dirty="0"/>
          </a:p>
        </p:txBody>
      </p:sp>
    </p:spTree>
    <p:extLst>
      <p:ext uri="{BB962C8B-B14F-4D97-AF65-F5344CB8AC3E}">
        <p14:creationId xmlns:p14="http://schemas.microsoft.com/office/powerpoint/2010/main" val="1296553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a:t>
            </a:r>
          </a:p>
        </p:txBody>
      </p:sp>
      <p:sp>
        <p:nvSpPr>
          <p:cNvPr id="3" name="Content Placeholder 2"/>
          <p:cNvSpPr>
            <a:spLocks noGrp="1"/>
          </p:cNvSpPr>
          <p:nvPr>
            <p:ph idx="1"/>
          </p:nvPr>
        </p:nvSpPr>
        <p:spPr>
          <a:xfrm>
            <a:off x="841664" y="990601"/>
            <a:ext cx="10338954" cy="5668964"/>
          </a:xfrm>
        </p:spPr>
        <p:txBody>
          <a:bodyPr>
            <a:normAutofit/>
          </a:bodyPr>
          <a:lstStyle/>
          <a:p>
            <a:r>
              <a:rPr lang="en-US" dirty="0"/>
              <a:t>Probably the most commonly used linear classifier (certainly one we all know)</a:t>
            </a:r>
          </a:p>
          <a:p>
            <a:r>
              <a:rPr lang="en-US" dirty="0"/>
              <a:t>If the outcome is binary, we can describe the relationship between our features </a:t>
            </a:r>
            <a:r>
              <a:rPr lang="en-US" b="1" dirty="0">
                <a:latin typeface="Times" pitchFamily="18" charset="0"/>
              </a:rPr>
              <a:t>X</a:t>
            </a:r>
            <a:r>
              <a:rPr lang="en-US" dirty="0"/>
              <a:t> and the probability of our outcomes as a linear relationship:</a:t>
            </a:r>
          </a:p>
          <a:p>
            <a:endParaRPr lang="en-US" dirty="0"/>
          </a:p>
          <a:p>
            <a:endParaRPr lang="en-US" dirty="0"/>
          </a:p>
          <a:p>
            <a:r>
              <a:rPr lang="en-US" dirty="0"/>
              <a:t>Using this we define the posterior probability of being in either of the two classes as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96406646"/>
              </p:ext>
            </p:extLst>
          </p:nvPr>
        </p:nvGraphicFramePr>
        <p:xfrm>
          <a:off x="4203989" y="3245427"/>
          <a:ext cx="2630487" cy="717550"/>
        </p:xfrm>
        <a:graphic>
          <a:graphicData uri="http://schemas.openxmlformats.org/presentationml/2006/ole">
            <mc:AlternateContent xmlns:mc="http://schemas.openxmlformats.org/markup-compatibility/2006">
              <mc:Choice xmlns:v="urn:schemas-microsoft-com:vml" Requires="v">
                <p:oleObj name="Equation" r:id="rId3" imgW="1955520" imgH="533160" progId="Equation.DSMT4">
                  <p:embed/>
                </p:oleObj>
              </mc:Choice>
              <mc:Fallback>
                <p:oleObj name="Equation" r:id="rId3" imgW="1955520" imgH="533160" progId="Equation.DSMT4">
                  <p:embed/>
                  <p:pic>
                    <p:nvPicPr>
                      <p:cNvPr id="0" name=""/>
                      <p:cNvPicPr>
                        <a:picLocks noChangeAspect="1" noChangeArrowheads="1"/>
                      </p:cNvPicPr>
                      <p:nvPr/>
                    </p:nvPicPr>
                    <p:blipFill>
                      <a:blip r:embed="rId4"/>
                      <a:srcRect/>
                      <a:stretch>
                        <a:fillRect/>
                      </a:stretch>
                    </p:blipFill>
                    <p:spPr bwMode="auto">
                      <a:xfrm>
                        <a:off x="4203989" y="3245427"/>
                        <a:ext cx="2630487"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883" name="Object 3"/>
          <p:cNvGraphicFramePr>
            <a:graphicFrameLocks noChangeAspect="1"/>
          </p:cNvGraphicFramePr>
          <p:nvPr>
            <p:extLst>
              <p:ext uri="{D42A27DB-BD31-4B8C-83A1-F6EECF244321}">
                <p14:modId xmlns:p14="http://schemas.microsoft.com/office/powerpoint/2010/main" val="2650444882"/>
              </p:ext>
            </p:extLst>
          </p:nvPr>
        </p:nvGraphicFramePr>
        <p:xfrm>
          <a:off x="3107603" y="5096597"/>
          <a:ext cx="5807075" cy="1368425"/>
        </p:xfrm>
        <a:graphic>
          <a:graphicData uri="http://schemas.openxmlformats.org/presentationml/2006/ole">
            <mc:AlternateContent xmlns:mc="http://schemas.openxmlformats.org/markup-compatibility/2006">
              <mc:Choice xmlns:v="urn:schemas-microsoft-com:vml" Requires="v">
                <p:oleObj name="Equation" r:id="rId5" imgW="4317840" imgH="1015920" progId="Equation.DSMT4">
                  <p:embed/>
                </p:oleObj>
              </mc:Choice>
              <mc:Fallback>
                <p:oleObj name="Equation" r:id="rId5" imgW="4317840" imgH="1015920" progId="Equation.DSMT4">
                  <p:embed/>
                  <p:pic>
                    <p:nvPicPr>
                      <p:cNvPr id="0" name=""/>
                      <p:cNvPicPr>
                        <a:picLocks noChangeAspect="1" noChangeArrowheads="1"/>
                      </p:cNvPicPr>
                      <p:nvPr/>
                    </p:nvPicPr>
                    <p:blipFill>
                      <a:blip r:embed="rId6"/>
                      <a:srcRect/>
                      <a:stretch>
                        <a:fillRect/>
                      </a:stretch>
                    </p:blipFill>
                    <p:spPr bwMode="auto">
                      <a:xfrm>
                        <a:off x="3107603" y="5096597"/>
                        <a:ext cx="5807075"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9353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Estimating Logistic Regression Parameters</a:t>
            </a:r>
          </a:p>
        </p:txBody>
      </p:sp>
      <p:sp>
        <p:nvSpPr>
          <p:cNvPr id="3" name="Content Placeholder 2"/>
          <p:cNvSpPr>
            <a:spLocks noGrp="1"/>
          </p:cNvSpPr>
          <p:nvPr>
            <p:ph idx="1"/>
          </p:nvPr>
        </p:nvSpPr>
        <p:spPr>
          <a:xfrm>
            <a:off x="838200" y="1111827"/>
            <a:ext cx="10515600" cy="5065136"/>
          </a:xfrm>
        </p:spPr>
        <p:txBody>
          <a:bodyPr/>
          <a:lstStyle/>
          <a:p>
            <a:r>
              <a:rPr lang="en-US" dirty="0"/>
              <a:t>The goal is to find the MLE for the regression parameters</a:t>
            </a:r>
          </a:p>
          <a:p>
            <a:r>
              <a:rPr lang="en-US" dirty="0"/>
              <a:t>Recall we are considering the </a:t>
            </a:r>
            <a:r>
              <a:rPr lang="en-US" dirty="0" err="1"/>
              <a:t>logit</a:t>
            </a:r>
            <a:r>
              <a:rPr lang="en-US" dirty="0"/>
              <a:t> transformation for binary response </a:t>
            </a:r>
            <a:r>
              <a:rPr lang="en-US" i="1" dirty="0">
                <a:latin typeface="Times" panose="02020603050405020304" pitchFamily="18" charset="0"/>
                <a:cs typeface="Times" panose="02020603050405020304" pitchFamily="18" charset="0"/>
              </a:rPr>
              <a:t>y</a:t>
            </a:r>
          </a:p>
          <a:p>
            <a:endParaRPr lang="en-US" i="1" dirty="0"/>
          </a:p>
          <a:p>
            <a:endParaRPr lang="en-US" i="1" dirty="0"/>
          </a:p>
          <a:p>
            <a:endParaRPr lang="en-US" i="1" dirty="0"/>
          </a:p>
          <a:p>
            <a:endParaRPr lang="en-US" i="1" dirty="0"/>
          </a:p>
          <a:p>
            <a:r>
              <a:rPr lang="en-US" dirty="0"/>
              <a:t>We can use this to write the conditional likelihood for beta given the data</a:t>
            </a:r>
          </a:p>
        </p:txBody>
      </p:sp>
      <mc:AlternateContent xmlns:mc="http://schemas.openxmlformats.org/markup-compatibility/2006">
        <mc:Choice xmlns:a14="http://schemas.microsoft.com/office/drawing/2010/main" Requires="a14">
          <p:sp>
            <p:nvSpPr>
              <p:cNvPr id="4" name="Object 3"/>
              <p:cNvSpPr txBox="1"/>
              <p:nvPr/>
            </p:nvSpPr>
            <p:spPr>
              <a:xfrm>
                <a:off x="2997316" y="2659758"/>
                <a:ext cx="5605462" cy="1746250"/>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m:rPr>
                          <m:nor/>
                        </m:rPr>
                        <a:rPr lang="en-US" sz="2000" i="0" smtClean="0">
                          <a:solidFill>
                            <a:srgbClr val="000000"/>
                          </a:solidFill>
                          <a:latin typeface="Cambria Math" panose="02040503050406030204" pitchFamily="18" charset="0"/>
                        </a:rPr>
                        <m:t>For</m:t>
                      </m:r>
                      <m:r>
                        <m:rPr>
                          <m:nor/>
                        </m:rPr>
                        <a:rPr lang="en-US" sz="2000" i="0" smtClean="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𝑔</m:t>
                      </m:r>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𝑦</m:t>
                      </m:r>
                      <m:r>
                        <a:rPr lang="en-US" sz="2000" i="1">
                          <a:solidFill>
                            <a:srgbClr val="000000"/>
                          </a:solidFill>
                          <a:latin typeface="Cambria Math" panose="02040503050406030204" pitchFamily="18" charset="0"/>
                        </a:rPr>
                        <m:t>=1,</m:t>
                      </m:r>
                      <m:r>
                        <m:rPr>
                          <m:nor/>
                        </m:rPr>
                        <a:rPr lang="en-US" sz="2000" b="0" i="0" smtClean="0">
                          <a:solidFill>
                            <a:srgbClr val="000000"/>
                          </a:solidFill>
                          <a:latin typeface="Cambria Math" panose="02040503050406030204" pitchFamily="18" charset="0"/>
                        </a:rPr>
                        <m:t> </m:t>
                      </m:r>
                      <m:r>
                        <m:rPr>
                          <m:nor/>
                        </m:rPr>
                        <a:rPr lang="en-US" sz="2000" i="0">
                          <a:solidFill>
                            <a:srgbClr val="000000"/>
                          </a:solidFill>
                          <a:latin typeface="Cambria Math" panose="02040503050406030204" pitchFamily="18" charset="0"/>
                        </a:rPr>
                        <m:t>and</m:t>
                      </m:r>
                      <m:r>
                        <m:rPr>
                          <m:nor/>
                        </m:rPr>
                        <a:rPr lang="en-US" sz="2000" b="0" i="0" smtClean="0">
                          <a:solidFill>
                            <a:srgbClr val="000000"/>
                          </a:solidFill>
                          <a:latin typeface="Cambria Math" panose="02040503050406030204" pitchFamily="18" charset="0"/>
                        </a:rPr>
                        <m:t>  </m:t>
                      </m:r>
                      <m:r>
                        <m:rPr>
                          <m:nor/>
                        </m:rPr>
                        <a:rPr lang="en-US" sz="2000" i="0">
                          <a:solidFill>
                            <a:srgbClr val="000000"/>
                          </a:solidFill>
                          <a:latin typeface="Cambria Math" panose="02040503050406030204" pitchFamily="18" charset="0"/>
                        </a:rPr>
                        <m:t>for</m:t>
                      </m:r>
                      <m:r>
                        <m:rPr>
                          <m:nor/>
                        </m:rPr>
                        <a:rPr lang="en-US" sz="2000" b="0" i="0" smtClean="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𝑔</m:t>
                      </m:r>
                      <m:r>
                        <a:rPr lang="en-US" sz="2000" i="1">
                          <a:solidFill>
                            <a:srgbClr val="000000"/>
                          </a:solidFill>
                          <a:latin typeface="Cambria Math" panose="02040503050406030204" pitchFamily="18" charset="0"/>
                        </a:rPr>
                        <m:t>=2,</m:t>
                      </m:r>
                      <m:r>
                        <a:rPr lang="en-US" sz="2000" i="1">
                          <a:solidFill>
                            <a:srgbClr val="000000"/>
                          </a:solidFill>
                          <a:latin typeface="Cambria Math" panose="02040503050406030204" pitchFamily="18" charset="0"/>
                        </a:rPr>
                        <m:t>𝑦</m:t>
                      </m:r>
                      <m:r>
                        <a:rPr lang="en-US" sz="2000" i="1">
                          <a:solidFill>
                            <a:srgbClr val="000000"/>
                          </a:solidFill>
                          <a:latin typeface="Cambria Math" panose="02040503050406030204" pitchFamily="18" charset="0"/>
                        </a:rPr>
                        <m:t>=0</m:t>
                      </m:r>
                    </m:oMath>
                    <m:oMath xmlns:m="http://schemas.openxmlformats.org/officeDocument/2006/math">
                      <m:r>
                        <a:rPr lang="en-US" sz="2000" b="0" i="1" smtClean="0">
                          <a:solidFill>
                            <a:srgbClr val="000000"/>
                          </a:solidFill>
                          <a:latin typeface="Cambria Math" panose="02040503050406030204" pitchFamily="18" charset="0"/>
                        </a:rPr>
                        <m:t>𝑙𝑜𝑔𝑖𝑡</m:t>
                      </m:r>
                      <m:r>
                        <a:rPr lang="en-US" sz="2000" b="0" i="1" smtClean="0">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𝑃</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𝑌</m:t>
                          </m:r>
                          <m:r>
                            <a:rPr lang="en-US" sz="2000" i="1">
                              <a:solidFill>
                                <a:srgbClr val="000000"/>
                              </a:solidFill>
                              <a:latin typeface="Cambria Math" panose="02040503050406030204" pitchFamily="18" charset="0"/>
                            </a:rPr>
                            <m:t>=1</m:t>
                          </m:r>
                          <m:d>
                            <m:dPr>
                              <m:begChr m:val="|"/>
                              <m:endChr m:val=""/>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𝐗</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𝐱</m:t>
                              </m:r>
                            </m:e>
                          </m:d>
                        </m:e>
                      </m:d>
                      <m:r>
                        <a:rPr lang="en-US" sz="2000" b="0" i="1" smtClean="0">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m:t>
                      </m:r>
                      <m:func>
                        <m:funcPr>
                          <m:ctrlPr>
                            <a:rPr lang="en-US" sz="2000" i="1">
                              <a:solidFill>
                                <a:srgbClr val="000000"/>
                              </a:solidFill>
                              <a:latin typeface="Cambria Math" panose="02040503050406030204" pitchFamily="18" charset="0"/>
                            </a:rPr>
                          </m:ctrlPr>
                        </m:funcPr>
                        <m:fName>
                          <m:r>
                            <m:rPr>
                              <m:sty m:val="p"/>
                            </m:rPr>
                            <a:rPr lang="en-US" sz="2000" i="0">
                              <a:solidFill>
                                <a:srgbClr val="000000"/>
                              </a:solidFill>
                              <a:latin typeface="Cambria Math" panose="02040503050406030204" pitchFamily="18" charset="0"/>
                            </a:rPr>
                            <m:t>log</m:t>
                          </m:r>
                        </m:fName>
                        <m:e>
                          <m:d>
                            <m:dPr>
                              <m:ctrlPr>
                                <a:rPr lang="en-US" sz="2000" i="1">
                                  <a:solidFill>
                                    <a:srgbClr val="000000"/>
                                  </a:solidFill>
                                  <a:latin typeface="Cambria Math" panose="02040503050406030204" pitchFamily="18" charset="0"/>
                                </a:rPr>
                              </m:ctrlPr>
                            </m:dPr>
                            <m:e>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𝑝</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𝛽</m:t>
                                      </m:r>
                                    </m:e>
                                  </m:d>
                                </m:num>
                                <m:den>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𝑝</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𝛽</m:t>
                                      </m:r>
                                    </m:e>
                                  </m:d>
                                </m:den>
                              </m:f>
                            </m:e>
                          </m:d>
                        </m:e>
                      </m:func>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𝛽</m:t>
                      </m:r>
                    </m:oMath>
                    <m:oMath xmlns:m="http://schemas.openxmlformats.org/officeDocument/2006/math">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𝑝</m:t>
                          </m:r>
                        </m:e>
                        <m:sub>
                          <m:r>
                            <a:rPr lang="en-US" sz="2000" i="1">
                              <a:solidFill>
                                <a:srgbClr val="000000"/>
                              </a:solidFill>
                              <a:latin typeface="Cambria Math" panose="02040503050406030204" pitchFamily="18" charset="0"/>
                            </a:rPr>
                            <m:t>𝑔</m:t>
                          </m:r>
                          <m:r>
                            <a:rPr lang="en-US" sz="2000" i="1">
                              <a:solidFill>
                                <a:srgbClr val="000000"/>
                              </a:solidFill>
                              <a:latin typeface="Cambria Math" panose="02040503050406030204" pitchFamily="18" charset="0"/>
                            </a:rPr>
                            <m:t>=1</m:t>
                          </m:r>
                        </m:sub>
                      </m:sSub>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𝛽</m:t>
                          </m:r>
                        </m:e>
                      </m:d>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𝑝</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𝛽</m:t>
                          </m:r>
                        </m:e>
                      </m:d>
                      <m:r>
                        <a:rPr lang="en-US" sz="2000" b="0" i="1" smtClean="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&amp;</m:t>
                      </m:r>
                      <m:r>
                        <a:rPr lang="en-US" sz="2000" b="0" i="1" smtClean="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𝑝</m:t>
                          </m:r>
                        </m:e>
                        <m:sub>
                          <m:r>
                            <a:rPr lang="en-US" sz="2000" i="1">
                              <a:solidFill>
                                <a:srgbClr val="000000"/>
                              </a:solidFill>
                              <a:latin typeface="Cambria Math" panose="02040503050406030204" pitchFamily="18" charset="0"/>
                            </a:rPr>
                            <m:t>𝑔</m:t>
                          </m:r>
                          <m:r>
                            <a:rPr lang="en-US" sz="2000" i="1">
                              <a:solidFill>
                                <a:srgbClr val="000000"/>
                              </a:solidFill>
                              <a:latin typeface="Cambria Math" panose="02040503050406030204" pitchFamily="18" charset="0"/>
                            </a:rPr>
                            <m:t>=2</m:t>
                          </m:r>
                        </m:sub>
                      </m:sSub>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𝛽</m:t>
                          </m:r>
                        </m:e>
                      </m:d>
                      <m:r>
                        <a:rPr lang="en-US" sz="2000" i="1">
                          <a:solidFill>
                            <a:srgbClr val="000000"/>
                          </a:solidFill>
                          <a:latin typeface="Cambria Math" panose="02040503050406030204" pitchFamily="18" charset="0"/>
                        </a:rPr>
                        <m:t>=1−</m:t>
                      </m:r>
                      <m:r>
                        <a:rPr lang="en-US" sz="2000" i="1">
                          <a:solidFill>
                            <a:srgbClr val="000000"/>
                          </a:solidFill>
                          <a:latin typeface="Cambria Math" panose="02040503050406030204" pitchFamily="18" charset="0"/>
                        </a:rPr>
                        <m:t>𝑝</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𝐱</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𝛽</m:t>
                          </m:r>
                        </m:e>
                      </m:d>
                    </m:oMath>
                  </m:oMathPara>
                </a14:m>
                <a:endParaRPr lang="en-US" sz="2000" dirty="0"/>
              </a:p>
            </p:txBody>
          </p:sp>
        </mc:Choice>
        <mc:Fallback>
          <p:sp>
            <p:nvSpPr>
              <p:cNvPr id="4" name="Object 3"/>
              <p:cNvSpPr txBox="1">
                <a:spLocks noRot="1" noChangeAspect="1" noMove="1" noResize="1" noEditPoints="1" noAdjustHandles="1" noChangeArrowheads="1" noChangeShapeType="1" noTextEdit="1"/>
              </p:cNvSpPr>
              <p:nvPr/>
            </p:nvSpPr>
            <p:spPr>
              <a:xfrm>
                <a:off x="2997316" y="2659758"/>
                <a:ext cx="5605462" cy="1746250"/>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67111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Estimating Logistic Regression Parameters</a:t>
            </a:r>
          </a:p>
        </p:txBody>
      </p:sp>
      <p:sp>
        <p:nvSpPr>
          <p:cNvPr id="3" name="Content Placeholder 2"/>
          <p:cNvSpPr>
            <a:spLocks noGrp="1"/>
          </p:cNvSpPr>
          <p:nvPr>
            <p:ph idx="1"/>
          </p:nvPr>
        </p:nvSpPr>
        <p:spPr>
          <a:xfrm>
            <a:off x="838200" y="1111827"/>
            <a:ext cx="10515600" cy="5065136"/>
          </a:xfrm>
        </p:spPr>
        <p:txBody>
          <a:bodyPr/>
          <a:lstStyle/>
          <a:p>
            <a:r>
              <a:rPr lang="en-US" dirty="0"/>
              <a:t>Likelihood</a:t>
            </a:r>
          </a:p>
        </p:txBody>
      </p:sp>
      <p:graphicFrame>
        <p:nvGraphicFramePr>
          <p:cNvPr id="4" name="Object 3"/>
          <p:cNvGraphicFramePr>
            <a:graphicFrameLocks noChangeAspect="1"/>
          </p:cNvGraphicFramePr>
          <p:nvPr>
            <p:extLst>
              <p:ext uri="{D42A27DB-BD31-4B8C-83A1-F6EECF244321}">
                <p14:modId xmlns:p14="http://schemas.microsoft.com/office/powerpoint/2010/main" val="3028774114"/>
              </p:ext>
            </p:extLst>
          </p:nvPr>
        </p:nvGraphicFramePr>
        <p:xfrm>
          <a:off x="2805133" y="1941712"/>
          <a:ext cx="4098925" cy="3624263"/>
        </p:xfrm>
        <a:graphic>
          <a:graphicData uri="http://schemas.openxmlformats.org/presentationml/2006/ole">
            <mc:AlternateContent xmlns:mc="http://schemas.openxmlformats.org/markup-compatibility/2006">
              <mc:Choice xmlns:v="urn:schemas-microsoft-com:vml" Requires="v">
                <p:oleObj name="Equation" r:id="rId2" imgW="1968480" imgH="1739880" progId="Equation.DSMT4">
                  <p:embed/>
                </p:oleObj>
              </mc:Choice>
              <mc:Fallback>
                <p:oleObj name="Equation" r:id="rId2" imgW="1968480" imgH="1739880" progId="Equation.DSMT4">
                  <p:embed/>
                  <p:pic>
                    <p:nvPicPr>
                      <p:cNvPr id="0" name=""/>
                      <p:cNvPicPr/>
                      <p:nvPr/>
                    </p:nvPicPr>
                    <p:blipFill>
                      <a:blip r:embed="rId3"/>
                      <a:stretch>
                        <a:fillRect/>
                      </a:stretch>
                    </p:blipFill>
                    <p:spPr>
                      <a:xfrm>
                        <a:off x="2805133" y="1941712"/>
                        <a:ext cx="4098925" cy="3624263"/>
                      </a:xfrm>
                      <a:prstGeom prst="rect">
                        <a:avLst/>
                      </a:prstGeom>
                    </p:spPr>
                  </p:pic>
                </p:oleObj>
              </mc:Fallback>
            </mc:AlternateContent>
          </a:graphicData>
        </a:graphic>
      </p:graphicFrame>
    </p:spTree>
    <p:extLst>
      <p:ext uri="{BB962C8B-B14F-4D97-AF65-F5344CB8AC3E}">
        <p14:creationId xmlns:p14="http://schemas.microsoft.com/office/powerpoint/2010/main" val="3962946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Estimating Logistic Regression Parameters</a:t>
            </a:r>
          </a:p>
        </p:txBody>
      </p:sp>
      <p:sp>
        <p:nvSpPr>
          <p:cNvPr id="3" name="Content Placeholder 2"/>
          <p:cNvSpPr>
            <a:spLocks noGrp="1"/>
          </p:cNvSpPr>
          <p:nvPr>
            <p:ph idx="1"/>
          </p:nvPr>
        </p:nvSpPr>
        <p:spPr>
          <a:xfrm>
            <a:off x="838200" y="1111827"/>
            <a:ext cx="10515600" cy="5065136"/>
          </a:xfrm>
        </p:spPr>
        <p:txBody>
          <a:bodyPr/>
          <a:lstStyle/>
          <a:p>
            <a:r>
              <a:rPr lang="en-US" dirty="0"/>
              <a:t>Likelihood</a:t>
            </a:r>
          </a:p>
        </p:txBody>
      </p:sp>
    </p:spTree>
    <p:extLst>
      <p:ext uri="{BB962C8B-B14F-4D97-AF65-F5344CB8AC3E}">
        <p14:creationId xmlns:p14="http://schemas.microsoft.com/office/powerpoint/2010/main" val="161594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066800"/>
          </a:xfrm>
        </p:spPr>
        <p:txBody>
          <a:bodyPr>
            <a:normAutofit/>
          </a:bodyPr>
          <a:lstStyle/>
          <a:p>
            <a:endParaRPr lang="en-US" sz="3600" dirty="0"/>
          </a:p>
        </p:txBody>
      </p:sp>
      <p:sp>
        <p:nvSpPr>
          <p:cNvPr id="3" name="Content Placeholder 2"/>
          <p:cNvSpPr>
            <a:spLocks noGrp="1"/>
          </p:cNvSpPr>
          <p:nvPr>
            <p:ph idx="1"/>
          </p:nvPr>
        </p:nvSpPr>
        <p:spPr>
          <a:xfrm>
            <a:off x="768927" y="838200"/>
            <a:ext cx="10432473" cy="5791200"/>
          </a:xfrm>
        </p:spPr>
        <p:txBody>
          <a:bodyPr>
            <a:normAutofit/>
          </a:bodyPr>
          <a:lstStyle/>
          <a:p>
            <a:pPr marL="457200" indent="-457200"/>
            <a:r>
              <a:rPr lang="en-US" dirty="0"/>
              <a:t>How does probability play a role in decision making?  </a:t>
            </a:r>
          </a:p>
          <a:p>
            <a:pPr marL="457200"/>
            <a:endParaRPr lang="en-US" sz="800" dirty="0"/>
          </a:p>
          <a:p>
            <a:pPr marL="457200" indent="-457200"/>
            <a:r>
              <a:rPr lang="en-US" dirty="0"/>
              <a:t>Example: we want determine if a patient has lung cancer or not based on a CT-scan.</a:t>
            </a:r>
          </a:p>
          <a:p>
            <a:pPr marL="914400" lvl="1" indent="-457200"/>
            <a:r>
              <a:rPr lang="en-US" dirty="0"/>
              <a:t>inputs </a:t>
            </a:r>
            <a:r>
              <a:rPr lang="en-US" b="1" dirty="0">
                <a:latin typeface="Times" pitchFamily="18" charset="0"/>
              </a:rPr>
              <a:t>x</a:t>
            </a:r>
            <a:r>
              <a:rPr lang="en-US" dirty="0"/>
              <a:t>: set of pixel intensities for our image</a:t>
            </a:r>
          </a:p>
          <a:p>
            <a:pPr marL="914400" lvl="1" indent="-457200"/>
            <a:r>
              <a:rPr lang="en-US" sz="2400" dirty="0"/>
              <a:t>outcome </a:t>
            </a:r>
            <a:r>
              <a:rPr lang="en-US" sz="2400" b="1" dirty="0">
                <a:latin typeface="Times" pitchFamily="18" charset="0"/>
              </a:rPr>
              <a:t>y</a:t>
            </a:r>
            <a:r>
              <a:rPr lang="en-US" sz="2400" dirty="0"/>
              <a:t>: lung cancer (Y/N)</a:t>
            </a:r>
          </a:p>
          <a:p>
            <a:pPr marL="457200"/>
            <a:endParaRPr lang="en-US" sz="800" dirty="0"/>
          </a:p>
          <a:p>
            <a:pPr marL="457200" indent="-457200"/>
            <a:r>
              <a:rPr lang="en-US" dirty="0"/>
              <a:t>Consider probability of a subject’s class given their image using </a:t>
            </a:r>
            <a:r>
              <a:rPr lang="en-US" dirty="0" err="1"/>
              <a:t>Bayes</a:t>
            </a:r>
            <a:r>
              <a:rPr lang="en-US" dirty="0"/>
              <a:t>’ theorem</a:t>
            </a:r>
          </a:p>
          <a:p>
            <a:pPr marL="457200" indent="-457200"/>
            <a:endParaRPr lang="en-US" dirty="0"/>
          </a:p>
          <a:p>
            <a:pPr marL="457200" indent="-457200"/>
            <a:endParaRPr lang="en-US" dirty="0"/>
          </a:p>
          <a:p>
            <a:pPr marL="457200" indent="-457200"/>
            <a:r>
              <a:rPr lang="en-US" dirty="0"/>
              <a:t>Intuitively we choose the class with the higher posterior probability</a:t>
            </a:r>
          </a:p>
          <a:p>
            <a:pPr marL="457200"/>
            <a:endParaRPr lang="en-US" dirty="0"/>
          </a:p>
          <a:p>
            <a:pPr marL="457200"/>
            <a:endParaRPr lang="en-US" dirty="0"/>
          </a:p>
          <a:p>
            <a:pPr marL="457200"/>
            <a:endParaRPr lang="en-US" dirty="0"/>
          </a:p>
          <a:p>
            <a:pPr marL="457200"/>
            <a:endParaRPr lang="en-US" dirty="0"/>
          </a:p>
          <a:p>
            <a:pPr marL="457200"/>
            <a:endParaRPr lang="en-US" dirty="0"/>
          </a:p>
          <a:p>
            <a:pPr marL="457200"/>
            <a:endParaRPr lang="en-US" i="1" dirty="0"/>
          </a:p>
          <a:p>
            <a:pPr marL="457200"/>
            <a:endParaRPr lang="en-US" i="1" dirty="0"/>
          </a:p>
        </p:txBody>
      </p:sp>
      <p:graphicFrame>
        <p:nvGraphicFramePr>
          <p:cNvPr id="4" name="Object 3"/>
          <p:cNvGraphicFramePr>
            <a:graphicFrameLocks noChangeAspect="1"/>
          </p:cNvGraphicFramePr>
          <p:nvPr/>
        </p:nvGraphicFramePr>
        <p:xfrm>
          <a:off x="4191000" y="4495800"/>
          <a:ext cx="2321170" cy="685800"/>
        </p:xfrm>
        <a:graphic>
          <a:graphicData uri="http://schemas.openxmlformats.org/presentationml/2006/ole">
            <mc:AlternateContent xmlns:mc="http://schemas.openxmlformats.org/markup-compatibility/2006">
              <mc:Choice xmlns:v="urn:schemas-microsoft-com:vml" Requires="v">
                <p:oleObj name="Equation" r:id="rId2" imgW="1676160" imgH="495000" progId="Equation.DSMT4">
                  <p:embed/>
                </p:oleObj>
              </mc:Choice>
              <mc:Fallback>
                <p:oleObj name="Equation" r:id="rId2" imgW="1676160" imgH="49500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4495800"/>
                        <a:ext cx="232117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64037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Estimating Logistic Regression Parameters</a:t>
            </a:r>
          </a:p>
        </p:txBody>
      </p:sp>
      <p:sp>
        <p:nvSpPr>
          <p:cNvPr id="3" name="Content Placeholder 2"/>
          <p:cNvSpPr>
            <a:spLocks noGrp="1"/>
          </p:cNvSpPr>
          <p:nvPr>
            <p:ph idx="1"/>
          </p:nvPr>
        </p:nvSpPr>
        <p:spPr>
          <a:xfrm>
            <a:off x="838200" y="1111827"/>
            <a:ext cx="10515600" cy="5065136"/>
          </a:xfrm>
        </p:spPr>
        <p:txBody>
          <a:bodyPr/>
          <a:lstStyle/>
          <a:p>
            <a:r>
              <a:rPr lang="en-US" dirty="0"/>
              <a:t>We can take the derivative w.r.t. each component</a:t>
            </a:r>
          </a:p>
          <a:p>
            <a:pPr lvl="1"/>
            <a:r>
              <a:rPr lang="en-US" dirty="0"/>
              <a:t>Consider the </a:t>
            </a:r>
            <a:r>
              <a:rPr lang="en-US" i="1" dirty="0" err="1">
                <a:latin typeface="Times" panose="02020603050405020304" pitchFamily="18" charset="0"/>
                <a:cs typeface="Times" panose="02020603050405020304" pitchFamily="18" charset="0"/>
              </a:rPr>
              <a:t>j</a:t>
            </a:r>
            <a:r>
              <a:rPr lang="en-US" dirty="0" err="1"/>
              <a:t>th</a:t>
            </a:r>
            <a:r>
              <a:rPr lang="en-US" dirty="0"/>
              <a:t> component</a:t>
            </a:r>
          </a:p>
          <a:p>
            <a:pPr lvl="1"/>
            <a:endParaRPr lang="en-US" dirty="0"/>
          </a:p>
          <a:p>
            <a:endParaRPr lang="en-US" dirty="0"/>
          </a:p>
          <a:p>
            <a:endParaRPr lang="en-US" dirty="0"/>
          </a:p>
          <a:p>
            <a:r>
              <a:rPr lang="en-US" dirty="0"/>
              <a:t>In this case, we end up with </a:t>
            </a:r>
            <a:r>
              <a:rPr lang="en-US" i="1" dirty="0">
                <a:latin typeface="Times" panose="02020603050405020304" pitchFamily="18" charset="0"/>
                <a:cs typeface="Times" panose="02020603050405020304" pitchFamily="18" charset="0"/>
              </a:rPr>
              <a:t>p</a:t>
            </a:r>
            <a:r>
              <a:rPr lang="en-US" dirty="0">
                <a:latin typeface="Times" panose="02020603050405020304" pitchFamily="18" charset="0"/>
                <a:cs typeface="Times" panose="02020603050405020304" pitchFamily="18" charset="0"/>
              </a:rPr>
              <a:t>+1</a:t>
            </a:r>
            <a:r>
              <a:rPr lang="en-US" dirty="0"/>
              <a:t> score equations for each coefficient</a:t>
            </a:r>
          </a:p>
          <a:p>
            <a:endParaRPr lang="en-US" sz="800" dirty="0"/>
          </a:p>
          <a:p>
            <a:r>
              <a:rPr lang="en-US" dirty="0"/>
              <a:t>But they are non-linear in </a:t>
            </a:r>
            <a:r>
              <a:rPr lang="en-US" i="1" dirty="0">
                <a:latin typeface="Symbol" panose="05050102010706020507" pitchFamily="18" charset="2"/>
              </a:rPr>
              <a:t>b</a:t>
            </a:r>
            <a:r>
              <a:rPr lang="en-US" dirty="0"/>
              <a:t> and so we can’t solve directly </a:t>
            </a:r>
          </a:p>
          <a:p>
            <a:endParaRPr lang="en-US" sz="800" dirty="0"/>
          </a:p>
          <a:p>
            <a:r>
              <a:rPr lang="en-US" dirty="0"/>
              <a:t>However, we can solve numerically (Newton-</a:t>
            </a:r>
            <a:r>
              <a:rPr lang="en-US" dirty="0" err="1"/>
              <a:t>Raphson</a:t>
            </a:r>
            <a:r>
              <a:rPr lang="en-US" dirty="0"/>
              <a:t>)</a:t>
            </a:r>
          </a:p>
        </p:txBody>
      </p:sp>
    </p:spTree>
    <p:extLst>
      <p:ext uri="{BB962C8B-B14F-4D97-AF65-F5344CB8AC3E}">
        <p14:creationId xmlns:p14="http://schemas.microsoft.com/office/powerpoint/2010/main" val="2058532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Newton-</a:t>
            </a:r>
            <a:r>
              <a:rPr lang="en-US" sz="4000" dirty="0" err="1"/>
              <a:t>Raphson</a:t>
            </a:r>
            <a:r>
              <a:rPr lang="en-US" sz="4000" dirty="0"/>
              <a:t> Approach</a:t>
            </a:r>
          </a:p>
        </p:txBody>
      </p:sp>
      <p:sp>
        <p:nvSpPr>
          <p:cNvPr id="3" name="Content Placeholder 2"/>
          <p:cNvSpPr>
            <a:spLocks noGrp="1"/>
          </p:cNvSpPr>
          <p:nvPr>
            <p:ph idx="1"/>
          </p:nvPr>
        </p:nvSpPr>
        <p:spPr>
          <a:xfrm>
            <a:off x="838200" y="1111827"/>
            <a:ext cx="10515600" cy="5065136"/>
          </a:xfrm>
        </p:spPr>
        <p:txBody>
          <a:bodyPr>
            <a:normAutofit lnSpcReduction="10000"/>
          </a:bodyPr>
          <a:lstStyle/>
          <a:p>
            <a:r>
              <a:rPr lang="en-US" dirty="0"/>
              <a:t>“Newton-</a:t>
            </a:r>
            <a:r>
              <a:rPr lang="en-US" dirty="0" err="1"/>
              <a:t>Raphson</a:t>
            </a:r>
            <a:r>
              <a:rPr lang="en-US" dirty="0"/>
              <a:t>” is one possible method for numeric optimization</a:t>
            </a:r>
          </a:p>
          <a:p>
            <a:pPr lvl="1"/>
            <a:r>
              <a:rPr lang="en-US" dirty="0"/>
              <a:t>Common approach for logistic regression</a:t>
            </a:r>
          </a:p>
          <a:p>
            <a:pPr lvl="1"/>
            <a:r>
              <a:rPr lang="en-US" dirty="0"/>
              <a:t>Referred to as iteratively reweighted least squares</a:t>
            </a:r>
          </a:p>
          <a:p>
            <a:endParaRPr lang="en-US" sz="1200" dirty="0"/>
          </a:p>
          <a:p>
            <a:r>
              <a:rPr lang="en-US" dirty="0"/>
              <a:t>Consider the case where we want to minimize a function </a:t>
            </a:r>
            <a:r>
              <a:rPr lang="en-US" i="1" dirty="0">
                <a:latin typeface="Times" panose="02020603050405020304" pitchFamily="18" charset="0"/>
                <a:cs typeface="Times" panose="02020603050405020304" pitchFamily="18" charset="0"/>
              </a:rPr>
              <a:t>f</a:t>
            </a:r>
            <a:r>
              <a:rPr lang="en-US" dirty="0">
                <a:latin typeface="Times" panose="02020603050405020304" pitchFamily="18" charset="0"/>
                <a:cs typeface="Times" panose="02020603050405020304" pitchFamily="18" charset="0"/>
              </a:rPr>
              <a:t>(</a:t>
            </a:r>
            <a:r>
              <a:rPr lang="en-US" i="1" dirty="0">
                <a:latin typeface="Symbol" panose="05050102010706020507" pitchFamily="18" charset="2"/>
                <a:cs typeface="Times" panose="02020603050405020304" pitchFamily="18" charset="0"/>
              </a:rPr>
              <a:t>b</a:t>
            </a:r>
            <a:r>
              <a:rPr lang="en-US" dirty="0">
                <a:latin typeface="Times" panose="02020603050405020304" pitchFamily="18" charset="0"/>
                <a:cs typeface="Times" panose="02020603050405020304" pitchFamily="18" charset="0"/>
              </a:rPr>
              <a:t>)</a:t>
            </a:r>
            <a:r>
              <a:rPr lang="en-US" dirty="0"/>
              <a:t> of a variable, </a:t>
            </a:r>
            <a:r>
              <a:rPr lang="en-US" i="1" dirty="0">
                <a:latin typeface="Symbol" panose="05050102010706020507" pitchFamily="18" charset="2"/>
              </a:rPr>
              <a:t>b.</a:t>
            </a:r>
          </a:p>
          <a:p>
            <a:endParaRPr lang="en-US" sz="1200" i="1" dirty="0">
              <a:latin typeface="Symbol" panose="05050102010706020507" pitchFamily="18" charset="2"/>
            </a:endParaRPr>
          </a:p>
          <a:p>
            <a:r>
              <a:rPr lang="en-US" dirty="0"/>
              <a:t>We want to find the location of the global minimum, </a:t>
            </a:r>
            <a:r>
              <a:rPr lang="en-US" i="1" dirty="0">
                <a:latin typeface="Symbol" panose="05050102010706020507" pitchFamily="18" charset="2"/>
              </a:rPr>
              <a:t>b </a:t>
            </a:r>
            <a:r>
              <a:rPr lang="en-US" baseline="30000" dirty="0"/>
              <a:t>*</a:t>
            </a:r>
            <a:r>
              <a:rPr lang="en-US" dirty="0"/>
              <a:t>. </a:t>
            </a:r>
          </a:p>
          <a:p>
            <a:endParaRPr lang="en-US" sz="1200" dirty="0"/>
          </a:p>
          <a:p>
            <a:r>
              <a:rPr lang="en-US" dirty="0"/>
              <a:t> Assume that </a:t>
            </a:r>
            <a:r>
              <a:rPr lang="en-US" i="1" dirty="0">
                <a:latin typeface="Times" panose="02020603050405020304" pitchFamily="18" charset="0"/>
                <a:cs typeface="Times" panose="02020603050405020304" pitchFamily="18" charset="0"/>
              </a:rPr>
              <a:t>f</a:t>
            </a:r>
            <a:r>
              <a:rPr lang="en-US" dirty="0">
                <a:latin typeface="Times" panose="02020603050405020304" pitchFamily="18" charset="0"/>
                <a:cs typeface="Times" panose="02020603050405020304" pitchFamily="18" charset="0"/>
              </a:rPr>
              <a:t>(</a:t>
            </a:r>
            <a:r>
              <a:rPr lang="en-US" i="1" dirty="0">
                <a:latin typeface="Symbol" panose="05050102010706020507" pitchFamily="18" charset="2"/>
                <a:cs typeface="Times" panose="02020603050405020304" pitchFamily="18" charset="0"/>
              </a:rPr>
              <a:t>b </a:t>
            </a:r>
            <a:r>
              <a:rPr lang="en-US" dirty="0">
                <a:latin typeface="Times" panose="02020603050405020304" pitchFamily="18" charset="0"/>
                <a:cs typeface="Times" panose="02020603050405020304" pitchFamily="18" charset="0"/>
              </a:rPr>
              <a:t>)</a:t>
            </a:r>
            <a:r>
              <a:rPr lang="en-US" dirty="0"/>
              <a:t> is smooth, and that </a:t>
            </a:r>
            <a:r>
              <a:rPr lang="en-US" i="1" dirty="0">
                <a:latin typeface="Symbol" panose="05050102010706020507" pitchFamily="18" charset="2"/>
              </a:rPr>
              <a:t>b </a:t>
            </a:r>
            <a:r>
              <a:rPr lang="en-US" baseline="30000" dirty="0"/>
              <a:t>*</a:t>
            </a:r>
            <a:r>
              <a:rPr lang="en-US" dirty="0"/>
              <a:t> is a regular interior minimum</a:t>
            </a:r>
          </a:p>
          <a:p>
            <a:pPr lvl="1"/>
            <a:r>
              <a:rPr lang="en-US" dirty="0"/>
              <a:t>derivative at </a:t>
            </a:r>
            <a:r>
              <a:rPr lang="en-US" i="1" dirty="0">
                <a:latin typeface="Symbol" panose="05050102010706020507" pitchFamily="18" charset="2"/>
              </a:rPr>
              <a:t>b </a:t>
            </a:r>
            <a:r>
              <a:rPr lang="en-US" baseline="30000" dirty="0"/>
              <a:t>*</a:t>
            </a:r>
            <a:r>
              <a:rPr lang="en-US" dirty="0"/>
              <a:t> is zero </a:t>
            </a:r>
          </a:p>
          <a:p>
            <a:pPr lvl="1"/>
            <a:r>
              <a:rPr lang="en-US" dirty="0"/>
              <a:t>2</a:t>
            </a:r>
            <a:r>
              <a:rPr lang="en-US" baseline="30000" dirty="0"/>
              <a:t>nd</a:t>
            </a:r>
            <a:r>
              <a:rPr lang="en-US" dirty="0"/>
              <a:t> derivative is positive </a:t>
            </a:r>
          </a:p>
        </p:txBody>
      </p:sp>
    </p:spTree>
    <p:extLst>
      <p:ext uri="{BB962C8B-B14F-4D97-AF65-F5344CB8AC3E}">
        <p14:creationId xmlns:p14="http://schemas.microsoft.com/office/powerpoint/2010/main" val="1523284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Newton-</a:t>
            </a:r>
            <a:r>
              <a:rPr lang="en-US" sz="4000" dirty="0" err="1"/>
              <a:t>Raphson</a:t>
            </a:r>
            <a:r>
              <a:rPr lang="en-US" sz="4000" dirty="0"/>
              <a:t> Approach</a:t>
            </a:r>
          </a:p>
        </p:txBody>
      </p:sp>
      <p:sp>
        <p:nvSpPr>
          <p:cNvPr id="3" name="Content Placeholder 2"/>
          <p:cNvSpPr>
            <a:spLocks noGrp="1"/>
          </p:cNvSpPr>
          <p:nvPr>
            <p:ph idx="1"/>
          </p:nvPr>
        </p:nvSpPr>
        <p:spPr>
          <a:xfrm>
            <a:off x="651164" y="1101436"/>
            <a:ext cx="10515600" cy="5065136"/>
          </a:xfrm>
        </p:spPr>
        <p:txBody>
          <a:bodyPr>
            <a:normAutofit/>
          </a:bodyPr>
          <a:lstStyle/>
          <a:p>
            <a:r>
              <a:rPr lang="en-US" dirty="0"/>
              <a:t>Near the minimum we could make a Taylor expansion:</a:t>
            </a:r>
          </a:p>
          <a:p>
            <a:endParaRPr lang="en-US" dirty="0"/>
          </a:p>
          <a:p>
            <a:endParaRPr lang="en-US" dirty="0"/>
          </a:p>
          <a:p>
            <a:r>
              <a:rPr lang="en-US" dirty="0"/>
              <a:t>Note Second derivative has to be positive to ensure </a:t>
            </a:r>
            <a:r>
              <a:rPr lang="en-US" i="1" dirty="0">
                <a:latin typeface="Times" panose="02020603050405020304" pitchFamily="18" charset="0"/>
                <a:cs typeface="Times" panose="02020603050405020304" pitchFamily="18" charset="0"/>
              </a:rPr>
              <a:t>f</a:t>
            </a:r>
            <a:r>
              <a:rPr lang="en-US" dirty="0">
                <a:latin typeface="Times" panose="02020603050405020304" pitchFamily="18" charset="0"/>
                <a:cs typeface="Times" panose="02020603050405020304" pitchFamily="18" charset="0"/>
              </a:rPr>
              <a:t>(</a:t>
            </a:r>
            <a:r>
              <a:rPr lang="en-US" i="1" dirty="0">
                <a:latin typeface="Symbol" panose="05050102010706020507" pitchFamily="18" charset="2"/>
                <a:cs typeface="Times" panose="02020603050405020304" pitchFamily="18" charset="0"/>
              </a:rPr>
              <a:t>b </a:t>
            </a:r>
            <a:r>
              <a:rPr lang="en-US" dirty="0">
                <a:latin typeface="Times" panose="02020603050405020304" pitchFamily="18" charset="0"/>
                <a:cs typeface="Times" panose="02020603050405020304" pitchFamily="18" charset="0"/>
              </a:rPr>
              <a:t>) &gt; </a:t>
            </a:r>
            <a:r>
              <a:rPr lang="en-US" i="1" dirty="0">
                <a:latin typeface="Times" panose="02020603050405020304" pitchFamily="18" charset="0"/>
                <a:cs typeface="Times" panose="02020603050405020304" pitchFamily="18" charset="0"/>
              </a:rPr>
              <a:t>f</a:t>
            </a:r>
            <a:r>
              <a:rPr lang="en-US" dirty="0">
                <a:latin typeface="Times" panose="02020603050405020304" pitchFamily="18" charset="0"/>
                <a:cs typeface="Times" panose="02020603050405020304" pitchFamily="18" charset="0"/>
              </a:rPr>
              <a:t>(</a:t>
            </a:r>
            <a:r>
              <a:rPr lang="en-US" i="1" dirty="0">
                <a:latin typeface="Symbol" panose="05050102010706020507" pitchFamily="18" charset="2"/>
                <a:cs typeface="Times" panose="02020603050405020304" pitchFamily="18" charset="0"/>
              </a:rPr>
              <a:t>b </a:t>
            </a:r>
            <a:r>
              <a:rPr lang="en-US" baseline="30000" dirty="0">
                <a:latin typeface="Symbol" panose="05050102010706020507" pitchFamily="18" charset="2"/>
                <a:cs typeface="Times" panose="02020603050405020304" pitchFamily="18" charset="0"/>
              </a:rPr>
              <a:t>*</a:t>
            </a:r>
            <a:r>
              <a:rPr lang="en-US" dirty="0">
                <a:latin typeface="Times" panose="02020603050405020304" pitchFamily="18" charset="0"/>
                <a:cs typeface="Times" panose="02020603050405020304" pitchFamily="18" charset="0"/>
              </a:rPr>
              <a:t>)</a:t>
            </a:r>
            <a:r>
              <a:rPr lang="en-US" dirty="0"/>
              <a:t> </a:t>
            </a:r>
          </a:p>
          <a:p>
            <a:pPr lvl="1"/>
            <a:r>
              <a:rPr lang="en-US" i="1" dirty="0">
                <a:latin typeface="Times" panose="02020603050405020304" pitchFamily="18" charset="0"/>
                <a:cs typeface="Times" panose="02020603050405020304" pitchFamily="18" charset="0"/>
              </a:rPr>
              <a:t>f</a:t>
            </a:r>
            <a:r>
              <a:rPr lang="en-US" dirty="0">
                <a:latin typeface="Times" panose="02020603050405020304" pitchFamily="18" charset="0"/>
                <a:cs typeface="Times" panose="02020603050405020304" pitchFamily="18" charset="0"/>
              </a:rPr>
              <a:t>(</a:t>
            </a:r>
            <a:r>
              <a:rPr lang="en-US" i="1" dirty="0">
                <a:latin typeface="Symbol" panose="05050102010706020507" pitchFamily="18" charset="2"/>
                <a:cs typeface="Times" panose="02020603050405020304" pitchFamily="18" charset="0"/>
              </a:rPr>
              <a:t>b </a:t>
            </a:r>
            <a:r>
              <a:rPr lang="en-US" dirty="0">
                <a:latin typeface="Times" panose="02020603050405020304" pitchFamily="18" charset="0"/>
                <a:cs typeface="Times" panose="02020603050405020304" pitchFamily="18" charset="0"/>
              </a:rPr>
              <a:t>) </a:t>
            </a:r>
            <a:r>
              <a:rPr lang="en-US" dirty="0">
                <a:cs typeface="Times" panose="02020603050405020304" pitchFamily="18" charset="0"/>
              </a:rPr>
              <a:t>i</a:t>
            </a:r>
            <a:r>
              <a:rPr lang="en-US" dirty="0"/>
              <a:t>s close to quadratic near the minimum</a:t>
            </a:r>
          </a:p>
          <a:p>
            <a:endParaRPr lang="en-US" sz="1200" dirty="0"/>
          </a:p>
          <a:p>
            <a:r>
              <a:rPr lang="en-US" dirty="0"/>
              <a:t>NR uses this fact to minimize a quadratic approximation of the function we really want to estimate</a:t>
            </a:r>
          </a:p>
        </p:txBody>
      </p:sp>
      <p:graphicFrame>
        <p:nvGraphicFramePr>
          <p:cNvPr id="4" name="Object 3"/>
          <p:cNvGraphicFramePr>
            <a:graphicFrameLocks noChangeAspect="1"/>
          </p:cNvGraphicFramePr>
          <p:nvPr>
            <p:extLst>
              <p:ext uri="{D42A27DB-BD31-4B8C-83A1-F6EECF244321}">
                <p14:modId xmlns:p14="http://schemas.microsoft.com/office/powerpoint/2010/main" val="973940913"/>
              </p:ext>
            </p:extLst>
          </p:nvPr>
        </p:nvGraphicFramePr>
        <p:xfrm>
          <a:off x="2556164" y="1596735"/>
          <a:ext cx="4523509" cy="830264"/>
        </p:xfrm>
        <a:graphic>
          <a:graphicData uri="http://schemas.openxmlformats.org/presentationml/2006/ole">
            <mc:AlternateContent xmlns:mc="http://schemas.openxmlformats.org/markup-compatibility/2006">
              <mc:Choice xmlns:v="urn:schemas-microsoft-com:vml" Requires="v">
                <p:oleObj name="Equation" r:id="rId2" imgW="2006280" imgH="368280" progId="Equation.DSMT4">
                  <p:embed/>
                </p:oleObj>
              </mc:Choice>
              <mc:Fallback>
                <p:oleObj name="Equation" r:id="rId2" imgW="2006280" imgH="368280" progId="Equation.DSMT4">
                  <p:embed/>
                  <p:pic>
                    <p:nvPicPr>
                      <p:cNvPr id="0" name=""/>
                      <p:cNvPicPr/>
                      <p:nvPr/>
                    </p:nvPicPr>
                    <p:blipFill>
                      <a:blip r:embed="rId3"/>
                      <a:stretch>
                        <a:fillRect/>
                      </a:stretch>
                    </p:blipFill>
                    <p:spPr>
                      <a:xfrm>
                        <a:off x="2556164" y="1596735"/>
                        <a:ext cx="4523509" cy="830264"/>
                      </a:xfrm>
                      <a:prstGeom prst="rect">
                        <a:avLst/>
                      </a:prstGeom>
                    </p:spPr>
                  </p:pic>
                </p:oleObj>
              </mc:Fallback>
            </mc:AlternateContent>
          </a:graphicData>
        </a:graphic>
      </p:graphicFrame>
    </p:spTree>
    <p:extLst>
      <p:ext uri="{BB962C8B-B14F-4D97-AF65-F5344CB8AC3E}">
        <p14:creationId xmlns:p14="http://schemas.microsoft.com/office/powerpoint/2010/main" val="3762486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Newton-</a:t>
            </a:r>
            <a:r>
              <a:rPr lang="en-US" sz="4000" dirty="0" err="1"/>
              <a:t>Raphson</a:t>
            </a:r>
            <a:r>
              <a:rPr lang="en-US" sz="4000" dirty="0"/>
              <a:t> Approach</a:t>
            </a:r>
          </a:p>
        </p:txBody>
      </p:sp>
      <p:sp>
        <p:nvSpPr>
          <p:cNvPr id="3" name="Content Placeholder 2"/>
          <p:cNvSpPr>
            <a:spLocks noGrp="1"/>
          </p:cNvSpPr>
          <p:nvPr>
            <p:ph idx="1"/>
          </p:nvPr>
        </p:nvSpPr>
        <p:spPr>
          <a:xfrm>
            <a:off x="651164" y="1101436"/>
            <a:ext cx="10515600" cy="5065136"/>
          </a:xfrm>
        </p:spPr>
        <p:txBody>
          <a:bodyPr>
            <a:normAutofit/>
          </a:bodyPr>
          <a:lstStyle/>
          <a:p>
            <a:r>
              <a:rPr lang="en-US" sz="2400" dirty="0"/>
              <a:t>Start with a guess </a:t>
            </a:r>
            <a:r>
              <a:rPr lang="en-US" sz="2400" i="1" dirty="0">
                <a:latin typeface="Symbol" panose="05050102010706020507" pitchFamily="18" charset="2"/>
              </a:rPr>
              <a:t>b </a:t>
            </a:r>
            <a:r>
              <a:rPr lang="en-US" sz="2400" baseline="30000" dirty="0">
                <a:latin typeface="Times" panose="02020603050405020304" pitchFamily="18" charset="0"/>
                <a:cs typeface="Times" panose="02020603050405020304" pitchFamily="18" charset="0"/>
              </a:rPr>
              <a:t>(0)</a:t>
            </a:r>
            <a:r>
              <a:rPr lang="en-US" sz="2400" dirty="0"/>
              <a:t>, and we can take a 2</a:t>
            </a:r>
            <a:r>
              <a:rPr lang="en-US" sz="2400" baseline="30000" dirty="0"/>
              <a:t>nd</a:t>
            </a:r>
            <a:r>
              <a:rPr lang="en-US" sz="2400" dirty="0"/>
              <a:t> order Taylor expansion around</a:t>
            </a:r>
          </a:p>
          <a:p>
            <a:endParaRPr lang="en-US" sz="2400" dirty="0"/>
          </a:p>
          <a:p>
            <a:endParaRPr lang="en-US" sz="2400" dirty="0"/>
          </a:p>
          <a:p>
            <a:r>
              <a:rPr lang="en-US" sz="2400" dirty="0"/>
              <a:t>Take the derivative of the RHS </a:t>
            </a:r>
            <a:r>
              <a:rPr lang="en-US" sz="2400" dirty="0" err="1"/>
              <a:t>wrt</a:t>
            </a:r>
            <a:r>
              <a:rPr lang="en-US" sz="2400" dirty="0"/>
              <a:t> </a:t>
            </a:r>
            <a:r>
              <a:rPr lang="en-US" sz="2400" i="1" dirty="0">
                <a:latin typeface="Symbol" panose="05050102010706020507" pitchFamily="18" charset="2"/>
              </a:rPr>
              <a:t>b</a:t>
            </a:r>
            <a:r>
              <a:rPr lang="en-US" sz="2400" dirty="0"/>
              <a:t>, and set it equal to zero at a point </a:t>
            </a:r>
            <a:r>
              <a:rPr lang="en-US" sz="2400" i="1" dirty="0">
                <a:latin typeface="Symbol" panose="05050102010706020507" pitchFamily="18" charset="2"/>
              </a:rPr>
              <a:t>b </a:t>
            </a:r>
            <a:r>
              <a:rPr lang="en-US" sz="2400" baseline="30000" dirty="0"/>
              <a:t>(1)</a:t>
            </a:r>
            <a:r>
              <a:rPr lang="en-US" sz="2400" dirty="0"/>
              <a:t> and solve for </a:t>
            </a:r>
            <a:r>
              <a:rPr lang="en-US" sz="2400" i="1" dirty="0">
                <a:latin typeface="Symbol" panose="05050102010706020507" pitchFamily="18" charset="2"/>
              </a:rPr>
              <a:t>b </a:t>
            </a:r>
            <a:r>
              <a:rPr lang="en-US" sz="2400" baseline="30000" dirty="0"/>
              <a:t>(1)</a:t>
            </a:r>
          </a:p>
          <a:p>
            <a:endParaRPr lang="en-US" sz="2400" dirty="0"/>
          </a:p>
          <a:p>
            <a:endParaRPr lang="en-US" sz="2400" dirty="0"/>
          </a:p>
          <a:p>
            <a:endParaRPr lang="en-US" sz="2400" dirty="0"/>
          </a:p>
          <a:p>
            <a:endParaRPr lang="en-US" sz="2400" dirty="0"/>
          </a:p>
          <a:p>
            <a:r>
              <a:rPr lang="en-US" sz="2400" dirty="0"/>
              <a:t>This process is iterate to update the estimate for </a:t>
            </a:r>
            <a:r>
              <a:rPr lang="en-US" sz="2400" i="1" dirty="0">
                <a:latin typeface="Symbol" panose="05050102010706020507" pitchFamily="18" charset="2"/>
              </a:rPr>
              <a:t>b </a:t>
            </a:r>
            <a:r>
              <a:rPr lang="en-US" sz="2400" dirty="0"/>
              <a:t>until convergence is reached</a:t>
            </a:r>
          </a:p>
          <a:p>
            <a:pPr marL="0" indent="0">
              <a:buNone/>
            </a:pPr>
            <a:endParaRPr lang="en-US" dirty="0"/>
          </a:p>
          <a:p>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38198202"/>
              </p:ext>
            </p:extLst>
          </p:nvPr>
        </p:nvGraphicFramePr>
        <p:xfrm>
          <a:off x="2224954" y="1703893"/>
          <a:ext cx="7159625" cy="658812"/>
        </p:xfrm>
        <a:graphic>
          <a:graphicData uri="http://schemas.openxmlformats.org/presentationml/2006/ole">
            <mc:AlternateContent xmlns:mc="http://schemas.openxmlformats.org/markup-compatibility/2006">
              <mc:Choice xmlns:v="urn:schemas-microsoft-com:vml" Requires="v">
                <p:oleObj name="Equation" r:id="rId2" imgW="3174840" imgH="291960" progId="Equation.DSMT4">
                  <p:embed/>
                </p:oleObj>
              </mc:Choice>
              <mc:Fallback>
                <p:oleObj name="Equation" r:id="rId2" imgW="3174840" imgH="291960" progId="Equation.DSMT4">
                  <p:embed/>
                  <p:pic>
                    <p:nvPicPr>
                      <p:cNvPr id="0" name=""/>
                      <p:cNvPicPr/>
                      <p:nvPr/>
                    </p:nvPicPr>
                    <p:blipFill>
                      <a:blip r:embed="rId3"/>
                      <a:stretch>
                        <a:fillRect/>
                      </a:stretch>
                    </p:blipFill>
                    <p:spPr>
                      <a:xfrm>
                        <a:off x="2224954" y="1703893"/>
                        <a:ext cx="7159625" cy="6588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60393276"/>
              </p:ext>
            </p:extLst>
          </p:nvPr>
        </p:nvGraphicFramePr>
        <p:xfrm>
          <a:off x="3190586" y="3092306"/>
          <a:ext cx="4554538" cy="1804987"/>
        </p:xfrm>
        <a:graphic>
          <a:graphicData uri="http://schemas.openxmlformats.org/presentationml/2006/ole">
            <mc:AlternateContent xmlns:mc="http://schemas.openxmlformats.org/markup-compatibility/2006">
              <mc:Choice xmlns:v="urn:schemas-microsoft-com:vml" Requires="v">
                <p:oleObj name="Equation" r:id="rId4" imgW="2019240" imgH="799920" progId="Equation.DSMT4">
                  <p:embed/>
                </p:oleObj>
              </mc:Choice>
              <mc:Fallback>
                <p:oleObj name="Equation" r:id="rId4" imgW="2019240" imgH="799920" progId="Equation.DSMT4">
                  <p:embed/>
                  <p:pic>
                    <p:nvPicPr>
                      <p:cNvPr id="0" name=""/>
                      <p:cNvPicPr/>
                      <p:nvPr/>
                    </p:nvPicPr>
                    <p:blipFill>
                      <a:blip r:embed="rId5"/>
                      <a:stretch>
                        <a:fillRect/>
                      </a:stretch>
                    </p:blipFill>
                    <p:spPr>
                      <a:xfrm>
                        <a:off x="3190586" y="3092306"/>
                        <a:ext cx="4554538" cy="1804987"/>
                      </a:xfrm>
                      <a:prstGeom prst="rect">
                        <a:avLst/>
                      </a:prstGeom>
                    </p:spPr>
                  </p:pic>
                </p:oleObj>
              </mc:Fallback>
            </mc:AlternateContent>
          </a:graphicData>
        </a:graphic>
      </p:graphicFrame>
    </p:spTree>
    <p:extLst>
      <p:ext uri="{BB962C8B-B14F-4D97-AF65-F5344CB8AC3E}">
        <p14:creationId xmlns:p14="http://schemas.microsoft.com/office/powerpoint/2010/main" val="3414392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000" dirty="0"/>
              <a:t>Newton-</a:t>
            </a:r>
            <a:r>
              <a:rPr lang="en-US" sz="4000" dirty="0" err="1"/>
              <a:t>Raphson</a:t>
            </a:r>
            <a:r>
              <a:rPr lang="en-US" sz="4000" dirty="0"/>
              <a:t> for Logistic Regression</a:t>
            </a:r>
          </a:p>
        </p:txBody>
      </p:sp>
      <p:sp>
        <p:nvSpPr>
          <p:cNvPr id="3" name="Content Placeholder 2"/>
          <p:cNvSpPr>
            <a:spLocks noGrp="1"/>
          </p:cNvSpPr>
          <p:nvPr>
            <p:ph idx="1"/>
          </p:nvPr>
        </p:nvSpPr>
        <p:spPr>
          <a:xfrm>
            <a:off x="651164" y="1101436"/>
            <a:ext cx="10515600" cy="5065136"/>
          </a:xfrm>
        </p:spPr>
        <p:txBody>
          <a:bodyPr>
            <a:normAutofit/>
          </a:bodyPr>
          <a:lstStyle/>
          <a:p>
            <a:r>
              <a:rPr lang="en-US" sz="2400" dirty="0"/>
              <a:t>At any iteration we have </a:t>
            </a:r>
            <a:r>
              <a:rPr lang="en-US" sz="2400" i="1" dirty="0">
                <a:latin typeface="Symbol" panose="05050102010706020507" pitchFamily="18" charset="2"/>
              </a:rPr>
              <a:t>b </a:t>
            </a:r>
            <a:r>
              <a:rPr lang="en-US" sz="2400" baseline="30000" dirty="0">
                <a:latin typeface="Times" panose="02020603050405020304" pitchFamily="18" charset="0"/>
                <a:cs typeface="Times" panose="02020603050405020304" pitchFamily="18" charset="0"/>
              </a:rPr>
              <a:t>(old)</a:t>
            </a:r>
            <a:r>
              <a:rPr lang="en-US" sz="2400" dirty="0"/>
              <a:t>, and by NR we can update this estimate as</a:t>
            </a:r>
          </a:p>
          <a:p>
            <a:endParaRPr lang="en-US" sz="2400" dirty="0"/>
          </a:p>
          <a:p>
            <a:endParaRPr lang="en-US" sz="2400"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810812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i="1" dirty="0"/>
              <a:t> </a:t>
            </a:r>
            <a:r>
              <a:rPr lang="en-US" sz="4000" dirty="0">
                <a:latin typeface="Times" pitchFamily="18" charset="0"/>
              </a:rPr>
              <a:t>&gt; 2</a:t>
            </a:r>
          </a:p>
        </p:txBody>
      </p:sp>
      <p:sp>
        <p:nvSpPr>
          <p:cNvPr id="3" name="Content Placeholder 2"/>
          <p:cNvSpPr>
            <a:spLocks noGrp="1"/>
          </p:cNvSpPr>
          <p:nvPr>
            <p:ph idx="1"/>
          </p:nvPr>
        </p:nvSpPr>
        <p:spPr>
          <a:xfrm>
            <a:off x="810491" y="990601"/>
            <a:ext cx="10048009" cy="5668963"/>
          </a:xfrm>
        </p:spPr>
        <p:txBody>
          <a:bodyPr>
            <a:normAutofit/>
          </a:bodyPr>
          <a:lstStyle/>
          <a:p>
            <a:r>
              <a:rPr lang="en-US" dirty="0"/>
              <a:t>Again, what happens if we have more than two classes?</a:t>
            </a:r>
          </a:p>
          <a:p>
            <a:r>
              <a:rPr lang="en-US" dirty="0"/>
              <a:t>Examples:</a:t>
            </a:r>
          </a:p>
          <a:p>
            <a:pPr lvl="2"/>
            <a:endParaRPr lang="en-US" sz="1200" dirty="0"/>
          </a:p>
          <a:p>
            <a:pPr lvl="1"/>
            <a:r>
              <a:rPr lang="en-US" sz="2400" dirty="0"/>
              <a:t>Goal is to distinguish between several different types of lung tumors (both malignant and non-malignant):</a:t>
            </a:r>
          </a:p>
          <a:p>
            <a:pPr lvl="2"/>
            <a:r>
              <a:rPr lang="en-US" sz="2000" dirty="0"/>
              <a:t>Small cell lung cancer</a:t>
            </a:r>
          </a:p>
          <a:p>
            <a:pPr lvl="2"/>
            <a:r>
              <a:rPr lang="en-US" dirty="0"/>
              <a:t>Non-small cell lung cancer</a:t>
            </a:r>
          </a:p>
          <a:p>
            <a:pPr lvl="2"/>
            <a:r>
              <a:rPr lang="en-US" sz="2000" dirty="0" err="1"/>
              <a:t>Granulomatosis</a:t>
            </a:r>
            <a:endParaRPr lang="en-US" sz="2000" dirty="0"/>
          </a:p>
          <a:p>
            <a:pPr lvl="2"/>
            <a:r>
              <a:rPr lang="en-US" dirty="0" err="1"/>
              <a:t>Sarcoidosis</a:t>
            </a:r>
            <a:endParaRPr lang="en-US" sz="2000" dirty="0"/>
          </a:p>
          <a:p>
            <a:pPr lvl="1"/>
            <a:r>
              <a:rPr lang="en-US" dirty="0"/>
              <a:t>In this case features may be pixels from CT scan image</a:t>
            </a:r>
          </a:p>
          <a:p>
            <a:pPr lvl="1"/>
            <a:endParaRPr lang="en-US" sz="1200" dirty="0"/>
          </a:p>
          <a:p>
            <a:pPr lvl="1"/>
            <a:r>
              <a:rPr lang="en-US" dirty="0"/>
              <a:t>Ordinal outcome (i.e. </a:t>
            </a:r>
            <a:r>
              <a:rPr lang="en-US" dirty="0" err="1"/>
              <a:t>Likert</a:t>
            </a:r>
            <a:r>
              <a:rPr lang="en-US" dirty="0"/>
              <a:t> scale) defining attitudes towards safety of epidurals during labor </a:t>
            </a:r>
          </a:p>
          <a:p>
            <a:pPr lvl="2"/>
            <a:r>
              <a:rPr lang="en-US" dirty="0"/>
              <a:t>Features include age, ethnicity, education level, socio-economic status, parity, etc.</a:t>
            </a:r>
          </a:p>
          <a:p>
            <a:pPr lvl="1"/>
            <a:endParaRPr lang="en-US" dirty="0"/>
          </a:p>
          <a:p>
            <a:pPr lvl="1"/>
            <a:endParaRPr lang="en-US" sz="2400" dirty="0"/>
          </a:p>
          <a:p>
            <a:endParaRPr lang="en-US" sz="2400" dirty="0"/>
          </a:p>
          <a:p>
            <a:endParaRPr lang="en-US" sz="2400" dirty="0"/>
          </a:p>
          <a:p>
            <a:endParaRPr lang="en-US" sz="2400" dirty="0"/>
          </a:p>
          <a:p>
            <a:endParaRPr lang="en-US" sz="2400" dirty="0"/>
          </a:p>
          <a:p>
            <a:endParaRPr lang="en-US" sz="800" dirty="0"/>
          </a:p>
          <a:p>
            <a:endParaRPr lang="en-US" sz="2400" dirty="0"/>
          </a:p>
          <a:p>
            <a:endParaRPr lang="en-US" sz="800" dirty="0"/>
          </a:p>
          <a:p>
            <a:endParaRPr lang="en-US" sz="2400" dirty="0"/>
          </a:p>
          <a:p>
            <a:endParaRPr lang="en-US" sz="2400" dirty="0"/>
          </a:p>
        </p:txBody>
      </p:sp>
    </p:spTree>
    <p:extLst>
      <p:ext uri="{BB962C8B-B14F-4D97-AF65-F5344CB8AC3E}">
        <p14:creationId xmlns:p14="http://schemas.microsoft.com/office/powerpoint/2010/main" val="2256338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634482" y="990601"/>
            <a:ext cx="9576318" cy="5668963"/>
          </a:xfrm>
        </p:spPr>
        <p:txBody>
          <a:bodyPr>
            <a:normAutofit/>
          </a:bodyPr>
          <a:lstStyle/>
          <a:p>
            <a:r>
              <a:rPr lang="en-US" dirty="0"/>
              <a:t>Classes in the first example do not have a natural ordering</a:t>
            </a:r>
          </a:p>
          <a:p>
            <a:r>
              <a:rPr lang="en-US" dirty="0"/>
              <a:t>We can fit a </a:t>
            </a:r>
            <a:r>
              <a:rPr lang="en-US" i="1" dirty="0">
                <a:solidFill>
                  <a:srgbClr val="00B0F0"/>
                </a:solidFill>
              </a:rPr>
              <a:t>multinomial logit model</a:t>
            </a:r>
            <a:endParaRPr lang="en-US" dirty="0"/>
          </a:p>
          <a:p>
            <a:endParaRPr lang="en-US" dirty="0"/>
          </a:p>
          <a:p>
            <a:endParaRPr lang="en-US" dirty="0"/>
          </a:p>
          <a:p>
            <a:endParaRPr lang="en-US" dirty="0"/>
          </a:p>
          <a:p>
            <a:endParaRPr lang="en-US" dirty="0"/>
          </a:p>
          <a:p>
            <a:endParaRPr lang="en-US" dirty="0"/>
          </a:p>
          <a:p>
            <a:endParaRPr lang="en-US" dirty="0"/>
          </a:p>
          <a:p>
            <a:pPr algn="just"/>
            <a:r>
              <a:rPr lang="en-US" dirty="0"/>
              <a:t>The model includes </a:t>
            </a:r>
            <a:r>
              <a:rPr lang="en-US" i="1" dirty="0">
                <a:latin typeface="Times" pitchFamily="18" charset="0"/>
              </a:rPr>
              <a:t>K</a:t>
            </a:r>
            <a:r>
              <a:rPr lang="en-US" dirty="0">
                <a:latin typeface="Times" pitchFamily="18" charset="0"/>
              </a:rPr>
              <a:t> – 1 </a:t>
            </a:r>
            <a:r>
              <a:rPr lang="en-US" dirty="0" err="1"/>
              <a:t>logit</a:t>
            </a:r>
            <a:r>
              <a:rPr lang="en-US" dirty="0"/>
              <a:t> models</a:t>
            </a:r>
          </a:p>
          <a:p>
            <a:pPr lvl="1" algn="just"/>
            <a:r>
              <a:rPr lang="en-US" dirty="0"/>
              <a:t>Constrained such that the </a:t>
            </a:r>
            <a:r>
              <a:rPr lang="en-US" i="1" dirty="0">
                <a:latin typeface="Times" panose="02020603050405020304" pitchFamily="18" charset="0"/>
                <a:cs typeface="Times" panose="02020603050405020304" pitchFamily="18" charset="0"/>
              </a:rPr>
              <a:t>K</a:t>
            </a:r>
            <a:r>
              <a:rPr lang="en-US" i="1" dirty="0"/>
              <a:t> </a:t>
            </a:r>
            <a:r>
              <a:rPr lang="en-US" dirty="0"/>
              <a:t>probabilities sum to 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87537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830423" y="1181261"/>
            <a:ext cx="10151707" cy="5668963"/>
          </a:xfrm>
        </p:spPr>
        <p:txBody>
          <a:bodyPr>
            <a:normAutofit/>
          </a:bodyPr>
          <a:lstStyle/>
          <a:p>
            <a:r>
              <a:rPr lang="en-US" sz="2400" dirty="0"/>
              <a:t>We can estimate the posterior probabilities of each of our </a:t>
            </a:r>
            <a:r>
              <a:rPr lang="en-US" sz="2400" i="1" dirty="0">
                <a:latin typeface="Times" panose="02020603050405020304" pitchFamily="18" charset="0"/>
                <a:cs typeface="Times" panose="02020603050405020304" pitchFamily="18" charset="0"/>
              </a:rPr>
              <a:t>K</a:t>
            </a:r>
            <a:r>
              <a:rPr lang="en-US" sz="2400" dirty="0"/>
              <a:t> classes from the multinomial logit model</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latin typeface="Times" pitchFamily="18" charset="0"/>
            </a:endParaRP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800" dirty="0"/>
          </a:p>
          <a:p>
            <a:endParaRPr lang="en-US" sz="2400" dirty="0"/>
          </a:p>
          <a:p>
            <a:endParaRPr lang="en-US" sz="800" dirty="0"/>
          </a:p>
          <a:p>
            <a:endParaRPr lang="en-US" sz="2400" dirty="0"/>
          </a:p>
          <a:p>
            <a:endParaRPr lang="en-US" sz="2400" dirty="0"/>
          </a:p>
        </p:txBody>
      </p:sp>
    </p:spTree>
    <p:extLst>
      <p:ext uri="{BB962C8B-B14F-4D97-AF65-F5344CB8AC3E}">
        <p14:creationId xmlns:p14="http://schemas.microsoft.com/office/powerpoint/2010/main" val="2458558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951722" y="1250302"/>
            <a:ext cx="9974425" cy="5409261"/>
          </a:xfrm>
        </p:spPr>
        <p:txBody>
          <a:bodyPr>
            <a:normAutofit/>
          </a:bodyPr>
          <a:lstStyle/>
          <a:p>
            <a:r>
              <a:rPr lang="en-US" dirty="0"/>
              <a:t>When </a:t>
            </a:r>
            <a:r>
              <a:rPr lang="en-US" i="1" dirty="0">
                <a:latin typeface="Times" pitchFamily="18" charset="0"/>
              </a:rPr>
              <a:t>K</a:t>
            </a:r>
            <a:r>
              <a:rPr lang="en-US" dirty="0">
                <a:latin typeface="Times" pitchFamily="18" charset="0"/>
              </a:rPr>
              <a:t> = 2</a:t>
            </a:r>
            <a:r>
              <a:rPr lang="en-US" dirty="0"/>
              <a:t>, this reduces down to a single linear function (i.e. a single logistic regression).</a:t>
            </a:r>
          </a:p>
          <a:p>
            <a:endParaRPr lang="en-US" sz="800" dirty="0"/>
          </a:p>
          <a:p>
            <a:r>
              <a:rPr lang="en-US" dirty="0"/>
              <a:t>Though we’ve referenced the last category, since the data have no natural ordering we could reference any category we choose.</a:t>
            </a:r>
          </a:p>
          <a:p>
            <a:endParaRPr lang="en-US" sz="800" dirty="0"/>
          </a:p>
          <a:p>
            <a:r>
              <a:rPr lang="en-US" dirty="0"/>
              <a:t>Note since all parameters vary in these models, changing the reference categories will change the estimated betas.</a:t>
            </a:r>
          </a:p>
          <a:p>
            <a:endParaRPr lang="en-US" sz="2400" dirty="0"/>
          </a:p>
          <a:p>
            <a:endParaRPr lang="en-US" sz="2400" dirty="0">
              <a:latin typeface="Times" pitchFamily="18" charset="0"/>
            </a:endParaRP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800" dirty="0"/>
          </a:p>
          <a:p>
            <a:endParaRPr lang="en-US" sz="2400" dirty="0"/>
          </a:p>
          <a:p>
            <a:endParaRPr lang="en-US" sz="800" dirty="0"/>
          </a:p>
          <a:p>
            <a:endParaRPr lang="en-US" sz="2400" dirty="0"/>
          </a:p>
          <a:p>
            <a:endParaRPr lang="en-US" sz="2400" dirty="0"/>
          </a:p>
        </p:txBody>
      </p:sp>
    </p:spTree>
    <p:extLst>
      <p:ext uri="{BB962C8B-B14F-4D97-AF65-F5344CB8AC3E}">
        <p14:creationId xmlns:p14="http://schemas.microsoft.com/office/powerpoint/2010/main" val="4060941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831273" y="990601"/>
            <a:ext cx="10089572" cy="5668963"/>
          </a:xfrm>
        </p:spPr>
        <p:txBody>
          <a:bodyPr>
            <a:normAutofit/>
          </a:bodyPr>
          <a:lstStyle/>
          <a:p>
            <a:r>
              <a:rPr lang="en-US" dirty="0"/>
              <a:t>It makes sense to fit these models simultaneously</a:t>
            </a:r>
          </a:p>
          <a:p>
            <a:endParaRPr lang="en-US" sz="800" dirty="0"/>
          </a:p>
          <a:p>
            <a:r>
              <a:rPr lang="en-US" dirty="0"/>
              <a:t>As a result, there are some assumptions and constraints we must impose </a:t>
            </a:r>
          </a:p>
          <a:p>
            <a:pPr marL="914400" lvl="1" indent="-457200">
              <a:buAutoNum type="arabicParenBoth"/>
            </a:pPr>
            <a:r>
              <a:rPr lang="en-US" dirty="0"/>
              <a:t>The different classes in the data represent a multinomial distribution</a:t>
            </a:r>
          </a:p>
          <a:p>
            <a:pPr marL="914400" lvl="2" indent="0">
              <a:buNone/>
            </a:pPr>
            <a:r>
              <a:rPr lang="en-US" u="sng" dirty="0"/>
              <a:t>Constraint</a:t>
            </a:r>
            <a:r>
              <a:rPr lang="en-US" dirty="0"/>
              <a:t>: all posterior probabilities must sum to 1</a:t>
            </a:r>
          </a:p>
          <a:p>
            <a:pPr marL="914400" lvl="2" indent="0">
              <a:buNone/>
            </a:pPr>
            <a:r>
              <a:rPr lang="en-US" dirty="0"/>
              <a:t>In order to achieve this all models fit simultaneously</a:t>
            </a:r>
          </a:p>
          <a:p>
            <a:pPr marL="914400" lvl="2" indent="0">
              <a:buNone/>
            </a:pPr>
            <a:endParaRPr lang="en-US" dirty="0"/>
          </a:p>
          <a:p>
            <a:pPr marL="914400" lvl="1" indent="-457200">
              <a:buAutoNum type="arabicParenBoth"/>
            </a:pPr>
            <a:r>
              <a:rPr lang="en-US" dirty="0"/>
              <a:t>Independence of Irrelevant Alternatives:</a:t>
            </a:r>
          </a:p>
          <a:p>
            <a:pPr marL="914400" lvl="2" indent="0">
              <a:buNone/>
            </a:pPr>
            <a:r>
              <a:rPr lang="en-US" dirty="0"/>
              <a:t>Relative odds between any two outcomes independent of number and nature of other outcomes being simultaneously considered</a:t>
            </a:r>
          </a:p>
          <a:p>
            <a:endParaRPr lang="en-US" dirty="0"/>
          </a:p>
          <a:p>
            <a:endParaRPr lang="en-US" dirty="0">
              <a:latin typeface="Times"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8098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Definitions</a:t>
            </a:r>
            <a:r>
              <a:rPr lang="en-US" sz="3600" dirty="0"/>
              <a:t> in Classification</a:t>
            </a:r>
          </a:p>
        </p:txBody>
      </p:sp>
      <p:sp>
        <p:nvSpPr>
          <p:cNvPr id="3" name="Content Placeholder 2"/>
          <p:cNvSpPr>
            <a:spLocks noGrp="1"/>
          </p:cNvSpPr>
          <p:nvPr>
            <p:ph idx="1"/>
          </p:nvPr>
        </p:nvSpPr>
        <p:spPr>
          <a:xfrm>
            <a:off x="914400" y="1066801"/>
            <a:ext cx="9372600" cy="5440363"/>
          </a:xfrm>
        </p:spPr>
        <p:txBody>
          <a:bodyPr>
            <a:normAutofit/>
          </a:bodyPr>
          <a:lstStyle/>
          <a:p>
            <a:r>
              <a:rPr lang="en-US" dirty="0"/>
              <a:t>We are looking for classification rules that minimize our total expected misclassification cost/loss</a:t>
            </a:r>
          </a:p>
          <a:p>
            <a:pPr>
              <a:buNone/>
            </a:pPr>
            <a:endParaRPr lang="en-US" dirty="0"/>
          </a:p>
        </p:txBody>
      </p:sp>
      <p:graphicFrame>
        <p:nvGraphicFramePr>
          <p:cNvPr id="376837" name="Object 5"/>
          <p:cNvGraphicFramePr>
            <a:graphicFrameLocks noChangeAspect="1"/>
          </p:cNvGraphicFramePr>
          <p:nvPr>
            <p:extLst>
              <p:ext uri="{D42A27DB-BD31-4B8C-83A1-F6EECF244321}">
                <p14:modId xmlns:p14="http://schemas.microsoft.com/office/powerpoint/2010/main" val="252078353"/>
              </p:ext>
            </p:extLst>
          </p:nvPr>
        </p:nvGraphicFramePr>
        <p:xfrm>
          <a:off x="1170709" y="2151064"/>
          <a:ext cx="10453688" cy="4127500"/>
        </p:xfrm>
        <a:graphic>
          <a:graphicData uri="http://schemas.openxmlformats.org/presentationml/2006/ole">
            <mc:AlternateContent xmlns:mc="http://schemas.openxmlformats.org/markup-compatibility/2006">
              <mc:Choice xmlns:v="urn:schemas-microsoft-com:vml" Requires="v">
                <p:oleObj name="Equation" r:id="rId3" imgW="6895800" imgH="2539800" progId="Equation.DSMT4">
                  <p:embed/>
                </p:oleObj>
              </mc:Choice>
              <mc:Fallback>
                <p:oleObj name="Equation" r:id="rId3" imgW="6895800" imgH="2539800" progId="Equation.DSMT4">
                  <p:embed/>
                  <p:pic>
                    <p:nvPicPr>
                      <p:cNvPr id="0" name=""/>
                      <p:cNvPicPr>
                        <a:picLocks noChangeAspect="1" noChangeArrowheads="1"/>
                      </p:cNvPicPr>
                      <p:nvPr/>
                    </p:nvPicPr>
                    <p:blipFill>
                      <a:blip r:embed="rId4"/>
                      <a:srcRect/>
                      <a:stretch>
                        <a:fillRect/>
                      </a:stretch>
                    </p:blipFill>
                    <p:spPr bwMode="auto">
                      <a:xfrm>
                        <a:off x="1170709" y="2151064"/>
                        <a:ext cx="10453688" cy="4127500"/>
                      </a:xfrm>
                      <a:prstGeom prst="rect">
                        <a:avLst/>
                      </a:prstGeom>
                      <a:noFill/>
                    </p:spPr>
                  </p:pic>
                </p:oleObj>
              </mc:Fallback>
            </mc:AlternateContent>
          </a:graphicData>
        </a:graphic>
      </p:graphicFrame>
    </p:spTree>
    <p:extLst>
      <p:ext uri="{BB962C8B-B14F-4D97-AF65-F5344CB8AC3E}">
        <p14:creationId xmlns:p14="http://schemas.microsoft.com/office/powerpoint/2010/main" val="1219886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862445" y="990601"/>
            <a:ext cx="10681855" cy="5668963"/>
          </a:xfrm>
        </p:spPr>
        <p:txBody>
          <a:bodyPr>
            <a:normAutofit/>
          </a:bodyPr>
          <a:lstStyle/>
          <a:p>
            <a:r>
              <a:rPr lang="en-US" dirty="0"/>
              <a:t>Ordering: Maternal attitude on epidurals (Likert scale)</a:t>
            </a:r>
          </a:p>
          <a:p>
            <a:r>
              <a:rPr lang="en-US" dirty="0"/>
              <a:t>One possible option is to fit a </a:t>
            </a:r>
            <a:r>
              <a:rPr lang="en-US" i="1" dirty="0">
                <a:solidFill>
                  <a:srgbClr val="00B0F0"/>
                </a:solidFill>
              </a:rPr>
              <a:t>cumulative logit model </a:t>
            </a:r>
            <a:endParaRPr lang="en-US" dirty="0"/>
          </a:p>
          <a:p>
            <a:endParaRPr lang="en-US" dirty="0"/>
          </a:p>
          <a:p>
            <a:endParaRPr lang="en-US" dirty="0"/>
          </a:p>
          <a:p>
            <a:endParaRPr lang="en-US" dirty="0"/>
          </a:p>
          <a:p>
            <a:endParaRPr lang="en-US" dirty="0"/>
          </a:p>
          <a:p>
            <a:endParaRPr lang="en-US" dirty="0"/>
          </a:p>
          <a:p>
            <a:endParaRPr lang="en-US" dirty="0"/>
          </a:p>
          <a:p>
            <a:pPr algn="just"/>
            <a:r>
              <a:rPr lang="en-US" dirty="0"/>
              <a:t>The model for </a:t>
            </a:r>
            <a:r>
              <a:rPr lang="en-US" i="1" dirty="0">
                <a:latin typeface="Times" pitchFamily="18" charset="0"/>
              </a:rPr>
              <a:t>P</a:t>
            </a:r>
            <a:r>
              <a:rPr lang="en-US" dirty="0">
                <a:latin typeface="Times" pitchFamily="18" charset="0"/>
              </a:rPr>
              <a:t>(</a:t>
            </a:r>
            <a:r>
              <a:rPr lang="en-US" i="1" dirty="0">
                <a:latin typeface="Times" pitchFamily="18" charset="0"/>
              </a:rPr>
              <a:t>G</a:t>
            </a:r>
            <a:r>
              <a:rPr lang="en-US" dirty="0">
                <a:latin typeface="Times" pitchFamily="18" charset="0"/>
              </a:rPr>
              <a:t> </a:t>
            </a:r>
            <a:r>
              <a:rPr lang="en-US" u="sng" dirty="0">
                <a:latin typeface="Times" pitchFamily="18" charset="0"/>
              </a:rPr>
              <a:t>&lt;</a:t>
            </a:r>
            <a:r>
              <a:rPr lang="en-US" dirty="0">
                <a:latin typeface="Times" pitchFamily="18" charset="0"/>
              </a:rPr>
              <a:t> </a:t>
            </a:r>
            <a:r>
              <a:rPr lang="en-US" i="1" dirty="0" err="1">
                <a:latin typeface="Times" pitchFamily="18" charset="0"/>
              </a:rPr>
              <a:t>k</a:t>
            </a:r>
            <a:r>
              <a:rPr lang="en-US" dirty="0" err="1">
                <a:latin typeface="Times" pitchFamily="18" charset="0"/>
              </a:rPr>
              <a:t>|</a:t>
            </a:r>
            <a:r>
              <a:rPr lang="en-US" b="1" dirty="0" err="1">
                <a:latin typeface="Times" pitchFamily="18" charset="0"/>
              </a:rPr>
              <a:t>X</a:t>
            </a:r>
            <a:r>
              <a:rPr lang="en-US" dirty="0">
                <a:latin typeface="Times" pitchFamily="18" charset="0"/>
              </a:rPr>
              <a:t> = </a:t>
            </a:r>
            <a:r>
              <a:rPr lang="en-US" b="1" dirty="0">
                <a:latin typeface="Times" pitchFamily="18" charset="0"/>
              </a:rPr>
              <a:t>x</a:t>
            </a:r>
            <a:r>
              <a:rPr lang="en-US" dirty="0">
                <a:latin typeface="Times" pitchFamily="18" charset="0"/>
              </a:rPr>
              <a:t>) </a:t>
            </a:r>
            <a:r>
              <a:rPr lang="en-US" dirty="0"/>
              <a:t>is just a logit model for a binary response</a:t>
            </a:r>
          </a:p>
          <a:p>
            <a:pPr algn="just"/>
            <a:r>
              <a:rPr lang="en-US" dirty="0"/>
              <a:t>In this case, the response takes value </a:t>
            </a:r>
            <a:r>
              <a:rPr lang="en-US" dirty="0">
                <a:latin typeface="Times" pitchFamily="18" charset="0"/>
              </a:rPr>
              <a:t>1</a:t>
            </a:r>
            <a:r>
              <a:rPr lang="en-US" dirty="0"/>
              <a:t> if </a:t>
            </a:r>
            <a:r>
              <a:rPr lang="en-US" i="1" dirty="0">
                <a:latin typeface="Times" pitchFamily="18" charset="0"/>
              </a:rPr>
              <a:t>y</a:t>
            </a:r>
            <a:r>
              <a:rPr lang="en-US" dirty="0">
                <a:latin typeface="Times" pitchFamily="18" charset="0"/>
              </a:rPr>
              <a:t> </a:t>
            </a:r>
            <a:r>
              <a:rPr lang="en-US" u="sng" dirty="0">
                <a:latin typeface="Times" pitchFamily="18" charset="0"/>
              </a:rPr>
              <a:t>&lt;</a:t>
            </a:r>
            <a:r>
              <a:rPr lang="en-US" dirty="0">
                <a:latin typeface="Times" pitchFamily="18" charset="0"/>
              </a:rPr>
              <a:t> </a:t>
            </a:r>
            <a:r>
              <a:rPr lang="en-US" i="1" dirty="0">
                <a:latin typeface="Times" pitchFamily="18" charset="0"/>
              </a:rPr>
              <a:t>k</a:t>
            </a:r>
            <a:r>
              <a:rPr lang="en-US" dirty="0">
                <a:latin typeface="Times" pitchFamily="18" charset="0"/>
              </a:rPr>
              <a:t> </a:t>
            </a:r>
            <a:r>
              <a:rPr lang="en-US" dirty="0"/>
              <a:t>and the takes value </a:t>
            </a:r>
            <a:r>
              <a:rPr lang="en-US" dirty="0">
                <a:latin typeface="Times" pitchFamily="18" charset="0"/>
              </a:rPr>
              <a:t>0</a:t>
            </a:r>
            <a:r>
              <a:rPr lang="en-US" dirty="0"/>
              <a:t> if </a:t>
            </a:r>
            <a:r>
              <a:rPr lang="en-US" i="1" dirty="0">
                <a:latin typeface="Times" pitchFamily="18" charset="0"/>
              </a:rPr>
              <a:t>y</a:t>
            </a:r>
            <a:r>
              <a:rPr lang="en-US" dirty="0">
                <a:latin typeface="Times" pitchFamily="18" charset="0"/>
              </a:rPr>
              <a:t> &gt; </a:t>
            </a:r>
            <a:r>
              <a:rPr lang="en-US" i="1" dirty="0">
                <a:latin typeface="Times" pitchFamily="18" charset="0"/>
              </a:rPr>
              <a:t>k</a:t>
            </a:r>
            <a:r>
              <a:rPr lang="en-US" dirty="0">
                <a:latin typeface="Times" pitchFamily="18" charset="0"/>
              </a:rPr>
              <a:t> + 1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999908445"/>
              </p:ext>
            </p:extLst>
          </p:nvPr>
        </p:nvGraphicFramePr>
        <p:xfrm>
          <a:off x="1731674" y="2254250"/>
          <a:ext cx="8018462" cy="2443163"/>
        </p:xfrm>
        <a:graphic>
          <a:graphicData uri="http://schemas.openxmlformats.org/presentationml/2006/ole">
            <mc:AlternateContent xmlns:mc="http://schemas.openxmlformats.org/markup-compatibility/2006">
              <mc:Choice xmlns:v="urn:schemas-microsoft-com:vml" Requires="v">
                <p:oleObj name="Equation" r:id="rId3" imgW="5257800" imgH="1600200" progId="Equation.DSMT4">
                  <p:embed/>
                </p:oleObj>
              </mc:Choice>
              <mc:Fallback>
                <p:oleObj name="Equation" r:id="rId3" imgW="5257800" imgH="1600200" progId="Equation.DSMT4">
                  <p:embed/>
                  <p:pic>
                    <p:nvPicPr>
                      <p:cNvPr id="0" name=""/>
                      <p:cNvPicPr>
                        <a:picLocks noChangeAspect="1" noChangeArrowheads="1"/>
                      </p:cNvPicPr>
                      <p:nvPr/>
                    </p:nvPicPr>
                    <p:blipFill>
                      <a:blip r:embed="rId4"/>
                      <a:srcRect/>
                      <a:stretch>
                        <a:fillRect/>
                      </a:stretch>
                    </p:blipFill>
                    <p:spPr bwMode="auto">
                      <a:xfrm>
                        <a:off x="1731674" y="2254250"/>
                        <a:ext cx="8018462" cy="2443163"/>
                      </a:xfrm>
                      <a:prstGeom prst="rect">
                        <a:avLst/>
                      </a:prstGeom>
                      <a:noFill/>
                    </p:spPr>
                  </p:pic>
                </p:oleObj>
              </mc:Fallback>
            </mc:AlternateContent>
          </a:graphicData>
        </a:graphic>
      </p:graphicFrame>
    </p:spTree>
    <p:extLst>
      <p:ext uri="{BB962C8B-B14F-4D97-AF65-F5344CB8AC3E}">
        <p14:creationId xmlns:p14="http://schemas.microsoft.com/office/powerpoint/2010/main" val="459019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987135" y="914401"/>
            <a:ext cx="9996055" cy="5668963"/>
          </a:xfrm>
        </p:spPr>
        <p:txBody>
          <a:bodyPr>
            <a:noAutofit/>
          </a:bodyPr>
          <a:lstStyle/>
          <a:p>
            <a:r>
              <a:rPr lang="en-US" dirty="0"/>
              <a:t>It is of greater interest however to model all </a:t>
            </a:r>
            <a:r>
              <a:rPr lang="en-US" i="1" dirty="0">
                <a:latin typeface="Times" pitchFamily="18" charset="0"/>
              </a:rPr>
              <a:t>K</a:t>
            </a:r>
            <a:r>
              <a:rPr lang="en-US" dirty="0">
                <a:latin typeface="Times" pitchFamily="18" charset="0"/>
              </a:rPr>
              <a:t> – 1</a:t>
            </a:r>
            <a:r>
              <a:rPr lang="en-US" dirty="0"/>
              <a:t> cumulative logits in a single model.</a:t>
            </a:r>
          </a:p>
          <a:p>
            <a:endParaRPr lang="en-US" sz="1200" dirty="0"/>
          </a:p>
          <a:p>
            <a:r>
              <a:rPr lang="en-US" dirty="0"/>
              <a:t>This leads us to the </a:t>
            </a:r>
            <a:r>
              <a:rPr lang="en-US" i="1" dirty="0">
                <a:solidFill>
                  <a:srgbClr val="00B0F0"/>
                </a:solidFill>
              </a:rPr>
              <a:t>proportional odds model</a:t>
            </a:r>
            <a:endParaRPr lang="en-US" dirty="0"/>
          </a:p>
          <a:p>
            <a:endParaRPr lang="en-US" dirty="0"/>
          </a:p>
          <a:p>
            <a:endParaRPr lang="en-US" dirty="0"/>
          </a:p>
          <a:p>
            <a:pPr algn="just"/>
            <a:r>
              <a:rPr lang="en-US" dirty="0"/>
              <a:t>Notice the intercept is allowed to vary as </a:t>
            </a:r>
            <a:r>
              <a:rPr lang="en-US" i="1" dirty="0">
                <a:latin typeface="Times" pitchFamily="18" charset="0"/>
              </a:rPr>
              <a:t>j</a:t>
            </a:r>
            <a:r>
              <a:rPr lang="en-US" dirty="0">
                <a:latin typeface="Times" pitchFamily="18" charset="0"/>
              </a:rPr>
              <a:t> </a:t>
            </a:r>
            <a:r>
              <a:rPr lang="en-US" dirty="0"/>
              <a:t>increases</a:t>
            </a:r>
          </a:p>
          <a:p>
            <a:pPr algn="just"/>
            <a:endParaRPr lang="en-US" sz="1200" dirty="0"/>
          </a:p>
          <a:p>
            <a:pPr algn="just"/>
            <a:r>
              <a:rPr lang="en-US" dirty="0"/>
              <a:t>However, the other model parameters remain constant</a:t>
            </a:r>
          </a:p>
          <a:p>
            <a:pPr algn="just"/>
            <a:endParaRPr lang="en-US" sz="1200" dirty="0"/>
          </a:p>
          <a:p>
            <a:pPr algn="just"/>
            <a:r>
              <a:rPr lang="en-US" dirty="0"/>
              <a:t>Does this make sense given the name of the model?</a:t>
            </a:r>
            <a:endParaRPr lang="en-US" dirty="0">
              <a:latin typeface="Times"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208314808"/>
              </p:ext>
            </p:extLst>
          </p:nvPr>
        </p:nvGraphicFramePr>
        <p:xfrm>
          <a:off x="2445328" y="2805544"/>
          <a:ext cx="6043181" cy="581891"/>
        </p:xfrm>
        <a:graphic>
          <a:graphicData uri="http://schemas.openxmlformats.org/presentationml/2006/ole">
            <mc:AlternateContent xmlns:mc="http://schemas.openxmlformats.org/markup-compatibility/2006">
              <mc:Choice xmlns:v="urn:schemas-microsoft-com:vml" Requires="v">
                <p:oleObj name="Equation" r:id="rId3" imgW="3174840" imgH="304560" progId="Equation.DSMT4">
                  <p:embed/>
                </p:oleObj>
              </mc:Choice>
              <mc:Fallback>
                <p:oleObj name="Equation" r:id="rId3" imgW="3174840" imgH="304560" progId="Equation.DSMT4">
                  <p:embed/>
                  <p:pic>
                    <p:nvPicPr>
                      <p:cNvPr id="0" name=""/>
                      <p:cNvPicPr>
                        <a:picLocks noChangeAspect="1" noChangeArrowheads="1"/>
                      </p:cNvPicPr>
                      <p:nvPr/>
                    </p:nvPicPr>
                    <p:blipFill>
                      <a:blip r:embed="rId4"/>
                      <a:srcRect/>
                      <a:stretch>
                        <a:fillRect/>
                      </a:stretch>
                    </p:blipFill>
                    <p:spPr bwMode="auto">
                      <a:xfrm>
                        <a:off x="2445328" y="2805544"/>
                        <a:ext cx="6043181" cy="581891"/>
                      </a:xfrm>
                      <a:prstGeom prst="rect">
                        <a:avLst/>
                      </a:prstGeom>
                      <a:noFill/>
                    </p:spPr>
                  </p:pic>
                </p:oleObj>
              </mc:Fallback>
            </mc:AlternateContent>
          </a:graphicData>
        </a:graphic>
      </p:graphicFrame>
    </p:spTree>
    <p:extLst>
      <p:ext uri="{BB962C8B-B14F-4D97-AF65-F5344CB8AC3E}">
        <p14:creationId xmlns:p14="http://schemas.microsoft.com/office/powerpoint/2010/main" val="4011901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Logistic Regression for </a:t>
            </a:r>
            <a:r>
              <a:rPr lang="en-US" sz="4000" i="1" dirty="0">
                <a:latin typeface="Times" pitchFamily="18" charset="0"/>
              </a:rPr>
              <a:t>K</a:t>
            </a:r>
            <a:r>
              <a:rPr lang="en-US" sz="4000" dirty="0">
                <a:latin typeface="Times" pitchFamily="18" charset="0"/>
              </a:rPr>
              <a:t> &gt; 2</a:t>
            </a:r>
          </a:p>
        </p:txBody>
      </p:sp>
      <p:sp>
        <p:nvSpPr>
          <p:cNvPr id="3" name="Content Placeholder 2"/>
          <p:cNvSpPr>
            <a:spLocks noGrp="1"/>
          </p:cNvSpPr>
          <p:nvPr>
            <p:ph idx="1"/>
          </p:nvPr>
        </p:nvSpPr>
        <p:spPr>
          <a:xfrm>
            <a:off x="820882" y="914401"/>
            <a:ext cx="10380518" cy="5668963"/>
          </a:xfrm>
        </p:spPr>
        <p:txBody>
          <a:bodyPr>
            <a:noAutofit/>
          </a:bodyPr>
          <a:lstStyle/>
          <a:p>
            <a:r>
              <a:rPr lang="en-US" dirty="0"/>
              <a:t>Assumptions for the proportional odds model </a:t>
            </a:r>
          </a:p>
          <a:p>
            <a:pPr lvl="1"/>
            <a:r>
              <a:rPr lang="en-US" dirty="0"/>
              <a:t>Intercepts are increasing with increasing  </a:t>
            </a:r>
            <a:r>
              <a:rPr lang="en-US" i="1" dirty="0">
                <a:latin typeface="Times" pitchFamily="18" charset="0"/>
              </a:rPr>
              <a:t>j  </a:t>
            </a:r>
          </a:p>
          <a:p>
            <a:pPr lvl="1"/>
            <a:r>
              <a:rPr lang="en-US" dirty="0"/>
              <a:t>Models share the same rate of increase with increasing  </a:t>
            </a:r>
            <a:r>
              <a:rPr lang="en-US" i="1" dirty="0">
                <a:latin typeface="Times" pitchFamily="18" charset="0"/>
              </a:rPr>
              <a:t>j  </a:t>
            </a:r>
          </a:p>
          <a:p>
            <a:pPr lvl="1"/>
            <a:r>
              <a:rPr lang="en-US" dirty="0"/>
              <a:t>Odds ratios proportional to distance between </a:t>
            </a:r>
            <a:r>
              <a:rPr lang="en-US" b="1" dirty="0">
                <a:latin typeface="Times" pitchFamily="18" charset="0"/>
              </a:rPr>
              <a:t>x</a:t>
            </a:r>
            <a:r>
              <a:rPr lang="en-US" baseline="-25000" dirty="0">
                <a:latin typeface="Times" pitchFamily="18" charset="0"/>
              </a:rPr>
              <a:t>1</a:t>
            </a:r>
            <a:r>
              <a:rPr lang="en-US" dirty="0"/>
              <a:t> and </a:t>
            </a:r>
            <a:r>
              <a:rPr lang="en-US" b="1" dirty="0">
                <a:latin typeface="Times" pitchFamily="18" charset="0"/>
              </a:rPr>
              <a:t>x</a:t>
            </a:r>
            <a:r>
              <a:rPr lang="en-US" baseline="-25000" dirty="0">
                <a:latin typeface="Times" pitchFamily="18" charset="0"/>
              </a:rPr>
              <a:t>2</a:t>
            </a:r>
            <a:r>
              <a:rPr lang="en-US" dirty="0"/>
              <a:t> and the proportionality constant is same for each logit</a:t>
            </a:r>
          </a:p>
          <a:p>
            <a:endParaRPr lang="en-US" sz="800" dirty="0"/>
          </a:p>
          <a:p>
            <a:r>
              <a:rPr lang="en-US" dirty="0"/>
              <a:t>For </a:t>
            </a:r>
            <a:r>
              <a:rPr lang="en-US" i="1" dirty="0">
                <a:latin typeface="Times" pitchFamily="18" charset="0"/>
              </a:rPr>
              <a:t>j</a:t>
            </a:r>
            <a:r>
              <a:rPr lang="en-US" dirty="0">
                <a:latin typeface="Times" pitchFamily="18" charset="0"/>
              </a:rPr>
              <a:t> &lt; </a:t>
            </a:r>
            <a:r>
              <a:rPr lang="en-US" i="1" dirty="0">
                <a:latin typeface="Times" pitchFamily="18" charset="0"/>
              </a:rPr>
              <a:t>k</a:t>
            </a:r>
            <a:r>
              <a:rPr lang="en-US" dirty="0"/>
              <a:t>, the curve for </a:t>
            </a:r>
            <a:r>
              <a:rPr lang="en-US" i="1" dirty="0">
                <a:latin typeface="Times" pitchFamily="18" charset="0"/>
              </a:rPr>
              <a:t>P</a:t>
            </a:r>
            <a:r>
              <a:rPr lang="en-US" dirty="0">
                <a:latin typeface="Times" pitchFamily="18" charset="0"/>
              </a:rPr>
              <a:t>(</a:t>
            </a:r>
            <a:r>
              <a:rPr lang="en-US" i="1" dirty="0">
                <a:latin typeface="Times" pitchFamily="18" charset="0"/>
              </a:rPr>
              <a:t>G</a:t>
            </a:r>
            <a:r>
              <a:rPr lang="en-US" dirty="0">
                <a:latin typeface="Times" pitchFamily="18" charset="0"/>
              </a:rPr>
              <a:t> </a:t>
            </a:r>
            <a:r>
              <a:rPr lang="en-US" u="sng" dirty="0">
                <a:latin typeface="Times" pitchFamily="18" charset="0"/>
              </a:rPr>
              <a:t>&lt;</a:t>
            </a:r>
            <a:r>
              <a:rPr lang="en-US" dirty="0">
                <a:latin typeface="Times" pitchFamily="18" charset="0"/>
              </a:rPr>
              <a:t> </a:t>
            </a:r>
            <a:r>
              <a:rPr lang="en-US" i="1" dirty="0">
                <a:latin typeface="Times" pitchFamily="18" charset="0"/>
              </a:rPr>
              <a:t>k</a:t>
            </a:r>
            <a:r>
              <a:rPr lang="en-US" dirty="0">
                <a:latin typeface="Times" pitchFamily="18" charset="0"/>
              </a:rPr>
              <a:t>| </a:t>
            </a:r>
            <a:r>
              <a:rPr lang="en-US" b="1" dirty="0">
                <a:latin typeface="Times" pitchFamily="18" charset="0"/>
              </a:rPr>
              <a:t>X</a:t>
            </a:r>
            <a:r>
              <a:rPr lang="en-US" dirty="0">
                <a:latin typeface="Times" pitchFamily="18" charset="0"/>
              </a:rPr>
              <a:t> = </a:t>
            </a:r>
            <a:r>
              <a:rPr lang="en-US" b="1" dirty="0">
                <a:latin typeface="Times" pitchFamily="18" charset="0"/>
              </a:rPr>
              <a:t>x</a:t>
            </a:r>
            <a:r>
              <a:rPr lang="en-US" dirty="0">
                <a:latin typeface="Times" pitchFamily="18" charset="0"/>
              </a:rPr>
              <a:t>) </a:t>
            </a:r>
            <a:r>
              <a:rPr lang="en-US" dirty="0"/>
              <a:t>is equivalent to curve for    </a:t>
            </a:r>
            <a:r>
              <a:rPr lang="en-US" i="1" dirty="0">
                <a:latin typeface="Times" pitchFamily="18" charset="0"/>
              </a:rPr>
              <a:t>P</a:t>
            </a:r>
            <a:r>
              <a:rPr lang="en-US" dirty="0">
                <a:latin typeface="Times" pitchFamily="18" charset="0"/>
              </a:rPr>
              <a:t>(</a:t>
            </a:r>
            <a:r>
              <a:rPr lang="en-US" i="1" dirty="0">
                <a:latin typeface="Times" pitchFamily="18" charset="0"/>
              </a:rPr>
              <a:t>G</a:t>
            </a:r>
            <a:r>
              <a:rPr lang="en-US" dirty="0">
                <a:latin typeface="Times" pitchFamily="18" charset="0"/>
              </a:rPr>
              <a:t> </a:t>
            </a:r>
            <a:r>
              <a:rPr lang="en-US" u="sng" dirty="0">
                <a:latin typeface="Times" pitchFamily="18" charset="0"/>
              </a:rPr>
              <a:t>&lt;</a:t>
            </a:r>
            <a:r>
              <a:rPr lang="en-US" dirty="0">
                <a:latin typeface="Times" pitchFamily="18" charset="0"/>
              </a:rPr>
              <a:t> </a:t>
            </a:r>
            <a:r>
              <a:rPr lang="en-US" i="1" dirty="0">
                <a:latin typeface="Times" pitchFamily="18" charset="0"/>
              </a:rPr>
              <a:t>j</a:t>
            </a:r>
            <a:r>
              <a:rPr lang="en-US" dirty="0">
                <a:latin typeface="Times" pitchFamily="18" charset="0"/>
              </a:rPr>
              <a:t>| </a:t>
            </a:r>
            <a:r>
              <a:rPr lang="en-US" b="1" dirty="0">
                <a:latin typeface="Times" pitchFamily="18" charset="0"/>
              </a:rPr>
              <a:t>X</a:t>
            </a:r>
            <a:r>
              <a:rPr lang="en-US" dirty="0">
                <a:latin typeface="Times" pitchFamily="18" charset="0"/>
              </a:rPr>
              <a:t> = </a:t>
            </a:r>
            <a:r>
              <a:rPr lang="en-US" b="1" dirty="0">
                <a:latin typeface="Times" pitchFamily="18" charset="0"/>
              </a:rPr>
              <a:t>x</a:t>
            </a:r>
            <a:r>
              <a:rPr lang="en-US" dirty="0">
                <a:latin typeface="Times" pitchFamily="18" charset="0"/>
              </a:rPr>
              <a:t>)</a:t>
            </a:r>
            <a:r>
              <a:rPr lang="en-US" dirty="0"/>
              <a:t> shifted </a:t>
            </a:r>
            <a:r>
              <a:rPr lang="en-US" dirty="0">
                <a:latin typeface="Times" pitchFamily="18" charset="0"/>
              </a:rPr>
              <a:t>(</a:t>
            </a:r>
            <a:r>
              <a:rPr lang="en-US" i="1" dirty="0">
                <a:latin typeface="Symbol" pitchFamily="18" charset="2"/>
              </a:rPr>
              <a:t>b</a:t>
            </a:r>
            <a:r>
              <a:rPr lang="en-US" baseline="-25000" dirty="0">
                <a:latin typeface="Times" pitchFamily="18" charset="0"/>
              </a:rPr>
              <a:t>0</a:t>
            </a:r>
            <a:r>
              <a:rPr lang="en-US" i="1" baseline="-25000" dirty="0">
                <a:latin typeface="Times" pitchFamily="18" charset="0"/>
              </a:rPr>
              <a:t>k</a:t>
            </a:r>
            <a:r>
              <a:rPr lang="en-US" dirty="0"/>
              <a:t> – </a:t>
            </a:r>
            <a:r>
              <a:rPr lang="en-US" i="1" dirty="0">
                <a:latin typeface="Symbol" pitchFamily="18" charset="2"/>
              </a:rPr>
              <a:t>b</a:t>
            </a:r>
            <a:r>
              <a:rPr lang="en-US" baseline="-25000" dirty="0">
                <a:latin typeface="Times" pitchFamily="18" charset="0"/>
              </a:rPr>
              <a:t>0</a:t>
            </a:r>
            <a:r>
              <a:rPr lang="en-US" i="1" baseline="-25000" dirty="0">
                <a:latin typeface="Times" pitchFamily="18" charset="0"/>
              </a:rPr>
              <a:t>j</a:t>
            </a:r>
            <a:r>
              <a:rPr lang="en-US" dirty="0">
                <a:latin typeface="Times" pitchFamily="18" charset="0"/>
              </a:rPr>
              <a:t>)/</a:t>
            </a:r>
            <a:r>
              <a:rPr lang="en-US" b="1" dirty="0">
                <a:latin typeface="Symbol" pitchFamily="18" charset="2"/>
              </a:rPr>
              <a:t>b</a:t>
            </a:r>
            <a:r>
              <a:rPr lang="en-US" dirty="0"/>
              <a:t> units in the </a:t>
            </a:r>
            <a:r>
              <a:rPr lang="en-US" b="1" dirty="0">
                <a:latin typeface="Times" pitchFamily="18" charset="0"/>
              </a:rPr>
              <a:t>x</a:t>
            </a:r>
            <a:r>
              <a:rPr lang="en-US" dirty="0"/>
              <a:t> direction</a:t>
            </a:r>
          </a:p>
          <a:p>
            <a:endParaRPr lang="en-US" dirty="0"/>
          </a:p>
          <a:p>
            <a:endParaRPr lang="en-US" dirty="0"/>
          </a:p>
          <a:p>
            <a:r>
              <a:rPr lang="en-US" dirty="0"/>
              <a:t>Odds ratios to interpret the model are </a:t>
            </a:r>
            <a:r>
              <a:rPr lang="en-US" i="1" dirty="0">
                <a:solidFill>
                  <a:srgbClr val="00B0F0"/>
                </a:solidFill>
              </a:rPr>
              <a:t>cumulative odds ratios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691330538"/>
              </p:ext>
            </p:extLst>
          </p:nvPr>
        </p:nvGraphicFramePr>
        <p:xfrm>
          <a:off x="2024063" y="5556250"/>
          <a:ext cx="7008812" cy="876300"/>
        </p:xfrm>
        <a:graphic>
          <a:graphicData uri="http://schemas.openxmlformats.org/presentationml/2006/ole">
            <mc:AlternateContent xmlns:mc="http://schemas.openxmlformats.org/markup-compatibility/2006">
              <mc:Choice xmlns:v="urn:schemas-microsoft-com:vml" Requires="v">
                <p:oleObj name="Equation" r:id="rId3" imgW="4686120" imgH="583920" progId="Equation.DSMT4">
                  <p:embed/>
                </p:oleObj>
              </mc:Choice>
              <mc:Fallback>
                <p:oleObj name="Equation" r:id="rId3" imgW="4686120" imgH="583920" progId="Equation.DSMT4">
                  <p:embed/>
                  <p:pic>
                    <p:nvPicPr>
                      <p:cNvPr id="0" name=""/>
                      <p:cNvPicPr>
                        <a:picLocks noChangeAspect="1" noChangeArrowheads="1"/>
                      </p:cNvPicPr>
                      <p:nvPr/>
                    </p:nvPicPr>
                    <p:blipFill>
                      <a:blip r:embed="rId4"/>
                      <a:srcRect/>
                      <a:stretch>
                        <a:fillRect/>
                      </a:stretch>
                    </p:blipFill>
                    <p:spPr bwMode="auto">
                      <a:xfrm>
                        <a:off x="2024063" y="5556250"/>
                        <a:ext cx="7008812"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7219" name="Object 3"/>
          <p:cNvGraphicFramePr>
            <a:graphicFrameLocks noChangeAspect="1"/>
          </p:cNvGraphicFramePr>
          <p:nvPr>
            <p:extLst>
              <p:ext uri="{D42A27DB-BD31-4B8C-83A1-F6EECF244321}">
                <p14:modId xmlns:p14="http://schemas.microsoft.com/office/powerpoint/2010/main" val="2825520965"/>
              </p:ext>
            </p:extLst>
          </p:nvPr>
        </p:nvGraphicFramePr>
        <p:xfrm>
          <a:off x="2762250" y="4248150"/>
          <a:ext cx="4672013" cy="495300"/>
        </p:xfrm>
        <a:graphic>
          <a:graphicData uri="http://schemas.openxmlformats.org/presentationml/2006/ole">
            <mc:AlternateContent xmlns:mc="http://schemas.openxmlformats.org/markup-compatibility/2006">
              <mc:Choice xmlns:v="urn:schemas-microsoft-com:vml" Requires="v">
                <p:oleObj name="Equation" r:id="rId5" imgW="3124080" imgH="330120" progId="Equation.DSMT4">
                  <p:embed/>
                </p:oleObj>
              </mc:Choice>
              <mc:Fallback>
                <p:oleObj name="Equation" r:id="rId5" imgW="3124080" imgH="330120" progId="Equation.DSMT4">
                  <p:embed/>
                  <p:pic>
                    <p:nvPicPr>
                      <p:cNvPr id="0" name=""/>
                      <p:cNvPicPr>
                        <a:picLocks noChangeAspect="1" noChangeArrowheads="1"/>
                      </p:cNvPicPr>
                      <p:nvPr/>
                    </p:nvPicPr>
                    <p:blipFill>
                      <a:blip r:embed="rId6"/>
                      <a:srcRect/>
                      <a:stretch>
                        <a:fillRect/>
                      </a:stretch>
                    </p:blipFill>
                    <p:spPr bwMode="auto">
                      <a:xfrm>
                        <a:off x="2762250" y="4248150"/>
                        <a:ext cx="467201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59454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882" y="533401"/>
            <a:ext cx="10422082" cy="5668963"/>
          </a:xfrm>
        </p:spPr>
        <p:txBody>
          <a:bodyPr>
            <a:normAutofit/>
          </a:bodyPr>
          <a:lstStyle/>
          <a:p>
            <a:pPr marL="457200" indent="-457200">
              <a:lnSpc>
                <a:spcPct val="100000"/>
              </a:lnSpc>
              <a:spcBef>
                <a:spcPts val="800"/>
              </a:spcBef>
            </a:pPr>
            <a:r>
              <a:rPr lang="en-US" sz="2400" dirty="0"/>
              <a:t>So far we have made no assumptions about the distribution of the data</a:t>
            </a:r>
          </a:p>
          <a:p>
            <a:pPr marL="457200" indent="-457200">
              <a:lnSpc>
                <a:spcPct val="100000"/>
              </a:lnSpc>
              <a:spcBef>
                <a:spcPts val="800"/>
              </a:spcBef>
            </a:pPr>
            <a:endParaRPr lang="en-US" sz="800" dirty="0"/>
          </a:p>
          <a:p>
            <a:pPr marL="457200" indent="-457200">
              <a:lnSpc>
                <a:spcPct val="100000"/>
              </a:lnSpc>
              <a:spcBef>
                <a:spcPts val="800"/>
              </a:spcBef>
            </a:pPr>
            <a:r>
              <a:rPr lang="en-US" sz="2400" dirty="0"/>
              <a:t>Decision theory suggests that we need to know the posterior class probability for optimal classification</a:t>
            </a:r>
          </a:p>
          <a:p>
            <a:pPr marL="457200">
              <a:lnSpc>
                <a:spcPct val="100000"/>
              </a:lnSpc>
              <a:spcBef>
                <a:spcPts val="800"/>
              </a:spcBef>
            </a:pPr>
            <a:endParaRPr lang="en-US" sz="800" dirty="0"/>
          </a:p>
          <a:p>
            <a:pPr marL="457200">
              <a:lnSpc>
                <a:spcPct val="100000"/>
              </a:lnSpc>
              <a:spcBef>
                <a:spcPts val="800"/>
              </a:spcBef>
            </a:pPr>
            <a:r>
              <a:rPr lang="en-US" sz="2400" dirty="0"/>
              <a:t>This brings us back to </a:t>
            </a:r>
            <a:r>
              <a:rPr lang="en-US" sz="2400" dirty="0" err="1"/>
              <a:t>Bayes</a:t>
            </a:r>
            <a:r>
              <a:rPr lang="en-US" sz="2400" dirty="0"/>
              <a:t>…</a:t>
            </a:r>
          </a:p>
          <a:p>
            <a:pPr marL="457200">
              <a:lnSpc>
                <a:spcPct val="100000"/>
              </a:lnSpc>
              <a:spcBef>
                <a:spcPts val="800"/>
              </a:spcBef>
            </a:pPr>
            <a:endParaRPr lang="en-US" sz="2400" dirty="0"/>
          </a:p>
          <a:p>
            <a:pPr marL="457200">
              <a:lnSpc>
                <a:spcPct val="100000"/>
              </a:lnSpc>
              <a:spcBef>
                <a:spcPts val="800"/>
              </a:spcBef>
            </a:pPr>
            <a:endParaRPr lang="en-US" sz="2400" dirty="0"/>
          </a:p>
          <a:p>
            <a:pPr marL="457200">
              <a:lnSpc>
                <a:spcPct val="100000"/>
              </a:lnSpc>
              <a:spcBef>
                <a:spcPts val="800"/>
              </a:spcBef>
            </a:pPr>
            <a:endParaRPr lang="en-US" sz="2400" dirty="0"/>
          </a:p>
          <a:p>
            <a:pPr marL="457200">
              <a:lnSpc>
                <a:spcPct val="100000"/>
              </a:lnSpc>
              <a:spcBef>
                <a:spcPts val="800"/>
              </a:spcBef>
            </a:pPr>
            <a:r>
              <a:rPr lang="en-US" sz="2400" dirty="0"/>
              <a:t>We can see that having </a:t>
            </a:r>
            <a:r>
              <a:rPr lang="en-US" sz="2400" i="1" dirty="0" err="1">
                <a:latin typeface="Times" pitchFamily="18" charset="0"/>
              </a:rPr>
              <a:t>f</a:t>
            </a:r>
            <a:r>
              <a:rPr lang="en-US" sz="2400" i="1" baseline="-25000" dirty="0" err="1">
                <a:latin typeface="Times" pitchFamily="18" charset="0"/>
              </a:rPr>
              <a:t>k</a:t>
            </a:r>
            <a:r>
              <a:rPr lang="en-US" sz="2400" dirty="0">
                <a:latin typeface="Times" pitchFamily="18" charset="0"/>
              </a:rPr>
              <a:t>(</a:t>
            </a:r>
            <a:r>
              <a:rPr lang="en-US" sz="2400" b="1" dirty="0">
                <a:latin typeface="Times" pitchFamily="18" charset="0"/>
              </a:rPr>
              <a:t>x</a:t>
            </a:r>
            <a:r>
              <a:rPr lang="en-US" sz="2400" dirty="0">
                <a:latin typeface="Times" pitchFamily="18" charset="0"/>
              </a:rPr>
              <a:t>)</a:t>
            </a:r>
            <a:r>
              <a:rPr lang="en-US" sz="2400" dirty="0"/>
              <a:t> can help us classify observations</a:t>
            </a:r>
          </a:p>
          <a:p>
            <a:pPr marL="457200">
              <a:lnSpc>
                <a:spcPct val="100000"/>
              </a:lnSpc>
              <a:spcBef>
                <a:spcPts val="800"/>
              </a:spcBef>
            </a:pPr>
            <a:endParaRPr lang="en-US" sz="800" dirty="0"/>
          </a:p>
          <a:p>
            <a:pPr marL="457200">
              <a:lnSpc>
                <a:spcPct val="100000"/>
              </a:lnSpc>
              <a:spcBef>
                <a:spcPts val="800"/>
              </a:spcBef>
            </a:pPr>
            <a:r>
              <a:rPr lang="en-US" sz="2400" dirty="0"/>
              <a:t>Many techniques are based on models for the class densities</a:t>
            </a:r>
          </a:p>
          <a:p>
            <a:pPr marL="457200">
              <a:lnSpc>
                <a:spcPct val="100000"/>
              </a:lnSpc>
              <a:spcBef>
                <a:spcPts val="800"/>
              </a:spcBef>
            </a:pPr>
            <a:endParaRPr lang="en-US" sz="800" dirty="0"/>
          </a:p>
          <a:p>
            <a:pPr marL="457200">
              <a:lnSpc>
                <a:spcPct val="100000"/>
              </a:lnSpc>
              <a:spcBef>
                <a:spcPts val="800"/>
              </a:spcBef>
            </a:pPr>
            <a:r>
              <a:rPr lang="en-US" sz="2400" dirty="0"/>
              <a:t>Linear (and quadratic) </a:t>
            </a:r>
            <a:r>
              <a:rPr lang="en-US" sz="2400" dirty="0" err="1"/>
              <a:t>discriminant</a:t>
            </a:r>
            <a:r>
              <a:rPr lang="en-US" sz="2400" dirty="0"/>
              <a:t> analysis assumes MVN</a:t>
            </a:r>
          </a:p>
          <a:p>
            <a:pPr marL="457200">
              <a:lnSpc>
                <a:spcPct val="100000"/>
              </a:lnSpc>
              <a:spcBef>
                <a:spcPts val="800"/>
              </a:spcBef>
            </a:pPr>
            <a:endParaRPr lang="en-US" sz="2400" dirty="0"/>
          </a:p>
          <a:p>
            <a:pPr marL="457200">
              <a:lnSpc>
                <a:spcPct val="100000"/>
              </a:lnSpc>
              <a:spcBef>
                <a:spcPts val="800"/>
              </a:spcBef>
            </a:pPr>
            <a:endParaRPr lang="en-US" sz="800" dirty="0"/>
          </a:p>
          <a:p>
            <a:pPr marL="457200">
              <a:lnSpc>
                <a:spcPct val="100000"/>
              </a:lnSpc>
              <a:spcBef>
                <a:spcPts val="800"/>
              </a:spcBef>
            </a:pPr>
            <a:endParaRPr lang="en-US" sz="2400" dirty="0"/>
          </a:p>
        </p:txBody>
      </p:sp>
      <p:graphicFrame>
        <p:nvGraphicFramePr>
          <p:cNvPr id="87044" name="Object 4"/>
          <p:cNvGraphicFramePr>
            <a:graphicFrameLocks noChangeAspect="1"/>
          </p:cNvGraphicFramePr>
          <p:nvPr>
            <p:extLst>
              <p:ext uri="{D42A27DB-BD31-4B8C-83A1-F6EECF244321}">
                <p14:modId xmlns:p14="http://schemas.microsoft.com/office/powerpoint/2010/main" val="1266815289"/>
              </p:ext>
            </p:extLst>
          </p:nvPr>
        </p:nvGraphicFramePr>
        <p:xfrm>
          <a:off x="2895601" y="3048000"/>
          <a:ext cx="3376613" cy="857250"/>
        </p:xfrm>
        <a:graphic>
          <a:graphicData uri="http://schemas.openxmlformats.org/presentationml/2006/ole">
            <mc:AlternateContent xmlns:mc="http://schemas.openxmlformats.org/markup-compatibility/2006">
              <mc:Choice xmlns:v="urn:schemas-microsoft-com:vml" Requires="v">
                <p:oleObj name="Equation" r:id="rId3" imgW="2044440" imgH="520560" progId="Equation.DSMT4">
                  <p:embed/>
                </p:oleObj>
              </mc:Choice>
              <mc:Fallback>
                <p:oleObj name="Equation" r:id="rId3" imgW="2044440" imgH="520560" progId="Equation.DSMT4">
                  <p:embed/>
                  <p:pic>
                    <p:nvPicPr>
                      <p:cNvPr id="0" name=""/>
                      <p:cNvPicPr>
                        <a:picLocks noChangeAspect="1" noChangeArrowheads="1"/>
                      </p:cNvPicPr>
                      <p:nvPr/>
                    </p:nvPicPr>
                    <p:blipFill>
                      <a:blip r:embed="rId4"/>
                      <a:srcRect/>
                      <a:stretch>
                        <a:fillRect/>
                      </a:stretch>
                    </p:blipFill>
                    <p:spPr bwMode="auto">
                      <a:xfrm>
                        <a:off x="2895601" y="3048000"/>
                        <a:ext cx="3376613"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432838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err="1"/>
              <a:t>Discriminant</a:t>
            </a:r>
            <a:r>
              <a:rPr lang="en-US" sz="4000" dirty="0"/>
              <a:t> Functions</a:t>
            </a:r>
          </a:p>
        </p:txBody>
      </p:sp>
      <p:sp>
        <p:nvSpPr>
          <p:cNvPr id="3" name="Content Placeholder 2"/>
          <p:cNvSpPr>
            <a:spLocks noGrp="1"/>
          </p:cNvSpPr>
          <p:nvPr>
            <p:ph idx="1"/>
          </p:nvPr>
        </p:nvSpPr>
        <p:spPr>
          <a:xfrm>
            <a:off x="852055" y="1014845"/>
            <a:ext cx="10287000" cy="5668963"/>
          </a:xfrm>
        </p:spPr>
        <p:txBody>
          <a:bodyPr>
            <a:noAutofit/>
          </a:bodyPr>
          <a:lstStyle/>
          <a:p>
            <a:r>
              <a:rPr lang="en-US" dirty="0"/>
              <a:t>Takes input vector </a:t>
            </a:r>
            <a:r>
              <a:rPr lang="en-US" b="1" dirty="0">
                <a:latin typeface="Times" pitchFamily="18" charset="0"/>
              </a:rPr>
              <a:t>x</a:t>
            </a:r>
            <a:r>
              <a:rPr lang="en-US" dirty="0"/>
              <a:t> and assigns it to one of </a:t>
            </a:r>
            <a:r>
              <a:rPr lang="en-US" i="1" dirty="0">
                <a:latin typeface="Times" pitchFamily="18" charset="0"/>
              </a:rPr>
              <a:t>K</a:t>
            </a:r>
            <a:r>
              <a:rPr lang="en-US" dirty="0"/>
              <a:t> classes (</a:t>
            </a:r>
            <a:r>
              <a:rPr lang="en-US" i="1" dirty="0">
                <a:latin typeface="Times" pitchFamily="18" charset="0"/>
              </a:rPr>
              <a:t>G</a:t>
            </a:r>
            <a:r>
              <a:rPr lang="en-US" i="1" baseline="-25000" dirty="0">
                <a:latin typeface="Times" pitchFamily="18" charset="0"/>
              </a:rPr>
              <a:t>K</a:t>
            </a:r>
            <a:r>
              <a:rPr lang="en-US" dirty="0"/>
              <a:t>)</a:t>
            </a:r>
          </a:p>
          <a:p>
            <a:pPr lvl="1"/>
            <a:r>
              <a:rPr lang="en-US" b="1" dirty="0">
                <a:solidFill>
                  <a:srgbClr val="FF0000"/>
                </a:solidFill>
              </a:rPr>
              <a:t>linear discriminant </a:t>
            </a:r>
            <a:r>
              <a:rPr lang="en-US" dirty="0"/>
              <a:t>function means function is linear</a:t>
            </a:r>
          </a:p>
          <a:p>
            <a:endParaRPr lang="en-US" sz="1200" dirty="0"/>
          </a:p>
          <a:p>
            <a:r>
              <a:rPr lang="en-US" dirty="0"/>
              <a:t>Simplest </a:t>
            </a:r>
            <a:r>
              <a:rPr lang="en-US" i="1" dirty="0">
                <a:solidFill>
                  <a:srgbClr val="FF0000"/>
                </a:solidFill>
              </a:rPr>
              <a:t>linear </a:t>
            </a:r>
            <a:r>
              <a:rPr lang="en-US" i="1" dirty="0" err="1">
                <a:solidFill>
                  <a:srgbClr val="FF0000"/>
                </a:solidFill>
              </a:rPr>
              <a:t>discriminant</a:t>
            </a:r>
            <a:r>
              <a:rPr lang="en-US" dirty="0"/>
              <a:t> function:</a:t>
            </a:r>
          </a:p>
          <a:p>
            <a:endParaRPr lang="en-US" dirty="0"/>
          </a:p>
          <a:p>
            <a:endParaRPr lang="en-US" dirty="0"/>
          </a:p>
          <a:p>
            <a:endParaRPr lang="en-US" dirty="0"/>
          </a:p>
          <a:p>
            <a:r>
              <a:rPr lang="en-US" dirty="0"/>
              <a:t>1</a:t>
            </a:r>
            <a:r>
              <a:rPr lang="en-US" baseline="30000" dirty="0"/>
              <a:t>st</a:t>
            </a:r>
            <a:r>
              <a:rPr lang="en-US" dirty="0"/>
              <a:t> consider 2 class case: </a:t>
            </a:r>
          </a:p>
          <a:p>
            <a:pPr lvl="1"/>
            <a:r>
              <a:rPr lang="en-US" dirty="0"/>
              <a:t>Input vector </a:t>
            </a:r>
            <a:r>
              <a:rPr lang="en-US" b="1" dirty="0">
                <a:latin typeface="Times" pitchFamily="18" charset="0"/>
              </a:rPr>
              <a:t>x</a:t>
            </a:r>
            <a:r>
              <a:rPr lang="en-US" dirty="0"/>
              <a:t> assigned to class </a:t>
            </a:r>
            <a:r>
              <a:rPr lang="en-US" i="1" dirty="0">
                <a:latin typeface="Times" pitchFamily="18" charset="0"/>
              </a:rPr>
              <a:t>G</a:t>
            </a:r>
            <a:r>
              <a:rPr lang="en-US" baseline="-25000" dirty="0">
                <a:latin typeface="Times" pitchFamily="18" charset="0"/>
              </a:rPr>
              <a:t>1</a:t>
            </a:r>
            <a:r>
              <a:rPr lang="en-US" dirty="0"/>
              <a:t> if </a:t>
            </a:r>
            <a:r>
              <a:rPr lang="en-US" i="1" dirty="0">
                <a:latin typeface="Times" pitchFamily="18" charset="0"/>
              </a:rPr>
              <a:t>y</a:t>
            </a:r>
            <a:r>
              <a:rPr lang="en-US" dirty="0">
                <a:latin typeface="Times" pitchFamily="18" charset="0"/>
              </a:rPr>
              <a:t>(</a:t>
            </a:r>
            <a:r>
              <a:rPr lang="en-US" b="1" dirty="0">
                <a:latin typeface="Times" pitchFamily="18" charset="0"/>
              </a:rPr>
              <a:t>x</a:t>
            </a:r>
            <a:r>
              <a:rPr lang="en-US" dirty="0">
                <a:latin typeface="Times" pitchFamily="18" charset="0"/>
              </a:rPr>
              <a:t>) </a:t>
            </a:r>
            <a:r>
              <a:rPr lang="en-US" u="sng" dirty="0">
                <a:latin typeface="Times" pitchFamily="18" charset="0"/>
              </a:rPr>
              <a:t>&gt;</a:t>
            </a:r>
            <a:r>
              <a:rPr lang="en-US" dirty="0">
                <a:latin typeface="Times" pitchFamily="18" charset="0"/>
              </a:rPr>
              <a:t> 0 </a:t>
            </a:r>
            <a:r>
              <a:rPr lang="en-US" dirty="0"/>
              <a:t>and class </a:t>
            </a:r>
            <a:r>
              <a:rPr lang="en-US" i="1" dirty="0">
                <a:latin typeface="Times" pitchFamily="18" charset="0"/>
              </a:rPr>
              <a:t>G</a:t>
            </a:r>
            <a:r>
              <a:rPr lang="en-US" baseline="-25000" dirty="0">
                <a:latin typeface="Times" pitchFamily="18" charset="0"/>
              </a:rPr>
              <a:t>2</a:t>
            </a:r>
            <a:r>
              <a:rPr lang="en-US" dirty="0"/>
              <a:t> otherwise </a:t>
            </a:r>
          </a:p>
          <a:p>
            <a:pPr lvl="1"/>
            <a:r>
              <a:rPr lang="en-US" dirty="0"/>
              <a:t>Decision boundary defined by </a:t>
            </a:r>
            <a:r>
              <a:rPr lang="en-US" i="1" dirty="0">
                <a:latin typeface="Times" pitchFamily="18" charset="0"/>
              </a:rPr>
              <a:t>y</a:t>
            </a:r>
            <a:r>
              <a:rPr lang="en-US" dirty="0">
                <a:latin typeface="Times" pitchFamily="18" charset="0"/>
              </a:rPr>
              <a:t>(</a:t>
            </a:r>
            <a:r>
              <a:rPr lang="en-US" b="1" dirty="0">
                <a:latin typeface="Times" pitchFamily="18" charset="0"/>
              </a:rPr>
              <a:t>x</a:t>
            </a:r>
            <a:r>
              <a:rPr lang="en-US" dirty="0">
                <a:latin typeface="Times" pitchFamily="18" charset="0"/>
              </a:rPr>
              <a:t>) </a:t>
            </a:r>
            <a:r>
              <a:rPr lang="en-US" u="sng" dirty="0">
                <a:latin typeface="Times" pitchFamily="18" charset="0"/>
              </a:rPr>
              <a:t>&gt;</a:t>
            </a:r>
            <a:r>
              <a:rPr lang="en-US" dirty="0">
                <a:latin typeface="Times" pitchFamily="18" charset="0"/>
              </a:rPr>
              <a:t> 0  </a:t>
            </a:r>
          </a:p>
          <a:p>
            <a:pPr lvl="1"/>
            <a:r>
              <a:rPr lang="en-US" i="1" dirty="0">
                <a:latin typeface="Symbol" pitchFamily="18" charset="2"/>
              </a:rPr>
              <a:t>b</a:t>
            </a:r>
            <a:r>
              <a:rPr lang="en-US" baseline="-25000" dirty="0">
                <a:latin typeface="Times" pitchFamily="18" charset="0"/>
              </a:rPr>
              <a:t>0</a:t>
            </a:r>
            <a:r>
              <a:rPr lang="en-US" dirty="0"/>
              <a:t> determines boundary location</a:t>
            </a:r>
          </a:p>
          <a:p>
            <a:endParaRPr lang="en-US" dirty="0"/>
          </a:p>
          <a:p>
            <a:endParaRPr lang="en-US" dirty="0"/>
          </a:p>
        </p:txBody>
      </p:sp>
      <p:graphicFrame>
        <p:nvGraphicFramePr>
          <p:cNvPr id="4" name="Object 3"/>
          <p:cNvGraphicFramePr>
            <a:graphicFrameLocks noChangeAspect="1"/>
          </p:cNvGraphicFramePr>
          <p:nvPr/>
        </p:nvGraphicFramePr>
        <p:xfrm>
          <a:off x="2629766" y="2763476"/>
          <a:ext cx="5657850" cy="1085850"/>
        </p:xfrm>
        <a:graphic>
          <a:graphicData uri="http://schemas.openxmlformats.org/presentationml/2006/ole">
            <mc:AlternateContent xmlns:mc="http://schemas.openxmlformats.org/markup-compatibility/2006">
              <mc:Choice xmlns:v="urn:schemas-microsoft-com:vml" Requires="v">
                <p:oleObj name="Equation" r:id="rId3" imgW="3771720" imgH="723600" progId="Equation.DSMT4">
                  <p:embed/>
                </p:oleObj>
              </mc:Choice>
              <mc:Fallback>
                <p:oleObj name="Equation" r:id="rId3" imgW="377172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766" y="2763476"/>
                        <a:ext cx="5657850"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5914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Linear </a:t>
            </a:r>
            <a:r>
              <a:rPr lang="en-US" sz="4000" dirty="0" err="1"/>
              <a:t>Discriminant</a:t>
            </a:r>
            <a:r>
              <a:rPr lang="en-US" sz="4000" dirty="0"/>
              <a:t> Functions</a:t>
            </a:r>
          </a:p>
        </p:txBody>
      </p:sp>
      <p:sp>
        <p:nvSpPr>
          <p:cNvPr id="3" name="Content Placeholder 2"/>
          <p:cNvSpPr>
            <a:spLocks noGrp="1"/>
          </p:cNvSpPr>
          <p:nvPr>
            <p:ph idx="1"/>
          </p:nvPr>
        </p:nvSpPr>
        <p:spPr>
          <a:xfrm>
            <a:off x="987135" y="990601"/>
            <a:ext cx="10318173" cy="5668963"/>
          </a:xfrm>
        </p:spPr>
        <p:txBody>
          <a:bodyPr>
            <a:noAutofit/>
          </a:bodyPr>
          <a:lstStyle/>
          <a:p>
            <a:r>
              <a:rPr lang="en-US" dirty="0"/>
              <a:t>In order to generalize this to </a:t>
            </a:r>
            <a:r>
              <a:rPr lang="en-US" i="1" dirty="0">
                <a:latin typeface="Times" pitchFamily="18" charset="0"/>
              </a:rPr>
              <a:t>K</a:t>
            </a:r>
            <a:r>
              <a:rPr lang="en-US" dirty="0"/>
              <a:t> &gt; 2 classes, we define one </a:t>
            </a:r>
            <a:r>
              <a:rPr lang="en-US" dirty="0" err="1"/>
              <a:t>discriminant</a:t>
            </a:r>
            <a:r>
              <a:rPr lang="en-US" dirty="0"/>
              <a:t> comprised of </a:t>
            </a:r>
            <a:r>
              <a:rPr lang="en-US" i="1" dirty="0">
                <a:latin typeface="Times" pitchFamily="18" charset="0"/>
              </a:rPr>
              <a:t>K</a:t>
            </a:r>
            <a:r>
              <a:rPr lang="en-US" dirty="0"/>
              <a:t> linear functions: </a:t>
            </a:r>
          </a:p>
          <a:p>
            <a:endParaRPr lang="en-US" dirty="0"/>
          </a:p>
          <a:p>
            <a:endParaRPr lang="en-US" dirty="0"/>
          </a:p>
          <a:p>
            <a:r>
              <a:rPr lang="en-US" dirty="0"/>
              <a:t>Decision boundary between </a:t>
            </a:r>
            <a:r>
              <a:rPr lang="en-US" i="1" dirty="0">
                <a:latin typeface="Times" pitchFamily="18" charset="0"/>
              </a:rPr>
              <a:t>j</a:t>
            </a:r>
            <a:r>
              <a:rPr lang="en-US" dirty="0"/>
              <a:t> and </a:t>
            </a:r>
            <a:r>
              <a:rPr lang="en-US" i="1" dirty="0">
                <a:latin typeface="Times" pitchFamily="18" charset="0"/>
              </a:rPr>
              <a:t>k</a:t>
            </a:r>
            <a:r>
              <a:rPr lang="en-US" dirty="0"/>
              <a:t> is a </a:t>
            </a:r>
            <a:r>
              <a:rPr lang="en-US" dirty="0">
                <a:latin typeface="Times" pitchFamily="18" charset="0"/>
              </a:rPr>
              <a:t>(</a:t>
            </a:r>
            <a:r>
              <a:rPr lang="en-US" i="1" dirty="0">
                <a:latin typeface="Times" pitchFamily="18" charset="0"/>
              </a:rPr>
              <a:t>D</a:t>
            </a:r>
            <a:r>
              <a:rPr lang="en-US" dirty="0">
                <a:latin typeface="Times" pitchFamily="18" charset="0"/>
              </a:rPr>
              <a:t>-1)-</a:t>
            </a:r>
            <a:r>
              <a:rPr lang="en-US" dirty="0"/>
              <a:t>dimensional </a:t>
            </a:r>
            <a:r>
              <a:rPr lang="en-US" dirty="0" err="1"/>
              <a:t>hyperplane</a:t>
            </a:r>
            <a:r>
              <a:rPr lang="en-US" dirty="0"/>
              <a:t> defined by</a:t>
            </a:r>
            <a:r>
              <a:rPr lang="en-US" i="1" dirty="0"/>
              <a:t>:</a:t>
            </a:r>
          </a:p>
          <a:p>
            <a:endParaRPr lang="en-US" dirty="0"/>
          </a:p>
          <a:p>
            <a:endParaRPr lang="en-US" dirty="0"/>
          </a:p>
          <a:p>
            <a:r>
              <a:rPr lang="en-US" dirty="0"/>
              <a:t>Properties: 	</a:t>
            </a:r>
          </a:p>
          <a:p>
            <a:pPr lvl="1"/>
            <a:r>
              <a:rPr lang="en-US" dirty="0"/>
              <a:t>Singly connected</a:t>
            </a:r>
          </a:p>
          <a:p>
            <a:pPr lvl="1"/>
            <a:r>
              <a:rPr lang="en-US" dirty="0"/>
              <a:t>Convex	</a:t>
            </a:r>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40117957"/>
              </p:ext>
            </p:extLst>
          </p:nvPr>
        </p:nvGraphicFramePr>
        <p:xfrm>
          <a:off x="2864428" y="2038638"/>
          <a:ext cx="4798695" cy="838200"/>
        </p:xfrm>
        <a:graphic>
          <a:graphicData uri="http://schemas.openxmlformats.org/presentationml/2006/ole">
            <mc:AlternateContent xmlns:mc="http://schemas.openxmlformats.org/markup-compatibility/2006">
              <mc:Choice xmlns:v="urn:schemas-microsoft-com:vml" Requires="v">
                <p:oleObj name="Equation" r:id="rId3" imgW="2908080" imgH="507960" progId="Equation.DSMT4">
                  <p:embed/>
                </p:oleObj>
              </mc:Choice>
              <mc:Fallback>
                <p:oleObj name="Equation" r:id="rId3" imgW="2908080" imgH="507960" progId="Equation.DSMT4">
                  <p:embed/>
                  <p:pic>
                    <p:nvPicPr>
                      <p:cNvPr id="0" name=""/>
                      <p:cNvPicPr>
                        <a:picLocks noChangeAspect="1" noChangeArrowheads="1"/>
                      </p:cNvPicPr>
                      <p:nvPr/>
                    </p:nvPicPr>
                    <p:blipFill>
                      <a:blip r:embed="rId4"/>
                      <a:srcRect/>
                      <a:stretch>
                        <a:fillRect/>
                      </a:stretch>
                    </p:blipFill>
                    <p:spPr bwMode="auto">
                      <a:xfrm>
                        <a:off x="2864428" y="2038638"/>
                        <a:ext cx="479869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899" name="Object 3"/>
          <p:cNvGraphicFramePr>
            <a:graphicFrameLocks noChangeAspect="1"/>
          </p:cNvGraphicFramePr>
          <p:nvPr>
            <p:extLst>
              <p:ext uri="{D42A27DB-BD31-4B8C-83A1-F6EECF244321}">
                <p14:modId xmlns:p14="http://schemas.microsoft.com/office/powerpoint/2010/main" val="1500622936"/>
              </p:ext>
            </p:extLst>
          </p:nvPr>
        </p:nvGraphicFramePr>
        <p:xfrm>
          <a:off x="2958235" y="4013344"/>
          <a:ext cx="2871788" cy="503238"/>
        </p:xfrm>
        <a:graphic>
          <a:graphicData uri="http://schemas.openxmlformats.org/presentationml/2006/ole">
            <mc:AlternateContent xmlns:mc="http://schemas.openxmlformats.org/markup-compatibility/2006">
              <mc:Choice xmlns:v="urn:schemas-microsoft-com:vml" Requires="v">
                <p:oleObj name="Equation" r:id="rId5" imgW="1739880" imgH="304560" progId="Equation.DSMT4">
                  <p:embed/>
                </p:oleObj>
              </mc:Choice>
              <mc:Fallback>
                <p:oleObj name="Equation" r:id="rId5" imgW="1739880" imgH="3045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8235" y="4013344"/>
                        <a:ext cx="2871788"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0509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9850582" cy="990600"/>
          </a:xfrm>
        </p:spPr>
        <p:txBody>
          <a:bodyPr>
            <a:noAutofit/>
          </a:bodyPr>
          <a:lstStyle/>
          <a:p>
            <a:pPr algn="ctr"/>
            <a:r>
              <a:rPr lang="en-US" sz="4000" dirty="0"/>
              <a:t>Linear Discriminant Analysis: 2 Class Case</a:t>
            </a:r>
          </a:p>
        </p:txBody>
      </p:sp>
      <p:sp>
        <p:nvSpPr>
          <p:cNvPr id="3" name="Content Placeholder 2"/>
          <p:cNvSpPr>
            <a:spLocks noGrp="1"/>
          </p:cNvSpPr>
          <p:nvPr>
            <p:ph idx="1"/>
          </p:nvPr>
        </p:nvSpPr>
        <p:spPr>
          <a:xfrm>
            <a:off x="976745" y="990601"/>
            <a:ext cx="10349346" cy="5668963"/>
          </a:xfrm>
        </p:spPr>
        <p:txBody>
          <a:bodyPr>
            <a:normAutofit/>
          </a:bodyPr>
          <a:lstStyle/>
          <a:p>
            <a:r>
              <a:rPr lang="en-US" sz="2400" dirty="0"/>
              <a:t>First assume our features are MVN with equal </a:t>
            </a:r>
            <a:r>
              <a:rPr lang="en-US" sz="2400" dirty="0" err="1"/>
              <a:t>covariances</a:t>
            </a:r>
            <a:endParaRPr lang="en-US" sz="2400" dirty="0"/>
          </a:p>
          <a:p>
            <a:endParaRPr lang="en-US" sz="2400" dirty="0"/>
          </a:p>
          <a:p>
            <a:endParaRPr lang="en-US" sz="2400" dirty="0"/>
          </a:p>
          <a:p>
            <a:r>
              <a:rPr lang="en-US" sz="2400" dirty="0"/>
              <a:t>Our </a:t>
            </a:r>
            <a:r>
              <a:rPr lang="en-US" sz="2400" i="1" dirty="0" err="1">
                <a:latin typeface="Times" pitchFamily="18" charset="0"/>
              </a:rPr>
              <a:t>f</a:t>
            </a:r>
            <a:r>
              <a:rPr lang="en-US" sz="2400" i="1" baseline="-25000" dirty="0" err="1">
                <a:latin typeface="Times" pitchFamily="18" charset="0"/>
              </a:rPr>
              <a:t>k</a:t>
            </a:r>
            <a:r>
              <a:rPr lang="en-US" sz="2400" dirty="0">
                <a:latin typeface="Times" pitchFamily="18" charset="0"/>
              </a:rPr>
              <a:t>(</a:t>
            </a:r>
            <a:r>
              <a:rPr lang="en-US" sz="2400" b="1" dirty="0">
                <a:latin typeface="Times" pitchFamily="18" charset="0"/>
              </a:rPr>
              <a:t>x</a:t>
            </a:r>
            <a:r>
              <a:rPr lang="en-US" sz="2400" dirty="0">
                <a:latin typeface="Times" pitchFamily="18" charset="0"/>
              </a:rPr>
              <a:t>)</a:t>
            </a:r>
            <a:r>
              <a:rPr lang="en-US" sz="2400" dirty="0"/>
              <a:t>’s are:</a:t>
            </a:r>
          </a:p>
          <a:p>
            <a:endParaRPr lang="en-US" sz="2400" dirty="0"/>
          </a:p>
          <a:p>
            <a:pPr marL="347472"/>
            <a:endParaRPr lang="en-US" sz="2400" dirty="0"/>
          </a:p>
          <a:p>
            <a:pPr marL="347472"/>
            <a:endParaRPr lang="en-US" sz="2400" dirty="0"/>
          </a:p>
          <a:p>
            <a:pPr marL="347472" indent="-457200"/>
            <a:r>
              <a:rPr lang="en-US" sz="2400" dirty="0"/>
              <a:t>In normal theory, we often resort to a likelihood ratio test… what if we  consider something like that here?</a:t>
            </a:r>
          </a:p>
          <a:p>
            <a:pPr marL="347472"/>
            <a:endParaRPr lang="en-US" sz="800" dirty="0"/>
          </a:p>
          <a:p>
            <a:endParaRPr lang="en-US" sz="2400" dirty="0"/>
          </a:p>
          <a:p>
            <a:endParaRPr lang="en-US" sz="2400" dirty="0"/>
          </a:p>
          <a:p>
            <a:endParaRPr lang="en-US" sz="2400" dirty="0"/>
          </a:p>
        </p:txBody>
      </p:sp>
      <p:graphicFrame>
        <p:nvGraphicFramePr>
          <p:cNvPr id="87044" name="Object 4"/>
          <p:cNvGraphicFramePr>
            <a:graphicFrameLocks noChangeAspect="1"/>
          </p:cNvGraphicFramePr>
          <p:nvPr/>
        </p:nvGraphicFramePr>
        <p:xfrm>
          <a:off x="2382983" y="1624590"/>
          <a:ext cx="6729413" cy="419100"/>
        </p:xfrm>
        <a:graphic>
          <a:graphicData uri="http://schemas.openxmlformats.org/presentationml/2006/ole">
            <mc:AlternateContent xmlns:mc="http://schemas.openxmlformats.org/markup-compatibility/2006">
              <mc:Choice xmlns:v="urn:schemas-microsoft-com:vml" Requires="v">
                <p:oleObj name="Equation" r:id="rId3" imgW="4076640" imgH="253800" progId="Equation.DSMT4">
                  <p:embed/>
                </p:oleObj>
              </mc:Choice>
              <mc:Fallback>
                <p:oleObj name="Equation" r:id="rId3" imgW="4076640" imgH="253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2983" y="1624590"/>
                        <a:ext cx="672941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1" name="Object 3"/>
          <p:cNvGraphicFramePr>
            <a:graphicFrameLocks noChangeAspect="1"/>
          </p:cNvGraphicFramePr>
          <p:nvPr/>
        </p:nvGraphicFramePr>
        <p:xfrm>
          <a:off x="2611582" y="2878281"/>
          <a:ext cx="4718050" cy="1214438"/>
        </p:xfrm>
        <a:graphic>
          <a:graphicData uri="http://schemas.openxmlformats.org/presentationml/2006/ole">
            <mc:AlternateContent xmlns:mc="http://schemas.openxmlformats.org/markup-compatibility/2006">
              <mc:Choice xmlns:v="urn:schemas-microsoft-com:vml" Requires="v">
                <p:oleObj name="Equation" r:id="rId5" imgW="2857320" imgH="736560" progId="Equation.DSMT4">
                  <p:embed/>
                </p:oleObj>
              </mc:Choice>
              <mc:Fallback>
                <p:oleObj name="Equation" r:id="rId5" imgW="2857320" imgH="7365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1582" y="2878281"/>
                        <a:ext cx="4718050" cy="1214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1212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2 Class Case</a:t>
            </a:r>
          </a:p>
        </p:txBody>
      </p:sp>
      <p:sp>
        <p:nvSpPr>
          <p:cNvPr id="3" name="Content Placeholder 2"/>
          <p:cNvSpPr>
            <a:spLocks noGrp="1"/>
          </p:cNvSpPr>
          <p:nvPr>
            <p:ph idx="1"/>
          </p:nvPr>
        </p:nvSpPr>
        <p:spPr>
          <a:xfrm>
            <a:off x="955963" y="990601"/>
            <a:ext cx="9964881" cy="5668963"/>
          </a:xfrm>
        </p:spPr>
        <p:txBody>
          <a:bodyPr>
            <a:normAutofit/>
          </a:bodyPr>
          <a:lstStyle/>
          <a:p>
            <a:pPr marL="347472"/>
            <a:r>
              <a:rPr lang="en-US" sz="2400" dirty="0"/>
              <a:t>Assume </a:t>
            </a:r>
            <a:r>
              <a:rPr lang="en-US" sz="2400" dirty="0" err="1"/>
              <a:t>covariances</a:t>
            </a:r>
            <a:r>
              <a:rPr lang="en-US" sz="2400" dirty="0"/>
              <a:t> are equal</a:t>
            </a:r>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a:p>
            <a:pPr marL="347472"/>
            <a:endParaRPr lang="en-US" sz="2400" dirty="0"/>
          </a:p>
        </p:txBody>
      </p:sp>
      <p:graphicFrame>
        <p:nvGraphicFramePr>
          <p:cNvPr id="87044" name="Object 4"/>
          <p:cNvGraphicFramePr>
            <a:graphicFrameLocks noChangeAspect="1"/>
          </p:cNvGraphicFramePr>
          <p:nvPr/>
        </p:nvGraphicFramePr>
        <p:xfrm>
          <a:off x="2391931" y="1786805"/>
          <a:ext cx="6729413" cy="3286125"/>
        </p:xfrm>
        <a:graphic>
          <a:graphicData uri="http://schemas.openxmlformats.org/presentationml/2006/ole">
            <mc:AlternateContent xmlns:mc="http://schemas.openxmlformats.org/markup-compatibility/2006">
              <mc:Choice xmlns:v="urn:schemas-microsoft-com:vml" Requires="v">
                <p:oleObj name="Equation" r:id="rId3" imgW="4076640" imgH="1993680" progId="Equation.DSMT4">
                  <p:embed/>
                </p:oleObj>
              </mc:Choice>
              <mc:Fallback>
                <p:oleObj name="Equation" r:id="rId3" imgW="4076640" imgH="1993680" progId="Equation.DSMT4">
                  <p:embed/>
                  <p:pic>
                    <p:nvPicPr>
                      <p:cNvPr id="0" name=""/>
                      <p:cNvPicPr>
                        <a:picLocks noChangeAspect="1" noChangeArrowheads="1"/>
                      </p:cNvPicPr>
                      <p:nvPr/>
                    </p:nvPicPr>
                    <p:blipFill>
                      <a:blip r:embed="rId4"/>
                      <a:srcRect/>
                      <a:stretch>
                        <a:fillRect/>
                      </a:stretch>
                    </p:blipFill>
                    <p:spPr bwMode="auto">
                      <a:xfrm>
                        <a:off x="2391931" y="1786805"/>
                        <a:ext cx="6729413" cy="328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343842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2 Class Case</a:t>
            </a:r>
          </a:p>
        </p:txBody>
      </p:sp>
      <p:sp>
        <p:nvSpPr>
          <p:cNvPr id="3" name="Content Placeholder 2"/>
          <p:cNvSpPr>
            <a:spLocks noGrp="1"/>
          </p:cNvSpPr>
          <p:nvPr>
            <p:ph idx="1"/>
          </p:nvPr>
        </p:nvSpPr>
        <p:spPr>
          <a:xfrm>
            <a:off x="883227" y="990600"/>
            <a:ext cx="10356273" cy="5668963"/>
          </a:xfrm>
        </p:spPr>
        <p:txBody>
          <a:bodyPr>
            <a:normAutofit/>
          </a:bodyPr>
          <a:lstStyle/>
          <a:p>
            <a:pPr marL="0" indent="-457200">
              <a:buNone/>
            </a:pPr>
            <a:r>
              <a:rPr lang="en-US" sz="2400" dirty="0"/>
              <a:t>The problem is we are interested in posterior class probabilities rather than </a:t>
            </a:r>
            <a:r>
              <a:rPr lang="en-US" sz="2400" i="1" dirty="0" err="1">
                <a:latin typeface="Times" pitchFamily="18" charset="0"/>
              </a:rPr>
              <a:t>f</a:t>
            </a:r>
            <a:r>
              <a:rPr lang="en-US" sz="2400" i="1" baseline="-25000" dirty="0" err="1">
                <a:latin typeface="Times" pitchFamily="18" charset="0"/>
              </a:rPr>
              <a:t>k</a:t>
            </a:r>
            <a:r>
              <a:rPr lang="en-US" sz="2400" dirty="0">
                <a:latin typeface="Times" pitchFamily="18" charset="0"/>
              </a:rPr>
              <a:t>(</a:t>
            </a:r>
            <a:r>
              <a:rPr lang="en-US" sz="2400" b="1" dirty="0">
                <a:latin typeface="Times" pitchFamily="18" charset="0"/>
              </a:rPr>
              <a:t>x</a:t>
            </a:r>
            <a:r>
              <a:rPr lang="en-US" sz="2400" dirty="0">
                <a:latin typeface="Times" pitchFamily="18" charset="0"/>
              </a:rPr>
              <a:t>)…</a:t>
            </a:r>
            <a:endParaRPr lang="en-US" sz="2400" dirty="0"/>
          </a:p>
          <a:p>
            <a:pPr marL="0" indent="-457200">
              <a:buNone/>
            </a:pPr>
            <a:endParaRPr lang="en-US" sz="1100" dirty="0"/>
          </a:p>
          <a:p>
            <a:pPr marL="0" indent="-457200">
              <a:buNone/>
            </a:pPr>
            <a:r>
              <a:rPr lang="en-US" sz="2400" dirty="0"/>
              <a:t>Instead of the ratio of </a:t>
            </a:r>
            <a:r>
              <a:rPr lang="en-US" sz="2400" i="1" dirty="0">
                <a:latin typeface="Times" pitchFamily="18" charset="0"/>
              </a:rPr>
              <a:t>f</a:t>
            </a:r>
            <a:r>
              <a:rPr lang="en-US" sz="2400" baseline="-25000" dirty="0">
                <a:latin typeface="Times" pitchFamily="18" charset="0"/>
              </a:rPr>
              <a:t>1</a:t>
            </a:r>
            <a:r>
              <a:rPr lang="en-US" sz="2400" dirty="0">
                <a:latin typeface="Times" pitchFamily="18" charset="0"/>
              </a:rPr>
              <a:t>(</a:t>
            </a:r>
            <a:r>
              <a:rPr lang="en-US" sz="2400" b="1" dirty="0">
                <a:latin typeface="Times" pitchFamily="18" charset="0"/>
              </a:rPr>
              <a:t>x</a:t>
            </a:r>
            <a:r>
              <a:rPr lang="en-US" sz="2400" dirty="0">
                <a:latin typeface="Times" pitchFamily="18" charset="0"/>
              </a:rPr>
              <a:t>)</a:t>
            </a:r>
            <a:r>
              <a:rPr lang="en-US" sz="2400" dirty="0"/>
              <a:t> to </a:t>
            </a:r>
            <a:r>
              <a:rPr lang="en-US" sz="2400" i="1" dirty="0">
                <a:latin typeface="Times" pitchFamily="18" charset="0"/>
              </a:rPr>
              <a:t>f</a:t>
            </a:r>
            <a:r>
              <a:rPr lang="en-US" sz="2400" baseline="-25000" dirty="0">
                <a:latin typeface="Times" pitchFamily="18" charset="0"/>
              </a:rPr>
              <a:t>2</a:t>
            </a:r>
            <a:r>
              <a:rPr lang="en-US" sz="2400" dirty="0">
                <a:latin typeface="Times" pitchFamily="18" charset="0"/>
              </a:rPr>
              <a:t>(</a:t>
            </a:r>
            <a:r>
              <a:rPr lang="en-US" sz="2400" b="1" dirty="0">
                <a:latin typeface="Times" pitchFamily="18" charset="0"/>
              </a:rPr>
              <a:t>x</a:t>
            </a:r>
            <a:r>
              <a:rPr lang="en-US" sz="2400" dirty="0">
                <a:latin typeface="Times" pitchFamily="18" charset="0"/>
              </a:rPr>
              <a:t>)</a:t>
            </a:r>
            <a:r>
              <a:rPr lang="en-US" sz="2400" dirty="0"/>
              <a:t> , consider the ratio of the conditional probabilities</a:t>
            </a:r>
          </a:p>
          <a:p>
            <a:pPr marL="457200" indent="-457200">
              <a:buNone/>
            </a:pPr>
            <a:endParaRPr lang="en-US" sz="2400" dirty="0"/>
          </a:p>
          <a:p>
            <a:pPr marL="457200" indent="-457200">
              <a:buNone/>
            </a:pPr>
            <a:endParaRPr lang="en-US" sz="2400" dirty="0"/>
          </a:p>
          <a:p>
            <a:pPr marL="457200" indent="-457200">
              <a:buNone/>
            </a:pPr>
            <a:endParaRPr lang="en-US" sz="2400" dirty="0"/>
          </a:p>
          <a:p>
            <a:pPr marL="457200" indent="-457200">
              <a:buNone/>
            </a:pPr>
            <a:endParaRPr lang="en-US" sz="2400" dirty="0"/>
          </a:p>
          <a:p>
            <a:pPr marL="457200" indent="-457200">
              <a:buNone/>
            </a:pPr>
            <a:endParaRPr lang="en-US" sz="2400" dirty="0"/>
          </a:p>
          <a:p>
            <a:pPr marL="457200" indent="-457200">
              <a:buNone/>
            </a:pPr>
            <a:endParaRPr lang="en-US" sz="2400" dirty="0"/>
          </a:p>
          <a:p>
            <a:pPr marL="457200" indent="-457200">
              <a:buNone/>
            </a:pPr>
            <a:endParaRPr lang="en-US" sz="2400" dirty="0"/>
          </a:p>
          <a:p>
            <a:pPr marL="457200" indent="-457200">
              <a:buNone/>
            </a:pPr>
            <a:endParaRPr lang="en-US" sz="2400" dirty="0"/>
          </a:p>
          <a:p>
            <a:pPr marL="457200" indent="-457200">
              <a:buNone/>
            </a:pPr>
            <a:endParaRPr lang="en-US" sz="2400" dirty="0"/>
          </a:p>
        </p:txBody>
      </p:sp>
      <p:graphicFrame>
        <p:nvGraphicFramePr>
          <p:cNvPr id="109571" name="Object 3"/>
          <p:cNvGraphicFramePr>
            <a:graphicFrameLocks noChangeAspect="1"/>
          </p:cNvGraphicFramePr>
          <p:nvPr>
            <p:extLst>
              <p:ext uri="{D42A27DB-BD31-4B8C-83A1-F6EECF244321}">
                <p14:modId xmlns:p14="http://schemas.microsoft.com/office/powerpoint/2010/main" val="2296726793"/>
              </p:ext>
            </p:extLst>
          </p:nvPr>
        </p:nvGraphicFramePr>
        <p:xfrm>
          <a:off x="2664884" y="2889075"/>
          <a:ext cx="6821488" cy="3575050"/>
        </p:xfrm>
        <a:graphic>
          <a:graphicData uri="http://schemas.openxmlformats.org/presentationml/2006/ole">
            <mc:AlternateContent xmlns:mc="http://schemas.openxmlformats.org/markup-compatibility/2006">
              <mc:Choice xmlns:v="urn:schemas-microsoft-com:vml" Requires="v">
                <p:oleObj name="Equation" r:id="rId3" imgW="4381200" imgH="2298600" progId="Equation.DSMT4">
                  <p:embed/>
                </p:oleObj>
              </mc:Choice>
              <mc:Fallback>
                <p:oleObj name="Equation" r:id="rId3" imgW="4381200" imgH="2298600" progId="Equation.DSMT4">
                  <p:embed/>
                  <p:pic>
                    <p:nvPicPr>
                      <p:cNvPr id="0" name=""/>
                      <p:cNvPicPr>
                        <a:picLocks noChangeAspect="1" noChangeArrowheads="1"/>
                      </p:cNvPicPr>
                      <p:nvPr/>
                    </p:nvPicPr>
                    <p:blipFill>
                      <a:blip r:embed="rId4"/>
                      <a:srcRect/>
                      <a:stretch>
                        <a:fillRect/>
                      </a:stretch>
                    </p:blipFill>
                    <p:spPr bwMode="auto">
                      <a:xfrm>
                        <a:off x="2664884" y="2889075"/>
                        <a:ext cx="6821488" cy="3575050"/>
                      </a:xfrm>
                      <a:prstGeom prst="rect">
                        <a:avLst/>
                      </a:prstGeom>
                      <a:noFill/>
                    </p:spPr>
                  </p:pic>
                </p:oleObj>
              </mc:Fallback>
            </mc:AlternateContent>
          </a:graphicData>
        </a:graphic>
      </p:graphicFrame>
    </p:spTree>
    <p:extLst>
      <p:ext uri="{BB962C8B-B14F-4D97-AF65-F5344CB8AC3E}">
        <p14:creationId xmlns:p14="http://schemas.microsoft.com/office/powerpoint/2010/main" val="23754195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2 Class Case</a:t>
            </a:r>
          </a:p>
        </p:txBody>
      </p:sp>
      <p:sp>
        <p:nvSpPr>
          <p:cNvPr id="3" name="Content Placeholder 2"/>
          <p:cNvSpPr>
            <a:spLocks noGrp="1"/>
          </p:cNvSpPr>
          <p:nvPr>
            <p:ph idx="1"/>
          </p:nvPr>
        </p:nvSpPr>
        <p:spPr>
          <a:xfrm>
            <a:off x="529936" y="990601"/>
            <a:ext cx="10422082" cy="5668963"/>
          </a:xfrm>
        </p:spPr>
        <p:txBody>
          <a:bodyPr>
            <a:normAutofit/>
          </a:bodyPr>
          <a:lstStyle/>
          <a:p>
            <a:pPr marL="347472" indent="-457200"/>
            <a:r>
              <a:rPr lang="en-US" dirty="0"/>
              <a:t>We can think of this as the log odds of being in class 1 versus class 2 given observed data </a:t>
            </a:r>
            <a:r>
              <a:rPr lang="en-US" b="1" dirty="0">
                <a:latin typeface="Times" panose="02020603050405020304" pitchFamily="18" charset="0"/>
                <a:cs typeface="Times" panose="02020603050405020304" pitchFamily="18" charset="0"/>
              </a:rPr>
              <a:t>X</a:t>
            </a:r>
            <a:endParaRPr lang="en-US" dirty="0">
              <a:latin typeface="Times" panose="02020603050405020304" pitchFamily="18" charset="0"/>
              <a:cs typeface="Times" panose="02020603050405020304" pitchFamily="18" charset="0"/>
            </a:endParaRPr>
          </a:p>
          <a:p>
            <a:pPr marL="347472"/>
            <a:endParaRPr lang="en-US" sz="1200" dirty="0"/>
          </a:p>
          <a:p>
            <a:pPr marL="347472" indent="-457200"/>
            <a:r>
              <a:rPr lang="en-US" dirty="0"/>
              <a:t>Therefore we make our decision about class assignment based on whether this ratio is larger or smaller than 0</a:t>
            </a:r>
          </a:p>
          <a:p>
            <a:pPr marL="347472"/>
            <a:endParaRPr lang="en-US" sz="1200" dirty="0"/>
          </a:p>
          <a:p>
            <a:pPr marL="347472"/>
            <a:r>
              <a:rPr lang="en-US" dirty="0"/>
              <a:t>Our decision boundary between the two classes occurs where</a:t>
            </a:r>
          </a:p>
          <a:p>
            <a:pPr marL="347472"/>
            <a:endParaRPr lang="en-US" dirty="0"/>
          </a:p>
          <a:p>
            <a:pPr marL="347472"/>
            <a:endParaRPr lang="en-US" dirty="0"/>
          </a:p>
          <a:p>
            <a:pPr marL="347472" indent="-457200"/>
            <a:r>
              <a:rPr lang="en-US" dirty="0"/>
              <a:t>This boundary represents a </a:t>
            </a:r>
            <a:r>
              <a:rPr lang="en-US" dirty="0" err="1"/>
              <a:t>hyperplane</a:t>
            </a:r>
            <a:r>
              <a:rPr lang="en-US" dirty="0"/>
              <a:t> in </a:t>
            </a:r>
            <a:r>
              <a:rPr lang="en-US" i="1" dirty="0">
                <a:latin typeface="Times" pitchFamily="18" charset="0"/>
              </a:rPr>
              <a:t>p</a:t>
            </a:r>
            <a:r>
              <a:rPr lang="en-US" dirty="0"/>
              <a:t> dimensions (based on the </a:t>
            </a:r>
            <a:r>
              <a:rPr lang="en-US" i="1" dirty="0">
                <a:latin typeface="Times" pitchFamily="18" charset="0"/>
              </a:rPr>
              <a:t>p</a:t>
            </a:r>
            <a:r>
              <a:rPr lang="en-US" dirty="0"/>
              <a:t> features defined in </a:t>
            </a:r>
            <a:r>
              <a:rPr lang="en-US" b="1" dirty="0">
                <a:latin typeface="Times" pitchFamily="18" charset="0"/>
              </a:rPr>
              <a:t>x</a:t>
            </a:r>
            <a:r>
              <a:rPr lang="en-US" dirty="0"/>
              <a:t>)</a:t>
            </a:r>
          </a:p>
          <a:p>
            <a:pPr marL="347472"/>
            <a:endParaRPr lang="en-US" dirty="0"/>
          </a:p>
          <a:p>
            <a:pPr marL="347472"/>
            <a:endParaRPr lang="en-US" dirty="0"/>
          </a:p>
          <a:p>
            <a:pPr marL="347472"/>
            <a:endParaRPr lang="en-US" dirty="0"/>
          </a:p>
          <a:p>
            <a:pPr marL="347472"/>
            <a:endParaRPr lang="en-US" dirty="0"/>
          </a:p>
          <a:p>
            <a:pPr marL="347472"/>
            <a:endParaRPr lang="en-US" dirty="0"/>
          </a:p>
          <a:p>
            <a:pPr marL="347472"/>
            <a:endParaRPr lang="en-US" dirty="0"/>
          </a:p>
          <a:p>
            <a:pPr marL="347472"/>
            <a:endParaRPr lang="en-US" dirty="0"/>
          </a:p>
          <a:p>
            <a:pPr marL="347472"/>
            <a:endParaRPr lang="en-US" dirty="0"/>
          </a:p>
          <a:p>
            <a:pPr marL="347472"/>
            <a:endParaRPr lang="en-US" dirty="0"/>
          </a:p>
        </p:txBody>
      </p:sp>
      <p:graphicFrame>
        <p:nvGraphicFramePr>
          <p:cNvPr id="109571" name="Object 3"/>
          <p:cNvGraphicFramePr>
            <a:graphicFrameLocks noChangeAspect="1"/>
          </p:cNvGraphicFramePr>
          <p:nvPr>
            <p:extLst>
              <p:ext uri="{D42A27DB-BD31-4B8C-83A1-F6EECF244321}">
                <p14:modId xmlns:p14="http://schemas.microsoft.com/office/powerpoint/2010/main" val="325438149"/>
              </p:ext>
            </p:extLst>
          </p:nvPr>
        </p:nvGraphicFramePr>
        <p:xfrm>
          <a:off x="3026657" y="3977569"/>
          <a:ext cx="4603750" cy="609600"/>
        </p:xfrm>
        <a:graphic>
          <a:graphicData uri="http://schemas.openxmlformats.org/presentationml/2006/ole">
            <mc:AlternateContent xmlns:mc="http://schemas.openxmlformats.org/markup-compatibility/2006">
              <mc:Choice xmlns:v="urn:schemas-microsoft-com:vml" Requires="v">
                <p:oleObj name="Equation" r:id="rId3" imgW="2108160" imgH="279360" progId="Equation.DSMT4">
                  <p:embed/>
                </p:oleObj>
              </mc:Choice>
              <mc:Fallback>
                <p:oleObj name="Equation" r:id="rId3" imgW="2108160" imgH="279360" progId="Equation.DSMT4">
                  <p:embed/>
                  <p:pic>
                    <p:nvPicPr>
                      <p:cNvPr id="0" name=""/>
                      <p:cNvPicPr>
                        <a:picLocks noChangeAspect="1" noChangeArrowheads="1"/>
                      </p:cNvPicPr>
                      <p:nvPr/>
                    </p:nvPicPr>
                    <p:blipFill>
                      <a:blip r:embed="rId4"/>
                      <a:srcRect/>
                      <a:stretch>
                        <a:fillRect/>
                      </a:stretch>
                    </p:blipFill>
                    <p:spPr bwMode="auto">
                      <a:xfrm>
                        <a:off x="3026657" y="3977569"/>
                        <a:ext cx="4603750" cy="609600"/>
                      </a:xfrm>
                      <a:prstGeom prst="rect">
                        <a:avLst/>
                      </a:prstGeom>
                      <a:noFill/>
                    </p:spPr>
                  </p:pic>
                </p:oleObj>
              </mc:Fallback>
            </mc:AlternateContent>
          </a:graphicData>
        </a:graphic>
      </p:graphicFrame>
    </p:spTree>
    <p:extLst>
      <p:ext uri="{BB962C8B-B14F-4D97-AF65-F5344CB8AC3E}">
        <p14:creationId xmlns:p14="http://schemas.microsoft.com/office/powerpoint/2010/main" val="1947002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Minimizing</a:t>
            </a:r>
            <a:r>
              <a:rPr lang="en-US" sz="3600" dirty="0"/>
              <a:t> Misclassification Rate</a:t>
            </a:r>
          </a:p>
        </p:txBody>
      </p:sp>
      <p:sp>
        <p:nvSpPr>
          <p:cNvPr id="3" name="Content Placeholder 2"/>
          <p:cNvSpPr>
            <a:spLocks noGrp="1"/>
          </p:cNvSpPr>
          <p:nvPr>
            <p:ph idx="1"/>
          </p:nvPr>
        </p:nvSpPr>
        <p:spPr>
          <a:xfrm>
            <a:off x="852055" y="1160319"/>
            <a:ext cx="9434945" cy="5440363"/>
          </a:xfrm>
        </p:spPr>
        <p:txBody>
          <a:bodyPr>
            <a:normAutofit/>
          </a:bodyPr>
          <a:lstStyle/>
          <a:p>
            <a:pPr marL="457200" indent="-342900"/>
            <a:r>
              <a:rPr lang="en-US" dirty="0"/>
              <a:t>A simple cost function minimizes the number of observations we misclassify</a:t>
            </a:r>
          </a:p>
          <a:p>
            <a:pPr marL="457200" indent="-342900"/>
            <a:endParaRPr lang="en-US" sz="800" dirty="0"/>
          </a:p>
          <a:p>
            <a:pPr marL="1028700" lvl="1" indent="-457200">
              <a:buAutoNum type="arabicPeriod"/>
            </a:pPr>
            <a:r>
              <a:rPr lang="en-US" dirty="0"/>
              <a:t>Develop a rule that assigns classes to each observation</a:t>
            </a:r>
          </a:p>
          <a:p>
            <a:pPr marL="1028700" lvl="1" indent="-457200">
              <a:buAutoNum type="arabicPeriod"/>
            </a:pPr>
            <a:r>
              <a:rPr lang="en-US" sz="2400" dirty="0"/>
              <a:t>Rule divides feature space </a:t>
            </a:r>
            <a:r>
              <a:rPr lang="en-US" sz="2400" b="1" dirty="0">
                <a:latin typeface="Times" pitchFamily="18" charset="0"/>
              </a:rPr>
              <a:t>X</a:t>
            </a:r>
            <a:r>
              <a:rPr lang="en-US" sz="2400" dirty="0"/>
              <a:t> into regions </a:t>
            </a:r>
            <a:r>
              <a:rPr lang="en-US" sz="2400" i="1" dirty="0" err="1">
                <a:latin typeface="Times" pitchFamily="18" charset="0"/>
              </a:rPr>
              <a:t>R</a:t>
            </a:r>
            <a:r>
              <a:rPr lang="en-US" sz="2400" i="1" baseline="-25000" dirty="0" err="1">
                <a:latin typeface="Times" pitchFamily="18" charset="0"/>
              </a:rPr>
              <a:t>k</a:t>
            </a:r>
            <a:r>
              <a:rPr lang="en-US" sz="2400" dirty="0"/>
              <a:t> (</a:t>
            </a:r>
            <a:r>
              <a:rPr lang="en-US" sz="2400" i="1" dirty="0">
                <a:solidFill>
                  <a:srgbClr val="00B0F0"/>
                </a:solidFill>
              </a:rPr>
              <a:t>decision regions</a:t>
            </a:r>
            <a:r>
              <a:rPr lang="en-US" sz="2400" dirty="0"/>
              <a:t>). Boundaries between these regions are called </a:t>
            </a:r>
            <a:r>
              <a:rPr lang="en-US" sz="2400" i="1" dirty="0">
                <a:solidFill>
                  <a:srgbClr val="00B0F0"/>
                </a:solidFill>
              </a:rPr>
              <a:t>decision boundaries.</a:t>
            </a:r>
          </a:p>
          <a:p>
            <a:pPr marL="1028700" lvl="1" indent="-457200">
              <a:buAutoNum type="arabicPeriod"/>
            </a:pPr>
            <a:r>
              <a:rPr lang="en-US" sz="2400" dirty="0"/>
              <a:t>Calculate the probability of a misclassification.</a:t>
            </a:r>
          </a:p>
          <a:p>
            <a:pPr marL="457200"/>
            <a:endParaRPr lang="en-US" sz="800" i="1" dirty="0">
              <a:solidFill>
                <a:srgbClr val="00B0F0"/>
              </a:solidFill>
            </a:endParaRPr>
          </a:p>
          <a:p>
            <a:pPr marL="457200" indent="-342900"/>
            <a:r>
              <a:rPr lang="en-US" dirty="0"/>
              <a:t>Consider a 2 class example, a mistake occurs when an input vector belonging to </a:t>
            </a:r>
            <a:r>
              <a:rPr lang="en-US" i="1" dirty="0">
                <a:latin typeface="Times" pitchFamily="18" charset="0"/>
              </a:rPr>
              <a:t>G</a:t>
            </a:r>
            <a:r>
              <a:rPr lang="en-US" baseline="-25000" dirty="0">
                <a:latin typeface="Times" pitchFamily="18" charset="0"/>
              </a:rPr>
              <a:t>1</a:t>
            </a:r>
            <a:r>
              <a:rPr lang="en-US" dirty="0"/>
              <a:t> is assigned to </a:t>
            </a:r>
            <a:r>
              <a:rPr lang="en-US" i="1" dirty="0">
                <a:latin typeface="Times" pitchFamily="18" charset="0"/>
              </a:rPr>
              <a:t>G</a:t>
            </a:r>
            <a:r>
              <a:rPr lang="en-US" baseline="-25000" dirty="0">
                <a:latin typeface="Times" pitchFamily="18" charset="0"/>
              </a:rPr>
              <a:t>2</a:t>
            </a:r>
            <a:r>
              <a:rPr lang="en-US" dirty="0"/>
              <a:t>  </a:t>
            </a:r>
          </a:p>
          <a:p>
            <a:pPr marL="457200"/>
            <a:endParaRPr lang="en-US" sz="800" dirty="0"/>
          </a:p>
          <a:p>
            <a:pPr marL="457200" indent="-342900"/>
            <a:r>
              <a:rPr lang="en-US" dirty="0"/>
              <a:t>The probability of a mistake is:</a:t>
            </a:r>
          </a:p>
          <a:p>
            <a:pPr marL="457200"/>
            <a:endParaRPr lang="en-US" sz="2400" dirty="0"/>
          </a:p>
          <a:p>
            <a:pPr marL="457200"/>
            <a:endParaRPr lang="en-US" sz="2400" dirty="0"/>
          </a:p>
        </p:txBody>
      </p:sp>
      <p:graphicFrame>
        <p:nvGraphicFramePr>
          <p:cNvPr id="338949" name="Object 5"/>
          <p:cNvGraphicFramePr>
            <a:graphicFrameLocks noChangeAspect="1"/>
          </p:cNvGraphicFramePr>
          <p:nvPr>
            <p:extLst>
              <p:ext uri="{D42A27DB-BD31-4B8C-83A1-F6EECF244321}">
                <p14:modId xmlns:p14="http://schemas.microsoft.com/office/powerpoint/2010/main" val="3764432782"/>
              </p:ext>
            </p:extLst>
          </p:nvPr>
        </p:nvGraphicFramePr>
        <p:xfrm>
          <a:off x="6084888" y="5216525"/>
          <a:ext cx="4900612" cy="1082675"/>
        </p:xfrm>
        <a:graphic>
          <a:graphicData uri="http://schemas.openxmlformats.org/presentationml/2006/ole">
            <mc:AlternateContent xmlns:mc="http://schemas.openxmlformats.org/markup-compatibility/2006">
              <mc:Choice xmlns:v="urn:schemas-microsoft-com:vml" Requires="v">
                <p:oleObj name="Equation" r:id="rId3" imgW="2666880" imgH="609480" progId="Equation.DSMT4">
                  <p:embed/>
                </p:oleObj>
              </mc:Choice>
              <mc:Fallback>
                <p:oleObj name="Equation" r:id="rId3" imgW="2666880" imgH="609480" progId="Equation.DSMT4">
                  <p:embed/>
                  <p:pic>
                    <p:nvPicPr>
                      <p:cNvPr id="0" name=""/>
                      <p:cNvPicPr>
                        <a:picLocks noChangeAspect="1" noChangeArrowheads="1"/>
                      </p:cNvPicPr>
                      <p:nvPr/>
                    </p:nvPicPr>
                    <p:blipFill>
                      <a:blip r:embed="rId4"/>
                      <a:srcRect/>
                      <a:stretch>
                        <a:fillRect/>
                      </a:stretch>
                    </p:blipFill>
                    <p:spPr bwMode="auto">
                      <a:xfrm>
                        <a:off x="6084888" y="5216525"/>
                        <a:ext cx="4900612" cy="1082675"/>
                      </a:xfrm>
                      <a:prstGeom prst="rect">
                        <a:avLst/>
                      </a:prstGeom>
                      <a:noFill/>
                    </p:spPr>
                  </p:pic>
                </p:oleObj>
              </mc:Fallback>
            </mc:AlternateContent>
          </a:graphicData>
        </a:graphic>
      </p:graphicFrame>
    </p:spTree>
    <p:extLst>
      <p:ext uri="{BB962C8B-B14F-4D97-AF65-F5344CB8AC3E}">
        <p14:creationId xmlns:p14="http://schemas.microsoft.com/office/powerpoint/2010/main" val="29352125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Linear Discriminant Analysis,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&gt; 2</a:t>
            </a:r>
          </a:p>
        </p:txBody>
      </p:sp>
      <p:sp>
        <p:nvSpPr>
          <p:cNvPr id="3" name="Content Placeholder 2"/>
          <p:cNvSpPr>
            <a:spLocks noGrp="1"/>
          </p:cNvSpPr>
          <p:nvPr>
            <p:ph idx="1"/>
          </p:nvPr>
        </p:nvSpPr>
        <p:spPr>
          <a:xfrm>
            <a:off x="1111827" y="990601"/>
            <a:ext cx="9798628" cy="5668963"/>
          </a:xfrm>
        </p:spPr>
        <p:txBody>
          <a:bodyPr>
            <a:normAutofit/>
          </a:bodyPr>
          <a:lstStyle/>
          <a:p>
            <a:pPr marL="402336"/>
            <a:r>
              <a:rPr lang="en-US" dirty="0"/>
              <a:t>We can generalize this to more than 2 classes</a:t>
            </a:r>
          </a:p>
          <a:p>
            <a:pPr marL="402336"/>
            <a:endParaRPr lang="en-US" dirty="0"/>
          </a:p>
          <a:p>
            <a:pPr marL="402336" indent="-457200"/>
            <a:r>
              <a:rPr lang="en-US" dirty="0"/>
              <a:t>The more general form of the linear </a:t>
            </a:r>
            <a:r>
              <a:rPr lang="en-US" dirty="0" err="1"/>
              <a:t>discriminant</a:t>
            </a:r>
            <a:r>
              <a:rPr lang="en-US" dirty="0"/>
              <a:t> function for LDA is:</a:t>
            </a:r>
          </a:p>
          <a:p>
            <a:pPr marL="402336"/>
            <a:endParaRPr lang="en-US" dirty="0"/>
          </a:p>
          <a:p>
            <a:pPr marL="402336"/>
            <a:endParaRPr lang="en-US" dirty="0"/>
          </a:p>
          <a:p>
            <a:pPr marL="402336" indent="-457200"/>
            <a:r>
              <a:rPr lang="en-US" dirty="0"/>
              <a:t>In general we don’t know </a:t>
            </a:r>
            <a:r>
              <a:rPr lang="en-US" i="1" dirty="0" err="1">
                <a:latin typeface="Symbol" panose="05050102010706020507" pitchFamily="18" charset="2"/>
              </a:rPr>
              <a:t>m</a:t>
            </a:r>
            <a:r>
              <a:rPr lang="en-US" i="1" baseline="-25000" dirty="0" err="1"/>
              <a:t>k</a:t>
            </a:r>
            <a:r>
              <a:rPr lang="en-US" dirty="0"/>
              <a:t>, </a:t>
            </a:r>
            <a:r>
              <a:rPr lang="en-US" dirty="0">
                <a:latin typeface="Symbol" panose="05050102010706020507" pitchFamily="18" charset="2"/>
              </a:rPr>
              <a:t>S</a:t>
            </a:r>
            <a:r>
              <a:rPr lang="en-US" dirty="0"/>
              <a:t>, or </a:t>
            </a:r>
            <a:r>
              <a:rPr lang="en-US" i="1" dirty="0" err="1">
                <a:latin typeface="Symbol" panose="05050102010706020507" pitchFamily="18" charset="2"/>
              </a:rPr>
              <a:t>p</a:t>
            </a:r>
            <a:r>
              <a:rPr lang="en-US" i="1" baseline="-25000" dirty="0" err="1"/>
              <a:t>k</a:t>
            </a:r>
            <a:r>
              <a:rPr lang="en-US" dirty="0"/>
              <a:t> so we need to estimate these values. </a:t>
            </a:r>
          </a:p>
          <a:p>
            <a:pPr marL="402336"/>
            <a:endParaRPr lang="en-US" dirty="0"/>
          </a:p>
          <a:p>
            <a:pPr marL="402336"/>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568547665"/>
              </p:ext>
            </p:extLst>
          </p:nvPr>
        </p:nvGraphicFramePr>
        <p:xfrm>
          <a:off x="3198813" y="2989263"/>
          <a:ext cx="4640262" cy="501650"/>
        </p:xfrm>
        <a:graphic>
          <a:graphicData uri="http://schemas.openxmlformats.org/presentationml/2006/ole">
            <mc:AlternateContent xmlns:mc="http://schemas.openxmlformats.org/markup-compatibility/2006">
              <mc:Choice xmlns:v="urn:schemas-microsoft-com:vml" Requires="v">
                <p:oleObj name="Equation" r:id="rId3" imgW="2349360" imgH="253800" progId="Equation.DSMT4">
                  <p:embed/>
                </p:oleObj>
              </mc:Choice>
              <mc:Fallback>
                <p:oleObj name="Equation" r:id="rId3" imgW="2349360" imgH="253800" progId="Equation.DSMT4">
                  <p:embed/>
                  <p:pic>
                    <p:nvPicPr>
                      <p:cNvPr id="0" name=""/>
                      <p:cNvPicPr>
                        <a:picLocks noChangeAspect="1" noChangeArrowheads="1"/>
                      </p:cNvPicPr>
                      <p:nvPr/>
                    </p:nvPicPr>
                    <p:blipFill>
                      <a:blip r:embed="rId4"/>
                      <a:srcRect/>
                      <a:stretch>
                        <a:fillRect/>
                      </a:stretch>
                    </p:blipFill>
                    <p:spPr bwMode="auto">
                      <a:xfrm>
                        <a:off x="3198813" y="2989263"/>
                        <a:ext cx="4640262" cy="501650"/>
                      </a:xfrm>
                      <a:prstGeom prst="rect">
                        <a:avLst/>
                      </a:prstGeom>
                      <a:noFill/>
                    </p:spPr>
                  </p:pic>
                </p:oleObj>
              </mc:Fallback>
            </mc:AlternateContent>
          </a:graphicData>
        </a:graphic>
      </p:graphicFrame>
    </p:spTree>
    <p:extLst>
      <p:ext uri="{BB962C8B-B14F-4D97-AF65-F5344CB8AC3E}">
        <p14:creationId xmlns:p14="http://schemas.microsoft.com/office/powerpoint/2010/main" val="1046319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Linear Discriminant Analysis, </a:t>
            </a:r>
            <a:r>
              <a:rPr lang="en-US" sz="4000" i="1" dirty="0">
                <a:latin typeface="Times" panose="02020603050405020304" pitchFamily="18" charset="0"/>
                <a:cs typeface="Times" panose="02020603050405020304" pitchFamily="18" charset="0"/>
              </a:rPr>
              <a:t>K</a:t>
            </a:r>
            <a:r>
              <a:rPr lang="en-US" sz="4000" dirty="0">
                <a:latin typeface="Times" panose="02020603050405020304" pitchFamily="18" charset="0"/>
                <a:cs typeface="Times" panose="02020603050405020304" pitchFamily="18" charset="0"/>
              </a:rPr>
              <a:t> &gt; 2</a:t>
            </a:r>
          </a:p>
        </p:txBody>
      </p:sp>
      <p:sp>
        <p:nvSpPr>
          <p:cNvPr id="3" name="Content Placeholder 2"/>
          <p:cNvSpPr>
            <a:spLocks noGrp="1"/>
          </p:cNvSpPr>
          <p:nvPr>
            <p:ph idx="1"/>
          </p:nvPr>
        </p:nvSpPr>
        <p:spPr>
          <a:xfrm>
            <a:off x="1111827" y="990601"/>
            <a:ext cx="9798628" cy="5668963"/>
          </a:xfrm>
        </p:spPr>
        <p:txBody>
          <a:bodyPr>
            <a:normAutofit/>
          </a:bodyPr>
          <a:lstStyle/>
          <a:p>
            <a:pPr marL="402336"/>
            <a:r>
              <a:rPr lang="en-US" dirty="0"/>
              <a:t>We can estimate the unknown quantities as</a:t>
            </a:r>
          </a:p>
          <a:p>
            <a:pPr marL="859536" lvl="1"/>
            <a:endParaRPr lang="en-US" dirty="0"/>
          </a:p>
          <a:p>
            <a:pPr marL="402336"/>
            <a:endParaRPr lang="en-US" dirty="0"/>
          </a:p>
          <a:p>
            <a:pPr marL="402336"/>
            <a:endParaRPr lang="en-US" dirty="0"/>
          </a:p>
          <a:p>
            <a:pPr marL="402336"/>
            <a:endParaRPr lang="en-US" dirty="0"/>
          </a:p>
          <a:p>
            <a:pPr marL="402336" indent="-457200"/>
            <a:r>
              <a:rPr lang="en-US" dirty="0"/>
              <a:t>Then the decision boundary between classes is defined by multiple </a:t>
            </a:r>
            <a:r>
              <a:rPr lang="en-US" dirty="0" err="1"/>
              <a:t>hyperplanes</a:t>
            </a:r>
            <a:r>
              <a:rPr lang="en-US" dirty="0"/>
              <a:t> defined by each line where</a:t>
            </a:r>
          </a:p>
          <a:p>
            <a:pPr marL="402336"/>
            <a:endParaRPr lang="en-US" dirty="0"/>
          </a:p>
          <a:p>
            <a:pPr marL="402336"/>
            <a:endParaRPr lang="en-US" dirty="0"/>
          </a:p>
        </p:txBody>
      </p:sp>
      <p:graphicFrame>
        <p:nvGraphicFramePr>
          <p:cNvPr id="113667" name="Object 3"/>
          <p:cNvGraphicFramePr>
            <a:graphicFrameLocks noChangeAspect="1"/>
          </p:cNvGraphicFramePr>
          <p:nvPr>
            <p:extLst>
              <p:ext uri="{D42A27DB-BD31-4B8C-83A1-F6EECF244321}">
                <p14:modId xmlns:p14="http://schemas.microsoft.com/office/powerpoint/2010/main" val="1736048434"/>
              </p:ext>
            </p:extLst>
          </p:nvPr>
        </p:nvGraphicFramePr>
        <p:xfrm>
          <a:off x="1582161" y="4480647"/>
          <a:ext cx="9834562" cy="1544637"/>
        </p:xfrm>
        <a:graphic>
          <a:graphicData uri="http://schemas.openxmlformats.org/presentationml/2006/ole">
            <mc:AlternateContent xmlns:mc="http://schemas.openxmlformats.org/markup-compatibility/2006">
              <mc:Choice xmlns:v="urn:schemas-microsoft-com:vml" Requires="v">
                <p:oleObj name="Equation" r:id="rId3" imgW="4914720" imgH="774360" progId="Equation.DSMT4">
                  <p:embed/>
                </p:oleObj>
              </mc:Choice>
              <mc:Fallback>
                <p:oleObj name="Equation" r:id="rId3" imgW="4914720" imgH="774360" progId="Equation.DSMT4">
                  <p:embed/>
                  <p:pic>
                    <p:nvPicPr>
                      <p:cNvPr id="0" name=""/>
                      <p:cNvPicPr>
                        <a:picLocks noChangeAspect="1" noChangeArrowheads="1"/>
                      </p:cNvPicPr>
                      <p:nvPr/>
                    </p:nvPicPr>
                    <p:blipFill>
                      <a:blip r:embed="rId4"/>
                      <a:srcRect/>
                      <a:stretch>
                        <a:fillRect/>
                      </a:stretch>
                    </p:blipFill>
                    <p:spPr bwMode="auto">
                      <a:xfrm>
                        <a:off x="1582161" y="4480647"/>
                        <a:ext cx="9834562" cy="1544637"/>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76325780"/>
              </p:ext>
            </p:extLst>
          </p:nvPr>
        </p:nvGraphicFramePr>
        <p:xfrm>
          <a:off x="2395682" y="1551276"/>
          <a:ext cx="5284788" cy="1728787"/>
        </p:xfrm>
        <a:graphic>
          <a:graphicData uri="http://schemas.openxmlformats.org/presentationml/2006/ole">
            <mc:AlternateContent xmlns:mc="http://schemas.openxmlformats.org/markup-compatibility/2006">
              <mc:Choice xmlns:v="urn:schemas-microsoft-com:vml" Requires="v">
                <p:oleObj name="Equation" r:id="rId5" imgW="2679480" imgH="876240" progId="Equation.DSMT4">
                  <p:embed/>
                </p:oleObj>
              </mc:Choice>
              <mc:Fallback>
                <p:oleObj name="Equation" r:id="rId5" imgW="2679480" imgH="876240" progId="Equation.DSMT4">
                  <p:embed/>
                  <p:pic>
                    <p:nvPicPr>
                      <p:cNvPr id="0" name=""/>
                      <p:cNvPicPr>
                        <a:picLocks noChangeAspect="1" noChangeArrowheads="1"/>
                      </p:cNvPicPr>
                      <p:nvPr/>
                    </p:nvPicPr>
                    <p:blipFill>
                      <a:blip r:embed="rId6"/>
                      <a:srcRect/>
                      <a:stretch>
                        <a:fillRect/>
                      </a:stretch>
                    </p:blipFill>
                    <p:spPr bwMode="auto">
                      <a:xfrm>
                        <a:off x="2395682" y="1551276"/>
                        <a:ext cx="5284788" cy="1728787"/>
                      </a:xfrm>
                      <a:prstGeom prst="rect">
                        <a:avLst/>
                      </a:prstGeom>
                      <a:noFill/>
                    </p:spPr>
                  </p:pic>
                </p:oleObj>
              </mc:Fallback>
            </mc:AlternateContent>
          </a:graphicData>
        </a:graphic>
      </p:graphicFrame>
    </p:spTree>
    <p:extLst>
      <p:ext uri="{BB962C8B-B14F-4D97-AF65-F5344CB8AC3E}">
        <p14:creationId xmlns:p14="http://schemas.microsoft.com/office/powerpoint/2010/main" val="3935887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r>
              <a:rPr lang="en-US" sz="4000" dirty="0"/>
              <a:t>LDA and Least Squares</a:t>
            </a:r>
          </a:p>
        </p:txBody>
      </p:sp>
      <p:sp>
        <p:nvSpPr>
          <p:cNvPr id="3" name="Content Placeholder 2"/>
          <p:cNvSpPr>
            <a:spLocks noGrp="1"/>
          </p:cNvSpPr>
          <p:nvPr>
            <p:ph idx="1"/>
          </p:nvPr>
        </p:nvSpPr>
        <p:spPr>
          <a:xfrm>
            <a:off x="955964" y="990601"/>
            <a:ext cx="10203872" cy="5668963"/>
          </a:xfrm>
        </p:spPr>
        <p:txBody>
          <a:bodyPr>
            <a:normAutofit/>
          </a:bodyPr>
          <a:lstStyle/>
          <a:p>
            <a:pPr marL="457200" indent="-457200">
              <a:lnSpc>
                <a:spcPct val="100000"/>
              </a:lnSpc>
              <a:spcBef>
                <a:spcPts val="0"/>
              </a:spcBef>
            </a:pPr>
            <a:r>
              <a:rPr lang="en-US" dirty="0"/>
              <a:t>In the 2 class case there is a correspondence between our least squares classifier and LDA</a:t>
            </a:r>
          </a:p>
          <a:p>
            <a:pPr indent="0">
              <a:lnSpc>
                <a:spcPct val="100000"/>
              </a:lnSpc>
              <a:spcBef>
                <a:spcPts val="0"/>
              </a:spcBef>
              <a:buNone/>
            </a:pPr>
            <a:endParaRPr lang="en-US" sz="600" dirty="0"/>
          </a:p>
          <a:p>
            <a:pPr marL="457200">
              <a:lnSpc>
                <a:spcPct val="100000"/>
              </a:lnSpc>
              <a:spcBef>
                <a:spcPts val="0"/>
              </a:spcBef>
            </a:pPr>
            <a:r>
              <a:rPr lang="en-US" dirty="0"/>
              <a:t>LDA classifies an observed </a:t>
            </a:r>
            <a:r>
              <a:rPr lang="en-US" b="1" dirty="0">
                <a:latin typeface="Times" pitchFamily="18" charset="0"/>
              </a:rPr>
              <a:t>x</a:t>
            </a:r>
            <a:r>
              <a:rPr lang="en-US" dirty="0"/>
              <a:t> to class 2 if</a:t>
            </a:r>
          </a:p>
          <a:p>
            <a:pPr marL="457200">
              <a:lnSpc>
                <a:spcPct val="100000"/>
              </a:lnSpc>
              <a:spcBef>
                <a:spcPts val="0"/>
              </a:spcBef>
            </a:pPr>
            <a:endParaRPr lang="en-US" dirty="0"/>
          </a:p>
          <a:p>
            <a:pPr marL="457200">
              <a:lnSpc>
                <a:spcPct val="100000"/>
              </a:lnSpc>
              <a:spcBef>
                <a:spcPts val="0"/>
              </a:spcBef>
            </a:pPr>
            <a:endParaRPr lang="en-US" dirty="0"/>
          </a:p>
          <a:p>
            <a:pPr marL="457200" indent="-457200">
              <a:lnSpc>
                <a:spcPct val="100000"/>
              </a:lnSpc>
              <a:spcBef>
                <a:spcPts val="0"/>
              </a:spcBef>
            </a:pPr>
            <a:endParaRPr lang="en-US" dirty="0"/>
          </a:p>
          <a:p>
            <a:pPr marL="457200" indent="-457200">
              <a:lnSpc>
                <a:spcPct val="100000"/>
              </a:lnSpc>
              <a:spcBef>
                <a:spcPts val="0"/>
              </a:spcBef>
            </a:pPr>
            <a:r>
              <a:rPr lang="en-US" dirty="0"/>
              <a:t>It can be shown that the coefficients vector from LS is proportional to the LDA direction shown above</a:t>
            </a:r>
          </a:p>
          <a:p>
            <a:pPr marL="457200" indent="-457200">
              <a:lnSpc>
                <a:spcPct val="100000"/>
              </a:lnSpc>
              <a:spcBef>
                <a:spcPts val="0"/>
              </a:spcBef>
            </a:pPr>
            <a:endParaRPr lang="en-US" sz="1200" dirty="0"/>
          </a:p>
          <a:p>
            <a:pPr marL="457200" indent="-457200">
              <a:lnSpc>
                <a:spcPct val="100000"/>
              </a:lnSpc>
              <a:spcBef>
                <a:spcPts val="0"/>
              </a:spcBef>
            </a:pPr>
            <a:r>
              <a:rPr lang="en-US" dirty="0"/>
              <a:t>Decision rules only the same if </a:t>
            </a:r>
            <a:r>
              <a:rPr lang="en-US" i="1" dirty="0">
                <a:latin typeface="Times" pitchFamily="18" charset="0"/>
              </a:rPr>
              <a:t>N</a:t>
            </a:r>
            <a:r>
              <a:rPr lang="en-US" baseline="-25000" dirty="0">
                <a:latin typeface="Times" pitchFamily="18" charset="0"/>
              </a:rPr>
              <a:t>1</a:t>
            </a:r>
            <a:r>
              <a:rPr lang="en-US" dirty="0">
                <a:latin typeface="Times" pitchFamily="18" charset="0"/>
              </a:rPr>
              <a:t> = </a:t>
            </a:r>
            <a:r>
              <a:rPr lang="en-US" i="1" dirty="0">
                <a:latin typeface="Times" pitchFamily="18" charset="0"/>
              </a:rPr>
              <a:t>N</a:t>
            </a:r>
            <a:r>
              <a:rPr lang="en-US" baseline="-25000" dirty="0">
                <a:latin typeface="Times" pitchFamily="18" charset="0"/>
              </a:rPr>
              <a:t>2</a:t>
            </a:r>
          </a:p>
          <a:p>
            <a:pPr marL="457200">
              <a:lnSpc>
                <a:spcPct val="100000"/>
              </a:lnSpc>
              <a:spcBef>
                <a:spcPts val="0"/>
              </a:spcBef>
            </a:pPr>
            <a:endParaRPr lang="en-US" sz="1200" dirty="0"/>
          </a:p>
          <a:p>
            <a:pPr marL="457200" indent="-457200">
              <a:lnSpc>
                <a:spcPct val="100000"/>
              </a:lnSpc>
              <a:spcBef>
                <a:spcPts val="0"/>
              </a:spcBef>
            </a:pPr>
            <a:r>
              <a:rPr lang="en-US" dirty="0"/>
              <a:t>However for more than 2 classes, LDA and linear regression loose this correspondence</a:t>
            </a:r>
          </a:p>
          <a:p>
            <a:pPr marL="457200">
              <a:lnSpc>
                <a:spcPct val="100000"/>
              </a:lnSpc>
              <a:spcBef>
                <a:spcPts val="0"/>
              </a:spcBef>
            </a:pPr>
            <a:endParaRPr lang="en-US" sz="800" dirty="0"/>
          </a:p>
          <a:p>
            <a:pPr marL="457200">
              <a:lnSpc>
                <a:spcPct val="100000"/>
              </a:lnSpc>
              <a:spcBef>
                <a:spcPts val="0"/>
              </a:spcBef>
            </a:pPr>
            <a:endParaRPr lang="en-US" sz="2400" dirty="0"/>
          </a:p>
          <a:p>
            <a:pPr marL="457200">
              <a:lnSpc>
                <a:spcPct val="100000"/>
              </a:lnSpc>
              <a:spcBef>
                <a:spcPts val="0"/>
              </a:spcBef>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416417361"/>
              </p:ext>
            </p:extLst>
          </p:nvPr>
        </p:nvGraphicFramePr>
        <p:xfrm>
          <a:off x="2729345" y="2788227"/>
          <a:ext cx="5557838" cy="501650"/>
        </p:xfrm>
        <a:graphic>
          <a:graphicData uri="http://schemas.openxmlformats.org/presentationml/2006/ole">
            <mc:AlternateContent xmlns:mc="http://schemas.openxmlformats.org/markup-compatibility/2006">
              <mc:Choice xmlns:v="urn:schemas-microsoft-com:vml" Requires="v">
                <p:oleObj name="Equation" r:id="rId3" imgW="3377880" imgH="304560" progId="Equation.DSMT4">
                  <p:embed/>
                </p:oleObj>
              </mc:Choice>
              <mc:Fallback>
                <p:oleObj name="Equation" r:id="rId3" imgW="337788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9345" y="2788227"/>
                        <a:ext cx="5557838"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82712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356" y="990601"/>
            <a:ext cx="10307780" cy="5668963"/>
          </a:xfrm>
        </p:spPr>
        <p:txBody>
          <a:bodyPr>
            <a:normAutofit/>
          </a:bodyPr>
          <a:lstStyle/>
          <a:p>
            <a:pPr marL="457200" indent="-457200">
              <a:spcBef>
                <a:spcPts val="0"/>
              </a:spcBef>
            </a:pPr>
            <a:r>
              <a:rPr lang="en-US" sz="2400" dirty="0"/>
              <a:t>From a least squares standpoint, we can also think about classification via LDA as a dimensionality reduction problem</a:t>
            </a:r>
          </a:p>
          <a:p>
            <a:pPr marL="457200" indent="-457200">
              <a:spcBef>
                <a:spcPts val="0"/>
              </a:spcBef>
            </a:pPr>
            <a:endParaRPr lang="en-US" sz="1200" dirty="0"/>
          </a:p>
          <a:p>
            <a:pPr marL="457200">
              <a:spcBef>
                <a:spcPts val="0"/>
              </a:spcBef>
            </a:pPr>
            <a:endParaRPr lang="en-US" sz="900" dirty="0"/>
          </a:p>
          <a:p>
            <a:pPr marL="457200" indent="-457200">
              <a:spcBef>
                <a:spcPts val="0"/>
              </a:spcBef>
            </a:pPr>
            <a:r>
              <a:rPr lang="en-US" sz="2400" dirty="0"/>
              <a:t>For 2 class case, we use </a:t>
            </a:r>
            <a:r>
              <a:rPr lang="en-US" sz="2400" i="1" dirty="0">
                <a:latin typeface="Times" pitchFamily="18" charset="0"/>
              </a:rPr>
              <a:t>p</a:t>
            </a:r>
            <a:r>
              <a:rPr lang="en-US" sz="2400" dirty="0"/>
              <a:t> inputs (vector </a:t>
            </a:r>
            <a:r>
              <a:rPr lang="en-US" sz="2400" dirty="0">
                <a:latin typeface="Times" pitchFamily="18" charset="0"/>
              </a:rPr>
              <a:t>x</a:t>
            </a:r>
            <a:r>
              <a:rPr lang="en-US" sz="2400" dirty="0"/>
              <a:t>) and project into one direction represented by:</a:t>
            </a:r>
          </a:p>
          <a:p>
            <a:pPr marL="457200" indent="-457200">
              <a:spcBef>
                <a:spcPts val="0"/>
              </a:spcBef>
            </a:pPr>
            <a:endParaRPr lang="en-US" sz="2400" dirty="0"/>
          </a:p>
          <a:p>
            <a:pPr marL="457200" indent="-457200">
              <a:spcBef>
                <a:spcPts val="0"/>
              </a:spcBef>
            </a:pPr>
            <a:endParaRPr lang="en-US" sz="2400" dirty="0"/>
          </a:p>
          <a:p>
            <a:pPr marL="457200" indent="-457200">
              <a:spcBef>
                <a:spcPts val="0"/>
              </a:spcBef>
            </a:pPr>
            <a:endParaRPr lang="en-US" sz="2400" dirty="0"/>
          </a:p>
          <a:p>
            <a:pPr marL="457200" indent="-457200">
              <a:spcBef>
                <a:spcPts val="0"/>
              </a:spcBef>
            </a:pPr>
            <a:r>
              <a:rPr lang="en-US" sz="2400" dirty="0" err="1"/>
              <a:t>Thresholding</a:t>
            </a:r>
            <a:r>
              <a:rPr lang="en-US" sz="2400" dirty="0"/>
              <a:t> so that </a:t>
            </a:r>
            <a:r>
              <a:rPr lang="en-US" sz="2400" i="1" dirty="0">
                <a:latin typeface="Times" pitchFamily="18" charset="0"/>
              </a:rPr>
              <a:t>y </a:t>
            </a:r>
            <a:r>
              <a:rPr lang="en-US" sz="2400" u="sng" dirty="0">
                <a:latin typeface="Times" pitchFamily="18" charset="0"/>
              </a:rPr>
              <a:t>&gt;</a:t>
            </a:r>
            <a:r>
              <a:rPr lang="en-US" sz="2400" dirty="0">
                <a:latin typeface="Times" pitchFamily="18" charset="0"/>
              </a:rPr>
              <a:t> 0 </a:t>
            </a:r>
            <a:r>
              <a:rPr lang="en-US" sz="2400" dirty="0"/>
              <a:t>classifies </a:t>
            </a:r>
            <a:r>
              <a:rPr lang="en-US" sz="2400" i="1" dirty="0">
                <a:latin typeface="Times" pitchFamily="18" charset="0"/>
              </a:rPr>
              <a:t>G</a:t>
            </a:r>
            <a:r>
              <a:rPr lang="en-US" sz="2400" baseline="-25000" dirty="0">
                <a:latin typeface="Times" pitchFamily="18" charset="0"/>
              </a:rPr>
              <a:t>1</a:t>
            </a:r>
            <a:r>
              <a:rPr lang="en-US" sz="2400" dirty="0"/>
              <a:t> same as least squares</a:t>
            </a:r>
          </a:p>
          <a:p>
            <a:pPr marL="457200" indent="-457200">
              <a:spcBef>
                <a:spcPts val="0"/>
              </a:spcBef>
            </a:pPr>
            <a:endParaRPr lang="en-US" sz="1200" dirty="0"/>
          </a:p>
          <a:p>
            <a:pPr marL="457200">
              <a:spcBef>
                <a:spcPts val="0"/>
              </a:spcBef>
            </a:pPr>
            <a:endParaRPr lang="en-US" sz="800" dirty="0"/>
          </a:p>
          <a:p>
            <a:pPr marL="457200" indent="-457200">
              <a:spcBef>
                <a:spcPts val="0"/>
              </a:spcBef>
            </a:pPr>
            <a:r>
              <a:rPr lang="en-US" sz="2400" dirty="0"/>
              <a:t>Problem is loss of information… what may have been well separated in </a:t>
            </a:r>
            <a:r>
              <a:rPr lang="en-US" sz="2400" i="1" dirty="0">
                <a:latin typeface="Times" pitchFamily="18" charset="0"/>
              </a:rPr>
              <a:t>p</a:t>
            </a:r>
            <a:r>
              <a:rPr lang="en-US" sz="2400" dirty="0"/>
              <a:t>-dimensional space isn’t in 1-D space</a:t>
            </a:r>
          </a:p>
          <a:p>
            <a:pPr marL="457200" indent="-457200">
              <a:spcBef>
                <a:spcPts val="0"/>
              </a:spcBef>
            </a:pPr>
            <a:endParaRPr lang="en-US" sz="1400" dirty="0"/>
          </a:p>
          <a:p>
            <a:pPr marL="457200">
              <a:spcBef>
                <a:spcPts val="0"/>
              </a:spcBef>
            </a:pPr>
            <a:endParaRPr lang="en-US" sz="800" dirty="0"/>
          </a:p>
          <a:p>
            <a:pPr marL="457200" indent="-457200">
              <a:spcBef>
                <a:spcPts val="0"/>
              </a:spcBef>
            </a:pPr>
            <a:r>
              <a:rPr lang="en-US" sz="2400" dirty="0"/>
              <a:t>Instead adjust weights </a:t>
            </a:r>
            <a:r>
              <a:rPr lang="en-US" sz="2400" b="1" dirty="0">
                <a:latin typeface="Symbol" pitchFamily="18" charset="2"/>
              </a:rPr>
              <a:t>b</a:t>
            </a:r>
            <a:r>
              <a:rPr lang="en-US" sz="2400" dirty="0"/>
              <a:t> to select a projection that maximizes separation</a:t>
            </a:r>
          </a:p>
          <a:p>
            <a:pPr marL="457200">
              <a:spcBef>
                <a:spcPts val="0"/>
              </a:spcBef>
            </a:pPr>
            <a:endParaRPr lang="en-US" sz="2400" dirty="0"/>
          </a:p>
          <a:p>
            <a:pPr marL="457200">
              <a:spcBef>
                <a:spcPts val="0"/>
              </a:spcBef>
            </a:pPr>
            <a:endParaRPr lang="en-US" sz="800" dirty="0"/>
          </a:p>
          <a:p>
            <a:pPr marL="457200">
              <a:spcBef>
                <a:spcPts val="0"/>
              </a:spcBef>
            </a:pPr>
            <a:endParaRPr lang="en-US" sz="2400" dirty="0"/>
          </a:p>
          <a:p>
            <a:pPr marL="457200">
              <a:spcBef>
                <a:spcPts val="0"/>
              </a:spcBef>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3133278128"/>
              </p:ext>
            </p:extLst>
          </p:nvPr>
        </p:nvGraphicFramePr>
        <p:xfrm>
          <a:off x="4125192" y="2916382"/>
          <a:ext cx="938213" cy="457200"/>
        </p:xfrm>
        <a:graphic>
          <a:graphicData uri="http://schemas.openxmlformats.org/presentationml/2006/ole">
            <mc:AlternateContent xmlns:mc="http://schemas.openxmlformats.org/markup-compatibility/2006">
              <mc:Choice xmlns:v="urn:schemas-microsoft-com:vml" Requires="v">
                <p:oleObj name="Equation" r:id="rId3" imgW="495000" imgH="241200" progId="Equation.DSMT4">
                  <p:embed/>
                </p:oleObj>
              </mc:Choice>
              <mc:Fallback>
                <p:oleObj name="Equation" r:id="rId3" imgW="49500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5192" y="2916382"/>
                        <a:ext cx="93821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613515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4930" name="Picture 2" descr="H:\BMRTY726_Spring2012\Figure4.6a.jpg"/>
          <p:cNvPicPr>
            <a:picLocks noChangeAspect="1" noChangeArrowheads="1"/>
          </p:cNvPicPr>
          <p:nvPr/>
        </p:nvPicPr>
        <p:blipFill>
          <a:blip r:embed="rId2" cstate="print"/>
          <a:srcRect/>
          <a:stretch>
            <a:fillRect/>
          </a:stretch>
        </p:blipFill>
        <p:spPr bwMode="auto">
          <a:xfrm>
            <a:off x="1981200" y="2133600"/>
            <a:ext cx="3886200" cy="2940188"/>
          </a:xfrm>
          <a:prstGeom prst="rect">
            <a:avLst/>
          </a:prstGeom>
          <a:noFill/>
        </p:spPr>
      </p:pic>
      <p:pic>
        <p:nvPicPr>
          <p:cNvPr id="124931" name="Picture 3" descr="H:\BMRTY726_Spring2012\Figure4.6b.jpg"/>
          <p:cNvPicPr>
            <a:picLocks noGrp="1" noChangeAspect="1" noChangeArrowheads="1"/>
          </p:cNvPicPr>
          <p:nvPr>
            <p:ph idx="1"/>
          </p:nvPr>
        </p:nvPicPr>
        <p:blipFill>
          <a:blip r:embed="rId3" cstate="print"/>
          <a:srcRect/>
          <a:stretch>
            <a:fillRect/>
          </a:stretch>
        </p:blipFill>
        <p:spPr bwMode="auto">
          <a:xfrm>
            <a:off x="6096000" y="2133600"/>
            <a:ext cx="3886200" cy="2940188"/>
          </a:xfrm>
          <a:prstGeom prst="rect">
            <a:avLst/>
          </a:prstGeom>
          <a:noFill/>
        </p:spPr>
      </p:pic>
    </p:spTree>
    <p:extLst>
      <p:ext uri="{BB962C8B-B14F-4D97-AF65-F5344CB8AC3E}">
        <p14:creationId xmlns:p14="http://schemas.microsoft.com/office/powerpoint/2010/main" val="33047388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r>
              <a:rPr lang="en-US" sz="4000" dirty="0">
                <a:latin typeface="+mn-lt"/>
              </a:rPr>
              <a:t>Logistic Regression vs. LDA</a:t>
            </a:r>
          </a:p>
        </p:txBody>
      </p:sp>
      <p:sp>
        <p:nvSpPr>
          <p:cNvPr id="3" name="Content Placeholder 2"/>
          <p:cNvSpPr>
            <a:spLocks noGrp="1"/>
          </p:cNvSpPr>
          <p:nvPr>
            <p:ph idx="1"/>
          </p:nvPr>
        </p:nvSpPr>
        <p:spPr>
          <a:xfrm>
            <a:off x="1091045" y="990601"/>
            <a:ext cx="9576956" cy="5668963"/>
          </a:xfrm>
        </p:spPr>
        <p:txBody>
          <a:bodyPr>
            <a:normAutofit/>
          </a:bodyPr>
          <a:lstStyle/>
          <a:p>
            <a:r>
              <a:rPr lang="en-US" sz="2000" dirty="0"/>
              <a:t>Both LDA and logistic regression represent models of the log-posterior odds between classes </a:t>
            </a:r>
            <a:r>
              <a:rPr lang="en-US" sz="2000" i="1" dirty="0">
                <a:latin typeface="Times" pitchFamily="18" charset="0"/>
              </a:rPr>
              <a:t>k</a:t>
            </a:r>
            <a:r>
              <a:rPr lang="en-US" sz="2000" i="1" dirty="0"/>
              <a:t> </a:t>
            </a:r>
            <a:r>
              <a:rPr lang="en-US" sz="2000" dirty="0"/>
              <a:t> and </a:t>
            </a:r>
            <a:r>
              <a:rPr lang="en-US" sz="2000" i="1" dirty="0">
                <a:latin typeface="Times" pitchFamily="18" charset="0"/>
              </a:rPr>
              <a:t>K</a:t>
            </a:r>
            <a:r>
              <a:rPr lang="en-US" sz="2000" dirty="0"/>
              <a:t> that are linear functions of </a:t>
            </a:r>
            <a:r>
              <a:rPr lang="en-US" sz="2000" b="1" dirty="0">
                <a:latin typeface="Times" pitchFamily="18" charset="0"/>
              </a:rPr>
              <a:t>x</a:t>
            </a:r>
            <a:endParaRPr lang="en-US" sz="2000" dirty="0"/>
          </a:p>
          <a:p>
            <a:r>
              <a:rPr lang="en-US" sz="2000" b="1" dirty="0">
                <a:solidFill>
                  <a:srgbClr val="00B0F0"/>
                </a:solidFill>
              </a:rPr>
              <a:t>LDA</a:t>
            </a:r>
            <a:r>
              <a:rPr lang="en-US" sz="2000" dirty="0"/>
              <a:t>:</a:t>
            </a:r>
            <a:endParaRPr lang="en-US" sz="2000" dirty="0">
              <a:latin typeface="Times" pitchFamily="18" charset="0"/>
            </a:endParaRP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b="1" dirty="0">
                <a:solidFill>
                  <a:srgbClr val="00B0F0"/>
                </a:solidFill>
              </a:rPr>
              <a:t>Logistic regression</a:t>
            </a:r>
            <a:r>
              <a:rPr lang="en-US" sz="2000" dirty="0"/>
              <a:t>:</a:t>
            </a:r>
            <a:endParaRPr lang="en-US" sz="800" dirty="0"/>
          </a:p>
          <a:p>
            <a:endParaRPr lang="en-US" sz="2400" dirty="0"/>
          </a:p>
          <a:p>
            <a:endParaRPr lang="en-US" sz="800" dirty="0"/>
          </a:p>
          <a:p>
            <a:endParaRPr lang="en-US" sz="2400" dirty="0"/>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993151972"/>
              </p:ext>
            </p:extLst>
          </p:nvPr>
        </p:nvGraphicFramePr>
        <p:xfrm>
          <a:off x="2339975" y="2133600"/>
          <a:ext cx="8337550" cy="2819400"/>
        </p:xfrm>
        <a:graphic>
          <a:graphicData uri="http://schemas.openxmlformats.org/presentationml/2006/ole">
            <mc:AlternateContent xmlns:mc="http://schemas.openxmlformats.org/markup-compatibility/2006">
              <mc:Choice xmlns:v="urn:schemas-microsoft-com:vml" Requires="v">
                <p:oleObj name="Equation" r:id="rId3" imgW="5333760" imgH="1803240" progId="Equation.DSMT4">
                  <p:embed/>
                </p:oleObj>
              </mc:Choice>
              <mc:Fallback>
                <p:oleObj name="Equation" r:id="rId3" imgW="5333760" imgH="1803240" progId="Equation.DSMT4">
                  <p:embed/>
                  <p:pic>
                    <p:nvPicPr>
                      <p:cNvPr id="0" name=""/>
                      <p:cNvPicPr>
                        <a:picLocks noChangeAspect="1" noChangeArrowheads="1"/>
                      </p:cNvPicPr>
                      <p:nvPr/>
                    </p:nvPicPr>
                    <p:blipFill>
                      <a:blip r:embed="rId4"/>
                      <a:srcRect/>
                      <a:stretch>
                        <a:fillRect/>
                      </a:stretch>
                    </p:blipFill>
                    <p:spPr bwMode="auto">
                      <a:xfrm>
                        <a:off x="2339975" y="2133600"/>
                        <a:ext cx="8337550" cy="281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63" name="Object 3"/>
          <p:cNvGraphicFramePr>
            <a:graphicFrameLocks noChangeAspect="1"/>
          </p:cNvGraphicFramePr>
          <p:nvPr>
            <p:extLst>
              <p:ext uri="{D42A27DB-BD31-4B8C-83A1-F6EECF244321}">
                <p14:modId xmlns:p14="http://schemas.microsoft.com/office/powerpoint/2010/main" val="1474190768"/>
              </p:ext>
            </p:extLst>
          </p:nvPr>
        </p:nvGraphicFramePr>
        <p:xfrm>
          <a:off x="2590801" y="5715001"/>
          <a:ext cx="3505201" cy="865921"/>
        </p:xfrm>
        <a:graphic>
          <a:graphicData uri="http://schemas.openxmlformats.org/presentationml/2006/ole">
            <mc:AlternateContent xmlns:mc="http://schemas.openxmlformats.org/markup-compatibility/2006">
              <mc:Choice xmlns:v="urn:schemas-microsoft-com:vml" Requires="v">
                <p:oleObj name="Equation" r:id="rId5" imgW="2158920" imgH="533160" progId="Equation.DSMT4">
                  <p:embed/>
                </p:oleObj>
              </mc:Choice>
              <mc:Fallback>
                <p:oleObj name="Equation" r:id="rId5" imgW="2158920" imgH="533160" progId="Equation.DSMT4">
                  <p:embed/>
                  <p:pic>
                    <p:nvPicPr>
                      <p:cNvPr id="0" name=""/>
                      <p:cNvPicPr>
                        <a:picLocks noChangeAspect="1" noChangeArrowheads="1"/>
                      </p:cNvPicPr>
                      <p:nvPr/>
                    </p:nvPicPr>
                    <p:blipFill>
                      <a:blip r:embed="rId6"/>
                      <a:srcRect/>
                      <a:stretch>
                        <a:fillRect/>
                      </a:stretch>
                    </p:blipFill>
                    <p:spPr bwMode="auto">
                      <a:xfrm>
                        <a:off x="2590801" y="5715001"/>
                        <a:ext cx="3505201" cy="865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62105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latin typeface="+mn-lt"/>
              </a:rPr>
              <a:t>Logistic Regression vs. LDA</a:t>
            </a:r>
          </a:p>
        </p:txBody>
      </p:sp>
      <p:sp>
        <p:nvSpPr>
          <p:cNvPr id="3" name="Content Placeholder 2"/>
          <p:cNvSpPr>
            <a:spLocks noGrp="1"/>
          </p:cNvSpPr>
          <p:nvPr>
            <p:ph idx="1"/>
          </p:nvPr>
        </p:nvSpPr>
        <p:spPr>
          <a:xfrm>
            <a:off x="924791" y="990601"/>
            <a:ext cx="10016836" cy="5668963"/>
          </a:xfrm>
        </p:spPr>
        <p:txBody>
          <a:bodyPr>
            <a:normAutofit/>
          </a:bodyPr>
          <a:lstStyle/>
          <a:p>
            <a:r>
              <a:rPr lang="en-US" sz="2400" dirty="0"/>
              <a:t>The posterior conditional density of class </a:t>
            </a:r>
            <a:r>
              <a:rPr lang="en-US" sz="2400" i="1" dirty="0"/>
              <a:t>k</a:t>
            </a:r>
            <a:r>
              <a:rPr lang="en-US" sz="2400" dirty="0"/>
              <a:t> for both LDA and logistic regression can be written in the linear logit form</a:t>
            </a:r>
          </a:p>
          <a:p>
            <a:endParaRPr lang="en-US" sz="2000" dirty="0"/>
          </a:p>
          <a:p>
            <a:endParaRPr lang="en-US" sz="2000" dirty="0"/>
          </a:p>
          <a:p>
            <a:endParaRPr lang="en-US" sz="2000" dirty="0"/>
          </a:p>
          <a:p>
            <a:endParaRPr lang="en-US" sz="2000" dirty="0"/>
          </a:p>
          <a:p>
            <a:endParaRPr lang="en-US" sz="2000" dirty="0"/>
          </a:p>
          <a:p>
            <a:r>
              <a:rPr lang="en-US" sz="2400" dirty="0"/>
              <a:t>The joint density for both can be written in the same way</a:t>
            </a:r>
          </a:p>
          <a:p>
            <a:endParaRPr lang="en-US" sz="2000" dirty="0"/>
          </a:p>
          <a:p>
            <a:endParaRPr lang="en-US" sz="2000" dirty="0"/>
          </a:p>
          <a:p>
            <a:r>
              <a:rPr lang="en-US" sz="2400" dirty="0"/>
              <a:t>Both methods represent linear decision boundaries that classify observations  </a:t>
            </a:r>
          </a:p>
          <a:p>
            <a:endParaRPr lang="en-US" sz="800" dirty="0"/>
          </a:p>
          <a:p>
            <a:r>
              <a:rPr lang="en-US" sz="2400" dirty="0"/>
              <a:t>So what’s the difference?</a:t>
            </a:r>
          </a:p>
          <a:p>
            <a:endParaRPr lang="en-US" sz="2400" dirty="0"/>
          </a:p>
          <a:p>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103177623"/>
              </p:ext>
            </p:extLst>
          </p:nvPr>
        </p:nvGraphicFramePr>
        <p:xfrm>
          <a:off x="2337956" y="1851819"/>
          <a:ext cx="5043487" cy="1706563"/>
        </p:xfrm>
        <a:graphic>
          <a:graphicData uri="http://schemas.openxmlformats.org/presentationml/2006/ole">
            <mc:AlternateContent xmlns:mc="http://schemas.openxmlformats.org/markup-compatibility/2006">
              <mc:Choice xmlns:v="urn:schemas-microsoft-com:vml" Requires="v">
                <p:oleObj name="Equation" r:id="rId3" imgW="3225600" imgH="1091880" progId="Equation.DSMT4">
                  <p:embed/>
                </p:oleObj>
              </mc:Choice>
              <mc:Fallback>
                <p:oleObj name="Equation" r:id="rId3" imgW="3225600" imgH="1091880" progId="Equation.DSMT4">
                  <p:embed/>
                  <p:pic>
                    <p:nvPicPr>
                      <p:cNvPr id="0" name=""/>
                      <p:cNvPicPr>
                        <a:picLocks noChangeAspect="1" noChangeArrowheads="1"/>
                      </p:cNvPicPr>
                      <p:nvPr/>
                    </p:nvPicPr>
                    <p:blipFill>
                      <a:blip r:embed="rId4"/>
                      <a:srcRect/>
                      <a:stretch>
                        <a:fillRect/>
                      </a:stretch>
                    </p:blipFill>
                    <p:spPr bwMode="auto">
                      <a:xfrm>
                        <a:off x="2337956" y="1851819"/>
                        <a:ext cx="5043487" cy="170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63" name="Object 3"/>
          <p:cNvGraphicFramePr>
            <a:graphicFrameLocks noChangeAspect="1"/>
          </p:cNvGraphicFramePr>
          <p:nvPr>
            <p:extLst>
              <p:ext uri="{D42A27DB-BD31-4B8C-83A1-F6EECF244321}">
                <p14:modId xmlns:p14="http://schemas.microsoft.com/office/powerpoint/2010/main" val="369337105"/>
              </p:ext>
            </p:extLst>
          </p:nvPr>
        </p:nvGraphicFramePr>
        <p:xfrm>
          <a:off x="2657475" y="4419600"/>
          <a:ext cx="3730625" cy="452438"/>
        </p:xfrm>
        <a:graphic>
          <a:graphicData uri="http://schemas.openxmlformats.org/presentationml/2006/ole">
            <mc:AlternateContent xmlns:mc="http://schemas.openxmlformats.org/markup-compatibility/2006">
              <mc:Choice xmlns:v="urn:schemas-microsoft-com:vml" Requires="v">
                <p:oleObj name="Equation" r:id="rId5" imgW="2298600" imgH="279360" progId="Equation.DSMT4">
                  <p:embed/>
                </p:oleObj>
              </mc:Choice>
              <mc:Fallback>
                <p:oleObj name="Equation" r:id="rId5" imgW="2298600" imgH="279360" progId="Equation.DSMT4">
                  <p:embed/>
                  <p:pic>
                    <p:nvPicPr>
                      <p:cNvPr id="0" name=""/>
                      <p:cNvPicPr>
                        <a:picLocks noChangeAspect="1" noChangeArrowheads="1"/>
                      </p:cNvPicPr>
                      <p:nvPr/>
                    </p:nvPicPr>
                    <p:blipFill>
                      <a:blip r:embed="rId6"/>
                      <a:srcRect/>
                      <a:stretch>
                        <a:fillRect/>
                      </a:stretch>
                    </p:blipFill>
                    <p:spPr bwMode="auto">
                      <a:xfrm>
                        <a:off x="2657475" y="4419600"/>
                        <a:ext cx="3730625"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10414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latin typeface="+mn-lt"/>
              </a:rPr>
              <a:t>Logistic Regression vs. LDA</a:t>
            </a:r>
          </a:p>
        </p:txBody>
      </p:sp>
      <p:sp>
        <p:nvSpPr>
          <p:cNvPr id="3" name="Content Placeholder 2"/>
          <p:cNvSpPr>
            <a:spLocks noGrp="1"/>
          </p:cNvSpPr>
          <p:nvPr>
            <p:ph idx="1"/>
          </p:nvPr>
        </p:nvSpPr>
        <p:spPr>
          <a:xfrm>
            <a:off x="779319" y="1063336"/>
            <a:ext cx="10089572" cy="5668963"/>
          </a:xfrm>
        </p:spPr>
        <p:txBody>
          <a:bodyPr>
            <a:normAutofit/>
          </a:bodyPr>
          <a:lstStyle/>
          <a:p>
            <a:r>
              <a:rPr lang="en-US" sz="2400" dirty="0"/>
              <a:t>The difference lies in how the linear coefficients are estimated</a:t>
            </a:r>
          </a:p>
          <a:p>
            <a:pPr marL="457200" indent="-457200">
              <a:buNone/>
            </a:pPr>
            <a:r>
              <a:rPr lang="en-US" sz="2000" dirty="0"/>
              <a:t>	</a:t>
            </a:r>
            <a:r>
              <a:rPr lang="en-US" sz="2000" b="1" dirty="0">
                <a:solidFill>
                  <a:srgbClr val="00B0F0"/>
                </a:solidFill>
              </a:rPr>
              <a:t>LDA</a:t>
            </a:r>
            <a:r>
              <a:rPr lang="en-US" sz="2000" dirty="0"/>
              <a:t>: Parameters are fit by maximizing the full log likelihood based on the joint density</a:t>
            </a:r>
          </a:p>
          <a:p>
            <a:pPr marL="457200" indent="-457200">
              <a:buNone/>
            </a:pPr>
            <a:endParaRPr lang="en-US" sz="2000" dirty="0"/>
          </a:p>
          <a:p>
            <a:pPr marL="457200" indent="-457200">
              <a:buNone/>
            </a:pPr>
            <a:endParaRPr lang="en-US" sz="2000" dirty="0"/>
          </a:p>
          <a:p>
            <a:pPr marL="457200" indent="-457200">
              <a:buNone/>
            </a:pPr>
            <a:r>
              <a:rPr lang="en-US" sz="2000" dirty="0"/>
              <a:t>		-recall here </a:t>
            </a:r>
            <a:r>
              <a:rPr lang="en-US" sz="2000" i="1" dirty="0">
                <a:latin typeface="Symbol" pitchFamily="18" charset="2"/>
              </a:rPr>
              <a:t>f</a:t>
            </a:r>
            <a:r>
              <a:rPr lang="en-US" sz="2000" dirty="0"/>
              <a:t> is the Gaussian density function</a:t>
            </a:r>
          </a:p>
          <a:p>
            <a:pPr marL="457200" indent="-457200">
              <a:buNone/>
            </a:pPr>
            <a:endParaRPr lang="en-US" sz="2000" dirty="0"/>
          </a:p>
          <a:p>
            <a:pPr marL="457200" indent="-457200">
              <a:buNone/>
            </a:pPr>
            <a:r>
              <a:rPr lang="en-US" sz="2000" dirty="0"/>
              <a:t>	</a:t>
            </a:r>
            <a:r>
              <a:rPr lang="en-US" sz="2000" b="1" dirty="0">
                <a:solidFill>
                  <a:srgbClr val="00B0F0"/>
                </a:solidFill>
              </a:rPr>
              <a:t>Logistic regression</a:t>
            </a:r>
            <a:r>
              <a:rPr lang="en-US" sz="2000" dirty="0"/>
              <a:t>: In this case the marginal density </a:t>
            </a:r>
            <a:r>
              <a:rPr lang="en-US" sz="2000" i="1" dirty="0">
                <a:latin typeface="Times" pitchFamily="18" charset="0"/>
              </a:rPr>
              <a:t>P</a:t>
            </a:r>
            <a:r>
              <a:rPr lang="en-US" sz="2000" dirty="0">
                <a:latin typeface="Times" pitchFamily="18" charset="0"/>
              </a:rPr>
              <a:t>(</a:t>
            </a:r>
            <a:r>
              <a:rPr lang="en-US" sz="2000" i="1" dirty="0">
                <a:latin typeface="Times" pitchFamily="18" charset="0"/>
              </a:rPr>
              <a:t>G</a:t>
            </a:r>
            <a:r>
              <a:rPr lang="en-US" sz="2000" dirty="0">
                <a:latin typeface="Times" pitchFamily="18" charset="0"/>
              </a:rPr>
              <a:t> = </a:t>
            </a:r>
            <a:r>
              <a:rPr lang="en-US" sz="2000" i="1" dirty="0">
                <a:latin typeface="Times" pitchFamily="18" charset="0"/>
              </a:rPr>
              <a:t>k</a:t>
            </a:r>
            <a:r>
              <a:rPr lang="en-US" sz="2000" dirty="0">
                <a:latin typeface="Times" pitchFamily="18" charset="0"/>
              </a:rPr>
              <a:t>) </a:t>
            </a:r>
            <a:r>
              <a:rPr lang="en-US" sz="2000" dirty="0"/>
              <a:t>is arbitrary and parameters are estimated by maximizing the conditional multinomial likelihood</a:t>
            </a:r>
          </a:p>
          <a:p>
            <a:pPr marL="457200" indent="-457200">
              <a:buNone/>
            </a:pPr>
            <a:endParaRPr lang="en-US" sz="2000" dirty="0"/>
          </a:p>
          <a:p>
            <a:pPr marL="457200" indent="-457200">
              <a:buNone/>
            </a:pPr>
            <a:endParaRPr lang="en-US" sz="2000" dirty="0"/>
          </a:p>
          <a:p>
            <a:pPr marL="457200" indent="-457200">
              <a:spcBef>
                <a:spcPts val="0"/>
              </a:spcBef>
              <a:buNone/>
            </a:pPr>
            <a:r>
              <a:rPr lang="en-US" sz="2000" dirty="0"/>
              <a:t>		-although  ignored, we can think of this marginal density as being estimated in a </a:t>
            </a:r>
          </a:p>
          <a:p>
            <a:pPr marL="457200" indent="-457200">
              <a:spcBef>
                <a:spcPts val="0"/>
              </a:spcBef>
              <a:buNone/>
            </a:pPr>
            <a:r>
              <a:rPr lang="en-US" sz="2000" dirty="0"/>
              <a:t>                 nonparametric unrestricted fashion</a:t>
            </a:r>
            <a:endParaRPr lang="en-US" sz="2400" dirty="0"/>
          </a:p>
          <a:p>
            <a:pPr marL="457200" indent="-457200">
              <a:buNone/>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4039241309"/>
              </p:ext>
            </p:extLst>
          </p:nvPr>
        </p:nvGraphicFramePr>
        <p:xfrm>
          <a:off x="3419475" y="2098675"/>
          <a:ext cx="3516313" cy="396875"/>
        </p:xfrm>
        <a:graphic>
          <a:graphicData uri="http://schemas.openxmlformats.org/presentationml/2006/ole">
            <mc:AlternateContent xmlns:mc="http://schemas.openxmlformats.org/markup-compatibility/2006">
              <mc:Choice xmlns:v="urn:schemas-microsoft-com:vml" Requires="v">
                <p:oleObj name="Equation" r:id="rId3" imgW="2247840" imgH="253800" progId="Equation.DSMT4">
                  <p:embed/>
                </p:oleObj>
              </mc:Choice>
              <mc:Fallback>
                <p:oleObj name="Equation" r:id="rId3" imgW="2247840" imgH="253800" progId="Equation.DSMT4">
                  <p:embed/>
                  <p:pic>
                    <p:nvPicPr>
                      <p:cNvPr id="0" name=""/>
                      <p:cNvPicPr>
                        <a:picLocks noChangeAspect="1" noChangeArrowheads="1"/>
                      </p:cNvPicPr>
                      <p:nvPr/>
                    </p:nvPicPr>
                    <p:blipFill>
                      <a:blip r:embed="rId4"/>
                      <a:srcRect/>
                      <a:stretch>
                        <a:fillRect/>
                      </a:stretch>
                    </p:blipFill>
                    <p:spPr bwMode="auto">
                      <a:xfrm>
                        <a:off x="3419475" y="2098675"/>
                        <a:ext cx="3516313"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63" name="Object 3"/>
          <p:cNvGraphicFramePr>
            <a:graphicFrameLocks noChangeAspect="1"/>
          </p:cNvGraphicFramePr>
          <p:nvPr>
            <p:extLst>
              <p:ext uri="{D42A27DB-BD31-4B8C-83A1-F6EECF244321}">
                <p14:modId xmlns:p14="http://schemas.microsoft.com/office/powerpoint/2010/main" val="1725422276"/>
              </p:ext>
            </p:extLst>
          </p:nvPr>
        </p:nvGraphicFramePr>
        <p:xfrm>
          <a:off x="3823855" y="4387705"/>
          <a:ext cx="1277938" cy="452438"/>
        </p:xfrm>
        <a:graphic>
          <a:graphicData uri="http://schemas.openxmlformats.org/presentationml/2006/ole">
            <mc:AlternateContent xmlns:mc="http://schemas.openxmlformats.org/markup-compatibility/2006">
              <mc:Choice xmlns:v="urn:schemas-microsoft-com:vml" Requires="v">
                <p:oleObj name="Equation" r:id="rId5" imgW="787320" imgH="279360" progId="Equation.DSMT4">
                  <p:embed/>
                </p:oleObj>
              </mc:Choice>
              <mc:Fallback>
                <p:oleObj name="Equation" r:id="rId5" imgW="787320" imgH="279360" progId="Equation.DSMT4">
                  <p:embed/>
                  <p:pic>
                    <p:nvPicPr>
                      <p:cNvPr id="0" name=""/>
                      <p:cNvPicPr>
                        <a:picLocks noChangeAspect="1" noChangeArrowheads="1"/>
                      </p:cNvPicPr>
                      <p:nvPr/>
                    </p:nvPicPr>
                    <p:blipFill>
                      <a:blip r:embed="rId6"/>
                      <a:srcRect/>
                      <a:stretch>
                        <a:fillRect/>
                      </a:stretch>
                    </p:blipFill>
                    <p:spPr bwMode="auto">
                      <a:xfrm>
                        <a:off x="3823855" y="4387705"/>
                        <a:ext cx="1277938"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752189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r>
              <a:rPr lang="en-US" sz="4000" dirty="0">
                <a:latin typeface="+mn-lt"/>
              </a:rPr>
              <a:t>Logistic Regression vs. LDA</a:t>
            </a:r>
          </a:p>
        </p:txBody>
      </p:sp>
      <p:sp>
        <p:nvSpPr>
          <p:cNvPr id="3" name="Content Placeholder 2"/>
          <p:cNvSpPr>
            <a:spLocks noGrp="1"/>
          </p:cNvSpPr>
          <p:nvPr>
            <p:ph idx="1"/>
          </p:nvPr>
        </p:nvSpPr>
        <p:spPr>
          <a:xfrm>
            <a:off x="872836" y="990601"/>
            <a:ext cx="9985664" cy="5668963"/>
          </a:xfrm>
        </p:spPr>
        <p:txBody>
          <a:bodyPr>
            <a:normAutofit/>
          </a:bodyPr>
          <a:lstStyle/>
          <a:p>
            <a:pPr marL="457200" indent="-457200">
              <a:buNone/>
            </a:pPr>
            <a:r>
              <a:rPr lang="en-US" dirty="0"/>
              <a:t>So this means…</a:t>
            </a:r>
          </a:p>
          <a:p>
            <a:pPr marL="457200" indent="-457200">
              <a:buNone/>
            </a:pPr>
            <a:r>
              <a:rPr lang="en-US" sz="2400" dirty="0"/>
              <a:t>	(1) LR makes fewer assumptions about distribution of the data (more general approach)</a:t>
            </a:r>
          </a:p>
          <a:p>
            <a:pPr marL="457200" indent="-457200">
              <a:buNone/>
            </a:pPr>
            <a:endParaRPr lang="en-US" sz="800" dirty="0"/>
          </a:p>
          <a:p>
            <a:pPr marL="457200" indent="-457200">
              <a:buNone/>
            </a:pPr>
            <a:r>
              <a:rPr lang="en-US" sz="2400" dirty="0"/>
              <a:t>	(2) But LR “ignores” the marginal distribution </a:t>
            </a:r>
            <a:r>
              <a:rPr lang="en-US" sz="2400" i="1" dirty="0">
                <a:latin typeface="Times" pitchFamily="18" charset="0"/>
              </a:rPr>
              <a:t>P</a:t>
            </a:r>
            <a:r>
              <a:rPr lang="en-US" sz="2400" dirty="0">
                <a:latin typeface="Times" pitchFamily="18" charset="0"/>
              </a:rPr>
              <a:t>(</a:t>
            </a:r>
            <a:r>
              <a:rPr lang="en-US" sz="2400" i="1" dirty="0">
                <a:latin typeface="Times" pitchFamily="18" charset="0"/>
              </a:rPr>
              <a:t>G</a:t>
            </a:r>
            <a:r>
              <a:rPr lang="en-US" sz="2400" dirty="0">
                <a:latin typeface="Times" pitchFamily="18" charset="0"/>
              </a:rPr>
              <a:t>= </a:t>
            </a:r>
            <a:r>
              <a:rPr lang="en-US" sz="2400" i="1" dirty="0">
                <a:latin typeface="Times" pitchFamily="18" charset="0"/>
              </a:rPr>
              <a:t>k</a:t>
            </a:r>
            <a:r>
              <a:rPr lang="en-US" sz="2400" dirty="0">
                <a:latin typeface="Times" pitchFamily="18" charset="0"/>
              </a:rPr>
              <a:t>)</a:t>
            </a:r>
          </a:p>
          <a:p>
            <a:pPr marL="457200" indent="-457200">
              <a:spcBef>
                <a:spcPts val="400"/>
              </a:spcBef>
              <a:buNone/>
            </a:pPr>
            <a:r>
              <a:rPr lang="en-US" sz="900" dirty="0">
                <a:latin typeface="Times" pitchFamily="18" charset="0"/>
              </a:rPr>
              <a:t>		</a:t>
            </a:r>
            <a:r>
              <a:rPr lang="en-US" sz="2000" dirty="0">
                <a:latin typeface="Times" pitchFamily="18" charset="0"/>
              </a:rPr>
              <a:t>-</a:t>
            </a:r>
            <a:r>
              <a:rPr lang="en-US" sz="2000" dirty="0"/>
              <a:t>Including additional distributional assumptions provides more information about   </a:t>
            </a:r>
          </a:p>
          <a:p>
            <a:pPr marL="457200" indent="-457200">
              <a:spcBef>
                <a:spcPts val="400"/>
              </a:spcBef>
              <a:buNone/>
            </a:pPr>
            <a:r>
              <a:rPr lang="en-US" sz="2000" dirty="0"/>
              <a:t>                 parameters allowing for more efficient estimation (i.e. lower variance)</a:t>
            </a:r>
          </a:p>
          <a:p>
            <a:pPr marL="457200" indent="-457200">
              <a:buNone/>
            </a:pPr>
            <a:r>
              <a:rPr lang="en-US" sz="2000" dirty="0">
                <a:latin typeface="Times" pitchFamily="18" charset="0"/>
              </a:rPr>
              <a:t>		-</a:t>
            </a:r>
            <a:r>
              <a:rPr lang="en-US" sz="2000" dirty="0"/>
              <a:t>if Gaussian assumption correct, could lose up to 30% efficiency </a:t>
            </a:r>
          </a:p>
          <a:p>
            <a:pPr marL="457200" indent="-457200">
              <a:buNone/>
            </a:pPr>
            <a:r>
              <a:rPr lang="en-US" sz="2000" dirty="0"/>
              <a:t>		-OR need 30% more data for conditional likelihood to do as well as full likelihood</a:t>
            </a:r>
          </a:p>
          <a:p>
            <a:pPr marL="457200" indent="-457200">
              <a:buNone/>
            </a:pPr>
            <a:endParaRPr lang="en-US" sz="800" dirty="0">
              <a:latin typeface="+mj-lt"/>
            </a:endParaRPr>
          </a:p>
        </p:txBody>
      </p:sp>
    </p:spTree>
    <p:extLst>
      <p:ext uri="{BB962C8B-B14F-4D97-AF65-F5344CB8AC3E}">
        <p14:creationId xmlns:p14="http://schemas.microsoft.com/office/powerpoint/2010/main" val="26591004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latin typeface="+mn-lt"/>
              </a:rPr>
              <a:t>Logistic Regression vs. LDA</a:t>
            </a:r>
          </a:p>
        </p:txBody>
      </p:sp>
      <p:sp>
        <p:nvSpPr>
          <p:cNvPr id="3" name="Content Placeholder 2"/>
          <p:cNvSpPr>
            <a:spLocks noGrp="1"/>
          </p:cNvSpPr>
          <p:nvPr>
            <p:ph idx="1"/>
          </p:nvPr>
        </p:nvSpPr>
        <p:spPr>
          <a:xfrm>
            <a:off x="1059873" y="990601"/>
            <a:ext cx="10318172" cy="5668963"/>
          </a:xfrm>
        </p:spPr>
        <p:txBody>
          <a:bodyPr>
            <a:normAutofit/>
          </a:bodyPr>
          <a:lstStyle/>
          <a:p>
            <a:pPr marL="0" indent="0">
              <a:buNone/>
            </a:pPr>
            <a:r>
              <a:rPr lang="en-US" sz="2400" dirty="0"/>
              <a:t>(3) If observations far from decision boundary (i.e. probably NOT Gaussian), they influence estimation of common covariance matrix</a:t>
            </a:r>
          </a:p>
          <a:p>
            <a:pPr marL="457200" indent="-457200">
              <a:buNone/>
            </a:pPr>
            <a:r>
              <a:rPr lang="en-US" sz="2000" dirty="0"/>
              <a:t>	-i.e. LDA is not robust to outliers</a:t>
            </a:r>
          </a:p>
          <a:p>
            <a:pPr marL="457200" indent="-457200">
              <a:buNone/>
            </a:pPr>
            <a:endParaRPr lang="en-US" sz="2000" dirty="0"/>
          </a:p>
          <a:p>
            <a:pPr marL="0" indent="0">
              <a:buNone/>
            </a:pPr>
            <a:r>
              <a:rPr lang="en-US" sz="2400" dirty="0"/>
              <a:t>(4) data in a two class model can be perfectly separated by a hyperplane, LR parameters are undefined.  But LDA coefficients still well defined (marginal likelihood avoids this degeneracy)</a:t>
            </a:r>
          </a:p>
          <a:p>
            <a:pPr marL="457200" indent="-457200">
              <a:buNone/>
            </a:pPr>
            <a:r>
              <a:rPr lang="en-US" sz="2000" dirty="0"/>
              <a:t>	-e.g. one particular feature has all of its density in one class</a:t>
            </a:r>
          </a:p>
          <a:p>
            <a:pPr marL="457200" indent="-457200">
              <a:buNone/>
            </a:pPr>
            <a:endParaRPr lang="en-US" sz="2000" dirty="0"/>
          </a:p>
          <a:p>
            <a:pPr marL="457200" indent="-457200">
              <a:buNone/>
            </a:pPr>
            <a:r>
              <a:rPr lang="en-US" sz="2400" dirty="0"/>
              <a:t>-Advantages/disadvantages to both methods</a:t>
            </a:r>
          </a:p>
          <a:p>
            <a:pPr marL="457200" indent="-457200">
              <a:buNone/>
            </a:pPr>
            <a:endParaRPr lang="en-US" sz="800" dirty="0"/>
          </a:p>
          <a:p>
            <a:pPr marL="457200" indent="-457200">
              <a:buNone/>
            </a:pPr>
            <a:r>
              <a:rPr lang="en-US" sz="2400" dirty="0"/>
              <a:t>-LR thought of as more robust because makes fewer assumptions</a:t>
            </a:r>
          </a:p>
          <a:p>
            <a:pPr marL="457200" indent="-457200">
              <a:buNone/>
            </a:pPr>
            <a:endParaRPr lang="en-US" sz="800" dirty="0"/>
          </a:p>
          <a:p>
            <a:pPr marL="457200" indent="-457200">
              <a:buNone/>
            </a:pPr>
            <a:r>
              <a:rPr lang="en-US" sz="2400" dirty="0"/>
              <a:t>-In practice they tend to perform similarly</a:t>
            </a:r>
          </a:p>
        </p:txBody>
      </p:sp>
    </p:spTree>
    <p:extLst>
      <p:ext uri="{BB962C8B-B14F-4D97-AF65-F5344CB8AC3E}">
        <p14:creationId xmlns:p14="http://schemas.microsoft.com/office/powerpoint/2010/main" val="361005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endParaRPr lang="en-US" sz="3600" dirty="0"/>
          </a:p>
        </p:txBody>
      </p:sp>
      <p:sp>
        <p:nvSpPr>
          <p:cNvPr id="3" name="Content Placeholder 2"/>
          <p:cNvSpPr>
            <a:spLocks noGrp="1"/>
          </p:cNvSpPr>
          <p:nvPr>
            <p:ph idx="1"/>
          </p:nvPr>
        </p:nvSpPr>
        <p:spPr>
          <a:xfrm>
            <a:off x="768926" y="1228725"/>
            <a:ext cx="10359738" cy="5440363"/>
          </a:xfrm>
        </p:spPr>
        <p:txBody>
          <a:bodyPr>
            <a:normAutofit/>
          </a:bodyPr>
          <a:lstStyle/>
          <a:p>
            <a:pPr marL="457200" indent="-342900"/>
            <a:r>
              <a:rPr lang="en-US" dirty="0"/>
              <a:t>The minimum probability of making a mistake occurs if </a:t>
            </a:r>
            <a:r>
              <a:rPr lang="en-US" b="1" dirty="0">
                <a:latin typeface="Times" pitchFamily="18" charset="0"/>
              </a:rPr>
              <a:t>x</a:t>
            </a:r>
            <a:r>
              <a:rPr lang="en-US" dirty="0"/>
              <a:t> assigned to class with the largest posterior probability</a:t>
            </a:r>
          </a:p>
          <a:p>
            <a:pPr marL="457200"/>
            <a:endParaRPr lang="en-US" sz="1200" dirty="0"/>
          </a:p>
          <a:p>
            <a:pPr marL="457200" indent="-342900"/>
            <a:r>
              <a:rPr lang="en-US" dirty="0"/>
              <a:t>Generalized to </a:t>
            </a:r>
            <a:r>
              <a:rPr lang="en-US" i="1" dirty="0">
                <a:latin typeface="Times" pitchFamily="18" charset="0"/>
              </a:rPr>
              <a:t>K</a:t>
            </a:r>
            <a:r>
              <a:rPr lang="en-US" dirty="0"/>
              <a:t> classes, it is often easier to maximize the probability of being correct</a:t>
            </a:r>
          </a:p>
          <a:p>
            <a:pPr marL="457200" indent="-342900"/>
            <a:endParaRPr lang="en-US" dirty="0"/>
          </a:p>
          <a:p>
            <a:pPr marL="457200" indent="-342900"/>
            <a:endParaRPr lang="en-US" dirty="0"/>
          </a:p>
          <a:p>
            <a:pPr marL="457200" indent="-342900"/>
            <a:endParaRPr lang="en-US" dirty="0"/>
          </a:p>
          <a:p>
            <a:pPr marL="457200" indent="-342900"/>
            <a:r>
              <a:rPr lang="en-US" dirty="0"/>
              <a:t>which is maximized when regions </a:t>
            </a:r>
            <a:r>
              <a:rPr lang="en-US" i="1" dirty="0" err="1">
                <a:latin typeface="Times" pitchFamily="18" charset="0"/>
              </a:rPr>
              <a:t>R</a:t>
            </a:r>
            <a:r>
              <a:rPr lang="en-US" i="1" baseline="-25000" dirty="0" err="1">
                <a:latin typeface="Times" pitchFamily="18" charset="0"/>
              </a:rPr>
              <a:t>k</a:t>
            </a:r>
            <a:r>
              <a:rPr lang="en-US" dirty="0"/>
              <a:t> chosen such that each </a:t>
            </a:r>
            <a:r>
              <a:rPr lang="en-US" b="1" dirty="0">
                <a:latin typeface="Times" pitchFamily="18" charset="0"/>
              </a:rPr>
              <a:t>x</a:t>
            </a:r>
            <a:r>
              <a:rPr lang="en-US" dirty="0"/>
              <a:t> assigned to class with largest posterior probability </a:t>
            </a:r>
          </a:p>
          <a:p>
            <a:pPr marL="457200" indent="-342900"/>
            <a:endParaRPr lang="en-US" dirty="0"/>
          </a:p>
          <a:p>
            <a:pPr marL="457200" indent="-342900"/>
            <a:endParaRPr lang="en-US" dirty="0"/>
          </a:p>
        </p:txBody>
      </p:sp>
      <p:graphicFrame>
        <p:nvGraphicFramePr>
          <p:cNvPr id="38915" name="Object 3"/>
          <p:cNvGraphicFramePr>
            <a:graphicFrameLocks noChangeAspect="1"/>
          </p:cNvGraphicFramePr>
          <p:nvPr>
            <p:extLst>
              <p:ext uri="{D42A27DB-BD31-4B8C-83A1-F6EECF244321}">
                <p14:modId xmlns:p14="http://schemas.microsoft.com/office/powerpoint/2010/main" val="607525911"/>
              </p:ext>
            </p:extLst>
          </p:nvPr>
        </p:nvGraphicFramePr>
        <p:xfrm>
          <a:off x="3343275" y="3590925"/>
          <a:ext cx="3978275" cy="715963"/>
        </p:xfrm>
        <a:graphic>
          <a:graphicData uri="http://schemas.openxmlformats.org/presentationml/2006/ole">
            <mc:AlternateContent xmlns:mc="http://schemas.openxmlformats.org/markup-compatibility/2006">
              <mc:Choice xmlns:v="urn:schemas-microsoft-com:vml" Requires="v">
                <p:oleObj name="Equation" r:id="rId3" imgW="1904760" imgH="355320" progId="Equation.DSMT4">
                  <p:embed/>
                </p:oleObj>
              </mc:Choice>
              <mc:Fallback>
                <p:oleObj name="Equation" r:id="rId3" imgW="1904760" imgH="355320" progId="Equation.DSMT4">
                  <p:embed/>
                  <p:pic>
                    <p:nvPicPr>
                      <p:cNvPr id="0" name=""/>
                      <p:cNvPicPr>
                        <a:picLocks noChangeAspect="1" noChangeArrowheads="1"/>
                      </p:cNvPicPr>
                      <p:nvPr/>
                    </p:nvPicPr>
                    <p:blipFill>
                      <a:blip r:embed="rId4"/>
                      <a:srcRect/>
                      <a:stretch>
                        <a:fillRect/>
                      </a:stretch>
                    </p:blipFill>
                    <p:spPr bwMode="auto">
                      <a:xfrm>
                        <a:off x="3343275" y="3590925"/>
                        <a:ext cx="3978275" cy="715963"/>
                      </a:xfrm>
                      <a:prstGeom prst="rect">
                        <a:avLst/>
                      </a:prstGeom>
                      <a:noFill/>
                    </p:spPr>
                  </p:pic>
                </p:oleObj>
              </mc:Fallback>
            </mc:AlternateContent>
          </a:graphicData>
        </a:graphic>
      </p:graphicFrame>
    </p:spTree>
    <p:extLst>
      <p:ext uri="{BB962C8B-B14F-4D97-AF65-F5344CB8AC3E}">
        <p14:creationId xmlns:p14="http://schemas.microsoft.com/office/powerpoint/2010/main" val="22414318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Quadratic </a:t>
            </a:r>
            <a:r>
              <a:rPr lang="en-US" sz="4000" dirty="0" err="1"/>
              <a:t>Discriminant</a:t>
            </a:r>
            <a:r>
              <a:rPr lang="en-US" sz="4000" dirty="0"/>
              <a:t> Analysis</a:t>
            </a:r>
          </a:p>
        </p:txBody>
      </p:sp>
      <p:sp>
        <p:nvSpPr>
          <p:cNvPr id="3" name="Content Placeholder 2"/>
          <p:cNvSpPr>
            <a:spLocks noGrp="1"/>
          </p:cNvSpPr>
          <p:nvPr>
            <p:ph idx="1"/>
          </p:nvPr>
        </p:nvSpPr>
        <p:spPr>
          <a:xfrm>
            <a:off x="862445" y="990601"/>
            <a:ext cx="10411691" cy="5668963"/>
          </a:xfrm>
        </p:spPr>
        <p:txBody>
          <a:bodyPr>
            <a:normAutofit/>
          </a:bodyPr>
          <a:lstStyle/>
          <a:p>
            <a:pPr marL="457200" indent="-457200"/>
            <a:r>
              <a:rPr lang="en-US" dirty="0"/>
              <a:t>One very strong assumption we’ve sort of glossed over in LDA is the assumption that all covariance matrices are equal</a:t>
            </a:r>
          </a:p>
          <a:p>
            <a:pPr marL="457200"/>
            <a:endParaRPr lang="en-US" dirty="0"/>
          </a:p>
          <a:p>
            <a:pPr marL="457200" indent="-457200"/>
            <a:r>
              <a:rPr lang="en-US" dirty="0"/>
              <a:t>If this assumption does not hold, we can’t simplify our log ratio quite as easily</a:t>
            </a:r>
          </a:p>
          <a:p>
            <a:pPr marL="457200"/>
            <a:endParaRPr lang="en-US" dirty="0"/>
          </a:p>
          <a:p>
            <a:pPr marL="457200"/>
            <a:endParaRPr lang="en-US" dirty="0"/>
          </a:p>
          <a:p>
            <a:pPr marL="457200"/>
            <a:endParaRPr lang="en-US" dirty="0"/>
          </a:p>
          <a:p>
            <a:pPr marL="457200"/>
            <a:r>
              <a:rPr lang="en-US" dirty="0"/>
              <a:t>The first term can’t be dropped…</a:t>
            </a:r>
          </a:p>
          <a:p>
            <a:pPr marL="457200"/>
            <a:endParaRPr lang="en-US" dirty="0"/>
          </a:p>
          <a:p>
            <a:pPr marL="457200"/>
            <a:endParaRPr lang="en-US" dirty="0"/>
          </a:p>
          <a:p>
            <a:pPr marL="457200"/>
            <a:endParaRPr lang="en-US" dirty="0"/>
          </a:p>
          <a:p>
            <a:pPr marL="457200"/>
            <a:endParaRPr lang="en-US" dirty="0"/>
          </a:p>
          <a:p>
            <a:pPr marL="457200"/>
            <a:endParaRPr lang="en-US" dirty="0"/>
          </a:p>
          <a:p>
            <a:pPr marL="457200"/>
            <a:endParaRPr lang="en-US" dirty="0"/>
          </a:p>
          <a:p>
            <a:pPr marL="457200"/>
            <a:endParaRPr lang="en-US" dirty="0"/>
          </a:p>
          <a:p>
            <a:pPr marL="457200"/>
            <a:endParaRPr lang="en-US" dirty="0"/>
          </a:p>
          <a:p>
            <a:pPr marL="457200"/>
            <a:endParaRPr lang="en-US" dirty="0"/>
          </a:p>
          <a:p>
            <a:pPr marL="457200"/>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610380262"/>
              </p:ext>
            </p:extLst>
          </p:nvPr>
        </p:nvGraphicFramePr>
        <p:xfrm>
          <a:off x="2749550" y="3440113"/>
          <a:ext cx="5807075" cy="990600"/>
        </p:xfrm>
        <a:graphic>
          <a:graphicData uri="http://schemas.openxmlformats.org/presentationml/2006/ole">
            <mc:AlternateContent xmlns:mc="http://schemas.openxmlformats.org/markup-compatibility/2006">
              <mc:Choice xmlns:v="urn:schemas-microsoft-com:vml" Requires="v">
                <p:oleObj name="Equation" r:id="rId3" imgW="4317840" imgH="736560" progId="Equation.DSMT4">
                  <p:embed/>
                </p:oleObj>
              </mc:Choice>
              <mc:Fallback>
                <p:oleObj name="Equation" r:id="rId3" imgW="4317840" imgH="736560" progId="Equation.DSMT4">
                  <p:embed/>
                  <p:pic>
                    <p:nvPicPr>
                      <p:cNvPr id="0" name=""/>
                      <p:cNvPicPr>
                        <a:picLocks noChangeAspect="1" noChangeArrowheads="1"/>
                      </p:cNvPicPr>
                      <p:nvPr/>
                    </p:nvPicPr>
                    <p:blipFill>
                      <a:blip r:embed="rId4"/>
                      <a:srcRect/>
                      <a:stretch>
                        <a:fillRect/>
                      </a:stretch>
                    </p:blipFill>
                    <p:spPr bwMode="auto">
                      <a:xfrm>
                        <a:off x="2749550" y="3440113"/>
                        <a:ext cx="580707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82768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r>
              <a:rPr lang="en-US" sz="4000" dirty="0">
                <a:latin typeface="+mn-lt"/>
              </a:rPr>
              <a:t>Quadratic </a:t>
            </a:r>
            <a:r>
              <a:rPr lang="en-US" sz="4000" dirty="0" err="1">
                <a:latin typeface="+mn-lt"/>
              </a:rPr>
              <a:t>Discriminant</a:t>
            </a:r>
            <a:r>
              <a:rPr lang="en-US" sz="4000" dirty="0">
                <a:latin typeface="+mn-lt"/>
              </a:rPr>
              <a:t> Analysis</a:t>
            </a:r>
          </a:p>
        </p:txBody>
      </p:sp>
      <p:sp>
        <p:nvSpPr>
          <p:cNvPr id="3" name="Content Placeholder 2"/>
          <p:cNvSpPr>
            <a:spLocks noGrp="1"/>
          </p:cNvSpPr>
          <p:nvPr>
            <p:ph idx="1"/>
          </p:nvPr>
        </p:nvSpPr>
        <p:spPr>
          <a:xfrm>
            <a:off x="935182" y="990601"/>
            <a:ext cx="9275618" cy="5668963"/>
          </a:xfrm>
        </p:spPr>
        <p:txBody>
          <a:bodyPr>
            <a:normAutofit/>
          </a:bodyPr>
          <a:lstStyle/>
          <a:p>
            <a:r>
              <a:rPr lang="en-US" dirty="0"/>
              <a:t>We can simplify this a little bit…</a:t>
            </a:r>
          </a:p>
          <a:p>
            <a:endParaRPr lang="en-US" dirty="0"/>
          </a:p>
          <a:p>
            <a:endParaRPr lang="en-US" dirty="0"/>
          </a:p>
          <a:p>
            <a:endParaRPr lang="en-US" dirty="0"/>
          </a:p>
          <a:p>
            <a:endParaRPr lang="en-US" dirty="0"/>
          </a:p>
          <a:p>
            <a:endParaRPr lang="en-US" dirty="0"/>
          </a:p>
          <a:p>
            <a:r>
              <a:rPr lang="en-US" dirty="0"/>
              <a:t>Our final discriminant function in this case becomes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805088298"/>
              </p:ext>
            </p:extLst>
          </p:nvPr>
        </p:nvGraphicFramePr>
        <p:xfrm>
          <a:off x="2506663" y="1752600"/>
          <a:ext cx="5805487" cy="1878013"/>
        </p:xfrm>
        <a:graphic>
          <a:graphicData uri="http://schemas.openxmlformats.org/presentationml/2006/ole">
            <mc:AlternateContent xmlns:mc="http://schemas.openxmlformats.org/markup-compatibility/2006">
              <mc:Choice xmlns:v="urn:schemas-microsoft-com:vml" Requires="v">
                <p:oleObj name="Equation" r:id="rId3" imgW="4317840" imgH="1396800" progId="Equation.DSMT4">
                  <p:embed/>
                </p:oleObj>
              </mc:Choice>
              <mc:Fallback>
                <p:oleObj name="Equation" r:id="rId3" imgW="4317840" imgH="1396800" progId="Equation.DSMT4">
                  <p:embed/>
                  <p:pic>
                    <p:nvPicPr>
                      <p:cNvPr id="0" name=""/>
                      <p:cNvPicPr>
                        <a:picLocks noChangeAspect="1" noChangeArrowheads="1"/>
                      </p:cNvPicPr>
                      <p:nvPr/>
                    </p:nvPicPr>
                    <p:blipFill>
                      <a:blip r:embed="rId4"/>
                      <a:srcRect/>
                      <a:stretch>
                        <a:fillRect/>
                      </a:stretch>
                    </p:blipFill>
                    <p:spPr bwMode="auto">
                      <a:xfrm>
                        <a:off x="2506663" y="1752600"/>
                        <a:ext cx="5805487" cy="187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883" name="Object 3"/>
          <p:cNvGraphicFramePr>
            <a:graphicFrameLocks noChangeAspect="1"/>
          </p:cNvGraphicFramePr>
          <p:nvPr/>
        </p:nvGraphicFramePr>
        <p:xfrm>
          <a:off x="2743201" y="5029201"/>
          <a:ext cx="4217987" cy="376237"/>
        </p:xfrm>
        <a:graphic>
          <a:graphicData uri="http://schemas.openxmlformats.org/presentationml/2006/ole">
            <mc:AlternateContent xmlns:mc="http://schemas.openxmlformats.org/markup-compatibility/2006">
              <mc:Choice xmlns:v="urn:schemas-microsoft-com:vml" Requires="v">
                <p:oleObj name="Equation" r:id="rId5" imgW="3136680" imgH="279360" progId="Equation.DSMT4">
                  <p:embed/>
                </p:oleObj>
              </mc:Choice>
              <mc:Fallback>
                <p:oleObj name="Equation" r:id="rId5" imgW="3136680" imgH="2793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1" y="5029201"/>
                        <a:ext cx="4217987"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861999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latin typeface="+mn-lt"/>
              </a:rPr>
              <a:t>Quadratic </a:t>
            </a:r>
            <a:r>
              <a:rPr lang="en-US" sz="4000" dirty="0" err="1">
                <a:latin typeface="+mn-lt"/>
              </a:rPr>
              <a:t>Discriminant</a:t>
            </a:r>
            <a:r>
              <a:rPr lang="en-US" sz="4000" dirty="0">
                <a:latin typeface="+mn-lt"/>
              </a:rPr>
              <a:t> Analysis</a:t>
            </a:r>
          </a:p>
        </p:txBody>
      </p:sp>
      <p:sp>
        <p:nvSpPr>
          <p:cNvPr id="3" name="Content Placeholder 2"/>
          <p:cNvSpPr>
            <a:spLocks noGrp="1"/>
          </p:cNvSpPr>
          <p:nvPr>
            <p:ph idx="1"/>
          </p:nvPr>
        </p:nvSpPr>
        <p:spPr>
          <a:xfrm>
            <a:off x="748145" y="990601"/>
            <a:ext cx="9462655" cy="5668963"/>
          </a:xfrm>
        </p:spPr>
        <p:txBody>
          <a:bodyPr>
            <a:normAutofit/>
          </a:bodyPr>
          <a:lstStyle/>
          <a:p>
            <a:r>
              <a:rPr lang="en-US" sz="2400" dirty="0"/>
              <a:t>Our </a:t>
            </a:r>
            <a:r>
              <a:rPr lang="en-US" sz="2400" dirty="0" err="1"/>
              <a:t>discriminant</a:t>
            </a:r>
            <a:r>
              <a:rPr lang="en-US" sz="2400" dirty="0"/>
              <a:t> function is no longer linear</a:t>
            </a:r>
          </a:p>
          <a:p>
            <a:r>
              <a:rPr lang="en-US" sz="2400" dirty="0"/>
              <a:t>Hence we refer to this as quadratic </a:t>
            </a:r>
            <a:r>
              <a:rPr lang="en-US" sz="2400" dirty="0" err="1"/>
              <a:t>discriminant</a:t>
            </a:r>
            <a:r>
              <a:rPr lang="en-US" sz="2400" dirty="0"/>
              <a:t> analysis</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pic>
        <p:nvPicPr>
          <p:cNvPr id="123908" name="Picture 4"/>
          <p:cNvPicPr>
            <a:picLocks noChangeAspect="1" noChangeArrowheads="1"/>
          </p:cNvPicPr>
          <p:nvPr/>
        </p:nvPicPr>
        <p:blipFill>
          <a:blip r:embed="rId3" cstate="print"/>
          <a:srcRect/>
          <a:stretch>
            <a:fillRect/>
          </a:stretch>
        </p:blipFill>
        <p:spPr bwMode="auto">
          <a:xfrm>
            <a:off x="1752600" y="2209800"/>
            <a:ext cx="4123224" cy="4059118"/>
          </a:xfrm>
          <a:prstGeom prst="rect">
            <a:avLst/>
          </a:prstGeom>
          <a:noFill/>
          <a:ln w="9525">
            <a:noFill/>
            <a:miter lim="800000"/>
            <a:headEnd/>
            <a:tailEnd/>
          </a:ln>
        </p:spPr>
      </p:pic>
      <p:pic>
        <p:nvPicPr>
          <p:cNvPr id="123909" name="Picture 5"/>
          <p:cNvPicPr>
            <a:picLocks noChangeAspect="1" noChangeArrowheads="1"/>
          </p:cNvPicPr>
          <p:nvPr/>
        </p:nvPicPr>
        <p:blipFill>
          <a:blip r:embed="rId4" cstate="print"/>
          <a:srcRect/>
          <a:stretch>
            <a:fillRect/>
          </a:stretch>
        </p:blipFill>
        <p:spPr bwMode="auto">
          <a:xfrm>
            <a:off x="6096000" y="2209800"/>
            <a:ext cx="4114800" cy="4050826"/>
          </a:xfrm>
          <a:prstGeom prst="rect">
            <a:avLst/>
          </a:prstGeom>
          <a:noFill/>
          <a:ln w="9525">
            <a:noFill/>
            <a:miter lim="800000"/>
            <a:headEnd/>
            <a:tailEnd/>
          </a:ln>
        </p:spPr>
      </p:pic>
    </p:spTree>
    <p:extLst>
      <p:ext uri="{BB962C8B-B14F-4D97-AF65-F5344CB8AC3E}">
        <p14:creationId xmlns:p14="http://schemas.microsoft.com/office/powerpoint/2010/main" val="2731563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latin typeface="+mn-lt"/>
              </a:rPr>
              <a:t>General Notes</a:t>
            </a:r>
          </a:p>
        </p:txBody>
      </p:sp>
      <p:sp>
        <p:nvSpPr>
          <p:cNvPr id="3" name="Content Placeholder 2"/>
          <p:cNvSpPr>
            <a:spLocks noGrp="1"/>
          </p:cNvSpPr>
          <p:nvPr>
            <p:ph idx="1"/>
          </p:nvPr>
        </p:nvSpPr>
        <p:spPr>
          <a:xfrm>
            <a:off x="1039091" y="969819"/>
            <a:ext cx="10089573" cy="5668963"/>
          </a:xfrm>
        </p:spPr>
        <p:txBody>
          <a:bodyPr>
            <a:normAutofit/>
          </a:bodyPr>
          <a:lstStyle/>
          <a:p>
            <a:pPr marL="457200" indent="-457200"/>
            <a:r>
              <a:rPr lang="en-US" dirty="0"/>
              <a:t>So how do we decide between linear and quadratic discriminant analysis?</a:t>
            </a:r>
          </a:p>
          <a:p>
            <a:pPr marL="457200" indent="-457200"/>
            <a:endParaRPr lang="en-US" sz="1200" dirty="0"/>
          </a:p>
          <a:p>
            <a:pPr marL="457200" indent="-457200"/>
            <a:r>
              <a:rPr lang="en-US" dirty="0"/>
              <a:t>We need to check if our </a:t>
            </a:r>
            <a:r>
              <a:rPr lang="en-US" dirty="0" err="1"/>
              <a:t>covariances</a:t>
            </a:r>
            <a:r>
              <a:rPr lang="en-US" dirty="0"/>
              <a:t> for our two (or more) populations are the same </a:t>
            </a:r>
          </a:p>
          <a:p>
            <a:pPr marL="914400" lvl="1" indent="-457200"/>
            <a:r>
              <a:rPr lang="en-US" dirty="0"/>
              <a:t>Bartlett’s test is a formal test to check for equality of covariance</a:t>
            </a:r>
          </a:p>
          <a:p>
            <a:pPr marL="914400" lvl="1" indent="-457200"/>
            <a:r>
              <a:rPr lang="en-US" dirty="0"/>
              <a:t>But, should be interpreted with caution</a:t>
            </a:r>
          </a:p>
          <a:p>
            <a:pPr marL="457200"/>
            <a:endParaRPr lang="en-US" dirty="0"/>
          </a:p>
        </p:txBody>
      </p:sp>
    </p:spTree>
    <p:extLst>
      <p:ext uri="{BB962C8B-B14F-4D97-AF65-F5344CB8AC3E}">
        <p14:creationId xmlns:p14="http://schemas.microsoft.com/office/powerpoint/2010/main" val="12103977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Problems with These Methods</a:t>
            </a:r>
          </a:p>
        </p:txBody>
      </p:sp>
      <p:sp>
        <p:nvSpPr>
          <p:cNvPr id="3" name="Content Placeholder 2"/>
          <p:cNvSpPr>
            <a:spLocks noGrp="1"/>
          </p:cNvSpPr>
          <p:nvPr>
            <p:ph idx="1"/>
          </p:nvPr>
        </p:nvSpPr>
        <p:spPr>
          <a:xfrm>
            <a:off x="1132608" y="1070264"/>
            <a:ext cx="10037619" cy="5589300"/>
          </a:xfrm>
        </p:spPr>
        <p:txBody>
          <a:bodyPr>
            <a:normAutofit/>
          </a:bodyPr>
          <a:lstStyle/>
          <a:p>
            <a:pPr marL="457200" indent="-457200">
              <a:buNone/>
            </a:pPr>
            <a:r>
              <a:rPr lang="en-US" sz="2400" dirty="0"/>
              <a:t>There are a few problems with the methods we’ve discussed…</a:t>
            </a:r>
          </a:p>
          <a:p>
            <a:pPr marL="457200" indent="-457200">
              <a:buNone/>
            </a:pPr>
            <a:endParaRPr lang="en-US" sz="2400" dirty="0"/>
          </a:p>
          <a:p>
            <a:pPr marL="457200" indent="-457200">
              <a:buAutoNum type="arabicParenBoth"/>
            </a:pPr>
            <a:r>
              <a:rPr lang="en-US" sz="2400" dirty="0"/>
              <a:t>As with regression, we have a hard time including a large number of covariates especially if </a:t>
            </a:r>
            <a:r>
              <a:rPr lang="en-US" sz="2400" i="1" dirty="0">
                <a:latin typeface="Times" pitchFamily="18" charset="0"/>
              </a:rPr>
              <a:t>n</a:t>
            </a:r>
            <a:r>
              <a:rPr lang="en-US" sz="2400" dirty="0"/>
              <a:t> is small</a:t>
            </a:r>
          </a:p>
          <a:p>
            <a:pPr marL="457200" indent="-457200">
              <a:buAutoNum type="arabicParenBoth"/>
            </a:pPr>
            <a:endParaRPr lang="en-US" sz="2400" dirty="0"/>
          </a:p>
          <a:p>
            <a:pPr marL="457200" indent="-457200">
              <a:buAutoNum type="arabicParenBoth"/>
            </a:pPr>
            <a:r>
              <a:rPr lang="en-US" sz="2400" dirty="0"/>
              <a:t>A linear boundary may not really be an appropriate choice for separating our classes</a:t>
            </a:r>
          </a:p>
          <a:p>
            <a:pPr marL="457200" indent="-457200">
              <a:buAutoNum type="arabicParenBoth"/>
            </a:pPr>
            <a:endParaRPr lang="en-US" sz="2400" dirty="0"/>
          </a:p>
          <a:p>
            <a:pPr marL="457200" indent="-457200">
              <a:buNone/>
            </a:pPr>
            <a:r>
              <a:rPr lang="en-US" sz="2400" dirty="0"/>
              <a:t>So what can we do?</a:t>
            </a:r>
          </a:p>
        </p:txBody>
      </p:sp>
    </p:spTree>
    <p:extLst>
      <p:ext uri="{BB962C8B-B14F-4D97-AF65-F5344CB8AC3E}">
        <p14:creationId xmlns:p14="http://schemas.microsoft.com/office/powerpoint/2010/main" val="18608762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81200" y="1600201"/>
            <a:ext cx="4876800" cy="4525963"/>
          </a:xfrm>
        </p:spPr>
        <p:txBody>
          <a:bodyPr>
            <a:normAutofit/>
          </a:bodyPr>
          <a:lstStyle/>
          <a:p>
            <a:pPr>
              <a:buNone/>
            </a:pPr>
            <a:r>
              <a:rPr lang="en-US" sz="2400" dirty="0"/>
              <a:t>LDA and logistic regression (and often linear regression) work well</a:t>
            </a:r>
          </a:p>
          <a:p>
            <a:pPr>
              <a:buNone/>
            </a:pPr>
            <a:r>
              <a:rPr lang="en-US" sz="2400" dirty="0"/>
              <a:t>if classes are linear separable…</a:t>
            </a:r>
          </a:p>
          <a:p>
            <a:pPr>
              <a:buNone/>
            </a:pPr>
            <a:endParaRPr lang="en-US" sz="2400" dirty="0"/>
          </a:p>
          <a:p>
            <a:pPr>
              <a:buNone/>
            </a:pPr>
            <a:endParaRPr lang="en-US" sz="2400" dirty="0"/>
          </a:p>
          <a:p>
            <a:pPr>
              <a:buNone/>
            </a:pPr>
            <a:endParaRPr lang="en-US" sz="2400" dirty="0"/>
          </a:p>
          <a:p>
            <a:pPr>
              <a:buNone/>
            </a:pPr>
            <a:r>
              <a:rPr lang="en-US" sz="2400" dirty="0"/>
              <a:t>But what if they aren’t?  </a:t>
            </a:r>
          </a:p>
          <a:p>
            <a:pPr>
              <a:buNone/>
            </a:pPr>
            <a:r>
              <a:rPr lang="en-US" sz="2400" dirty="0"/>
              <a:t>Linear boundaries may be almost useless</a:t>
            </a:r>
          </a:p>
        </p:txBody>
      </p:sp>
      <p:pic>
        <p:nvPicPr>
          <p:cNvPr id="151554" name="Picture 2"/>
          <p:cNvPicPr>
            <a:picLocks noChangeAspect="1" noChangeArrowheads="1"/>
          </p:cNvPicPr>
          <p:nvPr/>
        </p:nvPicPr>
        <p:blipFill>
          <a:blip r:embed="rId2" cstate="print"/>
          <a:srcRect/>
          <a:stretch>
            <a:fillRect/>
          </a:stretch>
        </p:blipFill>
        <p:spPr bwMode="auto">
          <a:xfrm>
            <a:off x="7315200" y="609601"/>
            <a:ext cx="3105150" cy="2924175"/>
          </a:xfrm>
          <a:prstGeom prst="rect">
            <a:avLst/>
          </a:prstGeom>
          <a:noFill/>
          <a:ln w="9525">
            <a:noFill/>
            <a:miter lim="800000"/>
            <a:headEnd/>
            <a:tailEnd/>
          </a:ln>
        </p:spPr>
      </p:pic>
      <p:pic>
        <p:nvPicPr>
          <p:cNvPr id="151555" name="Picture 3"/>
          <p:cNvPicPr>
            <a:picLocks noChangeAspect="1" noChangeArrowheads="1"/>
          </p:cNvPicPr>
          <p:nvPr/>
        </p:nvPicPr>
        <p:blipFill>
          <a:blip r:embed="rId3" cstate="print"/>
          <a:srcRect/>
          <a:stretch>
            <a:fillRect/>
          </a:stretch>
        </p:blipFill>
        <p:spPr bwMode="auto">
          <a:xfrm>
            <a:off x="7315200" y="3581400"/>
            <a:ext cx="3124200" cy="2724150"/>
          </a:xfrm>
          <a:prstGeom prst="rect">
            <a:avLst/>
          </a:prstGeom>
          <a:noFill/>
          <a:ln w="9525">
            <a:noFill/>
            <a:miter lim="800000"/>
            <a:headEnd/>
            <a:tailEnd/>
          </a:ln>
        </p:spPr>
      </p:pic>
    </p:spTree>
    <p:extLst>
      <p:ext uri="{BB962C8B-B14F-4D97-AF65-F5344CB8AC3E}">
        <p14:creationId xmlns:p14="http://schemas.microsoft.com/office/powerpoint/2010/main" val="587548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2895599" y="304800"/>
            <a:ext cx="5739245" cy="431800"/>
          </a:xfrm>
        </p:spPr>
        <p:txBody>
          <a:bodyPr>
            <a:noAutofit/>
          </a:bodyPr>
          <a:lstStyle/>
          <a:p>
            <a:pPr algn="ctr"/>
            <a:r>
              <a:rPr lang="en-GB" sz="4000" dirty="0">
                <a:solidFill>
                  <a:schemeClr val="tx1">
                    <a:lumMod val="95000"/>
                    <a:lumOff val="5000"/>
                  </a:schemeClr>
                </a:solidFill>
              </a:rPr>
              <a:t>Nonlinear Test Statistics</a:t>
            </a:r>
          </a:p>
        </p:txBody>
      </p:sp>
      <p:sp>
        <p:nvSpPr>
          <p:cNvPr id="18438" name="Text Box 5"/>
          <p:cNvSpPr txBox="1">
            <a:spLocks noChangeArrowheads="1"/>
          </p:cNvSpPr>
          <p:nvPr/>
        </p:nvSpPr>
        <p:spPr bwMode="auto">
          <a:xfrm>
            <a:off x="2057401" y="990601"/>
            <a:ext cx="7305141" cy="904863"/>
          </a:xfrm>
          <a:prstGeom prst="rect">
            <a:avLst/>
          </a:prstGeom>
          <a:noFill/>
          <a:ln w="9525">
            <a:noFill/>
            <a:miter lim="800000"/>
            <a:headEnd/>
            <a:tailEnd/>
          </a:ln>
        </p:spPr>
        <p:txBody>
          <a:bodyPr wrap="none">
            <a:spAutoFit/>
          </a:bodyPr>
          <a:lstStyle/>
          <a:p>
            <a:pPr>
              <a:spcAft>
                <a:spcPct val="20000"/>
              </a:spcAft>
            </a:pPr>
            <a:r>
              <a:rPr lang="en-US" sz="2400" dirty="0"/>
              <a:t>The optimal decision boundary may not be a hyperplane</a:t>
            </a:r>
          </a:p>
          <a:p>
            <a:r>
              <a:rPr lang="en-US" sz="2400" dirty="0"/>
              <a:t>	</a:t>
            </a:r>
            <a:r>
              <a:rPr lang="en-US" sz="2400" dirty="0">
                <a:solidFill>
                  <a:schemeClr val="tx1">
                    <a:lumMod val="95000"/>
                    <a:lumOff val="5000"/>
                  </a:schemeClr>
                </a:solidFill>
                <a:cs typeface="Times New Roman" pitchFamily="18" charset="0"/>
              </a:rPr>
              <a:t>→  nonlinear test statistic</a:t>
            </a:r>
          </a:p>
        </p:txBody>
      </p:sp>
      <p:pic>
        <p:nvPicPr>
          <p:cNvPr id="18439" name="Picture 6" descr="H0H1"/>
          <p:cNvPicPr>
            <a:picLocks noChangeAspect="1" noChangeArrowheads="1"/>
          </p:cNvPicPr>
          <p:nvPr/>
        </p:nvPicPr>
        <p:blipFill>
          <a:blip r:embed="rId4" cstate="print"/>
          <a:srcRect/>
          <a:stretch>
            <a:fillRect/>
          </a:stretch>
        </p:blipFill>
        <p:spPr bwMode="auto">
          <a:xfrm>
            <a:off x="4114801" y="1981201"/>
            <a:ext cx="3220915" cy="3006725"/>
          </a:xfrm>
          <a:prstGeom prst="rect">
            <a:avLst/>
          </a:prstGeom>
          <a:noFill/>
          <a:ln w="9525">
            <a:noFill/>
            <a:miter lim="800000"/>
            <a:headEnd/>
            <a:tailEnd/>
          </a:ln>
        </p:spPr>
      </p:pic>
      <p:sp>
        <p:nvSpPr>
          <p:cNvPr id="18440" name="Line 7"/>
          <p:cNvSpPr>
            <a:spLocks noChangeShapeType="1"/>
          </p:cNvSpPr>
          <p:nvPr/>
        </p:nvSpPr>
        <p:spPr bwMode="auto">
          <a:xfrm flipV="1">
            <a:off x="4312627" y="2540000"/>
            <a:ext cx="0" cy="2233613"/>
          </a:xfrm>
          <a:prstGeom prst="line">
            <a:avLst/>
          </a:prstGeom>
          <a:noFill/>
          <a:ln w="9525">
            <a:solidFill>
              <a:schemeClr val="bg2"/>
            </a:solidFill>
            <a:round/>
            <a:headEnd/>
            <a:tailEnd type="triangle" w="med" len="med"/>
          </a:ln>
        </p:spPr>
        <p:txBody>
          <a:bodyPr/>
          <a:lstStyle/>
          <a:p>
            <a:endParaRPr lang="en-US" dirty="0"/>
          </a:p>
        </p:txBody>
      </p:sp>
      <p:sp>
        <p:nvSpPr>
          <p:cNvPr id="18441" name="Line 8"/>
          <p:cNvSpPr>
            <a:spLocks noChangeShapeType="1"/>
          </p:cNvSpPr>
          <p:nvPr/>
        </p:nvSpPr>
        <p:spPr bwMode="auto">
          <a:xfrm>
            <a:off x="4312627" y="4773612"/>
            <a:ext cx="2734408" cy="0"/>
          </a:xfrm>
          <a:prstGeom prst="line">
            <a:avLst/>
          </a:prstGeom>
          <a:noFill/>
          <a:ln w="9525">
            <a:solidFill>
              <a:schemeClr val="bg2"/>
            </a:solidFill>
            <a:round/>
            <a:headEnd/>
            <a:tailEnd type="triangle" w="med" len="med"/>
          </a:ln>
        </p:spPr>
        <p:txBody>
          <a:bodyPr/>
          <a:lstStyle/>
          <a:p>
            <a:endParaRPr lang="en-US" dirty="0"/>
          </a:p>
        </p:txBody>
      </p:sp>
      <p:pic>
        <p:nvPicPr>
          <p:cNvPr id="18442" name="Picture 9" descr="txp_fig"/>
          <p:cNvPicPr>
            <a:picLocks noChangeAspect="1" noChangeArrowheads="1"/>
          </p:cNvPicPr>
          <p:nvPr>
            <p:custDataLst>
              <p:tags r:id="rId1"/>
            </p:custDataLst>
          </p:nvPr>
        </p:nvPicPr>
        <p:blipFill>
          <a:blip r:embed="rId5" cstate="print"/>
          <a:srcRect/>
          <a:stretch>
            <a:fillRect/>
          </a:stretch>
        </p:blipFill>
        <p:spPr bwMode="auto">
          <a:xfrm>
            <a:off x="4167555" y="2179639"/>
            <a:ext cx="263769" cy="236537"/>
          </a:xfrm>
          <a:prstGeom prst="rect">
            <a:avLst/>
          </a:prstGeom>
          <a:noFill/>
          <a:ln w="9525">
            <a:noFill/>
            <a:miter lim="800000"/>
            <a:headEnd/>
            <a:tailEnd/>
          </a:ln>
        </p:spPr>
      </p:pic>
      <p:pic>
        <p:nvPicPr>
          <p:cNvPr id="18443" name="Picture 10" descr="txp_fig"/>
          <p:cNvPicPr>
            <a:picLocks noChangeAspect="1" noChangeArrowheads="1"/>
          </p:cNvPicPr>
          <p:nvPr>
            <p:custDataLst>
              <p:tags r:id="rId2"/>
            </p:custDataLst>
          </p:nvPr>
        </p:nvPicPr>
        <p:blipFill>
          <a:blip r:embed="rId6" cstate="print"/>
          <a:srcRect/>
          <a:stretch>
            <a:fillRect/>
          </a:stretch>
        </p:blipFill>
        <p:spPr bwMode="auto">
          <a:xfrm>
            <a:off x="7200900" y="4645026"/>
            <a:ext cx="237392" cy="195263"/>
          </a:xfrm>
          <a:prstGeom prst="rect">
            <a:avLst/>
          </a:prstGeom>
          <a:noFill/>
          <a:ln w="9525">
            <a:noFill/>
            <a:miter lim="800000"/>
            <a:headEnd/>
            <a:tailEnd/>
          </a:ln>
        </p:spPr>
      </p:pic>
      <p:sp>
        <p:nvSpPr>
          <p:cNvPr id="18444" name="Text Box 11"/>
          <p:cNvSpPr txBox="1">
            <a:spLocks noChangeArrowheads="1"/>
          </p:cNvSpPr>
          <p:nvPr/>
        </p:nvSpPr>
        <p:spPr bwMode="auto">
          <a:xfrm>
            <a:off x="4916367" y="4338637"/>
            <a:ext cx="804003" cy="369332"/>
          </a:xfrm>
          <a:prstGeom prst="rect">
            <a:avLst/>
          </a:prstGeom>
          <a:noFill/>
          <a:ln w="9525">
            <a:noFill/>
            <a:miter lim="800000"/>
            <a:headEnd/>
            <a:tailEnd/>
          </a:ln>
        </p:spPr>
        <p:txBody>
          <a:bodyPr wrap="none">
            <a:spAutoFit/>
          </a:bodyPr>
          <a:lstStyle/>
          <a:p>
            <a:r>
              <a:rPr lang="en-US" dirty="0">
                <a:solidFill>
                  <a:srgbClr val="CC3300"/>
                </a:solidFill>
              </a:rPr>
              <a:t>accept</a:t>
            </a:r>
          </a:p>
        </p:txBody>
      </p:sp>
      <p:sp>
        <p:nvSpPr>
          <p:cNvPr id="18445" name="Text Box 12"/>
          <p:cNvSpPr txBox="1">
            <a:spLocks noChangeArrowheads="1"/>
          </p:cNvSpPr>
          <p:nvPr/>
        </p:nvSpPr>
        <p:spPr bwMode="auto">
          <a:xfrm>
            <a:off x="3588728" y="3908425"/>
            <a:ext cx="407484" cy="369332"/>
          </a:xfrm>
          <a:prstGeom prst="rect">
            <a:avLst/>
          </a:prstGeom>
          <a:noFill/>
          <a:ln w="9525">
            <a:noFill/>
            <a:miter lim="800000"/>
            <a:headEnd/>
            <a:tailEnd/>
          </a:ln>
        </p:spPr>
        <p:txBody>
          <a:bodyPr wrap="none">
            <a:spAutoFit/>
          </a:bodyPr>
          <a:lstStyle/>
          <a:p>
            <a:r>
              <a:rPr lang="en-US" i="1" dirty="0">
                <a:solidFill>
                  <a:srgbClr val="CC3300"/>
                </a:solidFill>
              </a:rPr>
              <a:t>H</a:t>
            </a:r>
            <a:r>
              <a:rPr lang="en-US" baseline="-25000" dirty="0">
                <a:solidFill>
                  <a:srgbClr val="CC3300"/>
                </a:solidFill>
              </a:rPr>
              <a:t>0</a:t>
            </a:r>
          </a:p>
        </p:txBody>
      </p:sp>
      <p:sp>
        <p:nvSpPr>
          <p:cNvPr id="18446" name="Text Box 13"/>
          <p:cNvSpPr txBox="1">
            <a:spLocks noChangeArrowheads="1"/>
          </p:cNvSpPr>
          <p:nvPr/>
        </p:nvSpPr>
        <p:spPr bwMode="auto">
          <a:xfrm>
            <a:off x="6900497" y="2251075"/>
            <a:ext cx="407484" cy="369332"/>
          </a:xfrm>
          <a:prstGeom prst="rect">
            <a:avLst/>
          </a:prstGeom>
          <a:noFill/>
          <a:ln w="9525">
            <a:noFill/>
            <a:miter lim="800000"/>
            <a:headEnd/>
            <a:tailEnd/>
          </a:ln>
        </p:spPr>
        <p:txBody>
          <a:bodyPr wrap="none">
            <a:spAutoFit/>
          </a:bodyPr>
          <a:lstStyle/>
          <a:p>
            <a:r>
              <a:rPr lang="en-US" i="1" dirty="0"/>
              <a:t>H</a:t>
            </a:r>
            <a:r>
              <a:rPr lang="en-US" baseline="-25000" dirty="0"/>
              <a:t>1</a:t>
            </a:r>
          </a:p>
        </p:txBody>
      </p:sp>
      <p:sp>
        <p:nvSpPr>
          <p:cNvPr id="18447" name="Line 14"/>
          <p:cNvSpPr>
            <a:spLocks noChangeShapeType="1"/>
          </p:cNvSpPr>
          <p:nvPr/>
        </p:nvSpPr>
        <p:spPr bwMode="auto">
          <a:xfrm flipV="1">
            <a:off x="4239358" y="3835399"/>
            <a:ext cx="647700" cy="215900"/>
          </a:xfrm>
          <a:prstGeom prst="line">
            <a:avLst/>
          </a:prstGeom>
          <a:noFill/>
          <a:ln w="9525">
            <a:solidFill>
              <a:srgbClr val="CC3300"/>
            </a:solidFill>
            <a:round/>
            <a:headEnd/>
            <a:tailEnd type="triangle" w="med" len="med"/>
          </a:ln>
        </p:spPr>
        <p:txBody>
          <a:bodyPr/>
          <a:lstStyle/>
          <a:p>
            <a:endParaRPr lang="en-US" dirty="0"/>
          </a:p>
        </p:txBody>
      </p:sp>
      <p:sp>
        <p:nvSpPr>
          <p:cNvPr id="18448" name="Line 15"/>
          <p:cNvSpPr>
            <a:spLocks noChangeShapeType="1"/>
          </p:cNvSpPr>
          <p:nvPr/>
        </p:nvSpPr>
        <p:spPr bwMode="auto">
          <a:xfrm flipH="1">
            <a:off x="6686551" y="2468562"/>
            <a:ext cx="216877" cy="215900"/>
          </a:xfrm>
          <a:prstGeom prst="line">
            <a:avLst/>
          </a:prstGeom>
          <a:noFill/>
          <a:ln w="9525">
            <a:solidFill>
              <a:schemeClr val="bg1"/>
            </a:solidFill>
            <a:round/>
            <a:headEnd/>
            <a:tailEnd type="triangle" w="med" len="med"/>
          </a:ln>
        </p:spPr>
        <p:txBody>
          <a:bodyPr/>
          <a:lstStyle/>
          <a:p>
            <a:endParaRPr lang="en-US" dirty="0"/>
          </a:p>
        </p:txBody>
      </p:sp>
      <p:sp>
        <p:nvSpPr>
          <p:cNvPr id="18449" name="Line 16"/>
          <p:cNvSpPr>
            <a:spLocks noChangeShapeType="1"/>
          </p:cNvSpPr>
          <p:nvPr/>
        </p:nvSpPr>
        <p:spPr bwMode="auto">
          <a:xfrm flipH="1">
            <a:off x="5924552" y="4122739"/>
            <a:ext cx="360485" cy="287337"/>
          </a:xfrm>
          <a:prstGeom prst="line">
            <a:avLst/>
          </a:prstGeom>
          <a:noFill/>
          <a:ln w="9525">
            <a:solidFill>
              <a:srgbClr val="CC3300"/>
            </a:solidFill>
            <a:round/>
            <a:headEnd/>
            <a:tailEnd type="triangle" w="med" len="med"/>
          </a:ln>
        </p:spPr>
        <p:txBody>
          <a:bodyPr/>
          <a:lstStyle/>
          <a:p>
            <a:endParaRPr lang="en-US" dirty="0"/>
          </a:p>
        </p:txBody>
      </p:sp>
      <p:sp>
        <p:nvSpPr>
          <p:cNvPr id="18450" name="Arc 17"/>
          <p:cNvSpPr>
            <a:spLocks/>
          </p:cNvSpPr>
          <p:nvPr/>
        </p:nvSpPr>
        <p:spPr bwMode="auto">
          <a:xfrm>
            <a:off x="4700955" y="3187701"/>
            <a:ext cx="1655885" cy="122396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CC3300"/>
            </a:solidFill>
            <a:round/>
            <a:headEnd/>
            <a:tailEnd/>
          </a:ln>
        </p:spPr>
        <p:txBody>
          <a:bodyPr wrap="none" anchor="ctr"/>
          <a:lstStyle/>
          <a:p>
            <a:endParaRPr lang="en-US" dirty="0"/>
          </a:p>
        </p:txBody>
      </p:sp>
      <p:sp>
        <p:nvSpPr>
          <p:cNvPr id="18451" name="Text Box 18"/>
          <p:cNvSpPr txBox="1">
            <a:spLocks noChangeArrowheads="1"/>
          </p:cNvSpPr>
          <p:nvPr/>
        </p:nvSpPr>
        <p:spPr bwMode="auto">
          <a:xfrm>
            <a:off x="2057400" y="5181601"/>
            <a:ext cx="7848600" cy="461665"/>
          </a:xfrm>
          <a:prstGeom prst="rect">
            <a:avLst/>
          </a:prstGeom>
          <a:noFill/>
          <a:ln w="9525">
            <a:noFill/>
            <a:miter lim="800000"/>
            <a:headEnd/>
            <a:tailEnd/>
          </a:ln>
        </p:spPr>
        <p:txBody>
          <a:bodyPr wrap="square">
            <a:spAutoFit/>
          </a:bodyPr>
          <a:lstStyle/>
          <a:p>
            <a:pPr>
              <a:spcAft>
                <a:spcPct val="20000"/>
              </a:spcAft>
            </a:pPr>
            <a:r>
              <a:rPr lang="en-US" sz="2400" dirty="0"/>
              <a:t>Multivariate statistical methods are a Big Industry:</a:t>
            </a:r>
          </a:p>
        </p:txBody>
      </p:sp>
      <p:sp>
        <p:nvSpPr>
          <p:cNvPr id="18454" name="Text Box 21"/>
          <p:cNvSpPr txBox="1">
            <a:spLocks noChangeArrowheads="1"/>
          </p:cNvSpPr>
          <p:nvPr/>
        </p:nvSpPr>
        <p:spPr bwMode="auto">
          <a:xfrm>
            <a:off x="2895600" y="5562601"/>
            <a:ext cx="2822376" cy="1138773"/>
          </a:xfrm>
          <a:prstGeom prst="rect">
            <a:avLst/>
          </a:prstGeom>
          <a:noFill/>
          <a:ln w="9525">
            <a:noFill/>
            <a:miter lim="800000"/>
            <a:headEnd/>
            <a:tailEnd/>
          </a:ln>
        </p:spPr>
        <p:txBody>
          <a:bodyPr wrap="none">
            <a:spAutoFit/>
          </a:bodyPr>
          <a:lstStyle/>
          <a:p>
            <a:pPr>
              <a:spcAft>
                <a:spcPct val="20000"/>
              </a:spcAft>
            </a:pPr>
            <a:r>
              <a:rPr lang="en-US" sz="2000" dirty="0">
                <a:solidFill>
                  <a:schemeClr val="tx1">
                    <a:lumMod val="95000"/>
                    <a:lumOff val="5000"/>
                  </a:schemeClr>
                </a:solidFill>
              </a:rPr>
              <a:t>Neural Networks</a:t>
            </a:r>
          </a:p>
          <a:p>
            <a:pPr>
              <a:spcAft>
                <a:spcPct val="20000"/>
              </a:spcAft>
            </a:pPr>
            <a:r>
              <a:rPr lang="en-US" sz="2000" dirty="0">
                <a:solidFill>
                  <a:schemeClr val="tx1">
                    <a:lumMod val="95000"/>
                    <a:lumOff val="5000"/>
                  </a:schemeClr>
                </a:solidFill>
              </a:rPr>
              <a:t>Support Vector Machines</a:t>
            </a:r>
          </a:p>
          <a:p>
            <a:pPr>
              <a:spcAft>
                <a:spcPct val="20000"/>
              </a:spcAft>
            </a:pPr>
            <a:r>
              <a:rPr lang="en-US" sz="2000" dirty="0">
                <a:solidFill>
                  <a:schemeClr val="tx1">
                    <a:lumMod val="95000"/>
                    <a:lumOff val="5000"/>
                  </a:schemeClr>
                </a:solidFill>
              </a:rPr>
              <a:t>Kernel density methods</a:t>
            </a:r>
          </a:p>
        </p:txBody>
      </p:sp>
    </p:spTree>
    <p:extLst>
      <p:ext uri="{BB962C8B-B14F-4D97-AF65-F5344CB8AC3E}">
        <p14:creationId xmlns:p14="http://schemas.microsoft.com/office/powerpoint/2010/main" val="16183958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latin typeface="+mn-lt"/>
              </a:rPr>
              <a:t>Next Time</a:t>
            </a:r>
          </a:p>
        </p:txBody>
      </p:sp>
      <p:sp>
        <p:nvSpPr>
          <p:cNvPr id="3" name="Content Placeholder 2"/>
          <p:cNvSpPr>
            <a:spLocks noGrp="1"/>
          </p:cNvSpPr>
          <p:nvPr>
            <p:ph idx="1"/>
          </p:nvPr>
        </p:nvSpPr>
        <p:spPr>
          <a:xfrm>
            <a:off x="656493" y="969819"/>
            <a:ext cx="10472172" cy="5668963"/>
          </a:xfrm>
        </p:spPr>
        <p:txBody>
          <a:bodyPr>
            <a:normAutofit/>
          </a:bodyPr>
          <a:lstStyle/>
          <a:p>
            <a:pPr marL="457200" indent="-457200"/>
            <a:r>
              <a:rPr lang="en-US" dirty="0"/>
              <a:t>How to fit these models</a:t>
            </a:r>
          </a:p>
          <a:p>
            <a:pPr marL="457200" indent="-457200"/>
            <a:endParaRPr lang="en-US" sz="1200" dirty="0"/>
          </a:p>
          <a:p>
            <a:pPr marL="457200" indent="-457200"/>
            <a:r>
              <a:rPr lang="en-US" dirty="0"/>
              <a:t>Other linear classification methods</a:t>
            </a:r>
          </a:p>
          <a:p>
            <a:pPr marL="457200"/>
            <a:endParaRPr lang="en-US" dirty="0"/>
          </a:p>
        </p:txBody>
      </p:sp>
    </p:spTree>
    <p:extLst>
      <p:ext uri="{BB962C8B-B14F-4D97-AF65-F5344CB8AC3E}">
        <p14:creationId xmlns:p14="http://schemas.microsoft.com/office/powerpoint/2010/main" val="47375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2 Classes</a:t>
            </a:r>
          </a:p>
        </p:txBody>
      </p:sp>
      <p:sp>
        <p:nvSpPr>
          <p:cNvPr id="3" name="Content Placeholder 2"/>
          <p:cNvSpPr>
            <a:spLocks noGrp="1"/>
          </p:cNvSpPr>
          <p:nvPr>
            <p:ph idx="1"/>
          </p:nvPr>
        </p:nvSpPr>
        <p:spPr>
          <a:xfrm>
            <a:off x="838200" y="1243879"/>
            <a:ext cx="10515600" cy="4933084"/>
          </a:xfrm>
        </p:spPr>
        <p:txBody>
          <a:bodyPr/>
          <a:lstStyle/>
          <a:p>
            <a:r>
              <a:rPr lang="en-US" dirty="0"/>
              <a:t>Recall out discussion in the first class where we considered </a:t>
            </a:r>
            <a:r>
              <a:rPr lang="en-US" i="1" dirty="0">
                <a:latin typeface="Times" panose="02020603050405020304" pitchFamily="18" charset="0"/>
                <a:cs typeface="Times" panose="02020603050405020304" pitchFamily="18" charset="0"/>
              </a:rPr>
              <a:t>K </a:t>
            </a:r>
            <a:r>
              <a:rPr lang="en-US" dirty="0">
                <a:latin typeface="Times" panose="02020603050405020304" pitchFamily="18" charset="0"/>
                <a:cs typeface="Times" panose="02020603050405020304" pitchFamily="18" charset="0"/>
              </a:rPr>
              <a:t>= 2 </a:t>
            </a:r>
            <a:r>
              <a:rPr lang="en-US" dirty="0"/>
              <a:t>classes.</a:t>
            </a:r>
          </a:p>
          <a:p>
            <a:endParaRPr lang="en-US" sz="800" dirty="0"/>
          </a:p>
          <a:p>
            <a:r>
              <a:rPr lang="en-US" dirty="0"/>
              <a:t>We can fit a linear regression model to our response </a:t>
            </a:r>
            <a:r>
              <a:rPr lang="en-US" i="1" dirty="0">
                <a:latin typeface="Times" panose="02020603050405020304" pitchFamily="18" charset="0"/>
                <a:cs typeface="Times" panose="02020603050405020304" pitchFamily="18" charset="0"/>
              </a:rPr>
              <a:t>y</a:t>
            </a:r>
            <a:r>
              <a:rPr lang="en-US" dirty="0"/>
              <a:t> using the predictors in </a:t>
            </a:r>
            <a:r>
              <a:rPr lang="en-US" b="1" dirty="0">
                <a:latin typeface="Times" panose="02020603050405020304" pitchFamily="18" charset="0"/>
                <a:cs typeface="Times" panose="02020603050405020304" pitchFamily="18" charset="0"/>
              </a:rPr>
              <a:t>X</a:t>
            </a:r>
            <a:r>
              <a:rPr lang="en-US" b="1" dirty="0"/>
              <a:t> </a:t>
            </a:r>
            <a:r>
              <a:rPr lang="en-US" dirty="0"/>
              <a:t>just as we would with a continuous outcome</a:t>
            </a:r>
          </a:p>
          <a:p>
            <a:endParaRPr lang="en-US" sz="800" dirty="0"/>
          </a:p>
          <a:p>
            <a:r>
              <a:rPr lang="en-US" dirty="0"/>
              <a:t>The resulting regression model takes the familiar form </a:t>
            </a:r>
          </a:p>
          <a:p>
            <a:endParaRPr lang="en-US" dirty="0"/>
          </a:p>
          <a:p>
            <a:endParaRPr lang="en-US" dirty="0"/>
          </a:p>
          <a:p>
            <a:r>
              <a:rPr lang="en-US" dirty="0"/>
              <a:t>We then determine the class according to</a:t>
            </a:r>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85579638"/>
              </p:ext>
            </p:extLst>
          </p:nvPr>
        </p:nvGraphicFramePr>
        <p:xfrm>
          <a:off x="1973262" y="4199298"/>
          <a:ext cx="5661025" cy="533400"/>
        </p:xfrm>
        <a:graphic>
          <a:graphicData uri="http://schemas.openxmlformats.org/presentationml/2006/ole">
            <mc:AlternateContent xmlns:mc="http://schemas.openxmlformats.org/markup-compatibility/2006">
              <mc:Choice xmlns:v="urn:schemas-microsoft-com:vml" Requires="v">
                <p:oleObj name="Equation" r:id="rId2" imgW="2425680" imgH="228600" progId="Equation.DSMT4">
                  <p:embed/>
                </p:oleObj>
              </mc:Choice>
              <mc:Fallback>
                <p:oleObj name="Equation" r:id="rId2" imgW="2425680" imgH="228600" progId="Equation.DSMT4">
                  <p:embed/>
                  <p:pic>
                    <p:nvPicPr>
                      <p:cNvPr id="0" name=""/>
                      <p:cNvPicPr/>
                      <p:nvPr/>
                    </p:nvPicPr>
                    <p:blipFill>
                      <a:blip r:embed="rId3"/>
                      <a:stretch>
                        <a:fillRect/>
                      </a:stretch>
                    </p:blipFill>
                    <p:spPr>
                      <a:xfrm>
                        <a:off x="1973262" y="4199298"/>
                        <a:ext cx="5661025" cy="5334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09076910"/>
              </p:ext>
            </p:extLst>
          </p:nvPr>
        </p:nvGraphicFramePr>
        <p:xfrm>
          <a:off x="7512772" y="4823980"/>
          <a:ext cx="2105025" cy="919163"/>
        </p:xfrm>
        <a:graphic>
          <a:graphicData uri="http://schemas.openxmlformats.org/presentationml/2006/ole">
            <mc:AlternateContent xmlns:mc="http://schemas.openxmlformats.org/markup-compatibility/2006">
              <mc:Choice xmlns:v="urn:schemas-microsoft-com:vml" Requires="v">
                <p:oleObj name="Equation" r:id="rId4" imgW="901440" imgH="393480" progId="Equation.DSMT4">
                  <p:embed/>
                </p:oleObj>
              </mc:Choice>
              <mc:Fallback>
                <p:oleObj name="Equation" r:id="rId4" imgW="901440" imgH="393480" progId="Equation.DSMT4">
                  <p:embed/>
                  <p:pic>
                    <p:nvPicPr>
                      <p:cNvPr id="0" name=""/>
                      <p:cNvPicPr/>
                      <p:nvPr/>
                    </p:nvPicPr>
                    <p:blipFill>
                      <a:blip r:embed="rId5"/>
                      <a:stretch>
                        <a:fillRect/>
                      </a:stretch>
                    </p:blipFill>
                    <p:spPr>
                      <a:xfrm>
                        <a:off x="7512772" y="4823980"/>
                        <a:ext cx="2105025" cy="919163"/>
                      </a:xfrm>
                      <a:prstGeom prst="rect">
                        <a:avLst/>
                      </a:prstGeom>
                    </p:spPr>
                  </p:pic>
                </p:oleObj>
              </mc:Fallback>
            </mc:AlternateContent>
          </a:graphicData>
        </a:graphic>
      </p:graphicFrame>
    </p:spTree>
    <p:extLst>
      <p:ext uri="{BB962C8B-B14F-4D97-AF65-F5344CB8AC3E}">
        <p14:creationId xmlns:p14="http://schemas.microsoft.com/office/powerpoint/2010/main" val="416944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a:bodyPr>
          <a:lstStyle/>
          <a:p>
            <a:pPr algn="ctr"/>
            <a:r>
              <a:rPr lang="en-US" sz="4000" dirty="0"/>
              <a:t>Linear Regression Approach</a:t>
            </a:r>
          </a:p>
        </p:txBody>
      </p:sp>
      <p:sp>
        <p:nvSpPr>
          <p:cNvPr id="3" name="Content Placeholder 2"/>
          <p:cNvSpPr>
            <a:spLocks noGrp="1"/>
          </p:cNvSpPr>
          <p:nvPr>
            <p:ph idx="1"/>
          </p:nvPr>
        </p:nvSpPr>
        <p:spPr>
          <a:xfrm>
            <a:off x="848591" y="1084119"/>
            <a:ext cx="10494818" cy="5668963"/>
          </a:xfrm>
        </p:spPr>
        <p:txBody>
          <a:bodyPr>
            <a:normAutofit/>
          </a:bodyPr>
          <a:lstStyle/>
          <a:p>
            <a:r>
              <a:rPr lang="en-US" dirty="0"/>
              <a:t>Recall we can think of a regression model as an estimate of a conditional expectation</a:t>
            </a:r>
          </a:p>
          <a:p>
            <a:endParaRPr lang="en-US" sz="1200" dirty="0"/>
          </a:p>
          <a:p>
            <a:r>
              <a:rPr lang="en-US" dirty="0"/>
              <a:t>We can also think of this as an estimate of the posterior probability given our feature vector </a:t>
            </a:r>
            <a:r>
              <a:rPr lang="en-US" b="1" dirty="0">
                <a:latin typeface="Times" pitchFamily="18" charset="0"/>
              </a:rPr>
              <a:t>x</a:t>
            </a:r>
            <a:endParaRPr lang="en-US" dirty="0">
              <a:latin typeface="Times" pitchFamily="18" charset="0"/>
            </a:endParaRPr>
          </a:p>
          <a:p>
            <a:endParaRPr lang="en-US" dirty="0"/>
          </a:p>
          <a:p>
            <a:endParaRPr lang="en-US" dirty="0"/>
          </a:p>
          <a:p>
            <a:endParaRPr lang="en-US" dirty="0"/>
          </a:p>
          <a:p>
            <a:r>
              <a:rPr lang="en-US" dirty="0"/>
              <a:t>Question: is how good is this approximation</a:t>
            </a:r>
          </a:p>
          <a:p>
            <a:pPr lvl="1"/>
            <a:r>
              <a:rPr lang="en-US" dirty="0"/>
              <a:t>Since the regression estimate is not bounded on (0, 1), there are clearly some issued with the idea that the model is estimating a posterior probability</a:t>
            </a:r>
          </a:p>
          <a:p>
            <a:pPr lvl="1"/>
            <a:r>
              <a:rPr lang="en-US" dirty="0"/>
              <a:t>However…</a:t>
            </a:r>
          </a:p>
        </p:txBody>
      </p:sp>
      <p:graphicFrame>
        <p:nvGraphicFramePr>
          <p:cNvPr id="4" name="Object 3"/>
          <p:cNvGraphicFramePr>
            <a:graphicFrameLocks noChangeAspect="1"/>
          </p:cNvGraphicFramePr>
          <p:nvPr>
            <p:extLst>
              <p:ext uri="{D42A27DB-BD31-4B8C-83A1-F6EECF244321}">
                <p14:modId xmlns:p14="http://schemas.microsoft.com/office/powerpoint/2010/main" val="3335233947"/>
              </p:ext>
            </p:extLst>
          </p:nvPr>
        </p:nvGraphicFramePr>
        <p:xfrm>
          <a:off x="2893580" y="3221470"/>
          <a:ext cx="4731146" cy="1101147"/>
        </p:xfrm>
        <a:graphic>
          <a:graphicData uri="http://schemas.openxmlformats.org/presentationml/2006/ole">
            <mc:AlternateContent xmlns:mc="http://schemas.openxmlformats.org/markup-compatibility/2006">
              <mc:Choice xmlns:v="urn:schemas-microsoft-com:vml" Requires="v">
                <p:oleObj name="Equation" r:id="rId3" imgW="2286000" imgH="533160" progId="Equation.DSMT4">
                  <p:embed/>
                </p:oleObj>
              </mc:Choice>
              <mc:Fallback>
                <p:oleObj name="Equation" r:id="rId3" imgW="2286000" imgH="533160" progId="Equation.DSMT4">
                  <p:embed/>
                  <p:pic>
                    <p:nvPicPr>
                      <p:cNvPr id="0" name=""/>
                      <p:cNvPicPr>
                        <a:picLocks noChangeAspect="1" noChangeArrowheads="1"/>
                      </p:cNvPicPr>
                      <p:nvPr/>
                    </p:nvPicPr>
                    <p:blipFill>
                      <a:blip r:embed="rId4"/>
                      <a:srcRect/>
                      <a:stretch>
                        <a:fillRect/>
                      </a:stretch>
                    </p:blipFill>
                    <p:spPr bwMode="auto">
                      <a:xfrm>
                        <a:off x="2893580" y="3221470"/>
                        <a:ext cx="4731146" cy="1101147"/>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32488212"/>
              </p:ext>
            </p:extLst>
          </p:nvPr>
        </p:nvGraphicFramePr>
        <p:xfrm>
          <a:off x="4631894" y="1476232"/>
          <a:ext cx="1471612" cy="530225"/>
        </p:xfrm>
        <a:graphic>
          <a:graphicData uri="http://schemas.openxmlformats.org/presentationml/2006/ole">
            <mc:AlternateContent xmlns:mc="http://schemas.openxmlformats.org/markup-compatibility/2006">
              <mc:Choice xmlns:v="urn:schemas-microsoft-com:vml" Requires="v">
                <p:oleObj name="Equation" r:id="rId5" imgW="774360" imgH="279360" progId="Equation.DSMT4">
                  <p:embed/>
                </p:oleObj>
              </mc:Choice>
              <mc:Fallback>
                <p:oleObj name="Equation" r:id="rId5" imgW="774360" imgH="279360" progId="Equation.DSMT4">
                  <p:embed/>
                  <p:pic>
                    <p:nvPicPr>
                      <p:cNvPr id="0" name=""/>
                      <p:cNvPicPr>
                        <a:picLocks noChangeAspect="1" noChangeArrowheads="1"/>
                      </p:cNvPicPr>
                      <p:nvPr/>
                    </p:nvPicPr>
                    <p:blipFill>
                      <a:blip r:embed="rId6"/>
                      <a:srcRect/>
                      <a:stretch>
                        <a:fillRect/>
                      </a:stretch>
                    </p:blipFill>
                    <p:spPr bwMode="auto">
                      <a:xfrm>
                        <a:off x="4631894" y="1476232"/>
                        <a:ext cx="1471612" cy="530225"/>
                      </a:xfrm>
                      <a:prstGeom prst="rect">
                        <a:avLst/>
                      </a:prstGeom>
                      <a:noFill/>
                    </p:spPr>
                  </p:pic>
                </p:oleObj>
              </mc:Fallback>
            </mc:AlternateContent>
          </a:graphicData>
        </a:graphic>
      </p:graphicFrame>
    </p:spTree>
    <p:extLst>
      <p:ext uri="{BB962C8B-B14F-4D97-AF65-F5344CB8AC3E}">
        <p14:creationId xmlns:p14="http://schemas.microsoft.com/office/powerpoint/2010/main" val="369576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normAutofit/>
          </a:bodyPr>
          <a:lstStyle/>
          <a:p>
            <a:pPr algn="ctr"/>
            <a:r>
              <a:rPr lang="en-US" sz="4000" dirty="0"/>
              <a:t>Linear Regression Approach, 2 Classes</a:t>
            </a:r>
          </a:p>
        </p:txBody>
      </p:sp>
      <p:sp>
        <p:nvSpPr>
          <p:cNvPr id="3" name="Content Placeholder 2"/>
          <p:cNvSpPr>
            <a:spLocks noGrp="1"/>
          </p:cNvSpPr>
          <p:nvPr>
            <p:ph idx="1"/>
          </p:nvPr>
        </p:nvSpPr>
        <p:spPr>
          <a:xfrm>
            <a:off x="838200" y="1132608"/>
            <a:ext cx="10515600" cy="5174673"/>
          </a:xfrm>
        </p:spPr>
        <p:txBody>
          <a:bodyPr>
            <a:normAutofit fontScale="92500" lnSpcReduction="10000"/>
          </a:bodyPr>
          <a:lstStyle/>
          <a:p>
            <a:r>
              <a:rPr lang="en-US" dirty="0"/>
              <a:t>For some classification problems with 2 classes, this approach works fairly well.</a:t>
            </a:r>
          </a:p>
          <a:p>
            <a:endParaRPr lang="en-US" sz="800" dirty="0"/>
          </a:p>
          <a:p>
            <a:endParaRPr lang="en-US" dirty="0"/>
          </a:p>
          <a:p>
            <a:endParaRPr lang="en-US" dirty="0"/>
          </a:p>
          <a:p>
            <a:endParaRPr lang="en-US" dirty="0"/>
          </a:p>
          <a:p>
            <a:endParaRPr lang="en-US" dirty="0"/>
          </a:p>
          <a:p>
            <a:endParaRPr lang="en-US" dirty="0"/>
          </a:p>
          <a:p>
            <a:endParaRPr lang="en-US" dirty="0"/>
          </a:p>
          <a:p>
            <a:endParaRPr lang="en-US" dirty="0"/>
          </a:p>
          <a:p>
            <a:r>
              <a:rPr lang="en-US" dirty="0"/>
              <a:t>In general, for the 2-class case it often works as well as other linear classifiers.  But what if </a:t>
            </a:r>
            <a:r>
              <a:rPr lang="en-US" i="1" dirty="0">
                <a:latin typeface="Times" panose="02020603050405020304" pitchFamily="18" charset="0"/>
                <a:cs typeface="Times" panose="02020603050405020304" pitchFamily="18" charset="0"/>
              </a:rPr>
              <a:t>K</a:t>
            </a:r>
            <a:r>
              <a:rPr lang="en-US" dirty="0">
                <a:latin typeface="Times" panose="02020603050405020304" pitchFamily="18" charset="0"/>
                <a:cs typeface="Times" panose="02020603050405020304" pitchFamily="18" charset="0"/>
              </a:rPr>
              <a:t> &gt; 2</a:t>
            </a:r>
            <a:r>
              <a:rPr lang="en-US" dirty="0"/>
              <a:t>?</a:t>
            </a:r>
          </a:p>
          <a:p>
            <a:endParaRPr lang="en-US" dirty="0"/>
          </a:p>
          <a:p>
            <a:endParaRPr lang="en-US" dirty="0"/>
          </a:p>
        </p:txBody>
      </p:sp>
      <p:pic>
        <p:nvPicPr>
          <p:cNvPr id="5" name="Picture 4"/>
          <p:cNvPicPr>
            <a:picLocks noChangeAspect="1"/>
          </p:cNvPicPr>
          <p:nvPr/>
        </p:nvPicPr>
        <p:blipFill>
          <a:blip r:embed="rId2"/>
          <a:stretch>
            <a:fillRect/>
          </a:stretch>
        </p:blipFill>
        <p:spPr>
          <a:xfrm>
            <a:off x="1433945" y="1765158"/>
            <a:ext cx="9019310" cy="3415292"/>
          </a:xfrm>
          <a:prstGeom prst="rect">
            <a:avLst/>
          </a:prstGeom>
        </p:spPr>
      </p:pic>
    </p:spTree>
    <p:extLst>
      <p:ext uri="{BB962C8B-B14F-4D97-AF65-F5344CB8AC3E}">
        <p14:creationId xmlns:p14="http://schemas.microsoft.com/office/powerpoint/2010/main" val="34829989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usepackage[dvips]{color}&#10;\begin{document}&#10;\color{black}&#10;&#10;\[&#10;x_j&#10;\]&#10;&#10;\end{document}&#10;"/>
  <p:tag name="EXTERNALNAME" val="txp_fig"/>
  <p:tag name="BLEND" val="False"/>
  <p:tag name="TRANSPARENT" val="False"/>
  <p:tag name="KEEPFILES" val="False"/>
  <p:tag name="DEBUGPAUSE" val="False"/>
  <p:tag name="RESOLUTION" val="1200"/>
  <p:tag name="TIMEOUT" val="(none)"/>
  <p:tag name="BOXWIDTH" val="380"/>
  <p:tag name="BOXHEIGHT" val="292"/>
  <p:tag name="BOXFONT" val="10"/>
  <p:tag name="BOXWRAP" val="False"/>
  <p:tag name="WORKAROUNDTRANSPARENCYBUG" val="False"/>
  <p:tag name="ALLOWFONTSUBSTITUTION" val="False"/>
  <p:tag name="BITMAPFORMAT" val="png256"/>
  <p:tag name="ORIGWIDTH" val="19"/>
  <p:tag name="PICTUREFILESIZE" val="2676"/>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usepackage[dvips]{color}&#10;\begin{document}&#10;\color{black}&#10;&#10;\[&#10;x_i&#10;\]&#10;&#10;\end{document}&#10;"/>
  <p:tag name="EXTERNALNAME" val="txp_fig"/>
  <p:tag name="BLEND" val="False"/>
  <p:tag name="TRANSPARENT" val="False"/>
  <p:tag name="KEEPFILES" val="False"/>
  <p:tag name="DEBUGPAUSE" val="False"/>
  <p:tag name="RESOLUTION" val="1200"/>
  <p:tag name="TIMEOUT" val="(none)"/>
  <p:tag name="BOXWIDTH" val="380"/>
  <p:tag name="BOXHEIGHT" val="292"/>
  <p:tag name="BOXFONT" val="10"/>
  <p:tag name="BOXWRAP" val="False"/>
  <p:tag name="WORKAROUNDTRANSPARENCYBUG" val="False"/>
  <p:tag name="ALLOWFONTSUBSTITUTION" val="False"/>
  <p:tag name="BITMAPFORMAT" val="png256"/>
  <p:tag name="ORIGWIDTH" val="17"/>
  <p:tag name="PICTUREFILESIZE" val="254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2712</TotalTime>
  <Words>3510</Words>
  <Application>Microsoft Office PowerPoint</Application>
  <PresentationFormat>Widescreen</PresentationFormat>
  <Paragraphs>730</Paragraphs>
  <Slides>67</Slides>
  <Notes>40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5" baseType="lpstr">
      <vt:lpstr>Arial</vt:lpstr>
      <vt:lpstr>Calibri</vt:lpstr>
      <vt:lpstr>Calibri Light</vt:lpstr>
      <vt:lpstr>Cambria Math</vt:lpstr>
      <vt:lpstr>Symbol</vt:lpstr>
      <vt:lpstr>Times</vt:lpstr>
      <vt:lpstr>Office Theme</vt:lpstr>
      <vt:lpstr>Equation</vt:lpstr>
      <vt:lpstr>Linear Methods for Classification, Part 1</vt:lpstr>
      <vt:lpstr>Classification</vt:lpstr>
      <vt:lpstr>PowerPoint Presentation</vt:lpstr>
      <vt:lpstr>Definitions in Classification</vt:lpstr>
      <vt:lpstr>Minimizing Misclassification Rate</vt:lpstr>
      <vt:lpstr>PowerPoint Presentation</vt:lpstr>
      <vt:lpstr>Linear Regression Approach, 2 Classes</vt:lpstr>
      <vt:lpstr>Linear Regression Approach</vt:lpstr>
      <vt:lpstr>Linear Regression Approach, 2 Classes</vt:lpstr>
      <vt:lpstr>Linear Regression Approach, &gt;2 Classes</vt:lpstr>
      <vt:lpstr>K &gt; 2</vt:lpstr>
      <vt:lpstr>Linear Regression Approach, K &gt; 3</vt:lpstr>
      <vt:lpstr>Linear Regression Approach, K &gt; 3</vt:lpstr>
      <vt:lpstr>Linear Regression Approach, K &gt; 3</vt:lpstr>
      <vt:lpstr>Linear Regression Approach, K &gt; 3</vt:lpstr>
      <vt:lpstr>Linear Regression Approach, K &gt; 3</vt:lpstr>
      <vt:lpstr>Linear Regression Approach, K &gt; 3</vt:lpstr>
      <vt:lpstr>Linear Regression Approach, K &gt; 3</vt:lpstr>
      <vt:lpstr>Linear Regression Approach</vt:lpstr>
      <vt:lpstr>PowerPoint Presentation</vt:lpstr>
      <vt:lpstr>Masking Issue</vt:lpstr>
      <vt:lpstr>Masking Issue</vt:lpstr>
      <vt:lpstr>Adding Quadratic Terms to Address Masking</vt:lpstr>
      <vt:lpstr>Adding Quadratic Terms to Address Masking</vt:lpstr>
      <vt:lpstr>Masking Issue</vt:lpstr>
      <vt:lpstr>Logistic Regression</vt:lpstr>
      <vt:lpstr>Estimating Logistic Regression Parameters</vt:lpstr>
      <vt:lpstr>Estimating Logistic Regression Parameters</vt:lpstr>
      <vt:lpstr>Estimating Logistic Regression Parameters</vt:lpstr>
      <vt:lpstr>Estimating Logistic Regression Parameters</vt:lpstr>
      <vt:lpstr>Newton-Raphson Approach</vt:lpstr>
      <vt:lpstr>Newton-Raphson Approach</vt:lpstr>
      <vt:lpstr>Newton-Raphson Approach</vt:lpstr>
      <vt:lpstr>Newton-Raphson for Logistic Regression</vt:lpstr>
      <vt:lpstr>Logistic Regression for K &gt; 2</vt:lpstr>
      <vt:lpstr>Logistic Regression for K &gt; 2</vt:lpstr>
      <vt:lpstr>Logistic Regression for K &gt; 2</vt:lpstr>
      <vt:lpstr>Logistic Regression for K &gt; 2</vt:lpstr>
      <vt:lpstr>Logistic Regression for K &gt; 2</vt:lpstr>
      <vt:lpstr>Logistic Regression for K &gt; 2</vt:lpstr>
      <vt:lpstr>Logistic Regression for K &gt; 2</vt:lpstr>
      <vt:lpstr>Logistic Regression for K &gt; 2</vt:lpstr>
      <vt:lpstr>PowerPoint Presentation</vt:lpstr>
      <vt:lpstr>Discriminant Functions</vt:lpstr>
      <vt:lpstr>Linear Discriminant Functions</vt:lpstr>
      <vt:lpstr>Linear Discriminant Analysis: 2 Class Case</vt:lpstr>
      <vt:lpstr>2 Class Case</vt:lpstr>
      <vt:lpstr>2 Class Case</vt:lpstr>
      <vt:lpstr>2 Class Case</vt:lpstr>
      <vt:lpstr>Linear Discriminant Analysis, K &gt; 2</vt:lpstr>
      <vt:lpstr>Linear Discriminant Analysis, K &gt; 2</vt:lpstr>
      <vt:lpstr>LDA and Least Squares</vt:lpstr>
      <vt:lpstr>PowerPoint Presentation</vt:lpstr>
      <vt:lpstr>PowerPoint Presentation</vt:lpstr>
      <vt:lpstr>Logistic Regression vs. LDA</vt:lpstr>
      <vt:lpstr>Logistic Regression vs. LDA</vt:lpstr>
      <vt:lpstr>Logistic Regression vs. LDA</vt:lpstr>
      <vt:lpstr>Logistic Regression vs. LDA</vt:lpstr>
      <vt:lpstr>Logistic Regression vs. LDA</vt:lpstr>
      <vt:lpstr>Quadratic Discriminant Analysis</vt:lpstr>
      <vt:lpstr>Quadratic Discriminant Analysis</vt:lpstr>
      <vt:lpstr>Quadratic Discriminant Analysis</vt:lpstr>
      <vt:lpstr>General Notes</vt:lpstr>
      <vt:lpstr>Problems with These Methods</vt:lpstr>
      <vt:lpstr>PowerPoint Presentation</vt:lpstr>
      <vt:lpstr>Nonlinear Test Statistics</vt:lpstr>
      <vt:lpstr>Next Time</vt:lpstr>
    </vt:vector>
  </TitlesOfParts>
  <Company>Medical 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Methods for Classification, Part 1</dc:title>
  <dc:creator>Bethany Wolf</dc:creator>
  <cp:lastModifiedBy>Wolf, Bethany Jacobs</cp:lastModifiedBy>
  <cp:revision>67</cp:revision>
  <cp:lastPrinted>2023-01-26T18:35:01Z</cp:lastPrinted>
  <dcterms:created xsi:type="dcterms:W3CDTF">2017-06-03T17:35:34Z</dcterms:created>
  <dcterms:modified xsi:type="dcterms:W3CDTF">2023-02-07T13:44:18Z</dcterms:modified>
</cp:coreProperties>
</file>