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66" r:id="rId2"/>
    <p:sldId id="295" r:id="rId3"/>
    <p:sldId id="296" r:id="rId4"/>
    <p:sldId id="297" r:id="rId5"/>
    <p:sldId id="293" r:id="rId6"/>
    <p:sldId id="298" r:id="rId7"/>
    <p:sldId id="413" r:id="rId8"/>
    <p:sldId id="299" r:id="rId9"/>
    <p:sldId id="358" r:id="rId10"/>
    <p:sldId id="302" r:id="rId11"/>
    <p:sldId id="423" r:id="rId12"/>
    <p:sldId id="303" r:id="rId13"/>
    <p:sldId id="304" r:id="rId14"/>
    <p:sldId id="305" r:id="rId15"/>
    <p:sldId id="373" r:id="rId16"/>
    <p:sldId id="306" r:id="rId17"/>
    <p:sldId id="307" r:id="rId18"/>
    <p:sldId id="424" r:id="rId19"/>
    <p:sldId id="308" r:id="rId20"/>
    <p:sldId id="309" r:id="rId21"/>
    <p:sldId id="386" r:id="rId22"/>
    <p:sldId id="429" r:id="rId23"/>
    <p:sldId id="430" r:id="rId24"/>
    <p:sldId id="312" r:id="rId25"/>
    <p:sldId id="400" r:id="rId26"/>
    <p:sldId id="315" r:id="rId27"/>
    <p:sldId id="355" r:id="rId28"/>
    <p:sldId id="318" r:id="rId29"/>
    <p:sldId id="319" r:id="rId30"/>
    <p:sldId id="320" r:id="rId31"/>
    <p:sldId id="321" r:id="rId32"/>
    <p:sldId id="325" r:id="rId33"/>
    <p:sldId id="326" r:id="rId34"/>
    <p:sldId id="403" r:id="rId35"/>
    <p:sldId id="328" r:id="rId36"/>
    <p:sldId id="329" r:id="rId37"/>
    <p:sldId id="330" r:id="rId38"/>
    <p:sldId id="331" r:id="rId39"/>
    <p:sldId id="332" r:id="rId40"/>
    <p:sldId id="334" r:id="rId41"/>
    <p:sldId id="427" r:id="rId42"/>
    <p:sldId id="428" r:id="rId43"/>
    <p:sldId id="336" r:id="rId44"/>
    <p:sldId id="337" r:id="rId45"/>
    <p:sldId id="339" r:id="rId46"/>
    <p:sldId id="340" r:id="rId47"/>
    <p:sldId id="342" r:id="rId48"/>
    <p:sldId id="341" r:id="rId49"/>
    <p:sldId id="346" r:id="rId50"/>
    <p:sldId id="323" r:id="rId51"/>
    <p:sldId id="324" r:id="rId52"/>
    <p:sldId id="345" r:id="rId53"/>
    <p:sldId id="347" r:id="rId54"/>
    <p:sldId id="348" r:id="rId55"/>
    <p:sldId id="349" r:id="rId56"/>
    <p:sldId id="350" r:id="rId57"/>
    <p:sldId id="351" r:id="rId58"/>
    <p:sldId id="352" r:id="rId59"/>
    <p:sldId id="353" r:id="rId60"/>
    <p:sldId id="354" r:id="rId61"/>
    <p:sldId id="343" r:id="rId62"/>
    <p:sldId id="356" r:id="rId63"/>
    <p:sldId id="414" r:id="rId64"/>
    <p:sldId id="415" r:id="rId65"/>
    <p:sldId id="416" r:id="rId66"/>
    <p:sldId id="417" r:id="rId67"/>
    <p:sldId id="418" r:id="rId68"/>
    <p:sldId id="419" r:id="rId69"/>
    <p:sldId id="420" r:id="rId70"/>
    <p:sldId id="421" r:id="rId7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4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8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5509-A030-4A20-A01D-7125FDFC719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8FE3C-9C68-4B1F-A27D-1405AFBD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9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9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-Given that we assume X is </a:t>
            </a:r>
            <a:r>
              <a:rPr lang="en-US" dirty="0" err="1"/>
              <a:t>MVN_p</a:t>
            </a:r>
            <a:r>
              <a:rPr lang="en-US" dirty="0"/>
              <a:t>(</a:t>
            </a:r>
            <a:r>
              <a:rPr lang="en-US" dirty="0" err="1"/>
              <a:t>mu_x</a:t>
            </a:r>
            <a:r>
              <a:rPr lang="en-US" dirty="0"/>
              <a:t>, </a:t>
            </a:r>
            <a:r>
              <a:rPr lang="en-US" dirty="0" err="1"/>
              <a:t>Sigma_x</a:t>
            </a:r>
            <a:r>
              <a:rPr lang="en-US" dirty="0"/>
              <a:t>) we can find the moments for the </a:t>
            </a:r>
            <a:r>
              <a:rPr lang="en-US" dirty="0" err="1"/>
              <a:t>ith</a:t>
            </a:r>
            <a:r>
              <a:rPr lang="en-US" dirty="0"/>
              <a:t> principal component (show)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0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-Given that we assume X is </a:t>
            </a:r>
            <a:r>
              <a:rPr lang="en-US" dirty="0" err="1"/>
              <a:t>MVN_p</a:t>
            </a:r>
            <a:r>
              <a:rPr lang="en-US" dirty="0"/>
              <a:t>(</a:t>
            </a:r>
            <a:r>
              <a:rPr lang="en-US" dirty="0" err="1"/>
              <a:t>mu_x</a:t>
            </a:r>
            <a:r>
              <a:rPr lang="en-US" dirty="0"/>
              <a:t>, </a:t>
            </a:r>
            <a:r>
              <a:rPr lang="en-US" dirty="0" err="1"/>
              <a:t>Sigma_x</a:t>
            </a:r>
            <a:r>
              <a:rPr lang="en-US" dirty="0"/>
              <a:t>) we can find the moments for the </a:t>
            </a:r>
            <a:r>
              <a:rPr lang="en-US" dirty="0" err="1"/>
              <a:t>ith</a:t>
            </a:r>
            <a:r>
              <a:rPr lang="en-US" dirty="0"/>
              <a:t> principal component (show)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6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60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24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49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04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64F8-D3DF-4ADB-8D80-ED9B45A2353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27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5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7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5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8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3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5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5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7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DA5B-2ABD-4D0F-9296-F12186DEE2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41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1.w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2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53.wmf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5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8.w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5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Linear Regression Methods for Collinearity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42715"/>
            <a:ext cx="9144000" cy="1655762"/>
          </a:xfrm>
        </p:spPr>
        <p:txBody>
          <a:bodyPr/>
          <a:lstStyle/>
          <a:p>
            <a:r>
              <a:rPr lang="en-US" dirty="0"/>
              <a:t>BMTRY 790: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5319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“Exact” Principal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4" y="990600"/>
            <a:ext cx="10193481" cy="5287963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400" dirty="0"/>
              <a:t>We can also find the moments for these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/>
              <a:t> linear combinations of our data </a:t>
            </a:r>
            <a:r>
              <a:rPr lang="en-US" sz="2400" b="1" dirty="0">
                <a:latin typeface="Times" pitchFamily="18" charset="0"/>
              </a:rPr>
              <a:t>X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22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“Exact” Principal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4" y="990600"/>
            <a:ext cx="10193481" cy="5287963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400" dirty="0"/>
              <a:t>We can also find the moments for these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/>
              <a:t> linear combinations of our data </a:t>
            </a:r>
            <a:r>
              <a:rPr lang="en-US" sz="2400" b="1" dirty="0">
                <a:latin typeface="Times" pitchFamily="18" charset="0"/>
              </a:rPr>
              <a:t>X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3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“Exact” Principal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90600"/>
            <a:ext cx="9912927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Principal components are those combinations that are:</a:t>
            </a:r>
          </a:p>
          <a:p>
            <a:pPr>
              <a:buNone/>
            </a:pPr>
            <a:r>
              <a:rPr lang="en-US" sz="2400" dirty="0"/>
              <a:t>	(1) Uncorrelated  (linear combinations </a:t>
            </a:r>
            <a:r>
              <a:rPr lang="en-US" sz="2400" i="1" dirty="0">
                <a:latin typeface="Times" pitchFamily="18" charset="0"/>
              </a:rPr>
              <a:t>Z</a:t>
            </a:r>
            <a:r>
              <a:rPr lang="en-US" sz="2400" baseline="-25000" dirty="0">
                <a:latin typeface="Times" pitchFamily="18" charset="0"/>
              </a:rPr>
              <a:t>1</a:t>
            </a:r>
            <a:r>
              <a:rPr lang="en-US" sz="2400" dirty="0">
                <a:latin typeface="Times" pitchFamily="18" charset="0"/>
              </a:rPr>
              <a:t>, </a:t>
            </a:r>
            <a:r>
              <a:rPr lang="en-US" sz="2400" i="1" dirty="0">
                <a:latin typeface="Times" pitchFamily="18" charset="0"/>
              </a:rPr>
              <a:t>Z</a:t>
            </a:r>
            <a:r>
              <a:rPr lang="en-US" sz="2400" baseline="-25000" dirty="0">
                <a:latin typeface="Times" pitchFamily="18" charset="0"/>
              </a:rPr>
              <a:t>2</a:t>
            </a:r>
            <a:r>
              <a:rPr lang="en-US" sz="2400" dirty="0">
                <a:latin typeface="Times" pitchFamily="18" charset="0"/>
              </a:rPr>
              <a:t>,…, </a:t>
            </a:r>
            <a:r>
              <a:rPr lang="en-US" sz="2400" i="1" dirty="0" err="1">
                <a:latin typeface="Times" pitchFamily="18" charset="0"/>
              </a:rPr>
              <a:t>Z</a:t>
            </a:r>
            <a:r>
              <a:rPr lang="en-US" sz="2400" i="1" baseline="-25000" dirty="0" err="1">
                <a:latin typeface="Times" pitchFamily="18" charset="0"/>
              </a:rPr>
              <a:t>p</a:t>
            </a:r>
            <a:r>
              <a:rPr lang="en-US" sz="2400" dirty="0"/>
              <a:t>)</a:t>
            </a:r>
          </a:p>
          <a:p>
            <a:pPr>
              <a:buNone/>
            </a:pPr>
            <a:r>
              <a:rPr lang="en-US" sz="2400" dirty="0"/>
              <a:t>	(2) Variance as large as possible</a:t>
            </a:r>
          </a:p>
          <a:p>
            <a:pPr>
              <a:buNone/>
            </a:pPr>
            <a:r>
              <a:rPr lang="en-US" sz="2400" dirty="0"/>
              <a:t>	(3) Subject to: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094541"/>
              </p:ext>
            </p:extLst>
          </p:nvPr>
        </p:nvGraphicFramePr>
        <p:xfrm>
          <a:off x="2933701" y="2836719"/>
          <a:ext cx="7408863" cy="320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4" imgW="4343400" imgH="1879560" progId="Equation.DSMT4">
                  <p:embed/>
                </p:oleObj>
              </mc:Choice>
              <mc:Fallback>
                <p:oleObj name="Equation" r:id="rId4" imgW="4343400" imgH="1879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1" y="2836719"/>
                        <a:ext cx="7408863" cy="320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2939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Finding PC’s Under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918" y="1371601"/>
            <a:ext cx="10463646" cy="4754563"/>
          </a:xfrm>
        </p:spPr>
        <p:txBody>
          <a:bodyPr/>
          <a:lstStyle/>
          <a:p>
            <a:r>
              <a:rPr lang="en-US" dirty="0"/>
              <a:t>So how do we find PC’s that meet the constraints we just discussed?</a:t>
            </a:r>
          </a:p>
          <a:p>
            <a:r>
              <a:rPr lang="en-US" dirty="0"/>
              <a:t>We want to maximize                                                subject to the constraint that </a:t>
            </a:r>
          </a:p>
          <a:p>
            <a:r>
              <a:rPr lang="en-US" dirty="0"/>
              <a:t>This constrained maximization problem can be done using the method of Lagrange multipliers</a:t>
            </a:r>
          </a:p>
          <a:p>
            <a:r>
              <a:rPr lang="en-US" dirty="0"/>
              <a:t>Thus, for the first PC we want to maximize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246875"/>
              </p:ext>
            </p:extLst>
          </p:nvPr>
        </p:nvGraphicFramePr>
        <p:xfrm>
          <a:off x="3200400" y="4613564"/>
          <a:ext cx="54181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5" name="Equation" r:id="rId3" imgW="2489040" imgH="279360" progId="Equation.DSMT4">
                  <p:embed/>
                </p:oleObj>
              </mc:Choice>
              <mc:Fallback>
                <p:oleObj name="Equation" r:id="rId3" imgW="2489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4613564"/>
                        <a:ext cx="541813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7415"/>
              </p:ext>
            </p:extLst>
          </p:nvPr>
        </p:nvGraphicFramePr>
        <p:xfrm>
          <a:off x="4495800" y="1828800"/>
          <a:ext cx="38258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Equation" r:id="rId5" imgW="1752480" imgH="279360" progId="Equation.DSMT4">
                  <p:embed/>
                </p:oleObj>
              </mc:Choice>
              <mc:Fallback>
                <p:oleObj name="Equation" r:id="rId5" imgW="1752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5800" y="1828800"/>
                        <a:ext cx="38258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986218"/>
              </p:ext>
            </p:extLst>
          </p:nvPr>
        </p:nvGraphicFramePr>
        <p:xfrm>
          <a:off x="3553259" y="2240396"/>
          <a:ext cx="10541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7" name="Equation" r:id="rId7" imgW="482400" imgH="241200" progId="Equation.DSMT4">
                  <p:embed/>
                </p:oleObj>
              </mc:Choice>
              <mc:Fallback>
                <p:oleObj name="Equation" r:id="rId7" imgW="482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3259" y="2240396"/>
                        <a:ext cx="10541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726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Finding 1</a:t>
            </a:r>
            <a:r>
              <a:rPr lang="en-US" sz="4000" baseline="30000" dirty="0"/>
              <a:t>st</a:t>
            </a:r>
            <a:r>
              <a:rPr lang="en-US" sz="4000" dirty="0"/>
              <a:t> PC Under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882" y="1371601"/>
            <a:ext cx="9389918" cy="4754563"/>
          </a:xfrm>
        </p:spPr>
        <p:txBody>
          <a:bodyPr/>
          <a:lstStyle/>
          <a:p>
            <a:r>
              <a:rPr lang="en-US" dirty="0"/>
              <a:t>Differentiate w.r.t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a</a:t>
            </a:r>
            <a:r>
              <a:rPr lang="en-US" baseline="-25000" dirty="0">
                <a:latin typeface="Times" pitchFamily="18" charset="0"/>
                <a:cs typeface="Times" pitchFamily="18" charset="0"/>
              </a:rPr>
              <a:t>1</a:t>
            </a:r>
            <a:r>
              <a:rPr lang="en-US" b="1" dirty="0"/>
              <a:t> </a:t>
            </a:r>
            <a:r>
              <a:rPr lang="en-US" dirty="0"/>
              <a:t>and set equal to 0 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250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pPr algn="ctr"/>
            <a:r>
              <a:rPr lang="en-US" sz="3600" dirty="0"/>
              <a:t>Recall Eigenvalues and Eigenvectors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4294967295"/>
          </p:nvPr>
        </p:nvSpPr>
        <p:spPr>
          <a:xfrm>
            <a:off x="878681" y="1302328"/>
            <a:ext cx="10104509" cy="4754563"/>
          </a:xfrm>
        </p:spPr>
        <p:txBody>
          <a:bodyPr/>
          <a:lstStyle/>
          <a:p>
            <a:r>
              <a:rPr lang="en-US" dirty="0"/>
              <a:t>The eigenvalues of an </a:t>
            </a:r>
            <a:r>
              <a:rPr lang="en-US" b="1" dirty="0">
                <a:latin typeface="Times New Roman" pitchFamily="18" charset="0"/>
              </a:rPr>
              <a:t>A</a:t>
            </a:r>
            <a:r>
              <a:rPr lang="en-US" i="1" baseline="-25000" dirty="0">
                <a:latin typeface="Times New Roman" pitchFamily="18" charset="0"/>
              </a:rPr>
              <a:t>n</a:t>
            </a:r>
            <a:r>
              <a:rPr lang="en-US" sz="2400" baseline="-25000" dirty="0">
                <a:latin typeface="+mj-lt"/>
              </a:rPr>
              <a:t>x</a:t>
            </a:r>
            <a:r>
              <a:rPr lang="en-US" i="1" baseline="-25000" dirty="0">
                <a:latin typeface="Times New Roman" pitchFamily="18" charset="0"/>
              </a:rPr>
              <a:t>n</a:t>
            </a:r>
            <a:r>
              <a:rPr lang="en-US" dirty="0"/>
              <a:t> matrix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    are scalar values that are the solutions to 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   for a set of </a:t>
            </a:r>
            <a:r>
              <a:rPr lang="en-US" i="1" dirty="0"/>
              <a:t>eigenvectors</a:t>
            </a:r>
            <a:r>
              <a:rPr lang="en-US" dirty="0"/>
              <a:t>,                    .  Typically normalized so that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340848"/>
              </p:ext>
            </p:extLst>
          </p:nvPr>
        </p:nvGraphicFramePr>
        <p:xfrm>
          <a:off x="3429001" y="2064689"/>
          <a:ext cx="29765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4" name="Equation" r:id="rId3" imgW="1231560" imgH="241200" progId="Equation.DSMT4">
                  <p:embed/>
                </p:oleObj>
              </mc:Choice>
              <mc:Fallback>
                <p:oleObj name="Equation" r:id="rId3" imgW="1231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1" y="2064689"/>
                        <a:ext cx="297656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213648"/>
              </p:ext>
            </p:extLst>
          </p:nvPr>
        </p:nvGraphicFramePr>
        <p:xfrm>
          <a:off x="3213100" y="3432463"/>
          <a:ext cx="44180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5" name="Equation" r:id="rId5" imgW="1828800" imgH="253800" progId="Equation.DSMT4">
                  <p:embed/>
                </p:oleObj>
              </mc:Choice>
              <mc:Fallback>
                <p:oleObj name="Equation" r:id="rId5" imgW="1828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432463"/>
                        <a:ext cx="441801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240713"/>
              </p:ext>
            </p:extLst>
          </p:nvPr>
        </p:nvGraphicFramePr>
        <p:xfrm>
          <a:off x="4802981" y="4343834"/>
          <a:ext cx="16271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6" name="Equation" r:id="rId7" imgW="672840" imgH="241200" progId="Equation.DSMT4">
                  <p:embed/>
                </p:oleObj>
              </mc:Choice>
              <mc:Fallback>
                <p:oleObj name="Equation" r:id="rId7" imgW="672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981" y="4343834"/>
                        <a:ext cx="1627188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96692"/>
              </p:ext>
            </p:extLst>
          </p:nvPr>
        </p:nvGraphicFramePr>
        <p:xfrm>
          <a:off x="3512129" y="5105400"/>
          <a:ext cx="3128963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7" name="Equation" r:id="rId9" imgW="1295280" imgH="507960" progId="Equation.DSMT4">
                  <p:embed/>
                </p:oleObj>
              </mc:Choice>
              <mc:Fallback>
                <p:oleObj name="Equation" r:id="rId9" imgW="12952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129" y="5105400"/>
                        <a:ext cx="3128963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652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Finding 2</a:t>
            </a:r>
            <a:r>
              <a:rPr lang="en-US" sz="4000" baseline="30000" dirty="0"/>
              <a:t>nd</a:t>
            </a:r>
            <a:r>
              <a:rPr lang="en-US" sz="4000" dirty="0"/>
              <a:t> PC Under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409" y="1371601"/>
            <a:ext cx="10370127" cy="4754563"/>
          </a:xfrm>
        </p:spPr>
        <p:txBody>
          <a:bodyPr/>
          <a:lstStyle/>
          <a:p>
            <a:r>
              <a:rPr lang="en-US" dirty="0"/>
              <a:t>We can think about this in the same way, but we now have an additional constraint</a:t>
            </a:r>
          </a:p>
          <a:p>
            <a:r>
              <a:rPr lang="en-US" dirty="0"/>
              <a:t>We want to maximize                                                  but subject to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now we need to maximize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241528"/>
              </p:ext>
            </p:extLst>
          </p:nvPr>
        </p:nvGraphicFramePr>
        <p:xfrm>
          <a:off x="4178300" y="2192338"/>
          <a:ext cx="3962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name="Equation" r:id="rId3" imgW="1815840" imgH="279360" progId="Equation.DSMT4">
                  <p:embed/>
                </p:oleObj>
              </mc:Choice>
              <mc:Fallback>
                <p:oleObj name="Equation" r:id="rId3" imgW="1815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8300" y="2192338"/>
                        <a:ext cx="3962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369220"/>
              </p:ext>
            </p:extLst>
          </p:nvPr>
        </p:nvGraphicFramePr>
        <p:xfrm>
          <a:off x="3713018" y="3163310"/>
          <a:ext cx="31353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0" name="Equation" r:id="rId5" imgW="1434960" imgH="241200" progId="Equation.DSMT4">
                  <p:embed/>
                </p:oleObj>
              </mc:Choice>
              <mc:Fallback>
                <p:oleObj name="Equation" r:id="rId5" imgW="14349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018" y="3163310"/>
                        <a:ext cx="3135312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94056"/>
              </p:ext>
            </p:extLst>
          </p:nvPr>
        </p:nvGraphicFramePr>
        <p:xfrm>
          <a:off x="3713017" y="4619913"/>
          <a:ext cx="36210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1" name="Equation" r:id="rId7" imgW="1663560" imgH="279360" progId="Equation.DSMT4">
                  <p:embed/>
                </p:oleObj>
              </mc:Choice>
              <mc:Fallback>
                <p:oleObj name="Equation" r:id="rId7" imgW="1663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13017" y="4619913"/>
                        <a:ext cx="362108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4902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Finding 2</a:t>
            </a:r>
            <a:r>
              <a:rPr lang="en-US" sz="4000" baseline="30000" dirty="0"/>
              <a:t>nd</a:t>
            </a:r>
            <a:r>
              <a:rPr lang="en-US" sz="4000" dirty="0"/>
              <a:t> PC Under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5" y="1371601"/>
            <a:ext cx="9358745" cy="4754563"/>
          </a:xfrm>
        </p:spPr>
        <p:txBody>
          <a:bodyPr/>
          <a:lstStyle/>
          <a:p>
            <a:r>
              <a:rPr lang="en-US" dirty="0"/>
              <a:t>Differentiate w.r.t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a</a:t>
            </a:r>
            <a:r>
              <a:rPr lang="en-US" baseline="-25000" dirty="0">
                <a:latin typeface="Times" pitchFamily="18" charset="0"/>
                <a:cs typeface="Times" pitchFamily="18" charset="0"/>
              </a:rPr>
              <a:t>2</a:t>
            </a:r>
            <a:r>
              <a:rPr lang="en-US" b="1" dirty="0"/>
              <a:t> </a:t>
            </a:r>
            <a:r>
              <a:rPr lang="en-US" dirty="0"/>
              <a:t>and set equal to 0: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08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Finding 2</a:t>
            </a:r>
            <a:r>
              <a:rPr lang="en-US" sz="4000" baseline="30000" dirty="0"/>
              <a:t>nd</a:t>
            </a:r>
            <a:r>
              <a:rPr lang="en-US" sz="4000" dirty="0"/>
              <a:t> PC Under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5" y="1371601"/>
            <a:ext cx="9358745" cy="4754563"/>
          </a:xfrm>
        </p:spPr>
        <p:txBody>
          <a:bodyPr/>
          <a:lstStyle/>
          <a:p>
            <a:r>
              <a:rPr lang="en-US" dirty="0"/>
              <a:t>Differentiate w.r.t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a</a:t>
            </a:r>
            <a:r>
              <a:rPr lang="en-US" baseline="-25000" dirty="0">
                <a:latin typeface="Times" pitchFamily="18" charset="0"/>
                <a:cs typeface="Times" pitchFamily="18" charset="0"/>
              </a:rPr>
              <a:t>2</a:t>
            </a:r>
            <a:r>
              <a:rPr lang="en-US" b="1" dirty="0"/>
              <a:t> </a:t>
            </a:r>
            <a:r>
              <a:rPr lang="en-US" dirty="0"/>
              <a:t>and set equal to 0: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11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Finding PC’s Under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355" y="1371601"/>
            <a:ext cx="9964881" cy="4754563"/>
          </a:xfrm>
        </p:spPr>
        <p:txBody>
          <a:bodyPr/>
          <a:lstStyle/>
          <a:p>
            <a:r>
              <a:rPr lang="en-US" dirty="0"/>
              <a:t>But how do we choose our eigenvector (i.e. which eigenvector corresponds to which PC?)</a:t>
            </a:r>
          </a:p>
          <a:p>
            <a:r>
              <a:rPr lang="en-US" dirty="0"/>
              <a:t>We can see that what we want to maximize 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we choose 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i="1" baseline="-25000" dirty="0">
                <a:latin typeface="Times" pitchFamily="18" charset="0"/>
                <a:cs typeface="Times" pitchFamily="18" charset="0"/>
              </a:rPr>
              <a:t>i</a:t>
            </a:r>
            <a:r>
              <a:rPr lang="en-US" dirty="0"/>
              <a:t> to be as large as possible</a:t>
            </a:r>
          </a:p>
          <a:p>
            <a:r>
              <a:rPr lang="en-US" dirty="0"/>
              <a:t>If </a:t>
            </a:r>
            <a:r>
              <a:rPr lang="en-US" i="1" dirty="0">
                <a:latin typeface="Symbol" pitchFamily="18" charset="2"/>
              </a:rPr>
              <a:t>l</a:t>
            </a:r>
            <a:r>
              <a:rPr lang="en-US" baseline="-25000" dirty="0">
                <a:latin typeface="Times" pitchFamily="18" charset="0"/>
                <a:cs typeface="Times" pitchFamily="18" charset="0"/>
              </a:rPr>
              <a:t>1</a:t>
            </a:r>
            <a:r>
              <a:rPr lang="en-US" dirty="0"/>
              <a:t> is our largest eigenvalue with corresponding eigenvector </a:t>
            </a:r>
            <a:r>
              <a:rPr lang="en-US" b="1" dirty="0" err="1">
                <a:latin typeface="Times" pitchFamily="18" charset="0"/>
                <a:cs typeface="Times" pitchFamily="18" charset="0"/>
              </a:rPr>
              <a:t>e</a:t>
            </a:r>
            <a:r>
              <a:rPr lang="en-US" i="1" baseline="-25000" dirty="0" err="1">
                <a:latin typeface="Times" pitchFamily="18" charset="0"/>
                <a:cs typeface="Times" pitchFamily="18" charset="0"/>
              </a:rPr>
              <a:t>i</a:t>
            </a:r>
            <a:r>
              <a:rPr lang="en-US" dirty="0"/>
              <a:t> then the solution for our max is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1" y="3048000"/>
          <a:ext cx="305602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Equation" r:id="rId3" imgW="1612800" imgH="241200" progId="Equation.DSMT4">
                  <p:embed/>
                </p:oleObj>
              </mc:Choice>
              <mc:Fallback>
                <p:oleObj name="Equation" r:id="rId3" imgW="1612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1" y="3048000"/>
                        <a:ext cx="3056021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24413" y="5497514"/>
          <a:ext cx="11795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tion" r:id="rId5" imgW="622080" imgH="228600" progId="Equation.DSMT4">
                  <p:embed/>
                </p:oleObj>
              </mc:Choice>
              <mc:Fallback>
                <p:oleObj name="Equation" r:id="rId5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5497514"/>
                        <a:ext cx="1179512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019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Regression</a:t>
            </a:r>
            <a:r>
              <a:rPr lang="en-US" sz="3600" dirty="0"/>
              <a:t>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061" y="1219201"/>
            <a:ext cx="10187353" cy="5287963"/>
          </a:xfrm>
        </p:spPr>
        <p:txBody>
          <a:bodyPr>
            <a:normAutofit/>
          </a:bodyPr>
          <a:lstStyle/>
          <a:p>
            <a:r>
              <a:rPr lang="en-US" dirty="0"/>
              <a:t>Recall our early discussion…</a:t>
            </a:r>
          </a:p>
          <a:p>
            <a:endParaRPr lang="en-US" dirty="0"/>
          </a:p>
          <a:p>
            <a:r>
              <a:rPr lang="en-US" dirty="0"/>
              <a:t>Given a set of predictors/features,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, and an outcome of interest,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  <a:p>
            <a:pPr lvl="1"/>
            <a:r>
              <a:rPr lang="en-US" dirty="0"/>
              <a:t>Main goal is to identify a function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that predicts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/>
              <a:t> well</a:t>
            </a:r>
          </a:p>
          <a:p>
            <a:pPr lvl="1"/>
            <a:r>
              <a:rPr lang="en-US" dirty="0"/>
              <a:t>Linear regression assumes a structural relationship between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and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  <a:p>
            <a:pPr lvl="1"/>
            <a:endParaRPr 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>
                <a:cs typeface="Times" panose="02020603050405020304" pitchFamily="18" charset="0"/>
              </a:rPr>
              <a:t>Used so often because models are simple and interpretable</a:t>
            </a:r>
          </a:p>
          <a:p>
            <a:endParaRPr 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704283"/>
              </p:ext>
            </p:extLst>
          </p:nvPr>
        </p:nvGraphicFramePr>
        <p:xfrm>
          <a:off x="2858233" y="3533042"/>
          <a:ext cx="44608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3" imgW="2197080" imgH="520560" progId="Equation.DSMT4">
                  <p:embed/>
                </p:oleObj>
              </mc:Choice>
              <mc:Fallback>
                <p:oleObj name="Equation" r:id="rId3" imgW="21970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8233" y="3533042"/>
                        <a:ext cx="4460875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1716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“Exact” Principal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364" y="1250156"/>
            <a:ext cx="9483436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So we can compute the PCs from the variance matrix of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X</a:t>
            </a:r>
            <a:r>
              <a:rPr lang="en-US" sz="2400" dirty="0"/>
              <a:t>, </a:t>
            </a:r>
            <a:r>
              <a:rPr lang="en-US" sz="2400" b="1" dirty="0">
                <a:latin typeface="Symbol" pitchFamily="18" charset="2"/>
              </a:rPr>
              <a:t>S</a:t>
            </a:r>
            <a:r>
              <a:rPr lang="en-US" sz="2400" dirty="0"/>
              <a:t>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79153"/>
              </p:ext>
            </p:extLst>
          </p:nvPr>
        </p:nvGraphicFramePr>
        <p:xfrm>
          <a:off x="2417619" y="1773384"/>
          <a:ext cx="7557655" cy="4665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Equation" r:id="rId4" imgW="3987720" imgH="2463480" progId="Equation.DSMT4">
                  <p:embed/>
                </p:oleObj>
              </mc:Choice>
              <mc:Fallback>
                <p:oleObj name="Equation" r:id="rId4" imgW="3987720" imgH="246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619" y="1773384"/>
                        <a:ext cx="7557655" cy="4665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6789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317"/>
            <a:ext cx="10515600" cy="4351338"/>
          </a:xfrm>
        </p:spPr>
        <p:txBody>
          <a:bodyPr>
            <a:normAutofit/>
          </a:bodyPr>
          <a:lstStyle/>
          <a:p>
            <a:r>
              <a:rPr lang="en-US" sz="2800" dirty="0"/>
              <a:t>We can update our moments using the proposed solution</a:t>
            </a:r>
          </a:p>
        </p:txBody>
      </p:sp>
    </p:spTree>
    <p:extLst>
      <p:ext uri="{BB962C8B-B14F-4D97-AF65-F5344CB8AC3E}">
        <p14:creationId xmlns:p14="http://schemas.microsoft.com/office/powerpoint/2010/main" val="4071031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317"/>
            <a:ext cx="10515600" cy="4351338"/>
          </a:xfrm>
        </p:spPr>
        <p:txBody>
          <a:bodyPr>
            <a:normAutofit/>
          </a:bodyPr>
          <a:lstStyle/>
          <a:p>
            <a:r>
              <a:rPr lang="en-US" sz="2800" dirty="0"/>
              <a:t>We can update our moments using the proposed solution</a:t>
            </a:r>
          </a:p>
        </p:txBody>
      </p:sp>
    </p:spTree>
    <p:extLst>
      <p:ext uri="{BB962C8B-B14F-4D97-AF65-F5344CB8AC3E}">
        <p14:creationId xmlns:p14="http://schemas.microsoft.com/office/powerpoint/2010/main" val="3741900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317"/>
            <a:ext cx="10515600" cy="4351338"/>
          </a:xfrm>
        </p:spPr>
        <p:txBody>
          <a:bodyPr>
            <a:normAutofit/>
          </a:bodyPr>
          <a:lstStyle/>
          <a:p>
            <a:r>
              <a:rPr lang="en-US" sz="2800" dirty="0"/>
              <a:t>We can update our moments using the proposed solution</a:t>
            </a:r>
          </a:p>
        </p:txBody>
      </p:sp>
    </p:spTree>
    <p:extLst>
      <p:ext uri="{BB962C8B-B14F-4D97-AF65-F5344CB8AC3E}">
        <p14:creationId xmlns:p14="http://schemas.microsoft.com/office/powerpoint/2010/main" val="3844368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573" y="838201"/>
            <a:ext cx="9341427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Normality assumption not required to find PC’s</a:t>
            </a:r>
          </a:p>
          <a:p>
            <a:pPr>
              <a:buNone/>
            </a:pPr>
            <a:r>
              <a:rPr lang="en-US" sz="2400" dirty="0"/>
              <a:t>If </a:t>
            </a:r>
            <a:r>
              <a:rPr lang="en-US" sz="2400" b="1" dirty="0">
                <a:latin typeface="Times" pitchFamily="18" charset="0"/>
              </a:rPr>
              <a:t>X</a:t>
            </a:r>
            <a:r>
              <a:rPr lang="en-US" sz="2400" dirty="0">
                <a:latin typeface="Times" pitchFamily="18" charset="0"/>
              </a:rPr>
              <a:t> ~ </a:t>
            </a:r>
            <a:r>
              <a:rPr lang="en-US" sz="2400" i="1" dirty="0" err="1">
                <a:latin typeface="Times" pitchFamily="18" charset="0"/>
              </a:rPr>
              <a:t>N</a:t>
            </a:r>
            <a:r>
              <a:rPr lang="en-US" sz="2400" i="1" baseline="-25000" dirty="0" err="1">
                <a:latin typeface="Times" pitchFamily="18" charset="0"/>
              </a:rPr>
              <a:t>p</a:t>
            </a:r>
            <a:r>
              <a:rPr lang="en-US" sz="2400" dirty="0">
                <a:latin typeface="Times" pitchFamily="18" charset="0"/>
              </a:rPr>
              <a:t>(</a:t>
            </a:r>
            <a:r>
              <a:rPr lang="en-US" sz="2400" b="1" dirty="0" err="1">
                <a:latin typeface="Symbol" pitchFamily="18" charset="2"/>
              </a:rPr>
              <a:t>m</a:t>
            </a:r>
            <a:r>
              <a:rPr lang="en-US" sz="2400" dirty="0" err="1">
                <a:latin typeface="Symbol" pitchFamily="18" charset="2"/>
              </a:rPr>
              <a:t>,</a:t>
            </a:r>
            <a:r>
              <a:rPr lang="en-US" sz="2400" b="1" dirty="0" err="1">
                <a:latin typeface="Symbol" pitchFamily="18" charset="2"/>
              </a:rPr>
              <a:t>S</a:t>
            </a:r>
            <a:r>
              <a:rPr lang="en-US" sz="2400" dirty="0">
                <a:latin typeface="Times" pitchFamily="18" charset="0"/>
              </a:rPr>
              <a:t>) </a:t>
            </a:r>
            <a:r>
              <a:rPr lang="en-US" sz="2400" dirty="0"/>
              <a:t>then: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Total Variance: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029054"/>
              </p:ext>
            </p:extLst>
          </p:nvPr>
        </p:nvGraphicFramePr>
        <p:xfrm>
          <a:off x="2687638" y="1676400"/>
          <a:ext cx="4759325" cy="184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4" imgW="3136680" imgH="1218960" progId="Equation.DSMT4">
                  <p:embed/>
                </p:oleObj>
              </mc:Choice>
              <mc:Fallback>
                <p:oleObj name="Equation" r:id="rId4" imgW="313668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1676400"/>
                        <a:ext cx="4759325" cy="184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042644"/>
              </p:ext>
            </p:extLst>
          </p:nvPr>
        </p:nvGraphicFramePr>
        <p:xfrm>
          <a:off x="2590800" y="4105275"/>
          <a:ext cx="5715000" cy="25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6" imgW="3593880" imgH="1612800" progId="Equation.DSMT4">
                  <p:embed/>
                </p:oleObj>
              </mc:Choice>
              <mc:Fallback>
                <p:oleObj name="Equation" r:id="rId6" imgW="3593880" imgH="16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05275"/>
                        <a:ext cx="5715000" cy="255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0078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Principal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838201"/>
            <a:ext cx="9725891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Consider data with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/>
              <a:t> random measures on </a:t>
            </a:r>
            <a:r>
              <a:rPr lang="en-US" sz="2400" i="1" dirty="0" err="1">
                <a:latin typeface="Times" pitchFamily="18" charset="0"/>
              </a:rPr>
              <a:t>i</a:t>
            </a:r>
            <a:r>
              <a:rPr lang="en-US" sz="2400" i="1" dirty="0">
                <a:latin typeface="Times" pitchFamily="18" charset="0"/>
              </a:rPr>
              <a:t> </a:t>
            </a:r>
            <a:r>
              <a:rPr lang="en-US" sz="2400" dirty="0">
                <a:latin typeface="Times" pitchFamily="18" charset="0"/>
              </a:rPr>
              <a:t>= 1,2,…,</a:t>
            </a:r>
            <a:r>
              <a:rPr lang="en-US" sz="2400" i="1" dirty="0">
                <a:latin typeface="Times" pitchFamily="18" charset="0"/>
              </a:rPr>
              <a:t>n</a:t>
            </a:r>
            <a:r>
              <a:rPr lang="en-US" sz="2400" dirty="0">
                <a:latin typeface="Times" pitchFamily="18" charset="0"/>
              </a:rPr>
              <a:t> </a:t>
            </a:r>
            <a:r>
              <a:rPr lang="en-US" sz="2400" dirty="0"/>
              <a:t>subjects</a:t>
            </a:r>
          </a:p>
          <a:p>
            <a:pPr>
              <a:buNone/>
            </a:pPr>
            <a:r>
              <a:rPr lang="en-US" sz="2400" dirty="0"/>
              <a:t>For the </a:t>
            </a:r>
            <a:r>
              <a:rPr lang="en-US" sz="2400" i="1" dirty="0" err="1">
                <a:latin typeface="Times" pitchFamily="18" charset="0"/>
              </a:rPr>
              <a:t>i</a:t>
            </a:r>
            <a:r>
              <a:rPr lang="en-US" sz="2400" baseline="30000" dirty="0" err="1">
                <a:latin typeface="Times" pitchFamily="18" charset="0"/>
              </a:rPr>
              <a:t>th</a:t>
            </a:r>
            <a:r>
              <a:rPr lang="en-US" sz="2400" dirty="0"/>
              <a:t> subject we then have the random vector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787892"/>
              </p:ext>
            </p:extLst>
          </p:nvPr>
        </p:nvGraphicFramePr>
        <p:xfrm>
          <a:off x="2316956" y="1828801"/>
          <a:ext cx="6796087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2" name="Equation" r:id="rId4" imgW="4178160" imgH="1193760" progId="Equation.DSMT4">
                  <p:embed/>
                </p:oleObj>
              </mc:Choice>
              <mc:Fallback>
                <p:oleObj name="Equation" r:id="rId4" imgW="417816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956" y="1828801"/>
                        <a:ext cx="6796087" cy="193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4107872" y="3992564"/>
            <a:ext cx="0" cy="228600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9" idx="0"/>
          </p:cNvCxnSpPr>
          <p:nvPr/>
        </p:nvCxnSpPr>
        <p:spPr>
          <a:xfrm>
            <a:off x="4107873" y="6278564"/>
            <a:ext cx="3392119" cy="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08272" y="627856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0672" y="391636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0472" y="635476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18" charset="2"/>
              </a:rPr>
              <a:t>m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0672" y="4983164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18" charset="2"/>
              </a:rPr>
              <a:t>m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12872" y="5135564"/>
            <a:ext cx="0" cy="114300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07872" y="5135564"/>
            <a:ext cx="1905000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428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Graphic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838201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Now suppose  </a:t>
            </a:r>
            <a:r>
              <a:rPr lang="en-US" sz="2400" b="1" dirty="0">
                <a:latin typeface="Times" pitchFamily="18" charset="0"/>
              </a:rPr>
              <a:t>X</a:t>
            </a:r>
            <a:r>
              <a:rPr lang="en-US" sz="2400" baseline="-25000" dirty="0">
                <a:latin typeface="Times" pitchFamily="18" charset="0"/>
              </a:rPr>
              <a:t>1</a:t>
            </a:r>
            <a:r>
              <a:rPr lang="en-US" sz="2400" dirty="0">
                <a:latin typeface="Times" pitchFamily="18" charset="0"/>
              </a:rPr>
              <a:t>, </a:t>
            </a:r>
            <a:r>
              <a:rPr lang="en-US" sz="2400" b="1" dirty="0">
                <a:latin typeface="Times" pitchFamily="18" charset="0"/>
              </a:rPr>
              <a:t>X</a:t>
            </a:r>
            <a:r>
              <a:rPr lang="en-US" sz="2400" baseline="-25000" dirty="0">
                <a:latin typeface="Times" pitchFamily="18" charset="0"/>
              </a:rPr>
              <a:t>2</a:t>
            </a:r>
            <a:r>
              <a:rPr lang="en-US" sz="2400" dirty="0">
                <a:latin typeface="Times" pitchFamily="18" charset="0"/>
              </a:rPr>
              <a:t> ~ </a:t>
            </a:r>
            <a:r>
              <a:rPr lang="en-US" sz="2400" i="1" dirty="0">
                <a:latin typeface="Times" pitchFamily="18" charset="0"/>
              </a:rPr>
              <a:t>N</a:t>
            </a:r>
            <a:r>
              <a:rPr lang="en-US" sz="2400" baseline="-25000" dirty="0">
                <a:latin typeface="Times" pitchFamily="18" charset="0"/>
              </a:rPr>
              <a:t>2</a:t>
            </a:r>
            <a:r>
              <a:rPr lang="en-US" sz="2400" dirty="0">
                <a:latin typeface="Times" pitchFamily="18" charset="0"/>
              </a:rPr>
              <a:t>(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dirty="0">
                <a:latin typeface="Times" pitchFamily="18" charset="0"/>
              </a:rPr>
              <a:t>, </a:t>
            </a:r>
            <a:r>
              <a:rPr lang="en-US" sz="2400" b="1" dirty="0">
                <a:latin typeface="Symbol" pitchFamily="18" charset="2"/>
              </a:rPr>
              <a:t>S</a:t>
            </a:r>
            <a:r>
              <a:rPr lang="en-US" sz="2400" dirty="0">
                <a:latin typeface="Times" pitchFamily="18" charset="0"/>
              </a:rPr>
              <a:t>)</a:t>
            </a:r>
          </a:p>
          <a:p>
            <a:pPr>
              <a:buNone/>
            </a:pPr>
            <a:endParaRPr lang="en-US" sz="2400" dirty="0">
              <a:latin typeface="Times" pitchFamily="18" charset="0"/>
            </a:endParaRPr>
          </a:p>
          <a:p>
            <a:pPr>
              <a:buNone/>
            </a:pPr>
            <a:endParaRPr lang="en-US" sz="2400" dirty="0">
              <a:latin typeface="Times" pitchFamily="18" charset="0"/>
            </a:endParaRPr>
          </a:p>
          <a:p>
            <a:pPr>
              <a:buNone/>
            </a:pPr>
            <a:endParaRPr lang="en-US" sz="2400" dirty="0">
              <a:latin typeface="Times" pitchFamily="18" charset="0"/>
            </a:endParaRPr>
          </a:p>
          <a:p>
            <a:pPr>
              <a:buNone/>
            </a:pPr>
            <a:endParaRPr lang="en-US" sz="2400" dirty="0">
              <a:latin typeface="Times" pitchFamily="18" charset="0"/>
            </a:endParaRPr>
          </a:p>
          <a:p>
            <a:pPr>
              <a:buNone/>
            </a:pPr>
            <a:endParaRPr lang="en-US" sz="2400" dirty="0">
              <a:latin typeface="Times" pitchFamily="18" charset="0"/>
            </a:endParaRPr>
          </a:p>
          <a:p>
            <a:pPr>
              <a:buNone/>
            </a:pPr>
            <a:endParaRPr lang="en-US" sz="2400" dirty="0">
              <a:latin typeface="Times" pitchFamily="18" charset="0"/>
            </a:endParaRPr>
          </a:p>
          <a:p>
            <a:pPr>
              <a:buNone/>
            </a:pPr>
            <a:endParaRPr lang="en-US" sz="2400" dirty="0">
              <a:latin typeface="Times" pitchFamily="18" charset="0"/>
            </a:endParaRPr>
          </a:p>
          <a:p>
            <a:pPr>
              <a:buNone/>
            </a:pPr>
            <a:endParaRPr lang="en-US" sz="2400" dirty="0">
              <a:latin typeface="Times" pitchFamily="18" charset="0"/>
            </a:endParaRPr>
          </a:p>
          <a:p>
            <a:pPr>
              <a:buNone/>
            </a:pPr>
            <a:r>
              <a:rPr lang="en-US" sz="2400" i="1" dirty="0">
                <a:latin typeface="Times" pitchFamily="18" charset="0"/>
              </a:rPr>
              <a:t>Z</a:t>
            </a:r>
            <a:r>
              <a:rPr lang="en-US" sz="2400" baseline="-25000" dirty="0">
                <a:latin typeface="Times" pitchFamily="18" charset="0"/>
              </a:rPr>
              <a:t>1</a:t>
            </a:r>
            <a:r>
              <a:rPr lang="en-US" sz="2400" dirty="0">
                <a:latin typeface="Times" pitchFamily="18" charset="0"/>
              </a:rPr>
              <a:t> </a:t>
            </a:r>
            <a:r>
              <a:rPr lang="en-US" sz="2400" dirty="0"/>
              <a:t>axis selected to maximize variation in the scores</a:t>
            </a:r>
          </a:p>
          <a:p>
            <a:pPr>
              <a:buNone/>
            </a:pPr>
            <a:r>
              <a:rPr lang="en-US" sz="2400" i="1" dirty="0">
                <a:latin typeface="Times" pitchFamily="18" charset="0"/>
              </a:rPr>
              <a:t>Z</a:t>
            </a:r>
            <a:r>
              <a:rPr lang="en-US" sz="2400" baseline="-25000" dirty="0">
                <a:latin typeface="Times" pitchFamily="18" charset="0"/>
              </a:rPr>
              <a:t>2</a:t>
            </a:r>
            <a:r>
              <a:rPr lang="en-US" sz="2400" dirty="0">
                <a:latin typeface="Times" pitchFamily="18" charset="0"/>
              </a:rPr>
              <a:t> </a:t>
            </a:r>
            <a:r>
              <a:rPr lang="en-US" sz="2400" dirty="0"/>
              <a:t>axis must be orthogonal to </a:t>
            </a:r>
            <a:r>
              <a:rPr lang="en-US" sz="2400" i="1" dirty="0">
                <a:latin typeface="Times" pitchFamily="18" charset="0"/>
              </a:rPr>
              <a:t>Z</a:t>
            </a:r>
            <a:r>
              <a:rPr lang="en-US" sz="2400" baseline="-25000" dirty="0">
                <a:latin typeface="Times" pitchFamily="18" charset="0"/>
              </a:rPr>
              <a:t>1</a:t>
            </a:r>
            <a:r>
              <a:rPr lang="en-US" sz="2400" dirty="0"/>
              <a:t> and maximize variation in the scores</a:t>
            </a:r>
          </a:p>
          <a:p>
            <a:pPr>
              <a:buNone/>
            </a:pPr>
            <a:endParaRPr lang="en-US" sz="2400" dirty="0">
              <a:latin typeface="+mj-lt"/>
            </a:endParaRP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977804"/>
              </p:ext>
            </p:extLst>
          </p:nvPr>
        </p:nvGraphicFramePr>
        <p:xfrm>
          <a:off x="8506547" y="4888202"/>
          <a:ext cx="14160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4" imgW="1015920" imgH="330120" progId="Equation.DSMT4">
                  <p:embed/>
                </p:oleObj>
              </mc:Choice>
              <mc:Fallback>
                <p:oleObj name="Equation" r:id="rId4" imgW="10159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6547" y="4888202"/>
                        <a:ext cx="14160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4114800" y="1600200"/>
            <a:ext cx="0" cy="228600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114800" y="3810000"/>
            <a:ext cx="3810000" cy="7620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14800" y="1981200"/>
            <a:ext cx="2895600" cy="1905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505200" y="3048000"/>
            <a:ext cx="990600" cy="13716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495800" y="2590800"/>
            <a:ext cx="2895600" cy="18288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4200" y="30480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57600" y="15240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91400" y="26670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96200" y="388620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880182"/>
              </p:ext>
            </p:extLst>
          </p:nvPr>
        </p:nvGraphicFramePr>
        <p:xfrm>
          <a:off x="3283744" y="5668470"/>
          <a:ext cx="14335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6" imgW="1028520" imgH="330120" progId="Equation.DSMT4">
                  <p:embed/>
                </p:oleObj>
              </mc:Choice>
              <mc:Fallback>
                <p:oleObj name="Equation" r:id="rId6" imgW="10285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744" y="5668470"/>
                        <a:ext cx="1433512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77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How Much Variance is Captured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9554"/>
            <a:ext cx="9525000" cy="5440363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en-US" sz="2400" dirty="0"/>
              <a:t>Proportion of total variance accounted for by the first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/>
              <a:t> components is</a:t>
            </a:r>
          </a:p>
          <a:p>
            <a:pPr marL="0">
              <a:spcBef>
                <a:spcPts val="0"/>
              </a:spcBef>
            </a:pPr>
            <a:endParaRPr lang="en-US" sz="2400" dirty="0"/>
          </a:p>
          <a:p>
            <a:pPr marL="0">
              <a:spcBef>
                <a:spcPts val="0"/>
              </a:spcBef>
            </a:pPr>
            <a:endParaRPr lang="en-US" sz="2400" dirty="0"/>
          </a:p>
          <a:p>
            <a:pPr marL="0">
              <a:spcBef>
                <a:spcPts val="0"/>
              </a:spcBef>
            </a:pPr>
            <a:endParaRPr lang="en-US" sz="2400" dirty="0"/>
          </a:p>
          <a:p>
            <a:pPr marL="0">
              <a:spcBef>
                <a:spcPts val="0"/>
              </a:spcBef>
            </a:pPr>
            <a:endParaRPr lang="en-US" sz="2400" dirty="0"/>
          </a:p>
          <a:p>
            <a:pPr marL="0">
              <a:spcBef>
                <a:spcPts val="0"/>
              </a:spcBef>
            </a:pPr>
            <a:endParaRPr lang="en-US" sz="2400" dirty="0"/>
          </a:p>
          <a:p>
            <a:pPr marL="0">
              <a:spcBef>
                <a:spcPts val="0"/>
              </a:spcBef>
            </a:pPr>
            <a:r>
              <a:rPr lang="en-US" sz="2400" dirty="0"/>
              <a:t>If the proportion of variance accounted for by the first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/>
              <a:t> principal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components is large, we might want to restrict our attention to only these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first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/>
              <a:t> components</a:t>
            </a:r>
          </a:p>
          <a:p>
            <a:pPr marL="0">
              <a:spcBef>
                <a:spcPts val="0"/>
              </a:spcBef>
            </a:pPr>
            <a:endParaRPr lang="en-US" sz="2400" dirty="0"/>
          </a:p>
          <a:p>
            <a:pPr marL="0">
              <a:spcBef>
                <a:spcPts val="0"/>
              </a:spcBef>
            </a:pPr>
            <a:endParaRPr lang="en-US" sz="800" dirty="0"/>
          </a:p>
          <a:p>
            <a:pPr marL="0">
              <a:spcBef>
                <a:spcPts val="0"/>
              </a:spcBef>
            </a:pPr>
            <a:r>
              <a:rPr lang="en-US" sz="2400" dirty="0"/>
              <a:t>Keep in mind, components are simply linear combinations of the original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>
                <a:latin typeface="Times" pitchFamily="18" charset="0"/>
              </a:rPr>
              <a:t>   p</a:t>
            </a:r>
            <a:r>
              <a:rPr lang="en-US" sz="2400" dirty="0"/>
              <a:t> measurements</a:t>
            </a:r>
          </a:p>
          <a:p>
            <a:pPr marL="0">
              <a:spcBef>
                <a:spcPts val="0"/>
              </a:spcBef>
            </a:pPr>
            <a:endParaRPr lang="en-US" sz="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941324"/>
              </p:ext>
            </p:extLst>
          </p:nvPr>
        </p:nvGraphicFramePr>
        <p:xfrm>
          <a:off x="4232031" y="1617786"/>
          <a:ext cx="844550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3" imgW="495000" imgH="558720" progId="Equation.DSMT4">
                  <p:embed/>
                </p:oleObj>
              </mc:Choice>
              <mc:Fallback>
                <p:oleObj name="Equation" r:id="rId3" imgW="4950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2031" y="1617786"/>
                        <a:ext cx="844550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235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/>
              <a:t>PC’s from Standardized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143001"/>
            <a:ext cx="10349345" cy="51355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sz="2400" dirty="0"/>
              <a:t>As was the case with penalized regression, PC’s are not scale invariant.  Thus we want to standardize our variables before finding PCs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455637"/>
              </p:ext>
            </p:extLst>
          </p:nvPr>
        </p:nvGraphicFramePr>
        <p:xfrm>
          <a:off x="1558925" y="2330162"/>
          <a:ext cx="907415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Equation" r:id="rId3" imgW="5321160" imgH="2031840" progId="Equation.DSMT4">
                  <p:embed/>
                </p:oleObj>
              </mc:Choice>
              <mc:Fallback>
                <p:oleObj name="Equation" r:id="rId3" imgW="5321160" imgH="2031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2330162"/>
                        <a:ext cx="9074150" cy="346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1797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Compare Standardized/Non-standardized PCs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838201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597" name="Object 5"/>
              <p:cNvSpPr txBox="1"/>
              <p:nvPr/>
            </p:nvSpPr>
            <p:spPr bwMode="auto">
              <a:xfrm>
                <a:off x="1904999" y="1113631"/>
                <a:ext cx="9313127" cy="55451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Non</m:t>
                      </m:r>
                      <m:r>
                        <m:rPr>
                          <m:nor/>
                        </m:rPr>
                        <a:rPr lang="en-US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standardized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			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  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Standardized</m:t>
                      </m:r>
                    </m:oMath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𝚺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		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                                        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𝛒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=100.16	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      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0.04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0.999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	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      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=1.4	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0.707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0.707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=0.84	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           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0.999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−0.04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		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                     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=0.6	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0.707</m:t>
                                </m:r>
                              </m:e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−0.707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en-US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110597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4999" y="1113631"/>
                <a:ext cx="9313127" cy="55451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2286000" y="4800600"/>
            <a:ext cx="2286000" cy="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086600" y="4800600"/>
            <a:ext cx="2286000" cy="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286000" y="2971800"/>
            <a:ext cx="0" cy="182880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086600" y="2971800"/>
            <a:ext cx="0" cy="1828800"/>
          </a:xfrm>
          <a:prstGeom prst="straightConnector1">
            <a:avLst/>
          </a:prstGeom>
          <a:ln w="158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83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Problems</a:t>
            </a:r>
            <a:r>
              <a:rPr lang="en-US" sz="3600" dirty="0"/>
              <a:t> with 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846" y="990600"/>
            <a:ext cx="9272954" cy="5410200"/>
          </a:xfrm>
        </p:spPr>
        <p:txBody>
          <a:bodyPr>
            <a:noAutofit/>
          </a:bodyPr>
          <a:lstStyle/>
          <a:p>
            <a:r>
              <a:rPr lang="en-US" dirty="0"/>
              <a:t>OLS models fit to all predictors may inhibit interpretability</a:t>
            </a:r>
          </a:p>
          <a:p>
            <a:pPr lvl="1"/>
            <a:r>
              <a:rPr lang="en-US" dirty="0"/>
              <a:t>Consider model selection approaches</a:t>
            </a:r>
          </a:p>
          <a:p>
            <a:endParaRPr lang="en-US" sz="1200" dirty="0"/>
          </a:p>
          <a:p>
            <a:r>
              <a:rPr lang="en-US" dirty="0"/>
              <a:t>OLS model fit to all predictors may “over-fit” the data</a:t>
            </a:r>
          </a:p>
          <a:p>
            <a:pPr lvl="1"/>
            <a:r>
              <a:rPr lang="en-US" dirty="0"/>
              <a:t>Results in poor generalizability</a:t>
            </a:r>
          </a:p>
          <a:p>
            <a:pPr lvl="2"/>
            <a:r>
              <a:rPr lang="en-US" dirty="0"/>
              <a:t>Not able to predict new data well</a:t>
            </a:r>
          </a:p>
          <a:p>
            <a:pPr lvl="2"/>
            <a:endParaRPr lang="en-US" dirty="0"/>
          </a:p>
          <a:p>
            <a:r>
              <a:rPr lang="en-US" dirty="0"/>
              <a:t>In data with many predictors, there may also be issues of </a:t>
            </a:r>
            <a:r>
              <a:rPr lang="en-US" dirty="0" err="1"/>
              <a:t>collinearity</a:t>
            </a:r>
            <a:endParaRPr lang="en-US" dirty="0"/>
          </a:p>
          <a:p>
            <a:pPr lvl="1"/>
            <a:r>
              <a:rPr lang="en-US" dirty="0"/>
              <a:t>That is, one or more predictors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may be described by a linear combination of other predictors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</a:p>
          <a:p>
            <a:pPr lvl="1"/>
            <a:r>
              <a:rPr lang="en-US" dirty="0"/>
              <a:t>Certainly happens if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&gt;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(then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is not full column rank).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11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882" y="990600"/>
            <a:ext cx="10744200" cy="5440363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400" dirty="0"/>
              <a:t>In general we do not know what </a:t>
            </a:r>
            <a:r>
              <a:rPr lang="en-US" sz="2400" b="1" dirty="0">
                <a:latin typeface="Symbol" pitchFamily="18" charset="2"/>
              </a:rPr>
              <a:t>S</a:t>
            </a:r>
            <a:r>
              <a:rPr lang="en-US" sz="2400" dirty="0"/>
              <a:t> is- we must estimate if from the sample</a:t>
            </a:r>
          </a:p>
          <a:p>
            <a:pPr>
              <a:buNone/>
            </a:pPr>
            <a:r>
              <a:rPr lang="en-US" sz="2400" dirty="0"/>
              <a:t>So what are our estimated principal components?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105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959060"/>
              </p:ext>
            </p:extLst>
          </p:nvPr>
        </p:nvGraphicFramePr>
        <p:xfrm>
          <a:off x="2590800" y="2241550"/>
          <a:ext cx="6042025" cy="381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tion" r:id="rId3" imgW="3543120" imgH="2234880" progId="Equation.DSMT4">
                  <p:embed/>
                </p:oleObj>
              </mc:Choice>
              <mc:Fallback>
                <p:oleObj name="Equation" r:id="rId3" imgW="354312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41550"/>
                        <a:ext cx="6042025" cy="3814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16756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Back to PCR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dirty="0"/>
              <a:t>Once we have our estimated PCs,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cs typeface="Times" panose="02020603050405020304" pitchFamily="18" charset="0"/>
              </a:rPr>
              <a:t>,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cs typeface="Times" panose="02020603050405020304" pitchFamily="18" charset="0"/>
              </a:rPr>
              <a:t>,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…,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/>
              <a:t>, we want to fit a regression model for our response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/>
              <a:t> using our PC as the features</a:t>
            </a:r>
          </a:p>
          <a:p>
            <a:pPr lvl="1"/>
            <a:r>
              <a:rPr lang="en-US" dirty="0"/>
              <a:t>We can calculate the values for our new derived components for each of our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dirty="0"/>
              <a:t> observations </a:t>
            </a:r>
          </a:p>
          <a:p>
            <a:pPr lvl="1"/>
            <a:r>
              <a:rPr lang="en-US" dirty="0"/>
              <a:t>Based on the linear combination of our original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’s described by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…,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endParaRPr lang="en-US" i="1" dirty="0"/>
          </a:p>
          <a:p>
            <a:endParaRPr lang="en-US" sz="1200" dirty="0"/>
          </a:p>
          <a:p>
            <a:r>
              <a:rPr lang="en-US" dirty="0"/>
              <a:t>Note this still doesn’t reduce the number of features used in our regression model</a:t>
            </a:r>
          </a:p>
          <a:p>
            <a:pPr lvl="1"/>
            <a:r>
              <a:rPr lang="en-US" dirty="0"/>
              <a:t>If we let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/>
              <a:t>, our estimate will be the same as OLS</a:t>
            </a:r>
          </a:p>
          <a:p>
            <a:pPr lvl="1"/>
            <a:r>
              <a:rPr lang="en-US" dirty="0"/>
              <a:t>However, if we want to reduce the number of features in our model, we can again use a cross-validation approach</a:t>
            </a:r>
          </a:p>
        </p:txBody>
      </p:sp>
    </p:spTree>
    <p:extLst>
      <p:ext uri="{BB962C8B-B14F-4D97-AF65-F5344CB8AC3E}">
        <p14:creationId xmlns:p14="http://schemas.microsoft.com/office/powerpoint/2010/main" val="32931643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 err="1">
                <a:solidFill>
                  <a:srgbClr val="FF0000"/>
                </a:solidFill>
              </a:rPr>
              <a:t>pls</a:t>
            </a:r>
            <a:r>
              <a:rPr lang="en-US" dirty="0"/>
              <a:t> package in R can fit both PCR and PLSR models</a:t>
            </a:r>
          </a:p>
          <a:p>
            <a:pPr marL="457200" lvl="1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r>
              <a:rPr lang="en-US" dirty="0"/>
              <a:t>The </a:t>
            </a:r>
            <a:r>
              <a:rPr lang="en-US" i="1" dirty="0" err="1">
                <a:solidFill>
                  <a:srgbClr val="FF0000"/>
                </a:solidFill>
              </a:rPr>
              <a:t>pls</a:t>
            </a:r>
            <a:r>
              <a:rPr lang="en-US" dirty="0"/>
              <a:t> package has reasonable functionality for fitting models</a:t>
            </a:r>
          </a:p>
          <a:p>
            <a:pPr lvl="1"/>
            <a:r>
              <a:rPr lang="en-US" dirty="0"/>
              <a:t>Has built in cross-validation </a:t>
            </a:r>
          </a:p>
          <a:p>
            <a:pPr lvl="1"/>
            <a:r>
              <a:rPr lang="en-US" dirty="0"/>
              <a:t>Also has many available plotting features</a:t>
            </a:r>
          </a:p>
          <a:p>
            <a:pPr lvl="2"/>
            <a:r>
              <a:rPr lang="en-US" dirty="0"/>
              <a:t>Loading on each </a:t>
            </a:r>
            <a:r>
              <a:rPr lang="en-US" i="1" dirty="0" err="1"/>
              <a:t>x</a:t>
            </a:r>
            <a:r>
              <a:rPr lang="en-US" i="1" baseline="-25000" dirty="0" err="1"/>
              <a:t>j</a:t>
            </a:r>
            <a:r>
              <a:rPr lang="en-US" dirty="0"/>
              <a:t> for the derived features</a:t>
            </a:r>
          </a:p>
          <a:p>
            <a:pPr lvl="2"/>
            <a:r>
              <a:rPr lang="en-US" dirty="0"/>
              <a:t>(a) </a:t>
            </a:r>
            <a:r>
              <a:rPr lang="en-US" dirty="0">
                <a:cs typeface="Times" panose="02020603050405020304" pitchFamily="18" charset="0"/>
              </a:rPr>
              <a:t>fraction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cs typeface="Times" panose="02020603050405020304" pitchFamily="18" charset="0"/>
              </a:rPr>
              <a:t>-norm </a:t>
            </a:r>
          </a:p>
          <a:p>
            <a:pPr lvl="2"/>
            <a:r>
              <a:rPr lang="en-US" dirty="0">
                <a:cs typeface="Times" panose="02020603050405020304" pitchFamily="18" charset="0"/>
              </a:rPr>
              <a:t>(b) maximum number of steps</a:t>
            </a:r>
          </a:p>
          <a:p>
            <a:pPr lvl="2"/>
            <a:endParaRPr lang="en-US" sz="1200" dirty="0"/>
          </a:p>
          <a:p>
            <a:r>
              <a:rPr lang="en-US" dirty="0"/>
              <a:t>There is also a nice tutorial for the package available in the Journal of Statistical Soft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21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library(</a:t>
            </a:r>
            <a:r>
              <a:rPr lang="en-US" sz="1900" dirty="0" err="1">
                <a:solidFill>
                  <a:srgbClr val="0000FF"/>
                </a:solidFill>
              </a:rPr>
              <a:t>pls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/>
              <a:t>### Fitting a Principal Component Model ###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bf.pcr</a:t>
            </a:r>
            <a:r>
              <a:rPr lang="en-US" sz="1900" dirty="0">
                <a:solidFill>
                  <a:srgbClr val="0000FF"/>
                </a:solidFill>
              </a:rPr>
              <a:t> &lt;- </a:t>
            </a:r>
            <a:r>
              <a:rPr lang="en-US" sz="1900" dirty="0" err="1">
                <a:solidFill>
                  <a:srgbClr val="0000FF"/>
                </a:solidFill>
              </a:rPr>
              <a:t>pcr</a:t>
            </a:r>
            <a:r>
              <a:rPr lang="en-US" sz="1900" dirty="0">
                <a:solidFill>
                  <a:srgbClr val="0000FF"/>
                </a:solidFill>
              </a:rPr>
              <a:t>(PBF ~ ., data=bodyfat2, validation = "CV")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summary(</a:t>
            </a:r>
            <a:r>
              <a:rPr lang="en-US" sz="1900" dirty="0" err="1">
                <a:solidFill>
                  <a:srgbClr val="0000FF"/>
                </a:solidFill>
              </a:rPr>
              <a:t>bf.pcr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Data:   X dimension: 252 13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   Y dimension: 252 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Fit method: </a:t>
            </a:r>
            <a:r>
              <a:rPr lang="en-US" sz="1900" dirty="0" err="1">
                <a:solidFill>
                  <a:srgbClr val="FF0000"/>
                </a:solidFill>
              </a:rPr>
              <a:t>svdpc</a:t>
            </a: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Number of components considered: 13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VALIDATION: RMSEP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Cross-validated using 10 random segments.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(Intercept)  1 comps  2 comps  3 comps  4 comps  5 comps  6 comps  7 comps  8 comps  9 comps  10 comps  11 comps  12 comps  13 comps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CV           1.002    0.7897   0.6888     0.6402    0.6401     0.6693     0.6410     0.6201    0.6045     0.6069     0.6080        0.6133      0.5328       0.5314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adjCV</a:t>
            </a:r>
            <a:r>
              <a:rPr lang="en-US" sz="1900" dirty="0">
                <a:solidFill>
                  <a:srgbClr val="FF0000"/>
                </a:solidFill>
              </a:rPr>
              <a:t>      1.002   0.7893    0.6902    0.6375    0.6392      0.6684    0.6401      0.6126    0.6023     0.6046     0.6056       0.6103      0.5309       0.5296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TRAINING: % variance explained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1 comps  2 comps  3 comps  4 comps  5 comps  6 comps  7 comps  8 comps  9 comps  10 comps  11 comps  12 comps  13 comps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X        61.85     72.27      79.98      85.12        89.72       92.14       94.34       96.34       97.75        98.78         99.38        99.82          100.0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PBF    38.55     54.12      58.36      58.66        60.64       62.83       67.36       67.41       67.58        67.99        68.30         74.78          74.9</a:t>
            </a:r>
          </a:p>
        </p:txBody>
      </p:sp>
    </p:spTree>
    <p:extLst>
      <p:ext uri="{BB962C8B-B14F-4D97-AF65-F5344CB8AC3E}">
        <p14:creationId xmlns:p14="http://schemas.microsoft.com/office/powerpoint/2010/main" val="3891974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plot(</a:t>
            </a:r>
            <a:r>
              <a:rPr lang="en-US" sz="2000" dirty="0" err="1">
                <a:solidFill>
                  <a:srgbClr val="0000FF"/>
                </a:solidFill>
              </a:rPr>
              <a:t>bf.pcr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plottype</a:t>
            </a:r>
            <a:r>
              <a:rPr lang="en-US" sz="2000" dirty="0">
                <a:solidFill>
                  <a:srgbClr val="0000FF"/>
                </a:solidFill>
              </a:rPr>
              <a:t>="validation”,  </a:t>
            </a:r>
            <a:r>
              <a:rPr lang="en-US" sz="2000" dirty="0" err="1">
                <a:solidFill>
                  <a:srgbClr val="0000FF"/>
                </a:solidFill>
              </a:rPr>
              <a:t>legendpos</a:t>
            </a:r>
            <a:r>
              <a:rPr lang="en-US" sz="2000" dirty="0">
                <a:solidFill>
                  <a:srgbClr val="0000FF"/>
                </a:solidFill>
              </a:rPr>
              <a:t>=“</a:t>
            </a:r>
            <a:r>
              <a:rPr lang="en-US" sz="2000" dirty="0" err="1">
                <a:solidFill>
                  <a:srgbClr val="0000FF"/>
                </a:solidFill>
              </a:rPr>
              <a:t>topright</a:t>
            </a:r>
            <a:r>
              <a:rPr lang="en-US" sz="2000" dirty="0">
                <a:solidFill>
                  <a:srgbClr val="0000FF"/>
                </a:solidFill>
              </a:rPr>
              <a:t>”)</a:t>
            </a: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691716"/>
            <a:ext cx="4906963" cy="489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5224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names(</a:t>
            </a:r>
            <a:r>
              <a:rPr lang="en-US" sz="1900" dirty="0" err="1">
                <a:solidFill>
                  <a:srgbClr val="0000FF"/>
                </a:solidFill>
              </a:rPr>
              <a:t>bf.pcr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[1] "coefficients"  "scores"        "loadings"      "</a:t>
            </a:r>
            <a:r>
              <a:rPr lang="en-US" sz="1900" dirty="0" err="1">
                <a:solidFill>
                  <a:srgbClr val="FF0000"/>
                </a:solidFill>
              </a:rPr>
              <a:t>Yloadings</a:t>
            </a:r>
            <a:r>
              <a:rPr lang="en-US" sz="1900" dirty="0">
                <a:solidFill>
                  <a:srgbClr val="FF0000"/>
                </a:solidFill>
              </a:rPr>
              <a:t>"     "projection"    "</a:t>
            </a:r>
            <a:r>
              <a:rPr lang="en-US" sz="1900" dirty="0" err="1">
                <a:solidFill>
                  <a:srgbClr val="FF0000"/>
                </a:solidFill>
              </a:rPr>
              <a:t>Xmeans</a:t>
            </a:r>
            <a:r>
              <a:rPr lang="en-US" sz="1900" dirty="0">
                <a:solidFill>
                  <a:srgbClr val="FF0000"/>
                </a:solidFill>
              </a:rPr>
              <a:t>"  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[7] "</a:t>
            </a:r>
            <a:r>
              <a:rPr lang="en-US" sz="1900" dirty="0" err="1">
                <a:solidFill>
                  <a:srgbClr val="FF0000"/>
                </a:solidFill>
              </a:rPr>
              <a:t>Ymeans</a:t>
            </a:r>
            <a:r>
              <a:rPr lang="en-US" sz="1900" dirty="0">
                <a:solidFill>
                  <a:srgbClr val="FF0000"/>
                </a:solidFill>
              </a:rPr>
              <a:t>"        "</a:t>
            </a:r>
            <a:r>
              <a:rPr lang="en-US" sz="1900" dirty="0" err="1">
                <a:solidFill>
                  <a:srgbClr val="FF0000"/>
                </a:solidFill>
              </a:rPr>
              <a:t>fitted.values</a:t>
            </a:r>
            <a:r>
              <a:rPr lang="en-US" sz="1900" dirty="0">
                <a:solidFill>
                  <a:srgbClr val="FF0000"/>
                </a:solidFill>
              </a:rPr>
              <a:t>" "residuals"     "</a:t>
            </a:r>
            <a:r>
              <a:rPr lang="en-US" sz="1900" dirty="0" err="1">
                <a:solidFill>
                  <a:srgbClr val="FF0000"/>
                </a:solidFill>
              </a:rPr>
              <a:t>Xvar</a:t>
            </a:r>
            <a:r>
              <a:rPr lang="en-US" sz="1900" dirty="0">
                <a:solidFill>
                  <a:srgbClr val="FF0000"/>
                </a:solidFill>
              </a:rPr>
              <a:t>"          "</a:t>
            </a:r>
            <a:r>
              <a:rPr lang="en-US" sz="1900" dirty="0" err="1">
                <a:solidFill>
                  <a:srgbClr val="FF0000"/>
                </a:solidFill>
              </a:rPr>
              <a:t>Xtotvar</a:t>
            </a:r>
            <a:r>
              <a:rPr lang="en-US" sz="1900" dirty="0">
                <a:solidFill>
                  <a:srgbClr val="FF0000"/>
                </a:solidFill>
              </a:rPr>
              <a:t>"       "</a:t>
            </a:r>
            <a:r>
              <a:rPr lang="en-US" sz="1900" dirty="0" err="1">
                <a:solidFill>
                  <a:srgbClr val="FF0000"/>
                </a:solidFill>
              </a:rPr>
              <a:t>fit.time</a:t>
            </a:r>
            <a:r>
              <a:rPr lang="en-US" sz="1900" dirty="0">
                <a:solidFill>
                  <a:srgbClr val="FF0000"/>
                </a:solidFill>
              </a:rPr>
              <a:t>"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[13] "</a:t>
            </a:r>
            <a:r>
              <a:rPr lang="en-US" sz="1900" dirty="0" err="1">
                <a:solidFill>
                  <a:srgbClr val="FF0000"/>
                </a:solidFill>
              </a:rPr>
              <a:t>ncomp</a:t>
            </a:r>
            <a:r>
              <a:rPr lang="en-US" sz="1900" dirty="0">
                <a:solidFill>
                  <a:srgbClr val="FF0000"/>
                </a:solidFill>
              </a:rPr>
              <a:t>"         "method"        "validation"    "call"          "terms"         "model“</a:t>
            </a:r>
          </a:p>
          <a:p>
            <a:pPr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</a:t>
            </a:r>
            <a:r>
              <a:rPr lang="en-US" sz="1900" dirty="0" err="1">
                <a:solidFill>
                  <a:srgbClr val="0000FF"/>
                </a:solidFill>
              </a:rPr>
              <a:t>bf.pcr$coefficients</a:t>
            </a:r>
            <a:r>
              <a:rPr lang="en-US" sz="1900" dirty="0">
                <a:solidFill>
                  <a:srgbClr val="0000FF"/>
                </a:solidFill>
              </a:rPr>
              <a:t>[,,1:3], 4)  </a:t>
            </a:r>
            <a:r>
              <a:rPr lang="en-US" sz="1900" dirty="0"/>
              <a:t>### OR use	    </a:t>
            </a:r>
            <a:r>
              <a:rPr lang="en-US" sz="1900" dirty="0" err="1"/>
              <a:t>coef</a:t>
            </a:r>
            <a:r>
              <a:rPr lang="en-US" sz="1900" dirty="0"/>
              <a:t>(</a:t>
            </a:r>
            <a:r>
              <a:rPr lang="en-US" sz="1900" dirty="0" err="1"/>
              <a:t>bf.pcr</a:t>
            </a:r>
            <a:r>
              <a:rPr lang="en-US" sz="1900" dirty="0"/>
              <a:t>, 1:3)       (Note, this returns these coefficients as an array)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	1 comps 	2 comps   	3 comps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Age    	0.0022  	0.2566	0.1702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Wt</a:t>
            </a:r>
            <a:r>
              <a:rPr lang="en-US" sz="1900" dirty="0">
                <a:solidFill>
                  <a:srgbClr val="FF0000"/>
                </a:solidFill>
              </a:rPr>
              <a:t>     	0.0754  	0.0693	0.0774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Ht</a:t>
            </a:r>
            <a:r>
              <a:rPr lang="en-US" sz="1900" dirty="0">
                <a:solidFill>
                  <a:srgbClr val="FF0000"/>
                </a:solidFill>
              </a:rPr>
              <a:t>     	0.0221 	-0.1367	-0.2761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Neck   	0.0669  	0.0973	0.0274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Chest  	0.0692  	0.1401	0.1527</a:t>
            </a:r>
          </a:p>
          <a:p>
            <a:pPr>
              <a:buNone/>
            </a:pPr>
            <a:r>
              <a:rPr lang="en-US" sz="1900" dirty="0" err="1">
                <a:solidFill>
                  <a:srgbClr val="FF0000"/>
                </a:solidFill>
              </a:rPr>
              <a:t>Abd</a:t>
            </a:r>
            <a:r>
              <a:rPr lang="en-US" sz="1900" dirty="0">
                <a:solidFill>
                  <a:srgbClr val="FF0000"/>
                </a:solidFill>
              </a:rPr>
              <a:t>    	0.0683  	0.1580	0.1831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Hip    	0.0714  	0.0724	0.1178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Thigh  	0.0679  	0.0261	0.0923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Knee   	0.0675  	0.0507	0.0505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Ankle 	0.0505 	-0.0255	-0.0518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Bicep  	0.0655  	0.0489	0.0644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Arm    	0.0547  	0.0092	-0.0053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Wrist  	0.0611  	0.0885	0.0087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5871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</a:t>
            </a:r>
            <a:r>
              <a:rPr lang="en-US" sz="1900" dirty="0" err="1">
                <a:solidFill>
                  <a:srgbClr val="0000FF"/>
                </a:solidFill>
              </a:rPr>
              <a:t>bf.pcr$scores</a:t>
            </a:r>
            <a:r>
              <a:rPr lang="en-US" sz="1900" dirty="0">
                <a:solidFill>
                  <a:srgbClr val="0000FF"/>
                </a:solidFill>
              </a:rPr>
              <a:t>, 3) </a:t>
            </a:r>
            <a:r>
              <a:rPr lang="en-US" sz="1900" dirty="0"/>
              <a:t>### OR use	    scores(</a:t>
            </a:r>
            <a:r>
              <a:rPr lang="en-US" sz="1900" dirty="0" err="1"/>
              <a:t>bf.pcr</a:t>
            </a:r>
            <a:r>
              <a:rPr lang="en-US" sz="1900" dirty="0"/>
              <a:t>)</a:t>
            </a: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Comp1 Comp2 Comp3 Comp4  Comp5 Comp6  Comp7 Comp8 Comp9 Comp10 Comp11 Comp12 Comp13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1   -2.220  1.237   -1.496   -0.285    0.163   -0.236  -0.226    0.263   -0.076    -0.292     0.153    -0.364    -0.037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   -0.886  2.010   -0.038   -0.228   -0.168   -0.745  -0.050   -0.609   -0.192     0.165    -0.220     0.030     0.039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3   -2.361  1.220   -2.194    1.914   -0.181    0.264    0.166   -0.129    0.073    -0.438     0.114    -0.153    -0.291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249  2.640 -2.313  1.304    0.073   -0.045   -0.379   -0.787    0.211    0.244    -0.211    -0.203    -0.148    -0.046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250  0.451 -3.206 -0.472    0.288    1.008   -0.179    0.713   -0.061    0.086     0.345      0.334    -0.263     0.046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251  1.235 -2.183  1.811    0.154   -0.122    0.557   -0.447   -0.989    0.263    -0.735      0.204    -0.188     0.166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252  3.693 -2.370  1.799    0.406   -0.773   -0.025   -0.604   -0.633    0.584    -0.310    -0.234    -0.127    -0.186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254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bf.pcr$loadings</a:t>
            </a:r>
            <a:r>
              <a:rPr lang="en-US" sz="1900" dirty="0">
                <a:solidFill>
                  <a:srgbClr val="0000FF"/>
                </a:solidFill>
              </a:rPr>
              <a:t>  </a:t>
            </a:r>
            <a:r>
              <a:rPr lang="en-US" sz="1900" dirty="0"/>
              <a:t>### OR use	    loadings(</a:t>
            </a:r>
            <a:r>
              <a:rPr lang="en-US" sz="1900" dirty="0" err="1"/>
              <a:t>bf.pcr</a:t>
            </a:r>
            <a:r>
              <a:rPr lang="en-US" sz="1900" dirty="0"/>
              <a:t>)</a:t>
            </a: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Loadings: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          Comp1   Comp2   Comp3   Comp4   Comp5   Comp6   Comp7   Comp8   Comp9  Comp10  Comp11  Comp12  Comp13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Age      	       -0.751      0.420                                     0.294                      0.207      -0.152    0.262                       0.166         </a:t>
            </a:r>
          </a:p>
          <a:p>
            <a:pPr>
              <a:buNone/>
            </a:pPr>
            <a:r>
              <a:rPr lang="en-US" sz="1700" dirty="0" err="1">
                <a:solidFill>
                  <a:srgbClr val="FF0000"/>
                </a:solidFill>
              </a:rPr>
              <a:t>Wt</a:t>
            </a:r>
            <a:r>
              <a:rPr lang="en-US" sz="1700" dirty="0">
                <a:solidFill>
                  <a:srgbClr val="FF0000"/>
                </a:solidFill>
              </a:rPr>
              <a:t>      0.345                                                     0.142                                                                                    -0.206       0.190     0.872 </a:t>
            </a:r>
          </a:p>
          <a:p>
            <a:pPr>
              <a:buNone/>
            </a:pPr>
            <a:r>
              <a:rPr lang="en-US" sz="1700" dirty="0" err="1">
                <a:solidFill>
                  <a:srgbClr val="FF0000"/>
                </a:solidFill>
              </a:rPr>
              <a:t>Ht</a:t>
            </a:r>
            <a:r>
              <a:rPr lang="en-US" sz="1700" dirty="0">
                <a:solidFill>
                  <a:srgbClr val="FF0000"/>
                </a:solidFill>
              </a:rPr>
              <a:t>       0.101     0.469       0.678                     0.485      0.115       0.134     0.102                     0.124                         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Neck   0.306                     0.121     -0.206                    -0.561                    -0.115      -0.703                                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Chest  0.316    -0.209                                      0.152                      0.450                      0.248   -0.431      0.398       0.409    -0.214 </a:t>
            </a:r>
          </a:p>
          <a:p>
            <a:pPr>
              <a:buNone/>
            </a:pPr>
            <a:r>
              <a:rPr lang="en-US" sz="1700" dirty="0" err="1">
                <a:solidFill>
                  <a:srgbClr val="FF0000"/>
                </a:solidFill>
              </a:rPr>
              <a:t>Abd</a:t>
            </a:r>
            <a:r>
              <a:rPr lang="en-US" sz="1700" dirty="0">
                <a:solidFill>
                  <a:srgbClr val="FF0000"/>
                </a:solidFill>
              </a:rPr>
              <a:t>     0.312    -0.265     -0.122     0.120      0.229                      0.295                      0.140                                     -0.791         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Hip      0.326                     -0.221     0.178      0.163                                   -0.101       0.134     0.323      -0.609      0.343    -0.403 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Thigh   0.310     0.123     -0.322                                                    -0.273                    -0.115     0.522       0.631                 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Knee    0.308                                     0.247                     0.497     -0.443    -0.137     -0.272    -0.540                         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Ankle   0.231     0.224      0.128      0.500     -0.679                     0.347     0.167     -0.106                                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Bicep   0.299                                    -0.322                                    -0.150     0.845      0.129     -0.147     -0.110                 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Arm     0.250     0.134                     -0.683     -0.310     0.446      0.228    -0.273                      0.153                         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Wrist   0.279                      0.388                    -0.265     -0.352    -0.467    -0.272      0.513                                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849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round(</a:t>
            </a:r>
            <a:r>
              <a:rPr lang="en-US" sz="1900" dirty="0" err="1">
                <a:solidFill>
                  <a:srgbClr val="0000FF"/>
                </a:solidFill>
              </a:rPr>
              <a:t>bf.pcr$loadings</a:t>
            </a:r>
            <a:r>
              <a:rPr lang="en-US" sz="1900" dirty="0">
                <a:solidFill>
                  <a:srgbClr val="0000FF"/>
                </a:solidFill>
              </a:rPr>
              <a:t>[,1:13], 3)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Loadings: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          Comp1   Comp2   Comp3   Comp4   Comp5   Comp6   Comp7   Comp8   Comp9  Comp10  Comp11  Comp12  Comp13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Age    0.010    -0.751      0.420     0.079     -0.040      0.294     -0.034     0.207     -0.152     0.262      0.031       0.166       0.041</a:t>
            </a:r>
          </a:p>
          <a:p>
            <a:pPr>
              <a:buNone/>
            </a:pPr>
            <a:r>
              <a:rPr lang="en-US" sz="1700" dirty="0" err="1">
                <a:solidFill>
                  <a:srgbClr val="FF0000"/>
                </a:solidFill>
              </a:rPr>
              <a:t>Wt</a:t>
            </a:r>
            <a:r>
              <a:rPr lang="en-US" sz="1700" dirty="0">
                <a:solidFill>
                  <a:srgbClr val="FF0000"/>
                </a:solidFill>
              </a:rPr>
              <a:t>      0.345     0.018    -0.039     0.087      0.142     -0.031       0.076    -0.047      0.061    -0.019     -0.206      0.190       0.872</a:t>
            </a:r>
          </a:p>
          <a:p>
            <a:pPr>
              <a:buNone/>
            </a:pPr>
            <a:r>
              <a:rPr lang="en-US" sz="1700" dirty="0" err="1">
                <a:solidFill>
                  <a:srgbClr val="FF0000"/>
                </a:solidFill>
              </a:rPr>
              <a:t>Ht</a:t>
            </a:r>
            <a:r>
              <a:rPr lang="en-US" sz="1700" dirty="0">
                <a:solidFill>
                  <a:srgbClr val="FF0000"/>
                </a:solidFill>
              </a:rPr>
              <a:t>       0.101     0.469     0.678     0.082      0.485       0.115       0.134     0.102      0.005      0.124      0.062     -0.008     -0.090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Neck  0.306    -0.090     0.121    -0.206      0.055     -0.561       0.007    -0.115    -0.703     -0.048     -0.073     -0.013     -0.095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Chest 0.316    -0.209   -0.061     -0.009     0.152     -0.070       0.450    -0.061     0.248      -0.431      0.398       0.409    -0.214</a:t>
            </a:r>
          </a:p>
          <a:p>
            <a:pPr>
              <a:buNone/>
            </a:pPr>
            <a:r>
              <a:rPr lang="en-US" sz="1700" dirty="0" err="1">
                <a:solidFill>
                  <a:srgbClr val="FF0000"/>
                </a:solidFill>
              </a:rPr>
              <a:t>Abd</a:t>
            </a:r>
            <a:r>
              <a:rPr lang="en-US" sz="1700" dirty="0">
                <a:solidFill>
                  <a:srgbClr val="FF0000"/>
                </a:solidFill>
              </a:rPr>
              <a:t>    0.312    -0.265   -0.122     0.120      0.229      0.033       0.295    -0.086     0.140       0.086     -0.037      -0.791    -0.046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Hip     0.326    -0.003   -0.221     0.178      0.163      0.045     -0.049     -0.101     0.134      0.323      -0.609       0.343    -0.403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Thigh  0.310     0.123   -0.322     0.077      0.096      0.062     -0.273      0.041    -0.115      0.522       0.631       0.073     0.018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Knee   0.308     0.050    0.001     0.247      0.005      0.497     -0.443     -0.137    -0.272     -0.540     -0.013      -0.088    -0.076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Ankle  0.231     0.224    0.128     0.500    -0.679     -0.032      0.347      0.167     -0.106      0.080      0.011      -0.024    -0.035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Bicep  0.299     0.049   -0.076    -0.322    -0.035    -0.045     -0.150      0.845      0.129     -0.147     -0.110      -0.081    -0.049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Arm    0.250    0.134     0.071    -0.683    -0.310      0.446      0.228     -0.273    -0.035       0.153     -0.043      -0.005    -0.002</a:t>
            </a: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</a:rPr>
              <a:t>Wrist  0.279   -0.081     0.388    -0.059    -0.265    -0.352     -0.467     -0.272     0.513       0.007       0.071      -0.077    -0.030</a:t>
            </a:r>
          </a:p>
          <a:p>
            <a:pPr>
              <a:buNone/>
            </a:pPr>
            <a:endParaRPr lang="en-US" sz="1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197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bf.pcr$Yloadings</a:t>
            </a: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Loadings: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        Comp1 Comp2 Comp3 Comp4 Comp5 Comp6 Comp7 Comp8 Comp9 Comp10 Comp11 Comp12 Comp13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PBF  0.219   -0.339   -0.206                 0.181    0.264    0.398                  0.176    0.197     -1.067     -0.227 </a:t>
            </a:r>
          </a:p>
          <a:p>
            <a:pPr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          Comp1  Comp2  Comp3  Comp4  Comp5  Comp6  Comp7  Comp8  Comp9  Comp10  Comp11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SS loadings         0.048    0.115     0.042    0.005     0.033     0.070     0.158     0.002     0.009     0.031      0.039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Proportion </a:t>
            </a:r>
            <a:r>
              <a:rPr lang="en-US" sz="1800" dirty="0" err="1">
                <a:solidFill>
                  <a:srgbClr val="FF0000"/>
                </a:solidFill>
              </a:rPr>
              <a:t>Var</a:t>
            </a:r>
            <a:r>
              <a:rPr lang="en-US" sz="1800" dirty="0">
                <a:solidFill>
                  <a:srgbClr val="FF0000"/>
                </a:solidFill>
              </a:rPr>
              <a:t>  0.048     0.115    0.042    0.005      0.033     0.070     0.158    0.002     0.009     0.031      0.039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Cumulative </a:t>
            </a:r>
            <a:r>
              <a:rPr lang="en-US" sz="1800" dirty="0" err="1">
                <a:solidFill>
                  <a:srgbClr val="FF0000"/>
                </a:solidFill>
              </a:rPr>
              <a:t>Var</a:t>
            </a:r>
            <a:r>
              <a:rPr lang="en-US" sz="1800" dirty="0">
                <a:solidFill>
                  <a:srgbClr val="FF0000"/>
                </a:solidFill>
              </a:rPr>
              <a:t>  0.048    0.163    0.205     0.210     0.243     0.313     0.471     0.473     0.482     0.513     0.552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           Comp12  Comp13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SS loadings          1.139      0.052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Proportion </a:t>
            </a:r>
            <a:r>
              <a:rPr lang="en-US" sz="1800" dirty="0" err="1">
                <a:solidFill>
                  <a:srgbClr val="FF0000"/>
                </a:solidFill>
              </a:rPr>
              <a:t>Var</a:t>
            </a:r>
            <a:r>
              <a:rPr lang="en-US" sz="1800" dirty="0">
                <a:solidFill>
                  <a:srgbClr val="FF0000"/>
                </a:solidFill>
              </a:rPr>
              <a:t>    1.139      0.052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Cumulative </a:t>
            </a:r>
            <a:r>
              <a:rPr lang="en-US" sz="1800" dirty="0" err="1">
                <a:solidFill>
                  <a:srgbClr val="FF0000"/>
                </a:solidFill>
              </a:rPr>
              <a:t>Var</a:t>
            </a:r>
            <a:r>
              <a:rPr lang="en-US" sz="1800" dirty="0">
                <a:solidFill>
                  <a:srgbClr val="FF0000"/>
                </a:solidFill>
              </a:rPr>
              <a:t>   1.691      1.743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round(</a:t>
            </a:r>
            <a:r>
              <a:rPr lang="en-US" sz="1800" dirty="0" err="1">
                <a:solidFill>
                  <a:srgbClr val="0000FF"/>
                </a:solidFill>
              </a:rPr>
              <a:t>as.vector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bf.pcr$Yloadings</a:t>
            </a:r>
            <a:r>
              <a:rPr lang="en-US" sz="1800" dirty="0">
                <a:solidFill>
                  <a:srgbClr val="0000FF"/>
                </a:solidFill>
              </a:rPr>
              <a:t>), 4)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[1]  0.2190 -0.3389 -0.2057  0.0675  0.1815  0.2643  0.3978  0.0458  0.0954  0.1758  0.1973  -1.0672 -0.2275</a:t>
            </a:r>
          </a:p>
          <a:p>
            <a:pPr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5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/>
              <a:t>Collinearity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338" y="990600"/>
            <a:ext cx="9378462" cy="5410200"/>
          </a:xfrm>
        </p:spPr>
        <p:txBody>
          <a:bodyPr>
            <a:noAutofit/>
          </a:bodyPr>
          <a:lstStyle/>
          <a:p>
            <a:r>
              <a:rPr lang="en-US" dirty="0"/>
              <a:t>If the feature matric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is not full rank, a linear combination </a:t>
            </a:r>
            <a:r>
              <a:rPr lang="en-US" b="1" dirty="0" err="1">
                <a:latin typeface="Times" pitchFamily="18" charset="0"/>
              </a:rPr>
              <a:t>aX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dirty="0"/>
              <a:t>of columns in </a:t>
            </a:r>
            <a:r>
              <a:rPr lang="en-US" b="1" dirty="0">
                <a:latin typeface="Times" pitchFamily="18" charset="0"/>
              </a:rPr>
              <a:t>X</a:t>
            </a:r>
            <a:r>
              <a:rPr lang="en-US" dirty="0"/>
              <a:t> =0</a:t>
            </a:r>
          </a:p>
          <a:p>
            <a:endParaRPr lang="en-US" sz="1200" dirty="0"/>
          </a:p>
          <a:p>
            <a:r>
              <a:rPr lang="en-US" dirty="0"/>
              <a:t>In such a case the columns are </a:t>
            </a:r>
            <a:r>
              <a:rPr lang="en-US" i="1" dirty="0"/>
              <a:t>co-linear</a:t>
            </a:r>
            <a:r>
              <a:rPr lang="en-US" dirty="0"/>
              <a:t> in which case the inverse of </a:t>
            </a:r>
            <a:r>
              <a:rPr lang="en-US" b="1" dirty="0">
                <a:latin typeface="Times" pitchFamily="18" charset="0"/>
              </a:rPr>
              <a:t>X</a:t>
            </a:r>
            <a:r>
              <a:rPr lang="en-US" dirty="0"/>
              <a:t>’</a:t>
            </a:r>
            <a:r>
              <a:rPr lang="en-US" b="1" dirty="0">
                <a:latin typeface="Times" pitchFamily="18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doesn’t exist</a:t>
            </a:r>
          </a:p>
          <a:p>
            <a:endParaRPr lang="en-US" sz="1200" dirty="0"/>
          </a:p>
          <a:p>
            <a:r>
              <a:rPr lang="en-US" dirty="0"/>
              <a:t>It is rare that </a:t>
            </a:r>
            <a:r>
              <a:rPr lang="en-US" b="1" dirty="0" err="1">
                <a:latin typeface="Times" pitchFamily="18" charset="0"/>
              </a:rPr>
              <a:t>aX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dirty="0"/>
              <a:t>== 0, but if a combination exists that is nearly zero,</a:t>
            </a:r>
            <a:r>
              <a:rPr lang="en-US" dirty="0">
                <a:latin typeface="Times" pitchFamily="18" charset="0"/>
              </a:rPr>
              <a:t> (</a:t>
            </a:r>
            <a:r>
              <a:rPr lang="en-US" b="1" dirty="0">
                <a:latin typeface="Times" pitchFamily="18" charset="0"/>
              </a:rPr>
              <a:t>X</a:t>
            </a:r>
            <a:r>
              <a:rPr lang="en-US" dirty="0"/>
              <a:t>’</a:t>
            </a:r>
            <a:r>
              <a:rPr lang="en-US" b="1" dirty="0">
                <a:latin typeface="Times" pitchFamily="18" charset="0"/>
              </a:rPr>
              <a:t>X</a:t>
            </a:r>
            <a:r>
              <a:rPr lang="en-US" dirty="0">
                <a:latin typeface="Times" pitchFamily="18" charset="0"/>
              </a:rPr>
              <a:t>)</a:t>
            </a:r>
            <a:r>
              <a:rPr lang="en-US" baseline="30000" dirty="0">
                <a:latin typeface="Times" pitchFamily="18" charset="0"/>
              </a:rPr>
              <a:t>-1</a:t>
            </a:r>
            <a:r>
              <a:rPr lang="en-US" dirty="0"/>
              <a:t> is numerically unstable</a:t>
            </a:r>
          </a:p>
          <a:p>
            <a:endParaRPr lang="en-US" sz="1200" dirty="0"/>
          </a:p>
          <a:p>
            <a:r>
              <a:rPr lang="en-US" dirty="0"/>
              <a:t>Results in very large estimated variance of the model parameters making it difficult to identify significant regression coefficients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261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r>
              <a:rPr lang="en-US" dirty="0"/>
              <a:t>So what exactly are the coefficients in a </a:t>
            </a:r>
            <a:r>
              <a:rPr lang="en-US" i="1" dirty="0" err="1"/>
              <a:t>pcr</a:t>
            </a:r>
            <a:r>
              <a:rPr lang="en-US" dirty="0"/>
              <a:t> R object?</a:t>
            </a:r>
          </a:p>
        </p:txBody>
      </p:sp>
    </p:spTree>
    <p:extLst>
      <p:ext uri="{BB962C8B-B14F-4D97-AF65-F5344CB8AC3E}">
        <p14:creationId xmlns:p14="http://schemas.microsoft.com/office/powerpoint/2010/main" val="7687092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r>
              <a:rPr lang="en-US" dirty="0"/>
              <a:t>So what exactly are the coefficients in a </a:t>
            </a:r>
            <a:r>
              <a:rPr lang="en-US" i="1" dirty="0" err="1"/>
              <a:t>pcr</a:t>
            </a:r>
            <a:r>
              <a:rPr lang="en-US" dirty="0"/>
              <a:t> R object?</a:t>
            </a:r>
          </a:p>
        </p:txBody>
      </p:sp>
    </p:spTree>
    <p:extLst>
      <p:ext uri="{BB962C8B-B14F-4D97-AF65-F5344CB8AC3E}">
        <p14:creationId xmlns:p14="http://schemas.microsoft.com/office/powerpoint/2010/main" val="19628648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r>
              <a:rPr lang="en-US" dirty="0"/>
              <a:t>So what exactly are the coefficients in a </a:t>
            </a:r>
            <a:r>
              <a:rPr lang="en-US" i="1" dirty="0" err="1"/>
              <a:t>pcr</a:t>
            </a:r>
            <a:r>
              <a:rPr lang="en-US" dirty="0"/>
              <a:t> R object?</a:t>
            </a:r>
          </a:p>
        </p:txBody>
      </p:sp>
    </p:spTree>
    <p:extLst>
      <p:ext uri="{BB962C8B-B14F-4D97-AF65-F5344CB8AC3E}">
        <p14:creationId xmlns:p14="http://schemas.microsoft.com/office/powerpoint/2010/main" val="39487439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plot(</a:t>
            </a:r>
            <a:r>
              <a:rPr lang="en-US" sz="2000" dirty="0" err="1">
                <a:solidFill>
                  <a:srgbClr val="0000FF"/>
                </a:solidFill>
              </a:rPr>
              <a:t>bf.pcr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plottype</a:t>
            </a:r>
            <a:r>
              <a:rPr lang="en-US" sz="2000" dirty="0">
                <a:solidFill>
                  <a:srgbClr val="0000FF"/>
                </a:solidFill>
              </a:rPr>
              <a:t>=“</a:t>
            </a:r>
            <a:r>
              <a:rPr lang="en-US" sz="2000" dirty="0" err="1">
                <a:solidFill>
                  <a:srgbClr val="0000FF"/>
                </a:solidFill>
              </a:rPr>
              <a:t>coef</a:t>
            </a:r>
            <a:r>
              <a:rPr lang="en-US" sz="2000" dirty="0">
                <a:solidFill>
                  <a:srgbClr val="0000FF"/>
                </a:solidFill>
              </a:rPr>
              <a:t>“, 1:3, </a:t>
            </a:r>
            <a:r>
              <a:rPr lang="en-US" sz="2000" dirty="0" err="1">
                <a:solidFill>
                  <a:srgbClr val="0000FF"/>
                </a:solidFill>
              </a:rPr>
              <a:t>legendpos</a:t>
            </a:r>
            <a:r>
              <a:rPr lang="en-US" sz="2000" dirty="0">
                <a:solidFill>
                  <a:srgbClr val="0000FF"/>
                </a:solidFill>
              </a:rPr>
              <a:t>=“</a:t>
            </a:r>
            <a:r>
              <a:rPr lang="en-US" sz="2000" dirty="0" err="1">
                <a:solidFill>
                  <a:srgbClr val="0000FF"/>
                </a:solidFill>
              </a:rPr>
              <a:t>bottomright</a:t>
            </a:r>
            <a:r>
              <a:rPr lang="en-US" sz="2000" dirty="0">
                <a:solidFill>
                  <a:srgbClr val="0000FF"/>
                </a:solidFill>
              </a:rPr>
              <a:t>”)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4239" y="1330036"/>
            <a:ext cx="7830124" cy="51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411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plot(</a:t>
            </a:r>
            <a:r>
              <a:rPr lang="en-US" sz="2000" dirty="0" err="1">
                <a:solidFill>
                  <a:srgbClr val="0000FF"/>
                </a:solidFill>
              </a:rPr>
              <a:t>bf.pcr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plottype</a:t>
            </a:r>
            <a:r>
              <a:rPr lang="en-US" sz="2000" dirty="0">
                <a:solidFill>
                  <a:srgbClr val="0000FF"/>
                </a:solidFill>
              </a:rPr>
              <a:t>=“loadings“, 1:3, </a:t>
            </a:r>
            <a:r>
              <a:rPr lang="en-US" sz="2000" dirty="0" err="1">
                <a:solidFill>
                  <a:srgbClr val="0000FF"/>
                </a:solidFill>
              </a:rPr>
              <a:t>legendpos</a:t>
            </a:r>
            <a:r>
              <a:rPr lang="en-US" sz="2000" dirty="0">
                <a:solidFill>
                  <a:srgbClr val="0000FF"/>
                </a:solidFill>
              </a:rPr>
              <a:t>=“</a:t>
            </a:r>
            <a:r>
              <a:rPr lang="en-US" sz="2000" dirty="0" err="1">
                <a:solidFill>
                  <a:srgbClr val="0000FF"/>
                </a:solidFill>
              </a:rPr>
              <a:t>bottomright</a:t>
            </a:r>
            <a:r>
              <a:rPr lang="en-US" sz="2000" dirty="0">
                <a:solidFill>
                  <a:srgbClr val="0000FF"/>
                </a:solidFill>
              </a:rPr>
              <a:t>”)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</a:rPr>
              <a:t>loadingplot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dirty="0" err="1">
                <a:solidFill>
                  <a:srgbClr val="0000FF"/>
                </a:solidFill>
              </a:rPr>
              <a:t>bf.pcr</a:t>
            </a:r>
            <a:r>
              <a:rPr lang="en-US" sz="2000" dirty="0">
                <a:solidFill>
                  <a:srgbClr val="0000FF"/>
                </a:solidFill>
              </a:rPr>
              <a:t>, 1:3)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955" y="1647301"/>
            <a:ext cx="7460672" cy="494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367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par(</a:t>
            </a:r>
            <a:r>
              <a:rPr lang="en-US" sz="1600" dirty="0" err="1">
                <a:solidFill>
                  <a:srgbClr val="0000FF"/>
                </a:solidFill>
              </a:rPr>
              <a:t>mfrow</a:t>
            </a:r>
            <a:r>
              <a:rPr lang="en-US" sz="1600" dirty="0">
                <a:solidFill>
                  <a:srgbClr val="0000FF"/>
                </a:solidFill>
              </a:rPr>
              <a:t>=c(2,2))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plot(</a:t>
            </a:r>
            <a:r>
              <a:rPr lang="en-US" sz="1600" dirty="0" err="1">
                <a:solidFill>
                  <a:srgbClr val="0000FF"/>
                </a:solidFill>
              </a:rPr>
              <a:t>bf.pcr</a:t>
            </a:r>
            <a:r>
              <a:rPr lang="en-US" sz="1600" dirty="0">
                <a:solidFill>
                  <a:srgbClr val="0000FF"/>
                </a:solidFill>
              </a:rPr>
              <a:t>, "prediction",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=1); plot(</a:t>
            </a:r>
            <a:r>
              <a:rPr lang="en-US" sz="1600" dirty="0" err="1">
                <a:solidFill>
                  <a:srgbClr val="0000FF"/>
                </a:solidFill>
              </a:rPr>
              <a:t>bf.pcr</a:t>
            </a:r>
            <a:r>
              <a:rPr lang="en-US" sz="1600" dirty="0">
                <a:solidFill>
                  <a:srgbClr val="0000FF"/>
                </a:solidFill>
              </a:rPr>
              <a:t>, "prediction",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=4)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plot(</a:t>
            </a:r>
            <a:r>
              <a:rPr lang="en-US" sz="1600" dirty="0" err="1">
                <a:solidFill>
                  <a:srgbClr val="0000FF"/>
                </a:solidFill>
              </a:rPr>
              <a:t>bf.pcr</a:t>
            </a:r>
            <a:r>
              <a:rPr lang="en-US" sz="1600" dirty="0">
                <a:solidFill>
                  <a:srgbClr val="0000FF"/>
                </a:solidFill>
              </a:rPr>
              <a:t>, "prediction",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=8); plot(</a:t>
            </a:r>
            <a:r>
              <a:rPr lang="en-US" sz="1600" dirty="0" err="1">
                <a:solidFill>
                  <a:srgbClr val="0000FF"/>
                </a:solidFill>
              </a:rPr>
              <a:t>bf.pcr</a:t>
            </a:r>
            <a:r>
              <a:rPr lang="en-US" sz="1600" dirty="0">
                <a:solidFill>
                  <a:srgbClr val="0000FF"/>
                </a:solidFill>
              </a:rPr>
              <a:t>, "prediction",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=13)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219" y="2119745"/>
            <a:ext cx="6685015" cy="442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242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plot(</a:t>
            </a:r>
            <a:r>
              <a:rPr lang="en-US" sz="1600" dirty="0" err="1">
                <a:solidFill>
                  <a:srgbClr val="0000FF"/>
                </a:solidFill>
              </a:rPr>
              <a:t>bf.pcr</a:t>
            </a:r>
            <a:r>
              <a:rPr lang="en-US" sz="1600" dirty="0">
                <a:solidFill>
                  <a:srgbClr val="0000FF"/>
                </a:solidFill>
              </a:rPr>
              <a:t>, “score”, 1:3)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095" y="914400"/>
            <a:ext cx="5529263" cy="552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844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plot(</a:t>
            </a:r>
            <a:r>
              <a:rPr lang="en-US" sz="1600" dirty="0" err="1">
                <a:solidFill>
                  <a:srgbClr val="0000FF"/>
                </a:solidFill>
              </a:rPr>
              <a:t>bf.pcr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plottype</a:t>
            </a:r>
            <a:r>
              <a:rPr lang="en-US" sz="1600" dirty="0">
                <a:solidFill>
                  <a:srgbClr val="0000FF"/>
                </a:solidFill>
              </a:rPr>
              <a:t>="correlation", </a:t>
            </a:r>
            <a:r>
              <a:rPr lang="en-US" sz="1600" dirty="0" err="1">
                <a:solidFill>
                  <a:srgbClr val="0000FF"/>
                </a:solidFill>
              </a:rPr>
              <a:t>pch</a:t>
            </a:r>
            <a:r>
              <a:rPr lang="en-US" sz="1600" dirty="0">
                <a:solidFill>
                  <a:srgbClr val="0000FF"/>
                </a:solidFill>
              </a:rPr>
              <a:t>=16,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   col=c(1:8,"yellow","wheat","purple","goldenrod","skyblue"),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   </a:t>
            </a:r>
            <a:r>
              <a:rPr lang="en-US" sz="1600" dirty="0" err="1">
                <a:solidFill>
                  <a:srgbClr val="0000FF"/>
                </a:solidFill>
              </a:rPr>
              <a:t>cex</a:t>
            </a:r>
            <a:r>
              <a:rPr lang="en-US" sz="1600" dirty="0">
                <a:solidFill>
                  <a:srgbClr val="0000FF"/>
                </a:solidFill>
              </a:rPr>
              <a:t>=2)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legend(x=0.95, y=1.10, legend=</a:t>
            </a:r>
            <a:r>
              <a:rPr lang="en-US" sz="1600" dirty="0" err="1">
                <a:solidFill>
                  <a:srgbClr val="0000FF"/>
                </a:solidFill>
              </a:rPr>
              <a:t>colnames</a:t>
            </a:r>
            <a:r>
              <a:rPr lang="en-US" sz="1600" dirty="0">
                <a:solidFill>
                  <a:srgbClr val="0000FF"/>
                </a:solidFill>
              </a:rPr>
              <a:t>(</a:t>
            </a:r>
            <a:r>
              <a:rPr lang="en-US" sz="1600" dirty="0" err="1">
                <a:solidFill>
                  <a:srgbClr val="0000FF"/>
                </a:solidFill>
              </a:rPr>
              <a:t>bodyfat</a:t>
            </a:r>
            <a:r>
              <a:rPr lang="en-US" sz="1600" dirty="0">
                <a:solidFill>
                  <a:srgbClr val="0000FF"/>
                </a:solidFill>
              </a:rPr>
              <a:t>[,2:14]),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    col=c(1:8,"yellow","wheat","purple","goldenrod","skyblue"),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    </a:t>
            </a:r>
            <a:r>
              <a:rPr lang="en-US" sz="1600" dirty="0" err="1">
                <a:solidFill>
                  <a:srgbClr val="0000FF"/>
                </a:solidFill>
              </a:rPr>
              <a:t>cex</a:t>
            </a:r>
            <a:r>
              <a:rPr lang="en-US" sz="1600" dirty="0">
                <a:solidFill>
                  <a:srgbClr val="0000FF"/>
                </a:solidFill>
              </a:rPr>
              <a:t>=0.8, </a:t>
            </a:r>
            <a:r>
              <a:rPr lang="en-US" sz="1600" dirty="0" err="1">
                <a:solidFill>
                  <a:srgbClr val="0000FF"/>
                </a:solidFill>
              </a:rPr>
              <a:t>pch</a:t>
            </a:r>
            <a:r>
              <a:rPr lang="en-US" sz="1600" dirty="0">
                <a:solidFill>
                  <a:srgbClr val="0000FF"/>
                </a:solidFill>
              </a:rPr>
              <a:t>=16, </a:t>
            </a:r>
            <a:r>
              <a:rPr lang="en-US" sz="1600" dirty="0" err="1">
                <a:solidFill>
                  <a:srgbClr val="0000FF"/>
                </a:solidFill>
              </a:rPr>
              <a:t>bty</a:t>
            </a:r>
            <a:r>
              <a:rPr lang="en-US" sz="1600" dirty="0">
                <a:solidFill>
                  <a:srgbClr val="0000FF"/>
                </a:solidFill>
              </a:rPr>
              <a:t>="n")</a:t>
            </a: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867362"/>
            <a:ext cx="5668963" cy="56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1941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plot(</a:t>
            </a:r>
            <a:r>
              <a:rPr lang="en-US" sz="1600" dirty="0" err="1">
                <a:solidFill>
                  <a:srgbClr val="0000FF"/>
                </a:solidFill>
              </a:rPr>
              <a:t>bf.pcr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plottype</a:t>
            </a:r>
            <a:r>
              <a:rPr lang="en-US" sz="1600" dirty="0">
                <a:solidFill>
                  <a:srgbClr val="0000FF"/>
                </a:solidFill>
              </a:rPr>
              <a:t>="correlation", 1:4, </a:t>
            </a:r>
            <a:r>
              <a:rPr lang="en-US" sz="1600" dirty="0" err="1">
                <a:solidFill>
                  <a:srgbClr val="0000FF"/>
                </a:solidFill>
              </a:rPr>
              <a:t>pch</a:t>
            </a:r>
            <a:r>
              <a:rPr lang="en-US" sz="1600" dirty="0">
                <a:solidFill>
                  <a:srgbClr val="0000FF"/>
                </a:solidFill>
              </a:rPr>
              <a:t>=16, col=2)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083" y="1388918"/>
            <a:ext cx="5248374" cy="524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623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Comparison to OLS?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### Comparison to OLS fit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bf.ols</a:t>
            </a:r>
            <a:r>
              <a:rPr lang="en-US" sz="1600" dirty="0">
                <a:solidFill>
                  <a:srgbClr val="0000FF"/>
                </a:solidFill>
              </a:rPr>
              <a:t>&lt;-lm(PBF ~ ., data=bodyfat2)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pbf.ols</a:t>
            </a:r>
            <a:r>
              <a:rPr lang="en-US" sz="1600" dirty="0">
                <a:solidFill>
                  <a:srgbClr val="0000FF"/>
                </a:solidFill>
              </a:rPr>
              <a:t>&lt;-predict(</a:t>
            </a:r>
            <a:r>
              <a:rPr lang="en-US" sz="1600" dirty="0" err="1">
                <a:solidFill>
                  <a:srgbClr val="0000FF"/>
                </a:solidFill>
              </a:rPr>
              <a:t>bf.ols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bf.pcr</a:t>
            </a:r>
            <a:r>
              <a:rPr lang="en-US" sz="1600" dirty="0">
                <a:solidFill>
                  <a:srgbClr val="0000FF"/>
                </a:solidFill>
              </a:rPr>
              <a:t> &lt;- </a:t>
            </a:r>
            <a:r>
              <a:rPr lang="en-US" sz="1600" dirty="0" err="1">
                <a:solidFill>
                  <a:srgbClr val="0000FF"/>
                </a:solidFill>
              </a:rPr>
              <a:t>pcr</a:t>
            </a:r>
            <a:r>
              <a:rPr lang="en-US" sz="1600" dirty="0">
                <a:solidFill>
                  <a:srgbClr val="0000FF"/>
                </a:solidFill>
              </a:rPr>
              <a:t>(PBF ~ ., data=bodyfat2, validation = "CV")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pbf3&lt;-fitted(</a:t>
            </a:r>
            <a:r>
              <a:rPr lang="en-US" sz="1600" dirty="0" err="1">
                <a:solidFill>
                  <a:srgbClr val="0000FF"/>
                </a:solidFill>
              </a:rPr>
              <a:t>bf.pcr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=3)[,,3]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pbf.fullpcr</a:t>
            </a:r>
            <a:r>
              <a:rPr lang="en-US" sz="1600" dirty="0">
                <a:solidFill>
                  <a:srgbClr val="0000FF"/>
                </a:solidFill>
              </a:rPr>
              <a:t>&lt;-fitted(</a:t>
            </a:r>
            <a:r>
              <a:rPr lang="en-US" sz="1600" dirty="0" err="1">
                <a:solidFill>
                  <a:srgbClr val="0000FF"/>
                </a:solidFill>
              </a:rPr>
              <a:t>bf.pcr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=13)[,,13]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plot(</a:t>
            </a:r>
            <a:r>
              <a:rPr lang="en-US" sz="1600" dirty="0" err="1">
                <a:solidFill>
                  <a:srgbClr val="0000FF"/>
                </a:solidFill>
              </a:rPr>
              <a:t>pbf.ols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pbf.fullpcr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xlab</a:t>
            </a:r>
            <a:r>
              <a:rPr lang="en-US" sz="1600" dirty="0">
                <a:solidFill>
                  <a:srgbClr val="0000FF"/>
                </a:solidFill>
              </a:rPr>
              <a:t>="predictions from OLS",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         </a:t>
            </a:r>
            <a:r>
              <a:rPr lang="en-US" sz="1600" dirty="0" err="1">
                <a:solidFill>
                  <a:srgbClr val="0000FF"/>
                </a:solidFill>
              </a:rPr>
              <a:t>ylab</a:t>
            </a:r>
            <a:r>
              <a:rPr lang="en-US" sz="1600" dirty="0">
                <a:solidFill>
                  <a:srgbClr val="0000FF"/>
                </a:solidFill>
              </a:rPr>
              <a:t>="predictions from full PCR", </a:t>
            </a:r>
            <a:r>
              <a:rPr lang="en-US" sz="1600" dirty="0" err="1">
                <a:solidFill>
                  <a:srgbClr val="0000FF"/>
                </a:solidFill>
              </a:rPr>
              <a:t>pch</a:t>
            </a:r>
            <a:r>
              <a:rPr lang="en-US" sz="1600" dirty="0">
                <a:solidFill>
                  <a:srgbClr val="0000FF"/>
                </a:solidFill>
              </a:rPr>
              <a:t>=16, col=3)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points(</a:t>
            </a:r>
            <a:r>
              <a:rPr lang="en-US" sz="1600" dirty="0" err="1">
                <a:solidFill>
                  <a:srgbClr val="0000FF"/>
                </a:solidFill>
              </a:rPr>
              <a:t>pbf.ols</a:t>
            </a:r>
            <a:r>
              <a:rPr lang="en-US" sz="1600" dirty="0">
                <a:solidFill>
                  <a:srgbClr val="0000FF"/>
                </a:solidFill>
              </a:rPr>
              <a:t>, pbf3, </a:t>
            </a:r>
            <a:r>
              <a:rPr lang="en-US" sz="1600" dirty="0" err="1">
                <a:solidFill>
                  <a:srgbClr val="0000FF"/>
                </a:solidFill>
              </a:rPr>
              <a:t>pch</a:t>
            </a:r>
            <a:r>
              <a:rPr lang="en-US" sz="1600" dirty="0">
                <a:solidFill>
                  <a:srgbClr val="0000FF"/>
                </a:solidFill>
              </a:rPr>
              <a:t>=1, col=2)</a:t>
            </a:r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00" y="778614"/>
            <a:ext cx="5770563" cy="576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270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Penalized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831" y="1295400"/>
            <a:ext cx="10152451" cy="4800600"/>
          </a:xfrm>
        </p:spPr>
        <p:txBody>
          <a:bodyPr>
            <a:normAutofit/>
          </a:bodyPr>
          <a:lstStyle/>
          <a:p>
            <a:r>
              <a:rPr lang="en-US" dirty="0"/>
              <a:t>Penalized regression model take the general 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 of these approaches designed to handle collinear predictors</a:t>
            </a:r>
          </a:p>
          <a:p>
            <a:pPr lvl="1"/>
            <a:r>
              <a:rPr lang="en-US" dirty="0"/>
              <a:t>Ridge:</a:t>
            </a:r>
          </a:p>
          <a:p>
            <a:pPr lvl="1"/>
            <a:endParaRPr lang="en-US" sz="900" dirty="0"/>
          </a:p>
          <a:p>
            <a:pPr lvl="1"/>
            <a:r>
              <a:rPr lang="en-US" dirty="0"/>
              <a:t>Elastic Net:</a:t>
            </a:r>
          </a:p>
          <a:p>
            <a:endParaRPr lang="en-US" sz="800" dirty="0"/>
          </a:p>
          <a:p>
            <a:r>
              <a:rPr lang="en-US" dirty="0"/>
              <a:t>However, there are other alternatives (that require less “tuning”) available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77341" y="1907453"/>
          <a:ext cx="6227492" cy="669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2" name="Equation" r:id="rId3" imgW="2958840" imgH="317160" progId="Equation.DSMT4">
                  <p:embed/>
                </p:oleObj>
              </mc:Choice>
              <mc:Fallback>
                <p:oleObj name="Equation" r:id="rId3" imgW="29588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7341" y="1907453"/>
                        <a:ext cx="6227492" cy="669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369246"/>
              </p:ext>
            </p:extLst>
          </p:nvPr>
        </p:nvGraphicFramePr>
        <p:xfrm>
          <a:off x="3302000" y="3189288"/>
          <a:ext cx="500221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3" name="Equation" r:id="rId5" imgW="2539800" imgH="317160" progId="Equation.DSMT4">
                  <p:embed/>
                </p:oleObj>
              </mc:Choice>
              <mc:Fallback>
                <p:oleObj name="Equation" r:id="rId5" imgW="2539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02000" y="3189288"/>
                        <a:ext cx="5002213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512985"/>
              </p:ext>
            </p:extLst>
          </p:nvPr>
        </p:nvGraphicFramePr>
        <p:xfrm>
          <a:off x="3264283" y="3756852"/>
          <a:ext cx="6326313" cy="6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4" name="Equation" r:id="rId7" imgW="3225600" imgH="317160" progId="Equation.DSMT4">
                  <p:embed/>
                </p:oleObj>
              </mc:Choice>
              <mc:Fallback>
                <p:oleObj name="Equation" r:id="rId7" imgW="32256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4283" y="3756852"/>
                        <a:ext cx="6326313" cy="6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1259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Partial Least Square Regression (PLSR)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8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Similar to PCR with some important differences</a:t>
            </a:r>
          </a:p>
          <a:p>
            <a:pPr lvl="1"/>
            <a:r>
              <a:rPr lang="en-US" dirty="0"/>
              <a:t>Also eliminates </a:t>
            </a:r>
            <a:r>
              <a:rPr lang="en-US" dirty="0" err="1"/>
              <a:t>collinearity</a:t>
            </a:r>
            <a:r>
              <a:rPr lang="en-US" dirty="0"/>
              <a:t> using a derived set of </a:t>
            </a:r>
            <a:r>
              <a:rPr lang="en-US" u="sng" dirty="0" err="1"/>
              <a:t>orthoganol</a:t>
            </a:r>
            <a:r>
              <a:rPr lang="en-US" dirty="0"/>
              <a:t> components,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z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…,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BUT, PLSR used both the original correlated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i="1" dirty="0"/>
              <a:t> </a:t>
            </a:r>
            <a:r>
              <a:rPr lang="en-US" dirty="0"/>
              <a:t>features,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…,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/>
              <a:t>,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 </a:t>
            </a:r>
            <a:r>
              <a:rPr lang="en-US" dirty="0">
                <a:cs typeface="Times" panose="02020603050405020304" pitchFamily="18" charset="0"/>
              </a:rPr>
              <a:t>and response vector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  <a:p>
            <a:pPr lvl="2"/>
            <a:r>
              <a:rPr lang="en-US" dirty="0">
                <a:cs typeface="Times" panose="02020603050405020304" pitchFamily="18" charset="0"/>
              </a:rPr>
              <a:t>Thus components include information on the variability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2"/>
            <a:r>
              <a:rPr lang="en-US" dirty="0">
                <a:cs typeface="Times" panose="02020603050405020304" pitchFamily="18" charset="0"/>
              </a:rPr>
              <a:t>But also include information on the correlation between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cs typeface="Times" panose="02020603050405020304" pitchFamily="18" charset="0"/>
              </a:rPr>
              <a:t> and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en-US" sz="800" b="1" dirty="0"/>
          </a:p>
          <a:p>
            <a:pPr lvl="1"/>
            <a:r>
              <a:rPr lang="en-US" dirty="0"/>
              <a:t>As in PCR, reduce the number of “features” need to fit the regression model 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i="1" dirty="0"/>
              <a:t> </a:t>
            </a:r>
            <a:r>
              <a:rPr lang="en-US" dirty="0"/>
              <a:t>by including only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of the original predictors</a:t>
            </a:r>
          </a:p>
          <a:p>
            <a:endParaRPr lang="en-US" sz="1200" dirty="0"/>
          </a:p>
          <a:p>
            <a:r>
              <a:rPr lang="en-US" dirty="0"/>
              <a:t>These components that depend on both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/>
              <a:t> are estimated iteratively</a:t>
            </a:r>
          </a:p>
        </p:txBody>
      </p:sp>
    </p:spTree>
    <p:extLst>
      <p:ext uri="{BB962C8B-B14F-4D97-AF65-F5344CB8AC3E}">
        <p14:creationId xmlns:p14="http://schemas.microsoft.com/office/powerpoint/2010/main" val="3907486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PLSR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045"/>
            <a:ext cx="10726882" cy="53617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Standardize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 err="1"/>
              <a:t>’s</a:t>
            </a:r>
            <a:r>
              <a:rPr lang="en-US" dirty="0"/>
              <a:t> so                               and set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1, 2, …,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</a:p>
          <a:p>
            <a:pPr marL="514350" indent="-514350">
              <a:buFont typeface="+mj-lt"/>
              <a:buAutoNum type="arabicPeriod"/>
            </a:pPr>
            <a:endParaRPr lang="en-US" sz="800" i="1" dirty="0"/>
          </a:p>
          <a:p>
            <a:pPr marL="457200" lvl="1" indent="0">
              <a:buNone/>
            </a:pPr>
            <a:r>
              <a:rPr lang="en-US" dirty="0"/>
              <a:t>(a) 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(b) 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(c) 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(d)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Output the sequence of fitted vectors          .  Since the         are linear in the original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 err="1"/>
              <a:t>’s</a:t>
            </a:r>
            <a:r>
              <a:rPr lang="en-US" dirty="0"/>
              <a:t>, so is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815470"/>
              </p:ext>
            </p:extLst>
          </p:nvPr>
        </p:nvGraphicFramePr>
        <p:xfrm>
          <a:off x="4099730" y="1080655"/>
          <a:ext cx="2361793" cy="581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3" name="Equation" r:id="rId3" imgW="876240" imgH="215640" progId="Equation.DSMT4">
                  <p:embed/>
                </p:oleObj>
              </mc:Choice>
              <mc:Fallback>
                <p:oleObj name="Equation" r:id="rId3" imgW="8762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9730" y="1080655"/>
                        <a:ext cx="2361793" cy="581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182918"/>
              </p:ext>
            </p:extLst>
          </p:nvPr>
        </p:nvGraphicFramePr>
        <p:xfrm>
          <a:off x="7632700" y="1018310"/>
          <a:ext cx="3410931" cy="613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4" name="Equation" r:id="rId5" imgW="1269720" imgH="228600" progId="Equation.DSMT4">
                  <p:embed/>
                </p:oleObj>
              </mc:Choice>
              <mc:Fallback>
                <p:oleObj name="Equation" r:id="rId5" imgW="1269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32700" y="1018310"/>
                        <a:ext cx="3410931" cy="613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567343"/>
              </p:ext>
            </p:extLst>
          </p:nvPr>
        </p:nvGraphicFramePr>
        <p:xfrm>
          <a:off x="1876137" y="2180689"/>
          <a:ext cx="5756564" cy="663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5" name="Equation" r:id="rId7" imgW="2311200" imgH="266400" progId="Equation.DSMT4">
                  <p:embed/>
                </p:oleObj>
              </mc:Choice>
              <mc:Fallback>
                <p:oleObj name="Equation" r:id="rId7" imgW="2311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76137" y="2180689"/>
                        <a:ext cx="5756564" cy="6638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050230"/>
              </p:ext>
            </p:extLst>
          </p:nvPr>
        </p:nvGraphicFramePr>
        <p:xfrm>
          <a:off x="1924483" y="2904405"/>
          <a:ext cx="2616343" cy="529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6" name="Equation" r:id="rId9" imgW="1130040" imgH="228600" progId="Equation.DSMT4">
                  <p:embed/>
                </p:oleObj>
              </mc:Choice>
              <mc:Fallback>
                <p:oleObj name="Equation" r:id="rId9" imgW="1130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24483" y="2904405"/>
                        <a:ext cx="2616343" cy="5292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391294"/>
              </p:ext>
            </p:extLst>
          </p:nvPr>
        </p:nvGraphicFramePr>
        <p:xfrm>
          <a:off x="1876137" y="3502025"/>
          <a:ext cx="23526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7" name="Equation" r:id="rId11" imgW="1015920" imgH="215640" progId="Equation.DSMT4">
                  <p:embed/>
                </p:oleObj>
              </mc:Choice>
              <mc:Fallback>
                <p:oleObj name="Equation" r:id="rId11" imgW="10159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76137" y="3502025"/>
                        <a:ext cx="2352675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557548"/>
              </p:ext>
            </p:extLst>
          </p:nvPr>
        </p:nvGraphicFramePr>
        <p:xfrm>
          <a:off x="1800946" y="4091205"/>
          <a:ext cx="7041718" cy="1148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8" name="Equation" r:id="rId13" imgW="3187440" imgH="520560" progId="Equation.DSMT4">
                  <p:embed/>
                </p:oleObj>
              </mc:Choice>
              <mc:Fallback>
                <p:oleObj name="Equation" r:id="rId13" imgW="318744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00946" y="4091205"/>
                        <a:ext cx="7041718" cy="1148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874924"/>
              </p:ext>
            </p:extLst>
          </p:nvPr>
        </p:nvGraphicFramePr>
        <p:xfrm>
          <a:off x="6900574" y="5227999"/>
          <a:ext cx="892653" cy="668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99" name="Equation" r:id="rId15" imgW="406080" imgH="304560" progId="Equation.DSMT4">
                  <p:embed/>
                </p:oleObj>
              </mc:Choice>
              <mc:Fallback>
                <p:oleObj name="Equation" r:id="rId15" imgW="406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900574" y="5227999"/>
                        <a:ext cx="892653" cy="668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231531"/>
              </p:ext>
            </p:extLst>
          </p:nvPr>
        </p:nvGraphicFramePr>
        <p:xfrm>
          <a:off x="9275819" y="5308492"/>
          <a:ext cx="6699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0" name="Equation" r:id="rId17" imgW="304560" imgH="241200" progId="Equation.DSMT4">
                  <p:embed/>
                </p:oleObj>
              </mc:Choice>
              <mc:Fallback>
                <p:oleObj name="Equation" r:id="rId17" imgW="304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275819" y="5308492"/>
                        <a:ext cx="669925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534437"/>
              </p:ext>
            </p:extLst>
          </p:nvPr>
        </p:nvGraphicFramePr>
        <p:xfrm>
          <a:off x="4754418" y="5717275"/>
          <a:ext cx="2228259" cy="571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01" name="Equation" r:id="rId19" imgW="888840" imgH="228600" progId="Equation.DSMT4">
                  <p:embed/>
                </p:oleObj>
              </mc:Choice>
              <mc:Fallback>
                <p:oleObj name="Equation" r:id="rId19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754418" y="5717275"/>
                        <a:ext cx="2228259" cy="5715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5845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1471564" cy="571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1900" dirty="0"/>
              <a:t>### Fitting a Principal Component Model ###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bf.plsr</a:t>
            </a:r>
            <a:r>
              <a:rPr lang="en-US" sz="1900" dirty="0">
                <a:solidFill>
                  <a:srgbClr val="0000FF"/>
                </a:solidFill>
              </a:rPr>
              <a:t> &lt;- </a:t>
            </a:r>
            <a:r>
              <a:rPr lang="en-US" sz="1900" dirty="0" err="1">
                <a:solidFill>
                  <a:srgbClr val="0000FF"/>
                </a:solidFill>
              </a:rPr>
              <a:t>plsr</a:t>
            </a:r>
            <a:r>
              <a:rPr lang="en-US" sz="1900" dirty="0">
                <a:solidFill>
                  <a:srgbClr val="0000FF"/>
                </a:solidFill>
              </a:rPr>
              <a:t>(PBF ~ .,  method="</a:t>
            </a:r>
            <a:r>
              <a:rPr lang="en-US" sz="1900" dirty="0" err="1">
                <a:solidFill>
                  <a:srgbClr val="0000FF"/>
                </a:solidFill>
              </a:rPr>
              <a:t>simpls</a:t>
            </a:r>
            <a:r>
              <a:rPr lang="en-US" sz="1900" dirty="0">
                <a:solidFill>
                  <a:srgbClr val="0000FF"/>
                </a:solidFill>
              </a:rPr>
              <a:t>“, data=bodyfat2, validation = "CV")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summary(</a:t>
            </a:r>
            <a:r>
              <a:rPr lang="en-US" sz="1900" dirty="0" err="1">
                <a:solidFill>
                  <a:srgbClr val="0000FF"/>
                </a:solidFill>
              </a:rPr>
              <a:t>bf.plsr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Data:   X dimension: 252 13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Y dimension: 252 1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Fit method: </a:t>
            </a:r>
            <a:r>
              <a:rPr lang="en-US" sz="1900" dirty="0" err="1">
                <a:solidFill>
                  <a:srgbClr val="FF0000"/>
                </a:solidFill>
              </a:rPr>
              <a:t>simpls</a:t>
            </a: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Number of components considered: 13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VALIDATION: RMSEP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Cross-validated using 10 random segments.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         (Intercept)  1 comps  2 comps  3 comps  4 comps  5 comps  6 comps  7 comps  8 comps  9 comps  10 comps  11 comps  12 comps  13 comps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CV             1.002    0.7472     0.6144     0.6003     0.5746    0.5480     0.5346    0.5314     0.5311     0.5320     0.5321       0.5323      0.5325       0.5326</a:t>
            </a:r>
          </a:p>
          <a:p>
            <a:pPr>
              <a:buNone/>
            </a:pPr>
            <a:r>
              <a:rPr lang="en-US" sz="1800" dirty="0" err="1">
                <a:solidFill>
                  <a:srgbClr val="FF0000"/>
                </a:solidFill>
              </a:rPr>
              <a:t>adjCV</a:t>
            </a:r>
            <a:r>
              <a:rPr lang="en-US" sz="1800" dirty="0">
                <a:solidFill>
                  <a:srgbClr val="FF0000"/>
                </a:solidFill>
              </a:rPr>
              <a:t>        1.002   0.7469     0.6134     0.5979     0.5717    0.5465     0.5324     0.5298     0.5295     0.5303     0.5303       0.5305      0.5307       0.5308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TRAINING: % variance explained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1 comps  2 comps  3 comps  4 comps  5 comps  6 comps  7 comps  8 comps  9 comps  10 comps  11 comps  12 comps  13 comps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X          61.14       71.54       76.43       81.82        85.6         87.49        91.19       93.81       95.68         96.56         97.48         98.68       100.0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</a:rPr>
              <a:t>PBF     45.53        64.02       69.29       71.46        73.1        74.74         74.83       74.88       74.89         74.90         74.90         74.90       74.9</a:t>
            </a:r>
          </a:p>
        </p:txBody>
      </p:sp>
    </p:spTree>
    <p:extLst>
      <p:ext uri="{BB962C8B-B14F-4D97-AF65-F5344CB8AC3E}">
        <p14:creationId xmlns:p14="http://schemas.microsoft.com/office/powerpoint/2010/main" val="41486627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names(</a:t>
            </a:r>
            <a:r>
              <a:rPr lang="en-US" sz="1900" dirty="0" err="1">
                <a:solidFill>
                  <a:srgbClr val="0000FF"/>
                </a:solidFill>
              </a:rPr>
              <a:t>bf.plsr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[1] "coefficients"  "scores"        "loadings"      "</a:t>
            </a:r>
            <a:r>
              <a:rPr lang="en-US" sz="1900" dirty="0" err="1">
                <a:solidFill>
                  <a:srgbClr val="FF0000"/>
                </a:solidFill>
              </a:rPr>
              <a:t>Yloadings</a:t>
            </a:r>
            <a:r>
              <a:rPr lang="en-US" sz="1900" dirty="0">
                <a:solidFill>
                  <a:srgbClr val="FF0000"/>
                </a:solidFill>
              </a:rPr>
              <a:t>"     "projection"    "</a:t>
            </a:r>
            <a:r>
              <a:rPr lang="en-US" sz="1900" dirty="0" err="1">
                <a:solidFill>
                  <a:srgbClr val="FF0000"/>
                </a:solidFill>
              </a:rPr>
              <a:t>Xmeans</a:t>
            </a:r>
            <a:r>
              <a:rPr lang="en-US" sz="1900" dirty="0">
                <a:solidFill>
                  <a:srgbClr val="FF0000"/>
                </a:solidFill>
              </a:rPr>
              <a:t>"  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[7] "</a:t>
            </a:r>
            <a:r>
              <a:rPr lang="en-US" sz="1900" dirty="0" err="1">
                <a:solidFill>
                  <a:srgbClr val="FF0000"/>
                </a:solidFill>
              </a:rPr>
              <a:t>Ymeans</a:t>
            </a:r>
            <a:r>
              <a:rPr lang="en-US" sz="1900" dirty="0">
                <a:solidFill>
                  <a:srgbClr val="FF0000"/>
                </a:solidFill>
              </a:rPr>
              <a:t>"        "</a:t>
            </a:r>
            <a:r>
              <a:rPr lang="en-US" sz="1900" dirty="0" err="1">
                <a:solidFill>
                  <a:srgbClr val="FF0000"/>
                </a:solidFill>
              </a:rPr>
              <a:t>fitted.values</a:t>
            </a:r>
            <a:r>
              <a:rPr lang="en-US" sz="1900" dirty="0">
                <a:solidFill>
                  <a:srgbClr val="FF0000"/>
                </a:solidFill>
              </a:rPr>
              <a:t>" "residuals"     "</a:t>
            </a:r>
            <a:r>
              <a:rPr lang="en-US" sz="1900" dirty="0" err="1">
                <a:solidFill>
                  <a:srgbClr val="FF0000"/>
                </a:solidFill>
              </a:rPr>
              <a:t>Xvar</a:t>
            </a:r>
            <a:r>
              <a:rPr lang="en-US" sz="1900" dirty="0">
                <a:solidFill>
                  <a:srgbClr val="FF0000"/>
                </a:solidFill>
              </a:rPr>
              <a:t>"          "</a:t>
            </a:r>
            <a:r>
              <a:rPr lang="en-US" sz="1900" dirty="0" err="1">
                <a:solidFill>
                  <a:srgbClr val="FF0000"/>
                </a:solidFill>
              </a:rPr>
              <a:t>Xtotvar</a:t>
            </a:r>
            <a:r>
              <a:rPr lang="en-US" sz="1900" dirty="0">
                <a:solidFill>
                  <a:srgbClr val="FF0000"/>
                </a:solidFill>
              </a:rPr>
              <a:t>"       "</a:t>
            </a:r>
            <a:r>
              <a:rPr lang="en-US" sz="1900" dirty="0" err="1">
                <a:solidFill>
                  <a:srgbClr val="FF0000"/>
                </a:solidFill>
              </a:rPr>
              <a:t>fit.time</a:t>
            </a:r>
            <a:r>
              <a:rPr lang="en-US" sz="1900" dirty="0">
                <a:solidFill>
                  <a:srgbClr val="FF0000"/>
                </a:solidFill>
              </a:rPr>
              <a:t>"    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[13] "</a:t>
            </a:r>
            <a:r>
              <a:rPr lang="en-US" sz="1900" dirty="0" err="1">
                <a:solidFill>
                  <a:srgbClr val="FF0000"/>
                </a:solidFill>
              </a:rPr>
              <a:t>ncomp</a:t>
            </a:r>
            <a:r>
              <a:rPr lang="en-US" sz="1900" dirty="0">
                <a:solidFill>
                  <a:srgbClr val="FF0000"/>
                </a:solidFill>
              </a:rPr>
              <a:t>"         "method"        "validation"    "call"          "terms"         "model“</a:t>
            </a:r>
          </a:p>
          <a:p>
            <a:pPr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….</a:t>
            </a:r>
          </a:p>
          <a:p>
            <a:pPr>
              <a:buNone/>
            </a:pPr>
            <a:r>
              <a:rPr lang="en-US" sz="1900" dirty="0"/>
              <a:t>Pretty much the same as the </a:t>
            </a:r>
            <a:r>
              <a:rPr lang="en-US" sz="1900" dirty="0" err="1"/>
              <a:t>pcr</a:t>
            </a:r>
            <a:r>
              <a:rPr lang="en-US" sz="1900" dirty="0"/>
              <a:t> model but fit in a different way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857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plot(</a:t>
            </a:r>
            <a:r>
              <a:rPr lang="en-US" sz="2000" dirty="0" err="1">
                <a:solidFill>
                  <a:srgbClr val="0000FF"/>
                </a:solidFill>
              </a:rPr>
              <a:t>bf.plsr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plottype</a:t>
            </a:r>
            <a:r>
              <a:rPr lang="en-US" sz="2000" dirty="0">
                <a:solidFill>
                  <a:srgbClr val="0000FF"/>
                </a:solidFill>
              </a:rPr>
              <a:t>="validation")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036" y="1216902"/>
            <a:ext cx="5382491" cy="53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726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par(</a:t>
            </a:r>
            <a:r>
              <a:rPr lang="en-US" sz="2000" dirty="0" err="1">
                <a:solidFill>
                  <a:srgbClr val="0000FF"/>
                </a:solidFill>
              </a:rPr>
              <a:t>mfrow</a:t>
            </a:r>
            <a:r>
              <a:rPr lang="en-US" sz="2000" dirty="0">
                <a:solidFill>
                  <a:srgbClr val="0000FF"/>
                </a:solidFill>
              </a:rPr>
              <a:t>=c(1,2))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plot(</a:t>
            </a:r>
            <a:r>
              <a:rPr lang="en-US" sz="2000" dirty="0" err="1">
                <a:solidFill>
                  <a:srgbClr val="0000FF"/>
                </a:solidFill>
              </a:rPr>
              <a:t>bf.plsr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plottype</a:t>
            </a:r>
            <a:r>
              <a:rPr lang="en-US" sz="2000" dirty="0">
                <a:solidFill>
                  <a:srgbClr val="0000FF"/>
                </a:solidFill>
              </a:rPr>
              <a:t>="coefficients", 1:3, </a:t>
            </a:r>
            <a:r>
              <a:rPr lang="en-US" sz="2000" dirty="0" err="1">
                <a:solidFill>
                  <a:srgbClr val="0000FF"/>
                </a:solidFill>
              </a:rPr>
              <a:t>legendpos</a:t>
            </a:r>
            <a:r>
              <a:rPr lang="en-US" sz="2000" dirty="0">
                <a:solidFill>
                  <a:srgbClr val="0000FF"/>
                </a:solidFill>
              </a:rPr>
              <a:t>="</a:t>
            </a:r>
            <a:r>
              <a:rPr lang="en-US" sz="2000" dirty="0" err="1">
                <a:solidFill>
                  <a:srgbClr val="0000FF"/>
                </a:solidFill>
              </a:rPr>
              <a:t>topright</a:t>
            </a:r>
            <a:r>
              <a:rPr lang="en-US" sz="2000" dirty="0">
                <a:solidFill>
                  <a:srgbClr val="0000FF"/>
                </a:solidFill>
              </a:rPr>
              <a:t>")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plot(</a:t>
            </a:r>
            <a:r>
              <a:rPr lang="en-US" sz="2000" dirty="0" err="1">
                <a:solidFill>
                  <a:srgbClr val="0000FF"/>
                </a:solidFill>
              </a:rPr>
              <a:t>bf.plsr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plottype</a:t>
            </a:r>
            <a:r>
              <a:rPr lang="en-US" sz="2000" dirty="0">
                <a:solidFill>
                  <a:srgbClr val="0000FF"/>
                </a:solidFill>
              </a:rPr>
              <a:t>="loadings", 1:3, </a:t>
            </a:r>
            <a:r>
              <a:rPr lang="en-US" sz="2000" dirty="0" err="1">
                <a:solidFill>
                  <a:srgbClr val="0000FF"/>
                </a:solidFill>
              </a:rPr>
              <a:t>legendpos</a:t>
            </a:r>
            <a:r>
              <a:rPr lang="en-US" sz="2000" dirty="0">
                <a:solidFill>
                  <a:srgbClr val="0000FF"/>
                </a:solidFill>
              </a:rPr>
              <a:t>="</a:t>
            </a:r>
            <a:r>
              <a:rPr lang="en-US" sz="2000" dirty="0" err="1">
                <a:solidFill>
                  <a:srgbClr val="0000FF"/>
                </a:solidFill>
              </a:rPr>
              <a:t>topright</a:t>
            </a:r>
            <a:r>
              <a:rPr lang="en-US" sz="2000" dirty="0">
                <a:solidFill>
                  <a:srgbClr val="0000FF"/>
                </a:solidFill>
              </a:rPr>
              <a:t>")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852" y="2254826"/>
            <a:ext cx="7992936" cy="439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059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plot(</a:t>
            </a:r>
            <a:r>
              <a:rPr lang="en-US" sz="2000" dirty="0" err="1">
                <a:solidFill>
                  <a:srgbClr val="0000FF"/>
                </a:solidFill>
              </a:rPr>
              <a:t>bf.plsr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plottype</a:t>
            </a:r>
            <a:r>
              <a:rPr lang="en-US" sz="2000" dirty="0">
                <a:solidFill>
                  <a:srgbClr val="0000FF"/>
                </a:solidFill>
              </a:rPr>
              <a:t>="correlation", 1:3, </a:t>
            </a:r>
            <a:r>
              <a:rPr lang="en-US" sz="2000" dirty="0" err="1">
                <a:solidFill>
                  <a:srgbClr val="0000FF"/>
                </a:solidFill>
              </a:rPr>
              <a:t>pch</a:t>
            </a:r>
            <a:r>
              <a:rPr lang="en-US" sz="2000" dirty="0">
                <a:solidFill>
                  <a:srgbClr val="0000FF"/>
                </a:solidFill>
              </a:rPr>
              <a:t>=16, col=2)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981" y="1379505"/>
            <a:ext cx="5257801" cy="524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137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plot(</a:t>
            </a:r>
            <a:r>
              <a:rPr lang="en-US" sz="1600" dirty="0" err="1">
                <a:solidFill>
                  <a:srgbClr val="0000FF"/>
                </a:solidFill>
              </a:rPr>
              <a:t>bf.plsr</a:t>
            </a:r>
            <a:r>
              <a:rPr lang="en-US" sz="1600" dirty="0">
                <a:solidFill>
                  <a:srgbClr val="0000FF"/>
                </a:solidFill>
              </a:rPr>
              <a:t>, “score”, 1:3)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2127" y="1177622"/>
            <a:ext cx="5459989" cy="545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128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Examining the Model Graphically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par(</a:t>
            </a:r>
            <a:r>
              <a:rPr lang="en-US" sz="1600" dirty="0" err="1">
                <a:solidFill>
                  <a:srgbClr val="0000FF"/>
                </a:solidFill>
              </a:rPr>
              <a:t>mfrow</a:t>
            </a:r>
            <a:r>
              <a:rPr lang="en-US" sz="1600" dirty="0">
                <a:solidFill>
                  <a:srgbClr val="0000FF"/>
                </a:solidFill>
              </a:rPr>
              <a:t>=c(2,2))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plot(</a:t>
            </a:r>
            <a:r>
              <a:rPr lang="en-US" sz="1600" dirty="0" err="1">
                <a:solidFill>
                  <a:srgbClr val="0000FF"/>
                </a:solidFill>
              </a:rPr>
              <a:t>bf.plsr</a:t>
            </a:r>
            <a:r>
              <a:rPr lang="en-US" sz="1600" dirty="0">
                <a:solidFill>
                  <a:srgbClr val="0000FF"/>
                </a:solidFill>
              </a:rPr>
              <a:t>, "prediction",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=1); plot(</a:t>
            </a:r>
            <a:r>
              <a:rPr lang="en-US" sz="1600" dirty="0" err="1">
                <a:solidFill>
                  <a:srgbClr val="0000FF"/>
                </a:solidFill>
              </a:rPr>
              <a:t>bf.plsr</a:t>
            </a:r>
            <a:r>
              <a:rPr lang="en-US" sz="1600" dirty="0">
                <a:solidFill>
                  <a:srgbClr val="0000FF"/>
                </a:solidFill>
              </a:rPr>
              <a:t>, "prediction",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=4)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</a:rPr>
              <a:t>plot(</a:t>
            </a:r>
            <a:r>
              <a:rPr lang="en-US" sz="1600" dirty="0" err="1">
                <a:solidFill>
                  <a:srgbClr val="0000FF"/>
                </a:solidFill>
              </a:rPr>
              <a:t>bf.plsr</a:t>
            </a:r>
            <a:r>
              <a:rPr lang="en-US" sz="1600" dirty="0">
                <a:solidFill>
                  <a:srgbClr val="0000FF"/>
                </a:solidFill>
              </a:rPr>
              <a:t>, "prediction",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=8); plot(</a:t>
            </a:r>
            <a:r>
              <a:rPr lang="en-US" sz="1600" dirty="0" err="1">
                <a:solidFill>
                  <a:srgbClr val="0000FF"/>
                </a:solidFill>
              </a:rPr>
              <a:t>bf.plsr</a:t>
            </a:r>
            <a:r>
              <a:rPr lang="en-US" sz="1600" dirty="0">
                <a:solidFill>
                  <a:srgbClr val="0000FF"/>
                </a:solidFill>
              </a:rPr>
              <a:t>, "prediction",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=13)</a:t>
            </a:r>
          </a:p>
          <a:p>
            <a:pPr marL="0" indent="0">
              <a:buNone/>
            </a:pPr>
            <a:endParaRPr lang="en-US" sz="1600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809" y="2095500"/>
            <a:ext cx="4769673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517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Comparison to OLS?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### Comparison to OLS fit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bf.ols</a:t>
            </a:r>
            <a:r>
              <a:rPr lang="en-US" sz="1600" dirty="0">
                <a:solidFill>
                  <a:srgbClr val="0000FF"/>
                </a:solidFill>
              </a:rPr>
              <a:t>&lt;-lm(PBF ~ ., data=bodyfat2)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pbf.ols</a:t>
            </a:r>
            <a:r>
              <a:rPr lang="en-US" sz="1600" dirty="0">
                <a:solidFill>
                  <a:srgbClr val="0000FF"/>
                </a:solidFill>
              </a:rPr>
              <a:t>&lt;-predict(</a:t>
            </a:r>
            <a:r>
              <a:rPr lang="en-US" sz="1600" dirty="0" err="1">
                <a:solidFill>
                  <a:srgbClr val="0000FF"/>
                </a:solidFill>
              </a:rPr>
              <a:t>bf.ols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bf.plsr</a:t>
            </a:r>
            <a:r>
              <a:rPr lang="en-US" sz="1600" dirty="0">
                <a:solidFill>
                  <a:srgbClr val="0000FF"/>
                </a:solidFill>
              </a:rPr>
              <a:t> &lt;- </a:t>
            </a:r>
            <a:r>
              <a:rPr lang="en-US" sz="1600" dirty="0" err="1">
                <a:solidFill>
                  <a:srgbClr val="0000FF"/>
                </a:solidFill>
              </a:rPr>
              <a:t>plsr</a:t>
            </a:r>
            <a:r>
              <a:rPr lang="en-US" sz="1600" dirty="0">
                <a:solidFill>
                  <a:srgbClr val="0000FF"/>
                </a:solidFill>
              </a:rPr>
              <a:t>(PBF ~ ., data=bodyfat2, validation = "CV")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pbf8&lt;-fitted(</a:t>
            </a:r>
            <a:r>
              <a:rPr lang="en-US" sz="1600" dirty="0" err="1">
                <a:solidFill>
                  <a:srgbClr val="0000FF"/>
                </a:solidFill>
              </a:rPr>
              <a:t>bf.plsr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=6)[,,6]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 err="1">
                <a:solidFill>
                  <a:srgbClr val="0000FF"/>
                </a:solidFill>
              </a:rPr>
              <a:t>pbf.fullplsr</a:t>
            </a:r>
            <a:r>
              <a:rPr lang="en-US" sz="1600" dirty="0">
                <a:solidFill>
                  <a:srgbClr val="0000FF"/>
                </a:solidFill>
              </a:rPr>
              <a:t>&lt;-fitted(</a:t>
            </a:r>
            <a:r>
              <a:rPr lang="en-US" sz="1600" dirty="0" err="1">
                <a:solidFill>
                  <a:srgbClr val="0000FF"/>
                </a:solidFill>
              </a:rPr>
              <a:t>bf.plsr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ncomp</a:t>
            </a:r>
            <a:r>
              <a:rPr lang="en-US" sz="1600" dirty="0">
                <a:solidFill>
                  <a:srgbClr val="0000FF"/>
                </a:solidFill>
              </a:rPr>
              <a:t>=13)[,,13]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6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plot(</a:t>
            </a:r>
            <a:r>
              <a:rPr lang="en-US" sz="1600" dirty="0" err="1">
                <a:solidFill>
                  <a:srgbClr val="0000FF"/>
                </a:solidFill>
              </a:rPr>
              <a:t>pbf.ols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pbf.fullplsr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xlab</a:t>
            </a:r>
            <a:r>
              <a:rPr lang="en-US" sz="1600" dirty="0">
                <a:solidFill>
                  <a:srgbClr val="0000FF"/>
                </a:solidFill>
              </a:rPr>
              <a:t>="predictions from OLS",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         </a:t>
            </a:r>
            <a:r>
              <a:rPr lang="en-US" sz="1600" dirty="0" err="1">
                <a:solidFill>
                  <a:srgbClr val="0000FF"/>
                </a:solidFill>
              </a:rPr>
              <a:t>ylab</a:t>
            </a:r>
            <a:r>
              <a:rPr lang="en-US" sz="1600" dirty="0">
                <a:solidFill>
                  <a:srgbClr val="0000FF"/>
                </a:solidFill>
              </a:rPr>
              <a:t>="predictions from full PLSR", </a:t>
            </a:r>
            <a:r>
              <a:rPr lang="en-US" sz="1600" dirty="0" err="1">
                <a:solidFill>
                  <a:srgbClr val="0000FF"/>
                </a:solidFill>
              </a:rPr>
              <a:t>pch</a:t>
            </a:r>
            <a:r>
              <a:rPr lang="en-US" sz="1600" dirty="0">
                <a:solidFill>
                  <a:srgbClr val="0000FF"/>
                </a:solidFill>
              </a:rPr>
              <a:t>=16, col=3)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points(</a:t>
            </a:r>
            <a:r>
              <a:rPr lang="en-US" sz="1600" dirty="0" err="1">
                <a:solidFill>
                  <a:srgbClr val="0000FF"/>
                </a:solidFill>
              </a:rPr>
              <a:t>pbf.ols</a:t>
            </a:r>
            <a:r>
              <a:rPr lang="en-US" sz="1600" dirty="0">
                <a:solidFill>
                  <a:srgbClr val="0000FF"/>
                </a:solidFill>
              </a:rPr>
              <a:t>, pbf6, </a:t>
            </a:r>
            <a:r>
              <a:rPr lang="en-US" sz="1600" dirty="0" err="1">
                <a:solidFill>
                  <a:srgbClr val="0000FF"/>
                </a:solidFill>
              </a:rPr>
              <a:t>pch</a:t>
            </a:r>
            <a:r>
              <a:rPr lang="en-US" sz="1600" dirty="0">
                <a:solidFill>
                  <a:srgbClr val="0000FF"/>
                </a:solidFill>
              </a:rPr>
              <a:t>=1, col=2)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164" y="846482"/>
            <a:ext cx="5507181" cy="54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5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Derive Input Approaches for </a:t>
            </a:r>
            <a:r>
              <a:rPr lang="en-US" dirty="0" err="1"/>
              <a:t>Collinearity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Principal Components Regression (PCR)</a:t>
            </a:r>
          </a:p>
          <a:p>
            <a:pPr lvl="1"/>
            <a:r>
              <a:rPr lang="en-US" dirty="0"/>
              <a:t>Define a set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 </a:t>
            </a:r>
            <a:r>
              <a:rPr lang="en-US" dirty="0"/>
              <a:t>principal components</a:t>
            </a:r>
          </a:p>
          <a:p>
            <a:pPr lvl="2"/>
            <a:r>
              <a:rPr lang="en-US" dirty="0"/>
              <a:t>Linear combinations of the original predictors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US" dirty="0"/>
              <a:t>Fit a linear regression model to these derived components</a:t>
            </a:r>
          </a:p>
          <a:p>
            <a:pPr lvl="1"/>
            <a:endParaRPr lang="en-US" dirty="0"/>
          </a:p>
          <a:p>
            <a:r>
              <a:rPr lang="en-US" dirty="0"/>
              <a:t>Partial Least Squares Regression (PLSR)</a:t>
            </a:r>
          </a:p>
          <a:p>
            <a:pPr lvl="1"/>
            <a:r>
              <a:rPr lang="en-US" dirty="0"/>
              <a:t>Define a set of derived inputs (latent variables)</a:t>
            </a:r>
          </a:p>
          <a:p>
            <a:pPr lvl="2"/>
            <a:r>
              <a:rPr lang="en-US" dirty="0"/>
              <a:t>Also a linear combination of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but also accounts 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US" dirty="0"/>
              <a:t>The latent variables are estimated iteratively </a:t>
            </a:r>
          </a:p>
          <a:p>
            <a:endParaRPr lang="en-US" sz="1200" dirty="0"/>
          </a:p>
          <a:p>
            <a:r>
              <a:rPr lang="en-US" dirty="0"/>
              <a:t>Note, these methods are also helpful if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/>
              <a:t> is large as they typically use a subset of size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 &lt; p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of components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707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Summary Basic PCR and PLSR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4982008"/>
          </a:xfrm>
        </p:spPr>
        <p:txBody>
          <a:bodyPr/>
          <a:lstStyle/>
          <a:p>
            <a:r>
              <a:rPr lang="en-US" dirty="0"/>
              <a:t>Both PCR and PLSR are designed predominantly to address issues of collinearity</a:t>
            </a:r>
          </a:p>
          <a:p>
            <a:endParaRPr lang="en-US" sz="1200" dirty="0"/>
          </a:p>
          <a:p>
            <a:r>
              <a:rPr lang="en-US" dirty="0"/>
              <a:t>Both do this by developing a set of orthogonal derived features</a:t>
            </a:r>
          </a:p>
          <a:p>
            <a:pPr lvl="1"/>
            <a:r>
              <a:rPr lang="en-US" dirty="0"/>
              <a:t>PCR bases these on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only</a:t>
            </a:r>
          </a:p>
          <a:p>
            <a:pPr lvl="1"/>
            <a:r>
              <a:rPr lang="en-US" dirty="0"/>
              <a:t>PLSR derives them both on the original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and on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  <a:p>
            <a:pPr lvl="1"/>
            <a:endParaRPr lang="en-US" sz="1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dirty="0"/>
              <a:t>A secondary function of these approaches is to reduce the number of features included in the fitted model</a:t>
            </a:r>
          </a:p>
          <a:p>
            <a:pPr lvl="1"/>
            <a:r>
              <a:rPr lang="en-US" dirty="0"/>
              <a:t>Use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&lt;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derived features in the final model</a:t>
            </a:r>
          </a:p>
          <a:p>
            <a:pPr lvl="1"/>
            <a:r>
              <a:rPr lang="en-US" dirty="0"/>
              <a:t>NOTE: the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derived features are still based on all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/>
              <a:t> original predictors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3878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PCR vs. PLSR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4955"/>
            <a:ext cx="10515600" cy="4982008"/>
          </a:xfrm>
        </p:spPr>
        <p:txBody>
          <a:bodyPr/>
          <a:lstStyle/>
          <a:p>
            <a:r>
              <a:rPr lang="en-US" dirty="0"/>
              <a:t>In theory PLSR should have a prediction advantage over PCR</a:t>
            </a:r>
          </a:p>
          <a:p>
            <a:pPr lvl="1"/>
            <a:r>
              <a:rPr lang="en-US" dirty="0"/>
              <a:t>PCR seeks those derived components that explain the most variability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</a:p>
          <a:p>
            <a:pPr lvl="1"/>
            <a:r>
              <a:rPr lang="en-US" dirty="0"/>
              <a:t>PLSR seeks components that not only account for the variability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but simultaneously accounts for correlation with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/>
              <a:t> </a:t>
            </a:r>
          </a:p>
          <a:p>
            <a:pPr lvl="1"/>
            <a:endParaRPr lang="en-US" sz="1600" dirty="0"/>
          </a:p>
          <a:p>
            <a:r>
              <a:rPr lang="en-US" dirty="0"/>
              <a:t>However, in empirical evaluation they perform similarly for prediction</a:t>
            </a:r>
          </a:p>
          <a:p>
            <a:endParaRPr lang="en-US" sz="1600" dirty="0"/>
          </a:p>
          <a:p>
            <a:r>
              <a:rPr lang="en-US" dirty="0"/>
              <a:t>PLSR does tend to require fewer components than PCR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96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33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Some Issues with PCR and PLSR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340" y="1562735"/>
            <a:ext cx="10515600" cy="4351338"/>
          </a:xfrm>
        </p:spPr>
        <p:txBody>
          <a:bodyPr/>
          <a:lstStyle/>
          <a:p>
            <a:r>
              <a:rPr lang="en-US" dirty="0"/>
              <a:t>As we’ve noted, PCR and PLSR are useful for</a:t>
            </a:r>
          </a:p>
          <a:p>
            <a:pPr lvl="1"/>
            <a:r>
              <a:rPr lang="en-US" dirty="0"/>
              <a:t>Addressing </a:t>
            </a:r>
            <a:r>
              <a:rPr lang="en-US" dirty="0" err="1"/>
              <a:t>multicollinearity</a:t>
            </a:r>
            <a:endParaRPr lang="en-US" dirty="0"/>
          </a:p>
          <a:p>
            <a:pPr lvl="1"/>
            <a:r>
              <a:rPr lang="en-US" dirty="0"/>
              <a:t>Dimension reduction</a:t>
            </a:r>
          </a:p>
          <a:p>
            <a:pPr lvl="1"/>
            <a:endParaRPr lang="en-US" sz="800" dirty="0"/>
          </a:p>
          <a:p>
            <a:r>
              <a:rPr lang="en-US" dirty="0"/>
              <a:t>Using a reduced number of components does in theory provide dimension reduction</a:t>
            </a:r>
          </a:p>
          <a:p>
            <a:pPr lvl="1"/>
            <a:r>
              <a:rPr lang="en-US" dirty="0"/>
              <a:t>Components generally have non-zero weights on all variables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en-US" dirty="0"/>
          </a:p>
          <a:p>
            <a:pPr lvl="1"/>
            <a:r>
              <a:rPr lang="en-US" dirty="0"/>
              <a:t>So there is no dimension reduction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3833852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20" y="0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SCoTLASS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715"/>
            <a:ext cx="10515600" cy="4351338"/>
          </a:xfrm>
        </p:spPr>
        <p:txBody>
          <a:bodyPr/>
          <a:lstStyle/>
          <a:p>
            <a:r>
              <a:rPr lang="en-US" sz="2800" dirty="0"/>
              <a:t>Approach to obtain sparse loadings by imposing </a:t>
            </a:r>
            <a:r>
              <a:rPr lang="en-US" sz="2800" i="1" dirty="0"/>
              <a:t>L</a:t>
            </a:r>
            <a:r>
              <a:rPr lang="en-US" sz="2800" baseline="-25000" dirty="0"/>
              <a:t>1</a:t>
            </a:r>
            <a:r>
              <a:rPr lang="en-US" sz="2800" dirty="0"/>
              <a:t> (lasso) penalty on PCA</a:t>
            </a:r>
          </a:p>
          <a:p>
            <a:endParaRPr lang="en-US" sz="800" dirty="0"/>
          </a:p>
          <a:p>
            <a:r>
              <a:rPr lang="en-US" sz="2800" dirty="0"/>
              <a:t>Successively maximize the variance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325808"/>
              </p:ext>
            </p:extLst>
          </p:nvPr>
        </p:nvGraphicFramePr>
        <p:xfrm>
          <a:off x="2160269" y="3291840"/>
          <a:ext cx="8497209" cy="3093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4" name="Equation" r:id="rId3" imgW="3492360" imgH="1498320" progId="Equation.DSMT4">
                  <p:embed/>
                </p:oleObj>
              </mc:Choice>
              <mc:Fallback>
                <p:oleObj name="Equation" r:id="rId3" imgW="349236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0269" y="3291840"/>
                        <a:ext cx="8497209" cy="3093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22594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" y="0"/>
            <a:ext cx="10515600" cy="1325563"/>
          </a:xfrm>
        </p:spPr>
        <p:txBody>
          <a:bodyPr/>
          <a:lstStyle/>
          <a:p>
            <a:pPr algn="ctr"/>
            <a:r>
              <a:rPr lang="en-US" dirty="0" err="1"/>
              <a:t>SCoTLASS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575"/>
            <a:ext cx="10515600" cy="4351338"/>
          </a:xfrm>
        </p:spPr>
        <p:txBody>
          <a:bodyPr>
            <a:normAutofit/>
          </a:bodyPr>
          <a:lstStyle/>
          <a:p>
            <a:r>
              <a:rPr lang="en-US" sz="2800" dirty="0"/>
              <a:t>Here,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/>
              <a:t>, is a tuning parameter that must be defined by the user</a:t>
            </a:r>
          </a:p>
          <a:p>
            <a:endParaRPr lang="en-US" sz="800" dirty="0"/>
          </a:p>
          <a:p>
            <a:r>
              <a:rPr lang="en-US" sz="2800" dirty="0"/>
              <a:t>If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/>
              <a:t> is selected to be sufficiently small, some loadings in PC will be exactly 0</a:t>
            </a:r>
          </a:p>
          <a:p>
            <a:endParaRPr lang="en-US" sz="800" dirty="0"/>
          </a:p>
          <a:p>
            <a:r>
              <a:rPr lang="en-US" sz="2800" dirty="0"/>
              <a:t>Limited guidance for selecting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/>
              <a:t> and computational inefficiency of </a:t>
            </a:r>
            <a:r>
              <a:rPr lang="en-US" sz="2800" dirty="0" err="1"/>
              <a:t>SCoTLASS</a:t>
            </a:r>
            <a:r>
              <a:rPr lang="en-US" sz="2800" dirty="0"/>
              <a:t> makes tuning difficult</a:t>
            </a:r>
          </a:p>
          <a:p>
            <a:endParaRPr lang="en-US" sz="900" dirty="0"/>
          </a:p>
          <a:p>
            <a:r>
              <a:rPr lang="en-US" sz="2800" dirty="0"/>
              <a:t>Additionally, loadings not very sparse if one must account for a high proportion of variability in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57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Sparse PCA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8270"/>
            <a:ext cx="114808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Goal: implement penalty in determining loadings</a:t>
            </a:r>
            <a:endParaRPr lang="en-US" dirty="0"/>
          </a:p>
          <a:p>
            <a:endParaRPr lang="en-US" sz="800" dirty="0"/>
          </a:p>
          <a:p>
            <a:r>
              <a:rPr lang="en-US" sz="2800" dirty="0"/>
              <a:t>Recall, penalized approaches used in a regression setting.</a:t>
            </a:r>
          </a:p>
          <a:p>
            <a:endParaRPr lang="en-US" sz="800" dirty="0"/>
          </a:p>
          <a:p>
            <a:r>
              <a:rPr lang="en-US" sz="2800" dirty="0"/>
              <a:t>So consider PCA in this context</a:t>
            </a:r>
          </a:p>
          <a:p>
            <a:endParaRPr lang="en-US" sz="800" dirty="0"/>
          </a:p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place PCA in context of singular value decomposition (SVD)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680505"/>
              </p:ext>
            </p:extLst>
          </p:nvPr>
        </p:nvGraphicFramePr>
        <p:xfrm>
          <a:off x="3286125" y="4562475"/>
          <a:ext cx="48101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8" name="Equation" r:id="rId3" imgW="1879560" imgH="457200" progId="Equation.DSMT4">
                  <p:embed/>
                </p:oleObj>
              </mc:Choice>
              <mc:Fallback>
                <p:oleObj name="Equation" r:id="rId3" imgW="1879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6125" y="4562475"/>
                        <a:ext cx="4810125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89961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34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Sparse PCA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630" y="1448434"/>
            <a:ext cx="10515600" cy="4689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Thm</a:t>
            </a:r>
            <a:r>
              <a:rPr lang="en-US" sz="2800" b="1" dirty="0"/>
              <a:t> 1: </a:t>
            </a:r>
            <a:r>
              <a:rPr lang="en-US" sz="2800" dirty="0"/>
              <a:t>For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1,…,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cs typeface="Times New Roman" panose="02020603050405020304" pitchFamily="18" charset="0"/>
              </a:rPr>
              <a:t>let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/>
              <a:t>is the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aseline="30000" dirty="0" err="1"/>
              <a:t>th</a:t>
            </a:r>
            <a:r>
              <a:rPr lang="en-US" sz="2800" dirty="0"/>
              <a:t> PC.  For any </a:t>
            </a:r>
            <a:r>
              <a:rPr lang="en-US" sz="2800" i="1" dirty="0">
                <a:latin typeface="Symbol" panose="05050102010706020507" pitchFamily="18" charset="2"/>
              </a:rPr>
              <a:t>l</a:t>
            </a:r>
            <a:r>
              <a:rPr lang="en-US" sz="2800" dirty="0"/>
              <a:t> &gt; 0, the ridge estimates,           , is: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We could find a solution using LARS-EN</a:t>
            </a:r>
          </a:p>
          <a:p>
            <a:r>
              <a:rPr lang="en-US" sz="2800" dirty="0"/>
              <a:t>But… this theorem depends on the original PCA solution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520432"/>
              </p:ext>
            </p:extLst>
          </p:nvPr>
        </p:nvGraphicFramePr>
        <p:xfrm>
          <a:off x="2856413" y="2628900"/>
          <a:ext cx="4682732" cy="2061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4" name="Equation" r:id="rId3" imgW="2133360" imgH="1130040" progId="Equation.DSMT4">
                  <p:embed/>
                </p:oleObj>
              </mc:Choice>
              <mc:Fallback>
                <p:oleObj name="Equation" r:id="rId3" imgW="213336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6413" y="2628900"/>
                        <a:ext cx="4682732" cy="2061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159474"/>
              </p:ext>
            </p:extLst>
          </p:nvPr>
        </p:nvGraphicFramePr>
        <p:xfrm>
          <a:off x="3255010" y="1817371"/>
          <a:ext cx="899885" cy="545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5" name="Equation" r:id="rId5" imgW="330120" imgH="266400" progId="Equation.DSMT4">
                  <p:embed/>
                </p:oleObj>
              </mc:Choice>
              <mc:Fallback>
                <p:oleObj name="Equation" r:id="rId5" imgW="330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5010" y="1817371"/>
                        <a:ext cx="899885" cy="5451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33047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pPr algn="ctr"/>
            <a:r>
              <a:rPr lang="en-US" dirty="0"/>
              <a:t>Sparse PCA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/>
              <a:t>Thm</a:t>
            </a:r>
            <a:r>
              <a:rPr lang="en-US" sz="2800" b="1" dirty="0"/>
              <a:t> 2: </a:t>
            </a:r>
            <a:r>
              <a:rPr lang="en-US" sz="2800" dirty="0"/>
              <a:t>For any </a:t>
            </a:r>
            <a:r>
              <a:rPr lang="en-US" sz="2800" i="1" dirty="0">
                <a:latin typeface="Symbol" panose="05050102010706020507" pitchFamily="18" charset="2"/>
              </a:rPr>
              <a:t>l</a:t>
            </a:r>
            <a:r>
              <a:rPr lang="en-US" sz="2800" dirty="0"/>
              <a:t> &gt; 0, let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Thm</a:t>
            </a:r>
            <a:r>
              <a:rPr lang="en-US" sz="2800" b="1" dirty="0"/>
              <a:t> 3 </a:t>
            </a:r>
            <a:r>
              <a:rPr lang="en-US" sz="2800" dirty="0"/>
              <a:t>(extend to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dirty="0"/>
              <a:t> PCs): Consider the first </a:t>
            </a:r>
            <a:r>
              <a:rPr lang="en-US" sz="2800" i="1" dirty="0"/>
              <a:t>k</a:t>
            </a:r>
            <a:r>
              <a:rPr lang="en-US" sz="2800" dirty="0"/>
              <a:t> PCs.  </a:t>
            </a:r>
          </a:p>
          <a:p>
            <a:pPr marL="0" indent="0">
              <a:buNone/>
            </a:pPr>
            <a:r>
              <a:rPr lang="en-US" sz="2800" dirty="0"/>
              <a:t>Let                                                      . For any </a:t>
            </a:r>
            <a:r>
              <a:rPr lang="en-US" sz="2800" i="1" dirty="0">
                <a:latin typeface="Symbol" panose="05050102010706020507" pitchFamily="18" charset="2"/>
              </a:rPr>
              <a:t>l</a:t>
            </a:r>
            <a:r>
              <a:rPr lang="en-US" sz="2800" dirty="0"/>
              <a:t> &gt; 0, let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395021"/>
              </p:ext>
            </p:extLst>
          </p:nvPr>
        </p:nvGraphicFramePr>
        <p:xfrm>
          <a:off x="2336800" y="1981200"/>
          <a:ext cx="604731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0" name="Equation" r:id="rId3" imgW="2755800" imgH="876240" progId="Equation.DSMT4">
                  <p:embed/>
                </p:oleObj>
              </mc:Choice>
              <mc:Fallback>
                <p:oleObj name="Equation" r:id="rId3" imgW="275580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6800" y="1981200"/>
                        <a:ext cx="6047317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48183"/>
              </p:ext>
            </p:extLst>
          </p:nvPr>
        </p:nvGraphicFramePr>
        <p:xfrm>
          <a:off x="1480452" y="3919084"/>
          <a:ext cx="580601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1" name="Equation" r:id="rId5" imgW="2539800" imgH="482400" progId="Equation.DSMT4">
                  <p:embed/>
                </p:oleObj>
              </mc:Choice>
              <mc:Fallback>
                <p:oleObj name="Equation" r:id="rId5" imgW="2539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0452" y="3919084"/>
                        <a:ext cx="5806017" cy="82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687044"/>
              </p:ext>
            </p:extLst>
          </p:nvPr>
        </p:nvGraphicFramePr>
        <p:xfrm>
          <a:off x="2336801" y="4800601"/>
          <a:ext cx="6746937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2" name="Equation" r:id="rId7" imgW="3149280" imgH="863280" progId="Equation.DSMT4">
                  <p:embed/>
                </p:oleObj>
              </mc:Choice>
              <mc:Fallback>
                <p:oleObj name="Equation" r:id="rId7" imgW="31492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6801" y="4800601"/>
                        <a:ext cx="6746937" cy="138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88492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86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Sparse</a:t>
            </a:r>
            <a:r>
              <a:rPr lang="en-US" sz="4000" dirty="0"/>
              <a:t> PCA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800600"/>
          </a:xfrm>
        </p:spPr>
        <p:txBody>
          <a:bodyPr>
            <a:normAutofit/>
          </a:bodyPr>
          <a:lstStyle/>
          <a:p>
            <a:r>
              <a:rPr lang="en-US" sz="2600" dirty="0"/>
              <a:t>Theorems 2 and 3 address issues of non-unique solutions if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.</a:t>
            </a:r>
          </a:p>
          <a:p>
            <a:r>
              <a:rPr lang="en-US" sz="2600" dirty="0"/>
              <a:t>However, this approach doesn’t yield sparsity.  So we can rewrite the expression from </a:t>
            </a:r>
            <a:r>
              <a:rPr lang="en-US" sz="2600" dirty="0" err="1"/>
              <a:t>Thm</a:t>
            </a:r>
            <a:r>
              <a:rPr lang="en-US" sz="2600" dirty="0"/>
              <a:t> 3 as: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Requires an alternating algorithm that alternates between optimizing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b="1" dirty="0"/>
              <a:t> </a:t>
            </a:r>
            <a:r>
              <a:rPr lang="en-US" sz="2600" dirty="0"/>
              <a:t>and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719664"/>
              </p:ext>
            </p:extLst>
          </p:nvPr>
        </p:nvGraphicFramePr>
        <p:xfrm>
          <a:off x="1965960" y="2926080"/>
          <a:ext cx="8389620" cy="1115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0" name="Equation" r:id="rId3" imgW="4152600" imgH="634680" progId="Equation.DSMT4">
                  <p:embed/>
                </p:oleObj>
              </mc:Choice>
              <mc:Fallback>
                <p:oleObj name="Equation" r:id="rId3" imgW="41526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5960" y="2926080"/>
                        <a:ext cx="8389620" cy="1115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26928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51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Sparse PCA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890"/>
            <a:ext cx="10515600" cy="477107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Initialize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400" dirty="0"/>
              <a:t>; loadings 1</a:t>
            </a:r>
            <a:r>
              <a:rPr lang="en-US" sz="2400" baseline="30000" dirty="0"/>
              <a:t>st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/>
              <a:t> components</a:t>
            </a:r>
          </a:p>
          <a:p>
            <a:pPr marL="514350" indent="-514350">
              <a:buFont typeface="+mj-lt"/>
              <a:buAutoNum type="arabicPeriod"/>
            </a:pPr>
            <a:endParaRPr lang="en-US" sz="8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For fixed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sz="2400" dirty="0" err="1">
                <a:latin typeface="Symbol" panose="05050102010706020507" pitchFamily="18" charset="2"/>
              </a:rPr>
              <a:t>a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400" dirty="0"/>
              <a:t>, solve the elastic net problem for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=1,2,…,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b="1" dirty="0"/>
          </a:p>
          <a:p>
            <a:pPr marL="514350" indent="-514350">
              <a:buFont typeface="+mj-lt"/>
              <a:buAutoNum type="arabicPeriod"/>
            </a:pPr>
            <a:endParaRPr lang="en-US" sz="2400" b="1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For fixed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400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latin typeface="Symbol" panose="05050102010706020507" pitchFamily="18" charset="2"/>
              </a:rPr>
              <a:t>b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,…,</a:t>
            </a:r>
            <a:r>
              <a:rPr lang="en-US" sz="2400" i="1" dirty="0" err="1">
                <a:latin typeface="Symbol" panose="05050102010706020507" pitchFamily="18" charset="2"/>
              </a:rPr>
              <a:t>b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2400" dirty="0"/>
              <a:t>, compute the SVD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baseline="30000" dirty="0"/>
              <a:t>’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XB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UDV</a:t>
            </a:r>
            <a:r>
              <a:rPr lang="en-US" sz="2400" baseline="30000" dirty="0"/>
              <a:t>’</a:t>
            </a:r>
            <a:r>
              <a:rPr lang="en-US" sz="2400" dirty="0"/>
              <a:t>, then update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UV</a:t>
            </a:r>
            <a:r>
              <a:rPr lang="en-US" sz="2400" baseline="30000" dirty="0"/>
              <a:t>’</a:t>
            </a:r>
          </a:p>
          <a:p>
            <a:pPr marL="514350" indent="-514350">
              <a:buFont typeface="+mj-lt"/>
              <a:buAutoNum type="arabicPeriod"/>
            </a:pPr>
            <a:endParaRPr lang="en-US" sz="800" baseline="30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Repeat steps 2-3 until convergence.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Normalize: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74089"/>
              </p:ext>
            </p:extLst>
          </p:nvPr>
        </p:nvGraphicFramePr>
        <p:xfrm>
          <a:off x="2526030" y="2705100"/>
          <a:ext cx="7145868" cy="73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6" name="Equation" r:id="rId3" imgW="3530520" imgH="380880" progId="Equation.DSMT4">
                  <p:embed/>
                </p:oleObj>
              </mc:Choice>
              <mc:Fallback>
                <p:oleObj name="Equation" r:id="rId3" imgW="35305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6030" y="2705100"/>
                        <a:ext cx="7145868" cy="735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967279"/>
              </p:ext>
            </p:extLst>
          </p:nvPr>
        </p:nvGraphicFramePr>
        <p:xfrm>
          <a:off x="3030221" y="5288280"/>
          <a:ext cx="137550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7" name="Equation" r:id="rId5" imgW="609480" imgH="495000" progId="Equation.DSMT4">
                  <p:embed/>
                </p:oleObj>
              </mc:Choice>
              <mc:Fallback>
                <p:oleObj name="Equation" r:id="rId5" imgW="6094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0221" y="5288280"/>
                        <a:ext cx="137550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0139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800" y="1847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Defining “Genetic” Race by PCA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219201"/>
            <a:ext cx="5109766" cy="4906963"/>
          </a:xfrm>
        </p:spPr>
      </p:pic>
      <p:sp>
        <p:nvSpPr>
          <p:cNvPr id="6" name="TextBox 5"/>
          <p:cNvSpPr txBox="1"/>
          <p:nvPr/>
        </p:nvSpPr>
        <p:spPr>
          <a:xfrm>
            <a:off x="2682807" y="6183890"/>
            <a:ext cx="6905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Zakharia</a:t>
            </a:r>
            <a:r>
              <a:rPr lang="en-US" sz="1400" dirty="0"/>
              <a:t> F, et al. (2009).  Characterizing the admixed African Ancestry of African Americans.  </a:t>
            </a:r>
          </a:p>
          <a:p>
            <a:r>
              <a:rPr lang="en-US" sz="1400" i="1" dirty="0"/>
              <a:t>Genome Biology</a:t>
            </a:r>
            <a:r>
              <a:rPr lang="en-US" sz="1400" dirty="0"/>
              <a:t>, 10(12): R141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504526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1590"/>
            <a:ext cx="10515600" cy="4885373"/>
          </a:xfrm>
        </p:spPr>
        <p:txBody>
          <a:bodyPr/>
          <a:lstStyle/>
          <a:p>
            <a:r>
              <a:rPr lang="en-US" dirty="0"/>
              <a:t>Sparse PCA is implemented in the </a:t>
            </a:r>
            <a:r>
              <a:rPr lang="en-US" i="1" dirty="0" err="1"/>
              <a:t>elasticnet</a:t>
            </a:r>
            <a:r>
              <a:rPr lang="en-US" dirty="0"/>
              <a:t> package in R</a:t>
            </a:r>
          </a:p>
          <a:p>
            <a:endParaRPr lang="en-US" sz="800" dirty="0"/>
          </a:p>
          <a:p>
            <a:r>
              <a:rPr lang="en-US" dirty="0"/>
              <a:t>Function to fit an SPCA model is </a:t>
            </a:r>
            <a:r>
              <a:rPr lang="en-US" i="1" dirty="0" err="1"/>
              <a:t>spca</a:t>
            </a:r>
            <a:r>
              <a:rPr lang="en-US" dirty="0"/>
              <a:t> and takes arguments</a:t>
            </a:r>
          </a:p>
          <a:p>
            <a:pPr lvl="1"/>
            <a:r>
              <a:rPr lang="en-US" dirty="0"/>
              <a:t>x = predictor or covariance/correlation matrix</a:t>
            </a:r>
          </a:p>
          <a:p>
            <a:pPr lvl="1"/>
            <a:r>
              <a:rPr lang="en-US" dirty="0"/>
              <a:t>K = number of components desired</a:t>
            </a:r>
          </a:p>
          <a:p>
            <a:pPr lvl="1"/>
            <a:r>
              <a:rPr lang="en-US" dirty="0"/>
              <a:t>para = vector positive elements of length k (used for </a:t>
            </a:r>
            <a:r>
              <a:rPr lang="en-US" i="1" dirty="0">
                <a:latin typeface="Symbol" panose="05050102010706020507" pitchFamily="18" charset="2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1,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type = “predictor” or “Gram” </a:t>
            </a:r>
          </a:p>
          <a:p>
            <a:pPr lvl="1"/>
            <a:r>
              <a:rPr lang="en-US" dirty="0"/>
              <a:t>sparse = “penalty” or “</a:t>
            </a:r>
            <a:r>
              <a:rPr lang="en-US" dirty="0" err="1"/>
              <a:t>varnum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lambda = value for ridge penalty (default = 1e-6)</a:t>
            </a:r>
          </a:p>
          <a:p>
            <a:pPr lvl="1"/>
            <a:r>
              <a:rPr lang="en-US" dirty="0"/>
              <a:t>And a few others </a:t>
            </a:r>
          </a:p>
          <a:p>
            <a:pPr lvl="1"/>
            <a:endParaRPr lang="en-US" sz="800" dirty="0"/>
          </a:p>
          <a:p>
            <a:r>
              <a:rPr lang="en-US"/>
              <a:t>Limited guidance </a:t>
            </a:r>
            <a:r>
              <a:rPr lang="en-US" dirty="0"/>
              <a:t>provided for selecting K, para, or lambda.</a:t>
            </a:r>
          </a:p>
        </p:txBody>
      </p:sp>
    </p:spTree>
    <p:extLst>
      <p:ext uri="{BB962C8B-B14F-4D97-AF65-F5344CB8AC3E}">
        <p14:creationId xmlns:p14="http://schemas.microsoft.com/office/powerpoint/2010/main" val="339628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Principal Component Regression (PCR)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863"/>
            <a:ext cx="10515600" cy="4851400"/>
          </a:xfrm>
        </p:spPr>
        <p:txBody>
          <a:bodyPr/>
          <a:lstStyle/>
          <a:p>
            <a:r>
              <a:rPr lang="en-US" dirty="0"/>
              <a:t>Use of PCR can serve two objectives</a:t>
            </a:r>
          </a:p>
          <a:p>
            <a:pPr lvl="1"/>
            <a:r>
              <a:rPr lang="en-US" dirty="0"/>
              <a:t>Eliminate collinearity by developing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/>
              <a:t> </a:t>
            </a:r>
            <a:r>
              <a:rPr lang="en-US" u="sng" dirty="0"/>
              <a:t>orthogonal</a:t>
            </a:r>
            <a:r>
              <a:rPr lang="en-US" dirty="0"/>
              <a:t> derived components,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z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…,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/>
              <a:t>, as alternative for the original correlated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i="1" dirty="0"/>
              <a:t> </a:t>
            </a:r>
            <a:r>
              <a:rPr lang="en-US" dirty="0"/>
              <a:t>features,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…,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/>
              <a:t>,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</a:p>
          <a:p>
            <a:pPr lvl="1"/>
            <a:endParaRPr lang="en-US" sz="800" b="1" dirty="0"/>
          </a:p>
          <a:p>
            <a:pPr lvl="1"/>
            <a:r>
              <a:rPr lang="en-US" dirty="0"/>
              <a:t>Reduce number of “features” need to fit the regression model 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i="1" dirty="0"/>
              <a:t> </a:t>
            </a:r>
            <a:r>
              <a:rPr lang="en-US" dirty="0"/>
              <a:t>by including only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(# of original predictors)</a:t>
            </a:r>
          </a:p>
          <a:p>
            <a:pPr lvl="2"/>
            <a:r>
              <a:rPr lang="en-US" dirty="0"/>
              <a:t>Choose the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components that capture a majority of the variability in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So how do we come up with these derived orthogonal components?</a:t>
            </a:r>
          </a:p>
        </p:txBody>
      </p:sp>
    </p:spTree>
    <p:extLst>
      <p:ext uri="{BB962C8B-B14F-4D97-AF65-F5344CB8AC3E}">
        <p14:creationId xmlns:p14="http://schemas.microsoft.com/office/powerpoint/2010/main" val="7208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“Exact” Principal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836" y="990601"/>
            <a:ext cx="10058400" cy="5287963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400" dirty="0"/>
              <a:t>Our components,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sz="2400" dirty="0"/>
              <a:t>, are represented for data </a:t>
            </a:r>
            <a:r>
              <a:rPr lang="en-US" sz="2400" b="1" dirty="0" err="1">
                <a:latin typeface="Times" pitchFamily="18" charset="0"/>
              </a:rPr>
              <a:t>X</a:t>
            </a:r>
            <a:r>
              <a:rPr lang="en-US" sz="2400" i="1" baseline="-25000" dirty="0" err="1">
                <a:latin typeface="Times" pitchFamily="18" charset="0"/>
              </a:rPr>
              <a:t>n</a:t>
            </a:r>
            <a:r>
              <a:rPr lang="en-US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i="1" baseline="-25000" dirty="0" err="1">
                <a:latin typeface="Times" pitchFamily="18" charset="0"/>
              </a:rPr>
              <a:t>p</a:t>
            </a:r>
            <a:r>
              <a:rPr lang="en-US" sz="2400" dirty="0"/>
              <a:t> as linear combinations of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/>
              <a:t> random measurements on </a:t>
            </a:r>
            <a:r>
              <a:rPr lang="en-US" sz="2400" i="1" dirty="0">
                <a:latin typeface="Times" pitchFamily="18" charset="0"/>
              </a:rPr>
              <a:t>j </a:t>
            </a:r>
            <a:r>
              <a:rPr lang="en-US" sz="2400" dirty="0">
                <a:latin typeface="Times" pitchFamily="18" charset="0"/>
              </a:rPr>
              <a:t>= 1,2,…,</a:t>
            </a:r>
            <a:r>
              <a:rPr lang="en-US" sz="2400" i="1" dirty="0">
                <a:latin typeface="Times" pitchFamily="18" charset="0"/>
              </a:rPr>
              <a:t>n</a:t>
            </a:r>
            <a:r>
              <a:rPr lang="en-US" sz="2400" dirty="0">
                <a:latin typeface="Times" pitchFamily="18" charset="0"/>
              </a:rPr>
              <a:t> </a:t>
            </a:r>
            <a:r>
              <a:rPr lang="en-US" sz="2400" dirty="0"/>
              <a:t>subjects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2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4425</Words>
  <Application>Microsoft Office PowerPoint</Application>
  <PresentationFormat>Widescreen</PresentationFormat>
  <Paragraphs>615</Paragraphs>
  <Slides>70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9" baseType="lpstr">
      <vt:lpstr>Arial</vt:lpstr>
      <vt:lpstr>Calibri</vt:lpstr>
      <vt:lpstr>Calibri Light</vt:lpstr>
      <vt:lpstr>Cambria Math</vt:lpstr>
      <vt:lpstr>Symbol</vt:lpstr>
      <vt:lpstr>Times</vt:lpstr>
      <vt:lpstr>Times New Roman</vt:lpstr>
      <vt:lpstr>Office Theme</vt:lpstr>
      <vt:lpstr>Equation</vt:lpstr>
      <vt:lpstr>Linear Regression Methods for Collinearity</vt:lpstr>
      <vt:lpstr>Regression Analysis</vt:lpstr>
      <vt:lpstr>Problems with Linear Regression</vt:lpstr>
      <vt:lpstr>Collinearity</vt:lpstr>
      <vt:lpstr>Penalized Regression</vt:lpstr>
      <vt:lpstr>Derive Input Approaches for Collinearity</vt:lpstr>
      <vt:lpstr>Defining “Genetic” Race by PCA</vt:lpstr>
      <vt:lpstr>Principal Component Regression (PCR)</vt:lpstr>
      <vt:lpstr>“Exact” Principal Components</vt:lpstr>
      <vt:lpstr>“Exact” Principal Components</vt:lpstr>
      <vt:lpstr>“Exact” Principal Components</vt:lpstr>
      <vt:lpstr>“Exact” Principal Components</vt:lpstr>
      <vt:lpstr>Finding PC’s Under Constraints</vt:lpstr>
      <vt:lpstr>Finding 1st PC Under Constraints</vt:lpstr>
      <vt:lpstr>Recall Eigenvalues and Eigenvectors</vt:lpstr>
      <vt:lpstr>Finding 2nd PC Under Constraints</vt:lpstr>
      <vt:lpstr>Finding 2nd PC Under Constraints</vt:lpstr>
      <vt:lpstr>Finding 2nd PC Under Constraints</vt:lpstr>
      <vt:lpstr>Finding PC’s Under Constraints</vt:lpstr>
      <vt:lpstr>“Exact” Principal Components</vt:lpstr>
      <vt:lpstr>Properties</vt:lpstr>
      <vt:lpstr>Properties</vt:lpstr>
      <vt:lpstr>Properties</vt:lpstr>
      <vt:lpstr>Properties</vt:lpstr>
      <vt:lpstr>Principal Components</vt:lpstr>
      <vt:lpstr>Graphic Representation</vt:lpstr>
      <vt:lpstr>How Much Variance is Captured</vt:lpstr>
      <vt:lpstr>PC’s from Standardized Variables</vt:lpstr>
      <vt:lpstr>Compare Standardized/Non-standardized PCs</vt:lpstr>
      <vt:lpstr>Estimation</vt:lpstr>
      <vt:lpstr>Back to PCR</vt:lpstr>
      <vt:lpstr>Software</vt:lpstr>
      <vt:lpstr>Body Fat Example</vt:lpstr>
      <vt:lpstr>Examining the Model Graphically</vt:lpstr>
      <vt:lpstr>Body Fat Example</vt:lpstr>
      <vt:lpstr>Body Fat Example</vt:lpstr>
      <vt:lpstr>Body Fat Example</vt:lpstr>
      <vt:lpstr>Body Fat Example</vt:lpstr>
      <vt:lpstr>Body Fat Example</vt:lpstr>
      <vt:lpstr>Body Fat Example</vt:lpstr>
      <vt:lpstr>Body Fat Example</vt:lpstr>
      <vt:lpstr>Body Fat Example</vt:lpstr>
      <vt:lpstr>Examining the Model Graphically</vt:lpstr>
      <vt:lpstr>Examining the Model Graphically</vt:lpstr>
      <vt:lpstr>Examining the Model Graphically</vt:lpstr>
      <vt:lpstr>Examining the Model Graphically</vt:lpstr>
      <vt:lpstr>Examining the Model Graphically</vt:lpstr>
      <vt:lpstr>Examining the Model Graphically</vt:lpstr>
      <vt:lpstr>Comparison to OLS?</vt:lpstr>
      <vt:lpstr>Partial Least Square Regression (PLSR)</vt:lpstr>
      <vt:lpstr>PLSR Algorithm</vt:lpstr>
      <vt:lpstr>Body Fat Example</vt:lpstr>
      <vt:lpstr>Body Fat Example</vt:lpstr>
      <vt:lpstr>Examining the Model Graphically</vt:lpstr>
      <vt:lpstr>Examining the Model Graphically</vt:lpstr>
      <vt:lpstr>Examining the Model Graphically</vt:lpstr>
      <vt:lpstr>Examining the Model Graphically</vt:lpstr>
      <vt:lpstr>Examining the Model Graphically</vt:lpstr>
      <vt:lpstr>Comparison to OLS?</vt:lpstr>
      <vt:lpstr>Summary Basic PCR and PLSR</vt:lpstr>
      <vt:lpstr>PCR vs. PLSR</vt:lpstr>
      <vt:lpstr>Some Issues with PCR and PLSR</vt:lpstr>
      <vt:lpstr>SCoTLASS</vt:lpstr>
      <vt:lpstr>SCoTLASS</vt:lpstr>
      <vt:lpstr>Sparse PCA</vt:lpstr>
      <vt:lpstr>Sparse PCA</vt:lpstr>
      <vt:lpstr>Sparse PCA</vt:lpstr>
      <vt:lpstr>Sparse PCA</vt:lpstr>
      <vt:lpstr>Sparse PCA algorithm</vt:lpstr>
      <vt:lpstr>Implementation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Wolf</dc:creator>
  <cp:lastModifiedBy>Wolf, Bethany Jacobs</cp:lastModifiedBy>
  <cp:revision>113</cp:revision>
  <dcterms:created xsi:type="dcterms:W3CDTF">2017-05-29T14:41:43Z</dcterms:created>
  <dcterms:modified xsi:type="dcterms:W3CDTF">2023-01-26T13:46:31Z</dcterms:modified>
</cp:coreProperties>
</file>