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6" r:id="rId2"/>
    <p:sldId id="257" r:id="rId3"/>
    <p:sldId id="258" r:id="rId4"/>
    <p:sldId id="259" r:id="rId5"/>
    <p:sldId id="267" r:id="rId6"/>
    <p:sldId id="260" r:id="rId7"/>
    <p:sldId id="269" r:id="rId8"/>
    <p:sldId id="271" r:id="rId9"/>
    <p:sldId id="272" r:id="rId10"/>
    <p:sldId id="273" r:id="rId11"/>
    <p:sldId id="275" r:id="rId12"/>
    <p:sldId id="276" r:id="rId13"/>
    <p:sldId id="261" r:id="rId14"/>
    <p:sldId id="262" r:id="rId15"/>
    <p:sldId id="277" r:id="rId16"/>
    <p:sldId id="278" r:id="rId17"/>
    <p:sldId id="279" r:id="rId18"/>
    <p:sldId id="280" r:id="rId19"/>
    <p:sldId id="281" r:id="rId20"/>
    <p:sldId id="283" r:id="rId21"/>
    <p:sldId id="284" r:id="rId22"/>
    <p:sldId id="282" r:id="rId23"/>
    <p:sldId id="285" r:id="rId24"/>
    <p:sldId id="286" r:id="rId25"/>
    <p:sldId id="290" r:id="rId26"/>
    <p:sldId id="292" r:id="rId27"/>
    <p:sldId id="287" r:id="rId28"/>
    <p:sldId id="288" r:id="rId29"/>
    <p:sldId id="29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5509-A030-4A20-A01D-7125FDFC719B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FE3C-9C68-4B1F-A27D-1405AFBD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9384-B3AB-46A3-89D2-A86B2BFBD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60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9384-B3AB-46A3-89D2-A86B2BFBD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8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9384-B3AB-46A3-89D2-A86B2BFBD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38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9384-B3AB-46A3-89D2-A86B2BFBD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9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69384-B3AB-46A3-89D2-A86B2BFBD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5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7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5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3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5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7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6DA5B-2ABD-4D0F-9296-F12186DEE2E7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5B04-960D-4E52-8B6D-FECABC0D3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Relationship Id="rId27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5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Penalized Regression, Part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42715"/>
            <a:ext cx="9144000" cy="1655762"/>
          </a:xfrm>
        </p:spPr>
        <p:txBody>
          <a:bodyPr/>
          <a:lstStyle/>
          <a:p>
            <a:r>
              <a:rPr lang="en-US" dirty="0"/>
              <a:t>BMTRY 790: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153191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56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Corrected Elastic Net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160607"/>
            <a:ext cx="10515600" cy="4351338"/>
          </a:xfrm>
        </p:spPr>
        <p:txBody>
          <a:bodyPr/>
          <a:lstStyle/>
          <a:p>
            <a:r>
              <a:rPr lang="en-US" dirty="0"/>
              <a:t>Assume have data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dirty="0"/>
              <a:t>and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 </a:t>
            </a:r>
            <a:r>
              <a:rPr lang="en-US" dirty="0"/>
              <a:t>and augmented data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baseline="30000" dirty="0">
                <a:latin typeface="Times" panose="02020603050405020304" pitchFamily="18" charset="0"/>
                <a:cs typeface="Times" panose="02020603050405020304" pitchFamily="18" charset="0"/>
              </a:rPr>
              <a:t>*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baseline="30000" dirty="0">
                <a:latin typeface="Times" panose="02020603050405020304" pitchFamily="18" charset="0"/>
                <a:cs typeface="Times" panose="02020603050405020304" pitchFamily="18" charset="0"/>
              </a:rPr>
              <a:t>*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r>
              <a:rPr lang="en-US" dirty="0"/>
              <a:t>Recall the naïve solution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avoid the “double” penalty, </a:t>
            </a:r>
            <a:r>
              <a:rPr lang="en-US" dirty="0" err="1"/>
              <a:t>Zou</a:t>
            </a:r>
            <a:r>
              <a:rPr lang="en-US" dirty="0"/>
              <a:t> and Hastie apply a correction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925559"/>
              </p:ext>
            </p:extLst>
          </p:nvPr>
        </p:nvGraphicFramePr>
        <p:xfrm>
          <a:off x="1852576" y="2180648"/>
          <a:ext cx="8799585" cy="1370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4" imgW="5029200" imgH="749160" progId="Equation.DSMT4">
                  <p:embed/>
                </p:oleObj>
              </mc:Choice>
              <mc:Fallback>
                <p:oleObj name="Equation" r:id="rId4" imgW="50292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576" y="2180648"/>
                        <a:ext cx="8799585" cy="1370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053331"/>
              </p:ext>
            </p:extLst>
          </p:nvPr>
        </p:nvGraphicFramePr>
        <p:xfrm>
          <a:off x="1852576" y="4535632"/>
          <a:ext cx="24003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6" imgW="1371600" imgH="533160" progId="Equation.DSMT4">
                  <p:embed/>
                </p:oleObj>
              </mc:Choice>
              <mc:Fallback>
                <p:oleObj name="Equation" r:id="rId6" imgW="1371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576" y="4535632"/>
                        <a:ext cx="2400300" cy="976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922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208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Computing Elastic Net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4290" y="1319647"/>
            <a:ext cx="10269682" cy="4983163"/>
          </a:xfrm>
        </p:spPr>
        <p:txBody>
          <a:bodyPr>
            <a:normAutofit/>
          </a:bodyPr>
          <a:lstStyle/>
          <a:p>
            <a:r>
              <a:rPr lang="en-US" dirty="0">
                <a:cs typeface="Times" panose="02020603050405020304" pitchFamily="18" charset="0"/>
              </a:rPr>
              <a:t>Recall, the full Lasso path could be calculated using a modified version of the least angle regression (LAR) algorithm	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Sequentially add predictors most correlated with residuals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LAR: Once a variable is in the active set, it remains in the active set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Modified LAR (i.e. lasso path): Variables that cross 0 removed from active set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lvl="1"/>
            <a:endParaRPr lang="en-US" sz="1200" dirty="0">
              <a:cs typeface="Times" panose="02020603050405020304" pitchFamily="18" charset="0"/>
            </a:endParaRPr>
          </a:p>
          <a:p>
            <a:r>
              <a:rPr lang="en-US" dirty="0">
                <a:cs typeface="Times" panose="02020603050405020304" pitchFamily="18" charset="0"/>
              </a:rPr>
              <a:t>LAR-EN algorithm imposes an additional constraint</a:t>
            </a:r>
          </a:p>
          <a:p>
            <a:endParaRPr lang="en-US" sz="1100" dirty="0">
              <a:cs typeface="Times" panose="02020603050405020304" pitchFamily="18" charset="0"/>
            </a:endParaRPr>
          </a:p>
          <a:p>
            <a:r>
              <a:rPr lang="en-US" dirty="0">
                <a:cs typeface="Times" panose="02020603050405020304" pitchFamily="18" charset="0"/>
              </a:rPr>
              <a:t>Apply modified LAR algorithm but based on a fixed quadratic penalty term,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03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LARS-EN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64" y="990600"/>
            <a:ext cx="11232571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/>
              <a:t>LARS-EN </a:t>
            </a:r>
            <a:r>
              <a:rPr lang="en-US" sz="2400" dirty="0"/>
              <a:t>algorithm:</a:t>
            </a:r>
          </a:p>
          <a:p>
            <a:pPr>
              <a:buNone/>
            </a:pPr>
            <a:r>
              <a:rPr lang="en-US" sz="2400" dirty="0"/>
              <a:t>	(1) </a:t>
            </a:r>
            <a:r>
              <a:rPr lang="en-US" sz="2400" dirty="0">
                <a:solidFill>
                  <a:srgbClr val="FF0000"/>
                </a:solidFill>
              </a:rPr>
              <a:t>Initialize </a:t>
            </a:r>
            <a:r>
              <a:rPr lang="en-US" sz="2400" i="1" dirty="0">
                <a:solidFill>
                  <a:srgbClr val="FF0000"/>
                </a:solidFill>
                <a:latin typeface="Symbol" panose="05050102010706020507" pitchFamily="18" charset="2"/>
              </a:rPr>
              <a:t>l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and model</a:t>
            </a:r>
            <a:r>
              <a:rPr lang="en-US" sz="2400" dirty="0"/>
              <a:t>:                                      with empty “active set” </a:t>
            </a:r>
            <a:r>
              <a:rPr lang="en-US" sz="2400" i="1" dirty="0">
                <a:latin typeface="Times" pitchFamily="18" charset="0"/>
              </a:rPr>
              <a:t>A</a:t>
            </a:r>
            <a:r>
              <a:rPr lang="en-US" sz="2400" baseline="-25000" dirty="0">
                <a:latin typeface="Times" pitchFamily="18" charset="0"/>
              </a:rPr>
              <a:t>0</a:t>
            </a:r>
            <a:r>
              <a:rPr lang="en-US" sz="2400" dirty="0"/>
              <a:t>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(2) Find the       most correlated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and update the active set to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(3) Move      towards       , until another covariate       has the same correlation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that       does.  Update active set to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(4) Update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b="1" dirty="0"/>
              <a:t> </a:t>
            </a:r>
            <a:r>
              <a:rPr lang="en-US" sz="2400" dirty="0"/>
              <a:t>and move along               towards the joint </a:t>
            </a:r>
            <a:r>
              <a:rPr lang="en-US" sz="2400" i="1" dirty="0"/>
              <a:t>OLS</a:t>
            </a:r>
            <a:r>
              <a:rPr lang="en-US" sz="2400" dirty="0"/>
              <a:t> direction for               until a third covariate       is as correlated with </a:t>
            </a:r>
            <a:r>
              <a:rPr lang="en-US" sz="2400" b="1" dirty="0">
                <a:latin typeface="Times" pitchFamily="18" charset="0"/>
              </a:rPr>
              <a:t>r</a:t>
            </a:r>
            <a:r>
              <a:rPr lang="en-US" sz="2400" dirty="0"/>
              <a:t> as              .</a:t>
            </a:r>
            <a:r>
              <a:rPr lang="en-US" sz="2000" dirty="0"/>
              <a:t> </a:t>
            </a:r>
            <a:r>
              <a:rPr lang="en-US" sz="2400" dirty="0"/>
              <a:t>Update active set to  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	(4a) If a non-zero coefficient reaches 0, remove it from the 	active set and 	recalculate the current joint OLS direction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400" dirty="0"/>
              <a:t>	(5) Continue until all </a:t>
            </a:r>
            <a:r>
              <a:rPr lang="en-US" sz="2400" i="1" dirty="0">
                <a:latin typeface="Times" pitchFamily="18" charset="0"/>
              </a:rPr>
              <a:t>p</a:t>
            </a:r>
            <a:r>
              <a:rPr lang="en-US" sz="2400" dirty="0"/>
              <a:t> covariates have been added to the model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240922"/>
              </p:ext>
            </p:extLst>
          </p:nvPr>
        </p:nvGraphicFramePr>
        <p:xfrm>
          <a:off x="1828007" y="2873881"/>
          <a:ext cx="3492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" name="Equation" r:id="rId3" imgW="215640" imgH="266400" progId="Equation.DSMT4">
                  <p:embed/>
                </p:oleObj>
              </mc:Choice>
              <mc:Fallback>
                <p:oleObj name="Equation" r:id="rId3" imgW="2156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007" y="2873881"/>
                        <a:ext cx="3492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746110"/>
              </p:ext>
            </p:extLst>
          </p:nvPr>
        </p:nvGraphicFramePr>
        <p:xfrm>
          <a:off x="3996532" y="1361209"/>
          <a:ext cx="2335656" cy="453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" name="Equation" r:id="rId5" imgW="1244520" imgH="241200" progId="Equation.DSMT4">
                  <p:embed/>
                </p:oleObj>
              </mc:Choice>
              <mc:Fallback>
                <p:oleObj name="Equation" r:id="rId5" imgW="1244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6532" y="1361209"/>
                        <a:ext cx="2335656" cy="4534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643615"/>
              </p:ext>
            </p:extLst>
          </p:nvPr>
        </p:nvGraphicFramePr>
        <p:xfrm>
          <a:off x="1255209" y="3206385"/>
          <a:ext cx="428118" cy="45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0" name="Equation" r:id="rId7" imgW="241200" imgH="241200" progId="Equation.DSMT4">
                  <p:embed/>
                </p:oleObj>
              </mc:Choice>
              <mc:Fallback>
                <p:oleObj name="Equation" r:id="rId7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5209" y="3206385"/>
                        <a:ext cx="428118" cy="459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559865"/>
              </p:ext>
            </p:extLst>
          </p:nvPr>
        </p:nvGraphicFramePr>
        <p:xfrm>
          <a:off x="6711227" y="2887212"/>
          <a:ext cx="487075" cy="496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1" name="Equation" r:id="rId9" imgW="253800" imgH="241200" progId="Equation.DSMT4">
                  <p:embed/>
                </p:oleObj>
              </mc:Choice>
              <mc:Fallback>
                <p:oleObj name="Equation" r:id="rId9" imgW="253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227" y="2887212"/>
                        <a:ext cx="487075" cy="4964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204388"/>
              </p:ext>
            </p:extLst>
          </p:nvPr>
        </p:nvGraphicFramePr>
        <p:xfrm>
          <a:off x="8956551" y="2063084"/>
          <a:ext cx="10906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2" name="Equation" r:id="rId11" imgW="672840" imgH="279360" progId="Equation.DSMT4">
                  <p:embed/>
                </p:oleObj>
              </mc:Choice>
              <mc:Fallback>
                <p:oleObj name="Equation" r:id="rId11" imgW="672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6551" y="2063084"/>
                        <a:ext cx="1090613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415132"/>
              </p:ext>
            </p:extLst>
          </p:nvPr>
        </p:nvGraphicFramePr>
        <p:xfrm>
          <a:off x="5038726" y="3192569"/>
          <a:ext cx="14287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3" name="Equation" r:id="rId13" imgW="977760" imgH="279360" progId="Equation.DSMT4">
                  <p:embed/>
                </p:oleObj>
              </mc:Choice>
              <mc:Fallback>
                <p:oleObj name="Equation" r:id="rId13" imgW="9777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726" y="3192569"/>
                        <a:ext cx="1428750" cy="481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273026"/>
              </p:ext>
            </p:extLst>
          </p:nvPr>
        </p:nvGraphicFramePr>
        <p:xfrm>
          <a:off x="4383986" y="3850367"/>
          <a:ext cx="82073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4" name="Equation" r:id="rId15" imgW="596880" imgH="304560" progId="Equation.DSMT4">
                  <p:embed/>
                </p:oleObj>
              </mc:Choice>
              <mc:Fallback>
                <p:oleObj name="Equation" r:id="rId15" imgW="5968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986" y="3850367"/>
                        <a:ext cx="820737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853490"/>
              </p:ext>
            </p:extLst>
          </p:nvPr>
        </p:nvGraphicFramePr>
        <p:xfrm>
          <a:off x="9603580" y="3864510"/>
          <a:ext cx="932801" cy="432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5" name="Equation" r:id="rId17" imgW="647640" imgH="279360" progId="Equation.DSMT4">
                  <p:embed/>
                </p:oleObj>
              </mc:Choice>
              <mc:Fallback>
                <p:oleObj name="Equation" r:id="rId17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3580" y="3864510"/>
                        <a:ext cx="932801" cy="4325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712652"/>
              </p:ext>
            </p:extLst>
          </p:nvPr>
        </p:nvGraphicFramePr>
        <p:xfrm>
          <a:off x="2548170" y="4190648"/>
          <a:ext cx="411163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6" name="Equation" r:id="rId19" imgW="253800" imgH="241200" progId="Equation.DSMT4">
                  <p:embed/>
                </p:oleObj>
              </mc:Choice>
              <mc:Fallback>
                <p:oleObj name="Equation" r:id="rId19" imgW="253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8170" y="4190648"/>
                        <a:ext cx="411163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319415"/>
              </p:ext>
            </p:extLst>
          </p:nvPr>
        </p:nvGraphicFramePr>
        <p:xfrm>
          <a:off x="9612168" y="4138693"/>
          <a:ext cx="19939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7" name="Equation" r:id="rId21" imgW="1231560" imgH="304560" progId="Equation.DSMT4">
                  <p:embed/>
                </p:oleObj>
              </mc:Choice>
              <mc:Fallback>
                <p:oleObj name="Equation" r:id="rId21" imgW="12315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12168" y="4138693"/>
                        <a:ext cx="19939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894861"/>
              </p:ext>
            </p:extLst>
          </p:nvPr>
        </p:nvGraphicFramePr>
        <p:xfrm>
          <a:off x="2166866" y="2092653"/>
          <a:ext cx="390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8" name="Equation" r:id="rId23" imgW="241200" imgH="241200" progId="Equation.DSMT4">
                  <p:embed/>
                </p:oleObj>
              </mc:Choice>
              <mc:Fallback>
                <p:oleObj name="Equation" r:id="rId23" imgW="241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866" y="2092653"/>
                        <a:ext cx="3905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602454"/>
              </p:ext>
            </p:extLst>
          </p:nvPr>
        </p:nvGraphicFramePr>
        <p:xfrm>
          <a:off x="3297528" y="2888966"/>
          <a:ext cx="43021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9" name="Equation" r:id="rId25" imgW="266400" imgH="266400" progId="Equation.DSMT4">
                  <p:embed/>
                </p:oleObj>
              </mc:Choice>
              <mc:Fallback>
                <p:oleObj name="Equation" r:id="rId25" imgW="2664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528" y="2888966"/>
                        <a:ext cx="43021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406537"/>
              </p:ext>
            </p:extLst>
          </p:nvPr>
        </p:nvGraphicFramePr>
        <p:xfrm>
          <a:off x="6019007" y="4213017"/>
          <a:ext cx="8969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0" name="Equation" r:id="rId27" imgW="647640" imgH="279360" progId="Equation.DSMT4">
                  <p:embed/>
                </p:oleObj>
              </mc:Choice>
              <mc:Fallback>
                <p:oleObj name="Equation" r:id="rId27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007" y="4213017"/>
                        <a:ext cx="89693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96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208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Elastic Net vs. Lasso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399" y="1143001"/>
            <a:ext cx="10006445" cy="4983163"/>
          </a:xfrm>
        </p:spPr>
        <p:txBody>
          <a:bodyPr>
            <a:normAutofit/>
          </a:bodyPr>
          <a:lstStyle/>
          <a:p>
            <a:r>
              <a:rPr lang="en-US" sz="2600" dirty="0"/>
              <a:t>Consider data with 2 “hidden” factors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600" dirty="0"/>
              <a:t> and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lang="en-US" sz="2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With response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y</a:t>
            </a:r>
            <a:r>
              <a:rPr lang="en-US" sz="2600" dirty="0"/>
              <a:t> where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y 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=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+ 0.1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z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+  </a:t>
            </a:r>
            <a:r>
              <a:rPr lang="en-US" sz="2600" i="1" dirty="0">
                <a:latin typeface="Symbol" panose="05050102010706020507" pitchFamily="18" charset="2"/>
                <a:cs typeface="Times" panose="02020603050405020304" pitchFamily="18" charset="0"/>
              </a:rPr>
              <a:t>e     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sz="2600" i="1" dirty="0">
                <a:latin typeface="Symbol" panose="05050102010706020507" pitchFamily="18" charset="2"/>
                <a:cs typeface="Times" panose="02020603050405020304" pitchFamily="18" charset="0"/>
              </a:rPr>
              <a:t>e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~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(0, 1/16))</a:t>
            </a:r>
          </a:p>
          <a:p>
            <a:r>
              <a:rPr lang="en-US" sz="2600" dirty="0"/>
              <a:t>We observe predictors</a:t>
            </a:r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Fit a model on 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en-US" sz="26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y)</a:t>
            </a:r>
          </a:p>
          <a:p>
            <a:r>
              <a:rPr lang="en-US" sz="2600" dirty="0"/>
              <a:t>Ideally, an “oracle” model identifies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sz="2600" dirty="0"/>
              <a:t>and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3</a:t>
            </a:r>
            <a:r>
              <a:rPr lang="en-US" sz="26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600" dirty="0"/>
              <a:t>as important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9000" y="1905001"/>
          <a:ext cx="3837314" cy="486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2006280" imgH="253800" progId="Equation.DSMT4">
                  <p:embed/>
                </p:oleObj>
              </mc:Choice>
              <mc:Fallback>
                <p:oleObj name="Equation" r:id="rId3" imgW="2006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905001"/>
                        <a:ext cx="3837314" cy="486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61243" y="3534570"/>
          <a:ext cx="488156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5" imgW="2552400" imgH="457200" progId="Equation.DSMT4">
                  <p:embed/>
                </p:oleObj>
              </mc:Choice>
              <mc:Fallback>
                <p:oleObj name="Equation" r:id="rId5" imgW="255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243" y="3534570"/>
                        <a:ext cx="4881562" cy="874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365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570"/>
            <a:ext cx="10515600" cy="1325563"/>
          </a:xfrm>
        </p:spPr>
        <p:txBody>
          <a:bodyPr/>
          <a:lstStyle/>
          <a:p>
            <a:r>
              <a:rPr lang="en-US" dirty="0"/>
              <a:t>Lasso and Elastic Net Paths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8968" y="1294523"/>
            <a:ext cx="116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Lasso Path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1018" y="1294523"/>
            <a:ext cx="2559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Elastic Net Path for </a:t>
            </a:r>
            <a:r>
              <a:rPr lang="en-US" i="1" dirty="0">
                <a:latin typeface="Symbol" panose="05050102010706020507" pitchFamily="18" charset="2"/>
              </a:rPr>
              <a:t>l</a:t>
            </a:r>
            <a:r>
              <a:rPr lang="en-US" baseline="-25000" dirty="0"/>
              <a:t>2</a:t>
            </a:r>
            <a:r>
              <a:rPr lang="en-US" dirty="0"/>
              <a:t> = 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569" y="1644228"/>
            <a:ext cx="8522677" cy="471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14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208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Tuning Elastic Net Models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4290" y="1319647"/>
            <a:ext cx="10269682" cy="49831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cs typeface="Times" panose="02020603050405020304" pitchFamily="18" charset="0"/>
              </a:rPr>
              <a:t>As with ridge and lasso regression, we need to tune our models for an appropriate choice of penalty parameter</a:t>
            </a:r>
          </a:p>
          <a:p>
            <a:endParaRPr lang="en-US" sz="1200" dirty="0">
              <a:cs typeface="Times" panose="02020603050405020304" pitchFamily="18" charset="0"/>
            </a:endParaRPr>
          </a:p>
          <a:p>
            <a:r>
              <a:rPr lang="en-US" dirty="0">
                <a:cs typeface="Times" panose="02020603050405020304" pitchFamily="18" charset="0"/>
              </a:rPr>
              <a:t>However, in elastic net we have two penalty parameters to consider</a:t>
            </a:r>
          </a:p>
          <a:p>
            <a:endParaRPr lang="en-US" sz="1200" dirty="0">
              <a:cs typeface="Times" panose="02020603050405020304" pitchFamily="18" charset="0"/>
            </a:endParaRPr>
          </a:p>
          <a:p>
            <a:r>
              <a:rPr lang="en-US" dirty="0">
                <a:cs typeface="Times" panose="02020603050405020304" pitchFamily="18" charset="0"/>
              </a:rPr>
              <a:t>We can think about parameters we need to tune in several ways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Tune based on (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cs typeface="Times" panose="02020603050405020304" pitchFamily="18" charset="0"/>
              </a:rPr>
              <a:t>,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cs typeface="Times" panose="02020603050405020304" pitchFamily="18" charset="0"/>
              </a:rPr>
              <a:t>)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Based on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cs typeface="Times" panose="02020603050405020304" pitchFamily="18" charset="0"/>
              </a:rPr>
              <a:t> and the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cs typeface="Times" panose="02020603050405020304" pitchFamily="18" charset="0"/>
              </a:rPr>
              <a:t>-norm (i.e.              )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Second parameter: 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cs typeface="Times" panose="02020603050405020304" pitchFamily="18" charset="0"/>
              </a:rPr>
              <a:t>-norm =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Or second parameter:  fraction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cs typeface="Times" panose="02020603050405020304" pitchFamily="18" charset="0"/>
              </a:rPr>
              <a:t>-norm =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The second choice is common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Alternatively based on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cs typeface="Times" panose="02020603050405020304" pitchFamily="18" charset="0"/>
              </a:rPr>
              <a:t> and the number of maximum number of steps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This is a good choice if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&gt;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dirty="0">
                <a:cs typeface="Times" panose="02020603050405020304" pitchFamily="18" charset="0"/>
              </a:rPr>
              <a:t>and want to limit the number of predictors considered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952044"/>
              </p:ext>
            </p:extLst>
          </p:nvPr>
        </p:nvGraphicFramePr>
        <p:xfrm>
          <a:off x="5657026" y="3852792"/>
          <a:ext cx="899720" cy="472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3" imgW="507960" imgH="266400" progId="Equation.DSMT4">
                  <p:embed/>
                </p:oleObj>
              </mc:Choice>
              <mc:Fallback>
                <p:oleObj name="Equation" r:id="rId3" imgW="5079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57026" y="3852792"/>
                        <a:ext cx="899720" cy="472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780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208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Tuning Elastic Net Models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4290" y="1319647"/>
            <a:ext cx="10269682" cy="4983163"/>
          </a:xfrm>
        </p:spPr>
        <p:txBody>
          <a:bodyPr>
            <a:normAutofit/>
          </a:bodyPr>
          <a:lstStyle/>
          <a:p>
            <a:r>
              <a:rPr lang="en-US" dirty="0">
                <a:cs typeface="Times" panose="02020603050405020304" pitchFamily="18" charset="0"/>
              </a:rPr>
              <a:t>We can choose any of the approaches and use a cross-validation approach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Ridge we used a generalized cross validation approach (like leave one out)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Lasso we used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cs typeface="Times" panose="02020603050405020304" pitchFamily="18" charset="0"/>
              </a:rPr>
              <a:t>-fold cross validation (common choices for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cs typeface="Times" panose="02020603050405020304" pitchFamily="18" charset="0"/>
              </a:rPr>
              <a:t> are 5 and 10)</a:t>
            </a:r>
          </a:p>
          <a:p>
            <a:endParaRPr lang="en-US" dirty="0">
              <a:cs typeface="Times" panose="02020603050405020304" pitchFamily="18" charset="0"/>
            </a:endParaRPr>
          </a:p>
          <a:p>
            <a:r>
              <a:rPr lang="en-US" dirty="0">
                <a:cs typeface="Times" panose="02020603050405020304" pitchFamily="18" charset="0"/>
              </a:rPr>
              <a:t>BUT we need to consider that we have a 2-D surface to optimize</a:t>
            </a:r>
          </a:p>
          <a:p>
            <a:pPr lvl="1"/>
            <a:r>
              <a:rPr lang="en-US" dirty="0">
                <a:cs typeface="Times" panose="02020603050405020304" pitchFamily="18" charset="0"/>
              </a:rPr>
              <a:t>Could conduct a grid search with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cs typeface="Times" panose="02020603050405020304" pitchFamily="18" charset="0"/>
              </a:rPr>
              <a:t>-fold cross validation 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Select a set of fixed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cs typeface="Times" panose="02020603050405020304" pitchFamily="18" charset="0"/>
              </a:rPr>
              <a:t> (generally something like c(0, 0.01, 0.1, 1, 10, 100))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Then apply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>
                <a:cs typeface="Times" panose="02020603050405020304" pitchFamily="18" charset="0"/>
              </a:rPr>
              <a:t>-fold cross validation for each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cs typeface="Times" panose="02020603050405020304" pitchFamily="18" charset="0"/>
              </a:rPr>
              <a:t> based on a sequence of parameter 2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Select the combination of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>
                <a:cs typeface="Times" panose="02020603050405020304" pitchFamily="18" charset="0"/>
              </a:rPr>
              <a:t> and parameter 2 that yield the smallest CV error</a:t>
            </a:r>
          </a:p>
          <a:p>
            <a:endParaRPr lang="en-US" sz="1200" dirty="0"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72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Software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2" y="1066800"/>
            <a:ext cx="9275618" cy="5410200"/>
          </a:xfrm>
        </p:spPr>
        <p:txBody>
          <a:bodyPr>
            <a:normAutofit/>
          </a:bodyPr>
          <a:lstStyle/>
          <a:p>
            <a:r>
              <a:rPr lang="en-US" dirty="0"/>
              <a:t>There are (at least) 2 packages in R that can fit </a:t>
            </a:r>
          </a:p>
          <a:p>
            <a:pPr lvl="1"/>
            <a:r>
              <a:rPr lang="en-US" dirty="0" err="1">
                <a:solidFill>
                  <a:srgbClr val="FF0000"/>
                </a:solidFill>
              </a:rPr>
              <a:t>glmnet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elasticnet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sz="1200" dirty="0">
              <a:solidFill>
                <a:srgbClr val="FF0000"/>
              </a:solidFill>
            </a:endParaRPr>
          </a:p>
          <a:p>
            <a:r>
              <a:rPr lang="en-US" dirty="0"/>
              <a:t>The </a:t>
            </a:r>
            <a:r>
              <a:rPr lang="en-US" i="1" dirty="0" err="1">
                <a:solidFill>
                  <a:srgbClr val="FF0000"/>
                </a:solidFill>
              </a:rPr>
              <a:t>elasticnet</a:t>
            </a:r>
            <a:r>
              <a:rPr lang="en-US" dirty="0"/>
              <a:t> package is based on the </a:t>
            </a:r>
            <a:r>
              <a:rPr lang="en-US" i="1" dirty="0" err="1">
                <a:solidFill>
                  <a:srgbClr val="FF0000"/>
                </a:solidFill>
              </a:rPr>
              <a:t>lars</a:t>
            </a:r>
            <a:r>
              <a:rPr lang="en-US" dirty="0"/>
              <a:t> package we used for fitting lasso models </a:t>
            </a:r>
          </a:p>
          <a:p>
            <a:pPr lvl="1"/>
            <a:r>
              <a:rPr lang="en-US" dirty="0"/>
              <a:t>Has build in cross-validation function</a:t>
            </a:r>
          </a:p>
          <a:p>
            <a:pPr lvl="2"/>
            <a:r>
              <a:rPr lang="en-US" dirty="0"/>
              <a:t>Set </a:t>
            </a:r>
            <a:r>
              <a:rPr lang="en-US" i="1" dirty="0">
                <a:latin typeface="Symbol" panose="05050102010706020507" pitchFamily="18" charset="2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dirty="0"/>
              <a:t> and then examine choice of either </a:t>
            </a:r>
          </a:p>
          <a:p>
            <a:pPr lvl="2"/>
            <a:r>
              <a:rPr lang="en-US" dirty="0"/>
              <a:t>(a) </a:t>
            </a:r>
            <a:r>
              <a:rPr lang="en-US" dirty="0">
                <a:cs typeface="Times" panose="02020603050405020304" pitchFamily="18" charset="0"/>
              </a:rPr>
              <a:t>fraction of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dirty="0">
                <a:cs typeface="Times" panose="02020603050405020304" pitchFamily="18" charset="0"/>
              </a:rPr>
              <a:t>-norm </a:t>
            </a:r>
          </a:p>
          <a:p>
            <a:pPr lvl="2"/>
            <a:r>
              <a:rPr lang="en-US" dirty="0">
                <a:cs typeface="Times" panose="02020603050405020304" pitchFamily="18" charset="0"/>
              </a:rPr>
              <a:t>(b) maximum number of steps</a:t>
            </a:r>
          </a:p>
          <a:p>
            <a:pPr lvl="2"/>
            <a:endParaRPr lang="en-US" sz="1200" dirty="0"/>
          </a:p>
          <a:p>
            <a:r>
              <a:rPr lang="en-US" dirty="0"/>
              <a:t>However, the </a:t>
            </a:r>
            <a:r>
              <a:rPr lang="en-US" i="1" dirty="0" err="1">
                <a:solidFill>
                  <a:srgbClr val="FF0000"/>
                </a:solidFill>
              </a:rPr>
              <a:t>glmnet</a:t>
            </a:r>
            <a:r>
              <a:rPr lang="en-US" dirty="0"/>
              <a:t> package can fit an elastic net model</a:t>
            </a:r>
          </a:p>
          <a:p>
            <a:pPr lvl="1"/>
            <a:r>
              <a:rPr lang="en-US" dirty="0"/>
              <a:t>However, appears to be based on the naïve elastic net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78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882" y="762000"/>
            <a:ext cx="9389918" cy="5867400"/>
          </a:xfrm>
        </p:spPr>
        <p:txBody>
          <a:bodyPr>
            <a:normAutofit fontScale="32500" lnSpcReduction="2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9600" dirty="0"/>
              <a:t>Recall our regression model </a:t>
            </a:r>
          </a:p>
          <a:p>
            <a:pPr marL="0">
              <a:spcBef>
                <a:spcPts val="0"/>
              </a:spcBef>
              <a:buNone/>
            </a:pPr>
            <a:endParaRPr lang="en-US" sz="2400" dirty="0"/>
          </a:p>
          <a:p>
            <a:pPr marL="0">
              <a:spcBef>
                <a:spcPts val="0"/>
              </a:spcBef>
              <a:buNone/>
            </a:pPr>
            <a:r>
              <a:rPr lang="en-US" sz="6000" dirty="0">
                <a:solidFill>
                  <a:srgbClr val="0000FF"/>
                </a:solidFill>
              </a:rPr>
              <a:t>&gt; summary(mod13)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Call:  lm(formula = PBF ~ ., data = bodyfat2)</a:t>
            </a:r>
          </a:p>
          <a:p>
            <a:pPr marL="0">
              <a:spcBef>
                <a:spcPts val="0"/>
              </a:spcBef>
              <a:buNone/>
            </a:pPr>
            <a:endParaRPr lang="en-US" sz="6000" dirty="0"/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                 Estimate     Std. Error    t value    </a:t>
            </a:r>
            <a:r>
              <a:rPr lang="en-US" sz="6000" dirty="0" err="1"/>
              <a:t>Pr</a:t>
            </a:r>
            <a:r>
              <a:rPr lang="en-US" sz="6000" dirty="0"/>
              <a:t>(&gt;|t|)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(</a:t>
            </a:r>
            <a:r>
              <a:rPr lang="en-US" sz="6000" dirty="0" err="1"/>
              <a:t>Int</a:t>
            </a:r>
            <a:r>
              <a:rPr lang="en-US" sz="6000" dirty="0"/>
              <a:t>)           0.000       3.241e-02     0.000    1.00000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Age            0.0935    4.871e-02     1.919    0.05618 .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 err="1"/>
              <a:t>Wt</a:t>
            </a:r>
            <a:r>
              <a:rPr lang="en-US" sz="6000" dirty="0"/>
              <a:t>            -0.3106    1.880e-01    -1.652    0.09978 .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 err="1"/>
              <a:t>Ht</a:t>
            </a:r>
            <a:r>
              <a:rPr lang="en-US" sz="6000" dirty="0"/>
              <a:t>             -0.0305    4.202e-02    -0.725    0.46925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Neck        -0.1367    6.753e-02    -2.024    0.04405 *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Chest       -0.0240    9.988e-02    -0.241    0.81000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 err="1"/>
              <a:t>Abd</a:t>
            </a:r>
            <a:r>
              <a:rPr lang="en-US" sz="6000" dirty="0"/>
              <a:t>           1.2302    1.114e-01    11.044    &lt; 2e-16 ***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Hip           -0.1777    1.249e-01    -1.422    0.15622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Thigh        0.1481    9.056e-02     1.636    0.10326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Knee         0.0044    6.974e-02     0.063    0.94970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Ankle        0.0352    4.485e-02     0.786    0.43285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Bicep        0.0656    6.178e-02     1.061    0.28966  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Arm          0.1091    4.808e-02     2.270    0.02410 * 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Wrist       -0.1808    5.968e-02    -3.030    0.00272 **</a:t>
            </a:r>
          </a:p>
          <a:p>
            <a:pPr marL="0">
              <a:spcBef>
                <a:spcPts val="0"/>
              </a:spcBef>
              <a:buNone/>
            </a:pPr>
            <a:endParaRPr lang="en-US" sz="6000" dirty="0"/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Residual standard error: 4.28 on 230 degrees of freedom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Multiple R-squared: 0.7444,     Adjusted R-squared:  0.73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000" dirty="0"/>
              <a:t>F-statistic: 51.54 on 13 and 230 DF,  p-value: &lt; 2.2e-16 </a:t>
            </a:r>
          </a:p>
          <a:p>
            <a:pPr marL="0">
              <a:spcBef>
                <a:spcPts val="0"/>
              </a:spcBef>
              <a:buNone/>
            </a:pPr>
            <a:r>
              <a:rPr lang="en-US" sz="6600" dirty="0"/>
              <a:t> </a:t>
            </a:r>
          </a:p>
          <a:p>
            <a:pPr marL="0">
              <a:spcBef>
                <a:spcPts val="0"/>
              </a:spcBef>
              <a:buNone/>
            </a:pPr>
            <a:endParaRPr lang="en-US" sz="5900" dirty="0"/>
          </a:p>
        </p:txBody>
      </p:sp>
    </p:spTree>
    <p:extLst>
      <p:ext uri="{BB962C8B-B14F-4D97-AF65-F5344CB8AC3E}">
        <p14:creationId xmlns:p14="http://schemas.microsoft.com/office/powerpoint/2010/main" val="1904612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library(</a:t>
            </a:r>
            <a:r>
              <a:rPr lang="en-US" sz="1900" dirty="0" err="1">
                <a:solidFill>
                  <a:srgbClr val="0000FF"/>
                </a:solidFill>
              </a:rPr>
              <a:t>elasticnet</a:t>
            </a:r>
            <a:r>
              <a:rPr lang="en-US" sz="19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### First conducting 10-fold CV to select our tuning </a:t>
            </a:r>
            <a:r>
              <a:rPr lang="en-US" sz="1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parmaters</a:t>
            </a: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###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par(</a:t>
            </a:r>
            <a:r>
              <a:rPr lang="en-US" sz="1900" dirty="0" err="1">
                <a:solidFill>
                  <a:srgbClr val="0000FF"/>
                </a:solidFill>
              </a:rPr>
              <a:t>mfrow</a:t>
            </a:r>
            <a:r>
              <a:rPr lang="en-US" sz="1900" dirty="0">
                <a:solidFill>
                  <a:srgbClr val="0000FF"/>
                </a:solidFill>
              </a:rPr>
              <a:t>=c(2,3))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set.seed</a:t>
            </a:r>
            <a:r>
              <a:rPr lang="en-US" sz="1900" dirty="0">
                <a:solidFill>
                  <a:srgbClr val="0000FF"/>
                </a:solidFill>
              </a:rPr>
              <a:t>(3210)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menet0&lt;-</a:t>
            </a:r>
            <a:r>
              <a:rPr lang="en-US" sz="1900" dirty="0" err="1">
                <a:solidFill>
                  <a:srgbClr val="0000FF"/>
                </a:solidFill>
              </a:rPr>
              <a:t>cv.enet</a:t>
            </a:r>
            <a:r>
              <a:rPr lang="en-US" sz="1900" dirty="0">
                <a:solidFill>
                  <a:srgbClr val="0000FF"/>
                </a:solidFill>
              </a:rPr>
              <a:t>(x=bodyfat2[,2:14], y=bodyfat2[,1], s=</a:t>
            </a:r>
            <a:r>
              <a:rPr lang="en-US" sz="1900" dirty="0" err="1">
                <a:solidFill>
                  <a:srgbClr val="0000FF"/>
                </a:solidFill>
              </a:rPr>
              <a:t>seq</a:t>
            </a:r>
            <a:r>
              <a:rPr lang="en-US" sz="1900" dirty="0">
                <a:solidFill>
                  <a:srgbClr val="0000FF"/>
                </a:solidFill>
              </a:rPr>
              <a:t>(0,1,length=100), lambda=0, mode="fraction")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set.seed</a:t>
            </a:r>
            <a:r>
              <a:rPr lang="en-US" sz="1900" dirty="0">
                <a:solidFill>
                  <a:srgbClr val="0000FF"/>
                </a:solidFill>
              </a:rPr>
              <a:t>(3210)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menet001&lt;-</a:t>
            </a:r>
            <a:r>
              <a:rPr lang="en-US" sz="1900" dirty="0" err="1">
                <a:solidFill>
                  <a:srgbClr val="0000FF"/>
                </a:solidFill>
              </a:rPr>
              <a:t>cv.enet</a:t>
            </a:r>
            <a:r>
              <a:rPr lang="en-US" sz="1900" dirty="0">
                <a:solidFill>
                  <a:srgbClr val="0000FF"/>
                </a:solidFill>
              </a:rPr>
              <a:t>(x=bodyfat2[,2:14], y=bodyfat2[,1], s=</a:t>
            </a:r>
            <a:r>
              <a:rPr lang="en-US" sz="1900" dirty="0" err="1">
                <a:solidFill>
                  <a:srgbClr val="0000FF"/>
                </a:solidFill>
              </a:rPr>
              <a:t>seq</a:t>
            </a:r>
            <a:r>
              <a:rPr lang="en-US" sz="1900" dirty="0">
                <a:solidFill>
                  <a:srgbClr val="0000FF"/>
                </a:solidFill>
              </a:rPr>
              <a:t>(0,1,length=100), lambda=0.01, mode="fraction")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set.seed</a:t>
            </a:r>
            <a:r>
              <a:rPr lang="en-US" sz="1900" dirty="0">
                <a:solidFill>
                  <a:srgbClr val="0000FF"/>
                </a:solidFill>
              </a:rPr>
              <a:t>(3210)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menet01&lt;-</a:t>
            </a:r>
            <a:r>
              <a:rPr lang="en-US" sz="1900" dirty="0" err="1">
                <a:solidFill>
                  <a:srgbClr val="0000FF"/>
                </a:solidFill>
              </a:rPr>
              <a:t>cv.enet</a:t>
            </a:r>
            <a:r>
              <a:rPr lang="en-US" sz="1900" dirty="0">
                <a:solidFill>
                  <a:srgbClr val="0000FF"/>
                </a:solidFill>
              </a:rPr>
              <a:t>(x=bodyfat2[,2:14], y=bodyfat2[,1], K=10, s=</a:t>
            </a:r>
            <a:r>
              <a:rPr lang="en-US" sz="1900" dirty="0" err="1">
                <a:solidFill>
                  <a:srgbClr val="0000FF"/>
                </a:solidFill>
              </a:rPr>
              <a:t>seq</a:t>
            </a:r>
            <a:r>
              <a:rPr lang="en-US" sz="1900" dirty="0">
                <a:solidFill>
                  <a:srgbClr val="0000FF"/>
                </a:solidFill>
              </a:rPr>
              <a:t>(0,1,length=100), lambda=0.1, mode="fraction")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set.seed</a:t>
            </a:r>
            <a:r>
              <a:rPr lang="en-US" sz="1900" dirty="0">
                <a:solidFill>
                  <a:srgbClr val="0000FF"/>
                </a:solidFill>
              </a:rPr>
              <a:t>(3210)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menet1&lt;-</a:t>
            </a:r>
            <a:r>
              <a:rPr lang="en-US" sz="1900" dirty="0" err="1">
                <a:solidFill>
                  <a:srgbClr val="0000FF"/>
                </a:solidFill>
              </a:rPr>
              <a:t>cv.enet</a:t>
            </a:r>
            <a:r>
              <a:rPr lang="en-US" sz="1900" dirty="0">
                <a:solidFill>
                  <a:srgbClr val="0000FF"/>
                </a:solidFill>
              </a:rPr>
              <a:t>(x=bodyfat2[,2:14], y=bodyfat2[,1], K=10, s=</a:t>
            </a:r>
            <a:r>
              <a:rPr lang="en-US" sz="1900" dirty="0" err="1">
                <a:solidFill>
                  <a:srgbClr val="0000FF"/>
                </a:solidFill>
              </a:rPr>
              <a:t>seq</a:t>
            </a:r>
            <a:r>
              <a:rPr lang="en-US" sz="1900" dirty="0">
                <a:solidFill>
                  <a:srgbClr val="0000FF"/>
                </a:solidFill>
              </a:rPr>
              <a:t>(0,1,length=100), lambda=1, mode="fraction")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set.seed</a:t>
            </a:r>
            <a:r>
              <a:rPr lang="en-US" sz="1900" dirty="0">
                <a:solidFill>
                  <a:srgbClr val="0000FF"/>
                </a:solidFill>
              </a:rPr>
              <a:t>(3210)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menet10&lt;-</a:t>
            </a:r>
            <a:r>
              <a:rPr lang="en-US" sz="1900" dirty="0" err="1">
                <a:solidFill>
                  <a:srgbClr val="0000FF"/>
                </a:solidFill>
              </a:rPr>
              <a:t>cv.enet</a:t>
            </a:r>
            <a:r>
              <a:rPr lang="en-US" sz="1900" dirty="0">
                <a:solidFill>
                  <a:srgbClr val="0000FF"/>
                </a:solidFill>
              </a:rPr>
              <a:t>(x=bodyfat2[,2:14], y=bodyfat2[,1], K=10, s=</a:t>
            </a:r>
            <a:r>
              <a:rPr lang="en-US" sz="1900" dirty="0" err="1">
                <a:solidFill>
                  <a:srgbClr val="0000FF"/>
                </a:solidFill>
              </a:rPr>
              <a:t>seq</a:t>
            </a:r>
            <a:r>
              <a:rPr lang="en-US" sz="1900" dirty="0">
                <a:solidFill>
                  <a:srgbClr val="0000FF"/>
                </a:solidFill>
              </a:rPr>
              <a:t>(0,1,length=100), lambda=10, mode="fraction")</a:t>
            </a:r>
          </a:p>
          <a:p>
            <a:pPr>
              <a:buNone/>
            </a:pPr>
            <a:r>
              <a:rPr lang="en-US" sz="1900" dirty="0" err="1">
                <a:solidFill>
                  <a:srgbClr val="0000FF"/>
                </a:solidFill>
              </a:rPr>
              <a:t>set.seed</a:t>
            </a:r>
            <a:r>
              <a:rPr lang="en-US" sz="1900" dirty="0">
                <a:solidFill>
                  <a:srgbClr val="0000FF"/>
                </a:solidFill>
              </a:rPr>
              <a:t>(3210)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menet100&lt;-</a:t>
            </a:r>
            <a:r>
              <a:rPr lang="en-US" sz="1900" dirty="0" err="1">
                <a:solidFill>
                  <a:srgbClr val="0000FF"/>
                </a:solidFill>
              </a:rPr>
              <a:t>cv.enet</a:t>
            </a:r>
            <a:r>
              <a:rPr lang="en-US" sz="1900" dirty="0">
                <a:solidFill>
                  <a:srgbClr val="0000FF"/>
                </a:solidFill>
              </a:rPr>
              <a:t>(x=bodyfat2[,2:14], y=bodyfat2[,1], K=10, s=</a:t>
            </a:r>
            <a:r>
              <a:rPr lang="en-US" sz="1900" dirty="0" err="1">
                <a:solidFill>
                  <a:srgbClr val="0000FF"/>
                </a:solidFill>
              </a:rPr>
              <a:t>seq</a:t>
            </a:r>
            <a:r>
              <a:rPr lang="en-US" sz="1900" dirty="0">
                <a:solidFill>
                  <a:srgbClr val="0000FF"/>
                </a:solidFill>
              </a:rPr>
              <a:t>(0,1,length=100), lambda=100, mode="fraction")</a:t>
            </a:r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45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Limitations of the Lasso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9736282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Many biological data we encounter have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p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&gt;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endParaRPr lang="en-US" dirty="0"/>
          </a:p>
          <a:p>
            <a:pPr lvl="1"/>
            <a:r>
              <a:rPr lang="en-US" dirty="0"/>
              <a:t>Gene expression, clinical data warehouse data</a:t>
            </a:r>
          </a:p>
          <a:p>
            <a:pPr lvl="1"/>
            <a:endParaRPr lang="en-US" sz="900" dirty="0"/>
          </a:p>
          <a:p>
            <a:r>
              <a:rPr lang="en-US" dirty="0"/>
              <a:t>Variables in such data also are often correlated (grouped variables)</a:t>
            </a:r>
          </a:p>
          <a:p>
            <a:pPr lvl="1"/>
            <a:r>
              <a:rPr lang="en-US" dirty="0"/>
              <a:t>lasso fails to do grouped selection. </a:t>
            </a:r>
          </a:p>
          <a:p>
            <a:endParaRPr lang="en-US" sz="900" dirty="0"/>
          </a:p>
          <a:p>
            <a:r>
              <a:rPr lang="en-US" dirty="0"/>
              <a:t>An ideal selection method should be able to</a:t>
            </a:r>
          </a:p>
          <a:p>
            <a:pPr lvl="1"/>
            <a:r>
              <a:rPr lang="en-US" dirty="0"/>
              <a:t>Remove all unimportant variables</a:t>
            </a:r>
          </a:p>
          <a:p>
            <a:pPr lvl="1"/>
            <a:r>
              <a:rPr lang="en-US" dirty="0"/>
              <a:t>Automatically include whole groups in a model once one member of the group is included</a:t>
            </a:r>
          </a:p>
          <a:p>
            <a:pPr lvl="1"/>
            <a:endParaRPr lang="en-US" sz="900" dirty="0"/>
          </a:p>
          <a:p>
            <a:r>
              <a:rPr lang="en-US" dirty="0"/>
              <a:t>It seems like a some combination of ridge and lasso regression might work….</a:t>
            </a:r>
          </a:p>
        </p:txBody>
      </p:sp>
    </p:spTree>
    <p:extLst>
      <p:ext uri="{BB962C8B-B14F-4D97-AF65-F5344CB8AC3E}">
        <p14:creationId xmlns:p14="http://schemas.microsoft.com/office/powerpoint/2010/main" val="1571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Let’s look at one of the models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&gt;names(menet01)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[1] "s"        "cv"       "</a:t>
            </a:r>
            <a:r>
              <a:rPr lang="en-US" sz="2000" dirty="0" err="1">
                <a:solidFill>
                  <a:srgbClr val="FF0000"/>
                </a:solidFill>
              </a:rPr>
              <a:t>cv.error</a:t>
            </a:r>
            <a:r>
              <a:rPr lang="en-US" sz="2000" dirty="0">
                <a:solidFill>
                  <a:srgbClr val="FF0000"/>
                </a:solidFill>
              </a:rPr>
              <a:t>"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&gt; menet01$s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[1] 0.00000000 0.01010101 0.02020202 0.03030303 0.04040404 0.05050505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[97] 0.96969697 0.97979798 0.98989899 1.00000000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&gt; menet01$cv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 [1] 0.9979108 0.9561537 0.9157728 0.8767680 0.8391396 0.8028873 0.7680113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[99] 0.2876542 0.2879505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&gt; menet01$cv.error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[1] 0.08570741 0.08403771 0.08243508 0.08088946 0.07939103 0.07793024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…</a:t>
            </a:r>
          </a:p>
          <a:p>
            <a:pPr>
              <a:buNone/>
            </a:pPr>
            <a:r>
              <a:rPr lang="en-US" sz="2000" dirty="0">
                <a:solidFill>
                  <a:srgbClr val="FF0000"/>
                </a:solidFill>
              </a:rPr>
              <a:t> [97] 0.02713857 0.02699345 0.02684893 0.02670769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8299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087" y="195262"/>
            <a:ext cx="10029825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91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### Looking at minimum cv error for each choice of lambda_2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min(menet0$cv)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0.2864688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min(menet001$cv)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0.2914921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min(menet01$cv)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0.3226485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min(menet1$cv)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0.4163464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min(menet10$cv)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0.4479238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min(menet100$cv)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0.4522492</a:t>
            </a:r>
          </a:p>
        </p:txBody>
      </p:sp>
    </p:spTree>
    <p:extLst>
      <p:ext uri="{BB962C8B-B14F-4D97-AF65-F5344CB8AC3E}">
        <p14:creationId xmlns:p14="http://schemas.microsoft.com/office/powerpoint/2010/main" val="2344566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>
                <a:solidFill>
                  <a:srgbClr val="002060"/>
                </a:solidFill>
              </a:rPr>
              <a:t>### Selecting the fraction of L1-Norm from the model with the smallest </a:t>
            </a:r>
            <a:r>
              <a:rPr lang="en-US" sz="1900" dirty="0" err="1">
                <a:solidFill>
                  <a:srgbClr val="002060"/>
                </a:solidFill>
              </a:rPr>
              <a:t>cv.error</a:t>
            </a:r>
            <a:endParaRPr lang="en-US" sz="19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fracL1&lt;-menet0$s[which(menet0$cv==min(menet0$cv))]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fracL1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   </a:t>
            </a:r>
            <a:r>
              <a:rPr lang="en-US" sz="1900" dirty="0">
                <a:solidFill>
                  <a:srgbClr val="FF0000"/>
                </a:solidFill>
              </a:rPr>
              <a:t>0.8787879</a:t>
            </a:r>
          </a:p>
          <a:p>
            <a:pPr>
              <a:buNone/>
            </a:pPr>
            <a:r>
              <a:rPr lang="en-US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### fitting a model with our choice of lambda_2</a:t>
            </a:r>
            <a:endParaRPr lang="en-US" sz="19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</a:t>
            </a:r>
            <a:r>
              <a:rPr lang="en-US" sz="1900" dirty="0" err="1">
                <a:solidFill>
                  <a:srgbClr val="0000FF"/>
                </a:solidFill>
              </a:rPr>
              <a:t>mod.enet</a:t>
            </a:r>
            <a:r>
              <a:rPr lang="en-US" sz="1900" dirty="0">
                <a:solidFill>
                  <a:srgbClr val="0000FF"/>
                </a:solidFill>
              </a:rPr>
              <a:t>&lt;-</a:t>
            </a:r>
            <a:r>
              <a:rPr lang="en-US" sz="1900" dirty="0" err="1">
                <a:solidFill>
                  <a:srgbClr val="0000FF"/>
                </a:solidFill>
              </a:rPr>
              <a:t>enet</a:t>
            </a:r>
            <a:r>
              <a:rPr lang="en-US" sz="1900" dirty="0">
                <a:solidFill>
                  <a:srgbClr val="0000FF"/>
                </a:solidFill>
              </a:rPr>
              <a:t>(x=bodyfat2[,2:14], y=bodyfat2[,1], 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                                  lambda=0)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plot(</a:t>
            </a:r>
            <a:r>
              <a:rPr lang="en-US" sz="1900" dirty="0" err="1">
                <a:solidFill>
                  <a:srgbClr val="0000FF"/>
                </a:solidFill>
              </a:rPr>
              <a:t>mod.enet</a:t>
            </a:r>
            <a:r>
              <a:rPr lang="en-US" sz="1900" dirty="0">
                <a:solidFill>
                  <a:srgbClr val="0000FF"/>
                </a:solidFill>
              </a:rPr>
              <a:t>, </a:t>
            </a:r>
            <a:r>
              <a:rPr lang="en-US" sz="1900" dirty="0" err="1">
                <a:solidFill>
                  <a:srgbClr val="0000FF"/>
                </a:solidFill>
              </a:rPr>
              <a:t>use.color</a:t>
            </a:r>
            <a:r>
              <a:rPr lang="en-US" sz="1900" dirty="0">
                <a:solidFill>
                  <a:srgbClr val="0000FF"/>
                </a:solidFill>
              </a:rPr>
              <a:t>=T, main="Body Fat Example")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</a:t>
            </a:r>
            <a:r>
              <a:rPr lang="en-US" sz="1900" dirty="0" err="1">
                <a:solidFill>
                  <a:srgbClr val="0000FF"/>
                </a:solidFill>
              </a:rPr>
              <a:t>abline</a:t>
            </a:r>
            <a:r>
              <a:rPr lang="en-US" sz="1900" dirty="0">
                <a:solidFill>
                  <a:srgbClr val="0000FF"/>
                </a:solidFill>
              </a:rPr>
              <a:t>(v=fracL1, </a:t>
            </a:r>
            <a:r>
              <a:rPr lang="en-US" sz="1900" dirty="0" err="1">
                <a:solidFill>
                  <a:srgbClr val="0000FF"/>
                </a:solidFill>
              </a:rPr>
              <a:t>lty</a:t>
            </a:r>
            <a:r>
              <a:rPr lang="en-US" sz="1900" dirty="0">
                <a:solidFill>
                  <a:srgbClr val="0000FF"/>
                </a:solidFill>
              </a:rPr>
              <a:t>=2, col=2, </a:t>
            </a:r>
            <a:r>
              <a:rPr lang="en-US" sz="1900" dirty="0" err="1">
                <a:solidFill>
                  <a:srgbClr val="0000FF"/>
                </a:solidFill>
              </a:rPr>
              <a:t>lwd</a:t>
            </a:r>
            <a:r>
              <a:rPr lang="en-US" sz="1900" dirty="0">
                <a:solidFill>
                  <a:srgbClr val="0000FF"/>
                </a:solidFill>
              </a:rPr>
              <a:t>=2)</a:t>
            </a:r>
            <a:endParaRPr lang="en-US" sz="19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70" y="1395046"/>
            <a:ext cx="4979092" cy="4971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867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Body Fat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109" y="914400"/>
            <a:ext cx="10931236" cy="571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1900" dirty="0">
                <a:solidFill>
                  <a:srgbClr val="002060"/>
                </a:solidFill>
              </a:rPr>
              <a:t>### extracting the model based on the selected lambda_2 and fraction of L1</a:t>
            </a:r>
          </a:p>
          <a:p>
            <a:pPr>
              <a:buNone/>
            </a:pPr>
            <a:r>
              <a:rPr lang="en-US" sz="1900" dirty="0">
                <a:solidFill>
                  <a:srgbClr val="0000FF"/>
                </a:solidFill>
              </a:rPr>
              <a:t>&gt; predict(</a:t>
            </a:r>
            <a:r>
              <a:rPr lang="en-US" sz="1900" dirty="0" err="1">
                <a:solidFill>
                  <a:srgbClr val="0000FF"/>
                </a:solidFill>
              </a:rPr>
              <a:t>mod.enet</a:t>
            </a:r>
            <a:r>
              <a:rPr lang="en-US" sz="1900" dirty="0">
                <a:solidFill>
                  <a:srgbClr val="0000FF"/>
                </a:solidFill>
              </a:rPr>
              <a:t>, s=fracL1, type=“coefficients”)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$s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0.8787879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$fraction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0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0.8787879 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$mode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[1] "fraction"</a:t>
            </a:r>
          </a:p>
          <a:p>
            <a:pPr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$coefficients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Age                   </a:t>
            </a:r>
            <a:r>
              <a:rPr lang="en-US" sz="1900" dirty="0" err="1">
                <a:solidFill>
                  <a:srgbClr val="FF0000"/>
                </a:solidFill>
              </a:rPr>
              <a:t>Wt</a:t>
            </a:r>
            <a:r>
              <a:rPr lang="en-US" sz="1900" dirty="0">
                <a:solidFill>
                  <a:srgbClr val="FF0000"/>
                </a:solidFill>
              </a:rPr>
              <a:t>                   </a:t>
            </a:r>
            <a:r>
              <a:rPr lang="en-US" sz="1900" dirty="0" err="1">
                <a:solidFill>
                  <a:srgbClr val="FF0000"/>
                </a:solidFill>
              </a:rPr>
              <a:t>Ht</a:t>
            </a:r>
            <a:r>
              <a:rPr lang="en-US" sz="1900" dirty="0">
                <a:solidFill>
                  <a:srgbClr val="FF0000"/>
                </a:solidFill>
              </a:rPr>
              <a:t>                    Neck                Chest                 </a:t>
            </a:r>
            <a:r>
              <a:rPr lang="en-US" sz="1900" dirty="0" err="1">
                <a:solidFill>
                  <a:srgbClr val="FF0000"/>
                </a:solidFill>
              </a:rPr>
              <a:t>Abd</a:t>
            </a:r>
            <a:r>
              <a:rPr lang="en-US" sz="1900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0.09124856    -0.24657606   -0.03803826   -0.12674220    0.00000000    1.15383642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    Hip                Thigh                Knee              Ankle                 Bicep             Arm 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-0.13079181     0.10911306   0.00000000    0.01882265    0.04902691    0.09836029</a:t>
            </a:r>
          </a:p>
          <a:p>
            <a:pPr>
              <a:buNone/>
            </a:pPr>
            <a:r>
              <a:rPr lang="en-US" sz="1900" dirty="0">
                <a:solidFill>
                  <a:srgbClr val="FF0000"/>
                </a:solidFill>
              </a:rPr>
              <a:t>      Wrist </a:t>
            </a:r>
          </a:p>
          <a:p>
            <a:pPr>
              <a:buNone/>
            </a:pPr>
            <a:r>
              <a:rPr lang="en-US" sz="1900">
                <a:solidFill>
                  <a:srgbClr val="FF0000"/>
                </a:solidFill>
              </a:rPr>
              <a:t>-0.17520256 </a:t>
            </a:r>
            <a:endParaRPr lang="en-US" sz="1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27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Summary of Common Penalized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9736282" cy="4800600"/>
          </a:xfrm>
        </p:spPr>
        <p:txBody>
          <a:bodyPr>
            <a:normAutofit/>
          </a:bodyPr>
          <a:lstStyle/>
          <a:p>
            <a:r>
              <a:rPr lang="en-US" dirty="0"/>
              <a:t>Penalized regression model take the general 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Most common choices for these models include</a:t>
            </a:r>
          </a:p>
          <a:p>
            <a:pPr lvl="1"/>
            <a:r>
              <a:rPr lang="en-US" dirty="0"/>
              <a:t>Ridge: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Lasso:</a:t>
            </a:r>
          </a:p>
          <a:p>
            <a:pPr lvl="1"/>
            <a:endParaRPr lang="en-US" sz="900" dirty="0"/>
          </a:p>
          <a:p>
            <a:pPr lvl="1"/>
            <a:r>
              <a:rPr lang="en-US" dirty="0"/>
              <a:t>Elastic Net:</a:t>
            </a:r>
          </a:p>
          <a:p>
            <a:endParaRPr lang="en-US" sz="800" dirty="0"/>
          </a:p>
          <a:p>
            <a:r>
              <a:rPr lang="en-US" dirty="0"/>
              <a:t>None are “oracle” methods BUT they have useful properties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547013"/>
              </p:ext>
            </p:extLst>
          </p:nvPr>
        </p:nvGraphicFramePr>
        <p:xfrm>
          <a:off x="2277341" y="1907453"/>
          <a:ext cx="6227492" cy="669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3" imgW="2958840" imgH="317160" progId="Equation.DSMT4">
                  <p:embed/>
                </p:oleObj>
              </mc:Choice>
              <mc:Fallback>
                <p:oleObj name="Equation" r:id="rId3" imgW="29588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7341" y="1907453"/>
                        <a:ext cx="6227492" cy="669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610800"/>
              </p:ext>
            </p:extLst>
          </p:nvPr>
        </p:nvGraphicFramePr>
        <p:xfrm>
          <a:off x="3515734" y="3191777"/>
          <a:ext cx="5077546" cy="62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5" imgW="2577960" imgH="317160" progId="Equation.DSMT4">
                  <p:embed/>
                </p:oleObj>
              </mc:Choice>
              <mc:Fallback>
                <p:oleObj name="Equation" r:id="rId5" imgW="25779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15734" y="3191777"/>
                        <a:ext cx="5077546" cy="6268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059106"/>
              </p:ext>
            </p:extLst>
          </p:nvPr>
        </p:nvGraphicFramePr>
        <p:xfrm>
          <a:off x="3515734" y="4320149"/>
          <a:ext cx="6272501" cy="61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7" imgW="3225600" imgH="317160" progId="Equation.DSMT4">
                  <p:embed/>
                </p:oleObj>
              </mc:Choice>
              <mc:Fallback>
                <p:oleObj name="Equation" r:id="rId7" imgW="32256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15734" y="4320149"/>
                        <a:ext cx="6272501" cy="618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05054"/>
              </p:ext>
            </p:extLst>
          </p:nvPr>
        </p:nvGraphicFramePr>
        <p:xfrm>
          <a:off x="3515734" y="3768436"/>
          <a:ext cx="4816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9" imgW="2514600" imgH="317160" progId="Equation.DSMT4">
                  <p:embed/>
                </p:oleObj>
              </mc:Choice>
              <mc:Fallback>
                <p:oleObj name="Equation" r:id="rId9" imgW="25146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15734" y="3768436"/>
                        <a:ext cx="481647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0598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Summary of Common Penalized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9736282" cy="4800600"/>
          </a:xfrm>
        </p:spPr>
        <p:txBody>
          <a:bodyPr>
            <a:normAutofit/>
          </a:bodyPr>
          <a:lstStyle/>
          <a:p>
            <a:r>
              <a:rPr lang="en-US" dirty="0"/>
              <a:t>All improve prediction via bias-variance trade-off</a:t>
            </a:r>
          </a:p>
          <a:p>
            <a:pPr lvl="1"/>
            <a:r>
              <a:rPr lang="en-US" dirty="0"/>
              <a:t>Recall OLS solution is BLUE (among unbiased solutions)</a:t>
            </a:r>
          </a:p>
          <a:p>
            <a:pPr lvl="1"/>
            <a:r>
              <a:rPr lang="en-US" dirty="0"/>
              <a:t>Penalized approaches increase bias but generally reduce variance </a:t>
            </a:r>
          </a:p>
          <a:p>
            <a:pPr lvl="1"/>
            <a:endParaRPr lang="en-US" sz="1200" dirty="0"/>
          </a:p>
          <a:p>
            <a:r>
              <a:rPr lang="en-US" dirty="0"/>
              <a:t>In all of these approaches, solutions are not scale invariant </a:t>
            </a:r>
          </a:p>
          <a:p>
            <a:pPr lvl="1"/>
            <a:r>
              <a:rPr lang="en-US" dirty="0"/>
              <a:t>Scale and center variables (and often outcome) before fitting</a:t>
            </a:r>
          </a:p>
          <a:p>
            <a:pPr lvl="1"/>
            <a:r>
              <a:rPr lang="en-US" dirty="0"/>
              <a:t>Only exception are categorical responses</a:t>
            </a:r>
          </a:p>
          <a:p>
            <a:endParaRPr lang="en-US" sz="1200" dirty="0"/>
          </a:p>
          <a:p>
            <a:r>
              <a:rPr lang="en-US" dirty="0"/>
              <a:t>Shrinkage/penalty parameters must also be “tuned” before selecting final model</a:t>
            </a:r>
          </a:p>
          <a:p>
            <a:pPr lvl="1"/>
            <a:r>
              <a:rPr lang="en-US" dirty="0"/>
              <a:t>Generalized cross validation (relevant only to ridge regression)</a:t>
            </a:r>
          </a:p>
          <a:p>
            <a:pPr lvl="1"/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dirty="0"/>
              <a:t>-fold cross validation</a:t>
            </a:r>
            <a:endParaRPr lang="en-US" i="1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61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8745" y="111557"/>
            <a:ext cx="854479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Adaptations to Penalized Regression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9736282" cy="4800600"/>
          </a:xfrm>
        </p:spPr>
        <p:txBody>
          <a:bodyPr>
            <a:normAutofit/>
          </a:bodyPr>
          <a:lstStyle/>
          <a:p>
            <a:r>
              <a:rPr lang="en-US" dirty="0"/>
              <a:t>Methods designed to achieve oracle properties</a:t>
            </a:r>
          </a:p>
          <a:p>
            <a:pPr lvl="1"/>
            <a:r>
              <a:rPr lang="en-US" dirty="0"/>
              <a:t>Choose </a:t>
            </a:r>
            <a:r>
              <a:rPr lang="en-US" i="1" dirty="0" err="1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q</a:t>
            </a:r>
            <a:r>
              <a:rPr lang="en-US" dirty="0"/>
              <a:t> where 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0 &lt; </a:t>
            </a:r>
            <a:r>
              <a:rPr lang="en-US" i="1" dirty="0">
                <a:latin typeface="Times" panose="02020603050405020304" pitchFamily="18" charset="0"/>
                <a:cs typeface="Times" panose="02020603050405020304" pitchFamily="18" charset="0"/>
              </a:rPr>
              <a:t>q</a:t>
            </a:r>
            <a:r>
              <a:rPr lang="en-US" dirty="0">
                <a:latin typeface="Times" panose="02020603050405020304" pitchFamily="18" charset="0"/>
                <a:cs typeface="Times" panose="02020603050405020304" pitchFamily="18" charset="0"/>
              </a:rPr>
              <a:t> &lt; 1</a:t>
            </a:r>
          </a:p>
          <a:p>
            <a:pPr lvl="2"/>
            <a:r>
              <a:rPr lang="en-US" dirty="0"/>
              <a:t>Constraint region no longer convex so harder to solve</a:t>
            </a:r>
          </a:p>
          <a:p>
            <a:pPr lvl="2"/>
            <a:r>
              <a:rPr lang="en-US" dirty="0"/>
              <a:t>Smoothly Clipped Absolute Deviation (SCAD) penalty (Fan and Li 2001)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Use of weighted sum of predictors in penalty</a:t>
            </a:r>
          </a:p>
          <a:p>
            <a:pPr lvl="2"/>
            <a:r>
              <a:rPr lang="en-US" dirty="0"/>
              <a:t>Weighted and adaptive Lasso (</a:t>
            </a:r>
            <a:r>
              <a:rPr lang="en-US" dirty="0" err="1"/>
              <a:t>Zou</a:t>
            </a:r>
            <a:r>
              <a:rPr lang="en-US" dirty="0"/>
              <a:t> 2006; Zhang and Lu 2007)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Nonnegative garrote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023498"/>
              </p:ext>
            </p:extLst>
          </p:nvPr>
        </p:nvGraphicFramePr>
        <p:xfrm>
          <a:off x="3046845" y="3955472"/>
          <a:ext cx="1911922" cy="436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7" name="Equation" r:id="rId3" imgW="1168200" imgH="266400" progId="Equation.DSMT4">
                  <p:embed/>
                </p:oleObj>
              </mc:Choice>
              <mc:Fallback>
                <p:oleObj name="Equation" r:id="rId3" imgW="11682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6845" y="3955472"/>
                        <a:ext cx="1911922" cy="436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471027"/>
              </p:ext>
            </p:extLst>
          </p:nvPr>
        </p:nvGraphicFramePr>
        <p:xfrm>
          <a:off x="3046845" y="5004232"/>
          <a:ext cx="53435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8" name="Equation" r:id="rId5" imgW="3263760" imgH="291960" progId="Equation.DSMT4">
                  <p:embed/>
                </p:oleObj>
              </mc:Choice>
              <mc:Fallback>
                <p:oleObj name="Equation" r:id="rId5" imgW="32637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6845" y="5004232"/>
                        <a:ext cx="534352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181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682" y="73061"/>
            <a:ext cx="8693727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Adaptations to Penalized Regression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7" y="1368136"/>
            <a:ext cx="9736282" cy="4800600"/>
          </a:xfrm>
        </p:spPr>
        <p:txBody>
          <a:bodyPr>
            <a:normAutofit/>
          </a:bodyPr>
          <a:lstStyle/>
          <a:p>
            <a:r>
              <a:rPr lang="en-US" dirty="0"/>
              <a:t>Methods for correlated predictors</a:t>
            </a:r>
          </a:p>
          <a:p>
            <a:pPr lvl="1"/>
            <a:r>
              <a:rPr lang="en-US" dirty="0"/>
              <a:t>Adaptive Elastic Net</a:t>
            </a:r>
          </a:p>
          <a:p>
            <a:pPr lvl="1"/>
            <a:endParaRPr lang="en-US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Group variable selection</a:t>
            </a:r>
          </a:p>
          <a:p>
            <a:pPr lvl="1"/>
            <a:r>
              <a:rPr lang="en-US" dirty="0"/>
              <a:t>Grouped Lasso (and adaptive group lasso)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supnorm</a:t>
            </a:r>
            <a:r>
              <a:rPr lang="en-US" dirty="0"/>
              <a:t> penalty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324751"/>
              </p:ext>
            </p:extLst>
          </p:nvPr>
        </p:nvGraphicFramePr>
        <p:xfrm>
          <a:off x="2193925" y="2362200"/>
          <a:ext cx="661193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3" imgW="4038480" imgH="647640" progId="Equation.DSMT4">
                  <p:embed/>
                </p:oleObj>
              </mc:Choice>
              <mc:Fallback>
                <p:oleObj name="Equation" r:id="rId3" imgW="40384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3925" y="2362200"/>
                        <a:ext cx="6611938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589232"/>
              </p:ext>
            </p:extLst>
          </p:nvPr>
        </p:nvGraphicFramePr>
        <p:xfrm>
          <a:off x="2266228" y="4499787"/>
          <a:ext cx="50323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5" imgW="3073320" imgH="368280" progId="Equation.DSMT4">
                  <p:embed/>
                </p:oleObj>
              </mc:Choice>
              <mc:Fallback>
                <p:oleObj name="Equation" r:id="rId5" imgW="30733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6228" y="4499787"/>
                        <a:ext cx="5032375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92556"/>
              </p:ext>
            </p:extLst>
          </p:nvPr>
        </p:nvGraphicFramePr>
        <p:xfrm>
          <a:off x="2266228" y="5598842"/>
          <a:ext cx="166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7" imgW="1015920" imgH="241200" progId="Equation.DSMT4">
                  <p:embed/>
                </p:oleObj>
              </mc:Choice>
              <mc:Fallback>
                <p:oleObj name="Equation" r:id="rId7" imgW="10159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6228" y="5598842"/>
                        <a:ext cx="16637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7218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Finalize our discussion of linear regression model fitting strategies</a:t>
            </a:r>
          </a:p>
          <a:p>
            <a:endParaRPr lang="en-US" dirty="0"/>
          </a:p>
          <a:p>
            <a:r>
              <a:rPr lang="en-US" dirty="0"/>
              <a:t>Moving to classification (i.e. </a:t>
            </a:r>
            <a:r>
              <a:rPr lang="en-US"/>
              <a:t>non-continuous outcome)</a:t>
            </a:r>
          </a:p>
          <a:p>
            <a:pPr lvl="1"/>
            <a:r>
              <a:rPr lang="en-US"/>
              <a:t>Start </a:t>
            </a:r>
            <a:r>
              <a:rPr lang="en-US" dirty="0"/>
              <a:t>our discussion of linear classifiers</a:t>
            </a:r>
          </a:p>
        </p:txBody>
      </p:sp>
    </p:spTree>
    <p:extLst>
      <p:ext uri="{BB962C8B-B14F-4D97-AF65-F5344CB8AC3E}">
        <p14:creationId xmlns:p14="http://schemas.microsoft.com/office/powerpoint/2010/main" val="50651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Elastic 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1295401"/>
            <a:ext cx="9109364" cy="4830763"/>
          </a:xfrm>
        </p:spPr>
        <p:txBody>
          <a:bodyPr>
            <a:normAutofit/>
          </a:bodyPr>
          <a:lstStyle/>
          <a:p>
            <a:r>
              <a:rPr lang="en-US" sz="3000" dirty="0"/>
              <a:t>Combines the ridge and lasso penalties in the objective function (</a:t>
            </a:r>
            <a:r>
              <a:rPr lang="en-US" sz="3000" dirty="0" err="1"/>
              <a:t>Zou</a:t>
            </a:r>
            <a:r>
              <a:rPr lang="en-US" sz="3000" dirty="0"/>
              <a:t> and Hastie, 2005)</a:t>
            </a:r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The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sz="30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3000" dirty="0"/>
              <a:t> (lasso) part of the penalty generates a sparse model.</a:t>
            </a:r>
          </a:p>
          <a:p>
            <a:r>
              <a:rPr lang="en-US" sz="3000" dirty="0"/>
              <a:t>The </a:t>
            </a:r>
            <a:r>
              <a:rPr lang="en-US" sz="3000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sz="3000" baseline="-25000" dirty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sz="3000" dirty="0"/>
              <a:t> (ridge) quadratic part of the penalty</a:t>
            </a:r>
          </a:p>
          <a:p>
            <a:pPr lvl="1"/>
            <a:r>
              <a:rPr lang="en-US" sz="2600" dirty="0"/>
              <a:t>Removes the limitation on the number of selected variables</a:t>
            </a:r>
          </a:p>
          <a:p>
            <a:pPr lvl="1"/>
            <a:r>
              <a:rPr lang="en-US" sz="2600" dirty="0"/>
              <a:t>Encourages grouping effect</a:t>
            </a:r>
          </a:p>
          <a:p>
            <a:pPr lvl="1"/>
            <a:r>
              <a:rPr lang="en-US" sz="2600" dirty="0"/>
              <a:t>Stabilizes the </a:t>
            </a:r>
            <a:r>
              <a:rPr lang="en-US" sz="2600" i="1" dirty="0">
                <a:latin typeface="Times" panose="02020603050405020304" pitchFamily="18" charset="0"/>
                <a:cs typeface="Times" panose="02020603050405020304" pitchFamily="18" charset="0"/>
              </a:rPr>
              <a:t>L</a:t>
            </a:r>
            <a:r>
              <a:rPr lang="en-US" sz="2600" baseline="-25000" dirty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sz="2600" dirty="0"/>
              <a:t> regularization path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3048794" y="2286000"/>
          <a:ext cx="60944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4" imgW="3809880" imgH="368280" progId="Equation.DSMT4">
                  <p:embed/>
                </p:oleObj>
              </mc:Choice>
              <mc:Fallback>
                <p:oleObj name="Equation" r:id="rId4" imgW="38098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794" y="2286000"/>
                        <a:ext cx="6094413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67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Elastic Net Regularization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50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Elastic Net penalty function </a:t>
            </a:r>
          </a:p>
          <a:p>
            <a:pPr lvl="1"/>
            <a:r>
              <a:rPr lang="en-US" dirty="0"/>
              <a:t>Has singularity at the vertices (</a:t>
            </a:r>
            <a:r>
              <a:rPr lang="en-US" dirty="0" err="1"/>
              <a:t>sparsity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Has strict convex edges (encourages grouping)</a:t>
            </a:r>
          </a:p>
          <a:p>
            <a:pPr lvl="1"/>
            <a:endParaRPr lang="en-US" sz="1200" dirty="0"/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Simultaneously does variable selection and continuous shrinkage</a:t>
            </a:r>
          </a:p>
          <a:p>
            <a:pPr lvl="1"/>
            <a:r>
              <a:rPr lang="en-US" dirty="0"/>
              <a:t>Can select groups of correlated variables</a:t>
            </a:r>
          </a:p>
          <a:p>
            <a:pPr lvl="1"/>
            <a:endParaRPr lang="en-US" sz="1200" dirty="0"/>
          </a:p>
          <a:p>
            <a:r>
              <a:rPr lang="en-US" dirty="0"/>
              <a:t>The elastic net often outperforms the lasso in terms of prediction accuracy</a:t>
            </a:r>
          </a:p>
        </p:txBody>
      </p:sp>
    </p:spTree>
    <p:extLst>
      <p:ext uri="{BB962C8B-B14F-4D97-AF65-F5344CB8AC3E}">
        <p14:creationId xmlns:p14="http://schemas.microsoft.com/office/powerpoint/2010/main" val="367987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51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Naïve Elastic 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752" y="1166231"/>
            <a:ext cx="9109364" cy="5126181"/>
          </a:xfrm>
        </p:spPr>
        <p:txBody>
          <a:bodyPr>
            <a:normAutofit/>
          </a:bodyPr>
          <a:lstStyle/>
          <a:p>
            <a:r>
              <a:rPr lang="en-US" dirty="0"/>
              <a:t>Initialize</a:t>
            </a:r>
          </a:p>
          <a:p>
            <a:endParaRPr lang="en-US" dirty="0"/>
          </a:p>
          <a:p>
            <a:r>
              <a:rPr lang="en-US" dirty="0"/>
              <a:t>Then: </a:t>
            </a:r>
          </a:p>
          <a:p>
            <a:endParaRPr lang="en-US" dirty="0"/>
          </a:p>
          <a:p>
            <a:r>
              <a:rPr lang="en-US" dirty="0"/>
              <a:t>If we let                  then we can rewrite the solution as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impact of </a:t>
            </a:r>
            <a:r>
              <a:rPr lang="en-US" i="1" dirty="0">
                <a:latin typeface="Symbol" panose="05050102010706020507" pitchFamily="18" charset="2"/>
              </a:rPr>
              <a:t>a</a:t>
            </a:r>
            <a:r>
              <a:rPr lang="en-US" dirty="0"/>
              <a:t>:</a:t>
            </a:r>
          </a:p>
          <a:p>
            <a:pPr lvl="1"/>
            <a:endParaRPr lang="en-US" i="1" dirty="0"/>
          </a:p>
          <a:p>
            <a:pPr lvl="1"/>
            <a:endParaRPr lang="en-US" sz="28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71426"/>
              </p:ext>
            </p:extLst>
          </p:nvPr>
        </p:nvGraphicFramePr>
        <p:xfrm>
          <a:off x="3028806" y="987135"/>
          <a:ext cx="7008812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4" imgW="4381200" imgH="660240" progId="Equation.DSMT4">
                  <p:embed/>
                </p:oleObj>
              </mc:Choice>
              <mc:Fallback>
                <p:oleObj name="Equation" r:id="rId4" imgW="43812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806" y="987135"/>
                        <a:ext cx="7008812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692881"/>
              </p:ext>
            </p:extLst>
          </p:nvPr>
        </p:nvGraphicFramePr>
        <p:xfrm>
          <a:off x="2558184" y="2208789"/>
          <a:ext cx="3238040" cy="700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Equation" r:id="rId6" imgW="1587240" imgH="342720" progId="Equation.DSMT4">
                  <p:embed/>
                </p:oleObj>
              </mc:Choice>
              <mc:Fallback>
                <p:oleObj name="Equation" r:id="rId6" imgW="15872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184" y="2208789"/>
                        <a:ext cx="3238040" cy="700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992890"/>
              </p:ext>
            </p:extLst>
          </p:nvPr>
        </p:nvGraphicFramePr>
        <p:xfrm>
          <a:off x="2620530" y="3193975"/>
          <a:ext cx="1176706" cy="587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8" imgW="558720" imgH="279360" progId="Equation.DSMT4">
                  <p:embed/>
                </p:oleObj>
              </mc:Choice>
              <mc:Fallback>
                <p:oleObj name="Equation" r:id="rId8" imgW="5587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530" y="3193975"/>
                        <a:ext cx="1176706" cy="5873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784269"/>
              </p:ext>
            </p:extLst>
          </p:nvPr>
        </p:nvGraphicFramePr>
        <p:xfrm>
          <a:off x="2558184" y="3791668"/>
          <a:ext cx="4156652" cy="1129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10" imgW="2717640" imgH="736560" progId="Equation.DSMT4">
                  <p:embed/>
                </p:oleObj>
              </mc:Choice>
              <mc:Fallback>
                <p:oleObj name="Equation" r:id="rId10" imgW="2717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184" y="3791668"/>
                        <a:ext cx="4156652" cy="11293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030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56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Geometry of Elastic Net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9654" y="1610593"/>
            <a:ext cx="4038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Elastic Net Penalty: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Singularities at the vertexes (necessary for </a:t>
            </a:r>
            <a:r>
              <a:rPr lang="en-US" sz="2000" dirty="0" err="1"/>
              <a:t>sparsity</a:t>
            </a:r>
            <a:r>
              <a:rPr lang="en-US" sz="2000" dirty="0"/>
              <a:t>)</a:t>
            </a:r>
          </a:p>
          <a:p>
            <a:endParaRPr lang="en-US" sz="1600" dirty="0"/>
          </a:p>
          <a:p>
            <a:r>
              <a:rPr lang="en-US" sz="2000" dirty="0"/>
              <a:t>Strict convex edges.  The  strength  of  convexity  varies  with α (grouping).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134215"/>
              </p:ext>
            </p:extLst>
          </p:nvPr>
        </p:nvGraphicFramePr>
        <p:xfrm>
          <a:off x="1469735" y="2208357"/>
          <a:ext cx="31750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2222280" imgH="1079280" progId="Equation.DSMT4">
                  <p:embed/>
                </p:oleObj>
              </mc:Choice>
              <mc:Fallback>
                <p:oleObj name="Equation" r:id="rId3" imgW="222228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9735" y="2208357"/>
                        <a:ext cx="3175000" cy="1546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497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51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Naïve Elastic Net Solution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988841"/>
              </p:ext>
            </p:extLst>
          </p:nvPr>
        </p:nvGraphicFramePr>
        <p:xfrm>
          <a:off x="1284288" y="1241425"/>
          <a:ext cx="9936162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4" imgW="4991040" imgH="2463480" progId="Equation.DSMT4">
                  <p:embed/>
                </p:oleObj>
              </mc:Choice>
              <mc:Fallback>
                <p:oleObj name="Equation" r:id="rId4" imgW="4991040" imgH="246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1241425"/>
                        <a:ext cx="9936162" cy="4911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895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208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Grouped Variables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4290" y="1319647"/>
            <a:ext cx="10269682" cy="4983163"/>
          </a:xfrm>
        </p:spPr>
        <p:txBody>
          <a:bodyPr>
            <a:normAutofit/>
          </a:bodyPr>
          <a:lstStyle/>
          <a:p>
            <a:r>
              <a:rPr lang="en-US" sz="2600" dirty="0">
                <a:cs typeface="Times" panose="02020603050405020304" pitchFamily="18" charset="0"/>
              </a:rPr>
              <a:t>Grouped variables occur when predictors within the </a:t>
            </a:r>
            <a:r>
              <a:rPr lang="en-US" sz="2600" b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600" dirty="0">
                <a:cs typeface="Times" panose="02020603050405020304" pitchFamily="18" charset="0"/>
              </a:rPr>
              <a:t> matrix are highly correlated	</a:t>
            </a:r>
          </a:p>
          <a:p>
            <a:pPr lvl="1"/>
            <a:r>
              <a:rPr lang="en-US" sz="2200" dirty="0">
                <a:cs typeface="Times" panose="02020603050405020304" pitchFamily="18" charset="0"/>
              </a:rPr>
              <a:t>Microarray data (genes in the same pathway are likely grouped)</a:t>
            </a:r>
          </a:p>
          <a:p>
            <a:pPr lvl="1"/>
            <a:r>
              <a:rPr lang="en-US" sz="2200" dirty="0">
                <a:cs typeface="Times" panose="02020603050405020304" pitchFamily="18" charset="0"/>
              </a:rPr>
              <a:t>Environmental contaminant data from similar sources</a:t>
            </a:r>
          </a:p>
          <a:p>
            <a:pPr lvl="1"/>
            <a:r>
              <a:rPr lang="en-US" sz="2200" dirty="0">
                <a:cs typeface="Times" panose="02020603050405020304" pitchFamily="18" charset="0"/>
              </a:rPr>
              <a:t>Extreme case:  </a:t>
            </a:r>
            <a:r>
              <a:rPr lang="en-US" sz="2200" i="1" dirty="0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200" i="1" baseline="-25000" dirty="0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200" dirty="0">
                <a:latin typeface="Times" panose="02020603050405020304" pitchFamily="18" charset="0"/>
                <a:cs typeface="Times" panose="02020603050405020304" pitchFamily="18" charset="0"/>
              </a:rPr>
              <a:t> == </a:t>
            </a:r>
            <a:r>
              <a:rPr lang="en-US" sz="2200" i="1" dirty="0" err="1">
                <a:latin typeface="Times" panose="02020603050405020304" pitchFamily="18" charset="0"/>
                <a:cs typeface="Times" panose="02020603050405020304" pitchFamily="18" charset="0"/>
              </a:rPr>
              <a:t>X</a:t>
            </a:r>
            <a:r>
              <a:rPr lang="en-US" sz="2200" i="1" baseline="-25000" dirty="0" err="1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  <a:r>
              <a:rPr lang="en-US" sz="22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2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</a:p>
          <a:p>
            <a:pPr lvl="1"/>
            <a:endParaRPr lang="en-US" sz="1200" dirty="0">
              <a:cs typeface="Times" panose="02020603050405020304" pitchFamily="18" charset="0"/>
            </a:endParaRPr>
          </a:p>
          <a:p>
            <a:r>
              <a:rPr lang="en-US" sz="2600" dirty="0">
                <a:cs typeface="Times" panose="02020603050405020304" pitchFamily="18" charset="0"/>
              </a:rPr>
              <a:t>Ideally regression method identifies these variables as a group and assigns similar coefficient values (assuming scaled and centered)</a:t>
            </a:r>
          </a:p>
          <a:p>
            <a:endParaRPr lang="en-US" sz="1200" dirty="0"/>
          </a:p>
          <a:p>
            <a:r>
              <a:rPr lang="en-US" sz="2600" dirty="0"/>
              <a:t>Simulations have shown </a:t>
            </a:r>
          </a:p>
          <a:p>
            <a:pPr lvl="1"/>
            <a:r>
              <a:rPr lang="en-US" sz="2200" dirty="0"/>
              <a:t>Lasso performs poorly when predictors in X are highly collinear</a:t>
            </a:r>
          </a:p>
          <a:p>
            <a:pPr lvl="1"/>
            <a:r>
              <a:rPr lang="en-US" sz="2200" dirty="0"/>
              <a:t>Ridge can handle </a:t>
            </a:r>
            <a:r>
              <a:rPr lang="en-US" sz="2200" dirty="0" err="1"/>
              <a:t>collinearity</a:t>
            </a:r>
            <a:r>
              <a:rPr lang="en-US" sz="2200" dirty="0"/>
              <a:t> BUT not variable selection</a:t>
            </a:r>
          </a:p>
        </p:txBody>
      </p:sp>
    </p:spTree>
    <p:extLst>
      <p:ext uri="{BB962C8B-B14F-4D97-AF65-F5344CB8AC3E}">
        <p14:creationId xmlns:p14="http://schemas.microsoft.com/office/powerpoint/2010/main" val="3417056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51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Elastic Net For Grouping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834863"/>
              </p:ext>
            </p:extLst>
          </p:nvPr>
        </p:nvGraphicFramePr>
        <p:xfrm>
          <a:off x="1650857" y="1314397"/>
          <a:ext cx="8754918" cy="503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4" imgW="4647960" imgH="2666880" progId="Equation.DSMT4">
                  <p:embed/>
                </p:oleObj>
              </mc:Choice>
              <mc:Fallback>
                <p:oleObj name="Equation" r:id="rId4" imgW="4647960" imgH="266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0857" y="1314397"/>
                        <a:ext cx="8754918" cy="5031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96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2084</Words>
  <Application>Microsoft Office PowerPoint</Application>
  <PresentationFormat>Widescreen</PresentationFormat>
  <Paragraphs>312</Paragraphs>
  <Slides>29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</vt:lpstr>
      <vt:lpstr>Office Theme</vt:lpstr>
      <vt:lpstr>Equation</vt:lpstr>
      <vt:lpstr>Penalized Regression, Part 3</vt:lpstr>
      <vt:lpstr>Limitations of the Lasso</vt:lpstr>
      <vt:lpstr>Elastic Net</vt:lpstr>
      <vt:lpstr>Elastic Net Regularization</vt:lpstr>
      <vt:lpstr>Naïve Elastic Net</vt:lpstr>
      <vt:lpstr>Geometry of Elastic Net</vt:lpstr>
      <vt:lpstr>Naïve Elastic Net Solution</vt:lpstr>
      <vt:lpstr>Grouped Variables</vt:lpstr>
      <vt:lpstr>Elastic Net For Grouping</vt:lpstr>
      <vt:lpstr>Corrected Elastic Net Solution</vt:lpstr>
      <vt:lpstr>Computing Elastic Net Solution</vt:lpstr>
      <vt:lpstr>LARS-EN Algorithm</vt:lpstr>
      <vt:lpstr>Elastic Net vs. Lasso</vt:lpstr>
      <vt:lpstr>Lasso and Elastic Net Paths</vt:lpstr>
      <vt:lpstr>Tuning Elastic Net Models</vt:lpstr>
      <vt:lpstr>Tuning Elastic Net Models</vt:lpstr>
      <vt:lpstr>Software Packages</vt:lpstr>
      <vt:lpstr>Body Fat Example</vt:lpstr>
      <vt:lpstr>Body Fat Example</vt:lpstr>
      <vt:lpstr>Body Fat Example</vt:lpstr>
      <vt:lpstr>PowerPoint Presentation</vt:lpstr>
      <vt:lpstr>Body Fat Example</vt:lpstr>
      <vt:lpstr>Body Fat Example</vt:lpstr>
      <vt:lpstr>Body Fat Example</vt:lpstr>
      <vt:lpstr>Summary of Common Penalized Regression</vt:lpstr>
      <vt:lpstr>Summary of Common Penalized Regression</vt:lpstr>
      <vt:lpstr>Adaptations to Penalized Regression Models</vt:lpstr>
      <vt:lpstr>Adaptations to Penalized Regression Models</vt:lpstr>
      <vt:lpstr>Next Time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Wolf</dc:creator>
  <cp:lastModifiedBy>Wolf, Bethany Jacobs</cp:lastModifiedBy>
  <cp:revision>44</cp:revision>
  <dcterms:created xsi:type="dcterms:W3CDTF">2017-05-29T14:41:43Z</dcterms:created>
  <dcterms:modified xsi:type="dcterms:W3CDTF">2023-01-24T13:32:56Z</dcterms:modified>
</cp:coreProperties>
</file>