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09" r:id="rId3"/>
    <p:sldId id="266" r:id="rId4"/>
    <p:sldId id="312" r:id="rId5"/>
    <p:sldId id="317" r:id="rId6"/>
    <p:sldId id="365" r:id="rId7"/>
    <p:sldId id="417" r:id="rId8"/>
    <p:sldId id="418" r:id="rId9"/>
    <p:sldId id="313" r:id="rId10"/>
    <p:sldId id="314" r:id="rId11"/>
    <p:sldId id="376" r:id="rId12"/>
    <p:sldId id="377" r:id="rId13"/>
    <p:sldId id="378" r:id="rId14"/>
    <p:sldId id="415" r:id="rId15"/>
    <p:sldId id="416" r:id="rId16"/>
    <p:sldId id="380" r:id="rId17"/>
    <p:sldId id="391" r:id="rId18"/>
    <p:sldId id="374" r:id="rId19"/>
    <p:sldId id="375" r:id="rId20"/>
    <p:sldId id="345" r:id="rId21"/>
    <p:sldId id="341" r:id="rId22"/>
    <p:sldId id="362" r:id="rId23"/>
    <p:sldId id="402" r:id="rId24"/>
    <p:sldId id="403" r:id="rId25"/>
    <p:sldId id="400" r:id="rId26"/>
    <p:sldId id="318" r:id="rId27"/>
    <p:sldId id="392" r:id="rId28"/>
    <p:sldId id="346" r:id="rId29"/>
    <p:sldId id="363" r:id="rId30"/>
    <p:sldId id="353" r:id="rId31"/>
    <p:sldId id="331" r:id="rId32"/>
    <p:sldId id="393" r:id="rId33"/>
    <p:sldId id="333" r:id="rId34"/>
    <p:sldId id="394" r:id="rId35"/>
    <p:sldId id="349" r:id="rId36"/>
    <p:sldId id="350" r:id="rId37"/>
    <p:sldId id="395" r:id="rId38"/>
    <p:sldId id="396" r:id="rId39"/>
    <p:sldId id="399" r:id="rId40"/>
    <p:sldId id="348" r:id="rId41"/>
    <p:sldId id="410" r:id="rId42"/>
    <p:sldId id="409" r:id="rId43"/>
    <p:sldId id="352" r:id="rId44"/>
    <p:sldId id="413" r:id="rId45"/>
    <p:sldId id="419" r:id="rId46"/>
    <p:sldId id="334" r:id="rId47"/>
    <p:sldId id="336" r:id="rId48"/>
    <p:sldId id="356" r:id="rId49"/>
    <p:sldId id="354" r:id="rId50"/>
    <p:sldId id="355" r:id="rId51"/>
    <p:sldId id="381" r:id="rId52"/>
    <p:sldId id="388" r:id="rId53"/>
    <p:sldId id="411" r:id="rId5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FF00"/>
    <a:srgbClr val="FF00FF"/>
    <a:srgbClr val="00FF00"/>
    <a:srgbClr val="FF66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81" d="100"/>
          <a:sy n="81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61.wmf"/><Relationship Id="rId1" Type="http://schemas.openxmlformats.org/officeDocument/2006/relationships/image" Target="../media/image37.wmf"/><Relationship Id="rId6" Type="http://schemas.openxmlformats.org/officeDocument/2006/relationships/image" Target="../media/image63.wmf"/><Relationship Id="rId11" Type="http://schemas.openxmlformats.org/officeDocument/2006/relationships/image" Target="../media/image48.wmf"/><Relationship Id="rId5" Type="http://schemas.openxmlformats.org/officeDocument/2006/relationships/image" Target="../media/image62.wmf"/><Relationship Id="rId10" Type="http://schemas.openxmlformats.org/officeDocument/2006/relationships/image" Target="../media/image64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3" y="0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95F04EC-2041-4D0C-A1B1-FB8C06A4ECD3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3" y="8830312"/>
            <a:ext cx="2971697" cy="46450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4CB973A1-6548-44C2-AD6A-5E97DF228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3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B847-C3B7-4734-BB0A-7BBA95E7534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69384-B3AB-46A3-89D2-A86B2BFB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FFA6-9386-4802-8F9A-C35ADA215CBD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49.wmf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4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45.wmf"/><Relationship Id="rId26" Type="http://schemas.openxmlformats.org/officeDocument/2006/relationships/image" Target="../media/image49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3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6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image" Target="../media/image19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Penalized Regression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Because the lasso penalty has an absolute value operation, the objective function is not differentiable and therefore lacks a closed form</a:t>
            </a:r>
          </a:p>
          <a:p>
            <a:endParaRPr lang="en-US" sz="1200" dirty="0"/>
          </a:p>
          <a:p>
            <a:r>
              <a:rPr lang="en-US" sz="2800" dirty="0"/>
              <a:t>As a result, we must use optimization algorithms to find the minimum</a:t>
            </a:r>
          </a:p>
          <a:p>
            <a:endParaRPr lang="en-US" sz="1200" dirty="0"/>
          </a:p>
          <a:p>
            <a:r>
              <a:rPr lang="en-US" sz="2800" dirty="0"/>
              <a:t>Examples of these algorithms include </a:t>
            </a:r>
          </a:p>
          <a:p>
            <a:pPr lvl="1"/>
            <a:r>
              <a:rPr lang="en-US" sz="2400" dirty="0"/>
              <a:t>Quadratic programming (limit ~100 predictors)</a:t>
            </a:r>
          </a:p>
          <a:p>
            <a:pPr lvl="1"/>
            <a:r>
              <a:rPr lang="en-US" sz="2400" dirty="0"/>
              <a:t>Least Angle Regression/LAR (limit ~10,000 predictors)</a:t>
            </a:r>
          </a:p>
          <a:p>
            <a:endParaRPr lang="en-US" sz="12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Selection of </a:t>
            </a:r>
            <a:r>
              <a:rPr lang="en-US" sz="3600" i="1" dirty="0">
                <a:latin typeface="Symbol" pitchFamily="18" charset="2"/>
              </a:rPr>
              <a:t>l</a:t>
            </a:r>
            <a:endParaRPr lang="en-US" sz="3600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Since lasso is not a linear estimator, we have no </a:t>
            </a:r>
            <a:r>
              <a:rPr lang="en-US" sz="2400" b="1" dirty="0">
                <a:latin typeface="Times" pitchFamily="18" charset="0"/>
              </a:rPr>
              <a:t>H</a:t>
            </a:r>
            <a:r>
              <a:rPr lang="en-US" sz="2400" dirty="0"/>
              <a:t> matrix such that </a:t>
            </a:r>
          </a:p>
          <a:p>
            <a:endParaRPr lang="en-US" sz="1200" dirty="0"/>
          </a:p>
          <a:p>
            <a:r>
              <a:rPr lang="en-US" sz="2400" dirty="0"/>
              <a:t>Thus determining the degrees of freedom are more difficult to estimate </a:t>
            </a:r>
          </a:p>
          <a:p>
            <a:endParaRPr lang="en-US" sz="1200" dirty="0"/>
          </a:p>
          <a:p>
            <a:r>
              <a:rPr lang="en-US" sz="2400" dirty="0"/>
              <a:t>One means is to estimate the degrees of freedom based on the number of non-zero parameters in the model and then use AIC, BIC or </a:t>
            </a:r>
            <a:r>
              <a:rPr lang="en-US" sz="2400" i="1" dirty="0"/>
              <a:t>C</a:t>
            </a:r>
            <a:r>
              <a:rPr lang="en-US" sz="2400" i="1" baseline="-25000" dirty="0"/>
              <a:t>p</a:t>
            </a:r>
            <a:r>
              <a:rPr lang="en-US" sz="2400" dirty="0"/>
              <a:t> to select the best </a:t>
            </a:r>
            <a:r>
              <a:rPr lang="en-US" sz="2400" i="1" dirty="0">
                <a:latin typeface="Symbol" pitchFamily="18" charset="2"/>
              </a:rPr>
              <a:t>l</a:t>
            </a:r>
            <a:endParaRPr lang="en-US" sz="2400" dirty="0">
              <a:latin typeface="Symbol" pitchFamily="18" charset="2"/>
            </a:endParaRPr>
          </a:p>
          <a:p>
            <a:endParaRPr lang="en-US" sz="1200" dirty="0"/>
          </a:p>
          <a:p>
            <a:r>
              <a:rPr lang="en-US" sz="2400" dirty="0"/>
              <a:t>Alternatively (and often more preferred) we could select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via cross-validation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1371600"/>
          <a:ext cx="1066800" cy="44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4" name="Equation" r:id="rId3" imgW="482400" imgH="203040" progId="Equation.DSMT4">
                  <p:embed/>
                </p:oleObj>
              </mc:Choice>
              <mc:Fallback>
                <p:oleObj name="Equation" r:id="rId3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1066800" cy="449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2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/>
              <a:t>Let the true parameters be </a:t>
            </a:r>
            <a:r>
              <a:rPr lang="en-US" sz="2800" i="1" dirty="0">
                <a:latin typeface="Symbol" panose="05050102010706020507" pitchFamily="18" charset="2"/>
              </a:rPr>
              <a:t>b</a:t>
            </a:r>
            <a:r>
              <a:rPr lang="en-US" sz="2800" baseline="-25000" dirty="0"/>
              <a:t>0</a:t>
            </a:r>
            <a:r>
              <a:rPr lang="en-US" sz="2800" dirty="0"/>
              <a:t> estimated by (subscript for sample size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800" dirty="0"/>
              <a:t>)</a:t>
            </a:r>
          </a:p>
          <a:p>
            <a:pPr lvl="1"/>
            <a:r>
              <a:rPr lang="en-US" sz="2000" dirty="0"/>
              <a:t>Estimation consistency</a:t>
            </a:r>
          </a:p>
          <a:p>
            <a:pPr lvl="1"/>
            <a:endParaRPr lang="en-US" sz="2400" dirty="0"/>
          </a:p>
          <a:p>
            <a:pPr lvl="1"/>
            <a:r>
              <a:rPr lang="en-US" sz="2000" dirty="0"/>
              <a:t>Model selection consistency (aka </a:t>
            </a:r>
            <a:r>
              <a:rPr lang="en-US" sz="2000" dirty="0" err="1"/>
              <a:t>sparsistency</a:t>
            </a:r>
            <a:r>
              <a:rPr lang="en-US" sz="2000" dirty="0"/>
              <a:t>)</a:t>
            </a:r>
          </a:p>
          <a:p>
            <a:pPr lvl="1"/>
            <a:endParaRPr lang="en-US" sz="2400" dirty="0"/>
          </a:p>
          <a:p>
            <a:pPr lvl="1"/>
            <a:r>
              <a:rPr lang="en-US" sz="2000" dirty="0"/>
              <a:t>Sign consistency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      </a:t>
            </a:r>
            <a:r>
              <a:rPr lang="en-US" sz="2000" dirty="0"/>
              <a:t>where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000" dirty="0"/>
              <a:t>Sign consistency is stronger than model selection consistency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62800" y="1295401"/>
          <a:ext cx="40789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1" name="Equation" r:id="rId3" imgW="164880" imgH="215640" progId="Equation.DSMT4">
                  <p:embed/>
                </p:oleObj>
              </mc:Choice>
              <mc:Fallback>
                <p:oleObj name="Equation" r:id="rId3" imgW="164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800" y="1295401"/>
                        <a:ext cx="407894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799" y="2550771"/>
          <a:ext cx="2463637" cy="52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2" name="Equation" r:id="rId5" imgW="1320480" imgH="279360" progId="Equation.DSMT4">
                  <p:embed/>
                </p:oleObj>
              </mc:Choice>
              <mc:Fallback>
                <p:oleObj name="Equation" r:id="rId5" imgW="1320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799" y="2550771"/>
                        <a:ext cx="2463637" cy="521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454085"/>
              </p:ext>
            </p:extLst>
          </p:nvPr>
        </p:nvGraphicFramePr>
        <p:xfrm>
          <a:off x="2209799" y="3451111"/>
          <a:ext cx="4169761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3" name="Equation" r:id="rId7" imgW="2463480" imgH="291960" progId="Equation.DSMT4">
                  <p:embed/>
                </p:oleObj>
              </mc:Choice>
              <mc:Fallback>
                <p:oleObj name="Equation" r:id="rId7" imgW="2463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9799" y="3451111"/>
                        <a:ext cx="4169761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31570" y="4259488"/>
          <a:ext cx="2775627" cy="46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4" name="Equation" r:id="rId9" imgW="1587240" imgH="266400" progId="Equation.DSMT4">
                  <p:embed/>
                </p:oleObj>
              </mc:Choice>
              <mc:Fallback>
                <p:oleObj name="Equation" r:id="rId9" imgW="1587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31570" y="4259488"/>
                        <a:ext cx="2775627" cy="46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09799" y="5039065"/>
          <a:ext cx="2948611" cy="44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5" name="Equation" r:id="rId11" imgW="1752480" imgH="266400" progId="Equation.DSMT4">
                  <p:embed/>
                </p:oleObj>
              </mc:Choice>
              <mc:Fallback>
                <p:oleObj name="Equation" r:id="rId11" imgW="17524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09799" y="5039065"/>
                        <a:ext cx="2948611" cy="447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068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Consistency of the Lasso Estimator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/>
              <a:t>In 2000, Knight and Fu showed that</a:t>
            </a:r>
          </a:p>
          <a:p>
            <a:pPr lvl="1"/>
            <a:r>
              <a:rPr lang="en-US" sz="2400" b="1" dirty="0"/>
              <a:t>Estimator Consistency</a:t>
            </a:r>
            <a:r>
              <a:rPr lang="en-US" sz="2400" dirty="0"/>
              <a:t>:  The Lasso solution is of estimation consistency for fixed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400" dirty="0"/>
              <a:t>.  Also stated as: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     It is root-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400" dirty="0"/>
              <a:t> consistent and asymptotically normal 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Model Selection Property</a:t>
            </a:r>
            <a:r>
              <a:rPr lang="en-US" sz="2400" dirty="0"/>
              <a:t>:  For                               , there is a non-vanishing positive probability for lasso to select the true model</a:t>
            </a:r>
            <a:endParaRPr lang="en-US" sz="2400" b="1" dirty="0"/>
          </a:p>
          <a:p>
            <a:pPr lvl="1"/>
            <a:endParaRPr lang="en-US" sz="2400" b="1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2743200"/>
          <a:ext cx="31273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4" name="Equation" r:id="rId3" imgW="1676160" imgH="291960" progId="Equation.DSMT4">
                  <p:embed/>
                </p:oleObj>
              </mc:Choice>
              <mc:Fallback>
                <p:oleObj name="Equation" r:id="rId3" imgW="16761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743200"/>
                        <a:ext cx="3127375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81600" y="4419600"/>
          <a:ext cx="20843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5" name="Equation" r:id="rId5" imgW="1117440" imgH="203040" progId="Equation.DSMT4">
                  <p:embed/>
                </p:oleObj>
              </mc:Choice>
              <mc:Fallback>
                <p:oleObj name="Equation" r:id="rId5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600" y="4419600"/>
                        <a:ext cx="2084388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124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Model Selection Consistency for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Zhao and Yu (2006) found</a:t>
            </a:r>
          </a:p>
          <a:p>
            <a:pPr lvl="1"/>
            <a:r>
              <a:rPr lang="en-US" sz="2400" dirty="0"/>
              <a:t>Identify conditions under which sign consistency (and model selection consistency) for lasso occur 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If a set of noise predictor is correlated with predictors in the true model, Lasso may have difficulty choosing the true predictors regardless of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400" dirty="0"/>
              <a:t> or regularization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Partition true </a:t>
            </a:r>
            <a:r>
              <a:rPr lang="en-US" sz="2400" b="1" i="1" dirty="0">
                <a:latin typeface="Symbol" panose="05050102010706020507" pitchFamily="18" charset="2"/>
              </a:rPr>
              <a:t>b</a:t>
            </a:r>
            <a:r>
              <a:rPr lang="en-US" sz="2400" dirty="0"/>
              <a:t> and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/>
              <a:t> by relevant and irrelevant predictors to define the </a:t>
            </a:r>
            <a:r>
              <a:rPr lang="en-US" sz="2400" b="1" dirty="0" err="1"/>
              <a:t>irrepresentable</a:t>
            </a:r>
            <a:r>
              <a:rPr lang="en-US" sz="2400" b="1" dirty="0"/>
              <a:t> condition </a:t>
            </a:r>
            <a:r>
              <a:rPr lang="en-US" sz="2400" dirty="0"/>
              <a:t>(IC)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5181600"/>
          <a:ext cx="48561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Equation" r:id="rId3" imgW="2603160" imgH="342720" progId="Equation.DSMT4">
                  <p:embed/>
                </p:oleObj>
              </mc:Choice>
              <mc:Fallback>
                <p:oleObj name="Equation" r:id="rId3" imgW="26031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5181600"/>
                        <a:ext cx="4856162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966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Model Selection Consistency for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Zhao and Yu (2006) found</a:t>
            </a:r>
          </a:p>
          <a:p>
            <a:pPr lvl="1"/>
            <a:r>
              <a:rPr lang="en-US" sz="2400" dirty="0"/>
              <a:t>Although                      is unknown, they note that for the IC to hold, the following must hold</a:t>
            </a:r>
          </a:p>
          <a:p>
            <a:pPr lvl="1"/>
            <a:endParaRPr lang="en-US" sz="2400" i="1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That is the regression coefficients of irrelevant covariates </a:t>
            </a:r>
            <a:r>
              <a:rPr lang="en-US" sz="2400" b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(2)</a:t>
            </a:r>
            <a:r>
              <a:rPr lang="en-US" sz="2400" dirty="0"/>
              <a:t> on the relevant covariates </a:t>
            </a:r>
            <a:r>
              <a:rPr lang="en-US" sz="2400" b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(1)</a:t>
            </a:r>
            <a:r>
              <a:rPr lang="en-US" sz="2400" dirty="0"/>
              <a:t> is constrained and this condition is necessary and sufficient for Lasso to select the true model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Under </a:t>
            </a:r>
            <a:r>
              <a:rPr lang="en-US" sz="2400" b="1" dirty="0" err="1"/>
              <a:t>Irrepresentable</a:t>
            </a:r>
            <a:r>
              <a:rPr lang="en-US" sz="2400" b="1" dirty="0"/>
              <a:t> Condition </a:t>
            </a:r>
            <a:r>
              <a:rPr lang="en-US" sz="2400" dirty="0"/>
              <a:t>(IC), the Lasso in </a:t>
            </a:r>
            <a:r>
              <a:rPr lang="en-US" sz="2400" b="1" dirty="0"/>
              <a:t>model selection consistent</a:t>
            </a:r>
            <a:r>
              <a:rPr lang="en-US" sz="2400" dirty="0"/>
              <a:t> in both fixed and large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400" dirty="0"/>
              <a:t> settings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27514" y="2761560"/>
          <a:ext cx="36957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Equation" r:id="rId3" imgW="1981080" imgH="342720" progId="Equation.DSMT4">
                  <p:embed/>
                </p:oleObj>
              </mc:Choice>
              <mc:Fallback>
                <p:oleObj name="Equation" r:id="rId3" imgW="19810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7514" y="2761560"/>
                        <a:ext cx="3695700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27514" y="1761548"/>
                <a:ext cx="1481734" cy="533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𝑠𝑖𝑔𝑛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514" y="1761548"/>
                <a:ext cx="1481734" cy="5338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67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Special Cases for Selection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Let the true model size </a:t>
            </a:r>
          </a:p>
          <a:p>
            <a:pPr lvl="1"/>
            <a:r>
              <a:rPr lang="en-US" sz="2400" dirty="0"/>
              <a:t>Underlying model must satisfy a nontrivial condition for the lass variable selection to be consistent</a:t>
            </a:r>
          </a:p>
          <a:p>
            <a:pPr lvl="1"/>
            <a:r>
              <a:rPr lang="en-US" sz="2400" dirty="0"/>
              <a:t>Lasso is always consistent in model selection under the following special cases:</a:t>
            </a:r>
          </a:p>
          <a:p>
            <a:pPr lvl="2"/>
            <a:r>
              <a:rPr lang="en-US" sz="2000" dirty="0"/>
              <a:t>When </a:t>
            </a:r>
            <a:r>
              <a:rPr lang="en-US" sz="2000" i="1" dirty="0"/>
              <a:t>p</a:t>
            </a:r>
            <a:r>
              <a:rPr lang="en-US" sz="2000" dirty="0"/>
              <a:t> = 2</a:t>
            </a:r>
          </a:p>
          <a:p>
            <a:pPr lvl="2"/>
            <a:r>
              <a:rPr lang="en-US" sz="2000" dirty="0"/>
              <a:t>When the design matrix is </a:t>
            </a:r>
            <a:r>
              <a:rPr lang="en-US" sz="2000" dirty="0" err="1"/>
              <a:t>orthoganol</a:t>
            </a:r>
            <a:endParaRPr lang="en-US" sz="2000" dirty="0"/>
          </a:p>
          <a:p>
            <a:pPr lvl="2"/>
            <a:r>
              <a:rPr lang="en-US" sz="2000" dirty="0"/>
              <a:t>When the covariates have bounded constant correlation,                          </a:t>
            </a:r>
          </a:p>
          <a:p>
            <a:pPr marL="914400" lvl="2" indent="0">
              <a:buNone/>
            </a:pPr>
            <a:r>
              <a:rPr lang="en-US" sz="2000" dirty="0"/>
              <a:t>                          for some </a:t>
            </a:r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endParaRPr lang="en-US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r>
              <a:rPr lang="en-US" sz="2000" dirty="0"/>
              <a:t>When the design has power decay correlation with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4495800"/>
          <a:ext cx="11842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7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4495800"/>
                        <a:ext cx="118427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7200" y="1295400"/>
          <a:ext cx="8969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8" name="Equation" r:id="rId5" imgW="419040" imgH="215640" progId="Equation.DSMT4">
                  <p:embed/>
                </p:oleObj>
              </mc:Choice>
              <mc:Fallback>
                <p:oleObj name="Equation" r:id="rId5" imgW="419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7200" y="1295400"/>
                        <a:ext cx="896937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5179218"/>
          <a:ext cx="40830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9" name="Equation" r:id="rId7" imgW="2044440" imgH="241200" progId="Equation.DSMT4">
                  <p:embed/>
                </p:oleObj>
              </mc:Choice>
              <mc:Fallback>
                <p:oleObj name="Equation" r:id="rId7" imgW="2044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6400" y="5179218"/>
                        <a:ext cx="408305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940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Recall Forward </a:t>
            </a:r>
            <a:r>
              <a:rPr lang="en-US" sz="3600" dirty="0" err="1"/>
              <a:t>Stagewise</a:t>
            </a:r>
            <a:r>
              <a:rPr lang="en-US" sz="3600" dirty="0"/>
              <a:t>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Stagewise</a:t>
            </a:r>
            <a:r>
              <a:rPr lang="en-US" sz="2400" dirty="0"/>
              <a:t> algorithm:</a:t>
            </a:r>
          </a:p>
          <a:p>
            <a:pPr>
              <a:buNone/>
            </a:pPr>
            <a:r>
              <a:rPr lang="en-US" sz="2400" dirty="0"/>
              <a:t>	(1) Initialize model such that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(2) Build univariate regression model for each predictor </a:t>
            </a:r>
            <a:r>
              <a:rPr lang="en-US" sz="2400" i="1" dirty="0">
                <a:latin typeface="Times" pitchFamily="18" charset="0"/>
              </a:rPr>
              <a:t>X</a:t>
            </a:r>
            <a:r>
              <a:rPr lang="en-US" sz="2400" i="1" baseline="-25000" dirty="0">
                <a:latin typeface="Times" pitchFamily="18" charset="0"/>
              </a:rPr>
              <a:t>j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/>
              <a:t>     </a:t>
            </a:r>
          </a:p>
          <a:p>
            <a:pPr>
              <a:buNone/>
            </a:pPr>
            <a:r>
              <a:rPr lang="en-US" sz="2400" dirty="0"/>
              <a:t>           on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r </a:t>
            </a:r>
            <a:r>
              <a:rPr lang="en-US" sz="2400" dirty="0"/>
              <a:t> and find the one most correlated with </a:t>
            </a:r>
            <a:r>
              <a:rPr lang="en-US" sz="2400" i="1" dirty="0">
                <a:latin typeface="Times" pitchFamily="18" charset="0"/>
              </a:rPr>
              <a:t>r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1100" dirty="0"/>
              <a:t>	</a:t>
            </a:r>
          </a:p>
          <a:p>
            <a:pPr>
              <a:buNone/>
            </a:pPr>
            <a:r>
              <a:rPr lang="en-US" sz="2400" dirty="0"/>
              <a:t>	(3) Update</a:t>
            </a:r>
          </a:p>
          <a:p>
            <a:pPr>
              <a:buNone/>
            </a:pPr>
            <a:r>
              <a:rPr lang="en-US" sz="2400" dirty="0"/>
              <a:t>		-</a:t>
            </a:r>
            <a:r>
              <a:rPr lang="en-US" sz="2000" dirty="0"/>
              <a:t>Note, </a:t>
            </a:r>
            <a:r>
              <a:rPr lang="en-US" sz="2000" i="1" dirty="0">
                <a:latin typeface="Symbol" pitchFamily="18" charset="2"/>
              </a:rPr>
              <a:t>d</a:t>
            </a:r>
            <a:r>
              <a:rPr lang="en-US" sz="20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0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000" dirty="0"/>
              <a:t> is coefficient from the regression in (2)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(4) Update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(5) Repeat steps 2 thru 4 until correlation with residuals is ~0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286000" y="3181562"/>
          <a:ext cx="15414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3" name="Equation" r:id="rId3" imgW="952200" imgH="266400" progId="Equation.DSMT4">
                  <p:embed/>
                </p:oleObj>
              </mc:Choice>
              <mc:Fallback>
                <p:oleObj name="Equation" r:id="rId3" imgW="9522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181562"/>
                        <a:ext cx="154146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4465638" y="1447800"/>
          <a:ext cx="36163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4" name="Equation" r:id="rId5" imgW="2260440" imgH="241200" progId="Equation.DSMT4">
                  <p:embed/>
                </p:oleObj>
              </mc:Choice>
              <mc:Fallback>
                <p:oleObj name="Equation" r:id="rId5" imgW="2260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1447800"/>
                        <a:ext cx="36163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2286000" y="4223181"/>
          <a:ext cx="50958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5" name="Equation" r:id="rId7" imgW="3149280" imgH="304560" progId="Equation.DSMT4">
                  <p:embed/>
                </p:oleObj>
              </mc:Choice>
              <mc:Fallback>
                <p:oleObj name="Equation" r:id="rId7" imgW="3149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23181"/>
                        <a:ext cx="50958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949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09" y="-9452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 1: Trace Plots </a:t>
            </a:r>
            <a:r>
              <a:rPr lang="en-US" sz="4000" dirty="0" err="1"/>
              <a:t>Bodyfat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17638"/>
            <a:ext cx="8754591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84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Stagewise</a:t>
            </a:r>
            <a:r>
              <a:rPr lang="en-US" sz="3600" dirty="0"/>
              <a:t> versus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Although the algorithms look entirely different, their results are very similar!</a:t>
            </a:r>
          </a:p>
          <a:p>
            <a:endParaRPr lang="en-US" sz="1200" dirty="0"/>
          </a:p>
          <a:p>
            <a:r>
              <a:rPr lang="en-US" sz="2400" dirty="0"/>
              <a:t>They will trace very similar paths for addition of predictors to the model</a:t>
            </a:r>
          </a:p>
          <a:p>
            <a:endParaRPr lang="en-US" sz="1100" dirty="0"/>
          </a:p>
          <a:p>
            <a:r>
              <a:rPr lang="en-US" sz="2400" dirty="0"/>
              <a:t>They both represent special cases of a method called least angle regression (LAR)</a:t>
            </a:r>
          </a:p>
          <a:p>
            <a:endParaRPr lang="en-US" sz="24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458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Penalized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Recall in penalized regression, re-write our loss function to include not only the squared error loss but a penalty term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Goal then becomes to minimize our a loss function (i.e. SS)</a:t>
            </a:r>
          </a:p>
          <a:p>
            <a:r>
              <a:rPr lang="en-US" sz="2400" dirty="0"/>
              <a:t>In the regression setting we can write </a:t>
            </a:r>
            <a:r>
              <a:rPr lang="en-US" sz="2400" i="1" dirty="0">
                <a:latin typeface="Times" pitchFamily="18" charset="0"/>
              </a:rPr>
              <a:t>M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i="1" dirty="0">
                <a:latin typeface="Symbol" pitchFamily="18" charset="2"/>
              </a:rPr>
              <a:t>q </a:t>
            </a:r>
            <a:r>
              <a:rPr lang="en-US" sz="2400" dirty="0">
                <a:latin typeface="Times" pitchFamily="18" charset="0"/>
              </a:rPr>
              <a:t>)</a:t>
            </a:r>
            <a:r>
              <a:rPr lang="en-US" sz="2400" dirty="0"/>
              <a:t> in terms of our regression parameters </a:t>
            </a:r>
            <a:r>
              <a:rPr lang="en-US" sz="2400" i="1" dirty="0">
                <a:latin typeface="Symbol" pitchFamily="18" charset="2"/>
              </a:rPr>
              <a:t>b</a:t>
            </a:r>
            <a:r>
              <a:rPr lang="en-US" sz="2400" dirty="0"/>
              <a:t> as follows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penalty function takes the form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4114800"/>
          <a:ext cx="41290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5" name="Equation" r:id="rId3" imgW="2311200" imgH="279360" progId="Equation.DSMT4">
                  <p:embed/>
                </p:oleObj>
              </mc:Choice>
              <mc:Fallback>
                <p:oleObj name="Equation" r:id="rId3" imgW="23112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41290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30131"/>
              </p:ext>
            </p:extLst>
          </p:nvPr>
        </p:nvGraphicFramePr>
        <p:xfrm>
          <a:off x="2286000" y="1983694"/>
          <a:ext cx="27908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6" name="Equation" r:id="rId5" imgW="1562040" imgH="279360" progId="Equation.DSMT4">
                  <p:embed/>
                </p:oleObj>
              </mc:Choice>
              <mc:Fallback>
                <p:oleObj name="Equation" r:id="rId5" imgW="15620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83694"/>
                        <a:ext cx="27908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447800" y="5334000"/>
          <a:ext cx="32670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7" name="Equation" r:id="rId7" imgW="1828800" imgH="317160" progId="Equation.DSMT4">
                  <p:embed/>
                </p:oleObj>
              </mc:Choice>
              <mc:Fallback>
                <p:oleObj name="Equation" r:id="rId7" imgW="182880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34000"/>
                        <a:ext cx="32670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Least Angle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/>
              <a:t>LAR algorithm:</a:t>
            </a:r>
          </a:p>
          <a:p>
            <a:pPr>
              <a:buNone/>
            </a:pPr>
            <a:r>
              <a:rPr lang="en-US" sz="2400" dirty="0"/>
              <a:t>	(1) Initialize model such that</a:t>
            </a:r>
          </a:p>
          <a:p>
            <a:pPr>
              <a:buNone/>
            </a:pPr>
            <a:r>
              <a:rPr lang="en-US" sz="2400" dirty="0"/>
              <a:t>	     Also initialize an empty “active set” </a:t>
            </a:r>
            <a:r>
              <a:rPr lang="en-US" sz="2400" i="1" dirty="0">
                <a:latin typeface="Times" pitchFamily="18" charset="0"/>
              </a:rPr>
              <a:t>A</a:t>
            </a:r>
            <a:r>
              <a:rPr lang="en-US" sz="2400" baseline="-25000" dirty="0">
                <a:latin typeface="Times" pitchFamily="18" charset="0"/>
              </a:rPr>
              <a:t>0</a:t>
            </a:r>
            <a:r>
              <a:rPr lang="en-US" sz="2400" dirty="0"/>
              <a:t>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(2) Find the predictor </a:t>
            </a:r>
            <a:r>
              <a:rPr lang="en-US" sz="2400" i="1" dirty="0">
                <a:latin typeface="Times" pitchFamily="18" charset="0"/>
              </a:rPr>
              <a:t>  </a:t>
            </a:r>
            <a:r>
              <a:rPr lang="en-US" sz="2400" dirty="0"/>
              <a:t>    that is most correlated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where</a:t>
            </a:r>
          </a:p>
          <a:p>
            <a:pPr>
              <a:buNone/>
            </a:pPr>
            <a:r>
              <a:rPr lang="en-US" sz="2400" dirty="0"/>
              <a:t>                                    ; update the active set to include</a:t>
            </a:r>
            <a:endParaRPr lang="en-US" sz="2400" baseline="-25000" dirty="0">
              <a:latin typeface="Times" pitchFamily="18" charset="0"/>
            </a:endParaRP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2400" dirty="0"/>
              <a:t>	(3) Move      towards its least squares coefficient,       , until another covariate       has the same correlation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that       does.  Update the active set to include 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(4) Update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b="1" dirty="0"/>
              <a:t> </a:t>
            </a:r>
            <a:r>
              <a:rPr lang="en-US" sz="2400" dirty="0"/>
              <a:t>and move along               towards the joint </a:t>
            </a:r>
            <a:r>
              <a:rPr lang="en-US" sz="2400" i="1" dirty="0"/>
              <a:t>OLS</a:t>
            </a:r>
            <a:r>
              <a:rPr lang="en-US" sz="2400" dirty="0"/>
              <a:t> direction for the regression of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on                 until a third covariate</a:t>
            </a:r>
          </a:p>
          <a:p>
            <a:pPr>
              <a:buNone/>
            </a:pPr>
            <a:r>
              <a:rPr lang="en-US" sz="2400" dirty="0"/>
              <a:t> 	       is as correlated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as the first two predictors.</a:t>
            </a:r>
            <a:r>
              <a:rPr lang="en-US" sz="2000" dirty="0"/>
              <a:t> </a:t>
            </a:r>
            <a:r>
              <a:rPr lang="en-US" sz="2400" dirty="0"/>
              <a:t>Update the active set to include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(5) Continue until all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covariates have been added to the model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798247"/>
              </p:ext>
            </p:extLst>
          </p:nvPr>
        </p:nvGraphicFramePr>
        <p:xfrm>
          <a:off x="1914525" y="3142672"/>
          <a:ext cx="3492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0" name="Equation" r:id="rId3" imgW="215640" imgH="266400" progId="Equation.DSMT4">
                  <p:embed/>
                </p:oleObj>
              </mc:Choice>
              <mc:Fallback>
                <p:oleObj name="Equation" r:id="rId3" imgW="21564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3142672"/>
                        <a:ext cx="3492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180210"/>
              </p:ext>
            </p:extLst>
          </p:nvPr>
        </p:nvGraphicFramePr>
        <p:xfrm>
          <a:off x="4229100" y="1336675"/>
          <a:ext cx="2498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1" name="Equation" r:id="rId5" imgW="1434960" imgH="241200" progId="Equation.DSMT4">
                  <p:embed/>
                </p:oleObj>
              </mc:Choice>
              <mc:Fallback>
                <p:oleObj name="Equation" r:id="rId5" imgW="14349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1336675"/>
                        <a:ext cx="2498725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990496"/>
              </p:ext>
            </p:extLst>
          </p:nvPr>
        </p:nvGraphicFramePr>
        <p:xfrm>
          <a:off x="1057560" y="2590800"/>
          <a:ext cx="17319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2" name="Equation" r:id="rId7" imgW="1054080" imgH="279360" progId="Equation.DSMT4">
                  <p:embed/>
                </p:oleObj>
              </mc:Choice>
              <mc:Fallback>
                <p:oleObj name="Equation" r:id="rId7" imgW="105408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560" y="2590800"/>
                        <a:ext cx="173196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249432"/>
              </p:ext>
            </p:extLst>
          </p:nvPr>
        </p:nvGraphicFramePr>
        <p:xfrm>
          <a:off x="6511925" y="3509527"/>
          <a:ext cx="390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3" name="Equation" r:id="rId9" imgW="241200" imgH="241200" progId="Equation.DSMT4">
                  <p:embed/>
                </p:oleObj>
              </mc:Choice>
              <mc:Fallback>
                <p:oleObj name="Equation" r:id="rId9" imgW="24120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3509527"/>
                        <a:ext cx="390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369249"/>
              </p:ext>
            </p:extLst>
          </p:nvPr>
        </p:nvGraphicFramePr>
        <p:xfrm>
          <a:off x="1971675" y="3505778"/>
          <a:ext cx="411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4" name="Equation" r:id="rId11" imgW="253800" imgH="241200" progId="Equation.DSMT4">
                  <p:embed/>
                </p:oleObj>
              </mc:Choice>
              <mc:Fallback>
                <p:oleObj name="Equation" r:id="rId11" imgW="25380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3505778"/>
                        <a:ext cx="4111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414553"/>
              </p:ext>
            </p:extLst>
          </p:nvPr>
        </p:nvGraphicFramePr>
        <p:xfrm>
          <a:off x="6532563" y="2590800"/>
          <a:ext cx="17700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5" name="Equation" r:id="rId13" imgW="1091880" imgH="279360" progId="Equation.DSMT4">
                  <p:embed/>
                </p:oleObj>
              </mc:Choice>
              <mc:Fallback>
                <p:oleObj name="Equation" r:id="rId13" imgW="109188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2590800"/>
                        <a:ext cx="17700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752045"/>
              </p:ext>
            </p:extLst>
          </p:nvPr>
        </p:nvGraphicFramePr>
        <p:xfrm>
          <a:off x="3630903" y="3755825"/>
          <a:ext cx="2056389" cy="48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6" name="Equation" r:id="rId15" imgW="1409400" imgH="279360" progId="Equation.DSMT4">
                  <p:embed/>
                </p:oleObj>
              </mc:Choice>
              <mc:Fallback>
                <p:oleObj name="Equation" r:id="rId15" imgW="1409400" imgH="2793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903" y="3755825"/>
                        <a:ext cx="2056389" cy="480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47155"/>
              </p:ext>
            </p:extLst>
          </p:nvPr>
        </p:nvGraphicFramePr>
        <p:xfrm>
          <a:off x="4229100" y="4310062"/>
          <a:ext cx="8207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7" name="Equation" r:id="rId17" imgW="596880" imgH="304560" progId="Equation.DSMT4">
                  <p:embed/>
                </p:oleObj>
              </mc:Choice>
              <mc:Fallback>
                <p:oleObj name="Equation" r:id="rId17" imgW="596880" imgH="3045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310062"/>
                        <a:ext cx="82073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5" name="Object 15"/>
          <p:cNvGraphicFramePr>
            <a:graphicFrameLocks noChangeAspect="1"/>
          </p:cNvGraphicFramePr>
          <p:nvPr/>
        </p:nvGraphicFramePr>
        <p:xfrm>
          <a:off x="4894263" y="4648200"/>
          <a:ext cx="896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8" name="Equation" r:id="rId19" imgW="647640" imgH="279360" progId="Equation.DSMT4">
                  <p:embed/>
                </p:oleObj>
              </mc:Choice>
              <mc:Fallback>
                <p:oleObj name="Equation" r:id="rId19" imgW="647640" imgH="2793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648200"/>
                        <a:ext cx="89693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788792"/>
              </p:ext>
            </p:extLst>
          </p:nvPr>
        </p:nvGraphicFramePr>
        <p:xfrm>
          <a:off x="914689" y="4999180"/>
          <a:ext cx="411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9" name="Equation" r:id="rId21" imgW="253800" imgH="241200" progId="Equation.DSMT4">
                  <p:embed/>
                </p:oleObj>
              </mc:Choice>
              <mc:Fallback>
                <p:oleObj name="Equation" r:id="rId21" imgW="253800" imgH="24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689" y="4999180"/>
                        <a:ext cx="4111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65824"/>
              </p:ext>
            </p:extLst>
          </p:nvPr>
        </p:nvGraphicFramePr>
        <p:xfrm>
          <a:off x="3200400" y="5257800"/>
          <a:ext cx="26717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0" name="Equation" r:id="rId23" imgW="1650960" imgH="304560" progId="Equation.DSMT4">
                  <p:embed/>
                </p:oleObj>
              </mc:Choice>
              <mc:Fallback>
                <p:oleObj name="Equation" r:id="rId23" imgW="1650960" imgH="3045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57800"/>
                        <a:ext cx="26717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8" name="Object 18"/>
          <p:cNvGraphicFramePr>
            <a:graphicFrameLocks noChangeAspect="1"/>
          </p:cNvGraphicFramePr>
          <p:nvPr/>
        </p:nvGraphicFramePr>
        <p:xfrm>
          <a:off x="3286125" y="2286000"/>
          <a:ext cx="390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1" name="Equation" r:id="rId25" imgW="241200" imgH="241200" progId="Equation.DSMT4">
                  <p:embed/>
                </p:oleObj>
              </mc:Choice>
              <mc:Fallback>
                <p:oleObj name="Equation" r:id="rId25" imgW="24120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286000"/>
                        <a:ext cx="390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037246"/>
              </p:ext>
            </p:extLst>
          </p:nvPr>
        </p:nvGraphicFramePr>
        <p:xfrm>
          <a:off x="6472238" y="3142672"/>
          <a:ext cx="4302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2" name="Equation" r:id="rId27" imgW="266400" imgH="266400" progId="Equation.DSMT4">
                  <p:embed/>
                </p:oleObj>
              </mc:Choice>
              <mc:Fallback>
                <p:oleObj name="Equation" r:id="rId27" imgW="266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238" y="3142672"/>
                        <a:ext cx="4302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In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19200" y="2133600"/>
            <a:ext cx="1981200" cy="3581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10000" y="2209800"/>
            <a:ext cx="2133600" cy="35052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219200" y="4191000"/>
            <a:ext cx="6172200" cy="1524000"/>
          </a:xfrm>
          <a:prstGeom prst="straightConnector1">
            <a:avLst/>
          </a:prstGeom>
          <a:ln w="25400">
            <a:solidFill>
              <a:srgbClr val="FF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19200" y="5715000"/>
            <a:ext cx="5334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10000" y="4191000"/>
            <a:ext cx="3581400" cy="1524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248400" y="5791200"/>
          <a:ext cx="349250" cy="48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78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791200"/>
                        <a:ext cx="349250" cy="483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5867400" y="1752600"/>
          <a:ext cx="3762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79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752600"/>
                        <a:ext cx="37623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3048000" y="1752600"/>
          <a:ext cx="3762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0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752600"/>
                        <a:ext cx="37623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7391400" y="5486400"/>
          <a:ext cx="3492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1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86400"/>
                        <a:ext cx="3492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7620000" y="3962400"/>
          <a:ext cx="381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2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962400"/>
                        <a:ext cx="3810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1219200" y="5715000"/>
            <a:ext cx="2590800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810000" y="4876800"/>
            <a:ext cx="1981200" cy="838200"/>
          </a:xfrm>
          <a:prstGeom prst="line">
            <a:avLst/>
          </a:prstGeom>
          <a:ln w="254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5715000"/>
            <a:ext cx="762000" cy="0"/>
          </a:xfrm>
          <a:prstGeom prst="straightConnector1">
            <a:avLst/>
          </a:prstGeom>
          <a:ln w="25400">
            <a:solidFill>
              <a:srgbClr val="FF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3657600" y="5715000"/>
          <a:ext cx="3492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3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15000"/>
                        <a:ext cx="3492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977900" y="5715000"/>
          <a:ext cx="3762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4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715000"/>
                        <a:ext cx="37623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5791200" y="4876800"/>
          <a:ext cx="3762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5" name="Equation" r:id="rId17" imgW="177480" imgH="228600" progId="Equation.DSMT4">
                  <p:embed/>
                </p:oleObj>
              </mc:Choice>
              <mc:Fallback>
                <p:oleObj name="Equation" r:id="rId17" imgW="1774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76800"/>
                        <a:ext cx="37623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838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a case where we have 2 predictors…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3886200" y="5715000"/>
            <a:ext cx="228600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14800" y="5562600"/>
            <a:ext cx="304800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114800" y="5562600"/>
            <a:ext cx="0" cy="15240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419600" y="5410200"/>
            <a:ext cx="0" cy="15240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800600" y="5257800"/>
            <a:ext cx="0" cy="15240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105400" y="5105400"/>
            <a:ext cx="0" cy="15240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410200" y="4953000"/>
            <a:ext cx="0" cy="15240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19600" y="5410200"/>
            <a:ext cx="381000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00600" y="5257800"/>
            <a:ext cx="304800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05400" y="5105400"/>
            <a:ext cx="304800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410200" y="4953000"/>
            <a:ext cx="228600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39000" y="6248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Efron</a:t>
            </a:r>
            <a:r>
              <a:rPr lang="en-US" sz="2000" dirty="0"/>
              <a:t> et al. 2004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Comparing “Path” For the 3 Approaches</a:t>
            </a:r>
            <a:br>
              <a:rPr lang="en-US" sz="4000" dirty="0"/>
            </a:br>
            <a:r>
              <a:rPr lang="en-US" sz="2700" dirty="0"/>
              <a:t>(Example 1: Body Fat Data)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20982"/>
            <a:ext cx="8757689" cy="382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14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 2: Dolphin Immunology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/>
              <a:t>Data were collected on 30 dolphins residing in the Charleston harbor</a:t>
            </a:r>
          </a:p>
          <a:p>
            <a:r>
              <a:rPr lang="en-US" sz="2800" dirty="0"/>
              <a:t>Goal was to examine impact of contaminant levels in serum with immune response</a:t>
            </a:r>
          </a:p>
          <a:p>
            <a:pPr lvl="1"/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400" dirty="0"/>
              <a:t> = serum levels of IL4</a:t>
            </a:r>
          </a:p>
          <a:p>
            <a:pPr lvl="1"/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/>
              <a:t> included sex, age (juvenile or adult), and serum levels of 12 phosphorylated compounds (aka the environmental contaminants)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1992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Contaminant levels are highly correlated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990600"/>
            <a:ext cx="6095907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81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Comparing “Path” For the 3 Approaches</a:t>
            </a:r>
            <a:br>
              <a:rPr lang="en-US" sz="4000" dirty="0"/>
            </a:br>
            <a:r>
              <a:rPr lang="en-US" sz="2700" dirty="0"/>
              <a:t>(Example 2: Dolphin Data)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86" y="1672461"/>
            <a:ext cx="8883628" cy="438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10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Relationship Between LAR and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LAR is a more general method than lasso</a:t>
            </a:r>
          </a:p>
          <a:p>
            <a:endParaRPr lang="en-US" sz="1200" dirty="0"/>
          </a:p>
          <a:p>
            <a:r>
              <a:rPr lang="en-US" sz="2400" dirty="0"/>
              <a:t>A modification of the LAR algorithm produces the entire lasso path for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varied from 0 to infinity</a:t>
            </a:r>
          </a:p>
          <a:p>
            <a:endParaRPr lang="en-US" sz="1200" dirty="0"/>
          </a:p>
          <a:p>
            <a:r>
              <a:rPr lang="en-US" sz="2400" dirty="0"/>
              <a:t>Modification occurs if a previously non-zero coefficient estimated to be zero at some point in the algorithm</a:t>
            </a:r>
          </a:p>
          <a:p>
            <a:endParaRPr lang="en-US" sz="1200" dirty="0"/>
          </a:p>
          <a:p>
            <a:r>
              <a:rPr lang="en-US" sz="2400" dirty="0"/>
              <a:t>If this occurs, the LAR algorithm is modified such that the coefficient is removed from the active set and the joint direction is recomputed</a:t>
            </a:r>
          </a:p>
          <a:p>
            <a:endParaRPr lang="en-US" sz="1200" dirty="0"/>
          </a:p>
          <a:p>
            <a:r>
              <a:rPr lang="en-US" sz="2400" dirty="0"/>
              <a:t>This modification is the most frequently implements version of LAR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Modified Least Angle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/>
              <a:t>LAR algorithm:</a:t>
            </a:r>
          </a:p>
          <a:p>
            <a:pPr>
              <a:buNone/>
            </a:pPr>
            <a:r>
              <a:rPr lang="en-US" sz="2400" dirty="0"/>
              <a:t>	(1) Initialize model:                                        with </a:t>
            </a:r>
            <a:r>
              <a:rPr lang="en-US" sz="2400" dirty="0" err="1"/>
              <a:t>empty“active</a:t>
            </a:r>
            <a:r>
              <a:rPr lang="en-US" sz="2400" dirty="0"/>
              <a:t> set” </a:t>
            </a:r>
            <a:r>
              <a:rPr lang="en-US" sz="2400" i="1" dirty="0">
                <a:latin typeface="Times" pitchFamily="18" charset="0"/>
              </a:rPr>
              <a:t>A</a:t>
            </a:r>
            <a:r>
              <a:rPr lang="en-US" sz="2400" baseline="-25000" dirty="0">
                <a:latin typeface="Times" pitchFamily="18" charset="0"/>
              </a:rPr>
              <a:t>0</a:t>
            </a:r>
            <a:r>
              <a:rPr lang="en-US" sz="2400" dirty="0"/>
              <a:t>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(2) Find the       most correlated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and update the active set to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(3) Move      towards       , until another covariate       has the same correlation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that       does.  Update the active set to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(4) Update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b="1" dirty="0"/>
              <a:t> </a:t>
            </a:r>
            <a:r>
              <a:rPr lang="en-US" sz="2400" dirty="0"/>
              <a:t>and move along               towards the joint </a:t>
            </a:r>
            <a:r>
              <a:rPr lang="en-US" sz="2400" i="1" dirty="0"/>
              <a:t>OLS</a:t>
            </a:r>
            <a:r>
              <a:rPr lang="en-US" sz="2400" dirty="0"/>
              <a:t> direction for                 until a third covariate       is as correlated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as              .</a:t>
            </a:r>
            <a:r>
              <a:rPr lang="en-US" sz="2000" dirty="0"/>
              <a:t> </a:t>
            </a:r>
            <a:r>
              <a:rPr lang="en-US" sz="2400" dirty="0"/>
              <a:t>Update the active set to 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	(4a) If a non-zero coefficient reaches 0, remove it from the 	active set and recalculate the current joint OLS direction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(5) Continue until all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covariates have been added to the model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080649"/>
              </p:ext>
            </p:extLst>
          </p:nvPr>
        </p:nvGraphicFramePr>
        <p:xfrm>
          <a:off x="1937415" y="2774928"/>
          <a:ext cx="3492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0" name="Equation" r:id="rId3" imgW="215640" imgH="266400" progId="Equation.DSMT4">
                  <p:embed/>
                </p:oleObj>
              </mc:Choice>
              <mc:Fallback>
                <p:oleObj name="Equation" r:id="rId3" imgW="2156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415" y="2774928"/>
                        <a:ext cx="3492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61509"/>
              </p:ext>
            </p:extLst>
          </p:nvPr>
        </p:nvGraphicFramePr>
        <p:xfrm>
          <a:off x="3175794" y="1401184"/>
          <a:ext cx="21669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1" name="Equation" r:id="rId5" imgW="1244520" imgH="241200" progId="Equation.DSMT4">
                  <p:embed/>
                </p:oleObj>
              </mc:Choice>
              <mc:Fallback>
                <p:oleObj name="Equation" r:id="rId5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794" y="1401184"/>
                        <a:ext cx="2166937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89863"/>
              </p:ext>
            </p:extLst>
          </p:nvPr>
        </p:nvGraphicFramePr>
        <p:xfrm>
          <a:off x="3472584" y="3167837"/>
          <a:ext cx="390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2" name="Equation" r:id="rId7" imgW="241200" imgH="241200" progId="Equation.DSMT4">
                  <p:embed/>
                </p:oleObj>
              </mc:Choice>
              <mc:Fallback>
                <p:oleObj name="Equation" r:id="rId7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2584" y="3167837"/>
                        <a:ext cx="390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957568"/>
              </p:ext>
            </p:extLst>
          </p:nvPr>
        </p:nvGraphicFramePr>
        <p:xfrm>
          <a:off x="6400800" y="2820506"/>
          <a:ext cx="411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3" name="Equation" r:id="rId9" imgW="253800" imgH="241200" progId="Equation.DSMT4">
                  <p:embed/>
                </p:oleObj>
              </mc:Choice>
              <mc:Fallback>
                <p:oleObj name="Equation" r:id="rId9" imgW="253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20506"/>
                        <a:ext cx="4111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674045"/>
              </p:ext>
            </p:extLst>
          </p:nvPr>
        </p:nvGraphicFramePr>
        <p:xfrm>
          <a:off x="1079859" y="2334270"/>
          <a:ext cx="10906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4" name="Equation" r:id="rId11" imgW="672840" imgH="279360" progId="Equation.DSMT4">
                  <p:embed/>
                </p:oleObj>
              </mc:Choice>
              <mc:Fallback>
                <p:oleObj name="Equation" r:id="rId11" imgW="672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859" y="2334270"/>
                        <a:ext cx="10906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319996"/>
              </p:ext>
            </p:extLst>
          </p:nvPr>
        </p:nvGraphicFramePr>
        <p:xfrm>
          <a:off x="7333672" y="3115376"/>
          <a:ext cx="14287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5" name="Equation" r:id="rId13" imgW="977760" imgH="279360" progId="Equation.DSMT4">
                  <p:embed/>
                </p:oleObj>
              </mc:Choice>
              <mc:Fallback>
                <p:oleObj name="Equation" r:id="rId13" imgW="977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3672" y="3115376"/>
                        <a:ext cx="1428750" cy="48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390406"/>
              </p:ext>
            </p:extLst>
          </p:nvPr>
        </p:nvGraphicFramePr>
        <p:xfrm>
          <a:off x="4229100" y="3728175"/>
          <a:ext cx="8207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6" name="Equation" r:id="rId15" imgW="596880" imgH="304560" progId="Equation.DSMT4">
                  <p:embed/>
                </p:oleObj>
              </mc:Choice>
              <mc:Fallback>
                <p:oleObj name="Equation" r:id="rId15" imgW="5968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728175"/>
                        <a:ext cx="82073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483091"/>
              </p:ext>
            </p:extLst>
          </p:nvPr>
        </p:nvGraphicFramePr>
        <p:xfrm>
          <a:off x="2345984" y="4058648"/>
          <a:ext cx="896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7" name="Equation" r:id="rId17" imgW="647640" imgH="279360" progId="Equation.DSMT4">
                  <p:embed/>
                </p:oleObj>
              </mc:Choice>
              <mc:Fallback>
                <p:oleObj name="Equation" r:id="rId17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984" y="4058648"/>
                        <a:ext cx="89693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43627"/>
              </p:ext>
            </p:extLst>
          </p:nvPr>
        </p:nvGraphicFramePr>
        <p:xfrm>
          <a:off x="5830434" y="4075532"/>
          <a:ext cx="411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8" name="Equation" r:id="rId19" imgW="253800" imgH="241200" progId="Equation.DSMT4">
                  <p:embed/>
                </p:oleObj>
              </mc:Choice>
              <mc:Fallback>
                <p:oleObj name="Equation" r:id="rId19" imgW="253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434" y="4075532"/>
                        <a:ext cx="4111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73082"/>
              </p:ext>
            </p:extLst>
          </p:nvPr>
        </p:nvGraphicFramePr>
        <p:xfrm>
          <a:off x="5129396" y="4354401"/>
          <a:ext cx="19939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9" name="Equation" r:id="rId21" imgW="1231560" imgH="304560" progId="Equation.DSMT4">
                  <p:embed/>
                </p:oleObj>
              </mc:Choice>
              <mc:Fallback>
                <p:oleObj name="Equation" r:id="rId21" imgW="1231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396" y="4354401"/>
                        <a:ext cx="19939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910066"/>
              </p:ext>
            </p:extLst>
          </p:nvPr>
        </p:nvGraphicFramePr>
        <p:xfrm>
          <a:off x="2211892" y="2025939"/>
          <a:ext cx="390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0" name="Equation" r:id="rId23" imgW="241200" imgH="241200" progId="Equation.DSMT4">
                  <p:embed/>
                </p:oleObj>
              </mc:Choice>
              <mc:Fallback>
                <p:oleObj name="Equation" r:id="rId23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892" y="2025939"/>
                        <a:ext cx="390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159581"/>
              </p:ext>
            </p:extLst>
          </p:nvPr>
        </p:nvGraphicFramePr>
        <p:xfrm>
          <a:off x="3242921" y="2793400"/>
          <a:ext cx="4302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1" name="Equation" r:id="rId25" imgW="266400" imgH="266400" progId="Equation.DSMT4">
                  <p:embed/>
                </p:oleObj>
              </mc:Choice>
              <mc:Fallback>
                <p:oleObj name="Equation" r:id="rId25" imgW="266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921" y="2793400"/>
                        <a:ext cx="4302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439996"/>
              </p:ext>
            </p:extLst>
          </p:nvPr>
        </p:nvGraphicFramePr>
        <p:xfrm>
          <a:off x="1357401" y="4420788"/>
          <a:ext cx="896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2" name="Equation" r:id="rId27" imgW="647640" imgH="279360" progId="Equation.DSMT4">
                  <p:embed/>
                </p:oleObj>
              </mc:Choice>
              <mc:Fallback>
                <p:oleObj name="Equation" r:id="rId27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401" y="4420788"/>
                        <a:ext cx="89693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052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Relationship Bt/ LAR and </a:t>
            </a:r>
            <a:r>
              <a:rPr lang="en-US" sz="3600" dirty="0" err="1"/>
              <a:t>Stagewise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LAR is also a more general method than </a:t>
            </a:r>
            <a:r>
              <a:rPr lang="en-US" sz="2400" dirty="0" err="1"/>
              <a:t>stagewise</a:t>
            </a:r>
            <a:r>
              <a:rPr lang="en-US" sz="2400" dirty="0"/>
              <a:t> selection</a:t>
            </a:r>
          </a:p>
          <a:p>
            <a:endParaRPr lang="en-US" sz="1200" dirty="0"/>
          </a:p>
          <a:p>
            <a:r>
              <a:rPr lang="en-US" sz="2400" dirty="0"/>
              <a:t>Can also reproduce </a:t>
            </a:r>
            <a:r>
              <a:rPr lang="en-US" sz="2400" dirty="0" err="1"/>
              <a:t>stagewise</a:t>
            </a:r>
            <a:r>
              <a:rPr lang="en-US" sz="2400" dirty="0"/>
              <a:t> results using modified LAR</a:t>
            </a:r>
          </a:p>
          <a:p>
            <a:endParaRPr lang="en-US" sz="1200" dirty="0"/>
          </a:p>
          <a:p>
            <a:r>
              <a:rPr lang="en-US" sz="2400" dirty="0"/>
              <a:t>Start with the LAR algorithm and determine the best direction at each stage</a:t>
            </a:r>
            <a:endParaRPr lang="en-US" sz="2400" dirty="0">
              <a:latin typeface="Times" pitchFamily="18" charset="0"/>
            </a:endParaRPr>
          </a:p>
          <a:p>
            <a:endParaRPr lang="en-US" sz="1200" dirty="0"/>
          </a:p>
          <a:p>
            <a:r>
              <a:rPr lang="en-US" sz="2400" dirty="0"/>
              <a:t>If the direction for any predictor in the active set doesn’t agree in sign with the correlation between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</a:t>
            </a:r>
            <a:r>
              <a:rPr lang="en-US" sz="2400" dirty="0"/>
              <a:t> and </a:t>
            </a:r>
            <a:r>
              <a:rPr lang="en-US" sz="2400" i="1" dirty="0" err="1">
                <a:latin typeface="Times" pitchFamily="18" charset="0"/>
                <a:cs typeface="Times" pitchFamily="18" charset="0"/>
              </a:rPr>
              <a:t>X</a:t>
            </a:r>
            <a:r>
              <a:rPr lang="en-US" sz="2400" i="1" baseline="-25000" dirty="0" err="1">
                <a:latin typeface="Times" pitchFamily="18" charset="0"/>
                <a:cs typeface="Times" pitchFamily="18" charset="0"/>
              </a:rPr>
              <a:t>j</a:t>
            </a:r>
            <a:r>
              <a:rPr lang="en-US" sz="2400" dirty="0"/>
              <a:t>, adjust to move in the direction of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corr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i="1" dirty="0" err="1">
                <a:latin typeface="Times" pitchFamily="18" charset="0"/>
                <a:cs typeface="Times" pitchFamily="18" charset="0"/>
              </a:rPr>
              <a:t>X</a:t>
            </a:r>
            <a:r>
              <a:rPr lang="en-US" sz="2400" i="1" baseline="-25000" dirty="0" err="1">
                <a:latin typeface="Times" pitchFamily="18" charset="0"/>
                <a:cs typeface="Times" pitchFamily="18" charset="0"/>
              </a:rPr>
              <a:t>j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endParaRPr lang="en-US" sz="1200" dirty="0"/>
          </a:p>
          <a:p>
            <a:r>
              <a:rPr lang="en-US" sz="2400" dirty="0"/>
              <a:t>As step sizes go to 0, we get a modified version of the LAR algorithm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the Three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LARS</a:t>
            </a:r>
          </a:p>
          <a:p>
            <a:pPr lvl="1"/>
            <a:r>
              <a:rPr lang="en-US" sz="2400" dirty="0"/>
              <a:t>Uses least square directions in the active set of variables</a:t>
            </a:r>
          </a:p>
          <a:p>
            <a:pPr lvl="1"/>
            <a:endParaRPr lang="en-US" sz="800" dirty="0"/>
          </a:p>
          <a:p>
            <a:r>
              <a:rPr lang="en-US" sz="2800" dirty="0"/>
              <a:t>Lasso</a:t>
            </a:r>
          </a:p>
          <a:p>
            <a:pPr lvl="1"/>
            <a:r>
              <a:rPr lang="en-US" sz="2400" dirty="0"/>
              <a:t>Uses the least square directions</a:t>
            </a:r>
          </a:p>
          <a:p>
            <a:pPr lvl="1"/>
            <a:r>
              <a:rPr lang="en-US" sz="2400" dirty="0"/>
              <a:t>If the variable crosses 0, it is removed from the active set</a:t>
            </a:r>
          </a:p>
          <a:p>
            <a:pPr lvl="1"/>
            <a:endParaRPr lang="en-US" sz="800" dirty="0"/>
          </a:p>
          <a:p>
            <a:r>
              <a:rPr lang="en-US" sz="2800" dirty="0"/>
              <a:t>Forward </a:t>
            </a:r>
            <a:r>
              <a:rPr lang="en-US" sz="2800" dirty="0" err="1"/>
              <a:t>stagewise</a:t>
            </a:r>
            <a:endParaRPr lang="en-US" sz="2800" dirty="0"/>
          </a:p>
          <a:p>
            <a:pPr lvl="1"/>
            <a:r>
              <a:rPr lang="en-US" sz="2400" dirty="0"/>
              <a:t>Uses non-negative least squares directions in the active set</a:t>
            </a:r>
          </a:p>
        </p:txBody>
      </p:sp>
    </p:spTree>
    <p:extLst>
      <p:ext uri="{BB962C8B-B14F-4D97-AF65-F5344CB8AC3E}">
        <p14:creationId xmlns:p14="http://schemas.microsoft.com/office/powerpoint/2010/main" val="94656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Last class we discussed ridge regression as an alternative to OLS when covariates are collinear</a:t>
            </a:r>
          </a:p>
          <a:p>
            <a:endParaRPr lang="en-US" sz="1200" dirty="0"/>
          </a:p>
          <a:p>
            <a:r>
              <a:rPr lang="en-US" sz="2800" dirty="0"/>
              <a:t>Ridge regression can reduce the variability and improve accuracy of a regression model</a:t>
            </a:r>
          </a:p>
          <a:p>
            <a:endParaRPr lang="en-US" sz="1200" dirty="0"/>
          </a:p>
          <a:p>
            <a:r>
              <a:rPr lang="en-US" sz="2800" dirty="0"/>
              <a:t>However, there is not a means of variable selection in ridge regression</a:t>
            </a:r>
          </a:p>
          <a:p>
            <a:endParaRPr lang="en-US" sz="1200" dirty="0"/>
          </a:p>
          <a:p>
            <a:r>
              <a:rPr lang="en-US" sz="2800" dirty="0"/>
              <a:t>Ideally we want to be able to reduce the variability in a model but also be able to select which variables are most strongly associated with our outcome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Degrees Freedom in LAR and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Consider fitting a LAR model with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>
                <a:latin typeface="Times" pitchFamily="18" charset="0"/>
              </a:rPr>
              <a:t> &lt;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/>
              <a:t>parameters</a:t>
            </a:r>
          </a:p>
          <a:p>
            <a:endParaRPr lang="en-US" sz="1100" dirty="0"/>
          </a:p>
          <a:p>
            <a:r>
              <a:rPr lang="en-US" sz="2400" dirty="0"/>
              <a:t>Equivalently use a lasso bound </a:t>
            </a:r>
            <a:r>
              <a:rPr lang="en-US" sz="2400" i="1" dirty="0">
                <a:latin typeface="Times" pitchFamily="18" charset="0"/>
              </a:rPr>
              <a:t>t</a:t>
            </a:r>
            <a:r>
              <a:rPr lang="en-US" sz="2400" dirty="0"/>
              <a:t> that constrains the full regression fit</a:t>
            </a:r>
          </a:p>
          <a:p>
            <a:endParaRPr lang="en-US" sz="1100" dirty="0"/>
          </a:p>
          <a:p>
            <a:r>
              <a:rPr lang="en-US" sz="2400" dirty="0"/>
              <a:t>General definition for the effective degrees of freedom (</a:t>
            </a:r>
            <a:r>
              <a:rPr lang="en-US" sz="2400" dirty="0" err="1"/>
              <a:t>edf</a:t>
            </a:r>
            <a:r>
              <a:rPr lang="en-US" sz="2400" dirty="0"/>
              <a:t>) for an adaptively fit model: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LARS at the </a:t>
            </a:r>
            <a:r>
              <a:rPr lang="en-US" sz="2400" i="1" dirty="0" err="1">
                <a:latin typeface="Times" pitchFamily="18" charset="0"/>
              </a:rPr>
              <a:t>k</a:t>
            </a:r>
            <a:r>
              <a:rPr lang="en-US" sz="2400" i="1" baseline="30000" dirty="0" err="1">
                <a:latin typeface="Times" pitchFamily="18" charset="0"/>
              </a:rPr>
              <a:t>th</a:t>
            </a:r>
            <a:r>
              <a:rPr lang="en-US" sz="2400" dirty="0"/>
              <a:t> step, the </a:t>
            </a:r>
            <a:r>
              <a:rPr lang="en-US" sz="2400" dirty="0" err="1"/>
              <a:t>edf</a:t>
            </a:r>
            <a:r>
              <a:rPr lang="en-US" sz="2400" dirty="0"/>
              <a:t> for the fit vector is exactly </a:t>
            </a:r>
            <a:r>
              <a:rPr lang="en-US" sz="2400" i="1" dirty="0">
                <a:latin typeface="Times" pitchFamily="18" charset="0"/>
              </a:rPr>
              <a:t>k</a:t>
            </a:r>
          </a:p>
          <a:p>
            <a:endParaRPr lang="en-US" sz="1100" dirty="0">
              <a:latin typeface="Times" pitchFamily="18" charset="0"/>
            </a:endParaRPr>
          </a:p>
          <a:p>
            <a:r>
              <a:rPr lang="en-US" sz="2400" dirty="0"/>
              <a:t>For lasso, at any stage in the fit the effective degrees of freedom is approximately the number of predictors in the model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3581400"/>
          <a:ext cx="31308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1" name="Equation" r:id="rId3" imgW="1714320" imgH="291960" progId="Equation.DSMT4">
                  <p:embed/>
                </p:oleObj>
              </mc:Choice>
              <mc:Fallback>
                <p:oleObj name="Equation" r:id="rId3" imgW="171432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313082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Software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600" dirty="0"/>
              <a:t>What if we consider lasso, forward </a:t>
            </a:r>
            <a:r>
              <a:rPr lang="en-US" sz="2600" dirty="0" err="1"/>
              <a:t>stagewise</a:t>
            </a:r>
            <a:r>
              <a:rPr lang="en-US" sz="2600" dirty="0"/>
              <a:t>, or LAR as alternatives?</a:t>
            </a:r>
          </a:p>
          <a:p>
            <a:r>
              <a:rPr lang="en-US" sz="2600" dirty="0"/>
              <a:t>There are 2 packages in R that will allow us to do this</a:t>
            </a:r>
          </a:p>
          <a:p>
            <a:pPr lvl="1"/>
            <a:r>
              <a:rPr lang="en-US" sz="2200" dirty="0" err="1">
                <a:solidFill>
                  <a:srgbClr val="FF0000"/>
                </a:solidFill>
              </a:rPr>
              <a:t>lars</a:t>
            </a:r>
            <a:r>
              <a:rPr lang="en-US" sz="2200" dirty="0">
                <a:solidFill>
                  <a:srgbClr val="FF0000"/>
                </a:solidFill>
              </a:rPr>
              <a:t>, </a:t>
            </a:r>
            <a:r>
              <a:rPr lang="en-US" sz="2200" dirty="0" err="1">
                <a:solidFill>
                  <a:srgbClr val="FF0000"/>
                </a:solidFill>
              </a:rPr>
              <a:t>glmnet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600" dirty="0"/>
              <a:t>The </a:t>
            </a:r>
            <a:r>
              <a:rPr lang="en-US" sz="2600" i="1" dirty="0" err="1">
                <a:solidFill>
                  <a:srgbClr val="FF0000"/>
                </a:solidFill>
              </a:rPr>
              <a:t>lars</a:t>
            </a:r>
            <a:r>
              <a:rPr lang="en-US" sz="2600" dirty="0"/>
              <a:t> package has the advantage of being able to fit all three model types (plus a typical forward stepwise selection algorithm) </a:t>
            </a:r>
          </a:p>
          <a:p>
            <a:r>
              <a:rPr lang="en-US" sz="2600" dirty="0"/>
              <a:t>However, the </a:t>
            </a:r>
            <a:r>
              <a:rPr lang="en-US" sz="2600" i="1" dirty="0" err="1">
                <a:solidFill>
                  <a:srgbClr val="FF0000"/>
                </a:solidFill>
              </a:rPr>
              <a:t>glmnet</a:t>
            </a:r>
            <a:r>
              <a:rPr lang="en-US" sz="2600" dirty="0"/>
              <a:t> package can fit lasso regression models for different types of regression</a:t>
            </a:r>
          </a:p>
          <a:p>
            <a:pPr lvl="1"/>
            <a:r>
              <a:rPr lang="en-US" sz="2200" dirty="0"/>
              <a:t>linear, logistic, cox-proportional hazards, multinomial, and </a:t>
            </a:r>
            <a:r>
              <a:rPr lang="en-US" sz="2200" dirty="0" err="1"/>
              <a:t>poisson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/>
              <a:t>Recall our regression model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6000" dirty="0">
                <a:solidFill>
                  <a:srgbClr val="0000FF"/>
                </a:solidFill>
              </a:rPr>
              <a:t>&gt; summary(mod13)</a:t>
            </a:r>
          </a:p>
          <a:p>
            <a:pPr>
              <a:buNone/>
            </a:pPr>
            <a:r>
              <a:rPr lang="en-US" sz="6000" dirty="0"/>
              <a:t>Call:  lm(formula = PBF ~ ., data = bodyfat2)</a:t>
            </a:r>
          </a:p>
          <a:p>
            <a:pPr>
              <a:buNone/>
            </a:pPr>
            <a:endParaRPr lang="en-US" sz="6000" dirty="0"/>
          </a:p>
          <a:p>
            <a:pPr>
              <a:buNone/>
            </a:pPr>
            <a:r>
              <a:rPr lang="en-US" sz="6000" dirty="0"/>
              <a:t>                 Estimate     Std. Error    t value    </a:t>
            </a:r>
            <a:r>
              <a:rPr lang="en-US" sz="6000" dirty="0" err="1"/>
              <a:t>Pr</a:t>
            </a:r>
            <a:r>
              <a:rPr lang="en-US" sz="6000" dirty="0"/>
              <a:t>(&gt;|t|)    </a:t>
            </a:r>
          </a:p>
          <a:p>
            <a:pPr>
              <a:buNone/>
            </a:pPr>
            <a:r>
              <a:rPr lang="en-US" sz="6000" dirty="0"/>
              <a:t>(</a:t>
            </a:r>
            <a:r>
              <a:rPr lang="en-US" sz="6000" dirty="0" err="1"/>
              <a:t>Int</a:t>
            </a:r>
            <a:r>
              <a:rPr lang="en-US" sz="6000" dirty="0"/>
              <a:t>)           0.000       3.241e-02     0.000    1.00000    </a:t>
            </a:r>
          </a:p>
          <a:p>
            <a:pPr>
              <a:buNone/>
            </a:pPr>
            <a:r>
              <a:rPr lang="en-US" sz="6000" dirty="0"/>
              <a:t>Age            0.0935    4.871e-02     1.919    0.05618 .  </a:t>
            </a:r>
          </a:p>
          <a:p>
            <a:pPr>
              <a:buNone/>
            </a:pPr>
            <a:r>
              <a:rPr lang="en-US" sz="6000" dirty="0" err="1"/>
              <a:t>Wt</a:t>
            </a:r>
            <a:r>
              <a:rPr lang="en-US" sz="6000" dirty="0"/>
              <a:t>            -0.3106    1.880e-01    -1.652    0.09978 .  </a:t>
            </a:r>
          </a:p>
          <a:p>
            <a:pPr>
              <a:buNone/>
            </a:pPr>
            <a:r>
              <a:rPr lang="en-US" sz="6000" dirty="0" err="1"/>
              <a:t>Ht</a:t>
            </a:r>
            <a:r>
              <a:rPr lang="en-US" sz="6000" dirty="0"/>
              <a:t>             -0.0305    4.202e-02    -0.725    0.46925    </a:t>
            </a:r>
          </a:p>
          <a:p>
            <a:pPr>
              <a:buNone/>
            </a:pPr>
            <a:r>
              <a:rPr lang="en-US" sz="6000" dirty="0"/>
              <a:t>Neck        -0.1367    6.753e-02    -2.024    0.04405 *  </a:t>
            </a:r>
          </a:p>
          <a:p>
            <a:pPr>
              <a:buNone/>
            </a:pPr>
            <a:r>
              <a:rPr lang="en-US" sz="6000" dirty="0"/>
              <a:t>Chest       -0.0240    9.988e-02    -0.241    0.81000    </a:t>
            </a:r>
          </a:p>
          <a:p>
            <a:pPr>
              <a:buNone/>
            </a:pPr>
            <a:r>
              <a:rPr lang="en-US" sz="6000" dirty="0" err="1"/>
              <a:t>Abd</a:t>
            </a:r>
            <a:r>
              <a:rPr lang="en-US" sz="6000" dirty="0"/>
              <a:t>           1.2302    1.114e-01    11.044    &lt; 2e-16 ***</a:t>
            </a:r>
          </a:p>
          <a:p>
            <a:pPr>
              <a:buNone/>
            </a:pPr>
            <a:r>
              <a:rPr lang="en-US" sz="6000" dirty="0"/>
              <a:t>Hip           -0.1777    1.249e-01    -1.422    0.15622    </a:t>
            </a:r>
          </a:p>
          <a:p>
            <a:pPr>
              <a:buNone/>
            </a:pPr>
            <a:r>
              <a:rPr lang="en-US" sz="6000" dirty="0"/>
              <a:t>Thigh        0.1481    9.056e-02     1.636    0.10326    </a:t>
            </a:r>
          </a:p>
          <a:p>
            <a:pPr>
              <a:buNone/>
            </a:pPr>
            <a:r>
              <a:rPr lang="en-US" sz="6000" dirty="0"/>
              <a:t>Knee         0.0044    6.974e-02     0.063    0.94970    </a:t>
            </a:r>
          </a:p>
          <a:p>
            <a:pPr>
              <a:buNone/>
            </a:pPr>
            <a:r>
              <a:rPr lang="en-US" sz="6000" dirty="0"/>
              <a:t>Ankle        0.0352    4.485e-02     0.786    0.43285    </a:t>
            </a:r>
          </a:p>
          <a:p>
            <a:pPr>
              <a:buNone/>
            </a:pPr>
            <a:r>
              <a:rPr lang="en-US" sz="6000" dirty="0"/>
              <a:t>Bicep        0.0656    6.178e-02     1.061    0.28966    </a:t>
            </a:r>
          </a:p>
          <a:p>
            <a:pPr>
              <a:buNone/>
            </a:pPr>
            <a:r>
              <a:rPr lang="en-US" sz="6000" dirty="0"/>
              <a:t>Arm          0.1091    4.808e-02     2.270    0.02410 *  </a:t>
            </a:r>
          </a:p>
          <a:p>
            <a:pPr>
              <a:buNone/>
            </a:pPr>
            <a:r>
              <a:rPr lang="en-US" sz="6000" dirty="0"/>
              <a:t>Wrist       -0.1808    5.968e-02    -3.030    0.00272 **</a:t>
            </a:r>
          </a:p>
          <a:p>
            <a:pPr>
              <a:buNone/>
            </a:pPr>
            <a:endParaRPr lang="en-US" sz="6000" dirty="0"/>
          </a:p>
          <a:p>
            <a:pPr>
              <a:buNone/>
            </a:pPr>
            <a:r>
              <a:rPr lang="en-US" sz="6000" dirty="0"/>
              <a:t>Residual standard error: 4.28 on 230 degrees of freedom </a:t>
            </a:r>
          </a:p>
          <a:p>
            <a:pPr>
              <a:buNone/>
            </a:pPr>
            <a:r>
              <a:rPr lang="en-US" sz="6000" dirty="0"/>
              <a:t>Multiple R-squared: 0.7444,     Adjusted R-squared:  0.73 </a:t>
            </a:r>
          </a:p>
          <a:p>
            <a:pPr>
              <a:buNone/>
            </a:pPr>
            <a:r>
              <a:rPr lang="en-US" sz="6000" dirty="0"/>
              <a:t>F-statistic: 51.54 on 13 and 230 DF,  p-value: &lt; 2.2e-16 </a:t>
            </a:r>
          </a:p>
          <a:p>
            <a:pPr>
              <a:buNone/>
            </a:pPr>
            <a:r>
              <a:rPr lang="en-US" sz="6600" dirty="0"/>
              <a:t> </a:t>
            </a:r>
          </a:p>
          <a:p>
            <a:pPr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1518872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Lasso, LAR, and </a:t>
            </a:r>
            <a:r>
              <a:rPr lang="en-US" sz="2400" b="1" dirty="0" err="1"/>
              <a:t>Stagewise</a:t>
            </a:r>
            <a:r>
              <a:rPr lang="en-US" sz="2400" b="1" dirty="0"/>
              <a:t>: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&gt;library(</a:t>
            </a:r>
            <a:r>
              <a:rPr lang="en-US" sz="1900" dirty="0" err="1">
                <a:solidFill>
                  <a:srgbClr val="0000FF"/>
                </a:solidFill>
              </a:rPr>
              <a:t>lars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</a:t>
            </a:r>
            <a:r>
              <a:rPr lang="en-US" sz="1900" dirty="0" err="1">
                <a:solidFill>
                  <a:srgbClr val="0000FF"/>
                </a:solidFill>
              </a:rPr>
              <a:t>mod_lass</a:t>
            </a:r>
            <a:r>
              <a:rPr lang="en-US" sz="1900" dirty="0">
                <a:solidFill>
                  <a:srgbClr val="0000FF"/>
                </a:solidFill>
              </a:rPr>
              <a:t> &lt;- </a:t>
            </a:r>
            <a:r>
              <a:rPr lang="en-US" sz="1900" dirty="0" err="1">
                <a:solidFill>
                  <a:srgbClr val="0000FF"/>
                </a:solidFill>
              </a:rPr>
              <a:t>lars</a:t>
            </a:r>
            <a:r>
              <a:rPr lang="en-US" sz="1900" dirty="0">
                <a:solidFill>
                  <a:srgbClr val="0000FF"/>
                </a:solidFill>
              </a:rPr>
              <a:t>(x=</a:t>
            </a:r>
            <a:r>
              <a:rPr lang="en-US" sz="1900" dirty="0" err="1">
                <a:solidFill>
                  <a:srgbClr val="0000FF"/>
                </a:solidFill>
              </a:rPr>
              <a:t>as.matrix</a:t>
            </a:r>
            <a:r>
              <a:rPr lang="en-US" sz="1900" dirty="0">
                <a:solidFill>
                  <a:srgbClr val="0000FF"/>
                </a:solidFill>
              </a:rPr>
              <a:t>(bodyfat2[,2:14]),y=</a:t>
            </a:r>
            <a:r>
              <a:rPr lang="en-US" sz="1900" dirty="0" err="1">
                <a:solidFill>
                  <a:srgbClr val="0000FF"/>
                </a:solidFill>
              </a:rPr>
              <a:t>as.vector</a:t>
            </a:r>
            <a:r>
              <a:rPr lang="en-US" sz="1900" dirty="0">
                <a:solidFill>
                  <a:srgbClr val="0000FF"/>
                </a:solidFill>
              </a:rPr>
              <a:t>(bodyfat2[,1]), type="lasso")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</a:t>
            </a:r>
            <a:r>
              <a:rPr lang="en-US" sz="1900" dirty="0" err="1">
                <a:solidFill>
                  <a:srgbClr val="0000FF"/>
                </a:solidFill>
              </a:rPr>
              <a:t>mod_lar</a:t>
            </a:r>
            <a:r>
              <a:rPr lang="en-US" sz="1900" dirty="0">
                <a:solidFill>
                  <a:srgbClr val="0000FF"/>
                </a:solidFill>
              </a:rPr>
              <a:t> &lt;- </a:t>
            </a:r>
            <a:r>
              <a:rPr lang="en-US" sz="1900" dirty="0" err="1">
                <a:solidFill>
                  <a:srgbClr val="0000FF"/>
                </a:solidFill>
              </a:rPr>
              <a:t>lars</a:t>
            </a:r>
            <a:r>
              <a:rPr lang="en-US" sz="1900" dirty="0">
                <a:solidFill>
                  <a:srgbClr val="0000FF"/>
                </a:solidFill>
              </a:rPr>
              <a:t>(x=</a:t>
            </a:r>
            <a:r>
              <a:rPr lang="en-US" sz="1900" dirty="0" err="1">
                <a:solidFill>
                  <a:srgbClr val="0000FF"/>
                </a:solidFill>
              </a:rPr>
              <a:t>as.matrix</a:t>
            </a:r>
            <a:r>
              <a:rPr lang="en-US" sz="1900" dirty="0">
                <a:solidFill>
                  <a:srgbClr val="0000FF"/>
                </a:solidFill>
              </a:rPr>
              <a:t>(bodyfat2[,2:14]),y=</a:t>
            </a:r>
            <a:r>
              <a:rPr lang="en-US" sz="1900" dirty="0" err="1">
                <a:solidFill>
                  <a:srgbClr val="0000FF"/>
                </a:solidFill>
              </a:rPr>
              <a:t>as.vector</a:t>
            </a:r>
            <a:r>
              <a:rPr lang="en-US" sz="1900" dirty="0">
                <a:solidFill>
                  <a:srgbClr val="0000FF"/>
                </a:solidFill>
              </a:rPr>
              <a:t>(bodyfat2[,1]), type="</a:t>
            </a:r>
            <a:r>
              <a:rPr lang="en-US" sz="1900" dirty="0" err="1">
                <a:solidFill>
                  <a:srgbClr val="0000FF"/>
                </a:solidFill>
              </a:rPr>
              <a:t>lar</a:t>
            </a:r>
            <a:r>
              <a:rPr lang="en-US" sz="19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</a:t>
            </a:r>
            <a:r>
              <a:rPr lang="en-US" sz="1900" dirty="0" err="1">
                <a:solidFill>
                  <a:srgbClr val="0000FF"/>
                </a:solidFill>
              </a:rPr>
              <a:t>mod_stgw</a:t>
            </a:r>
            <a:r>
              <a:rPr lang="en-US" sz="1900" dirty="0">
                <a:solidFill>
                  <a:srgbClr val="0000FF"/>
                </a:solidFill>
              </a:rPr>
              <a:t> &lt;- </a:t>
            </a:r>
            <a:r>
              <a:rPr lang="en-US" sz="1900" dirty="0" err="1">
                <a:solidFill>
                  <a:srgbClr val="0000FF"/>
                </a:solidFill>
              </a:rPr>
              <a:t>lars</a:t>
            </a:r>
            <a:r>
              <a:rPr lang="en-US" sz="1900" dirty="0">
                <a:solidFill>
                  <a:srgbClr val="0000FF"/>
                </a:solidFill>
              </a:rPr>
              <a:t>(x=</a:t>
            </a:r>
            <a:r>
              <a:rPr lang="en-US" sz="1900" dirty="0" err="1">
                <a:solidFill>
                  <a:srgbClr val="0000FF"/>
                </a:solidFill>
              </a:rPr>
              <a:t>as.matrix</a:t>
            </a:r>
            <a:r>
              <a:rPr lang="en-US" sz="1900" dirty="0">
                <a:solidFill>
                  <a:srgbClr val="0000FF"/>
                </a:solidFill>
              </a:rPr>
              <a:t>(bodyfat2[,2:14]),y=</a:t>
            </a:r>
            <a:r>
              <a:rPr lang="en-US" sz="1900" dirty="0" err="1">
                <a:solidFill>
                  <a:srgbClr val="0000FF"/>
                </a:solidFill>
              </a:rPr>
              <a:t>as.vector</a:t>
            </a:r>
            <a:r>
              <a:rPr lang="en-US" sz="1900" dirty="0">
                <a:solidFill>
                  <a:srgbClr val="0000FF"/>
                </a:solidFill>
              </a:rPr>
              <a:t>(bodyfat2[,1]), type=“for")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</a:t>
            </a:r>
            <a:r>
              <a:rPr lang="en-US" sz="1900" dirty="0" err="1">
                <a:solidFill>
                  <a:srgbClr val="0000FF"/>
                </a:solidFill>
              </a:rPr>
              <a:t>mod_stpw</a:t>
            </a:r>
            <a:r>
              <a:rPr lang="en-US" sz="1900" dirty="0">
                <a:solidFill>
                  <a:srgbClr val="0000FF"/>
                </a:solidFill>
              </a:rPr>
              <a:t> &lt;- </a:t>
            </a:r>
            <a:r>
              <a:rPr lang="en-US" sz="1900" dirty="0" err="1">
                <a:solidFill>
                  <a:srgbClr val="0000FF"/>
                </a:solidFill>
              </a:rPr>
              <a:t>lars</a:t>
            </a:r>
            <a:r>
              <a:rPr lang="en-US" sz="1900" dirty="0">
                <a:solidFill>
                  <a:srgbClr val="0000FF"/>
                </a:solidFill>
              </a:rPr>
              <a:t>(x=</a:t>
            </a:r>
            <a:r>
              <a:rPr lang="en-US" sz="1900" dirty="0" err="1">
                <a:solidFill>
                  <a:srgbClr val="0000FF"/>
                </a:solidFill>
              </a:rPr>
              <a:t>as.matrix</a:t>
            </a:r>
            <a:r>
              <a:rPr lang="en-US" sz="1900" dirty="0">
                <a:solidFill>
                  <a:srgbClr val="0000FF"/>
                </a:solidFill>
              </a:rPr>
              <a:t>(bodyfat2[,2:14]),y=</a:t>
            </a:r>
            <a:r>
              <a:rPr lang="en-US" sz="1900" dirty="0" err="1">
                <a:solidFill>
                  <a:srgbClr val="0000FF"/>
                </a:solidFill>
              </a:rPr>
              <a:t>as.vector</a:t>
            </a:r>
            <a:r>
              <a:rPr lang="en-US" sz="1900" dirty="0">
                <a:solidFill>
                  <a:srgbClr val="0000FF"/>
                </a:solidFill>
              </a:rPr>
              <a:t>(bodyfat2[,1]), type=“stepwise")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7163"/>
            <a:ext cx="6705600" cy="678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34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000" dirty="0"/>
              <a:t>A closer look at the Lasso model: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3300" dirty="0">
                <a:solidFill>
                  <a:srgbClr val="0000FF"/>
                </a:solidFill>
              </a:rPr>
              <a:t>&gt; </a:t>
            </a:r>
            <a:r>
              <a:rPr lang="en-US" sz="3300" dirty="0" err="1">
                <a:solidFill>
                  <a:srgbClr val="0000FF"/>
                </a:solidFill>
              </a:rPr>
              <a:t>mod_lass</a:t>
            </a:r>
            <a:r>
              <a:rPr lang="en-US" sz="3300" dirty="0">
                <a:solidFill>
                  <a:srgbClr val="0000FF"/>
                </a:solidFill>
              </a:rPr>
              <a:t> &lt;- </a:t>
            </a:r>
            <a:r>
              <a:rPr lang="en-US" sz="3300" dirty="0" err="1">
                <a:solidFill>
                  <a:srgbClr val="0000FF"/>
                </a:solidFill>
              </a:rPr>
              <a:t>lars</a:t>
            </a:r>
            <a:r>
              <a:rPr lang="en-US" sz="3300" dirty="0">
                <a:solidFill>
                  <a:srgbClr val="0000FF"/>
                </a:solidFill>
              </a:rPr>
              <a:t>(x=</a:t>
            </a:r>
            <a:r>
              <a:rPr lang="en-US" sz="3300" dirty="0" err="1">
                <a:solidFill>
                  <a:srgbClr val="0000FF"/>
                </a:solidFill>
              </a:rPr>
              <a:t>as.matrix</a:t>
            </a:r>
            <a:r>
              <a:rPr lang="en-US" sz="3300" dirty="0">
                <a:solidFill>
                  <a:srgbClr val="0000FF"/>
                </a:solidFill>
              </a:rPr>
              <a:t>(bodyfat2[,2:14]),y=</a:t>
            </a:r>
            <a:r>
              <a:rPr lang="en-US" sz="3300" dirty="0" err="1">
                <a:solidFill>
                  <a:srgbClr val="0000FF"/>
                </a:solidFill>
              </a:rPr>
              <a:t>as.vector</a:t>
            </a:r>
            <a:r>
              <a:rPr lang="en-US" sz="3300" dirty="0">
                <a:solidFill>
                  <a:srgbClr val="0000FF"/>
                </a:solidFill>
              </a:rPr>
              <a:t>(bodyfat2[,1]), type="lasso")</a:t>
            </a:r>
          </a:p>
          <a:p>
            <a:pPr>
              <a:buNone/>
            </a:pPr>
            <a:r>
              <a:rPr lang="en-US" sz="4000" dirty="0">
                <a:solidFill>
                  <a:srgbClr val="0000FF"/>
                </a:solidFill>
              </a:rPr>
              <a:t>&gt; </a:t>
            </a:r>
            <a:r>
              <a:rPr lang="en-US" sz="3300" dirty="0">
                <a:solidFill>
                  <a:srgbClr val="0000FF"/>
                </a:solidFill>
              </a:rPr>
              <a:t>round(</a:t>
            </a:r>
            <a:r>
              <a:rPr lang="en-US" sz="3300" dirty="0" err="1">
                <a:solidFill>
                  <a:srgbClr val="0000FF"/>
                </a:solidFill>
              </a:rPr>
              <a:t>mod_lass$beta</a:t>
            </a:r>
            <a:r>
              <a:rPr lang="en-US" sz="33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n-US" sz="2400" dirty="0"/>
              <a:t>         Age        </a:t>
            </a:r>
            <a:r>
              <a:rPr lang="en-US" sz="2400" dirty="0" err="1"/>
              <a:t>Wt</a:t>
            </a:r>
            <a:r>
              <a:rPr lang="en-US" sz="2400" dirty="0"/>
              <a:t>          </a:t>
            </a:r>
            <a:r>
              <a:rPr lang="en-US" sz="2400" dirty="0" err="1"/>
              <a:t>Ht</a:t>
            </a:r>
            <a:r>
              <a:rPr lang="en-US" sz="2400" dirty="0"/>
              <a:t>         Neck      Chest     </a:t>
            </a:r>
            <a:r>
              <a:rPr lang="en-US" sz="2400" dirty="0" err="1"/>
              <a:t>Abd</a:t>
            </a:r>
            <a:r>
              <a:rPr lang="en-US" sz="2400" dirty="0"/>
              <a:t>         Hip      Thigh     Knee     Ankle     Bicep     Arm     Wrist</a:t>
            </a:r>
          </a:p>
          <a:p>
            <a:pPr>
              <a:buNone/>
            </a:pPr>
            <a:r>
              <a:rPr lang="en-US" sz="2400" dirty="0"/>
              <a:t>0   0.0000   0.0000   0.0000   0.0000   0.0000  0.0000   0.0000  0.0000  0.0000  0.0000  0.0000  0.0000   0.0000</a:t>
            </a:r>
          </a:p>
          <a:p>
            <a:pPr>
              <a:buNone/>
            </a:pPr>
            <a:r>
              <a:rPr lang="en-US" sz="2400" dirty="0"/>
              <a:t>1   0.0000   0.0000   0.0000   0.0000   0.0000  </a:t>
            </a:r>
            <a:r>
              <a:rPr lang="en-US" sz="2400" b="1" dirty="0">
                <a:solidFill>
                  <a:srgbClr val="FF0000"/>
                </a:solidFill>
              </a:rPr>
              <a:t>0.6655</a:t>
            </a:r>
            <a:r>
              <a:rPr lang="en-US" sz="2400" dirty="0"/>
              <a:t>   0.0000  0.0000  0.0000  0.0000  0.0000  0.0000   0.0000</a:t>
            </a:r>
          </a:p>
          <a:p>
            <a:pPr>
              <a:buNone/>
            </a:pPr>
            <a:r>
              <a:rPr lang="en-US" sz="2400" dirty="0"/>
              <a:t>2   0.0000   0.0000  </a:t>
            </a:r>
            <a:r>
              <a:rPr lang="en-US" sz="2400" b="1" dirty="0">
                <a:solidFill>
                  <a:srgbClr val="FF0000"/>
                </a:solidFill>
              </a:rPr>
              <a:t>-0.0192   </a:t>
            </a:r>
            <a:r>
              <a:rPr lang="en-US" sz="2400" dirty="0"/>
              <a:t>0.0000   0.0000  0.6847   0.0000  0.0000  0.0000  0.0000  0.0000  0.0000   0.0000</a:t>
            </a:r>
          </a:p>
          <a:p>
            <a:pPr>
              <a:buNone/>
            </a:pPr>
            <a:r>
              <a:rPr lang="en-US" sz="2400" dirty="0"/>
              <a:t>3   </a:t>
            </a:r>
            <a:r>
              <a:rPr lang="en-US" sz="2400" b="1" dirty="0">
                <a:solidFill>
                  <a:srgbClr val="FF0000"/>
                </a:solidFill>
              </a:rPr>
              <a:t>0.0258</a:t>
            </a:r>
            <a:r>
              <a:rPr lang="en-US" sz="2400" dirty="0"/>
              <a:t>   0.0000  -0.0602   0.0000   0.0000  0.7243   0.0000  0.0000  0.0000  0.0000  0.0000  0.0000   0.0000</a:t>
            </a:r>
          </a:p>
          <a:p>
            <a:pPr>
              <a:buNone/>
            </a:pPr>
            <a:r>
              <a:rPr lang="en-US" sz="2400" dirty="0"/>
              <a:t>4   0.0735   0.0000  -0.0696   0.0000   0.0000  0.8441   0.0000  0.0000  0.0000  0.0000  0.0000  0.0000  </a:t>
            </a:r>
            <a:r>
              <a:rPr lang="en-US" sz="2400" b="1" dirty="0">
                <a:solidFill>
                  <a:srgbClr val="FF0000"/>
                </a:solidFill>
              </a:rPr>
              <a:t>-0.1305</a:t>
            </a:r>
          </a:p>
          <a:p>
            <a:pPr>
              <a:buNone/>
            </a:pPr>
            <a:r>
              <a:rPr lang="en-US" sz="2400" dirty="0"/>
              <a:t>5   0.0752   0.0000  -0.0696  </a:t>
            </a:r>
            <a:r>
              <a:rPr lang="en-US" sz="2400" b="1" dirty="0">
                <a:solidFill>
                  <a:srgbClr val="FF0000"/>
                </a:solidFill>
              </a:rPr>
              <a:t>-0.0076   </a:t>
            </a:r>
            <a:r>
              <a:rPr lang="en-US" sz="2400" dirty="0"/>
              <a:t>0.0000  0.8538   0.0000  0.0000  0.0000  0.0000  0.0000  0.0000  -0.1336</a:t>
            </a:r>
          </a:p>
          <a:p>
            <a:pPr>
              <a:buNone/>
            </a:pPr>
            <a:r>
              <a:rPr lang="en-US" sz="2400" dirty="0"/>
              <a:t>6   0.0979   0.0000  -0.0696  -0.0749   0.0000  0.9122   0.0000  0.0000  0.0000  0.0000  0.0000  </a:t>
            </a:r>
            <a:r>
              <a:rPr lang="en-US" sz="2400" b="1" dirty="0">
                <a:solidFill>
                  <a:srgbClr val="FF0000"/>
                </a:solidFill>
              </a:rPr>
              <a:t>0.0525</a:t>
            </a:r>
            <a:r>
              <a:rPr lang="en-US" sz="2400" dirty="0"/>
              <a:t>  -0.1713</a:t>
            </a:r>
          </a:p>
          <a:p>
            <a:pPr>
              <a:buNone/>
            </a:pPr>
            <a:r>
              <a:rPr lang="en-US" sz="2400" dirty="0"/>
              <a:t>7   0.0974   0.0000  -0.0697  -0.0767   0.0000  0.9172  </a:t>
            </a:r>
            <a:r>
              <a:rPr lang="en-US" sz="2400" b="1" dirty="0">
                <a:solidFill>
                  <a:srgbClr val="FF0000"/>
                </a:solidFill>
              </a:rPr>
              <a:t>-0.0040  </a:t>
            </a:r>
            <a:r>
              <a:rPr lang="en-US" sz="2400" dirty="0"/>
              <a:t>0.0000  0.0000  0.0000  0.0000  0.0540  -0.1717</a:t>
            </a:r>
          </a:p>
          <a:p>
            <a:pPr>
              <a:buNone/>
            </a:pPr>
            <a:r>
              <a:rPr lang="en-US" sz="2400" dirty="0"/>
              <a:t>8   0.0907  </a:t>
            </a:r>
            <a:r>
              <a:rPr lang="en-US" sz="2400" b="1" dirty="0">
                <a:solidFill>
                  <a:srgbClr val="FF0000"/>
                </a:solidFill>
              </a:rPr>
              <a:t>-0.0392  </a:t>
            </a:r>
            <a:r>
              <a:rPr lang="en-US" sz="2400" dirty="0"/>
              <a:t>-0.0656  -0.0860   0.0000  0.9699  -0.0193  0.0000  0.0000  0.0000  0.0000  0.0684  -0.1713</a:t>
            </a:r>
          </a:p>
          <a:p>
            <a:pPr>
              <a:buNone/>
            </a:pPr>
            <a:r>
              <a:rPr lang="en-US" sz="2400" dirty="0"/>
              <a:t>9   0.0860  -0.0779  -0.0614  -0.0949   0.0000  1.0106  -0.0305  0.0000  0.0000  0.0000  </a:t>
            </a:r>
            <a:r>
              <a:rPr lang="en-US" sz="2400" b="1" dirty="0">
                <a:solidFill>
                  <a:srgbClr val="FF0000"/>
                </a:solidFill>
              </a:rPr>
              <a:t>0.0150</a:t>
            </a:r>
            <a:r>
              <a:rPr lang="en-US" sz="2400" dirty="0"/>
              <a:t>  0.0753  -0.1712</a:t>
            </a:r>
          </a:p>
          <a:p>
            <a:pPr>
              <a:buNone/>
            </a:pPr>
            <a:r>
              <a:rPr lang="en-US" sz="2400" dirty="0"/>
              <a:t>10 0.0881  -0.1608  -0.0490  -0.1144   0.0000  1.0857  -0.0865  </a:t>
            </a:r>
            <a:r>
              <a:rPr lang="en-US" sz="2400" b="1" dirty="0">
                <a:solidFill>
                  <a:srgbClr val="FF0000"/>
                </a:solidFill>
              </a:rPr>
              <a:t>0.0606 </a:t>
            </a:r>
            <a:r>
              <a:rPr lang="en-US" sz="2400" dirty="0"/>
              <a:t> 0.0000  0.0000  0.0328  0.0878  -0.1698</a:t>
            </a:r>
          </a:p>
          <a:p>
            <a:pPr>
              <a:buNone/>
            </a:pPr>
            <a:r>
              <a:rPr lang="en-US" sz="2400" dirty="0"/>
              <a:t>11 0.0924  -0.2771  -0.0341  -0.1311   0.0000  1.1781  -0.1465  0.1264  0.0000  </a:t>
            </a:r>
            <a:r>
              <a:rPr lang="en-US" sz="2400" b="1" dirty="0">
                <a:solidFill>
                  <a:srgbClr val="FF0000"/>
                </a:solidFill>
              </a:rPr>
              <a:t>0.0255 </a:t>
            </a:r>
            <a:r>
              <a:rPr lang="en-US" sz="2400" dirty="0"/>
              <a:t> 0.0548  0.1021  -0.1771</a:t>
            </a:r>
          </a:p>
          <a:p>
            <a:pPr>
              <a:buNone/>
            </a:pPr>
            <a:r>
              <a:rPr lang="en-US" sz="2400" dirty="0"/>
              <a:t>12 0.0936  -0.2968  -0.0316  -0.1352  </a:t>
            </a:r>
            <a:r>
              <a:rPr lang="en-US" sz="2400" b="1" dirty="0">
                <a:solidFill>
                  <a:srgbClr val="FF0000"/>
                </a:solidFill>
              </a:rPr>
              <a:t>-0.0159  </a:t>
            </a:r>
            <a:r>
              <a:rPr lang="en-US" sz="2400" dirty="0"/>
              <a:t>1.2116  -0.1665  0.1415  0.0000  0.0321  0.0616  0.1068  -0.1793</a:t>
            </a:r>
          </a:p>
          <a:p>
            <a:pPr>
              <a:buNone/>
            </a:pPr>
            <a:r>
              <a:rPr lang="en-US" sz="2400" dirty="0"/>
              <a:t>13 0.0935  -0.3106  -0.0305  -0.1367  -0.0240  1.2302  -0.1777  0.1481 </a:t>
            </a:r>
            <a:r>
              <a:rPr lang="en-US" sz="2400" b="1" dirty="0">
                <a:solidFill>
                  <a:srgbClr val="FF0000"/>
                </a:solidFill>
              </a:rPr>
              <a:t> 0.0044  </a:t>
            </a:r>
            <a:r>
              <a:rPr lang="en-US" sz="2400" dirty="0"/>
              <a:t>0.0352  0.0656  0.1091  -0.1808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 closer look at the model: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names(</a:t>
            </a:r>
            <a:r>
              <a:rPr lang="en-US" sz="1900" dirty="0" err="1">
                <a:solidFill>
                  <a:srgbClr val="0000FF"/>
                </a:solidFill>
              </a:rPr>
              <a:t>mod_lass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600" dirty="0"/>
              <a:t> [1] "call"       "type"       "</a:t>
            </a:r>
            <a:r>
              <a:rPr lang="en-US" sz="1600" dirty="0" err="1"/>
              <a:t>df</a:t>
            </a:r>
            <a:r>
              <a:rPr lang="en-US" sz="1600" dirty="0"/>
              <a:t>"         "lambda"     "R2"         "RSS"        "Cp"         "actions"   </a:t>
            </a:r>
          </a:p>
          <a:p>
            <a:pPr>
              <a:buNone/>
            </a:pPr>
            <a:r>
              <a:rPr lang="en-US" sz="1600" dirty="0"/>
              <a:t> [9] "entry"      "</a:t>
            </a:r>
            <a:r>
              <a:rPr lang="en-US" sz="1600" dirty="0" err="1"/>
              <a:t>Gamrat</a:t>
            </a:r>
            <a:r>
              <a:rPr lang="en-US" sz="1600" dirty="0"/>
              <a:t>"     "</a:t>
            </a:r>
            <a:r>
              <a:rPr lang="en-US" sz="1600" dirty="0" err="1"/>
              <a:t>arc.length</a:t>
            </a:r>
            <a:r>
              <a:rPr lang="en-US" sz="1600" dirty="0"/>
              <a:t>" "Gram"       "beta"       "mu"         "</a:t>
            </a:r>
            <a:r>
              <a:rPr lang="en-US" sz="1600" dirty="0" err="1"/>
              <a:t>normx</a:t>
            </a:r>
            <a:r>
              <a:rPr lang="en-US" sz="1600" dirty="0"/>
              <a:t>"      "</a:t>
            </a:r>
            <a:r>
              <a:rPr lang="en-US" sz="1600" dirty="0" err="1"/>
              <a:t>meanx</a:t>
            </a:r>
            <a:r>
              <a:rPr lang="en-US" sz="1600" dirty="0"/>
              <a:t>"     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</a:t>
            </a:r>
            <a:r>
              <a:rPr lang="en-US" sz="1900" dirty="0" err="1">
                <a:solidFill>
                  <a:srgbClr val="0000FF"/>
                </a:solidFill>
              </a:rPr>
              <a:t>mod_lass$df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/>
              <a:t>Intercept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600" dirty="0"/>
              <a:t>        1         2         3         4         5         6         7         8         9        10        11       12        13        14 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round(</a:t>
            </a:r>
            <a:r>
              <a:rPr lang="en-US" sz="1900" dirty="0" err="1">
                <a:solidFill>
                  <a:srgbClr val="0000FF"/>
                </a:solidFill>
              </a:rPr>
              <a:t>mod_lass$Cp</a:t>
            </a:r>
            <a:r>
              <a:rPr lang="en-US" sz="1900" dirty="0">
                <a:solidFill>
                  <a:srgbClr val="0000FF"/>
                </a:solidFill>
              </a:rPr>
              <a:t>, 2)</a:t>
            </a:r>
          </a:p>
          <a:p>
            <a:pPr>
              <a:buNone/>
            </a:pPr>
            <a:r>
              <a:rPr lang="en-US" sz="1800" dirty="0"/>
              <a:t>        0         1         2            3         4           5         6         7           8          9        10 </a:t>
            </a:r>
          </a:p>
          <a:p>
            <a:pPr>
              <a:buNone/>
            </a:pPr>
            <a:r>
              <a:rPr lang="en-US" sz="1800" dirty="0"/>
              <a:t>698.4    93.62   85.47   65.41  30.12  30.51  19.39  20.91  18.68  17.41  12.76</a:t>
            </a:r>
          </a:p>
          <a:p>
            <a:pPr>
              <a:buNone/>
            </a:pPr>
            <a:r>
              <a:rPr lang="en-US" sz="1800" dirty="0"/>
              <a:t>      11       </a:t>
            </a:r>
            <a:r>
              <a:rPr lang="en-US" sz="1800" dirty="0">
                <a:solidFill>
                  <a:srgbClr val="FF0000"/>
                </a:solidFill>
              </a:rPr>
              <a:t>12</a:t>
            </a:r>
            <a:r>
              <a:rPr lang="en-US" sz="1800" dirty="0"/>
              <a:t>        13 </a:t>
            </a:r>
          </a:p>
          <a:p>
            <a:pPr>
              <a:buNone/>
            </a:pPr>
            <a:r>
              <a:rPr lang="en-US" sz="1800" dirty="0"/>
              <a:t> 10.47   </a:t>
            </a:r>
            <a:r>
              <a:rPr lang="en-US" sz="1800" dirty="0">
                <a:solidFill>
                  <a:srgbClr val="FF0000"/>
                </a:solidFill>
              </a:rPr>
              <a:t>12.06</a:t>
            </a:r>
            <a:r>
              <a:rPr lang="en-US" sz="1800" dirty="0"/>
              <a:t>   14.00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000" dirty="0"/>
              <a:t>And the LAR model: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3300" dirty="0">
                <a:solidFill>
                  <a:srgbClr val="0000FF"/>
                </a:solidFill>
              </a:rPr>
              <a:t>&gt; </a:t>
            </a:r>
            <a:r>
              <a:rPr lang="en-US" sz="3300" dirty="0" err="1">
                <a:solidFill>
                  <a:srgbClr val="0000FF"/>
                </a:solidFill>
              </a:rPr>
              <a:t>mod_lar</a:t>
            </a:r>
            <a:r>
              <a:rPr lang="en-US" sz="3300" dirty="0">
                <a:solidFill>
                  <a:srgbClr val="0000FF"/>
                </a:solidFill>
              </a:rPr>
              <a:t> &lt;- </a:t>
            </a:r>
            <a:r>
              <a:rPr lang="en-US" sz="3300" dirty="0" err="1">
                <a:solidFill>
                  <a:srgbClr val="0000FF"/>
                </a:solidFill>
              </a:rPr>
              <a:t>lars</a:t>
            </a:r>
            <a:r>
              <a:rPr lang="en-US" sz="3300" dirty="0">
                <a:solidFill>
                  <a:srgbClr val="0000FF"/>
                </a:solidFill>
              </a:rPr>
              <a:t>(x=</a:t>
            </a:r>
            <a:r>
              <a:rPr lang="en-US" sz="3300" dirty="0" err="1">
                <a:solidFill>
                  <a:srgbClr val="0000FF"/>
                </a:solidFill>
              </a:rPr>
              <a:t>as.matrix</a:t>
            </a:r>
            <a:r>
              <a:rPr lang="en-US" sz="3300" dirty="0">
                <a:solidFill>
                  <a:srgbClr val="0000FF"/>
                </a:solidFill>
              </a:rPr>
              <a:t>(bodyfat2[,2:14]),y=</a:t>
            </a:r>
            <a:r>
              <a:rPr lang="en-US" sz="3300" dirty="0" err="1">
                <a:solidFill>
                  <a:srgbClr val="0000FF"/>
                </a:solidFill>
              </a:rPr>
              <a:t>as.vector</a:t>
            </a:r>
            <a:r>
              <a:rPr lang="en-US" sz="3300" dirty="0">
                <a:solidFill>
                  <a:srgbClr val="0000FF"/>
                </a:solidFill>
              </a:rPr>
              <a:t>(bodyfat2[,1]), type="</a:t>
            </a:r>
            <a:r>
              <a:rPr lang="en-US" sz="3300" dirty="0" err="1">
                <a:solidFill>
                  <a:srgbClr val="0000FF"/>
                </a:solidFill>
              </a:rPr>
              <a:t>lar</a:t>
            </a:r>
            <a:r>
              <a:rPr lang="en-US" sz="33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4000" dirty="0">
                <a:solidFill>
                  <a:srgbClr val="0000FF"/>
                </a:solidFill>
              </a:rPr>
              <a:t>&gt; </a:t>
            </a:r>
            <a:r>
              <a:rPr lang="en-US" sz="3300" dirty="0">
                <a:solidFill>
                  <a:srgbClr val="0000FF"/>
                </a:solidFill>
              </a:rPr>
              <a:t>round(</a:t>
            </a:r>
            <a:r>
              <a:rPr lang="en-US" sz="3300" dirty="0" err="1">
                <a:solidFill>
                  <a:srgbClr val="0000FF"/>
                </a:solidFill>
              </a:rPr>
              <a:t>mod_lar$beta</a:t>
            </a:r>
            <a:r>
              <a:rPr lang="en-US" sz="33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n-US" sz="2400" dirty="0"/>
              <a:t>         Age        </a:t>
            </a:r>
            <a:r>
              <a:rPr lang="en-US" sz="2400" dirty="0" err="1"/>
              <a:t>Wt</a:t>
            </a:r>
            <a:r>
              <a:rPr lang="en-US" sz="2400" dirty="0"/>
              <a:t>          </a:t>
            </a:r>
            <a:r>
              <a:rPr lang="en-US" sz="2400" dirty="0" err="1"/>
              <a:t>Ht</a:t>
            </a:r>
            <a:r>
              <a:rPr lang="en-US" sz="2400" dirty="0"/>
              <a:t>         Neck      Chest     </a:t>
            </a:r>
            <a:r>
              <a:rPr lang="en-US" sz="2400" dirty="0" err="1"/>
              <a:t>Abd</a:t>
            </a:r>
            <a:r>
              <a:rPr lang="en-US" sz="2400" dirty="0"/>
              <a:t>         Hip      Thigh     Knee     Ankle     Bicep     Arm     Wrist</a:t>
            </a:r>
          </a:p>
          <a:p>
            <a:pPr>
              <a:buNone/>
            </a:pPr>
            <a:r>
              <a:rPr lang="en-US" sz="2400" dirty="0"/>
              <a:t>0   0.0000   0.0000   0.0000   0.0000   0.0000  0.0000   0.0000  0.0000  0.0000  0.0000  0.0000  0.0000   0.0000</a:t>
            </a:r>
          </a:p>
          <a:p>
            <a:pPr>
              <a:buNone/>
            </a:pPr>
            <a:r>
              <a:rPr lang="en-US" sz="2400" dirty="0"/>
              <a:t>1   0.0000   0.0000   0.0000   0.0000   0.0000  </a:t>
            </a:r>
            <a:r>
              <a:rPr lang="en-US" sz="2400" b="1" dirty="0">
                <a:solidFill>
                  <a:srgbClr val="FF0000"/>
                </a:solidFill>
              </a:rPr>
              <a:t>0.6655</a:t>
            </a:r>
            <a:r>
              <a:rPr lang="en-US" sz="2400" dirty="0"/>
              <a:t>   0.0000  0.0000  0.0000  0.0000  0.0000  0.0000   0.0000</a:t>
            </a:r>
          </a:p>
          <a:p>
            <a:pPr>
              <a:buNone/>
            </a:pPr>
            <a:r>
              <a:rPr lang="en-US" sz="2400" dirty="0"/>
              <a:t>2   0.0000   0.0000  </a:t>
            </a:r>
            <a:r>
              <a:rPr lang="en-US" sz="2400" b="1" dirty="0">
                <a:solidFill>
                  <a:srgbClr val="FF0000"/>
                </a:solidFill>
              </a:rPr>
              <a:t>-0.0192   </a:t>
            </a:r>
            <a:r>
              <a:rPr lang="en-US" sz="2400" dirty="0"/>
              <a:t>0.0000   0.0000  0.6847   0.0000  0.0000  0.0000  0.0000  0.0000  0.0000   0.0000</a:t>
            </a:r>
          </a:p>
          <a:p>
            <a:pPr>
              <a:buNone/>
            </a:pPr>
            <a:r>
              <a:rPr lang="en-US" sz="2400" dirty="0"/>
              <a:t>3   </a:t>
            </a:r>
            <a:r>
              <a:rPr lang="en-US" sz="2400" b="1" dirty="0">
                <a:solidFill>
                  <a:srgbClr val="FF0000"/>
                </a:solidFill>
              </a:rPr>
              <a:t>0.0258</a:t>
            </a:r>
            <a:r>
              <a:rPr lang="en-US" sz="2400" dirty="0"/>
              <a:t>   0.0000  -0.0602   0.0000   0.0000  0.7243   0.0000  0.0000  0.0000  0.0000  0.0000  0.0000   0.0000</a:t>
            </a:r>
          </a:p>
          <a:p>
            <a:pPr>
              <a:buNone/>
            </a:pPr>
            <a:r>
              <a:rPr lang="en-US" sz="2400" dirty="0"/>
              <a:t>4   0.0735   0.0000  -0.0696   0.0000   0.0000  0.8441   0.0000  0.0000  0.0000  0.0000  0.0000  0.0000  </a:t>
            </a:r>
            <a:r>
              <a:rPr lang="en-US" sz="2400" b="1" dirty="0">
                <a:solidFill>
                  <a:srgbClr val="FF0000"/>
                </a:solidFill>
              </a:rPr>
              <a:t>-0.1305</a:t>
            </a:r>
          </a:p>
          <a:p>
            <a:pPr>
              <a:buNone/>
            </a:pPr>
            <a:r>
              <a:rPr lang="en-US" sz="2400" dirty="0"/>
              <a:t>5   0.0752   0.0000  -0.0696  </a:t>
            </a:r>
            <a:r>
              <a:rPr lang="en-US" sz="2400" b="1" dirty="0">
                <a:solidFill>
                  <a:srgbClr val="FF0000"/>
                </a:solidFill>
              </a:rPr>
              <a:t>-0.0076   </a:t>
            </a:r>
            <a:r>
              <a:rPr lang="en-US" sz="2400" dirty="0"/>
              <a:t>0.0000  0.8538   0.0000  0.0000  0.0000  0.0000  0.0000  0.0000  -0.1336</a:t>
            </a:r>
          </a:p>
          <a:p>
            <a:pPr>
              <a:buNone/>
            </a:pPr>
            <a:r>
              <a:rPr lang="en-US" sz="2400" dirty="0"/>
              <a:t>6   0.0979   0.0000  -0.0696  -0.0749   0.0000  0.9122   0.0000  0.0000  0.0000  0.0000  0.0000  </a:t>
            </a:r>
            <a:r>
              <a:rPr lang="en-US" sz="2400" b="1" dirty="0">
                <a:solidFill>
                  <a:srgbClr val="FF0000"/>
                </a:solidFill>
              </a:rPr>
              <a:t>0.0525</a:t>
            </a:r>
            <a:r>
              <a:rPr lang="en-US" sz="2400" dirty="0"/>
              <a:t>  -0.1713</a:t>
            </a:r>
          </a:p>
          <a:p>
            <a:pPr>
              <a:buNone/>
            </a:pPr>
            <a:r>
              <a:rPr lang="en-US" sz="2400" dirty="0"/>
              <a:t>7   0.0974   0.0000  -0.0697  -0.0767   0.0000  0.9172  </a:t>
            </a:r>
            <a:r>
              <a:rPr lang="en-US" sz="2400" b="1" dirty="0">
                <a:solidFill>
                  <a:srgbClr val="FF0000"/>
                </a:solidFill>
              </a:rPr>
              <a:t>-0.0040  </a:t>
            </a:r>
            <a:r>
              <a:rPr lang="en-US" sz="2400" dirty="0"/>
              <a:t>0.0000  0.0000  0.0000  0.0000  0.0540  -0.1717</a:t>
            </a:r>
          </a:p>
          <a:p>
            <a:pPr>
              <a:buNone/>
            </a:pPr>
            <a:r>
              <a:rPr lang="en-US" sz="2400" dirty="0"/>
              <a:t>8   0.0907  </a:t>
            </a:r>
            <a:r>
              <a:rPr lang="en-US" sz="2400" b="1" dirty="0">
                <a:solidFill>
                  <a:srgbClr val="FF0000"/>
                </a:solidFill>
              </a:rPr>
              <a:t>-0.0392  </a:t>
            </a:r>
            <a:r>
              <a:rPr lang="en-US" sz="2400" dirty="0"/>
              <a:t>-0.0656  -0.0860   0.0000  0.9699  -0.0193  0.0000  0.0000  0.0000  0.0000  0.0684  -0.1713</a:t>
            </a:r>
          </a:p>
          <a:p>
            <a:pPr>
              <a:buNone/>
            </a:pPr>
            <a:r>
              <a:rPr lang="en-US" sz="2400" dirty="0"/>
              <a:t>9   0.0860  -0.0779  -0.0614  -0.0949   0.0000  1.0106  -0.0305  0.0000  0.0000  0.0000  </a:t>
            </a:r>
            <a:r>
              <a:rPr lang="en-US" sz="2400" b="1" dirty="0">
                <a:solidFill>
                  <a:srgbClr val="FF0000"/>
                </a:solidFill>
              </a:rPr>
              <a:t>0.0150</a:t>
            </a:r>
            <a:r>
              <a:rPr lang="en-US" sz="2400" dirty="0"/>
              <a:t>  0.0753  -0.1712</a:t>
            </a:r>
          </a:p>
          <a:p>
            <a:pPr>
              <a:buNone/>
            </a:pPr>
            <a:r>
              <a:rPr lang="en-US" sz="2400" dirty="0"/>
              <a:t>10 0.0881  -0.1608  -0.0490  -0.1144   0.0000  1.0857  -0.0865  </a:t>
            </a:r>
            <a:r>
              <a:rPr lang="en-US" sz="2400" b="1" dirty="0">
                <a:solidFill>
                  <a:srgbClr val="FF0000"/>
                </a:solidFill>
              </a:rPr>
              <a:t>0.0606 </a:t>
            </a:r>
            <a:r>
              <a:rPr lang="en-US" sz="2400" dirty="0"/>
              <a:t> 0.0000  0.0000  0.0328  0.0878  -0.1698</a:t>
            </a:r>
          </a:p>
          <a:p>
            <a:pPr>
              <a:buNone/>
            </a:pPr>
            <a:r>
              <a:rPr lang="en-US" sz="2400" dirty="0"/>
              <a:t>11 0.0924  -0.2771  -0.0341  -0.1311   0.0000  1.1781  -0.1465  0.1264  0.0000  </a:t>
            </a:r>
            <a:r>
              <a:rPr lang="en-US" sz="2400" b="1" dirty="0">
                <a:solidFill>
                  <a:srgbClr val="FF0000"/>
                </a:solidFill>
              </a:rPr>
              <a:t>0.0255 </a:t>
            </a:r>
            <a:r>
              <a:rPr lang="en-US" sz="2400" dirty="0"/>
              <a:t> 0.0548  0.1021  -0.1771</a:t>
            </a:r>
          </a:p>
          <a:p>
            <a:pPr>
              <a:buNone/>
            </a:pPr>
            <a:r>
              <a:rPr lang="en-US" sz="2400" dirty="0"/>
              <a:t>12 0.0936  -0.2968  -0.0316  -0.1352  </a:t>
            </a:r>
            <a:r>
              <a:rPr lang="en-US" sz="2400" b="1" dirty="0">
                <a:solidFill>
                  <a:srgbClr val="FF0000"/>
                </a:solidFill>
              </a:rPr>
              <a:t>-0.0159  </a:t>
            </a:r>
            <a:r>
              <a:rPr lang="en-US" sz="2400" dirty="0"/>
              <a:t>1.2116  -0.1665  0.1415  0.0000  0.0321  0.0616  0.1068  -0.1793</a:t>
            </a:r>
          </a:p>
          <a:p>
            <a:pPr>
              <a:buNone/>
            </a:pPr>
            <a:r>
              <a:rPr lang="en-US" sz="2400" dirty="0"/>
              <a:t>13 0.0935  -0.3106  -0.0305  -0.1367  -0.0240  1.2302  -0.1777  0.1481 </a:t>
            </a:r>
            <a:r>
              <a:rPr lang="en-US" sz="2400" b="1" dirty="0">
                <a:solidFill>
                  <a:srgbClr val="FF0000"/>
                </a:solidFill>
              </a:rPr>
              <a:t> 0.0044  </a:t>
            </a:r>
            <a:r>
              <a:rPr lang="en-US" sz="2400" dirty="0"/>
              <a:t>0.0352  0.0656  0.1091  -0.1808</a:t>
            </a:r>
          </a:p>
        </p:txBody>
      </p:sp>
    </p:spTree>
    <p:extLst>
      <p:ext uri="{BB962C8B-B14F-4D97-AF65-F5344CB8AC3E}">
        <p14:creationId xmlns:p14="http://schemas.microsoft.com/office/powerpoint/2010/main" val="40482156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Side By Side (Body Fat)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400" dirty="0">
                <a:solidFill>
                  <a:srgbClr val="0000FF"/>
                </a:solidFill>
              </a:rPr>
              <a:t>&gt; </a:t>
            </a:r>
            <a:r>
              <a:rPr lang="en-US" sz="4000" dirty="0">
                <a:solidFill>
                  <a:srgbClr val="0000FF"/>
                </a:solidFill>
              </a:rPr>
              <a:t>round(</a:t>
            </a:r>
            <a:r>
              <a:rPr lang="en-US" sz="4000" dirty="0" err="1">
                <a:solidFill>
                  <a:srgbClr val="0000FF"/>
                </a:solidFill>
              </a:rPr>
              <a:t>mod_lass$beta</a:t>
            </a:r>
            <a:r>
              <a:rPr lang="en-US" sz="40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endParaRPr lang="en-US" sz="4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         Age        </a:t>
            </a:r>
            <a:r>
              <a:rPr lang="en-US" dirty="0" err="1"/>
              <a:t>Wt</a:t>
            </a:r>
            <a:r>
              <a:rPr lang="en-US" dirty="0"/>
              <a:t>          </a:t>
            </a:r>
            <a:r>
              <a:rPr lang="en-US" dirty="0" err="1"/>
              <a:t>Ht</a:t>
            </a:r>
            <a:r>
              <a:rPr lang="en-US" dirty="0"/>
              <a:t>         Neck      Chest     </a:t>
            </a:r>
            <a:r>
              <a:rPr lang="en-US" dirty="0" err="1"/>
              <a:t>Abd</a:t>
            </a:r>
            <a:endParaRPr lang="en-US" dirty="0"/>
          </a:p>
          <a:p>
            <a:pPr>
              <a:buNone/>
            </a:pPr>
            <a:r>
              <a:rPr lang="en-US" dirty="0"/>
              <a:t>0   0.0000   0.0000   0.0000   0.0000   0.0000  0.0000   </a:t>
            </a:r>
          </a:p>
          <a:p>
            <a:pPr>
              <a:buNone/>
            </a:pPr>
            <a:r>
              <a:rPr lang="en-US" dirty="0"/>
              <a:t>1   0.0000   0.0000   0.0000   0.0000   0.0000  </a:t>
            </a:r>
            <a:r>
              <a:rPr lang="en-US" b="1" dirty="0">
                <a:solidFill>
                  <a:srgbClr val="FF0000"/>
                </a:solidFill>
              </a:rPr>
              <a:t>0.6655</a:t>
            </a: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2   0.0000   0.0000  </a:t>
            </a:r>
            <a:r>
              <a:rPr lang="en-US" b="1" dirty="0">
                <a:solidFill>
                  <a:srgbClr val="FF0000"/>
                </a:solidFill>
              </a:rPr>
              <a:t>-0.0192   </a:t>
            </a:r>
            <a:r>
              <a:rPr lang="en-US" dirty="0"/>
              <a:t>0.0000   0.0000  0.6847   </a:t>
            </a:r>
          </a:p>
          <a:p>
            <a:pPr>
              <a:buNone/>
            </a:pPr>
            <a:r>
              <a:rPr lang="en-US" dirty="0"/>
              <a:t>3   </a:t>
            </a:r>
            <a:r>
              <a:rPr lang="en-US" b="1" dirty="0">
                <a:solidFill>
                  <a:srgbClr val="FF0000"/>
                </a:solidFill>
              </a:rPr>
              <a:t>0.0258</a:t>
            </a:r>
            <a:r>
              <a:rPr lang="en-US" dirty="0"/>
              <a:t>   0.0000  -0.0602   0.0000   0.0000  0.7243   </a:t>
            </a:r>
          </a:p>
          <a:p>
            <a:pPr>
              <a:buNone/>
            </a:pPr>
            <a:r>
              <a:rPr lang="en-US" dirty="0"/>
              <a:t>4   0.0735   0.0000  -0.0696   0.0000   0.0000  0.8441   </a:t>
            </a:r>
          </a:p>
          <a:p>
            <a:pPr>
              <a:buNone/>
            </a:pPr>
            <a:r>
              <a:rPr lang="en-US" dirty="0"/>
              <a:t>5   0.0752   0.0000  -0.0696  </a:t>
            </a:r>
            <a:r>
              <a:rPr lang="en-US" b="1" dirty="0">
                <a:solidFill>
                  <a:srgbClr val="FF0000"/>
                </a:solidFill>
              </a:rPr>
              <a:t>-0.0076   </a:t>
            </a:r>
            <a:r>
              <a:rPr lang="en-US" dirty="0"/>
              <a:t>0.0000  0.8538   </a:t>
            </a:r>
          </a:p>
          <a:p>
            <a:pPr>
              <a:buNone/>
            </a:pPr>
            <a:r>
              <a:rPr lang="en-US" dirty="0"/>
              <a:t>6   0.0979   0.0000  -0.0696  -0.0749   0.0000  0.9122   </a:t>
            </a:r>
          </a:p>
          <a:p>
            <a:pPr>
              <a:buNone/>
            </a:pPr>
            <a:r>
              <a:rPr lang="en-US" dirty="0"/>
              <a:t>7   0.0974   0.0000  -0.0697  -0.0767   0.0000  0.9172  </a:t>
            </a:r>
          </a:p>
          <a:p>
            <a:pPr>
              <a:buNone/>
            </a:pPr>
            <a:r>
              <a:rPr lang="en-US" dirty="0"/>
              <a:t>8   0.0907  </a:t>
            </a:r>
            <a:r>
              <a:rPr lang="en-US" b="1" dirty="0">
                <a:solidFill>
                  <a:srgbClr val="FF0000"/>
                </a:solidFill>
              </a:rPr>
              <a:t>-0.0392  </a:t>
            </a:r>
            <a:r>
              <a:rPr lang="en-US" dirty="0"/>
              <a:t>-0.0656  -0.0860   0.0000  0.9699  </a:t>
            </a:r>
          </a:p>
          <a:p>
            <a:pPr>
              <a:buNone/>
            </a:pPr>
            <a:r>
              <a:rPr lang="en-US" dirty="0"/>
              <a:t>9   0.0860  -0.0779  -0.0614  -0.0949   0.0000  1.0106  </a:t>
            </a:r>
          </a:p>
          <a:p>
            <a:pPr>
              <a:buNone/>
            </a:pPr>
            <a:r>
              <a:rPr lang="en-US" dirty="0"/>
              <a:t>10 0.0881  -0.1608  -0.0490  -0.1144   0.0000  1.0857  </a:t>
            </a:r>
          </a:p>
          <a:p>
            <a:pPr>
              <a:buNone/>
            </a:pPr>
            <a:r>
              <a:rPr lang="en-US" dirty="0"/>
              <a:t>11 0.0924  -0.2771  -0.0341  -0.1311   0.0000  1.1781  </a:t>
            </a:r>
          </a:p>
          <a:p>
            <a:pPr>
              <a:buNone/>
            </a:pPr>
            <a:r>
              <a:rPr lang="en-US" dirty="0"/>
              <a:t>12 0.0936  -0.2968  -0.0316  -0.1352  </a:t>
            </a:r>
            <a:r>
              <a:rPr lang="en-US" b="1" dirty="0">
                <a:solidFill>
                  <a:srgbClr val="FF0000"/>
                </a:solidFill>
              </a:rPr>
              <a:t>-0.0159  </a:t>
            </a:r>
            <a:r>
              <a:rPr lang="en-US" dirty="0"/>
              <a:t>1.2116  </a:t>
            </a:r>
          </a:p>
          <a:p>
            <a:pPr>
              <a:buNone/>
            </a:pPr>
            <a:r>
              <a:rPr lang="en-US" dirty="0"/>
              <a:t>13 0.0935  -0.3106  -0.0305  -0.1367  -0.0240  1.2302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400" dirty="0">
                <a:solidFill>
                  <a:srgbClr val="0000FF"/>
                </a:solidFill>
              </a:rPr>
              <a:t>&gt; </a:t>
            </a:r>
            <a:r>
              <a:rPr lang="en-US" sz="4000" dirty="0">
                <a:solidFill>
                  <a:srgbClr val="0000FF"/>
                </a:solidFill>
              </a:rPr>
              <a:t>round(</a:t>
            </a:r>
            <a:r>
              <a:rPr lang="en-US" sz="4000" dirty="0" err="1">
                <a:solidFill>
                  <a:srgbClr val="0000FF"/>
                </a:solidFill>
              </a:rPr>
              <a:t>mod_lar$beta</a:t>
            </a:r>
            <a:r>
              <a:rPr lang="en-US" sz="40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endParaRPr lang="en-US" sz="4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         Age        </a:t>
            </a:r>
            <a:r>
              <a:rPr lang="en-US" dirty="0" err="1"/>
              <a:t>Wt</a:t>
            </a:r>
            <a:r>
              <a:rPr lang="en-US" dirty="0"/>
              <a:t>          </a:t>
            </a:r>
            <a:r>
              <a:rPr lang="en-US" dirty="0" err="1"/>
              <a:t>Ht</a:t>
            </a:r>
            <a:r>
              <a:rPr lang="en-US" dirty="0"/>
              <a:t>         Neck      Chest     </a:t>
            </a:r>
            <a:r>
              <a:rPr lang="en-US" dirty="0" err="1"/>
              <a:t>Abd</a:t>
            </a:r>
            <a:endParaRPr lang="en-US" dirty="0"/>
          </a:p>
          <a:p>
            <a:pPr>
              <a:buNone/>
            </a:pPr>
            <a:r>
              <a:rPr lang="en-US" dirty="0"/>
              <a:t>0   0.0000   0.0000   0.0000   0.0000   0.0000  0.0000   </a:t>
            </a:r>
          </a:p>
          <a:p>
            <a:pPr>
              <a:buNone/>
            </a:pPr>
            <a:r>
              <a:rPr lang="en-US" dirty="0"/>
              <a:t>1   0.0000   0.0000   0.0000   0.0000   0.0000  </a:t>
            </a:r>
            <a:r>
              <a:rPr lang="en-US" b="1" dirty="0">
                <a:solidFill>
                  <a:srgbClr val="FF0000"/>
                </a:solidFill>
              </a:rPr>
              <a:t>0.6655</a:t>
            </a: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2   0.0000   0.0000  </a:t>
            </a:r>
            <a:r>
              <a:rPr lang="en-US" b="1" dirty="0">
                <a:solidFill>
                  <a:srgbClr val="FF0000"/>
                </a:solidFill>
              </a:rPr>
              <a:t>-0.0192   </a:t>
            </a:r>
            <a:r>
              <a:rPr lang="en-US" dirty="0"/>
              <a:t>0.0000   0.0000  0.6847   </a:t>
            </a:r>
          </a:p>
          <a:p>
            <a:pPr>
              <a:buNone/>
            </a:pPr>
            <a:r>
              <a:rPr lang="en-US" dirty="0"/>
              <a:t>3   </a:t>
            </a:r>
            <a:r>
              <a:rPr lang="en-US" b="1" dirty="0">
                <a:solidFill>
                  <a:srgbClr val="FF0000"/>
                </a:solidFill>
              </a:rPr>
              <a:t>0.0258</a:t>
            </a:r>
            <a:r>
              <a:rPr lang="en-US" dirty="0"/>
              <a:t>   0.0000  -0.0602   0.0000   0.0000  0.7243   </a:t>
            </a:r>
          </a:p>
          <a:p>
            <a:pPr>
              <a:buNone/>
            </a:pPr>
            <a:r>
              <a:rPr lang="en-US" dirty="0"/>
              <a:t>4   0.0735   0.0000  -0.0696   0.0000   0.0000  0.8441   </a:t>
            </a:r>
          </a:p>
          <a:p>
            <a:pPr>
              <a:buNone/>
            </a:pPr>
            <a:r>
              <a:rPr lang="en-US" dirty="0"/>
              <a:t>5   0.0752   0.0000  -0.0696  </a:t>
            </a:r>
            <a:r>
              <a:rPr lang="en-US" b="1" dirty="0">
                <a:solidFill>
                  <a:srgbClr val="FF0000"/>
                </a:solidFill>
              </a:rPr>
              <a:t>-0.0076   </a:t>
            </a:r>
            <a:r>
              <a:rPr lang="en-US" dirty="0"/>
              <a:t>0.0000  0.8538   </a:t>
            </a:r>
          </a:p>
          <a:p>
            <a:pPr>
              <a:buNone/>
            </a:pPr>
            <a:r>
              <a:rPr lang="en-US" dirty="0"/>
              <a:t>6   0.0979   0.0000  -0.0696  -0.0749   0.0000  0.9122   </a:t>
            </a:r>
          </a:p>
          <a:p>
            <a:pPr>
              <a:buNone/>
            </a:pPr>
            <a:r>
              <a:rPr lang="en-US" dirty="0"/>
              <a:t>7   0.0974   0.0000  -0.0697  -0.0767   0.0000  0.9172  </a:t>
            </a:r>
          </a:p>
          <a:p>
            <a:pPr>
              <a:buNone/>
            </a:pPr>
            <a:r>
              <a:rPr lang="en-US" dirty="0"/>
              <a:t>8   0.0907  </a:t>
            </a:r>
            <a:r>
              <a:rPr lang="en-US" b="1" dirty="0">
                <a:solidFill>
                  <a:srgbClr val="FF0000"/>
                </a:solidFill>
              </a:rPr>
              <a:t>-0.0392  </a:t>
            </a:r>
            <a:r>
              <a:rPr lang="en-US" dirty="0"/>
              <a:t>-0.0656  -0.0860   0.0000  0.9699  </a:t>
            </a:r>
          </a:p>
          <a:p>
            <a:pPr>
              <a:buNone/>
            </a:pPr>
            <a:r>
              <a:rPr lang="en-US" dirty="0"/>
              <a:t>9   0.0860  -0.0779  -0.0614  -0.0949   0.0000  1.0106  </a:t>
            </a:r>
          </a:p>
          <a:p>
            <a:pPr>
              <a:buNone/>
            </a:pPr>
            <a:r>
              <a:rPr lang="en-US" dirty="0"/>
              <a:t>10 0.0881  -0.1608  -0.0490  -0.1144   0.0000  1.0857  </a:t>
            </a:r>
          </a:p>
          <a:p>
            <a:pPr>
              <a:buNone/>
            </a:pPr>
            <a:r>
              <a:rPr lang="en-US" dirty="0"/>
              <a:t>11 0.0924  -0.2771  -0.0341  -0.1311   0.0000  1.1781  </a:t>
            </a:r>
          </a:p>
          <a:p>
            <a:pPr>
              <a:buNone/>
            </a:pPr>
            <a:r>
              <a:rPr lang="en-US" dirty="0"/>
              <a:t>12 0.0936  -0.2968  -0.0316  -0.1352  </a:t>
            </a:r>
            <a:r>
              <a:rPr lang="en-US" b="1" dirty="0">
                <a:solidFill>
                  <a:srgbClr val="FF0000"/>
                </a:solidFill>
              </a:rPr>
              <a:t>-0.0159  </a:t>
            </a:r>
            <a:r>
              <a:rPr lang="en-US" dirty="0"/>
              <a:t>1.2116  </a:t>
            </a:r>
          </a:p>
          <a:p>
            <a:pPr>
              <a:buNone/>
            </a:pPr>
            <a:r>
              <a:rPr lang="en-US" dirty="0"/>
              <a:t>13 0.0935  -0.3106  -0.0305  -0.1367  -0.0240  1.2302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96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2309"/>
            <a:ext cx="8229600" cy="835891"/>
          </a:xfrm>
        </p:spPr>
        <p:txBody>
          <a:bodyPr>
            <a:normAutofit/>
          </a:bodyPr>
          <a:lstStyle/>
          <a:p>
            <a:r>
              <a:rPr lang="en-US" sz="3600" dirty="0"/>
              <a:t>What About the Dolphins?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762000"/>
            <a:ext cx="3357418" cy="5562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>
                <a:solidFill>
                  <a:srgbClr val="0000FF"/>
                </a:solidFill>
              </a:rPr>
              <a:t>&gt; round(</a:t>
            </a:r>
            <a:r>
              <a:rPr lang="en-US" sz="6400" dirty="0" err="1">
                <a:solidFill>
                  <a:srgbClr val="0000FF"/>
                </a:solidFill>
              </a:rPr>
              <a:t>dolphin_lass$beta</a:t>
            </a:r>
            <a:r>
              <a:rPr lang="en-US" sz="64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n-US" sz="4000" dirty="0"/>
              <a:t>        Sex       Age   </a:t>
            </a:r>
            <a:r>
              <a:rPr lang="en-US" sz="4000" dirty="0" err="1"/>
              <a:t>PFHxA</a:t>
            </a:r>
            <a:r>
              <a:rPr lang="en-US" sz="4000" dirty="0"/>
              <a:t> </a:t>
            </a:r>
            <a:r>
              <a:rPr lang="en-US" sz="4000" dirty="0" err="1"/>
              <a:t>PFHpA</a:t>
            </a:r>
            <a:r>
              <a:rPr lang="en-US" sz="4000" dirty="0"/>
              <a:t>  PFOA   PFNA  </a:t>
            </a:r>
            <a:r>
              <a:rPr lang="en-US" sz="4000" dirty="0" err="1"/>
              <a:t>PFUnA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0    0.000   0.000  0.000  0.000   0.000   0.000  0.000</a:t>
            </a:r>
          </a:p>
          <a:p>
            <a:pPr>
              <a:buNone/>
            </a:pPr>
            <a:r>
              <a:rPr lang="en-US" sz="4000" dirty="0"/>
              <a:t>1    0.000   0.000  0.000  0.000   0.000   0.000  0.000</a:t>
            </a:r>
          </a:p>
          <a:p>
            <a:pPr>
              <a:buNone/>
            </a:pPr>
            <a:r>
              <a:rPr lang="en-US" sz="4000" dirty="0"/>
              <a:t>2   -0.081   0.000  0.000  0.000   0.000   0.000  0.000</a:t>
            </a:r>
          </a:p>
          <a:p>
            <a:pPr>
              <a:buNone/>
            </a:pPr>
            <a:r>
              <a:rPr lang="en-US" sz="4000" dirty="0"/>
              <a:t>3   -0.207   0.000  0.000  0.008   0.000   0.000  0.000</a:t>
            </a:r>
          </a:p>
          <a:p>
            <a:pPr>
              <a:buNone/>
            </a:pPr>
            <a:r>
              <a:rPr lang="en-US" sz="4000" dirty="0"/>
              <a:t>4   -0.264   0.000  0.099  0.009   0.000   0.000  0.000</a:t>
            </a:r>
          </a:p>
          <a:p>
            <a:pPr>
              <a:buNone/>
            </a:pPr>
            <a:r>
              <a:rPr lang="en-US" sz="4000" dirty="0"/>
              <a:t>5   -0.477  -0.222  0.405  0.011   0.000   0.000  0.000</a:t>
            </a:r>
          </a:p>
          <a:p>
            <a:pPr>
              <a:buNone/>
            </a:pPr>
            <a:r>
              <a:rPr lang="en-US" sz="4000" dirty="0"/>
              <a:t>6   -0.484  -0.231  0.426  0.011   0.000   0.000  0.000</a:t>
            </a:r>
          </a:p>
          <a:p>
            <a:pPr>
              <a:buNone/>
            </a:pPr>
            <a:r>
              <a:rPr lang="en-US" sz="4000" dirty="0"/>
              <a:t>7   -0.525  -0.222  1.501  0.026   0.000   0.000  0.000</a:t>
            </a:r>
          </a:p>
          <a:p>
            <a:pPr>
              <a:buNone/>
            </a:pPr>
            <a:r>
              <a:rPr lang="en-US" sz="4000" dirty="0"/>
              <a:t>8   -0.530  -0.224  1.719  0.027   0.000   0.000  0.000</a:t>
            </a:r>
          </a:p>
          <a:p>
            <a:pPr>
              <a:buNone/>
            </a:pPr>
            <a:r>
              <a:rPr lang="en-US" sz="4000" dirty="0"/>
              <a:t>9   -0.531  -0.233  1.812  0.028   0.000  -0.001  0.000</a:t>
            </a:r>
          </a:p>
          <a:p>
            <a:pPr>
              <a:buNone/>
            </a:pPr>
            <a:r>
              <a:rPr lang="en-US" sz="4000" dirty="0"/>
              <a:t>10 -0.513  -0.251  2.042  0.034   0.000  -0.006  0.000</a:t>
            </a:r>
          </a:p>
          <a:p>
            <a:pPr>
              <a:buNone/>
            </a:pPr>
            <a:r>
              <a:rPr lang="en-US" sz="4000" dirty="0"/>
              <a:t>11 -0.503  -0.258  2.208  0.037  -0.002  -0.008  0.000</a:t>
            </a:r>
          </a:p>
          <a:p>
            <a:pPr>
              <a:buNone/>
            </a:pPr>
            <a:r>
              <a:rPr lang="en-US" sz="4000" dirty="0"/>
              <a:t>12 -0.494  -0.267  2.403  0.040  -0.003  -0.010  0.000</a:t>
            </a:r>
          </a:p>
          <a:p>
            <a:pPr>
              <a:buNone/>
            </a:pPr>
            <a:r>
              <a:rPr lang="en-US" sz="4000" dirty="0"/>
              <a:t>13 -0.394  -0.351  4.397  0.068  -0.017  -0.026  0.000</a:t>
            </a:r>
          </a:p>
          <a:p>
            <a:pPr>
              <a:buNone/>
            </a:pPr>
            <a:r>
              <a:rPr lang="en-US" sz="4000" dirty="0"/>
              <a:t>14 -0.373  -0.348  4.555  0.072  -0.019  -0.027  0.000</a:t>
            </a:r>
          </a:p>
          <a:p>
            <a:pPr>
              <a:buNone/>
            </a:pPr>
            <a:r>
              <a:rPr lang="en-US" sz="4000" dirty="0"/>
              <a:t>15 -0.275  -0.334  5.427  0.086  -0.024  -0.032  0.008</a:t>
            </a:r>
          </a:p>
          <a:p>
            <a:pPr>
              <a:buNone/>
            </a:pPr>
            <a:r>
              <a:rPr lang="en-US" sz="4000" dirty="0"/>
              <a:t>16 -0.117  -0.334  6.607  0.130  -0.035  -0.047  0.008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 </a:t>
            </a:r>
            <a:r>
              <a:rPr lang="en-US" sz="4000" dirty="0" err="1"/>
              <a:t>PFDoA</a:t>
            </a:r>
            <a:r>
              <a:rPr lang="en-US" sz="4000" dirty="0"/>
              <a:t>   </a:t>
            </a:r>
            <a:r>
              <a:rPr lang="en-US" sz="4000" dirty="0" err="1"/>
              <a:t>PFTriA</a:t>
            </a:r>
            <a:r>
              <a:rPr lang="en-US" sz="4000" dirty="0"/>
              <a:t>  PFTA  </a:t>
            </a:r>
            <a:r>
              <a:rPr lang="en-US" sz="4000" dirty="0" err="1"/>
              <a:t>PFHxS</a:t>
            </a:r>
            <a:r>
              <a:rPr lang="en-US" sz="4000" dirty="0"/>
              <a:t>  </a:t>
            </a:r>
            <a:r>
              <a:rPr lang="en-US" sz="4000" dirty="0" err="1"/>
              <a:t>PFHpS</a:t>
            </a:r>
            <a:r>
              <a:rPr lang="en-US" sz="4000" dirty="0"/>
              <a:t>  PFOS   PFOSA</a:t>
            </a:r>
          </a:p>
          <a:p>
            <a:pPr>
              <a:buNone/>
            </a:pPr>
            <a:r>
              <a:rPr lang="en-US" sz="4000" dirty="0"/>
              <a:t>0    0.000   0.000  0.000  0.000   0.000   0.000  0.000</a:t>
            </a:r>
          </a:p>
          <a:p>
            <a:pPr>
              <a:buNone/>
            </a:pPr>
            <a:r>
              <a:rPr lang="en-US" sz="4000" dirty="0"/>
              <a:t>1    0.000   0.001  0.000  0.000   0.000   0.000  0.000</a:t>
            </a:r>
          </a:p>
          <a:p>
            <a:pPr>
              <a:buNone/>
            </a:pPr>
            <a:r>
              <a:rPr lang="en-US" sz="4000" dirty="0"/>
              <a:t>2    0.000   0.021  0.000  0.000   0.000   0.000  0.000</a:t>
            </a:r>
          </a:p>
          <a:p>
            <a:pPr>
              <a:buNone/>
            </a:pPr>
            <a:r>
              <a:rPr lang="en-US" sz="4000" dirty="0"/>
              <a:t>3    0.000   0.034  0.000  0.000   0.000   0.000  0.000</a:t>
            </a:r>
          </a:p>
          <a:p>
            <a:pPr>
              <a:buNone/>
            </a:pPr>
            <a:r>
              <a:rPr lang="en-US" sz="4000" dirty="0"/>
              <a:t>4    0.000   0.041  0.000  0.000   0.000   0.000  0.000</a:t>
            </a:r>
          </a:p>
          <a:p>
            <a:pPr>
              <a:buNone/>
            </a:pPr>
            <a:r>
              <a:rPr lang="en-US" sz="4000" dirty="0"/>
              <a:t>5    0.000   0.076  0.000  0.000   0.000   0.000  0.000</a:t>
            </a:r>
          </a:p>
          <a:p>
            <a:pPr>
              <a:buNone/>
            </a:pPr>
            <a:r>
              <a:rPr lang="en-US" sz="4000" dirty="0"/>
              <a:t>6    0.000   0.077  0.000  0.000   0.000   0.000  0.001</a:t>
            </a:r>
          </a:p>
          <a:p>
            <a:pPr>
              <a:buNone/>
            </a:pPr>
            <a:r>
              <a:rPr lang="en-US" sz="4000" dirty="0"/>
              <a:t>7   -0.085   0.194  0.000  0.000   0.000   0.000  0.031</a:t>
            </a:r>
          </a:p>
          <a:p>
            <a:pPr>
              <a:buNone/>
            </a:pPr>
            <a:r>
              <a:rPr lang="en-US" sz="4000" dirty="0"/>
              <a:t>8   -0.099   0.213  0.000  0.000   0.003   0.000  0.027</a:t>
            </a:r>
          </a:p>
          <a:p>
            <a:pPr>
              <a:buNone/>
            </a:pPr>
            <a:r>
              <a:rPr lang="en-US" sz="4000" dirty="0"/>
              <a:t>9   -0.107   0.220  0.000  0.000   0.006   0.000  0.031</a:t>
            </a:r>
          </a:p>
          <a:p>
            <a:pPr>
              <a:buNone/>
            </a:pPr>
            <a:r>
              <a:rPr lang="en-US" sz="4000" dirty="0"/>
              <a:t>10 -0.128   0.245  0.000  0.013   0.002   0.000  0.042</a:t>
            </a:r>
          </a:p>
          <a:p>
            <a:pPr>
              <a:buNone/>
            </a:pPr>
            <a:r>
              <a:rPr lang="en-US" sz="4000" dirty="0"/>
              <a:t>11 -0.141   0.259  0.000  0.021   0.000   0.000  0.049</a:t>
            </a:r>
          </a:p>
          <a:p>
            <a:pPr>
              <a:buNone/>
            </a:pPr>
            <a:r>
              <a:rPr lang="en-US" sz="4000" dirty="0"/>
              <a:t>12 -0.154   0.273  0.000  0.027   0.000   0.000  0.054</a:t>
            </a:r>
          </a:p>
          <a:p>
            <a:pPr>
              <a:buNone/>
            </a:pPr>
            <a:r>
              <a:rPr lang="en-US" sz="4000" dirty="0"/>
              <a:t>13 -0.291   0.294  0.687  0.072   0.000   0.000  0.098</a:t>
            </a:r>
          </a:p>
          <a:p>
            <a:pPr>
              <a:buNone/>
            </a:pPr>
            <a:r>
              <a:rPr lang="en-US" sz="4000" dirty="0"/>
              <a:t>14 -0.302   0.293  0.782  0.078   0.000   0.000  0.104</a:t>
            </a:r>
          </a:p>
          <a:p>
            <a:pPr>
              <a:buNone/>
            </a:pPr>
            <a:r>
              <a:rPr lang="en-US" sz="4000" dirty="0"/>
              <a:t>15 -0.363   0.287  1.168  0.108   0.000  -0.001  0.122</a:t>
            </a:r>
          </a:p>
          <a:p>
            <a:pPr>
              <a:buNone/>
            </a:pPr>
            <a:r>
              <a:rPr lang="en-US" sz="4000" dirty="0"/>
              <a:t>16 -0.470   0.285  1.926  0.184  -0.049  -0.001  0.214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4643582" y="838200"/>
            <a:ext cx="4038600" cy="5562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>
                <a:solidFill>
                  <a:srgbClr val="0000FF"/>
                </a:solidFill>
              </a:rPr>
              <a:t>&gt; round(</a:t>
            </a:r>
            <a:r>
              <a:rPr lang="en-US" sz="6400" dirty="0" err="1">
                <a:solidFill>
                  <a:srgbClr val="0000FF"/>
                </a:solidFill>
              </a:rPr>
              <a:t>dolphin_lar$beta</a:t>
            </a:r>
            <a:r>
              <a:rPr lang="en-US" sz="6400" dirty="0">
                <a:solidFill>
                  <a:srgbClr val="0000FF"/>
                </a:solidFill>
              </a:rPr>
              <a:t>, 4)</a:t>
            </a:r>
          </a:p>
          <a:p>
            <a:pPr>
              <a:buNone/>
            </a:pPr>
            <a:r>
              <a:rPr lang="en-US" sz="4000" dirty="0"/>
              <a:t>        Sex       Age   </a:t>
            </a:r>
            <a:r>
              <a:rPr lang="en-US" sz="4000" dirty="0" err="1"/>
              <a:t>PFHxA</a:t>
            </a:r>
            <a:r>
              <a:rPr lang="en-US" sz="4000" dirty="0"/>
              <a:t> </a:t>
            </a:r>
            <a:r>
              <a:rPr lang="en-US" sz="4000" dirty="0" err="1"/>
              <a:t>PFHpA</a:t>
            </a:r>
            <a:r>
              <a:rPr lang="en-US" sz="4000" dirty="0"/>
              <a:t>  PFOA   PFNA  </a:t>
            </a:r>
            <a:r>
              <a:rPr lang="en-US" sz="4000" dirty="0" err="1"/>
              <a:t>PFUnA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0    0.000   0.000  0.000  0.000   0.000   0.000  0.000</a:t>
            </a:r>
          </a:p>
          <a:p>
            <a:pPr>
              <a:buNone/>
            </a:pPr>
            <a:r>
              <a:rPr lang="en-US" sz="4000" dirty="0"/>
              <a:t>1    0.000   0.000  0.000  0.000   0.000   0.000  0.000</a:t>
            </a:r>
          </a:p>
          <a:p>
            <a:pPr>
              <a:buNone/>
            </a:pPr>
            <a:r>
              <a:rPr lang="en-US" sz="4000" dirty="0"/>
              <a:t>2   -0.081   0.000  0.000  0.000   0.000   0.000  0.000</a:t>
            </a:r>
          </a:p>
          <a:p>
            <a:pPr>
              <a:buNone/>
            </a:pPr>
            <a:r>
              <a:rPr lang="en-US" sz="4000" dirty="0"/>
              <a:t>3   -0.207   0.000  0.000  0.008   0.000   0.000  0.000</a:t>
            </a:r>
          </a:p>
          <a:p>
            <a:pPr>
              <a:buNone/>
            </a:pPr>
            <a:r>
              <a:rPr lang="en-US" sz="4000" dirty="0"/>
              <a:t>4   -0.264   0.000  0.099  0.009   0.000   0.000  0.000</a:t>
            </a:r>
          </a:p>
          <a:p>
            <a:pPr>
              <a:buNone/>
            </a:pPr>
            <a:r>
              <a:rPr lang="en-US" sz="4000" dirty="0"/>
              <a:t>5   -0.477  -0.222  0.405  0.011   0.000   0.000  0.000</a:t>
            </a:r>
          </a:p>
          <a:p>
            <a:pPr>
              <a:buNone/>
            </a:pPr>
            <a:r>
              <a:rPr lang="en-US" sz="4000" dirty="0"/>
              <a:t>6   -0.484  -0.231  0.426  0.011   0.000   0.000  0.000</a:t>
            </a:r>
          </a:p>
          <a:p>
            <a:pPr>
              <a:buNone/>
            </a:pPr>
            <a:r>
              <a:rPr lang="en-US" sz="4000" dirty="0"/>
              <a:t>7   -0.525  -0.222  1.501  0.026   0.000   0.000  0.000</a:t>
            </a:r>
          </a:p>
          <a:p>
            <a:pPr>
              <a:buNone/>
            </a:pPr>
            <a:r>
              <a:rPr lang="en-US" sz="4000" dirty="0"/>
              <a:t>8   -0.530  -0.224  1.719  0.027   0.000   0.000  0.000</a:t>
            </a:r>
          </a:p>
          <a:p>
            <a:pPr>
              <a:buNone/>
            </a:pPr>
            <a:r>
              <a:rPr lang="en-US" sz="4000" dirty="0"/>
              <a:t>9   -0.531  -0.233  1.812  0.028   0.000  -0.001  0.000</a:t>
            </a:r>
          </a:p>
          <a:p>
            <a:pPr>
              <a:buNone/>
            </a:pPr>
            <a:r>
              <a:rPr lang="en-US" sz="4000" dirty="0"/>
              <a:t>10 -0.513  -0.251  2.042  0.034   0.000  -0.006  0.000</a:t>
            </a:r>
          </a:p>
          <a:p>
            <a:pPr>
              <a:buNone/>
            </a:pPr>
            <a:r>
              <a:rPr lang="en-US" sz="4000" dirty="0"/>
              <a:t>11 -0.493  -0.265  2.373  0.040  -0.003  -0.010  0.000</a:t>
            </a:r>
          </a:p>
          <a:p>
            <a:pPr>
              <a:buNone/>
            </a:pPr>
            <a:r>
              <a:rPr lang="en-US" sz="4000" dirty="0"/>
              <a:t>12 -0.322  -0.356  4.922  0.093  -0.022  -0.034  0.000</a:t>
            </a:r>
          </a:p>
          <a:p>
            <a:pPr>
              <a:buNone/>
            </a:pPr>
            <a:r>
              <a:rPr lang="en-US" sz="4000" dirty="0"/>
              <a:t>13 -0.244  -0.349  5.517  0.109  -0.028  -0.039  0.000</a:t>
            </a:r>
          </a:p>
          <a:p>
            <a:pPr>
              <a:buNone/>
            </a:pPr>
            <a:r>
              <a:rPr lang="en-US" sz="4000" dirty="0"/>
              <a:t>14 -0.117  -0.334  6.607  0.130  -0.035  -0.047  0.008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 </a:t>
            </a:r>
            <a:r>
              <a:rPr lang="en-US" sz="4000" dirty="0" err="1"/>
              <a:t>PFDoA</a:t>
            </a:r>
            <a:r>
              <a:rPr lang="en-US" sz="4000" dirty="0"/>
              <a:t>   </a:t>
            </a:r>
            <a:r>
              <a:rPr lang="en-US" sz="4000" dirty="0" err="1"/>
              <a:t>PFTriA</a:t>
            </a:r>
            <a:r>
              <a:rPr lang="en-US" sz="4000" dirty="0"/>
              <a:t>  PFTA  </a:t>
            </a:r>
            <a:r>
              <a:rPr lang="en-US" sz="4000" dirty="0" err="1"/>
              <a:t>PFHxS</a:t>
            </a:r>
            <a:r>
              <a:rPr lang="en-US" sz="4000" dirty="0"/>
              <a:t>  </a:t>
            </a:r>
            <a:r>
              <a:rPr lang="en-US" sz="4000" dirty="0" err="1"/>
              <a:t>PFHpS</a:t>
            </a:r>
            <a:r>
              <a:rPr lang="en-US" sz="4000" dirty="0"/>
              <a:t>  PFOS   PFOSA</a:t>
            </a:r>
          </a:p>
          <a:p>
            <a:pPr>
              <a:buNone/>
            </a:pPr>
            <a:r>
              <a:rPr lang="en-US" sz="4000" dirty="0"/>
              <a:t>0    0.000   0.000  0.000  0.000   0.000   0.000  0.000</a:t>
            </a:r>
          </a:p>
          <a:p>
            <a:pPr>
              <a:buNone/>
            </a:pPr>
            <a:r>
              <a:rPr lang="en-US" sz="4000" dirty="0"/>
              <a:t>1    0.000   0.001  0.000  0.000   0.000   0.000  0.000</a:t>
            </a:r>
          </a:p>
          <a:p>
            <a:pPr>
              <a:buNone/>
            </a:pPr>
            <a:r>
              <a:rPr lang="en-US" sz="4000" dirty="0"/>
              <a:t>2    0.000   0.021  0.000  0.000   0.000   0.000  0.000</a:t>
            </a:r>
          </a:p>
          <a:p>
            <a:pPr>
              <a:buNone/>
            </a:pPr>
            <a:r>
              <a:rPr lang="en-US" sz="4000" dirty="0"/>
              <a:t>3    0.000   0.034  0.000  0.000   0.000   0.000  0.000</a:t>
            </a:r>
          </a:p>
          <a:p>
            <a:pPr>
              <a:buNone/>
            </a:pPr>
            <a:r>
              <a:rPr lang="en-US" sz="4000" dirty="0"/>
              <a:t>4    0.000   0.041  0.000  0.000   0.000   0.000  0.000</a:t>
            </a:r>
          </a:p>
          <a:p>
            <a:pPr>
              <a:buNone/>
            </a:pPr>
            <a:r>
              <a:rPr lang="en-US" sz="4000" dirty="0"/>
              <a:t>5    0.000   0.076  0.000  0.000   0.000   0.000  0.000</a:t>
            </a:r>
          </a:p>
          <a:p>
            <a:pPr>
              <a:buNone/>
            </a:pPr>
            <a:r>
              <a:rPr lang="en-US" sz="4000" dirty="0"/>
              <a:t>6    0.000   0.077  0.000  0.000   0.000   0.000  0.001</a:t>
            </a:r>
          </a:p>
          <a:p>
            <a:pPr>
              <a:buNone/>
            </a:pPr>
            <a:r>
              <a:rPr lang="en-US" sz="4000" dirty="0"/>
              <a:t>7   -0.085   0.194  0.000  0.000   0.000   0.000  0.031</a:t>
            </a:r>
          </a:p>
          <a:p>
            <a:pPr>
              <a:buNone/>
            </a:pPr>
            <a:r>
              <a:rPr lang="en-US" sz="4000" dirty="0"/>
              <a:t>8   -0.099   0.213  0.000  0.000   0.003   0.000  0.027</a:t>
            </a:r>
          </a:p>
          <a:p>
            <a:pPr>
              <a:buNone/>
            </a:pPr>
            <a:r>
              <a:rPr lang="en-US" sz="4000" dirty="0"/>
              <a:t>9   -0.107   0.220  0.000  0.000   0.006   0.000  0.031</a:t>
            </a:r>
          </a:p>
          <a:p>
            <a:pPr>
              <a:buNone/>
            </a:pPr>
            <a:r>
              <a:rPr lang="en-US" sz="4000" dirty="0"/>
              <a:t>10 -0.128   0.245  0.000  0.013   0.002   0.000  0.042</a:t>
            </a:r>
          </a:p>
          <a:p>
            <a:pPr>
              <a:buNone/>
            </a:pPr>
            <a:r>
              <a:rPr lang="en-US" sz="4000" dirty="0"/>
              <a:t>11 -0.153   0.273  0.000  0.029  -0.002   0.000  0.056</a:t>
            </a:r>
          </a:p>
          <a:p>
            <a:pPr>
              <a:buNone/>
            </a:pPr>
            <a:r>
              <a:rPr lang="en-US" sz="4000" dirty="0"/>
              <a:t>12 -0.344   0.293  1.049  0.114  -0.036   0.000  0.155</a:t>
            </a:r>
          </a:p>
          <a:p>
            <a:pPr>
              <a:buNone/>
            </a:pPr>
            <a:r>
              <a:rPr lang="en-US" sz="4000" dirty="0"/>
              <a:t>13 -0.390   0.292  1.411  0.142  -0.042   0.000  0.181</a:t>
            </a:r>
          </a:p>
          <a:p>
            <a:pPr>
              <a:buNone/>
            </a:pPr>
            <a:r>
              <a:rPr lang="en-US" sz="4000" dirty="0"/>
              <a:t>14 -0.470   0.285  1.926  0.184  -0.049  -0.001  0.214</a:t>
            </a:r>
          </a:p>
        </p:txBody>
      </p:sp>
    </p:spTree>
    <p:extLst>
      <p:ext uri="{BB962C8B-B14F-4D97-AF65-F5344CB8AC3E}">
        <p14:creationId xmlns:p14="http://schemas.microsoft.com/office/powerpoint/2010/main" val="14089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Lasso versus 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In ridge regression, the loss function to be minimized is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Consider instead the estimator which minimizes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only change is to the penalty function and while the change is subtle, is has a big impact on our regression estimator</a:t>
            </a:r>
          </a:p>
          <a:p>
            <a:endParaRPr lang="en-US" sz="2400" dirty="0"/>
          </a:p>
          <a:p>
            <a:endParaRPr lang="en-US" sz="12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262748"/>
              </p:ext>
            </p:extLst>
          </p:nvPr>
        </p:nvGraphicFramePr>
        <p:xfrm>
          <a:off x="1676400" y="1838325"/>
          <a:ext cx="3860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0" name="Equation" r:id="rId3" imgW="2412720" imgH="368280" progId="Equation.DSMT4">
                  <p:embed/>
                </p:oleObj>
              </mc:Choice>
              <mc:Fallback>
                <p:oleObj name="Equation" r:id="rId3" imgW="2412720" imgH="368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38325"/>
                        <a:ext cx="38608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660505"/>
              </p:ext>
            </p:extLst>
          </p:nvPr>
        </p:nvGraphicFramePr>
        <p:xfrm>
          <a:off x="1676400" y="3415506"/>
          <a:ext cx="39211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1" name="Equation" r:id="rId5" imgW="2450880" imgH="368280" progId="Equation.DSMT4">
                  <p:embed/>
                </p:oleObj>
              </mc:Choice>
              <mc:Fallback>
                <p:oleObj name="Equation" r:id="rId5" imgW="2450880" imgH="368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15506"/>
                        <a:ext cx="39211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/>
              <a:t>Lasso Using </a:t>
            </a:r>
            <a:r>
              <a:rPr lang="en-US" sz="2200" b="1" dirty="0" err="1"/>
              <a:t>Glmnet</a:t>
            </a:r>
            <a:r>
              <a:rPr lang="en-US" sz="2200" b="1" dirty="0"/>
              <a:t> Package: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&gt;fit&lt;-</a:t>
            </a:r>
            <a:r>
              <a:rPr lang="en-US" sz="1800" dirty="0" err="1">
                <a:solidFill>
                  <a:srgbClr val="0000FF"/>
                </a:solidFill>
              </a:rPr>
              <a:t>glmnet</a:t>
            </a:r>
            <a:r>
              <a:rPr lang="en-US" sz="1800" dirty="0">
                <a:solidFill>
                  <a:srgbClr val="0000FF"/>
                </a:solidFill>
              </a:rPr>
              <a:t>(x=</a:t>
            </a:r>
            <a:r>
              <a:rPr lang="en-US" sz="1800" dirty="0" err="1">
                <a:solidFill>
                  <a:srgbClr val="0000FF"/>
                </a:solidFill>
              </a:rPr>
              <a:t>as.matrix</a:t>
            </a:r>
            <a:r>
              <a:rPr lang="en-US" sz="1800" dirty="0">
                <a:solidFill>
                  <a:srgbClr val="0000FF"/>
                </a:solidFill>
              </a:rPr>
              <a:t>(bodyfat2[,2:14]),y=</a:t>
            </a:r>
            <a:r>
              <a:rPr lang="en-US" sz="1800" dirty="0" err="1">
                <a:solidFill>
                  <a:srgbClr val="0000FF"/>
                </a:solidFill>
              </a:rPr>
              <a:t>as.vector</a:t>
            </a:r>
            <a:r>
              <a:rPr lang="en-US" sz="1800" dirty="0">
                <a:solidFill>
                  <a:srgbClr val="0000FF"/>
                </a:solidFill>
              </a:rPr>
              <a:t>(bodyfat2[,1]), alpha=1)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&gt;names(fit)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[1] "a0"        "beta"      "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"        "dim"       "lambda"    "</a:t>
            </a:r>
            <a:r>
              <a:rPr lang="en-US" sz="1800" dirty="0" err="1">
                <a:solidFill>
                  <a:srgbClr val="FF0000"/>
                </a:solidFill>
              </a:rPr>
              <a:t>dev.ratio</a:t>
            </a:r>
            <a:r>
              <a:rPr lang="en-US" sz="1800" dirty="0">
                <a:solidFill>
                  <a:srgbClr val="FF0000"/>
                </a:solidFill>
              </a:rPr>
              <a:t>" "</a:t>
            </a:r>
            <a:r>
              <a:rPr lang="en-US" sz="1800" dirty="0" err="1">
                <a:solidFill>
                  <a:srgbClr val="FF0000"/>
                </a:solidFill>
              </a:rPr>
              <a:t>nulldev</a:t>
            </a:r>
            <a:r>
              <a:rPr lang="en-US" sz="1800" dirty="0">
                <a:solidFill>
                  <a:srgbClr val="FF0000"/>
                </a:solidFill>
              </a:rPr>
              <a:t>"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[8] "</a:t>
            </a:r>
            <a:r>
              <a:rPr lang="en-US" sz="1800" dirty="0" err="1">
                <a:solidFill>
                  <a:srgbClr val="FF0000"/>
                </a:solidFill>
              </a:rPr>
              <a:t>npasses</a:t>
            </a:r>
            <a:r>
              <a:rPr lang="en-US" sz="1800" dirty="0">
                <a:solidFill>
                  <a:srgbClr val="FF0000"/>
                </a:solidFill>
              </a:rPr>
              <a:t>"   "</a:t>
            </a:r>
            <a:r>
              <a:rPr lang="en-US" sz="1800" dirty="0" err="1">
                <a:solidFill>
                  <a:srgbClr val="FF0000"/>
                </a:solidFill>
              </a:rPr>
              <a:t>jerr</a:t>
            </a:r>
            <a:r>
              <a:rPr lang="en-US" sz="1800" dirty="0">
                <a:solidFill>
                  <a:srgbClr val="FF0000"/>
                </a:solidFill>
              </a:rPr>
              <a:t>"      "offset"    "call"      "nobs" 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&gt;round(</a:t>
            </a:r>
            <a:r>
              <a:rPr lang="en-US" sz="1800" dirty="0" err="1">
                <a:solidFill>
                  <a:srgbClr val="0000FF"/>
                </a:solidFill>
              </a:rPr>
              <a:t>fit$lambda</a:t>
            </a:r>
            <a:r>
              <a:rPr lang="en-US" sz="1800" dirty="0">
                <a:solidFill>
                  <a:srgbClr val="0000FF"/>
                </a:solidFill>
              </a:rPr>
              <a:t>, 4) 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</a:rPr>
              <a:t>[1]   0.8118 0.7397 0.6740 0.6141 0.5596 0.5098 0.4646 0.4233 0.3857 0.3514 0.3202 0.2918 0.2658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</a:rPr>
              <a:t>[14] 0.2422 0.2207 0.2011 0.1832 0.1670 0.1521 0.1386 0.1263 0.1151 0.1049 0.0955 0.0870 0.0793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</a:rPr>
              <a:t>[27] 0.0723 0.0658 0.0600 0.0547 0.0498 0.0454 0.0414 0.0377 0.0343 0.0313 0.0285 0.0260 0.0237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</a:rPr>
              <a:t>[40] 0.0216 0.0196 0.0179 0.0163 0.0149 0.0135 0.0123 0.0112 0.0102 0.0093 0.0085 0.0077 0.0071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</a:rPr>
              <a:t>[53] 0.0064 0.0059 0.0053 0.0049 0.0044 0.0040 0.0037 0.0034 0.0031 0.0028 0.0025 0.0023 0.0021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</a:rPr>
              <a:t>[66] 0.0019 0.0017 0.0016 0.0015 0.0013 0.0012 0.0011 0.0010 0.0009 0.0008 0.0008 0.0007 0.0006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/>
              <a:t>Lasso CV to select </a:t>
            </a:r>
            <a:r>
              <a:rPr lang="en-US" sz="2200" b="1" dirty="0" err="1"/>
              <a:t>lamda</a:t>
            </a:r>
            <a:r>
              <a:rPr lang="en-US" sz="2200" b="1" dirty="0"/>
              <a:t>: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&gt;fit.cv&lt;-</a:t>
            </a:r>
            <a:r>
              <a:rPr lang="en-US" sz="1800" dirty="0" err="1">
                <a:solidFill>
                  <a:srgbClr val="0000FF"/>
                </a:solidFill>
              </a:rPr>
              <a:t>cv.glmnet</a:t>
            </a:r>
            <a:r>
              <a:rPr lang="en-US" sz="1800" dirty="0">
                <a:solidFill>
                  <a:srgbClr val="0000FF"/>
                </a:solidFill>
              </a:rPr>
              <a:t>(x=</a:t>
            </a:r>
            <a:r>
              <a:rPr lang="en-US" sz="1800" dirty="0" err="1">
                <a:solidFill>
                  <a:srgbClr val="0000FF"/>
                </a:solidFill>
              </a:rPr>
              <a:t>as.matrix</a:t>
            </a:r>
            <a:r>
              <a:rPr lang="en-US" sz="1800" dirty="0">
                <a:solidFill>
                  <a:srgbClr val="0000FF"/>
                </a:solidFill>
              </a:rPr>
              <a:t>(bodyfat2[,2:14]), y=</a:t>
            </a:r>
            <a:r>
              <a:rPr lang="en-US" sz="1800" dirty="0" err="1">
                <a:solidFill>
                  <a:srgbClr val="0000FF"/>
                </a:solidFill>
              </a:rPr>
              <a:t>as.vector</a:t>
            </a:r>
            <a:r>
              <a:rPr lang="en-US" sz="1800" dirty="0">
                <a:solidFill>
                  <a:srgbClr val="0000FF"/>
                </a:solidFill>
              </a:rPr>
              <a:t>(bodyfat2[,1]), alpha=1)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&gt;plot(fit.cv, </a:t>
            </a:r>
            <a:r>
              <a:rPr lang="en-US" sz="1800" dirty="0" err="1">
                <a:solidFill>
                  <a:srgbClr val="0000FF"/>
                </a:solidFill>
              </a:rPr>
              <a:t>sign.lambda</a:t>
            </a:r>
            <a:r>
              <a:rPr lang="en-US" sz="1800" dirty="0">
                <a:solidFill>
                  <a:srgbClr val="0000FF"/>
                </a:solidFill>
              </a:rPr>
              <a:t>=-1)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### NOTE: If no sequence for lambda is given, </a:t>
            </a:r>
            <a:r>
              <a:rPr lang="en-US" sz="1800" dirty="0" err="1">
                <a:solidFill>
                  <a:srgbClr val="0000FF"/>
                </a:solidFill>
              </a:rPr>
              <a:t>cv.glmnet</a:t>
            </a:r>
            <a:r>
              <a:rPr lang="en-US" sz="1800" dirty="0">
                <a:solidFill>
                  <a:srgbClr val="0000FF"/>
                </a:solidFill>
              </a:rPr>
              <a:t> chooses the sequence of 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### lambdas for consideration itself.  Alternatively, we could specify a sequence of 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### lambdas as follows…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&gt;fit.cv&lt;-</a:t>
            </a:r>
            <a:r>
              <a:rPr lang="en-US" sz="1800" dirty="0" err="1">
                <a:solidFill>
                  <a:srgbClr val="0000FF"/>
                </a:solidFill>
              </a:rPr>
              <a:t>cv.glmnet</a:t>
            </a:r>
            <a:r>
              <a:rPr lang="en-US" sz="1800" dirty="0">
                <a:solidFill>
                  <a:srgbClr val="0000FF"/>
                </a:solidFill>
              </a:rPr>
              <a:t>(x=</a:t>
            </a:r>
            <a:r>
              <a:rPr lang="en-US" sz="1800" dirty="0" err="1">
                <a:solidFill>
                  <a:srgbClr val="0000FF"/>
                </a:solidFill>
              </a:rPr>
              <a:t>as.matrix</a:t>
            </a:r>
            <a:r>
              <a:rPr lang="en-US" sz="1800" dirty="0">
                <a:solidFill>
                  <a:srgbClr val="0000FF"/>
                </a:solidFill>
              </a:rPr>
              <a:t>(bodyfat2[,2:14]), y=</a:t>
            </a:r>
            <a:r>
              <a:rPr lang="en-US" sz="1800" dirty="0" err="1">
                <a:solidFill>
                  <a:srgbClr val="0000FF"/>
                </a:solidFill>
              </a:rPr>
              <a:t>as.vector</a:t>
            </a:r>
            <a:r>
              <a:rPr lang="en-US" sz="1800" dirty="0">
                <a:solidFill>
                  <a:srgbClr val="0000FF"/>
                </a:solidFill>
              </a:rPr>
              <a:t>(bodyfat2[,1]), alpha=1, lambda = </a:t>
            </a:r>
            <a:r>
              <a:rPr lang="en-US" sz="1800" dirty="0" err="1">
                <a:solidFill>
                  <a:srgbClr val="0000FF"/>
                </a:solidFill>
              </a:rPr>
              <a:t>seq</a:t>
            </a:r>
            <a:r>
              <a:rPr lang="en-US" sz="1800" dirty="0">
                <a:solidFill>
                  <a:srgbClr val="0000FF"/>
                </a:solidFill>
              </a:rPr>
              <a:t>(0.0001, 1, by=0.0001))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05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973" y="1066800"/>
            <a:ext cx="5640049" cy="563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75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err="1"/>
              <a:t>Glmnet</a:t>
            </a:r>
            <a:r>
              <a:rPr lang="en-US" sz="2200" b="1" dirty="0"/>
              <a:t>: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 </a:t>
            </a:r>
            <a:r>
              <a:rPr lang="en-US" sz="1800" dirty="0" err="1">
                <a:solidFill>
                  <a:srgbClr val="0000FF"/>
                </a:solidFill>
              </a:rPr>
              <a:t>fit.cv$lambda.min</a:t>
            </a: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[1] 0.00368149</a:t>
            </a: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&gt;fit.cv$lambda.1se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[1] 0.04135506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&gt;fit2&lt;-</a:t>
            </a:r>
            <a:r>
              <a:rPr lang="en-US" sz="1800" dirty="0" err="1">
                <a:solidFill>
                  <a:srgbClr val="0000FF"/>
                </a:solidFill>
              </a:rPr>
              <a:t>glmnet</a:t>
            </a:r>
            <a:r>
              <a:rPr lang="en-US" sz="1800" dirty="0">
                <a:solidFill>
                  <a:srgbClr val="0000FF"/>
                </a:solidFill>
              </a:rPr>
              <a:t>(x=</a:t>
            </a:r>
            <a:r>
              <a:rPr lang="en-US" sz="1800" dirty="0" err="1">
                <a:solidFill>
                  <a:srgbClr val="0000FF"/>
                </a:solidFill>
              </a:rPr>
              <a:t>as.matrix</a:t>
            </a:r>
            <a:r>
              <a:rPr lang="en-US" sz="1800" dirty="0">
                <a:solidFill>
                  <a:srgbClr val="0000FF"/>
                </a:solidFill>
              </a:rPr>
              <a:t>(bodyfat2[,2:14]), y=</a:t>
            </a:r>
            <a:r>
              <a:rPr lang="en-US" sz="1800" dirty="0" err="1">
                <a:solidFill>
                  <a:srgbClr val="0000FF"/>
                </a:solidFill>
              </a:rPr>
              <a:t>as.vector</a:t>
            </a:r>
            <a:r>
              <a:rPr lang="en-US" sz="1800" dirty="0">
                <a:solidFill>
                  <a:srgbClr val="0000FF"/>
                </a:solidFill>
              </a:rPr>
              <a:t>(bodyfat2[,1]), alpha=1)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&gt;names(fit2)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[1] "a0"        "beta"      "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"        "dim"       "lambda"    "</a:t>
            </a:r>
            <a:r>
              <a:rPr lang="en-US" sz="1800" dirty="0" err="1">
                <a:solidFill>
                  <a:srgbClr val="FF0000"/>
                </a:solidFill>
              </a:rPr>
              <a:t>dev.ratio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[7] "</a:t>
            </a:r>
            <a:r>
              <a:rPr lang="en-US" sz="1800" dirty="0" err="1">
                <a:solidFill>
                  <a:srgbClr val="FF0000"/>
                </a:solidFill>
              </a:rPr>
              <a:t>nulldev</a:t>
            </a:r>
            <a:r>
              <a:rPr lang="en-US" sz="1800" dirty="0">
                <a:solidFill>
                  <a:srgbClr val="FF0000"/>
                </a:solidFill>
              </a:rPr>
              <a:t>"   "</a:t>
            </a:r>
            <a:r>
              <a:rPr lang="en-US" sz="1800" dirty="0" err="1">
                <a:solidFill>
                  <a:srgbClr val="FF0000"/>
                </a:solidFill>
              </a:rPr>
              <a:t>npasses</a:t>
            </a:r>
            <a:r>
              <a:rPr lang="en-US" sz="1800" dirty="0">
                <a:solidFill>
                  <a:srgbClr val="FF0000"/>
                </a:solidFill>
              </a:rPr>
              <a:t>"   "</a:t>
            </a:r>
            <a:r>
              <a:rPr lang="en-US" sz="1800" dirty="0" err="1">
                <a:solidFill>
                  <a:srgbClr val="FF0000"/>
                </a:solidFill>
              </a:rPr>
              <a:t>jerr</a:t>
            </a:r>
            <a:r>
              <a:rPr lang="en-US" sz="1800" dirty="0">
                <a:solidFill>
                  <a:srgbClr val="FF0000"/>
                </a:solidFill>
              </a:rPr>
              <a:t>"      "offset"    "call"      "nobs" 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&gt;fit2$lambda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[1] 0.8118167275 0.7396971669 0.6739845093 0.6141095831 0.5595537803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[6] 0.5098445646 0.4645513787 0.4232819146 0.3856787159 0.3514160817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[71] 0.0012055221 0.0010984268 0.0010008456 0.0009119332 0.0008309196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[76] 0.0007571030 0.0006898441 0.0006285602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b="1" dirty="0" err="1"/>
              <a:t>Glmnet</a:t>
            </a:r>
            <a:r>
              <a:rPr lang="en-US" sz="2200" b="1" dirty="0"/>
              <a:t> (using lambda yielding the smallest cv error):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&gt;round(</a:t>
            </a:r>
            <a:r>
              <a:rPr lang="en-US" sz="1800" dirty="0" err="1">
                <a:solidFill>
                  <a:srgbClr val="0000FF"/>
                </a:solidFill>
              </a:rPr>
              <a:t>coef</a:t>
            </a:r>
            <a:r>
              <a:rPr lang="en-US" sz="1800" dirty="0">
                <a:solidFill>
                  <a:srgbClr val="0000FF"/>
                </a:solidFill>
              </a:rPr>
              <a:t>(fit2, s=</a:t>
            </a:r>
            <a:r>
              <a:rPr lang="en-US" sz="1800" dirty="0" err="1">
                <a:solidFill>
                  <a:srgbClr val="0000FF"/>
                </a:solidFill>
              </a:rPr>
              <a:t>fit.cv$lambda.min</a:t>
            </a:r>
            <a:r>
              <a:rPr lang="en-US" sz="1800" dirty="0">
                <a:solidFill>
                  <a:srgbClr val="0000FF"/>
                </a:solidFill>
              </a:rPr>
              <a:t>), 3)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14 x 1 sparse Matrix of class "</a:t>
            </a:r>
            <a:r>
              <a:rPr lang="en-US" sz="1800" dirty="0" err="1">
                <a:solidFill>
                  <a:srgbClr val="FF0000"/>
                </a:solidFill>
              </a:rPr>
              <a:t>dgCMatrix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1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0.000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Age          	  0.092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Wt</a:t>
            </a:r>
            <a:r>
              <a:rPr lang="en-US" sz="1800" dirty="0">
                <a:solidFill>
                  <a:srgbClr val="FF0000"/>
                </a:solidFill>
              </a:rPr>
              <a:t>          	 -0.260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Ht</a:t>
            </a:r>
            <a:r>
              <a:rPr lang="en-US" sz="1800" dirty="0">
                <a:solidFill>
                  <a:srgbClr val="FF0000"/>
                </a:solidFill>
              </a:rPr>
              <a:t>          	 -0.036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Neck         -0.129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Chest          .    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Abd</a:t>
            </a:r>
            <a:r>
              <a:rPr lang="en-US" sz="1800" dirty="0">
                <a:solidFill>
                  <a:srgbClr val="FF0000"/>
                </a:solidFill>
              </a:rPr>
              <a:t>             1.163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Hip             -0.137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Thigh          0.117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Knee   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Ankle          0.022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Bicep          0.052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Arm            0.100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Wrist         -0.176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536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b="1" dirty="0" err="1"/>
              <a:t>Glmnet</a:t>
            </a:r>
            <a:r>
              <a:rPr lang="en-US" sz="2200" b="1" dirty="0"/>
              <a:t> (using lambda.1se):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&gt;round(</a:t>
            </a:r>
            <a:r>
              <a:rPr lang="en-US" sz="1800" dirty="0" err="1">
                <a:solidFill>
                  <a:srgbClr val="0000FF"/>
                </a:solidFill>
              </a:rPr>
              <a:t>coef</a:t>
            </a:r>
            <a:r>
              <a:rPr lang="en-US" sz="1800" dirty="0">
                <a:solidFill>
                  <a:srgbClr val="0000FF"/>
                </a:solidFill>
              </a:rPr>
              <a:t>(fit2, s=fit.cv$lambda.1se), 3)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14 x 1 sparse Matrix of class "</a:t>
            </a:r>
            <a:r>
              <a:rPr lang="en-US" sz="1800" dirty="0" err="1">
                <a:solidFill>
                  <a:srgbClr val="FF0000"/>
                </a:solidFill>
              </a:rPr>
              <a:t>dgCMatrix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1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0.000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Age          0.071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Wt</a:t>
            </a:r>
            <a:r>
              <a:rPr lang="en-US" sz="1800" dirty="0">
                <a:solidFill>
                  <a:srgbClr val="FF0000"/>
                </a:solidFill>
              </a:rPr>
              <a:t>           .    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Ht</a:t>
            </a:r>
            <a:r>
              <a:rPr lang="en-US" sz="1800" dirty="0">
                <a:solidFill>
                  <a:srgbClr val="FF0000"/>
                </a:solidFill>
              </a:rPr>
              <a:t>           -0.069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Neck 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Chest        .    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Abd</a:t>
            </a:r>
            <a:r>
              <a:rPr lang="en-US" sz="1800" dirty="0">
                <a:solidFill>
                  <a:srgbClr val="FF0000"/>
                </a:solidFill>
              </a:rPr>
              <a:t>          0.839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Hip  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Thigh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Knee 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Ankle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Bicep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Arm          .   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Wrist       -0.125</a:t>
            </a: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527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9043560"/>
              </p:ext>
            </p:extLst>
          </p:nvPr>
        </p:nvGraphicFramePr>
        <p:xfrm>
          <a:off x="533400" y="1066800"/>
          <a:ext cx="830580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1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Stagewise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Lasso (</a:t>
                      </a:r>
                      <a:r>
                        <a:rPr lang="en-US" i="1" dirty="0" err="1">
                          <a:latin typeface="Symbol" panose="05050102010706020507" pitchFamily="18" charset="2"/>
                        </a:rPr>
                        <a:t>l</a:t>
                      </a:r>
                      <a:r>
                        <a:rPr lang="en-US" i="0" baseline="-25000" dirty="0" err="1"/>
                        <a:t>min</a:t>
                      </a:r>
                      <a:r>
                        <a:rPr lang="en-US" i="0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Lasso (</a:t>
                      </a:r>
                      <a:r>
                        <a:rPr lang="en-US" i="1" dirty="0">
                          <a:latin typeface="Symbol" panose="05050102010706020507" pitchFamily="18" charset="2"/>
                        </a:rPr>
                        <a:t>l</a:t>
                      </a:r>
                      <a:r>
                        <a:rPr lang="en-US" i="0" baseline="-25000" dirty="0">
                          <a:latin typeface="+mn-lt"/>
                        </a:rPr>
                        <a:t>1se</a:t>
                      </a:r>
                      <a:r>
                        <a:rPr lang="en-US" i="0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-0.3106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-0.2602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-0.2602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-0.0692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-0.1367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Abdomen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1.1589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Bicep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-0.1808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/>
              <a:t>What can we do in SAS?</a:t>
            </a:r>
          </a:p>
          <a:p>
            <a:pPr>
              <a:buNone/>
            </a:pPr>
            <a:r>
              <a:rPr lang="en-US" sz="2600" dirty="0"/>
              <a:t>SAS can also do cross-validation</a:t>
            </a:r>
          </a:p>
          <a:p>
            <a:pPr>
              <a:buNone/>
            </a:pPr>
            <a:r>
              <a:rPr lang="en-US" sz="2600" dirty="0"/>
              <a:t>However, it only fits linear regression</a:t>
            </a:r>
          </a:p>
          <a:p>
            <a:pPr>
              <a:buNone/>
            </a:pPr>
            <a:r>
              <a:rPr lang="en-US" sz="2600" dirty="0"/>
              <a:t>Here’s the basic SAS code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err="1">
                <a:solidFill>
                  <a:srgbClr val="0000FF"/>
                </a:solidFill>
              </a:rPr>
              <a:t>ods</a:t>
            </a:r>
            <a:r>
              <a:rPr lang="en-US" sz="2400" b="1" dirty="0">
                <a:solidFill>
                  <a:srgbClr val="0000FF"/>
                </a:solidFill>
              </a:rPr>
              <a:t> graphics on;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proc </a:t>
            </a:r>
            <a:r>
              <a:rPr lang="en-US" sz="2400" b="1" dirty="0" err="1">
                <a:solidFill>
                  <a:srgbClr val="0000FF"/>
                </a:solidFill>
              </a:rPr>
              <a:t>glmselect</a:t>
            </a:r>
            <a:r>
              <a:rPr lang="en-US" sz="2400" b="1" dirty="0">
                <a:solidFill>
                  <a:srgbClr val="0000FF"/>
                </a:solidFill>
              </a:rPr>
              <a:t> data=bf plots=all;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model </a:t>
            </a:r>
            <a:r>
              <a:rPr lang="en-US" sz="2400" dirty="0" err="1">
                <a:solidFill>
                  <a:srgbClr val="0000FF"/>
                </a:solidFill>
              </a:rPr>
              <a:t>pbf</a:t>
            </a:r>
            <a:r>
              <a:rPr lang="en-US" sz="2400" dirty="0">
                <a:solidFill>
                  <a:srgbClr val="0000FF"/>
                </a:solidFill>
              </a:rPr>
              <a:t>=age wt ht neck chest </a:t>
            </a:r>
            <a:r>
              <a:rPr lang="en-US" sz="2400" dirty="0" err="1">
                <a:solidFill>
                  <a:srgbClr val="0000FF"/>
                </a:solidFill>
              </a:rPr>
              <a:t>abd</a:t>
            </a:r>
            <a:r>
              <a:rPr lang="en-US" sz="2400" dirty="0">
                <a:solidFill>
                  <a:srgbClr val="0000FF"/>
                </a:solidFill>
              </a:rPr>
              <a:t> hip thigh knee ankle bicep arm wrist/selection=lasso(stop=none choose=AIC);   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run;</a:t>
            </a:r>
          </a:p>
          <a:p>
            <a:pPr>
              <a:buNone/>
            </a:pPr>
            <a:r>
              <a:rPr lang="en-US" sz="2400" b="1" dirty="0" err="1">
                <a:solidFill>
                  <a:srgbClr val="0000FF"/>
                </a:solidFill>
              </a:rPr>
              <a:t>ods</a:t>
            </a:r>
            <a:r>
              <a:rPr lang="en-US" sz="2400" b="1" dirty="0">
                <a:solidFill>
                  <a:srgbClr val="0000FF"/>
                </a:solidFill>
              </a:rPr>
              <a:t> graphics off;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533400"/>
            <a:ext cx="6934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The GLMSELECT Procedure</a:t>
            </a:r>
          </a:p>
          <a:p>
            <a:endParaRPr lang="en-US" dirty="0"/>
          </a:p>
          <a:p>
            <a:r>
              <a:rPr lang="en-US" dirty="0"/>
              <a:t>                                     LASSO Selection Summary</a:t>
            </a:r>
          </a:p>
          <a:p>
            <a:endParaRPr lang="en-US" dirty="0"/>
          </a:p>
          <a:p>
            <a:r>
              <a:rPr lang="en-US" dirty="0"/>
              <a:t>                                               Effect        </a:t>
            </a:r>
            <a:r>
              <a:rPr lang="en-US" dirty="0" err="1"/>
              <a:t>Effect</a:t>
            </a:r>
            <a:r>
              <a:rPr lang="en-US" dirty="0"/>
              <a:t>      Number</a:t>
            </a:r>
          </a:p>
          <a:p>
            <a:r>
              <a:rPr lang="en-US" dirty="0"/>
              <a:t>Step    		          Entered   Removed  Effects In               AIC</a:t>
            </a:r>
          </a:p>
          <a:p>
            <a:r>
              <a:rPr lang="en-US" dirty="0"/>
              <a:t>0    	Intercept		1     		1	1325.7477</a:t>
            </a:r>
          </a:p>
          <a:p>
            <a:r>
              <a:rPr lang="en-US" dirty="0"/>
              <a:t>-----------------------------------------------------------------------------------------------</a:t>
            </a:r>
          </a:p>
          <a:p>
            <a:pPr marL="342900" indent="-342900">
              <a:buAutoNum type="arabicPlain"/>
            </a:pPr>
            <a:r>
              <a:rPr lang="en-US" dirty="0"/>
              <a:t> 	</a:t>
            </a:r>
            <a:r>
              <a:rPr lang="en-US" dirty="0" err="1"/>
              <a:t>Abd</a:t>
            </a:r>
            <a:r>
              <a:rPr lang="en-US" dirty="0"/>
              <a:t>		2     		2	1070.4404</a:t>
            </a:r>
          </a:p>
          <a:p>
            <a:pPr marL="342900" indent="-342900">
              <a:buAutoNum type="arabicPlain"/>
            </a:pPr>
            <a:r>
              <a:rPr lang="en-US" dirty="0"/>
              <a:t> 	Ht 		3     		3	1064.8357</a:t>
            </a:r>
          </a:p>
          <a:p>
            <a:pPr marL="342900" indent="-342900">
              <a:buAutoNum type="arabicPlain" startAt="3"/>
            </a:pPr>
            <a:r>
              <a:rPr lang="en-US" dirty="0"/>
              <a:t> 	Age		4     		4	1049.4793</a:t>
            </a:r>
          </a:p>
          <a:p>
            <a:pPr marL="342900" indent="-342900">
              <a:buAutoNum type="arabicPlain" startAt="3"/>
            </a:pPr>
            <a:r>
              <a:rPr lang="en-US" dirty="0"/>
              <a:t> 	Wrist		5     		5	1019.1226</a:t>
            </a:r>
          </a:p>
          <a:p>
            <a:pPr marL="342900" indent="-342900">
              <a:buAutoNum type="arabicPlain" startAt="5"/>
            </a:pPr>
            <a:r>
              <a:rPr lang="en-US" dirty="0"/>
              <a:t> 	Neck		6     		6	1019.6222</a:t>
            </a:r>
          </a:p>
          <a:p>
            <a:pPr marL="342900" indent="-342900">
              <a:buAutoNum type="arabicPlain" startAt="5"/>
            </a:pPr>
            <a:r>
              <a:rPr lang="en-US" dirty="0"/>
              <a:t> 	Arm		7     		7	1009.0982</a:t>
            </a:r>
          </a:p>
          <a:p>
            <a:pPr marL="342900" indent="-342900">
              <a:buAutoNum type="arabicPlain" startAt="7"/>
            </a:pPr>
            <a:r>
              <a:rPr lang="en-US" dirty="0"/>
              <a:t> 	Hip		8     		8	1010.6285</a:t>
            </a:r>
          </a:p>
          <a:p>
            <a:pPr marL="342900" indent="-342900">
              <a:buAutoNum type="arabicPlain" startAt="7"/>
            </a:pPr>
            <a:r>
              <a:rPr lang="en-US" dirty="0"/>
              <a:t> 	Wt		9     		9	1008.4396</a:t>
            </a:r>
          </a:p>
          <a:p>
            <a:pPr marL="342900" indent="-342900">
              <a:buAutoNum type="arabicPlain" startAt="9"/>
            </a:pPr>
            <a:r>
              <a:rPr lang="en-US" dirty="0"/>
              <a:t> 	Bicep		10     		10	1007.1631</a:t>
            </a:r>
          </a:p>
          <a:p>
            <a:pPr marL="342900" indent="-342900">
              <a:buAutoNum type="arabicPlain" startAt="9"/>
            </a:pPr>
            <a:r>
              <a:rPr lang="en-US" dirty="0"/>
              <a:t> 	Thigh		11     		11	1002.3524</a:t>
            </a:r>
          </a:p>
          <a:p>
            <a:pPr marL="342900" indent="-342900">
              <a:buAutoNum type="arabicPlain" startAt="11"/>
            </a:pPr>
            <a:r>
              <a:rPr lang="en-US" dirty="0"/>
              <a:t> 	Ankle		12      		12	999.8569*</a:t>
            </a:r>
          </a:p>
          <a:p>
            <a:pPr marL="342900" indent="-342900">
              <a:buAutoNum type="arabicPlain" startAt="11"/>
            </a:pPr>
            <a:r>
              <a:rPr lang="en-US" dirty="0"/>
              <a:t> 	Chest		13     		13	1001.4229</a:t>
            </a:r>
          </a:p>
          <a:p>
            <a:r>
              <a:rPr lang="en-US" dirty="0"/>
              <a:t>13     	Knee		14     		14	1003.3574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6498" name="Picture 2" descr="C:\Users\wolfb\CoefficientPa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518399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600" i="1" dirty="0"/>
              <a:t>Lasso</a:t>
            </a:r>
            <a:r>
              <a:rPr lang="en-US" sz="2600" dirty="0"/>
              <a:t> stands for “Least Absolute Shrinkage and Selection Operator”</a:t>
            </a:r>
          </a:p>
          <a:p>
            <a:endParaRPr lang="en-US" sz="1200" dirty="0"/>
          </a:p>
          <a:p>
            <a:r>
              <a:rPr lang="en-US" sz="2600" dirty="0"/>
              <a:t>Like ridge regression, penalizing the absolute values of the coefficients shrinks them towards zero</a:t>
            </a:r>
          </a:p>
          <a:p>
            <a:endParaRPr lang="en-US" sz="1200" dirty="0"/>
          </a:p>
          <a:p>
            <a:r>
              <a:rPr lang="en-US" sz="2600" dirty="0"/>
              <a:t>But in the lasso, some coefficients are shrunk completely to zero</a:t>
            </a:r>
          </a:p>
          <a:p>
            <a:endParaRPr lang="en-US" sz="1200" dirty="0"/>
          </a:p>
          <a:p>
            <a:r>
              <a:rPr lang="en-US" sz="2600" dirty="0"/>
              <a:t>Solutions where multiple coefficient estimates are identically zero are called </a:t>
            </a:r>
            <a:r>
              <a:rPr lang="en-US" sz="2600" i="1" dirty="0"/>
              <a:t>sparse</a:t>
            </a:r>
            <a:endParaRPr lang="en-US" sz="2600" dirty="0"/>
          </a:p>
          <a:p>
            <a:endParaRPr lang="en-US" sz="1200" dirty="0"/>
          </a:p>
          <a:p>
            <a:r>
              <a:rPr lang="en-US" sz="2600" dirty="0"/>
              <a:t>Thus the penalty performs a continuous variable selection, hence the name</a:t>
            </a:r>
          </a:p>
          <a:p>
            <a:endParaRPr lang="en-US" sz="12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7522" name="Picture 2" descr="C:\Users\wolfb\CriterionPane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35309" cy="5501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Limitations of the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&gt;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800" dirty="0"/>
              <a:t>, the lasso selects at most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800" dirty="0"/>
              <a:t> variables. Thus the number of selected variables is bounded by the number of samples.</a:t>
            </a:r>
          </a:p>
          <a:p>
            <a:endParaRPr lang="en-US" sz="1400" dirty="0"/>
          </a:p>
          <a:p>
            <a:r>
              <a:rPr lang="en-US" sz="2800" dirty="0"/>
              <a:t>Additionally, if there is high pairwise correlation among predictors, lasso tends to only select one of the variables from a group (and choice may vary) </a:t>
            </a:r>
          </a:p>
          <a:p>
            <a:endParaRPr lang="en-US" sz="1400" dirty="0"/>
          </a:p>
          <a:p>
            <a:r>
              <a:rPr lang="en-US" sz="2800" dirty="0"/>
              <a:t>For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n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&gt;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/>
              <a:t>  in data with highly correlated predictors, ridge regression has empirically been shown to outperform lasso</a:t>
            </a:r>
          </a:p>
        </p:txBody>
      </p:sp>
    </p:spTree>
    <p:extLst>
      <p:ext uri="{BB962C8B-B14F-4D97-AF65-F5344CB8AC3E}">
        <p14:creationId xmlns:p14="http://schemas.microsoft.com/office/powerpoint/2010/main" val="33933883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Limitations of the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Many biological data we encounter have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&gt;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endParaRPr lang="en-US" sz="2800" dirty="0"/>
          </a:p>
          <a:p>
            <a:pPr lvl="1"/>
            <a:r>
              <a:rPr lang="en-US" sz="2400" dirty="0"/>
              <a:t>Gene expression, clinical data warehouse data</a:t>
            </a:r>
          </a:p>
          <a:p>
            <a:pPr lvl="1"/>
            <a:endParaRPr lang="en-US" sz="900" dirty="0"/>
          </a:p>
          <a:p>
            <a:r>
              <a:rPr lang="en-US" sz="2800" dirty="0"/>
              <a:t>Variables in such data also are often correlated (grouped variables)</a:t>
            </a:r>
          </a:p>
          <a:p>
            <a:pPr lvl="1"/>
            <a:r>
              <a:rPr lang="en-US" sz="2400" dirty="0"/>
              <a:t>lasso fails to do grouped selection. </a:t>
            </a:r>
          </a:p>
          <a:p>
            <a:endParaRPr lang="en-US" sz="900" dirty="0"/>
          </a:p>
          <a:p>
            <a:r>
              <a:rPr lang="en-US" sz="2800" dirty="0"/>
              <a:t>An ideal selection method should be able to</a:t>
            </a:r>
          </a:p>
          <a:p>
            <a:pPr lvl="1"/>
            <a:r>
              <a:rPr lang="en-US" sz="2400" dirty="0"/>
              <a:t>Remove all unimportant variables</a:t>
            </a:r>
          </a:p>
          <a:p>
            <a:pPr lvl="1"/>
            <a:r>
              <a:rPr lang="en-US" sz="2400" dirty="0"/>
              <a:t>Automatically include whole groups in a model once one member of the group is included</a:t>
            </a:r>
          </a:p>
          <a:p>
            <a:pPr lvl="1"/>
            <a:endParaRPr lang="en-US" sz="900" dirty="0"/>
          </a:p>
          <a:p>
            <a:r>
              <a:rPr lang="en-US" sz="2800" dirty="0"/>
              <a:t>It seems like some combination of ridge and lasso regression might work….</a:t>
            </a:r>
          </a:p>
        </p:txBody>
      </p:sp>
    </p:spTree>
    <p:extLst>
      <p:ext uri="{BB962C8B-B14F-4D97-AF65-F5344CB8AC3E}">
        <p14:creationId xmlns:p14="http://schemas.microsoft.com/office/powerpoint/2010/main" val="36953549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/>
              <a:t>We will finalize our discussion of penalized </a:t>
            </a:r>
            <a:r>
              <a:rPr lang="en-US"/>
              <a:t>regression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2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2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Lasso Solution: soft </a:t>
            </a:r>
            <a:r>
              <a:rPr lang="en-US" sz="4000" dirty="0" err="1"/>
              <a:t>thresholding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For the orthonormal case with 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baseline="30000" dirty="0">
                <a:latin typeface="Times" panose="02020603050405020304" pitchFamily="18" charset="0"/>
                <a:cs typeface="Times" panose="02020603050405020304" pitchFamily="18" charset="0"/>
              </a:rPr>
              <a:t>’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/>
              <a:t>, Lasso is equivalent to solving </a:t>
            </a:r>
            <a:r>
              <a:rPr lang="en-US" sz="2800" i="1" dirty="0" err="1">
                <a:latin typeface="Symbol" panose="05050102010706020507" pitchFamily="18" charset="2"/>
              </a:rPr>
              <a:t>b</a:t>
            </a:r>
            <a:r>
              <a:rPr lang="en-US" sz="28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800" dirty="0" err="1"/>
              <a:t>’s</a:t>
            </a:r>
            <a:r>
              <a:rPr lang="en-US" sz="2800" dirty="0"/>
              <a:t> component-wise</a:t>
            </a:r>
            <a:endParaRPr lang="en-US" sz="2800" i="1" baseline="-25000" dirty="0"/>
          </a:p>
          <a:p>
            <a:endParaRPr lang="en-US" sz="2800" i="1" baseline="-25000" dirty="0"/>
          </a:p>
          <a:p>
            <a:endParaRPr lang="en-US" sz="2800" i="1" baseline="-25000" dirty="0"/>
          </a:p>
          <a:p>
            <a:endParaRPr lang="en-US" sz="2800" dirty="0"/>
          </a:p>
          <a:p>
            <a:r>
              <a:rPr lang="en-US" sz="2800" dirty="0"/>
              <a:t>The solution to this is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lvl="1"/>
            <a:r>
              <a:rPr lang="en-US" sz="2400" dirty="0"/>
              <a:t>Shrinks big coefficients by a constant      towards 0</a:t>
            </a:r>
          </a:p>
          <a:p>
            <a:pPr lvl="1"/>
            <a:r>
              <a:rPr lang="en-US" sz="2400" dirty="0"/>
              <a:t>Truncates small coefficients to 0 exactly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778671"/>
              </p:ext>
            </p:extLst>
          </p:nvPr>
        </p:nvGraphicFramePr>
        <p:xfrm>
          <a:off x="2819400" y="2514600"/>
          <a:ext cx="2554817" cy="67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6" name="Equation" r:id="rId3" imgW="1257120" imgH="330120" progId="Equation.DSMT4">
                  <p:embed/>
                </p:oleObj>
              </mc:Choice>
              <mc:Fallback>
                <p:oleObj name="Equation" r:id="rId3" imgW="12571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2514600"/>
                        <a:ext cx="2554817" cy="670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/>
              <p:cNvSpPr txBox="1"/>
              <p:nvPr/>
            </p:nvSpPr>
            <p:spPr>
              <a:xfrm>
                <a:off x="1447800" y="3935413"/>
                <a:ext cx="5708650" cy="1489075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𝑙𝑎𝑠𝑠𝑜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sign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𝑜𝑙𝑠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𝑜𝑙𝑠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𝑜𝑙𝑠</m:t>
                                        </m:r>
                                      </m:sup>
                                    </m:sSubSup>
                                  </m:e>
                                </m:d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𝑜𝑙𝑠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&lt;−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935413"/>
                <a:ext cx="5708650" cy="1489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37617"/>
              </p:ext>
            </p:extLst>
          </p:nvPr>
        </p:nvGraphicFramePr>
        <p:xfrm>
          <a:off x="5867400" y="5394440"/>
          <a:ext cx="304800" cy="578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7" name="Equation" r:id="rId6" imgW="114120" imgH="215640" progId="Equation.DSMT4">
                  <p:embed/>
                </p:oleObj>
              </mc:Choice>
              <mc:Fallback>
                <p:oleObj name="Equation" r:id="rId6" imgW="114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67400" y="5394440"/>
                        <a:ext cx="304800" cy="578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0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Different Methods Under </a:t>
            </a:r>
            <a:r>
              <a:rPr lang="en-US" sz="3600" dirty="0" err="1"/>
              <a:t>Orthonormality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When 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/>
              <a:t> is orthonormal (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b="1" baseline="30000" dirty="0">
                <a:latin typeface="+mj-lt"/>
                <a:cs typeface="Times" panose="02020603050405020304" pitchFamily="18" charset="0"/>
              </a:rPr>
              <a:t>’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X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= 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Best subset (of size </a:t>
            </a:r>
            <a:r>
              <a:rPr lang="en-US" sz="2400" i="1" dirty="0"/>
              <a:t>M</a:t>
            </a:r>
            <a:r>
              <a:rPr lang="en-US" sz="2400" dirty="0"/>
              <a:t>):</a:t>
            </a:r>
          </a:p>
          <a:p>
            <a:pPr lvl="2"/>
            <a:r>
              <a:rPr lang="en-US" sz="2000" dirty="0"/>
              <a:t>Keeps the largest coefficients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Ridge regression:</a:t>
            </a:r>
          </a:p>
          <a:p>
            <a:pPr lvl="2"/>
            <a:r>
              <a:rPr lang="en-US" sz="2000" dirty="0"/>
              <a:t>Does proportional shrinkage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Lasso:</a:t>
            </a:r>
          </a:p>
          <a:p>
            <a:pPr lvl="2"/>
            <a:r>
              <a:rPr lang="en-US" sz="2000" dirty="0"/>
              <a:t>Transforms each coefficient by a constant factor first, then truncates at zero with a certain threshold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4180114"/>
          <a:ext cx="30495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4" name="Equation" r:id="rId3" imgW="1587240" imgH="291960" progId="Equation.DSMT4">
                  <p:embed/>
                </p:oleObj>
              </mc:Choice>
              <mc:Fallback>
                <p:oleObj name="Equation" r:id="rId3" imgW="15872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4180114"/>
                        <a:ext cx="3049587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8850" y="3057298"/>
          <a:ext cx="2146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5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8850" y="3057298"/>
                        <a:ext cx="2146300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19600" y="1819482"/>
          <a:ext cx="5349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6" name="Equation" r:id="rId7" imgW="228600" imgH="228600" progId="Equation.DSMT4">
                  <p:embed/>
                </p:oleObj>
              </mc:Choice>
              <mc:Fallback>
                <p:oleObj name="Equation" r:id="rId7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1819482"/>
                        <a:ext cx="534988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44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Graphical Comparison Under </a:t>
            </a:r>
            <a:r>
              <a:rPr lang="en-US" dirty="0" err="1"/>
              <a:t>Orthonormality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711" y="2500278"/>
            <a:ext cx="2509959" cy="2535357"/>
            <a:chOff x="609600" y="2168287"/>
            <a:chExt cx="3019506" cy="286091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57400" y="2286000"/>
              <a:ext cx="0" cy="27432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09600" y="3657600"/>
              <a:ext cx="2895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914400" y="2514600"/>
              <a:ext cx="2362200" cy="22098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152694" y="21682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30000" dirty="0" err="1"/>
                <a:t>ols</a:t>
              </a:r>
              <a:endParaRPr lang="en-US" i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22095" y="2485198"/>
            <a:ext cx="2616705" cy="2550437"/>
            <a:chOff x="609600" y="2168287"/>
            <a:chExt cx="3019506" cy="286091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057400" y="2286000"/>
              <a:ext cx="0" cy="27432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9600" y="3657600"/>
              <a:ext cx="2895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914400" y="2514600"/>
              <a:ext cx="2362200" cy="22098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152694" y="21682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30000" dirty="0" err="1"/>
                <a:t>ols</a:t>
              </a:r>
              <a:endParaRPr lang="en-US" i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14616" y="2443685"/>
            <a:ext cx="2731035" cy="2661715"/>
            <a:chOff x="609600" y="2168287"/>
            <a:chExt cx="3019506" cy="2860913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057400" y="2286000"/>
              <a:ext cx="0" cy="27432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09600" y="3657600"/>
              <a:ext cx="2895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914400" y="2506702"/>
              <a:ext cx="2362200" cy="22098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152694" y="216828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30000" dirty="0" err="1"/>
                <a:t>ols</a:t>
              </a:r>
              <a:endParaRPr lang="en-US" i="1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V="1">
            <a:off x="306189" y="4038600"/>
            <a:ext cx="749725" cy="72531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91331" y="2859746"/>
            <a:ext cx="749725" cy="72531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055914" y="3820115"/>
            <a:ext cx="0" cy="218485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491331" y="3601630"/>
            <a:ext cx="0" cy="218485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55914" y="3808123"/>
            <a:ext cx="435417" cy="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077118" y="3855769"/>
            <a:ext cx="975595" cy="88307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778137" y="2946229"/>
            <a:ext cx="975595" cy="88307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52713" y="3831001"/>
            <a:ext cx="742773" cy="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00400" y="2989773"/>
            <a:ext cx="2132918" cy="16257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3175" y="2047700"/>
            <a:ext cx="127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Subset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52713" y="205623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Lasso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13396" y="2047700"/>
            <a:ext cx="70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Ridge</a:t>
            </a:r>
          </a:p>
        </p:txBody>
      </p:sp>
    </p:spTree>
    <p:extLst>
      <p:ext uri="{BB962C8B-B14F-4D97-AF65-F5344CB8AC3E}">
        <p14:creationId xmlns:p14="http://schemas.microsoft.com/office/powerpoint/2010/main" val="17976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Geometry of Ridge versus Lasso</a:t>
            </a:r>
            <a:br>
              <a:rPr lang="en-US" sz="3600" dirty="0"/>
            </a:br>
            <a:r>
              <a:rPr lang="en-US" sz="2400" dirty="0"/>
              <a:t>2-dimensional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1219200"/>
            <a:ext cx="8125691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924800" y="4495800"/>
          <a:ext cx="239624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29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495800"/>
                        <a:ext cx="239624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676400" y="1905000"/>
          <a:ext cx="2762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0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05000"/>
                        <a:ext cx="27622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3886200" y="4495800"/>
          <a:ext cx="23971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1" name="Equation" r:id="rId8" imgW="164880" imgH="228600" progId="Equation.DSMT4">
                  <p:embed/>
                </p:oleObj>
              </mc:Choice>
              <mc:Fallback>
                <p:oleObj name="Equation" r:id="rId8" imgW="1648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95800"/>
                        <a:ext cx="239713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2895600" y="2743200"/>
          <a:ext cx="1841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2" name="Equation" r:id="rId10" imgW="126720" imgH="241200" progId="Equation.DSMT4">
                  <p:embed/>
                </p:oleObj>
              </mc:Choice>
              <mc:Fallback>
                <p:oleObj name="Equation" r:id="rId10" imgW="12672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1841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5697538" y="1905000"/>
          <a:ext cx="2762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3" name="Equation" r:id="rId12" imgW="190440" imgH="228600" progId="Equation.DSMT4">
                  <p:embed/>
                </p:oleObj>
              </mc:Choice>
              <mc:Fallback>
                <p:oleObj name="Equation" r:id="rId12" imgW="1904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1905000"/>
                        <a:ext cx="276225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6934200" y="2667000"/>
          <a:ext cx="1841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4" name="Equation" r:id="rId14" imgW="126720" imgH="241200" progId="Equation.DSMT4">
                  <p:embed/>
                </p:oleObj>
              </mc:Choice>
              <mc:Fallback>
                <p:oleObj name="Equation" r:id="rId14" imgW="12672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667000"/>
                        <a:ext cx="18415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5800" y="5638800"/>
            <a:ext cx="71352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 pitchFamily="18" charset="0"/>
              </a:rPr>
              <a:t>Solid areas represent the constraint regions</a:t>
            </a:r>
          </a:p>
          <a:p>
            <a:endParaRPr lang="en-US" sz="2000" dirty="0">
              <a:latin typeface="Times" pitchFamily="18" charset="0"/>
            </a:endParaRPr>
          </a:p>
          <a:p>
            <a:r>
              <a:rPr lang="en-US" sz="2000" dirty="0">
                <a:latin typeface="Times" pitchFamily="18" charset="0"/>
              </a:rPr>
              <a:t>The ellipses represent the contours of the least square error function</a:t>
            </a:r>
          </a:p>
        </p:txBody>
      </p:sp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5257800" y="5638800"/>
          <a:ext cx="2543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5" name="Equation" r:id="rId16" imgW="1752480" imgH="253800" progId="Equation.DSMT4">
                  <p:embed/>
                </p:oleObj>
              </mc:Choice>
              <mc:Fallback>
                <p:oleObj name="Equation" r:id="rId16" imgW="175248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638800"/>
                        <a:ext cx="25431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7200</TotalTime>
  <Words>4919</Words>
  <Application>Microsoft Office PowerPoint</Application>
  <PresentationFormat>On-screen Show (4:3)</PresentationFormat>
  <Paragraphs>665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Cambria Math</vt:lpstr>
      <vt:lpstr>Symbol</vt:lpstr>
      <vt:lpstr>Times</vt:lpstr>
      <vt:lpstr>Office Theme</vt:lpstr>
      <vt:lpstr>Equation</vt:lpstr>
      <vt:lpstr>Penalized Regression II</vt:lpstr>
      <vt:lpstr>Penalized Regression</vt:lpstr>
      <vt:lpstr>Ridge Regression</vt:lpstr>
      <vt:lpstr>The Lasso versus Ridge Regression</vt:lpstr>
      <vt:lpstr>The Lasso</vt:lpstr>
      <vt:lpstr>Lasso Solution: soft thresholding</vt:lpstr>
      <vt:lpstr>Different Methods Under Orthonormality</vt:lpstr>
      <vt:lpstr>Graphical Comparison Under Orthonormality</vt:lpstr>
      <vt:lpstr>Geometry of Ridge versus Lasso 2-dimensional case</vt:lpstr>
      <vt:lpstr>The Lasso</vt:lpstr>
      <vt:lpstr>Selection of l</vt:lpstr>
      <vt:lpstr>Consistency</vt:lpstr>
      <vt:lpstr>Consistency of the Lasso Estimator</vt:lpstr>
      <vt:lpstr>Model Selection Consistency for Lasso</vt:lpstr>
      <vt:lpstr>Model Selection Consistency for Lasso</vt:lpstr>
      <vt:lpstr>Special Cases for Selection Consistency</vt:lpstr>
      <vt:lpstr>Recall Forward Stagewise Selection</vt:lpstr>
      <vt:lpstr>Example 1: Trace Plots Bodyfat</vt:lpstr>
      <vt:lpstr>Stagewise versus Lasso</vt:lpstr>
      <vt:lpstr>Least Angle Regression</vt:lpstr>
      <vt:lpstr>In Pictures</vt:lpstr>
      <vt:lpstr>Comparing “Path” For the 3 Approaches (Example 1: Body Fat Data)</vt:lpstr>
      <vt:lpstr>Example 2: Dolphin Immunology</vt:lpstr>
      <vt:lpstr>Contaminant levels are highly correlated </vt:lpstr>
      <vt:lpstr>Comparing “Path” For the 3 Approaches (Example 2: Dolphin Data)</vt:lpstr>
      <vt:lpstr>Relationship Between LAR and Lasso</vt:lpstr>
      <vt:lpstr>Modified Least Angle Regression</vt:lpstr>
      <vt:lpstr>Relationship Bt/ LAR and Stagewise</vt:lpstr>
      <vt:lpstr>Summary of the Three Methods</vt:lpstr>
      <vt:lpstr>Degrees Freedom in LAR and lasso</vt:lpstr>
      <vt:lpstr>Software Packages</vt:lpstr>
      <vt:lpstr>Body Fat Example</vt:lpstr>
      <vt:lpstr>Body Fat Example</vt:lpstr>
      <vt:lpstr>PowerPoint Presentation</vt:lpstr>
      <vt:lpstr>Body Fat Example</vt:lpstr>
      <vt:lpstr>Body Fat Example</vt:lpstr>
      <vt:lpstr>Body Fat Example</vt:lpstr>
      <vt:lpstr>Side By Side (Body Fat)</vt:lpstr>
      <vt:lpstr>What About the Dolphins?</vt:lpstr>
      <vt:lpstr>Body Fat Example</vt:lpstr>
      <vt:lpstr>Body Fat Example</vt:lpstr>
      <vt:lpstr>Body Fat Example</vt:lpstr>
      <vt:lpstr>Body Fat Example</vt:lpstr>
      <vt:lpstr>Body Fat Example</vt:lpstr>
      <vt:lpstr>Body Fat Example</vt:lpstr>
      <vt:lpstr>Body Fat Example</vt:lpstr>
      <vt:lpstr>Body Fat Example</vt:lpstr>
      <vt:lpstr>PowerPoint Presentation</vt:lpstr>
      <vt:lpstr>PowerPoint Presentation</vt:lpstr>
      <vt:lpstr>PowerPoint Presentation</vt:lpstr>
      <vt:lpstr>Limitations of the Lasso</vt:lpstr>
      <vt:lpstr>Limitations of the Lasso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wolfb</dc:creator>
  <cp:lastModifiedBy>Wolf, Bethany Jacobs</cp:lastModifiedBy>
  <cp:revision>330</cp:revision>
  <dcterms:created xsi:type="dcterms:W3CDTF">2012-02-12T02:32:55Z</dcterms:created>
  <dcterms:modified xsi:type="dcterms:W3CDTF">2023-01-19T13:22:37Z</dcterms:modified>
</cp:coreProperties>
</file>