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400" r:id="rId3"/>
    <p:sldId id="399" r:id="rId4"/>
    <p:sldId id="305" r:id="rId5"/>
    <p:sldId id="308" r:id="rId6"/>
    <p:sldId id="306" r:id="rId7"/>
    <p:sldId id="352" r:id="rId8"/>
    <p:sldId id="353" r:id="rId9"/>
    <p:sldId id="364" r:id="rId10"/>
    <p:sldId id="365" r:id="rId11"/>
    <p:sldId id="366" r:id="rId12"/>
    <p:sldId id="367" r:id="rId13"/>
    <p:sldId id="368" r:id="rId14"/>
    <p:sldId id="404" r:id="rId15"/>
    <p:sldId id="401" r:id="rId16"/>
    <p:sldId id="402" r:id="rId17"/>
    <p:sldId id="403" r:id="rId18"/>
    <p:sldId id="373" r:id="rId19"/>
    <p:sldId id="349" r:id="rId20"/>
    <p:sldId id="396" r:id="rId21"/>
    <p:sldId id="309" r:id="rId22"/>
    <p:sldId id="312" r:id="rId23"/>
    <p:sldId id="342" r:id="rId24"/>
    <p:sldId id="351" r:id="rId25"/>
    <p:sldId id="341" r:id="rId26"/>
    <p:sldId id="395" r:id="rId27"/>
    <p:sldId id="317" r:id="rId28"/>
    <p:sldId id="313" r:id="rId29"/>
    <p:sldId id="314" r:id="rId30"/>
    <p:sldId id="315" r:id="rId31"/>
    <p:sldId id="316" r:id="rId32"/>
    <p:sldId id="318" r:id="rId33"/>
    <p:sldId id="319" r:id="rId34"/>
    <p:sldId id="354" r:id="rId35"/>
    <p:sldId id="355" r:id="rId36"/>
    <p:sldId id="358" r:id="rId37"/>
    <p:sldId id="343" r:id="rId38"/>
    <p:sldId id="344" r:id="rId39"/>
    <p:sldId id="386" r:id="rId40"/>
    <p:sldId id="345" r:id="rId41"/>
    <p:sldId id="321" r:id="rId42"/>
    <p:sldId id="361" r:id="rId43"/>
    <p:sldId id="362" r:id="rId44"/>
    <p:sldId id="363" r:id="rId45"/>
    <p:sldId id="307" r:id="rId46"/>
    <p:sldId id="390" r:id="rId47"/>
    <p:sldId id="347" r:id="rId48"/>
    <p:sldId id="322" r:id="rId49"/>
    <p:sldId id="392" r:id="rId50"/>
    <p:sldId id="323" r:id="rId51"/>
    <p:sldId id="324" r:id="rId52"/>
    <p:sldId id="325" r:id="rId53"/>
    <p:sldId id="326" r:id="rId54"/>
    <p:sldId id="327" r:id="rId55"/>
    <p:sldId id="348" r:id="rId56"/>
    <p:sldId id="331" r:id="rId57"/>
    <p:sldId id="333" r:id="rId58"/>
    <p:sldId id="332" r:id="rId59"/>
    <p:sldId id="335" r:id="rId60"/>
    <p:sldId id="397" r:id="rId61"/>
    <p:sldId id="336" r:id="rId62"/>
    <p:sldId id="337" r:id="rId63"/>
    <p:sldId id="338" r:id="rId64"/>
    <p:sldId id="360" r:id="rId6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00FF00"/>
    <a:srgbClr val="FF6600"/>
    <a:srgbClr val="FF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F04EC-2041-4D0C-A1B1-FB8C06A4ECD3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973A1-6548-44C2-AD6A-5E97DF228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EC1C-F1F4-4C8B-9C47-8811611E36B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8CBA-7C82-4C57-8677-E9E7072F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9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3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37A7E-F703-434A-B31E-BE049AABE9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3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FFA6-9386-4802-8F9A-C35ADA215CBD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3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1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2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Penalized Regression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Forward </a:t>
            </a:r>
            <a:r>
              <a:rPr lang="en-US" sz="3600" dirty="0" err="1"/>
              <a:t>Stagewise</a:t>
            </a:r>
            <a:r>
              <a:rPr lang="en-US" sz="3600" dirty="0"/>
              <a:t>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Stagewise</a:t>
            </a:r>
            <a:r>
              <a:rPr lang="en-US" sz="2400" dirty="0"/>
              <a:t> algorithm:</a:t>
            </a:r>
          </a:p>
          <a:p>
            <a:pPr>
              <a:buNone/>
            </a:pPr>
            <a:r>
              <a:rPr lang="en-US" sz="2400" dirty="0"/>
              <a:t>	(1) Initialize model such that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(2) Build univariate regression model for each predictor </a:t>
            </a:r>
            <a:r>
              <a:rPr lang="en-US" sz="2400" i="1" dirty="0">
                <a:latin typeface="Times" pitchFamily="18" charset="0"/>
              </a:rPr>
              <a:t>X</a:t>
            </a:r>
            <a:r>
              <a:rPr lang="en-US" sz="2400" i="1" baseline="-25000" dirty="0">
                <a:latin typeface="Times" pitchFamily="18" charset="0"/>
              </a:rPr>
              <a:t>j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/>
              <a:t>     </a:t>
            </a:r>
          </a:p>
          <a:p>
            <a:pPr>
              <a:buNone/>
            </a:pPr>
            <a:r>
              <a:rPr lang="en-US" sz="2400" dirty="0"/>
              <a:t>           on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r </a:t>
            </a:r>
            <a:r>
              <a:rPr lang="en-US" sz="2400" dirty="0"/>
              <a:t> and find the one most correlated with </a:t>
            </a:r>
            <a:r>
              <a:rPr lang="en-US" sz="2400" i="1" dirty="0">
                <a:latin typeface="Times" pitchFamily="18" charset="0"/>
              </a:rPr>
              <a:t>r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1100" dirty="0"/>
              <a:t>	</a:t>
            </a:r>
          </a:p>
          <a:p>
            <a:pPr>
              <a:buNone/>
            </a:pPr>
            <a:r>
              <a:rPr lang="en-US" sz="2400" dirty="0"/>
              <a:t>	(3) Update</a:t>
            </a:r>
          </a:p>
          <a:p>
            <a:pPr>
              <a:buNone/>
            </a:pPr>
            <a:r>
              <a:rPr lang="en-US" sz="2400" dirty="0"/>
              <a:t>		-</a:t>
            </a:r>
            <a:r>
              <a:rPr lang="en-US" sz="2000" dirty="0"/>
              <a:t>Note, </a:t>
            </a:r>
            <a:r>
              <a:rPr lang="en-US" sz="2000" i="1" dirty="0">
                <a:latin typeface="Symbol" pitchFamily="18" charset="2"/>
              </a:rPr>
              <a:t>d</a:t>
            </a:r>
            <a:r>
              <a:rPr lang="en-US" sz="20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0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000" dirty="0"/>
              <a:t> is coefficient from the regression in (2)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(4) Update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(5) Repeat steps 2 thru 4 until correlation with residuals is ~0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286000" y="3181562"/>
          <a:ext cx="15414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5" name="Equation" r:id="rId3" imgW="952200" imgH="266400" progId="Equation.DSMT4">
                  <p:embed/>
                </p:oleObj>
              </mc:Choice>
              <mc:Fallback>
                <p:oleObj name="Equation" r:id="rId3" imgW="952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181562"/>
                        <a:ext cx="15414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4465638" y="1447800"/>
          <a:ext cx="36163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6" name="Equation" r:id="rId5" imgW="2260440" imgH="241200" progId="Equation.DSMT4">
                  <p:embed/>
                </p:oleObj>
              </mc:Choice>
              <mc:Fallback>
                <p:oleObj name="Equation" r:id="rId5" imgW="226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1447800"/>
                        <a:ext cx="36163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2286000" y="4223181"/>
          <a:ext cx="50958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Equation" r:id="rId7" imgW="3149280" imgH="304560" progId="Equation.DSMT4">
                  <p:embed/>
                </p:oleObj>
              </mc:Choice>
              <mc:Fallback>
                <p:oleObj name="Equation" r:id="rId7" imgW="3149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23181"/>
                        <a:ext cx="50958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98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Recall our regression model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6600" dirty="0">
                <a:solidFill>
                  <a:srgbClr val="0000FF"/>
                </a:solidFill>
              </a:rPr>
              <a:t>&gt; summary(mod13)</a:t>
            </a:r>
          </a:p>
          <a:p>
            <a:pPr>
              <a:buNone/>
            </a:pPr>
            <a:r>
              <a:rPr lang="en-US" sz="6600" dirty="0"/>
              <a:t>Call:  lm(formula = PBF ~ ., data = bodyfat2)</a:t>
            </a:r>
          </a:p>
          <a:p>
            <a:pPr>
              <a:buNone/>
            </a:pPr>
            <a:endParaRPr lang="en-US" sz="6600" dirty="0"/>
          </a:p>
          <a:p>
            <a:pPr>
              <a:buNone/>
            </a:pPr>
            <a:r>
              <a:rPr lang="en-US" sz="6600" dirty="0"/>
              <a:t>                 Estimate     Std. Error    t value    </a:t>
            </a:r>
            <a:r>
              <a:rPr lang="en-US" sz="6600" dirty="0" err="1"/>
              <a:t>Pr</a:t>
            </a:r>
            <a:r>
              <a:rPr lang="en-US" sz="6600" dirty="0"/>
              <a:t>(&gt;|t|)    </a:t>
            </a:r>
          </a:p>
          <a:p>
            <a:pPr>
              <a:buNone/>
            </a:pPr>
            <a:r>
              <a:rPr lang="en-US" sz="6600" dirty="0"/>
              <a:t>(</a:t>
            </a:r>
            <a:r>
              <a:rPr lang="en-US" sz="6600" dirty="0" err="1"/>
              <a:t>Int</a:t>
            </a:r>
            <a:r>
              <a:rPr lang="en-US" sz="6600" dirty="0"/>
              <a:t>)           0.000       3.241e-02     0.000    1.00000    </a:t>
            </a:r>
          </a:p>
          <a:p>
            <a:pPr>
              <a:buNone/>
            </a:pPr>
            <a:r>
              <a:rPr lang="en-US" sz="6600" dirty="0"/>
              <a:t>Age            0.0935    4.871e-02     1.919    0.05618 .  </a:t>
            </a:r>
          </a:p>
          <a:p>
            <a:pPr>
              <a:buNone/>
            </a:pPr>
            <a:r>
              <a:rPr lang="en-US" sz="6600" dirty="0" err="1"/>
              <a:t>Wt</a:t>
            </a:r>
            <a:r>
              <a:rPr lang="en-US" sz="6600" dirty="0"/>
              <a:t>            -0.3106    1.880e-01    -1.652    0.09978 .  </a:t>
            </a:r>
          </a:p>
          <a:p>
            <a:pPr>
              <a:buNone/>
            </a:pPr>
            <a:r>
              <a:rPr lang="en-US" sz="6600" dirty="0" err="1"/>
              <a:t>Ht</a:t>
            </a:r>
            <a:r>
              <a:rPr lang="en-US" sz="6600" dirty="0"/>
              <a:t>             -0.0305    4.202e-02    -0.725    0.46925    </a:t>
            </a:r>
          </a:p>
          <a:p>
            <a:pPr>
              <a:buNone/>
            </a:pPr>
            <a:r>
              <a:rPr lang="en-US" sz="6600" dirty="0"/>
              <a:t>Neck        -0.1367    6.753e-02    -2.024    0.04405 *  </a:t>
            </a:r>
          </a:p>
          <a:p>
            <a:pPr>
              <a:buNone/>
            </a:pPr>
            <a:r>
              <a:rPr lang="en-US" sz="6600" dirty="0"/>
              <a:t>Chest       -0.0240    9.988e-02    -0.241    0.81000    </a:t>
            </a:r>
          </a:p>
          <a:p>
            <a:pPr>
              <a:buNone/>
            </a:pPr>
            <a:r>
              <a:rPr lang="en-US" sz="6600" dirty="0" err="1"/>
              <a:t>Abd</a:t>
            </a:r>
            <a:r>
              <a:rPr lang="en-US" sz="6600" dirty="0"/>
              <a:t>           1.2302    1.114e-01    11.044    &lt; 2e-16 ***</a:t>
            </a:r>
          </a:p>
          <a:p>
            <a:pPr>
              <a:buNone/>
            </a:pPr>
            <a:r>
              <a:rPr lang="en-US" sz="6600" dirty="0"/>
              <a:t>Hip           -0.1777    1.249e-01    -1.422    0.15622    </a:t>
            </a:r>
          </a:p>
          <a:p>
            <a:pPr>
              <a:buNone/>
            </a:pPr>
            <a:r>
              <a:rPr lang="en-US" sz="6600" dirty="0"/>
              <a:t>Thigh        0.1481    9.056e-02     1.636    0.10326    </a:t>
            </a:r>
          </a:p>
          <a:p>
            <a:pPr>
              <a:buNone/>
            </a:pPr>
            <a:r>
              <a:rPr lang="en-US" sz="6600" dirty="0"/>
              <a:t>Knee         0.0044    6.974e-02     0.063    0.94970    </a:t>
            </a:r>
          </a:p>
          <a:p>
            <a:pPr>
              <a:buNone/>
            </a:pPr>
            <a:r>
              <a:rPr lang="en-US" sz="6600" dirty="0"/>
              <a:t>Ankle        0.0352    4.485e-02     0.786    0.43285    </a:t>
            </a:r>
          </a:p>
          <a:p>
            <a:pPr>
              <a:buNone/>
            </a:pPr>
            <a:r>
              <a:rPr lang="en-US" sz="6600" dirty="0"/>
              <a:t>Bicep        0.0656    6.178e-02     1.061    0.28966    </a:t>
            </a:r>
          </a:p>
          <a:p>
            <a:pPr>
              <a:buNone/>
            </a:pPr>
            <a:r>
              <a:rPr lang="en-US" sz="6600" dirty="0"/>
              <a:t>Arm          0.1091    4.808e-02     2.270    0.02410 *  </a:t>
            </a:r>
          </a:p>
          <a:p>
            <a:pPr>
              <a:buNone/>
            </a:pPr>
            <a:r>
              <a:rPr lang="en-US" sz="6600" dirty="0"/>
              <a:t>Wrist       -0.1808    5.968e-02    -3.030    0.00272 **</a:t>
            </a:r>
          </a:p>
          <a:p>
            <a:pPr>
              <a:buNone/>
            </a:pPr>
            <a:endParaRPr lang="en-US" sz="6600" dirty="0"/>
          </a:p>
          <a:p>
            <a:pPr>
              <a:buNone/>
            </a:pPr>
            <a:r>
              <a:rPr lang="en-US" sz="5400" dirty="0"/>
              <a:t>Residual standard error: 4.28 on 230 degrees of freedom </a:t>
            </a:r>
          </a:p>
          <a:p>
            <a:pPr>
              <a:buNone/>
            </a:pPr>
            <a:r>
              <a:rPr lang="en-US" sz="5400" dirty="0"/>
              <a:t>Multiple R-squared: 0.7444,     Adjusted R-squared:  0.73 </a:t>
            </a:r>
          </a:p>
          <a:p>
            <a:pPr>
              <a:buNone/>
            </a:pPr>
            <a:r>
              <a:rPr lang="en-US" sz="5400" dirty="0"/>
              <a:t>F-statistic: 51.54 on 13 and 230 DF,  p-value: &lt; 2.2e-16 </a:t>
            </a:r>
          </a:p>
          <a:p>
            <a:pPr>
              <a:buNone/>
            </a:pPr>
            <a:r>
              <a:rPr lang="en-US" sz="6600" dirty="0"/>
              <a:t> </a:t>
            </a:r>
          </a:p>
          <a:p>
            <a:pPr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3369196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3363"/>
            <a:ext cx="64008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428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600" dirty="0"/>
              <a:t>What if we consider forward </a:t>
            </a:r>
            <a:r>
              <a:rPr lang="en-US" sz="2600" dirty="0" err="1"/>
              <a:t>stagewise</a:t>
            </a:r>
            <a:r>
              <a:rPr lang="en-US" sz="2600" dirty="0"/>
              <a:t> regression as an alternative to stepwise selection?</a:t>
            </a:r>
          </a:p>
          <a:p>
            <a:endParaRPr lang="en-US" sz="1600" dirty="0"/>
          </a:p>
          <a:p>
            <a:r>
              <a:rPr lang="en-US" sz="2600" dirty="0"/>
              <a:t>The </a:t>
            </a:r>
            <a:r>
              <a:rPr lang="en-US" sz="2600" i="1" dirty="0" err="1">
                <a:solidFill>
                  <a:srgbClr val="FF0000"/>
                </a:solidFill>
              </a:rPr>
              <a:t>lars</a:t>
            </a:r>
            <a:r>
              <a:rPr lang="en-US" sz="2600" dirty="0"/>
              <a:t> package in R that will allow us to do this</a:t>
            </a:r>
          </a:p>
          <a:p>
            <a:pPr lvl="1"/>
            <a:r>
              <a:rPr lang="en-US" sz="2200" dirty="0"/>
              <a:t>The </a:t>
            </a:r>
            <a:r>
              <a:rPr lang="en-US" sz="2200" i="1" dirty="0" err="1">
                <a:solidFill>
                  <a:srgbClr val="FF0000"/>
                </a:solidFill>
              </a:rPr>
              <a:t>lars</a:t>
            </a:r>
            <a:r>
              <a:rPr lang="en-US" sz="2200" dirty="0"/>
              <a:t> package has the advantage of being able to fit stepwise and </a:t>
            </a:r>
            <a:r>
              <a:rPr lang="en-US" sz="2200" dirty="0" err="1"/>
              <a:t>stagewise</a:t>
            </a:r>
            <a:r>
              <a:rPr lang="en-US" sz="2200" dirty="0"/>
              <a:t> models </a:t>
            </a:r>
          </a:p>
          <a:p>
            <a:pPr lvl="1"/>
            <a:r>
              <a:rPr lang="en-US" sz="2200" dirty="0"/>
              <a:t>It can also use several other model fitting methods we will discuss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91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&gt;library(</a:t>
            </a:r>
            <a:r>
              <a:rPr lang="en-US" sz="1900" dirty="0" err="1">
                <a:solidFill>
                  <a:srgbClr val="0000FF"/>
                </a:solidFill>
              </a:rPr>
              <a:t>lars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&gt;bodyfat2&lt;-scale(bodyfat)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mod_fsw</a:t>
            </a:r>
            <a:r>
              <a:rPr lang="en-US" sz="1900" dirty="0">
                <a:solidFill>
                  <a:srgbClr val="0000FF"/>
                </a:solidFill>
              </a:rPr>
              <a:t> &lt;- lars(x=bodyfat2[,2:14],y=bodyfat2[,1], type="for")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</a:t>
            </a:r>
            <a:r>
              <a:rPr lang="en-US" sz="1900" dirty="0" err="1">
                <a:solidFill>
                  <a:srgbClr val="0000FF"/>
                </a:solidFill>
              </a:rPr>
              <a:t>mod_fsw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lars</a:t>
            </a:r>
            <a:r>
              <a:rPr lang="en-US" sz="1900" dirty="0">
                <a:solidFill>
                  <a:srgbClr val="FF0000"/>
                </a:solidFill>
              </a:rPr>
              <a:t>(x = </a:t>
            </a:r>
            <a:r>
              <a:rPr lang="en-US" sz="1900" dirty="0" err="1">
                <a:solidFill>
                  <a:srgbClr val="FF0000"/>
                </a:solidFill>
              </a:rPr>
              <a:t>as.matrix</a:t>
            </a:r>
            <a:r>
              <a:rPr lang="en-US" sz="1900" dirty="0">
                <a:solidFill>
                  <a:srgbClr val="FF0000"/>
                </a:solidFill>
              </a:rPr>
              <a:t>(bodyfat2[, 2:14]), y = </a:t>
            </a:r>
            <a:r>
              <a:rPr lang="en-US" sz="1900" dirty="0" err="1">
                <a:solidFill>
                  <a:srgbClr val="FF0000"/>
                </a:solidFill>
              </a:rPr>
              <a:t>as.vector</a:t>
            </a:r>
            <a:r>
              <a:rPr lang="en-US" sz="1900" dirty="0">
                <a:solidFill>
                  <a:srgbClr val="FF0000"/>
                </a:solidFill>
              </a:rPr>
              <a:t>(bodyfat2[, 1]), type = "for")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R-squared: 0.749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Sequence of Forward </a:t>
            </a:r>
            <a:r>
              <a:rPr lang="en-US" sz="1900" dirty="0" err="1">
                <a:solidFill>
                  <a:srgbClr val="FF0000"/>
                </a:solidFill>
              </a:rPr>
              <a:t>Stagewise</a:t>
            </a:r>
            <a:r>
              <a:rPr lang="en-US" sz="1900" dirty="0">
                <a:solidFill>
                  <a:srgbClr val="FF0000"/>
                </a:solidFill>
              </a:rPr>
              <a:t> moves: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Abd  </a:t>
            </a:r>
            <a:r>
              <a:rPr lang="en-US" sz="1900" dirty="0" err="1">
                <a:solidFill>
                  <a:srgbClr val="FF0000"/>
                </a:solidFill>
              </a:rPr>
              <a:t>Ht</a:t>
            </a:r>
            <a:r>
              <a:rPr lang="en-US" sz="1900" dirty="0">
                <a:solidFill>
                  <a:srgbClr val="FF0000"/>
                </a:solidFill>
              </a:rPr>
              <a:t>  Age  Wrist  Neck  Arm  Hip  </a:t>
            </a:r>
            <a:r>
              <a:rPr lang="en-US" sz="1900" dirty="0" err="1">
                <a:solidFill>
                  <a:srgbClr val="FF0000"/>
                </a:solidFill>
              </a:rPr>
              <a:t>Ht</a:t>
            </a:r>
            <a:r>
              <a:rPr lang="en-US" sz="1900" dirty="0">
                <a:solidFill>
                  <a:srgbClr val="FF0000"/>
                </a:solidFill>
              </a:rPr>
              <a:t>  Age  </a:t>
            </a:r>
            <a:r>
              <a:rPr lang="en-US" sz="1900" dirty="0" err="1">
                <a:solidFill>
                  <a:srgbClr val="FF0000"/>
                </a:solidFill>
              </a:rPr>
              <a:t>Wt</a:t>
            </a:r>
            <a:r>
              <a:rPr lang="en-US" sz="1900" dirty="0">
                <a:solidFill>
                  <a:srgbClr val="FF0000"/>
                </a:solidFill>
              </a:rPr>
              <a:t>  Bicep   Thigh  Wrist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Var     6     3     1       13        4       12      7    -3   -1      2      11          8       -13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Step   1     2     3        4         5        6        7    7     7      8       8            9        10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Ankle  </a:t>
            </a:r>
            <a:r>
              <a:rPr lang="en-US" sz="1900" dirty="0" err="1">
                <a:solidFill>
                  <a:srgbClr val="FF0000"/>
                </a:solidFill>
              </a:rPr>
              <a:t>Ht</a:t>
            </a:r>
            <a:r>
              <a:rPr lang="en-US" sz="1900" dirty="0">
                <a:solidFill>
                  <a:srgbClr val="FF0000"/>
                </a:solidFill>
              </a:rPr>
              <a:t>  Wrist  Chest  Age  Wrist  Knee  Wrist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Var      10      3      13        5         1      -13       9        13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Step    11      12    13       14       15     15       16      17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638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8382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&gt;summary(</a:t>
            </a:r>
            <a:r>
              <a:rPr lang="en-US" sz="1900" dirty="0" err="1">
                <a:solidFill>
                  <a:srgbClr val="0000FF"/>
                </a:solidFill>
              </a:rPr>
              <a:t>mod_fsw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LARS/Forward </a:t>
            </a:r>
            <a:r>
              <a:rPr lang="en-US" sz="1900" dirty="0" err="1">
                <a:solidFill>
                  <a:srgbClr val="FF0000"/>
                </a:solidFill>
              </a:rPr>
              <a:t>Stagewise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Call: lars(x = </a:t>
            </a:r>
            <a:r>
              <a:rPr lang="en-US" sz="1900" dirty="0" err="1">
                <a:solidFill>
                  <a:srgbClr val="FF0000"/>
                </a:solidFill>
              </a:rPr>
              <a:t>as.matrix</a:t>
            </a:r>
            <a:r>
              <a:rPr lang="en-US" sz="1900" dirty="0">
                <a:solidFill>
                  <a:srgbClr val="FF0000"/>
                </a:solidFill>
              </a:rPr>
              <a:t>(bodyfat2[, 3:15]), y = </a:t>
            </a:r>
            <a:r>
              <a:rPr lang="en-US" sz="1900" dirty="0" err="1">
                <a:solidFill>
                  <a:srgbClr val="FF0000"/>
                </a:solidFill>
              </a:rPr>
              <a:t>as.vector</a:t>
            </a:r>
            <a:r>
              <a:rPr lang="en-US" sz="1900" dirty="0">
                <a:solidFill>
                  <a:srgbClr val="FF0000"/>
                </a:solidFill>
              </a:rPr>
              <a:t>(bodyfat2[, 2]), type = "for“)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Df     </a:t>
            </a:r>
            <a:r>
              <a:rPr lang="en-US" sz="1900" dirty="0" err="1">
                <a:solidFill>
                  <a:srgbClr val="FF0000"/>
                </a:solidFill>
              </a:rPr>
              <a:t>Rss</a:t>
            </a:r>
            <a:r>
              <a:rPr lang="en-US" sz="1900" dirty="0">
                <a:solidFill>
                  <a:srgbClr val="FF0000"/>
                </a:solidFill>
              </a:rPr>
              <a:t>       Cp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0   1 251.000 698.3960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1   2  90.413  93.6242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2   3  87.726  85.4689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3   4  81.887  65.4076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4   5  72.020  30.1245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5   6  71.592  30.5091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6   7  68.121  19.3939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7   6  67.982  16.8685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8   7  66.943  14.9411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9   8  66.300  14.5144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10  8  64.505   7.7288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11  9  64.239   8.7256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12 10  63.516   7.9928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13 11  63.208   8.8287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14 12  63.023  10.1322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15 12  63.002  10.0506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16 13  62.995  12.0250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17 14  62.988  14.0000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64127" y="4267200"/>
            <a:ext cx="2057400" cy="45720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Plotting the </a:t>
            </a:r>
            <a:r>
              <a:rPr lang="en-US" sz="3600" dirty="0" err="1"/>
              <a:t>Stagewise</a:t>
            </a:r>
            <a:r>
              <a:rPr lang="en-US" sz="3600" dirty="0"/>
              <a:t> “Path”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par(</a:t>
            </a:r>
            <a:r>
              <a:rPr lang="en-US" sz="1900" dirty="0" err="1">
                <a:solidFill>
                  <a:srgbClr val="0000FF"/>
                </a:solidFill>
              </a:rPr>
              <a:t>mfrow</a:t>
            </a:r>
            <a:r>
              <a:rPr lang="en-US" sz="1900" dirty="0">
                <a:solidFill>
                  <a:srgbClr val="0000FF"/>
                </a:solidFill>
              </a:rPr>
              <a:t>=c(1,2))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plot(</a:t>
            </a:r>
            <a:r>
              <a:rPr lang="en-US" sz="1900" dirty="0" err="1">
                <a:solidFill>
                  <a:srgbClr val="0000FF"/>
                </a:solidFill>
              </a:rPr>
              <a:t>mod_fsw</a:t>
            </a:r>
            <a:r>
              <a:rPr lang="en-US" sz="1900" dirty="0">
                <a:solidFill>
                  <a:srgbClr val="0000FF"/>
                </a:solidFill>
              </a:rPr>
              <a:t>, breaks=F)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plot(</a:t>
            </a:r>
            <a:r>
              <a:rPr lang="en-US" sz="1900" dirty="0" err="1">
                <a:solidFill>
                  <a:srgbClr val="0000FF"/>
                </a:solidFill>
              </a:rPr>
              <a:t>mod_fsw</a:t>
            </a:r>
            <a:r>
              <a:rPr lang="en-US" sz="1900" dirty="0">
                <a:solidFill>
                  <a:srgbClr val="0000FF"/>
                </a:solidFill>
              </a:rPr>
              <a:t>, breaks=F, </a:t>
            </a:r>
            <a:r>
              <a:rPr lang="en-US" sz="1900" dirty="0" err="1">
                <a:solidFill>
                  <a:srgbClr val="0000FF"/>
                </a:solidFill>
              </a:rPr>
              <a:t>plottype</a:t>
            </a:r>
            <a:r>
              <a:rPr lang="en-US" sz="1900" dirty="0">
                <a:solidFill>
                  <a:srgbClr val="0000FF"/>
                </a:solidFill>
              </a:rPr>
              <a:t>="</a:t>
            </a:r>
            <a:r>
              <a:rPr lang="en-US" sz="1900" dirty="0" err="1">
                <a:solidFill>
                  <a:srgbClr val="0000FF"/>
                </a:solidFill>
              </a:rPr>
              <a:t>Cp</a:t>
            </a:r>
            <a:r>
              <a:rPr lang="en-US" sz="19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071727"/>
            <a:ext cx="7315200" cy="45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22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45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Coefficients?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85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&gt; names(</a:t>
            </a:r>
            <a:r>
              <a:rPr lang="en-US" sz="1600" dirty="0" err="1">
                <a:solidFill>
                  <a:srgbClr val="0000FF"/>
                </a:solidFill>
              </a:rPr>
              <a:t>mod_fsw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[1] "call"       "type"       "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"         "lambda"     "R2"         "RSS"        "</a:t>
            </a:r>
            <a:r>
              <a:rPr lang="en-US" sz="1600" dirty="0" err="1">
                <a:solidFill>
                  <a:srgbClr val="FF0000"/>
                </a:solidFill>
              </a:rPr>
              <a:t>Cp</a:t>
            </a:r>
            <a:r>
              <a:rPr lang="en-US" sz="1600" dirty="0">
                <a:solidFill>
                  <a:srgbClr val="FF0000"/>
                </a:solidFill>
              </a:rPr>
              <a:t>"         "actions"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[9] "entry"      "</a:t>
            </a:r>
            <a:r>
              <a:rPr lang="en-US" sz="1600" dirty="0" err="1">
                <a:solidFill>
                  <a:srgbClr val="FF0000"/>
                </a:solidFill>
              </a:rPr>
              <a:t>Gamrat</a:t>
            </a:r>
            <a:r>
              <a:rPr lang="en-US" sz="1600" dirty="0">
                <a:solidFill>
                  <a:srgbClr val="FF0000"/>
                </a:solidFill>
              </a:rPr>
              <a:t>"     "</a:t>
            </a:r>
            <a:r>
              <a:rPr lang="en-US" sz="1600" dirty="0" err="1">
                <a:solidFill>
                  <a:srgbClr val="FF0000"/>
                </a:solidFill>
              </a:rPr>
              <a:t>arc.length</a:t>
            </a:r>
            <a:r>
              <a:rPr lang="en-US" sz="1600" dirty="0">
                <a:solidFill>
                  <a:srgbClr val="FF0000"/>
                </a:solidFill>
              </a:rPr>
              <a:t>" "Gram"       "beta"       "mu"         "</a:t>
            </a:r>
            <a:r>
              <a:rPr lang="en-US" sz="1600" dirty="0" err="1">
                <a:solidFill>
                  <a:srgbClr val="FF0000"/>
                </a:solidFill>
              </a:rPr>
              <a:t>normx</a:t>
            </a:r>
            <a:r>
              <a:rPr lang="en-US" sz="1600" dirty="0">
                <a:solidFill>
                  <a:srgbClr val="FF0000"/>
                </a:solidFill>
              </a:rPr>
              <a:t>"      "</a:t>
            </a:r>
            <a:r>
              <a:rPr lang="en-US" sz="1600" dirty="0" err="1">
                <a:solidFill>
                  <a:srgbClr val="FF0000"/>
                </a:solidFill>
              </a:rPr>
              <a:t>meanx</a:t>
            </a:r>
            <a:r>
              <a:rPr lang="en-US" sz="16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&gt; round(</a:t>
            </a:r>
            <a:r>
              <a:rPr lang="en-US" sz="1600" dirty="0" err="1">
                <a:solidFill>
                  <a:srgbClr val="0000FF"/>
                </a:solidFill>
              </a:rPr>
              <a:t>mod_fsw$beta</a:t>
            </a:r>
            <a:r>
              <a:rPr lang="en-US" sz="1600" dirty="0">
                <a:solidFill>
                  <a:srgbClr val="0000FF"/>
                </a:solidFill>
              </a:rPr>
              <a:t>, 3)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 Age       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    </a:t>
            </a:r>
            <a:r>
              <a:rPr lang="en-US" sz="1600" dirty="0" err="1">
                <a:solidFill>
                  <a:srgbClr val="FF0000"/>
                </a:solidFill>
              </a:rPr>
              <a:t>Ht</a:t>
            </a:r>
            <a:r>
              <a:rPr lang="en-US" sz="1600" dirty="0">
                <a:solidFill>
                  <a:srgbClr val="FF0000"/>
                </a:solidFill>
              </a:rPr>
              <a:t>       Neck    Chest   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 Hip     Thigh    Knee    Ankle   Bicep    Arm     Wrist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0    0.000   0.000   0.000   0.000   0.000   0.000   0.000   0.000   0.000   0.000   0.000   0.000    0.000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1    0.000   0.000   0.000   0.000   0.000   0.665   0.000   0.000   0.000   0.000   0.000   0.000    0.000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    0.000   0.000  -0.019   0.000   0.000   0.685   0.000   0.000   0.000   0.000   0.000   0.000    0.000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3    0.026   0.000  -0.060   0.000   0.000   0.724   0.000   0.000   0.000   0.000   0.000   0.000    0.000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4    0.073   0.000  -0.070   0.000   0.000   0.844   0.000   0.000   0.000   0.000   0.000   0.000   -0.130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5    0.075   0.000  -0.070  -0.008   0.000   0.854   0.000   0.000   0.000   0.000   0.000   0.000   -0.134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6    0.098   0.000  -0.070  -0.075   0.000   0.912   0.000   0.000   0.000   0.000   0.000   0.053   -0.171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7    0.098   0.000  -0.070  -0.077   0.000   0.917  -0.004   0.000   0.000   0.000   0.000   0.054   -0.172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8    0.098  -0.026  -0.070  -0.087   0.000   0.959  -0.019   0.000   0.000   0.000   0.000   0.070   -0.175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9    0.098  -0.047  -0.070  -0.095   0.000   0.984  -0.029   0.000   0.000   0.000   0.011   0.076   -0.176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10  0.098  -0.109  -0.070  -0.115   0.000   1.056  -0.097   0.059   0.000   0.000   0.029   0.089   -0.176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11  0.098  -0.124  -0.070  -0.118   0.000   1.070  -0.108   0.069   0.000   0.004   0.032   0.091   -0.176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12  0.098  -0.196  -0.055  -0.126   0.000   1.121  -0.131   0.101   0.000   0.015   0.043   0.097   -0.176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13  0.098  -0.244  -0.045  -0.131   0.000   1.155  -0.146   0.121   0.000   0.023   0.051   0.101   -0.178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14  0.098  -0.282  -0.036  -0.135  -0.015   1.199  -0.165   0.140   0.000   0.031   0.060   0.107   -0.181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15  0.096  -0.292  -0.033  -0.136  -0.019   1.211  -0.170   0.144   0.000   0.033   0.062   0.108   -0.181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16  0.096  -0.297  -0.033  -0.136  -0.020   1.217  -0.172   0.145   0.001   0.034   0.063   0.108   -0.181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17  0.093  -0.311  -0.030  -0.137  -0.024   1.230  -0.178   0.148   0.004   0.035   0.066   0.109   -0.181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570" y="4428836"/>
            <a:ext cx="7227455" cy="38100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2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r>
              <a:rPr lang="en-US" dirty="0"/>
              <a:t>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54162"/>
            <a:ext cx="4040188" cy="3951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>
                <a:solidFill>
                  <a:srgbClr val="0000FF"/>
                </a:solidFill>
              </a:rPr>
              <a:t>&gt; summary(mod13)</a:t>
            </a:r>
          </a:p>
          <a:p>
            <a:pPr>
              <a:buNone/>
            </a:pPr>
            <a:r>
              <a:rPr lang="en-US" sz="5600" dirty="0"/>
              <a:t>Call:  lm(formula = PBF ~ ., data = bodyfat2)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                 Estimate     Std. Error    t value    </a:t>
            </a:r>
            <a:r>
              <a:rPr lang="en-US" sz="5600" dirty="0" err="1"/>
              <a:t>Pr</a:t>
            </a:r>
            <a:r>
              <a:rPr lang="en-US" sz="5600" dirty="0"/>
              <a:t>(&gt;|t|)    </a:t>
            </a:r>
          </a:p>
          <a:p>
            <a:pPr>
              <a:buNone/>
            </a:pPr>
            <a:r>
              <a:rPr lang="en-US" sz="5600" dirty="0"/>
              <a:t>(</a:t>
            </a:r>
            <a:r>
              <a:rPr lang="en-US" sz="5600" dirty="0" err="1"/>
              <a:t>Int</a:t>
            </a:r>
            <a:r>
              <a:rPr lang="en-US" sz="5600" dirty="0"/>
              <a:t>)           0.000       3.241e-02     0.000    1.00000    </a:t>
            </a:r>
          </a:p>
          <a:p>
            <a:pPr>
              <a:buNone/>
            </a:pPr>
            <a:r>
              <a:rPr lang="en-US" sz="5600" dirty="0"/>
              <a:t>Age            0.0935    4.871e-02     1.919    0.05618 .  </a:t>
            </a:r>
          </a:p>
          <a:p>
            <a:pPr>
              <a:buNone/>
            </a:pPr>
            <a:r>
              <a:rPr lang="en-US" sz="5600" dirty="0" err="1"/>
              <a:t>Wt</a:t>
            </a:r>
            <a:r>
              <a:rPr lang="en-US" sz="5600" dirty="0"/>
              <a:t>            -0.3106    1.880e-01    -1.652    0.09978 .  </a:t>
            </a:r>
          </a:p>
          <a:p>
            <a:pPr>
              <a:buNone/>
            </a:pPr>
            <a:r>
              <a:rPr lang="en-US" sz="5600" dirty="0" err="1"/>
              <a:t>Ht</a:t>
            </a:r>
            <a:r>
              <a:rPr lang="en-US" sz="5600" dirty="0"/>
              <a:t>             -0.0305    4.202e-02    -0.725    0.46925    </a:t>
            </a:r>
          </a:p>
          <a:p>
            <a:pPr>
              <a:buNone/>
            </a:pPr>
            <a:r>
              <a:rPr lang="en-US" sz="5600" dirty="0"/>
              <a:t>Neck        -0.1367    6.753e-02    -2.024    0.04405 *  </a:t>
            </a:r>
          </a:p>
          <a:p>
            <a:pPr>
              <a:buNone/>
            </a:pPr>
            <a:r>
              <a:rPr lang="en-US" sz="5600" dirty="0"/>
              <a:t>Chest       -0.0240    9.988e-02    -0.241    0.81000    </a:t>
            </a:r>
          </a:p>
          <a:p>
            <a:pPr>
              <a:buNone/>
            </a:pPr>
            <a:r>
              <a:rPr lang="en-US" sz="5600" dirty="0" err="1"/>
              <a:t>Abd</a:t>
            </a:r>
            <a:r>
              <a:rPr lang="en-US" sz="5600" dirty="0"/>
              <a:t>           1.2302    1.114e-01    11.044    &lt; 2e-16 ***</a:t>
            </a:r>
          </a:p>
          <a:p>
            <a:pPr>
              <a:buNone/>
            </a:pPr>
            <a:r>
              <a:rPr lang="en-US" sz="5600" dirty="0"/>
              <a:t>Hip           -0.1777    1.249e-01    -1.422    0.15622    </a:t>
            </a:r>
          </a:p>
          <a:p>
            <a:pPr>
              <a:buNone/>
            </a:pPr>
            <a:r>
              <a:rPr lang="en-US" sz="5600" dirty="0"/>
              <a:t>Thigh        0.1481    9.056e-02     1.636    0.10326    </a:t>
            </a:r>
          </a:p>
          <a:p>
            <a:pPr>
              <a:buNone/>
            </a:pPr>
            <a:r>
              <a:rPr lang="en-US" sz="5600" dirty="0"/>
              <a:t>Knee         0.0044    6.974e-02     0.063    0.94970    </a:t>
            </a:r>
          </a:p>
          <a:p>
            <a:pPr>
              <a:buNone/>
            </a:pPr>
            <a:r>
              <a:rPr lang="en-US" sz="5600" dirty="0"/>
              <a:t>Ankle        0.0352    4.485e-02     0.786    0.43285    </a:t>
            </a:r>
          </a:p>
          <a:p>
            <a:pPr>
              <a:buNone/>
            </a:pPr>
            <a:r>
              <a:rPr lang="en-US" sz="5600" dirty="0"/>
              <a:t>Bicep        0.0656    6.178e-02     1.061    0.28966    </a:t>
            </a:r>
          </a:p>
          <a:p>
            <a:pPr>
              <a:buNone/>
            </a:pPr>
            <a:r>
              <a:rPr lang="en-US" sz="5600" dirty="0"/>
              <a:t>Arm          0.1091    4.808e-02     2.270    0.02410 *  </a:t>
            </a:r>
          </a:p>
          <a:p>
            <a:pPr>
              <a:buNone/>
            </a:pPr>
            <a:r>
              <a:rPr lang="en-US" sz="5600" dirty="0"/>
              <a:t>Wrist       -0.1808    5.968e-02    -3.030    0.00272 **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4800" dirty="0"/>
              <a:t>Residual standard error: 4.28 on 230 degrees of freedom</a:t>
            </a:r>
          </a:p>
          <a:p>
            <a:pPr>
              <a:buNone/>
            </a:pPr>
            <a:r>
              <a:rPr lang="en-US" sz="4800" dirty="0"/>
              <a:t>Multiple R-squared: 0.7444,     Adjusted R-squared:  0.73 </a:t>
            </a:r>
          </a:p>
          <a:p>
            <a:pPr>
              <a:buNone/>
            </a:pPr>
            <a:r>
              <a:rPr lang="en-US" sz="4800" dirty="0"/>
              <a:t>F-statistic: 51.54 on 13 and 230 DF,  p-value: &lt; 2.2e-16 </a:t>
            </a:r>
          </a:p>
          <a:p>
            <a:pPr>
              <a:buNone/>
            </a:pPr>
            <a:r>
              <a:rPr lang="en-US" sz="5900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041775" cy="639762"/>
          </a:xfrm>
        </p:spPr>
        <p:txBody>
          <a:bodyPr/>
          <a:lstStyle/>
          <a:p>
            <a:r>
              <a:rPr lang="en-US" dirty="0" err="1"/>
              <a:t>Stagewise</a:t>
            </a:r>
            <a:r>
              <a:rPr lang="en-US" dirty="0"/>
              <a:t> Selection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48692"/>
            <a:ext cx="42672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mod_fsw</a:t>
            </a:r>
            <a:r>
              <a:rPr lang="en-US" sz="1400" dirty="0">
                <a:solidFill>
                  <a:srgbClr val="0000FF"/>
                </a:solidFill>
              </a:rPr>
              <a:t>&lt;-lars(x=bodyfat2[,2:14], y=bodyfat2[,1], type="for")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>
                <a:solidFill>
                  <a:srgbClr val="0000FF"/>
                </a:solidFill>
              </a:rPr>
              <a:t>&gt; round(</a:t>
            </a:r>
            <a:r>
              <a:rPr lang="en-US" sz="1400" dirty="0" err="1">
                <a:solidFill>
                  <a:srgbClr val="0000FF"/>
                </a:solidFill>
              </a:rPr>
              <a:t>mod_fsw$beta</a:t>
            </a:r>
            <a:r>
              <a:rPr lang="en-US" sz="1400" dirty="0">
                <a:solidFill>
                  <a:srgbClr val="0000FF"/>
                </a:solidFill>
              </a:rPr>
              <a:t>, 3)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endParaRPr lang="en-US" sz="4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 err="1"/>
              <a:t>Int</a:t>
            </a:r>
            <a:r>
              <a:rPr lang="en-US" sz="1400" dirty="0"/>
              <a:t> 		 0.000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Age 		 0.098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Wt 		-0.047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Ht 		-0.070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Neck 	-0.095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b="1" dirty="0">
                <a:solidFill>
                  <a:srgbClr val="C00000"/>
                </a:solidFill>
              </a:rPr>
              <a:t>Chest 	 0.000      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Abd    	 0.984 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Hip  		-0.029   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b="1" dirty="0">
                <a:solidFill>
                  <a:srgbClr val="C00000"/>
                </a:solidFill>
              </a:rPr>
              <a:t>Thigh      	 0.000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b="1" dirty="0">
                <a:solidFill>
                  <a:srgbClr val="C00000"/>
                </a:solidFill>
              </a:rPr>
              <a:t>Knee 	0.000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b="1" dirty="0">
                <a:solidFill>
                  <a:srgbClr val="C00000"/>
                </a:solidFill>
              </a:rPr>
              <a:t>Ankle    	 0.000   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Bicep   	 0.011       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Arm        	 0.076 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r>
              <a:rPr lang="en-US" sz="1400" dirty="0"/>
              <a:t>Wrist 	-0.176</a:t>
            </a:r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endParaRPr lang="en-US" sz="1400" dirty="0"/>
          </a:p>
          <a:p>
            <a:pPr>
              <a:lnSpc>
                <a:spcPct val="80000"/>
              </a:lnSpc>
              <a:spcBef>
                <a:spcPts val="36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43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Penalty/Shrinkage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Alternatively we could use penalized regression, also referred to as shrinkage methods</a:t>
            </a:r>
          </a:p>
          <a:p>
            <a:endParaRPr lang="en-US" sz="1600" dirty="0"/>
          </a:p>
          <a:p>
            <a:r>
              <a:rPr lang="en-US" sz="2800" dirty="0"/>
              <a:t>These methods shrink some regression coefficients towards zero </a:t>
            </a:r>
          </a:p>
          <a:p>
            <a:pPr lvl="1"/>
            <a:r>
              <a:rPr lang="en-US" sz="2400" dirty="0"/>
              <a:t>Resulting selection process more stable</a:t>
            </a:r>
          </a:p>
          <a:p>
            <a:pPr lvl="1"/>
            <a:r>
              <a:rPr lang="en-US" sz="2400" dirty="0"/>
              <a:t>Provide unified selection and estimation framework</a:t>
            </a:r>
          </a:p>
          <a:p>
            <a:pPr lvl="1"/>
            <a:r>
              <a:rPr lang="en-US" sz="2400" dirty="0"/>
              <a:t>Computationally efficient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502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Maximum Likelihood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Has been a statistics “staple” (and still is) </a:t>
            </a:r>
          </a:p>
          <a:p>
            <a:pPr marL="457200" indent="-457200"/>
            <a:endParaRPr lang="en-US" sz="800" dirty="0"/>
          </a:p>
          <a:p>
            <a:pPr marL="457200" indent="-457200"/>
            <a:r>
              <a:rPr lang="en-US" sz="2800" dirty="0"/>
              <a:t>However, maximum likelihood estimation can be unsatisfactory</a:t>
            </a:r>
          </a:p>
          <a:p>
            <a:pPr marL="857250" lvl="1" indent="-457200"/>
            <a:endParaRPr lang="en-US" sz="800" u="sng" dirty="0"/>
          </a:p>
          <a:p>
            <a:pPr marL="857250" lvl="1" indent="-457200"/>
            <a:r>
              <a:rPr lang="en-US" sz="2400" u="sng" dirty="0"/>
              <a:t>Lack of interpretability</a:t>
            </a:r>
            <a:r>
              <a:rPr lang="en-US" sz="2400" dirty="0"/>
              <a:t>: when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is large we may prefer a smaller set of predictors to determine those most strongly associated with </a:t>
            </a:r>
            <a:r>
              <a:rPr lang="en-US" sz="2400" b="1" dirty="0">
                <a:latin typeface="Times" pitchFamily="18" charset="0"/>
              </a:rPr>
              <a:t>y</a:t>
            </a:r>
          </a:p>
          <a:p>
            <a:pPr marL="857250" lvl="1" indent="-457200"/>
            <a:endParaRPr lang="en-US" sz="800" b="1" u="sng" dirty="0">
              <a:latin typeface="Times" pitchFamily="18" charset="0"/>
            </a:endParaRPr>
          </a:p>
          <a:p>
            <a:pPr marL="857250" lvl="1" indent="-457200"/>
            <a:r>
              <a:rPr lang="en-US" sz="2400" u="sng" dirty="0"/>
              <a:t>Large variability</a:t>
            </a:r>
            <a:r>
              <a:rPr lang="en-US" sz="2400" dirty="0"/>
              <a:t>:  when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is large relative to 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dirty="0"/>
              <a:t>, or when columns in our design matrix are highly correlated, variance of parameter estimates is large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4687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/>
              <a:t>Deals with some of these problems by introducing a penalty and changing what we maximize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1200" dirty="0"/>
          </a:p>
          <a:p>
            <a:endParaRPr lang="en-US" sz="2400" i="1" dirty="0">
              <a:latin typeface="Times" pitchFamily="18" charset="0"/>
            </a:endParaRPr>
          </a:p>
          <a:p>
            <a:r>
              <a:rPr lang="en-US" sz="2400" i="1" dirty="0">
                <a:latin typeface="Times" pitchFamily="18" charset="0"/>
              </a:rPr>
              <a:t>M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i="1" dirty="0">
                <a:latin typeface="Symbol" pitchFamily="18" charset="2"/>
              </a:rPr>
              <a:t>b </a:t>
            </a:r>
            <a:r>
              <a:rPr lang="en-US" sz="2400" dirty="0">
                <a:latin typeface="Times" pitchFamily="18" charset="0"/>
              </a:rPr>
              <a:t>)</a:t>
            </a:r>
            <a:r>
              <a:rPr lang="en-US" sz="2400" dirty="0"/>
              <a:t> is called the </a:t>
            </a:r>
            <a:r>
              <a:rPr lang="en-US" sz="2400" i="1" dirty="0">
                <a:solidFill>
                  <a:srgbClr val="FF0000"/>
                </a:solidFill>
              </a:rPr>
              <a:t>objective function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includes the additional terms</a:t>
            </a:r>
          </a:p>
          <a:p>
            <a:pPr lvl="1"/>
            <a:r>
              <a:rPr lang="en-US" sz="2200" i="1" dirty="0">
                <a:solidFill>
                  <a:srgbClr val="FF0000"/>
                </a:solidFill>
              </a:rPr>
              <a:t>penalty function</a:t>
            </a:r>
            <a:r>
              <a:rPr lang="en-US" sz="2200" dirty="0"/>
              <a:t> </a:t>
            </a:r>
            <a:r>
              <a:rPr lang="en-US" sz="2200" i="1" dirty="0">
                <a:latin typeface="Times" pitchFamily="18" charset="0"/>
              </a:rPr>
              <a:t>p</a:t>
            </a:r>
            <a:r>
              <a:rPr lang="en-US" sz="2200" dirty="0">
                <a:latin typeface="Times" pitchFamily="18" charset="0"/>
              </a:rPr>
              <a:t>(</a:t>
            </a:r>
            <a:r>
              <a:rPr lang="en-US" sz="2200" i="1" dirty="0">
                <a:latin typeface="Symbol" pitchFamily="18" charset="2"/>
              </a:rPr>
              <a:t>b </a:t>
            </a:r>
            <a:r>
              <a:rPr lang="en-US" sz="2200" dirty="0">
                <a:latin typeface="Times" pitchFamily="18" charset="0"/>
              </a:rPr>
              <a:t>):</a:t>
            </a:r>
            <a:r>
              <a:rPr lang="en-US" sz="2200" i="1" dirty="0">
                <a:latin typeface="Times" pitchFamily="18" charset="0"/>
              </a:rPr>
              <a:t> </a:t>
            </a:r>
            <a:r>
              <a:rPr lang="en-US" sz="2200" dirty="0"/>
              <a:t>penalizes “less realistic” values of the </a:t>
            </a:r>
            <a:r>
              <a:rPr lang="en-US" sz="2200" i="1" dirty="0">
                <a:latin typeface="Symbol" pitchFamily="18" charset="2"/>
              </a:rPr>
              <a:t>b </a:t>
            </a:r>
            <a:r>
              <a:rPr lang="en-US" sz="2200" dirty="0"/>
              <a:t>’s</a:t>
            </a:r>
          </a:p>
          <a:p>
            <a:pPr lvl="1"/>
            <a:r>
              <a:rPr lang="en-US" sz="2200" i="1" dirty="0">
                <a:solidFill>
                  <a:srgbClr val="FF0000"/>
                </a:solidFill>
                <a:latin typeface="+mj-lt"/>
              </a:rPr>
              <a:t>regularization 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+mj-lt"/>
              </a:rPr>
              <a:t>shrinkage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)</a:t>
            </a:r>
            <a:r>
              <a:rPr lang="en-US" sz="2200" i="1" dirty="0">
                <a:solidFill>
                  <a:srgbClr val="FF0000"/>
                </a:solidFill>
                <a:latin typeface="+mj-lt"/>
              </a:rPr>
              <a:t> parameter</a:t>
            </a:r>
            <a:r>
              <a:rPr lang="en-US" sz="2200" dirty="0">
                <a:latin typeface="+mj-lt"/>
              </a:rPr>
              <a:t> </a:t>
            </a:r>
            <a:r>
              <a:rPr lang="en-US" sz="2200" i="1" dirty="0">
                <a:latin typeface="Symbol" pitchFamily="18" charset="2"/>
              </a:rPr>
              <a:t>l</a:t>
            </a:r>
            <a:r>
              <a:rPr lang="en-US" sz="2200" dirty="0">
                <a:latin typeface="+mj-lt"/>
              </a:rPr>
              <a:t>:</a:t>
            </a:r>
            <a:r>
              <a:rPr lang="en-US" sz="2200" dirty="0"/>
              <a:t> controls the tradeoff between bias and variance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289845"/>
              </p:ext>
            </p:extLst>
          </p:nvPr>
        </p:nvGraphicFramePr>
        <p:xfrm>
          <a:off x="1600200" y="2209800"/>
          <a:ext cx="50165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6" name="Equation" r:id="rId3" imgW="2806560" imgH="583920" progId="Equation.DSMT4">
                  <p:embed/>
                </p:oleObj>
              </mc:Choice>
              <mc:Fallback>
                <p:oleObj name="Equation" r:id="rId3" imgW="2806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50165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137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r>
              <a:rPr lang="en-US" sz="2400" dirty="0"/>
              <a:t>We  can also think about this in terms of minimizing a loss function rather than maximizing our likelihood.  In this case we rewrite our expression as</a:t>
            </a:r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In the regression setting we can write </a:t>
            </a:r>
            <a:r>
              <a:rPr lang="en-US" sz="2400" i="1" dirty="0">
                <a:latin typeface="Times" pitchFamily="18" charset="0"/>
              </a:rPr>
              <a:t>M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i="1" dirty="0">
                <a:latin typeface="Symbol" pitchFamily="18" charset="2"/>
              </a:rPr>
              <a:t>q </a:t>
            </a:r>
            <a:r>
              <a:rPr lang="en-US" sz="2400" dirty="0">
                <a:latin typeface="Times" pitchFamily="18" charset="0"/>
              </a:rPr>
              <a:t>)</a:t>
            </a:r>
            <a:r>
              <a:rPr lang="en-US" sz="2400" dirty="0"/>
              <a:t> in terms of our regression parameters </a:t>
            </a:r>
            <a:r>
              <a:rPr lang="en-US" sz="2400" i="1" dirty="0">
                <a:latin typeface="Symbol" pitchFamily="18" charset="2"/>
              </a:rPr>
              <a:t>b</a:t>
            </a:r>
            <a:r>
              <a:rPr lang="en-US" sz="2400" dirty="0"/>
              <a:t> as follows</a:t>
            </a:r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The penalty function takes the form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561695"/>
              </p:ext>
            </p:extLst>
          </p:nvPr>
        </p:nvGraphicFramePr>
        <p:xfrm>
          <a:off x="2057400" y="3927811"/>
          <a:ext cx="41290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7" name="Equation" r:id="rId3" imgW="2311200" imgH="279360" progId="Equation.DSMT4">
                  <p:embed/>
                </p:oleObj>
              </mc:Choice>
              <mc:Fallback>
                <p:oleObj name="Equation" r:id="rId3" imgW="23112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7811"/>
                        <a:ext cx="41290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55704"/>
              </p:ext>
            </p:extLst>
          </p:nvPr>
        </p:nvGraphicFramePr>
        <p:xfrm>
          <a:off x="2533650" y="2376488"/>
          <a:ext cx="2905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8" name="Equation" r:id="rId5" imgW="1625400" imgH="279360" progId="Equation.DSMT4">
                  <p:embed/>
                </p:oleObj>
              </mc:Choice>
              <mc:Fallback>
                <p:oleObj name="Equation" r:id="rId5" imgW="162540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2376488"/>
                        <a:ext cx="29051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4B7C0B2C-7ABC-4EED-8143-E111DE2BDE16}"/>
                  </a:ext>
                </a:extLst>
              </p:cNvPr>
              <p:cNvSpPr txBox="1"/>
              <p:nvPr/>
            </p:nvSpPr>
            <p:spPr bwMode="auto">
              <a:xfrm>
                <a:off x="2533650" y="5334000"/>
                <a:ext cx="3981451" cy="89547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for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4B7C0B2C-7ABC-4EED-8143-E111DE2BD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3650" y="5334000"/>
                <a:ext cx="3981451" cy="895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Constrained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Alternatively, we can think about penalized regression as applying a constraint on values of </a:t>
            </a:r>
            <a:r>
              <a:rPr lang="en-US" sz="2800" i="1" dirty="0">
                <a:latin typeface="Symbol" pitchFamily="18" charset="2"/>
              </a:rPr>
              <a:t>b</a:t>
            </a:r>
          </a:p>
          <a:p>
            <a:pPr marL="457200" indent="-457200"/>
            <a:endParaRPr lang="en-US" sz="1600" dirty="0">
              <a:latin typeface="Symbol" pitchFamily="18" charset="2"/>
            </a:endParaRPr>
          </a:p>
          <a:p>
            <a:pPr marL="457200" indent="-457200"/>
            <a:r>
              <a:rPr lang="en-US" sz="2800" dirty="0"/>
              <a:t>For example we may want to maximize the likelihood subjected to the constraint that </a:t>
            </a:r>
            <a:r>
              <a:rPr lang="en-US" sz="2800" i="1" dirty="0">
                <a:latin typeface="Times" pitchFamily="18" charset="0"/>
              </a:rPr>
              <a:t>P</a:t>
            </a:r>
            <a:r>
              <a:rPr lang="en-US" sz="2800" dirty="0">
                <a:latin typeface="Times" pitchFamily="18" charset="0"/>
              </a:rPr>
              <a:t>(</a:t>
            </a:r>
            <a:r>
              <a:rPr lang="en-US" sz="2800" i="1" dirty="0">
                <a:latin typeface="Symbol" pitchFamily="18" charset="2"/>
              </a:rPr>
              <a:t>b</a:t>
            </a:r>
            <a:r>
              <a:rPr lang="en-US" sz="2800" dirty="0">
                <a:latin typeface="Times" pitchFamily="18" charset="0"/>
              </a:rPr>
              <a:t>) </a:t>
            </a:r>
            <a:r>
              <a:rPr lang="en-US" sz="2800" u="sng" dirty="0">
                <a:latin typeface="Times" pitchFamily="18" charset="0"/>
              </a:rPr>
              <a:t>&lt;</a:t>
            </a:r>
            <a:r>
              <a:rPr lang="en-US" sz="2800" dirty="0">
                <a:latin typeface="Times" pitchFamily="18" charset="0"/>
              </a:rPr>
              <a:t> </a:t>
            </a:r>
            <a:r>
              <a:rPr lang="en-US" sz="2800" i="1" dirty="0">
                <a:latin typeface="Times" pitchFamily="18" charset="0"/>
              </a:rPr>
              <a:t>t</a:t>
            </a:r>
          </a:p>
          <a:p>
            <a:pPr marL="457200" indent="-457200"/>
            <a:endParaRPr lang="en-US" sz="1600" dirty="0">
              <a:latin typeface="Times" pitchFamily="18" charset="0"/>
            </a:endParaRPr>
          </a:p>
          <a:p>
            <a:pPr marL="457200" indent="-457200"/>
            <a:r>
              <a:rPr lang="en-US" sz="2800" dirty="0"/>
              <a:t>By the </a:t>
            </a:r>
            <a:r>
              <a:rPr lang="en-US" sz="2800" i="1" dirty="0"/>
              <a:t>Lagrange multiplier method</a:t>
            </a:r>
            <a:r>
              <a:rPr lang="en-US" sz="2800" dirty="0"/>
              <a:t> we arrive at the same regression function</a:t>
            </a:r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900278"/>
              </p:ext>
            </p:extLst>
          </p:nvPr>
        </p:nvGraphicFramePr>
        <p:xfrm>
          <a:off x="1143000" y="4876800"/>
          <a:ext cx="62166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1" name="Equation" r:id="rId3" imgW="3886200" imgH="368280" progId="Equation.DSMT4">
                  <p:embed/>
                </p:oleObj>
              </mc:Choice>
              <mc:Fallback>
                <p:oleObj name="Equation" r:id="rId3" imgW="388620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76800"/>
                        <a:ext cx="62166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Bayesian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From a Bayesian prospective, we can think of the penalty arising from a prior distribution on the parameters</a:t>
            </a:r>
          </a:p>
          <a:p>
            <a:endParaRPr lang="en-US" sz="1600" dirty="0"/>
          </a:p>
          <a:p>
            <a:endParaRPr lang="en-US" sz="1000" dirty="0"/>
          </a:p>
          <a:p>
            <a:r>
              <a:rPr lang="en-US" sz="2800" dirty="0"/>
              <a:t>The objective function 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M</a:t>
            </a:r>
            <a:r>
              <a:rPr lang="en-US" sz="2800" dirty="0">
                <a:cs typeface="Times" pitchFamily="18" charset="0"/>
              </a:rPr>
              <a:t>(</a:t>
            </a:r>
            <a:r>
              <a:rPr lang="en-US" sz="2800" i="1" dirty="0">
                <a:latin typeface="Symbol" pitchFamily="18" charset="2"/>
                <a:cs typeface="Times" pitchFamily="18" charset="0"/>
              </a:rPr>
              <a:t>b </a:t>
            </a:r>
            <a:r>
              <a:rPr lang="en-US" sz="2800" dirty="0">
                <a:cs typeface="Times" pitchFamily="18" charset="0"/>
              </a:rPr>
              <a:t>)</a:t>
            </a:r>
            <a:r>
              <a:rPr lang="en-US" sz="2800" dirty="0"/>
              <a:t> is proportional to the log of the posterior distribution of </a:t>
            </a:r>
            <a:r>
              <a:rPr lang="en-US" sz="2800" i="1" dirty="0">
                <a:latin typeface="Symbol" pitchFamily="18" charset="2"/>
              </a:rPr>
              <a:t>b</a:t>
            </a:r>
            <a:r>
              <a:rPr lang="en-US" sz="2800" dirty="0"/>
              <a:t> given the data</a:t>
            </a:r>
          </a:p>
          <a:p>
            <a:endParaRPr lang="en-US" sz="1600" dirty="0"/>
          </a:p>
          <a:p>
            <a:endParaRPr lang="en-US" sz="1000" dirty="0"/>
          </a:p>
          <a:p>
            <a:r>
              <a:rPr lang="en-US" sz="2800" dirty="0"/>
              <a:t>By optimizing this objective function, we are finding the mode of the posterior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1309499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Penalty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i="1" dirty="0">
                <a:latin typeface="Symbol" panose="05050102010706020507" pitchFamily="18" charset="2"/>
                <a:cs typeface="Times" panose="02020603050405020304" pitchFamily="18" charset="0"/>
              </a:rPr>
              <a:t>b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2800" dirty="0"/>
              <a:t> is the penalty function and takes the general form</a:t>
            </a:r>
          </a:p>
          <a:p>
            <a:endParaRPr lang="en-US" sz="2800" i="1" dirty="0"/>
          </a:p>
          <a:p>
            <a:r>
              <a:rPr lang="en-US" sz="2800" dirty="0"/>
              <a:t>Some proposed penalty functions include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008535"/>
              </p:ext>
            </p:extLst>
          </p:nvPr>
        </p:nvGraphicFramePr>
        <p:xfrm>
          <a:off x="2590800" y="2209800"/>
          <a:ext cx="2677391" cy="53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Equation" r:id="rId3" imgW="1409400" imgH="279360" progId="Equation.DSMT4">
                  <p:embed/>
                </p:oleObj>
              </mc:Choice>
              <mc:Fallback>
                <p:oleObj name="Equation" r:id="rId3" imgW="1409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2209800"/>
                        <a:ext cx="2677391" cy="530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530103"/>
              </p:ext>
            </p:extLst>
          </p:nvPr>
        </p:nvGraphicFramePr>
        <p:xfrm>
          <a:off x="1266031" y="3632200"/>
          <a:ext cx="6611938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Equation" r:id="rId5" imgW="3479760" imgH="1054080" progId="Equation.DSMT4">
                  <p:embed/>
                </p:oleObj>
              </mc:Choice>
              <mc:Fallback>
                <p:oleObj name="Equation" r:id="rId5" imgW="34797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6031" y="3632200"/>
                        <a:ext cx="6611938" cy="200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35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More on the Penalty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Let’s consider the impact of the penalty function</a:t>
            </a:r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800" dirty="0"/>
              <a:t>When 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q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 &gt; 1</a:t>
            </a:r>
            <a:r>
              <a:rPr lang="en-US" sz="2800" dirty="0"/>
              <a:t>, </a:t>
            </a:r>
            <a:r>
              <a:rPr lang="en-US" sz="2800" i="1" dirty="0" err="1">
                <a:latin typeface="Symbol" pitchFamily="18" charset="2"/>
              </a:rPr>
              <a:t>f</a:t>
            </a:r>
            <a:r>
              <a:rPr lang="en-US" sz="2800" i="1" baseline="-25000" dirty="0" err="1">
                <a:latin typeface="Times" pitchFamily="18" charset="0"/>
                <a:cs typeface="Times" pitchFamily="18" charset="0"/>
              </a:rPr>
              <a:t>q</a:t>
            </a:r>
            <a:r>
              <a:rPr lang="en-US" sz="2800" dirty="0"/>
              <a:t>(</a:t>
            </a:r>
            <a:r>
              <a:rPr lang="en-US" sz="2800" i="1" dirty="0">
                <a:latin typeface="Symbol" pitchFamily="18" charset="2"/>
              </a:rPr>
              <a:t>b </a:t>
            </a:r>
            <a:r>
              <a:rPr lang="en-US" sz="2800" dirty="0"/>
              <a:t>) is continuous and convex</a:t>
            </a:r>
          </a:p>
          <a:p>
            <a:endParaRPr lang="en-US" sz="1000" dirty="0"/>
          </a:p>
          <a:p>
            <a:r>
              <a:rPr lang="en-US" sz="2800" dirty="0"/>
              <a:t>It is also convex when 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q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 = 1</a:t>
            </a:r>
            <a:r>
              <a:rPr lang="en-US" sz="2800" dirty="0"/>
              <a:t> but not continuous</a:t>
            </a:r>
          </a:p>
          <a:p>
            <a:endParaRPr lang="en-US" sz="1050" dirty="0"/>
          </a:p>
          <a:p>
            <a:r>
              <a:rPr lang="en-US" sz="2800" dirty="0"/>
              <a:t>When 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q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 &lt; 1</a:t>
            </a:r>
            <a:r>
              <a:rPr lang="en-US" sz="2800" dirty="0"/>
              <a:t> it is not convex and minimization much more difficult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398118"/>
              </p:ext>
            </p:extLst>
          </p:nvPr>
        </p:nvGraphicFramePr>
        <p:xfrm>
          <a:off x="914400" y="2362200"/>
          <a:ext cx="70500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5" name="Equation" r:id="rId3" imgW="4406760" imgH="368280" progId="Equation.DSMT4">
                  <p:embed/>
                </p:oleObj>
              </mc:Choice>
              <mc:Fallback>
                <p:oleObj name="Equation" r:id="rId3" imgW="440676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70500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57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en-US" dirty="0"/>
              <a:t> (2 covariates)</a:t>
            </a:r>
            <a:endParaRPr lang="en-US" i="1" dirty="0"/>
          </a:p>
        </p:txBody>
      </p:sp>
      <p:sp>
        <p:nvSpPr>
          <p:cNvPr id="4" name="Diamond 3"/>
          <p:cNvSpPr/>
          <p:nvPr/>
        </p:nvSpPr>
        <p:spPr>
          <a:xfrm>
            <a:off x="3276600" y="2743200"/>
            <a:ext cx="2743200" cy="2667000"/>
          </a:xfrm>
          <a:prstGeom prst="diamond">
            <a:avLst/>
          </a:prstGeom>
          <a:noFill/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2743200"/>
            <a:ext cx="2743200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2133600"/>
            <a:ext cx="0" cy="396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90800" y="4114800"/>
            <a:ext cx="419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53275" y="60960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2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00950" y="39301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1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54011" y="34290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en-US" b="1" dirty="0">
                <a:solidFill>
                  <a:srgbClr val="00B0F0"/>
                </a:solidFill>
              </a:rPr>
              <a:t> = 1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03831" y="293028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en-US" b="1" dirty="0">
                <a:solidFill>
                  <a:srgbClr val="FF0000"/>
                </a:solidFill>
              </a:rPr>
              <a:t> = 2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50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Regularization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Note the regularization parameter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2800" dirty="0"/>
              <a:t> controls the trade-off between the penalty and the fit </a:t>
            </a:r>
          </a:p>
          <a:p>
            <a:pPr marL="857250" lvl="1" indent="-457200"/>
            <a:r>
              <a:rPr lang="en-US" sz="2400" dirty="0"/>
              <a:t>If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is too small the tendency is to </a:t>
            </a:r>
            <a:r>
              <a:rPr lang="en-US" sz="2400" dirty="0" err="1"/>
              <a:t>overfit</a:t>
            </a:r>
            <a:r>
              <a:rPr lang="en-US" sz="2400" dirty="0"/>
              <a:t> the data and have a model with large variance </a:t>
            </a:r>
          </a:p>
          <a:p>
            <a:pPr marL="857250" lvl="1" indent="-457200"/>
            <a:r>
              <a:rPr lang="en-US" sz="2400" dirty="0"/>
              <a:t>If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is too large, the model may </a:t>
            </a:r>
            <a:r>
              <a:rPr lang="en-US" sz="2400" dirty="0" err="1"/>
              <a:t>underfit</a:t>
            </a:r>
            <a:r>
              <a:rPr lang="en-US" sz="2400" dirty="0"/>
              <a:t> the data yielding a model that is too simple</a:t>
            </a:r>
            <a:endParaRPr lang="en-US" sz="2400" i="1" dirty="0"/>
          </a:p>
          <a:p>
            <a:pPr marL="457200"/>
            <a:endParaRPr lang="en-US" sz="1200" dirty="0"/>
          </a:p>
          <a:p>
            <a:pPr marL="457200" indent="-457200"/>
            <a:r>
              <a:rPr lang="en-US" sz="2800" dirty="0"/>
              <a:t>We will discuss how to select an appropriate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2800" dirty="0"/>
              <a:t> a little later</a:t>
            </a:r>
          </a:p>
          <a:p>
            <a:pPr marL="457200"/>
            <a:endParaRPr lang="en-US" sz="2400" dirty="0"/>
          </a:p>
          <a:p>
            <a:pPr marL="457200"/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Intercept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>
                <a:latin typeface="+mj-lt"/>
              </a:rPr>
              <a:t>In penalized regression we are assuming that the coefficient values near zero are more likely</a:t>
            </a:r>
          </a:p>
          <a:p>
            <a:pPr marL="457200"/>
            <a:endParaRPr lang="en-US" sz="1100" dirty="0">
              <a:latin typeface="+mj-lt"/>
            </a:endParaRPr>
          </a:p>
          <a:p>
            <a:pPr marL="457200" indent="-457200"/>
            <a:r>
              <a:rPr lang="en-US" sz="2800" dirty="0">
                <a:latin typeface="+mj-lt"/>
              </a:rPr>
              <a:t>However, there are some considerations in application…</a:t>
            </a:r>
          </a:p>
          <a:p>
            <a:pPr marL="457200"/>
            <a:endParaRPr lang="en-US" sz="1100" dirty="0">
              <a:latin typeface="+mj-lt"/>
            </a:endParaRPr>
          </a:p>
          <a:p>
            <a:pPr marL="457200" indent="-457200"/>
            <a:r>
              <a:rPr lang="en-US" sz="2800" dirty="0">
                <a:latin typeface="+mj-lt"/>
              </a:rPr>
              <a:t>Does it make sense to apply this to the intercept?</a:t>
            </a:r>
          </a:p>
          <a:p>
            <a:pPr marL="457200"/>
            <a:endParaRPr lang="en-US" sz="1100" dirty="0">
              <a:latin typeface="+mj-lt"/>
            </a:endParaRPr>
          </a:p>
          <a:p>
            <a:pPr marL="457200"/>
            <a:endParaRPr lang="en-US" sz="2400" dirty="0"/>
          </a:p>
          <a:p>
            <a:pPr marL="457200"/>
            <a:endParaRPr lang="en-US" sz="2400" dirty="0"/>
          </a:p>
          <a:p>
            <a:pPr marL="457200"/>
            <a:endParaRPr lang="en-US" sz="1200" dirty="0"/>
          </a:p>
          <a:p>
            <a:pPr marL="457200"/>
            <a:endParaRPr lang="en-US" sz="2400" dirty="0"/>
          </a:p>
          <a:p>
            <a:pPr marL="457200"/>
            <a:endParaRPr lang="en-US" sz="2400" dirty="0"/>
          </a:p>
          <a:p>
            <a:pPr marL="457200"/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Other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r>
              <a:rPr lang="en-US" sz="2400" dirty="0"/>
              <a:t>Predictor variables can vary greatly in magnitude (and type)</a:t>
            </a:r>
          </a:p>
          <a:p>
            <a:pPr marL="347472"/>
            <a:endParaRPr lang="en-US" sz="1000" dirty="0"/>
          </a:p>
          <a:p>
            <a:pPr marL="347472"/>
            <a:r>
              <a:rPr lang="en-US" sz="2400" dirty="0"/>
              <a:t>For example, what if one predictor has values between 0 and 1 and a another that takes values between 0 and 100000 </a:t>
            </a:r>
          </a:p>
          <a:p>
            <a:pPr marL="347472"/>
            <a:endParaRPr lang="en-US" sz="900" dirty="0"/>
          </a:p>
          <a:p>
            <a:pPr marL="347472"/>
            <a:r>
              <a:rPr lang="en-US" sz="2400" dirty="0"/>
              <a:t>How do we interpret coefficients for these two predictors? </a:t>
            </a:r>
          </a:p>
          <a:p>
            <a:pPr marL="347472"/>
            <a:endParaRPr lang="en-US" sz="800" dirty="0"/>
          </a:p>
          <a:p>
            <a:pPr marL="347472"/>
            <a:r>
              <a:rPr lang="en-US" sz="2400" dirty="0"/>
              <a:t>Does shrinking the regression coefficients to zero mean the same thing in this case?</a:t>
            </a:r>
            <a:endParaRPr lang="en-US" sz="2400" i="1" dirty="0">
              <a:latin typeface="Symbol" pitchFamily="18" charset="2"/>
            </a:endParaRPr>
          </a:p>
          <a:p>
            <a:pPr marL="347472"/>
            <a:endParaRPr lang="en-US" sz="2400" dirty="0"/>
          </a:p>
          <a:p>
            <a:pPr marL="347472"/>
            <a:endParaRPr lang="en-US" sz="1200" dirty="0"/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We began to address the issue of interpretability of a regression model using the idea of subset selection</a:t>
            </a:r>
          </a:p>
          <a:p>
            <a:pPr>
              <a:buNone/>
            </a:pPr>
            <a:endParaRPr lang="en-US" sz="1200" dirty="0">
              <a:latin typeface="Times" pitchFamily="18" charset="0"/>
            </a:endParaRPr>
          </a:p>
          <a:p>
            <a:pPr>
              <a:buNone/>
            </a:pPr>
            <a:r>
              <a:rPr lang="en-US" sz="2400" dirty="0"/>
              <a:t>(1) </a:t>
            </a:r>
            <a:r>
              <a:rPr lang="en-US" sz="2400" b="1" dirty="0">
                <a:solidFill>
                  <a:srgbClr val="FF0000"/>
                </a:solidFill>
              </a:rPr>
              <a:t>Best Subset Selection</a:t>
            </a:r>
            <a:r>
              <a:rPr lang="en-US" sz="2400" b="1" dirty="0"/>
              <a:t>:  </a:t>
            </a:r>
            <a:r>
              <a:rPr lang="en-US" sz="2400" dirty="0"/>
              <a:t>Examine all possible subsets of predictors from </a:t>
            </a:r>
            <a:r>
              <a:rPr lang="en-US" sz="2400" dirty="0">
                <a:latin typeface="Times" pitchFamily="18" charset="0"/>
              </a:rPr>
              <a:t>1</a:t>
            </a:r>
            <a:r>
              <a:rPr lang="en-US" sz="2400" dirty="0"/>
              <a:t> to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i="1" dirty="0"/>
              <a:t> </a:t>
            </a:r>
            <a:r>
              <a:rPr lang="en-US" sz="2400" dirty="0"/>
              <a:t>and compare models on some criteria (</a:t>
            </a:r>
            <a:r>
              <a:rPr lang="en-US" sz="2400" i="1" dirty="0">
                <a:latin typeface="Times" pitchFamily="18" charset="0"/>
              </a:rPr>
              <a:t>C</a:t>
            </a:r>
            <a:r>
              <a:rPr lang="en-US" sz="2400" i="1" baseline="-25000" dirty="0">
                <a:latin typeface="Times" pitchFamily="18" charset="0"/>
              </a:rPr>
              <a:t>p</a:t>
            </a:r>
            <a:r>
              <a:rPr lang="en-US" sz="2400" dirty="0"/>
              <a:t>, </a:t>
            </a:r>
            <a:r>
              <a:rPr lang="en-US" sz="2400" i="1" dirty="0">
                <a:latin typeface="Times" pitchFamily="18" charset="0"/>
              </a:rPr>
              <a:t>AIC</a:t>
            </a:r>
            <a:r>
              <a:rPr lang="en-US" sz="2400" dirty="0"/>
              <a:t>, …)</a:t>
            </a:r>
          </a:p>
          <a:p>
            <a:pPr>
              <a:buNone/>
            </a:pPr>
            <a:r>
              <a:rPr lang="en-US" sz="2400" dirty="0"/>
              <a:t>		-Computationally difficult for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>
                <a:latin typeface="Times" pitchFamily="18" charset="0"/>
              </a:rPr>
              <a:t> &gt; 30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400" dirty="0"/>
              <a:t>(2) </a:t>
            </a:r>
            <a:r>
              <a:rPr lang="en-US" sz="2400" b="1" dirty="0">
                <a:solidFill>
                  <a:srgbClr val="FF0000"/>
                </a:solidFill>
              </a:rPr>
              <a:t>Step-wise selection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-More constrained set of models considered			-Can be done using </a:t>
            </a:r>
            <a:r>
              <a:rPr lang="en-US" sz="2400" i="1" dirty="0"/>
              <a:t>forward</a:t>
            </a:r>
            <a:r>
              <a:rPr lang="en-US" sz="2400" dirty="0"/>
              <a:t>, </a:t>
            </a:r>
            <a:r>
              <a:rPr lang="en-US" sz="2400" i="1" dirty="0"/>
              <a:t>backward</a:t>
            </a:r>
            <a:r>
              <a:rPr lang="en-US" sz="2400" dirty="0"/>
              <a:t> or combination of 	both forward and backward selection</a:t>
            </a:r>
          </a:p>
        </p:txBody>
      </p:sp>
    </p:spTree>
    <p:extLst>
      <p:ext uri="{BB962C8B-B14F-4D97-AF65-F5344CB8AC3E}">
        <p14:creationId xmlns:p14="http://schemas.microsoft.com/office/powerpoint/2010/main" val="3153983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Other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This can be done without loss of generality as</a:t>
            </a:r>
          </a:p>
          <a:p>
            <a:pPr>
              <a:buNone/>
            </a:pPr>
            <a:r>
              <a:rPr lang="en-US" sz="2400" dirty="0"/>
              <a:t>	(1) Location shifts are absorbed into the intercept</a:t>
            </a:r>
          </a:p>
          <a:p>
            <a:pPr>
              <a:buNone/>
            </a:pPr>
            <a:r>
              <a:rPr lang="en-US" sz="2400" dirty="0"/>
              <a:t>	(2) Scale shifts can be reversed after the model has been fit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 marL="457200" indent="-457200"/>
            <a:r>
              <a:rPr lang="en-US" sz="2800" dirty="0"/>
              <a:t>If we had to divide </a:t>
            </a:r>
            <a:r>
              <a:rPr lang="en-US" sz="2800" b="1" dirty="0" err="1">
                <a:latin typeface="Times" pitchFamily="18" charset="0"/>
              </a:rPr>
              <a:t>x</a:t>
            </a:r>
            <a:r>
              <a:rPr lang="en-US" sz="2800" i="1" baseline="-25000" dirty="0" err="1">
                <a:latin typeface="Times" pitchFamily="18" charset="0"/>
              </a:rPr>
              <a:t>j</a:t>
            </a:r>
            <a:r>
              <a:rPr lang="en-US" sz="2800" i="1" dirty="0"/>
              <a:t> </a:t>
            </a:r>
            <a:r>
              <a:rPr lang="en-US" sz="2800" dirty="0"/>
              <a:t>by </a:t>
            </a:r>
            <a:r>
              <a:rPr lang="en-US" sz="2800" i="1" dirty="0">
                <a:latin typeface="Times" pitchFamily="18" charset="0"/>
              </a:rPr>
              <a:t>a</a:t>
            </a:r>
            <a:r>
              <a:rPr lang="en-US" sz="2800" dirty="0"/>
              <a:t> to standardize, we simply divide our transformed coefficient        by </a:t>
            </a:r>
            <a:r>
              <a:rPr lang="en-US" sz="2800" i="1" dirty="0">
                <a:latin typeface="Times" pitchFamily="18" charset="0"/>
              </a:rPr>
              <a:t>a</a:t>
            </a:r>
            <a:r>
              <a:rPr lang="en-US" sz="2800" dirty="0"/>
              <a:t> to get      on our original scale</a:t>
            </a:r>
            <a:endParaRPr lang="en-US" sz="2800" i="1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51604"/>
              </p:ext>
            </p:extLst>
          </p:nvPr>
        </p:nvGraphicFramePr>
        <p:xfrm>
          <a:off x="2971800" y="2743200"/>
          <a:ext cx="14224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7" name="Equation" r:id="rId3" imgW="888840" imgH="685800" progId="Equation.DSMT4">
                  <p:embed/>
                </p:oleObj>
              </mc:Choice>
              <mc:Fallback>
                <p:oleObj name="Equation" r:id="rId3" imgW="88884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3200"/>
                        <a:ext cx="142240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156150"/>
              </p:ext>
            </p:extLst>
          </p:nvPr>
        </p:nvGraphicFramePr>
        <p:xfrm>
          <a:off x="6019800" y="4680527"/>
          <a:ext cx="457200" cy="640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8" name="Equation" r:id="rId5" imgW="190440" imgH="266400" progId="Equation.DSMT4">
                  <p:embed/>
                </p:oleObj>
              </mc:Choice>
              <mc:Fallback>
                <p:oleObj name="Equation" r:id="rId5" imgW="19044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80527"/>
                        <a:ext cx="457200" cy="640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984470"/>
              </p:ext>
            </p:extLst>
          </p:nvPr>
        </p:nvGraphicFramePr>
        <p:xfrm>
          <a:off x="8077200" y="4648993"/>
          <a:ext cx="457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9" name="Equation" r:id="rId7" imgW="190335" imgH="266469" progId="Equation.DSMT4">
                  <p:embed/>
                </p:oleObj>
              </mc:Choice>
              <mc:Fallback>
                <p:oleObj name="Equation" r:id="rId7" imgW="190335" imgH="26646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648993"/>
                        <a:ext cx="457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Centering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There are other benefits to centering and scaling our predictors</a:t>
            </a:r>
          </a:p>
          <a:p>
            <a:pPr marL="457200" indent="-457200"/>
            <a:endParaRPr lang="en-US" sz="1600" dirty="0"/>
          </a:p>
          <a:p>
            <a:pPr marL="457200" indent="-457200"/>
            <a:r>
              <a:rPr lang="en-US" sz="2800" dirty="0"/>
              <a:t>Predictors are now </a:t>
            </a:r>
            <a:r>
              <a:rPr lang="en-US" sz="2800" dirty="0" err="1"/>
              <a:t>orthoganol</a:t>
            </a:r>
            <a:r>
              <a:rPr lang="en-US" sz="2800" dirty="0"/>
              <a:t> to the intercept, thus in the standardized covariate space               regardless of the rest of the model</a:t>
            </a:r>
          </a:p>
          <a:p>
            <a:pPr marL="457200" indent="-457200"/>
            <a:endParaRPr lang="en-US" sz="1600" dirty="0"/>
          </a:p>
          <a:p>
            <a:pPr marL="457200" indent="-457200"/>
            <a:r>
              <a:rPr lang="en-US" sz="2800" dirty="0"/>
              <a:t>This implies that if we center 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sz="2800" dirty="0"/>
              <a:t> by subtracting the mean, we don’t really have to estimate </a:t>
            </a:r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858231"/>
              </p:ext>
            </p:extLst>
          </p:nvPr>
        </p:nvGraphicFramePr>
        <p:xfrm>
          <a:off x="6096000" y="2667000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2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10668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71262"/>
              </p:ext>
            </p:extLst>
          </p:nvPr>
        </p:nvGraphicFramePr>
        <p:xfrm>
          <a:off x="6705600" y="43434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3" name="Equation" r:id="rId5" imgW="190440" imgH="253800" progId="Equation.DSMT4">
                  <p:embed/>
                </p:oleObj>
              </mc:Choice>
              <mc:Fallback>
                <p:oleObj name="Equation" r:id="rId5" imgW="1904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43400"/>
                        <a:ext cx="3429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457200"/>
            <a:r>
              <a:rPr lang="en-US" sz="2800" dirty="0"/>
              <a:t>Now let’s focus on a specific penalized regression</a:t>
            </a:r>
          </a:p>
          <a:p>
            <a:pPr marL="457200"/>
            <a:endParaRPr lang="en-US" sz="1000" u="sng" dirty="0"/>
          </a:p>
          <a:p>
            <a:pPr marL="457200" indent="-457200"/>
            <a:r>
              <a:rPr lang="en-US" sz="2800" u="sng" dirty="0"/>
              <a:t>Ridge regression</a:t>
            </a:r>
            <a:r>
              <a:rPr lang="en-US" sz="2800" dirty="0"/>
              <a:t> penalizes the regression estimated by minimizing</a:t>
            </a:r>
          </a:p>
          <a:p>
            <a:pPr marL="457200"/>
            <a:endParaRPr lang="en-US" sz="28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en-US" sz="28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en-US" sz="28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en-US" sz="28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en-US" sz="1000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dirty="0">
                <a:cs typeface="Times New Roman" pitchFamily="18" charset="0"/>
              </a:rPr>
              <a:t>In statistics this is also referred to as 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</a:rPr>
              <a:t>shrinkage</a:t>
            </a:r>
            <a:r>
              <a:rPr lang="en-US" sz="2800" dirty="0">
                <a:cs typeface="Times New Roman" pitchFamily="18" charset="0"/>
              </a:rPr>
              <a:t> since we are shrinking our coefficients towards 0</a:t>
            </a:r>
          </a:p>
          <a:p>
            <a:pPr marL="457200"/>
            <a:endParaRPr lang="en-US" sz="1000" dirty="0">
              <a:cs typeface="Times New Roman" pitchFamily="18" charset="0"/>
            </a:endParaRPr>
          </a:p>
          <a:p>
            <a:pPr marL="457200" indent="-457200"/>
            <a:r>
              <a:rPr lang="en-US" sz="2800" dirty="0">
                <a:cs typeface="Times New Roman" pitchFamily="18" charset="0"/>
              </a:rPr>
              <a:t>We therefore also call the regularization parameter </a:t>
            </a:r>
            <a:r>
              <a:rPr lang="en-US" sz="2800" i="1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800" dirty="0">
                <a:cs typeface="Times New Roman" pitchFamily="18" charset="0"/>
              </a:rPr>
              <a:t> the 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</a:rPr>
              <a:t>shrinkage parameter</a:t>
            </a:r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067034"/>
              </p:ext>
            </p:extLst>
          </p:nvPr>
        </p:nvGraphicFramePr>
        <p:xfrm>
          <a:off x="1871663" y="2971800"/>
          <a:ext cx="36322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0" name="Equation" r:id="rId3" imgW="2031840" imgH="342720" progId="Equation.DSMT4">
                  <p:embed/>
                </p:oleObj>
              </mc:Choice>
              <mc:Fallback>
                <p:oleObj name="Equation" r:id="rId3" imgW="203184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971800"/>
                        <a:ext cx="36322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The ridge solution is easy to find because our loss function is still a quadratic function of </a:t>
            </a:r>
            <a:r>
              <a:rPr lang="en-US" sz="2800" i="1" dirty="0">
                <a:latin typeface="Symbol" pitchFamily="18" charset="2"/>
              </a:rPr>
              <a:t>b</a:t>
            </a:r>
            <a:endParaRPr lang="en-US" sz="2800" dirty="0">
              <a:latin typeface="Symbol" pitchFamily="18" charset="2"/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915958"/>
              </p:ext>
            </p:extLst>
          </p:nvPr>
        </p:nvGraphicFramePr>
        <p:xfrm>
          <a:off x="1295400" y="2286000"/>
          <a:ext cx="15890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4" name="Equation" r:id="rId3" imgW="888840" imgH="406080" progId="Equation.DSMT4">
                  <p:embed/>
                </p:oleObj>
              </mc:Choice>
              <mc:Fallback>
                <p:oleObj name="Equation" r:id="rId3" imgW="88884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158908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30" y="-1270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Similarity to 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930" y="1130299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Compare the OLS solution to the “ridge” solution…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626524"/>
              </p:ext>
            </p:extLst>
          </p:nvPr>
        </p:nvGraphicFramePr>
        <p:xfrm>
          <a:off x="1592263" y="2273300"/>
          <a:ext cx="5521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2" name="Equation" r:id="rId3" imgW="2857320" imgH="266400" progId="Equation.DSMT4">
                  <p:embed/>
                </p:oleObj>
              </mc:Choice>
              <mc:Fallback>
                <p:oleObj name="Equation" r:id="rId3" imgW="2857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2263" y="2273300"/>
                        <a:ext cx="552132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2133600"/>
            <a:ext cx="6248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26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r>
              <a:rPr lang="en-US" sz="2400" dirty="0"/>
              <a:t>So how does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impact our solution? </a:t>
            </a:r>
          </a:p>
          <a:p>
            <a:pPr marL="747522" lvl="1"/>
            <a:r>
              <a:rPr lang="en-US" sz="2000" dirty="0"/>
              <a:t>Small </a:t>
            </a:r>
            <a:r>
              <a:rPr lang="en-US" sz="2000" i="1" dirty="0">
                <a:latin typeface="Symbol" pitchFamily="18" charset="2"/>
              </a:rPr>
              <a:t>l</a:t>
            </a:r>
            <a:r>
              <a:rPr lang="en-US" sz="2000" dirty="0"/>
              <a:t>?</a:t>
            </a:r>
          </a:p>
          <a:p>
            <a:pPr marL="747522" lvl="1"/>
            <a:r>
              <a:rPr lang="en-US" sz="2000" dirty="0"/>
              <a:t>Large </a:t>
            </a:r>
            <a:r>
              <a:rPr lang="en-US" sz="2000" i="1" dirty="0">
                <a:latin typeface="Symbol" pitchFamily="18" charset="2"/>
              </a:rPr>
              <a:t>l</a:t>
            </a:r>
            <a:r>
              <a:rPr lang="en-US" sz="2000" dirty="0"/>
              <a:t>?</a:t>
            </a:r>
          </a:p>
          <a:p>
            <a:pPr marL="747522" lvl="1"/>
            <a:endParaRPr lang="en-US" sz="2400" dirty="0"/>
          </a:p>
          <a:p>
            <a:pPr marL="347472"/>
            <a:r>
              <a:rPr lang="en-US" sz="2400" dirty="0"/>
              <a:t>In the special case of an orthonormal design matrix we get</a:t>
            </a:r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This illustrates why we call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the shrinkage parameter</a:t>
            </a:r>
          </a:p>
          <a:p>
            <a:pPr marL="747522" lvl="1"/>
            <a:r>
              <a:rPr lang="en-US" sz="2000" dirty="0"/>
              <a:t>Using the ridge penalty effectively shrinks regression parameter estimates towards zero</a:t>
            </a:r>
          </a:p>
          <a:p>
            <a:pPr marL="747522" lvl="1"/>
            <a:r>
              <a:rPr lang="en-US" sz="2000" dirty="0"/>
              <a:t>The penalty introduces bias but reduces the variance of the estimate</a:t>
            </a:r>
          </a:p>
          <a:p>
            <a:pPr marL="347472"/>
            <a:endParaRPr lang="en-US" sz="24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26342"/>
              </p:ext>
            </p:extLst>
          </p:nvPr>
        </p:nvGraphicFramePr>
        <p:xfrm>
          <a:off x="2590800" y="3048000"/>
          <a:ext cx="1454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8" name="Equation" r:id="rId3" imgW="812520" imgH="444240" progId="Equation.DSMT4">
                  <p:embed/>
                </p:oleObj>
              </mc:Choice>
              <mc:Fallback>
                <p:oleObj name="Equation" r:id="rId3" imgW="8125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48000"/>
                        <a:ext cx="14541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48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/>
              <a:t>Invertibility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If the design matrix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b="1" dirty="0"/>
              <a:t> </a:t>
            </a:r>
            <a:r>
              <a:rPr lang="en-US" sz="2800" dirty="0"/>
              <a:t>is not full rank</a:t>
            </a:r>
          </a:p>
          <a:p>
            <a:pPr lvl="1"/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b="1" baseline="30000" dirty="0">
                <a:latin typeface="Times" panose="02020603050405020304" pitchFamily="18" charset="0"/>
                <a:cs typeface="Times" panose="02020603050405020304" pitchFamily="18" charset="0"/>
              </a:rPr>
              <a:t>’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 is not invertible</a:t>
            </a:r>
          </a:p>
          <a:p>
            <a:pPr lvl="1"/>
            <a:r>
              <a:rPr lang="en-US" sz="2400" dirty="0"/>
              <a:t>For OLS , this means there is not a unique solution for </a:t>
            </a:r>
          </a:p>
          <a:p>
            <a:pPr lvl="1"/>
            <a:r>
              <a:rPr lang="en-US" sz="2400" dirty="0"/>
              <a:t>Ridge regression can address this problem however</a:t>
            </a:r>
          </a:p>
          <a:p>
            <a:endParaRPr lang="en-US" sz="1600" dirty="0"/>
          </a:p>
          <a:p>
            <a:r>
              <a:rPr lang="en-US" sz="2800" b="1" dirty="0"/>
              <a:t>Theorem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For any design matrix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, the quantity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b="1" baseline="30000" dirty="0">
                <a:latin typeface="Times" panose="02020603050405020304" pitchFamily="18" charset="0"/>
                <a:cs typeface="Times" panose="02020603050405020304" pitchFamily="18" charset="0"/>
              </a:rPr>
              <a:t>’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sz="2400" i="1" dirty="0" err="1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sz="2400" b="1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/>
              <a:t>is always invertible; thus there is always a unique solution </a:t>
            </a: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247381"/>
              </p:ext>
            </p:extLst>
          </p:nvPr>
        </p:nvGraphicFramePr>
        <p:xfrm>
          <a:off x="7912100" y="2209800"/>
          <a:ext cx="4921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4" name="Equation" r:id="rId3" imgW="228600" imgH="215640" progId="Equation.DSMT4">
                  <p:embed/>
                </p:oleObj>
              </mc:Choice>
              <mc:Fallback>
                <p:oleObj name="Equation" r:id="rId3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2100" y="2209800"/>
                        <a:ext cx="492125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896031"/>
              </p:ext>
            </p:extLst>
          </p:nvPr>
        </p:nvGraphicFramePr>
        <p:xfrm>
          <a:off x="7219950" y="4267200"/>
          <a:ext cx="6572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5" name="Equation" r:id="rId5" imgW="304560" imgH="215640" progId="Equation.DSMT4">
                  <p:embed/>
                </p:oleObj>
              </mc:Choice>
              <mc:Fallback>
                <p:oleObj name="Equation" r:id="rId5" imgW="304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19950" y="4267200"/>
                        <a:ext cx="657225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31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Consider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if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has perfect </a:t>
            </a:r>
            <a:r>
              <a:rPr lang="en-US" dirty="0" err="1"/>
              <a:t>collinearity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3"/>
              <p:cNvSpPr txBox="1"/>
              <p:nvPr/>
            </p:nvSpPr>
            <p:spPr>
              <a:xfrm>
                <a:off x="2133600" y="2044700"/>
                <a:ext cx="4729163" cy="13843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044700"/>
                <a:ext cx="4729163" cy="13843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408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Consider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ridge fix we add </a:t>
            </a:r>
            <a:r>
              <a:rPr lang="en-US" i="1" dirty="0" err="1">
                <a:latin typeface="Symbol" pitchFamily="18" charset="2"/>
              </a:rPr>
              <a:t>l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I</a:t>
            </a:r>
            <a:r>
              <a:rPr lang="en-US" dirty="0"/>
              <a:t> so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b="1" dirty="0">
                <a:latin typeface="Agency FB" pitchFamily="34" charset="0"/>
                <a:cs typeface="Albany AMT" pitchFamily="34" charset="0"/>
              </a:rPr>
              <a:t>’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dirty="0"/>
              <a:t> has non-zero eigenvalues, for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589766"/>
              </p:ext>
            </p:extLst>
          </p:nvPr>
        </p:nvGraphicFramePr>
        <p:xfrm>
          <a:off x="1371600" y="2740025"/>
          <a:ext cx="14811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1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740025"/>
                        <a:ext cx="1481138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964087" y="2438400"/>
            <a:ext cx="4340225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0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Consider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Now suppose we had a response vector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Each choice of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2800" dirty="0"/>
              <a:t> results in specific estimates of beta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009149"/>
              </p:ext>
            </p:extLst>
          </p:nvPr>
        </p:nvGraphicFramePr>
        <p:xfrm>
          <a:off x="1379764" y="2133600"/>
          <a:ext cx="3181350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3" imgW="1676160" imgH="965160" progId="Equation.DSMT4">
                  <p:embed/>
                </p:oleObj>
              </mc:Choice>
              <mc:Fallback>
                <p:oleObj name="Equation" r:id="rId3" imgW="1676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9764" y="2133600"/>
                        <a:ext cx="3181350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38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Problems with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The “best subset” approach is more systematic but still may not provide a clear best subset</a:t>
            </a:r>
          </a:p>
          <a:p>
            <a:endParaRPr lang="en-US" sz="1100" dirty="0"/>
          </a:p>
          <a:p>
            <a:r>
              <a:rPr lang="en-US" sz="2800" dirty="0"/>
              <a:t>The step-wise is done post-hoc and generally can’t be replicated in new data</a:t>
            </a:r>
          </a:p>
          <a:p>
            <a:endParaRPr lang="en-US" sz="1100" dirty="0"/>
          </a:p>
          <a:p>
            <a:r>
              <a:rPr lang="en-US" sz="2800" dirty="0"/>
              <a:t>Subset selection is also discontinuous </a:t>
            </a:r>
          </a:p>
          <a:p>
            <a:pPr lvl="1"/>
            <a:r>
              <a:rPr lang="en-US" sz="2400" dirty="0"/>
              <a:t>A variable either is or is not in the model</a:t>
            </a:r>
          </a:p>
          <a:p>
            <a:pPr lvl="1"/>
            <a:r>
              <a:rPr lang="en-US" sz="2400" dirty="0"/>
              <a:t>Small changes in the data can results in very different estimates </a:t>
            </a:r>
          </a:p>
          <a:p>
            <a:endParaRPr lang="en-US" sz="1100" dirty="0"/>
          </a:p>
          <a:p>
            <a:r>
              <a:rPr lang="en-US" sz="2800" dirty="0"/>
              <a:t>Thus subset selection is often unstable and highly variable, particularly when </a:t>
            </a:r>
            <a:r>
              <a:rPr lang="en-US" sz="2800" i="1" dirty="0">
                <a:latin typeface="Times" pitchFamily="18" charset="0"/>
              </a:rPr>
              <a:t>p</a:t>
            </a:r>
            <a:r>
              <a:rPr lang="en-US" sz="2800" dirty="0"/>
              <a:t> is large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Consider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Now suppose we had a response vector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Each choice of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2800" dirty="0"/>
              <a:t> results in specific estimates of the coefficients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337326"/>
              </p:ext>
            </p:extLst>
          </p:nvPr>
        </p:nvGraphicFramePr>
        <p:xfrm>
          <a:off x="1219200" y="2133600"/>
          <a:ext cx="4433888" cy="327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4" name="Equation" r:id="rId3" imgW="2336760" imgH="1726920" progId="Equation.DSMT4">
                  <p:embed/>
                </p:oleObj>
              </mc:Choice>
              <mc:Fallback>
                <p:oleObj name="Equation" r:id="rId3" imgW="23367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133600"/>
                        <a:ext cx="4433888" cy="327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598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3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800" dirty="0"/>
              <a:t>Ridge regression has the most benefit in instances of high </a:t>
            </a:r>
            <a:r>
              <a:rPr lang="en-US" sz="2800" dirty="0" err="1"/>
              <a:t>collinearity</a:t>
            </a:r>
            <a:r>
              <a:rPr lang="en-US" sz="2800" dirty="0"/>
              <a:t>.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In such a case, the </a:t>
            </a:r>
            <a:r>
              <a:rPr lang="en-US" sz="2800" i="1" dirty="0"/>
              <a:t>OLS</a:t>
            </a:r>
            <a:r>
              <a:rPr lang="en-US" sz="2800" dirty="0"/>
              <a:t> solution for </a:t>
            </a:r>
            <a:r>
              <a:rPr lang="en-US" sz="2800" i="1" dirty="0">
                <a:latin typeface="Symbol" pitchFamily="18" charset="2"/>
              </a:rPr>
              <a:t>b</a:t>
            </a:r>
            <a:r>
              <a:rPr lang="en-US" sz="2800" dirty="0"/>
              <a:t> may not be unique as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/>
              <a:t> may not really be full rank (i.e.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>
                <a:latin typeface="Agency FB" pitchFamily="34" charset="0"/>
              </a:rPr>
              <a:t>’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/>
              <a:t> is not necessarily invertible)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However, in ridge regression, for any design matrix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/>
              <a:t>, the matrix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>
                <a:latin typeface="Agency FB" pitchFamily="34" charset="0"/>
              </a:rPr>
              <a:t>’</a:t>
            </a:r>
            <a:r>
              <a:rPr lang="en-US" sz="2800" b="1" dirty="0">
                <a:latin typeface="Times" pitchFamily="18" charset="0"/>
              </a:rPr>
              <a:t>X +</a:t>
            </a:r>
            <a:r>
              <a:rPr lang="en-US" sz="2800" i="1" dirty="0" err="1">
                <a:latin typeface="Symbol" pitchFamily="18" charset="2"/>
              </a:rPr>
              <a:t>l</a:t>
            </a:r>
            <a:r>
              <a:rPr lang="en-US" sz="2800" b="1" dirty="0" err="1">
                <a:latin typeface="Times" pitchFamily="18" charset="0"/>
              </a:rPr>
              <a:t>I</a:t>
            </a:r>
            <a:r>
              <a:rPr lang="en-US" sz="2800" b="1" dirty="0">
                <a:latin typeface="Times" pitchFamily="18" charset="0"/>
              </a:rPr>
              <a:t> </a:t>
            </a:r>
            <a:r>
              <a:rPr lang="en-US" sz="2800" dirty="0"/>
              <a:t>is always invertible!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Therefore there is always a unique solution for</a:t>
            </a:r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/>
          </a:p>
          <a:p>
            <a:pPr marL="457200" indent="-457200"/>
            <a:endParaRPr lang="en-US" sz="2800" dirty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405373"/>
              </p:ext>
            </p:extLst>
          </p:nvPr>
        </p:nvGraphicFramePr>
        <p:xfrm>
          <a:off x="7683500" y="5130800"/>
          <a:ext cx="7127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4" name="Equation" r:id="rId3" imgW="342720" imgH="241200" progId="Equation.DSMT4">
                  <p:embed/>
                </p:oleObj>
              </mc:Choice>
              <mc:Fallback>
                <p:oleObj name="Equation" r:id="rId3" imgW="3427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0" y="5130800"/>
                        <a:ext cx="712788" cy="49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Gauss-Markov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 famous result in statistics states</a:t>
            </a:r>
          </a:p>
          <a:p>
            <a:pPr lvl="1"/>
            <a:r>
              <a:rPr lang="en-US" sz="2400" dirty="0"/>
              <a:t>The least squares estimate       of the parameter </a:t>
            </a:r>
            <a:r>
              <a:rPr lang="en-US" sz="2400" i="1" dirty="0">
                <a:latin typeface="Symbol" panose="05050102010706020507" pitchFamily="18" charset="2"/>
              </a:rPr>
              <a:t>b</a:t>
            </a:r>
            <a:r>
              <a:rPr lang="en-US" sz="2400" dirty="0"/>
              <a:t>  has the smallest variance among all linear unbiased estimates</a:t>
            </a:r>
          </a:p>
          <a:p>
            <a:pPr lvl="1"/>
            <a:endParaRPr lang="en-US" sz="800" dirty="0"/>
          </a:p>
          <a:p>
            <a:r>
              <a:rPr lang="en-US" sz="2800" dirty="0"/>
              <a:t>Consider a simple case, </a:t>
            </a:r>
            <a:r>
              <a:rPr lang="en-US" sz="2800" i="1" dirty="0">
                <a:latin typeface="Symbol" panose="05050102010706020507" pitchFamily="18" charset="2"/>
              </a:rPr>
              <a:t>q</a:t>
            </a:r>
            <a:r>
              <a:rPr lang="en-US" sz="2800" dirty="0"/>
              <a:t> =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800" dirty="0" err="1">
                <a:latin typeface="Agency FB" panose="020B0503020202020204" pitchFamily="34" charset="0"/>
              </a:rPr>
              <a:t>’</a:t>
            </a:r>
            <a:r>
              <a:rPr lang="en-US" sz="2800" i="1" dirty="0" err="1">
                <a:latin typeface="Symbol" panose="05050102010706020507" pitchFamily="18" charset="2"/>
              </a:rPr>
              <a:t>b</a:t>
            </a:r>
            <a:r>
              <a:rPr lang="en-US" sz="2800" i="1" dirty="0">
                <a:latin typeface="Symbol" panose="05050102010706020507" pitchFamily="18" charset="2"/>
              </a:rPr>
              <a:t> . </a:t>
            </a:r>
            <a:r>
              <a:rPr lang="en-US" sz="2800" dirty="0">
                <a:latin typeface="+mj-lt"/>
              </a:rPr>
              <a:t>The</a:t>
            </a:r>
            <a:r>
              <a:rPr lang="en-US" sz="2800" dirty="0"/>
              <a:t> least squares estimate of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800" dirty="0" err="1">
                <a:latin typeface="Agency FB" panose="020B0503020202020204" pitchFamily="34" charset="0"/>
              </a:rPr>
              <a:t>’</a:t>
            </a:r>
            <a:r>
              <a:rPr lang="en-US" sz="2800" i="1" dirty="0" err="1">
                <a:latin typeface="Symbol" panose="05050102010706020507" pitchFamily="18" charset="2"/>
              </a:rPr>
              <a:t>b</a:t>
            </a:r>
            <a:r>
              <a:rPr lang="en-US" sz="2800" dirty="0"/>
              <a:t> is</a:t>
            </a:r>
          </a:p>
          <a:p>
            <a:endParaRPr lang="en-US" sz="8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fixed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, this is a linear function,       , of the response</a:t>
            </a:r>
          </a:p>
          <a:p>
            <a:endParaRPr lang="en-US" sz="1200" dirty="0"/>
          </a:p>
          <a:p>
            <a:r>
              <a:rPr lang="en-US" sz="2800" dirty="0"/>
              <a:t>If we assume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E(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 = </a:t>
            </a:r>
            <a:r>
              <a:rPr lang="en-US" sz="2800" b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i="1" dirty="0" err="1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sz="2800" dirty="0"/>
              <a:t>, then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800" dirty="0" err="1">
                <a:latin typeface="Agency FB" panose="020B0503020202020204" pitchFamily="34" charset="0"/>
              </a:rPr>
              <a:t>’</a:t>
            </a:r>
            <a:r>
              <a:rPr lang="en-US" sz="2800" i="1" dirty="0" err="1">
                <a:latin typeface="Symbol" panose="05050102010706020507" pitchFamily="18" charset="2"/>
              </a:rPr>
              <a:t>b</a:t>
            </a:r>
            <a:r>
              <a:rPr lang="en-US" sz="2800" dirty="0"/>
              <a:t> is unbiased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274085"/>
              </p:ext>
            </p:extLst>
          </p:nvPr>
        </p:nvGraphicFramePr>
        <p:xfrm>
          <a:off x="4582886" y="1791304"/>
          <a:ext cx="512268" cy="483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3" name="Equation" r:id="rId3" imgW="228600" imgH="215640" progId="Equation.DSMT4">
                  <p:embed/>
                </p:oleObj>
              </mc:Choice>
              <mc:Fallback>
                <p:oleObj name="Equation" r:id="rId3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2886" y="1791304"/>
                        <a:ext cx="512268" cy="483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516717"/>
              </p:ext>
            </p:extLst>
          </p:nvPr>
        </p:nvGraphicFramePr>
        <p:xfrm>
          <a:off x="2286000" y="3987006"/>
          <a:ext cx="2892357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4" name="Equation" r:id="rId5" imgW="1396800" imgH="266400" progId="Equation.DSMT4">
                  <p:embed/>
                </p:oleObj>
              </mc:Choice>
              <mc:Fallback>
                <p:oleObj name="Equation" r:id="rId5" imgW="1396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3987006"/>
                        <a:ext cx="2892357" cy="552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430534"/>
              </p:ext>
            </p:extLst>
          </p:nvPr>
        </p:nvGraphicFramePr>
        <p:xfrm>
          <a:off x="5617028" y="4789714"/>
          <a:ext cx="555081" cy="472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5" name="Equation" r:id="rId7" imgW="215640" imgH="203040" progId="Equation.DSMT4">
                  <p:embed/>
                </p:oleObj>
              </mc:Choice>
              <mc:Fallback>
                <p:oleObj name="Equation" r:id="rId7" imgW="215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7028" y="4789714"/>
                        <a:ext cx="555081" cy="472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878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Gauss-Markov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Gauss-Markov theorem</a:t>
            </a:r>
            <a:r>
              <a:rPr lang="en-US" sz="2800" dirty="0"/>
              <a:t> states that any other linear estimator,             , that is unbiased for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800" dirty="0" err="1">
                <a:latin typeface="Agency FB" panose="020B0503020202020204" pitchFamily="34" charset="0"/>
              </a:rPr>
              <a:t>’</a:t>
            </a:r>
            <a:r>
              <a:rPr lang="en-US" sz="2800" i="1" dirty="0" err="1">
                <a:latin typeface="Symbol" panose="05050102010706020507" pitchFamily="18" charset="2"/>
              </a:rPr>
              <a:t>b</a:t>
            </a:r>
            <a:r>
              <a:rPr lang="en-US" sz="2800" dirty="0"/>
              <a:t> has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In other words, the </a:t>
            </a:r>
            <a:r>
              <a:rPr lang="en-US" sz="2800" i="1" dirty="0"/>
              <a:t>OLS</a:t>
            </a:r>
            <a:r>
              <a:rPr lang="en-US" sz="2800" dirty="0"/>
              <a:t> estimate variance &lt; any other unbiased estimate</a:t>
            </a:r>
          </a:p>
          <a:p>
            <a:pPr lvl="1"/>
            <a:r>
              <a:rPr lang="en-US" sz="2400" dirty="0"/>
              <a:t>However, having unbiased estimates is not always necessary</a:t>
            </a:r>
          </a:p>
          <a:p>
            <a:pPr lvl="1"/>
            <a:r>
              <a:rPr lang="en-US" sz="2400" dirty="0"/>
              <a:t>Sometimes introducing a little bias can improve variability, and thus improve prediction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100494"/>
              </p:ext>
            </p:extLst>
          </p:nvPr>
        </p:nvGraphicFramePr>
        <p:xfrm>
          <a:off x="1981200" y="2590800"/>
          <a:ext cx="433736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3" imgW="1726920" imgH="266400" progId="Equation.DSMT4">
                  <p:embed/>
                </p:oleObj>
              </mc:Choice>
              <mc:Fallback>
                <p:oleObj name="Equation" r:id="rId3" imgW="1726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590800"/>
                        <a:ext cx="433736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826368"/>
              </p:ext>
            </p:extLst>
          </p:nvPr>
        </p:nvGraphicFramePr>
        <p:xfrm>
          <a:off x="3304282" y="1684334"/>
          <a:ext cx="10461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9" name="Equation" r:id="rId5" imgW="406080" imgH="215640" progId="Equation.DSMT4">
                  <p:embed/>
                </p:oleObj>
              </mc:Choice>
              <mc:Fallback>
                <p:oleObj name="Equation" r:id="rId5" imgW="406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4282" y="1684334"/>
                        <a:ext cx="1046162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520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Bias-Variance Trade 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Consider the MSE of an estimator,    , for estimating </a:t>
            </a:r>
            <a:r>
              <a:rPr lang="en-US" sz="2800" i="1" dirty="0">
                <a:latin typeface="Symbol" panose="05050102010706020507" pitchFamily="18" charset="2"/>
              </a:rPr>
              <a:t>q</a:t>
            </a:r>
            <a:endParaRPr lang="en-US" sz="2800" dirty="0">
              <a:latin typeface="Symbol" panose="05050102010706020507" pitchFamily="18" charset="2"/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Gauss-Markov says the </a:t>
            </a:r>
            <a:r>
              <a:rPr lang="en-US" sz="2800" i="1" dirty="0"/>
              <a:t>OLS</a:t>
            </a:r>
            <a:r>
              <a:rPr lang="en-US" sz="2800" dirty="0"/>
              <a:t> estimator has the smallest MSE for all linear unbiased estimators</a:t>
            </a:r>
          </a:p>
          <a:p>
            <a:endParaRPr lang="en-US" sz="800" dirty="0"/>
          </a:p>
          <a:p>
            <a:r>
              <a:rPr lang="en-US" sz="2800" dirty="0"/>
              <a:t>But there may be biased estimates with smaller MSE</a:t>
            </a:r>
          </a:p>
          <a:p>
            <a:pPr lvl="1"/>
            <a:r>
              <a:rPr lang="en-US" sz="2400" dirty="0"/>
              <a:t>In these cases, there is a trade in increase in bias for reduced variance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30703"/>
              </p:ext>
            </p:extLst>
          </p:nvPr>
        </p:nvGraphicFramePr>
        <p:xfrm>
          <a:off x="5816601" y="1360714"/>
          <a:ext cx="355599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Equation" r:id="rId3" imgW="126720" imgH="190440" progId="Equation.DSMT4">
                  <p:embed/>
                </p:oleObj>
              </mc:Choice>
              <mc:Fallback>
                <p:oleObj name="Equation" r:id="rId3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6601" y="1360714"/>
                        <a:ext cx="355599" cy="533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894649"/>
              </p:ext>
            </p:extLst>
          </p:nvPr>
        </p:nvGraphicFramePr>
        <p:xfrm>
          <a:off x="2286000" y="2035627"/>
          <a:ext cx="3581400" cy="129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Equation" r:id="rId5" imgW="1714320" imgH="622080" progId="Equation.DSMT4">
                  <p:embed/>
                </p:oleObj>
              </mc:Choice>
              <mc:Fallback>
                <p:oleObj name="Equation" r:id="rId5" imgW="17143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2035627"/>
                        <a:ext cx="3581400" cy="1298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795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Bias-Variance Trade Off- 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>
            <a:normAutofit/>
          </a:bodyPr>
          <a:lstStyle/>
          <a:p>
            <a:pPr marL="347472"/>
            <a:r>
              <a:rPr lang="en-US" sz="2600" dirty="0"/>
              <a:t>In introducing a penalty, when developing our likelihood estimate, we are also introducing bias</a:t>
            </a:r>
          </a:p>
          <a:p>
            <a:pPr marL="347472"/>
            <a:endParaRPr lang="en-US" sz="1000" dirty="0"/>
          </a:p>
          <a:p>
            <a:pPr marL="347472"/>
            <a:r>
              <a:rPr lang="en-US" sz="2600" dirty="0"/>
              <a:t>This is the tradeoff we have to accept for reduced variance…</a:t>
            </a: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dirty="0">
              <a:latin typeface="+mj-lt"/>
              <a:cs typeface="Times New Roman" pitchFamily="18" charset="0"/>
            </a:endParaRPr>
          </a:p>
          <a:p>
            <a:pPr marL="4572" indent="0">
              <a:buNone/>
            </a:pPr>
            <a:endParaRPr lang="en-US" sz="2400" dirty="0">
              <a:latin typeface="+mj-lt"/>
              <a:cs typeface="Times New Roman" pitchFamily="18" charset="0"/>
            </a:endParaRPr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Bias-Variance Trade Off- Ridge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endParaRPr lang="en-US" sz="2600" dirty="0"/>
          </a:p>
          <a:p>
            <a:pPr marL="347472"/>
            <a:endParaRPr lang="en-US" sz="26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6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7472"/>
            <a:endParaRPr lang="en-US" sz="2400" dirty="0">
              <a:latin typeface="+mj-lt"/>
              <a:cs typeface="Times New Roman" pitchFamily="18" charset="0"/>
            </a:endParaRPr>
          </a:p>
          <a:p>
            <a:pPr marL="347472"/>
            <a:endParaRPr lang="en-US" sz="2600" dirty="0">
              <a:latin typeface="+mj-lt"/>
              <a:cs typeface="Times New Roman" pitchFamily="18" charset="0"/>
            </a:endParaRPr>
          </a:p>
          <a:p>
            <a:pPr marL="347472"/>
            <a:r>
              <a:rPr lang="en-US" sz="2600" dirty="0">
                <a:latin typeface="+mj-lt"/>
                <a:cs typeface="Times New Roman" pitchFamily="18" charset="0"/>
              </a:rPr>
              <a:t>Note</a:t>
            </a:r>
          </a:p>
          <a:p>
            <a:pPr marL="747522" lvl="1"/>
            <a:r>
              <a:rPr lang="en-US" sz="2000" dirty="0">
                <a:latin typeface="+mj-lt"/>
                <a:cs typeface="Times New Roman" pitchFamily="18" charset="0"/>
              </a:rPr>
              <a:t>Variance,                            , is monotone decreasing with respect to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l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747522" lvl="1"/>
            <a:r>
              <a:rPr lang="en-US" sz="2000" dirty="0">
                <a:latin typeface="+mj-lt"/>
                <a:cs typeface="Times New Roman" pitchFamily="18" charset="0"/>
              </a:rPr>
              <a:t>Total squared bias,                          , is monotone increasing </a:t>
            </a:r>
            <a:r>
              <a:rPr lang="en-US" sz="2000" dirty="0" err="1">
                <a:latin typeface="+mj-lt"/>
                <a:cs typeface="Times New Roman" pitchFamily="18" charset="0"/>
              </a:rPr>
              <a:t>wrt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i="1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>
                <a:latin typeface="+mj-lt"/>
                <a:cs typeface="Times New Roman" pitchFamily="18" charset="0"/>
              </a:rPr>
              <a:t>  </a:t>
            </a:r>
          </a:p>
          <a:p>
            <a:pPr marL="4572" indent="0">
              <a:buNone/>
            </a:pPr>
            <a:endParaRPr lang="en-US" sz="2400" dirty="0">
              <a:latin typeface="+mj-lt"/>
              <a:cs typeface="Times New Roman" pitchFamily="18" charset="0"/>
            </a:endParaRPr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824951"/>
              </p:ext>
            </p:extLst>
          </p:nvPr>
        </p:nvGraphicFramePr>
        <p:xfrm>
          <a:off x="1600200" y="1571627"/>
          <a:ext cx="22955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1" name="Equation" r:id="rId3" imgW="1422360" imgH="1536480" progId="Equation.DSMT4">
                  <p:embed/>
                </p:oleObj>
              </mc:Choice>
              <mc:Fallback>
                <p:oleObj name="Equation" r:id="rId3" imgW="142236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71627"/>
                        <a:ext cx="229552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371725" y="5177519"/>
          <a:ext cx="14287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2" name="Equation" r:id="rId5" imgW="1079280" imgH="330120" progId="Equation.DSMT4">
                  <p:embed/>
                </p:oleObj>
              </mc:Choice>
              <mc:Fallback>
                <p:oleObj name="Equation" r:id="rId5" imgW="1079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5177519"/>
                        <a:ext cx="1428750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302682" y="5606146"/>
          <a:ext cx="1374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3" name="Equation" r:id="rId7" imgW="1193760" imgH="380880" progId="Equation.DSMT4">
                  <p:embed/>
                </p:oleObj>
              </mc:Choice>
              <mc:Fallback>
                <p:oleObj name="Equation" r:id="rId7" imgW="11937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682" y="5606146"/>
                        <a:ext cx="1374775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9380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vs.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Existence Theorem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400" dirty="0"/>
              <a:t>There always exists a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such that the MSE of           is less 	than the MSE of  </a:t>
            </a:r>
          </a:p>
          <a:p>
            <a:endParaRPr lang="en-US" sz="1200" b="1" dirty="0"/>
          </a:p>
          <a:p>
            <a:r>
              <a:rPr lang="en-US" sz="2800" dirty="0"/>
              <a:t>This theorem has huge implications!</a:t>
            </a:r>
          </a:p>
          <a:p>
            <a:endParaRPr lang="en-US" sz="1000" dirty="0"/>
          </a:p>
          <a:p>
            <a:r>
              <a:rPr lang="en-US" sz="2800" dirty="0"/>
              <a:t>Even if our model is </a:t>
            </a:r>
            <a:r>
              <a:rPr lang="en-US" sz="2800" u="sng" dirty="0"/>
              <a:t>exactly correct</a:t>
            </a:r>
            <a:r>
              <a:rPr lang="en-US" sz="2800" dirty="0"/>
              <a:t> and follows the specified distribution, we can always obtain an estimator with lower MSE by shrinking the parameters towards zero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45025"/>
              </p:ext>
            </p:extLst>
          </p:nvPr>
        </p:nvGraphicFramePr>
        <p:xfrm>
          <a:off x="3305175" y="412750"/>
          <a:ext cx="8842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8" name="Equation" r:id="rId3" imgW="355320" imgH="241200" progId="Equation.DSMT4">
                  <p:embed/>
                </p:oleObj>
              </mc:Choice>
              <mc:Fallback>
                <p:oleObj name="Equation" r:id="rId3" imgW="355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5175" y="412750"/>
                        <a:ext cx="884238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909798"/>
              </p:ext>
            </p:extLst>
          </p:nvPr>
        </p:nvGraphicFramePr>
        <p:xfrm>
          <a:off x="5032375" y="412750"/>
          <a:ext cx="6635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9" name="Equation" r:id="rId5" imgW="266400" imgH="241200" progId="Equation.DSMT4">
                  <p:embed/>
                </p:oleObj>
              </mc:Choice>
              <mc:Fallback>
                <p:oleObj name="Equation" r:id="rId5" imgW="2664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412750"/>
                        <a:ext cx="6635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895440"/>
              </p:ext>
            </p:extLst>
          </p:nvPr>
        </p:nvGraphicFramePr>
        <p:xfrm>
          <a:off x="6910388" y="1928813"/>
          <a:ext cx="682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0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388" y="1928813"/>
                        <a:ext cx="682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461837"/>
              </p:ext>
            </p:extLst>
          </p:nvPr>
        </p:nvGraphicFramePr>
        <p:xfrm>
          <a:off x="3541713" y="2297113"/>
          <a:ext cx="5111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1" name="Equation" r:id="rId9" imgW="266400" imgH="241200" progId="Equation.DSMT4">
                  <p:embed/>
                </p:oleObj>
              </mc:Choice>
              <mc:Fallback>
                <p:oleObj name="Equation" r:id="rId9" imgW="26640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297113"/>
                        <a:ext cx="5111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601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Choosing Shrinkage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600" dirty="0"/>
              <a:t>AIC is a one way of choosing models to balance fit and parsimony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600" dirty="0"/>
              <a:t>To apply AIC (or BIC for that matter) to choosing </a:t>
            </a:r>
            <a:r>
              <a:rPr lang="en-US" sz="2600" i="1" dirty="0">
                <a:latin typeface="Symbol" pitchFamily="18" charset="2"/>
              </a:rPr>
              <a:t>l</a:t>
            </a:r>
            <a:r>
              <a:rPr lang="en-US" sz="2600" dirty="0"/>
              <a:t>, we need estimate the degrees of freedom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600" dirty="0"/>
              <a:t>In linear regression we have</a:t>
            </a:r>
          </a:p>
          <a:p>
            <a:pPr marL="0">
              <a:buNone/>
            </a:pPr>
            <a:endParaRPr lang="en-US" sz="2600" dirty="0"/>
          </a:p>
          <a:p>
            <a:pPr marL="0">
              <a:buNone/>
            </a:pPr>
            <a:endParaRPr lang="en-US" sz="2600" dirty="0"/>
          </a:p>
          <a:p>
            <a:pPr marL="0">
              <a:buNone/>
            </a:pPr>
            <a:r>
              <a:rPr lang="en-US" sz="2600" dirty="0">
                <a:latin typeface="+mj-lt"/>
                <a:cs typeface="Times New Roman" pitchFamily="18" charset="0"/>
              </a:rPr>
              <a:t>          </a:t>
            </a:r>
          </a:p>
          <a:p>
            <a:pPr marL="0">
              <a:buNone/>
            </a:pPr>
            <a:endParaRPr lang="en-US" sz="2600" dirty="0"/>
          </a:p>
          <a:p>
            <a:pPr marL="0">
              <a:buNone/>
            </a:pPr>
            <a:endParaRPr lang="en-US" sz="2600" dirty="0"/>
          </a:p>
          <a:p>
            <a:pPr marL="0">
              <a:buNone/>
            </a:pPr>
            <a:endParaRPr lang="en-US" sz="2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286303"/>
              </p:ext>
            </p:extLst>
          </p:nvPr>
        </p:nvGraphicFramePr>
        <p:xfrm>
          <a:off x="1667669" y="4191000"/>
          <a:ext cx="580866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1" name="Equation" r:id="rId3" imgW="3251160" imgH="457200" progId="Equation.DSMT4">
                  <p:embed/>
                </p:oleObj>
              </mc:Choice>
              <mc:Fallback>
                <p:oleObj name="Equation" r:id="rId3" imgW="32511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669" y="4191000"/>
                        <a:ext cx="5808662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Choosing Shrinkage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295400"/>
            <a:ext cx="8229600" cy="5287963"/>
          </a:xfrm>
        </p:spPr>
        <p:txBody>
          <a:bodyPr>
            <a:normAutofit/>
          </a:bodyPr>
          <a:lstStyle/>
          <a:p>
            <a:r>
              <a:rPr lang="en-US" sz="2600" dirty="0"/>
              <a:t>In ridge regression, this relationship is similar but </a:t>
            </a:r>
            <a:r>
              <a:rPr lang="en-US" sz="2600" b="1" dirty="0">
                <a:latin typeface="Times" pitchFamily="18" charset="0"/>
              </a:rPr>
              <a:t>H</a:t>
            </a:r>
            <a:r>
              <a:rPr lang="en-US" sz="2600" dirty="0"/>
              <a:t> is: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1600" dirty="0"/>
          </a:p>
          <a:p>
            <a:r>
              <a:rPr lang="en-US" sz="2600" dirty="0"/>
              <a:t>What happens if </a:t>
            </a:r>
            <a:r>
              <a:rPr lang="en-US" sz="2600" i="1" dirty="0">
                <a:latin typeface="Symbol" pitchFamily="18" charset="2"/>
              </a:rPr>
              <a:t>l</a:t>
            </a:r>
            <a:r>
              <a:rPr lang="en-US" sz="2600" dirty="0"/>
              <a:t> = 0?  What if it is infinity?</a:t>
            </a:r>
          </a:p>
          <a:p>
            <a:pPr>
              <a:buNone/>
            </a:pPr>
            <a:r>
              <a:rPr lang="en-US" sz="2600" dirty="0">
                <a:latin typeface="+mj-lt"/>
                <a:cs typeface="Times New Roman" pitchFamily="18" charset="0"/>
              </a:rPr>
              <a:t>          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endParaRPr lang="en-US" sz="2600" dirty="0"/>
          </a:p>
          <a:p>
            <a:pPr>
              <a:buNone/>
            </a:pPr>
            <a:endParaRPr lang="en-US" sz="2600" dirty="0"/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9657"/>
              </p:ext>
            </p:extLst>
          </p:nvPr>
        </p:nvGraphicFramePr>
        <p:xfrm>
          <a:off x="1219200" y="2057400"/>
          <a:ext cx="70866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2" name="Equation" r:id="rId3" imgW="4622760" imgH="787320" progId="Equation.DSMT4">
                  <p:embed/>
                </p:oleObj>
              </mc:Choice>
              <mc:Fallback>
                <p:oleObj name="Equation" r:id="rId3" imgW="46227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7086600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71078"/>
              </p:ext>
            </p:extLst>
          </p:nvPr>
        </p:nvGraphicFramePr>
        <p:xfrm>
          <a:off x="2994818" y="4191000"/>
          <a:ext cx="3154363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3" name="Equation" r:id="rId5" imgW="2057400" imgH="1295280" progId="Equation.DSMT4">
                  <p:embed/>
                </p:oleObj>
              </mc:Choice>
              <mc:Fallback>
                <p:oleObj name="Equation" r:id="rId5" imgW="20574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818" y="4191000"/>
                        <a:ext cx="3154363" cy="207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590800" y="5050064"/>
            <a:ext cx="2819400" cy="1366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8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Problems with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/>
              <a:t>What about </a:t>
            </a:r>
            <a:r>
              <a:rPr lang="en-US" sz="2800" dirty="0" err="1"/>
              <a:t>collinearity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difficult to ensure we’ve chosen the “best” subset </a:t>
            </a:r>
          </a:p>
          <a:p>
            <a:pPr lvl="1"/>
            <a:r>
              <a:rPr lang="en-US" sz="2400" dirty="0"/>
              <a:t>Addition of a predictor when a collinear predictor is already in the model is unlikely due to the variance inflation</a:t>
            </a:r>
          </a:p>
          <a:p>
            <a:pPr lvl="2"/>
            <a:r>
              <a:rPr lang="en-US" sz="2000" dirty="0"/>
              <a:t>So how can we be sure we’ve picked the “best” predictors set?</a:t>
            </a:r>
          </a:p>
          <a:p>
            <a:endParaRPr lang="en-US" sz="1200" dirty="0"/>
          </a:p>
          <a:p>
            <a:pPr marL="457200" indent="-457200"/>
            <a:r>
              <a:rPr lang="en-US" sz="2800" dirty="0"/>
              <a:t>This results because our estimate of </a:t>
            </a:r>
            <a:r>
              <a:rPr lang="en-US" sz="2800" dirty="0">
                <a:latin typeface="Times" pitchFamily="18" charset="0"/>
              </a:rPr>
              <a:t>(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>
                <a:latin typeface="Agency FB" pitchFamily="34" charset="0"/>
              </a:rPr>
              <a:t>’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>
                <a:latin typeface="Times" pitchFamily="18" charset="0"/>
              </a:rPr>
              <a:t>)</a:t>
            </a:r>
            <a:r>
              <a:rPr lang="en-US" sz="2800" baseline="30000" dirty="0">
                <a:latin typeface="Times" pitchFamily="18" charset="0"/>
              </a:rPr>
              <a:t>-1</a:t>
            </a:r>
            <a:r>
              <a:rPr lang="en-US" sz="2800" dirty="0"/>
              <a:t> is nearly singular due to the near linearity of columns in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/>
              <a:t>- i.e.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dirty="0"/>
              <a:t> is not really full rank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Choosing Shrinkage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600" dirty="0"/>
              <a:t>Now that we can quantify the degrees of freedom in our ridge regression model, we have a was to calculate AIC or BIC</a:t>
            </a:r>
          </a:p>
          <a:p>
            <a:pPr marL="457200"/>
            <a:endParaRPr lang="en-US" sz="1200" dirty="0"/>
          </a:p>
          <a:p>
            <a:pPr marL="457200" indent="-457200"/>
            <a:r>
              <a:rPr lang="en-US" sz="2600" dirty="0"/>
              <a:t>We can use this information to choose </a:t>
            </a:r>
            <a:r>
              <a:rPr lang="en-US" sz="2600" i="1" dirty="0">
                <a:latin typeface="Symbol" pitchFamily="18" charset="2"/>
              </a:rPr>
              <a:t>l</a:t>
            </a:r>
            <a:r>
              <a:rPr lang="en-US" sz="2600" dirty="0"/>
              <a:t>, using our estimated degrees of freedom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421911"/>
              </p:ext>
            </p:extLst>
          </p:nvPr>
        </p:nvGraphicFramePr>
        <p:xfrm>
          <a:off x="2057400" y="3886200"/>
          <a:ext cx="349408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0" name="Equation" r:id="rId3" imgW="1955520" imgH="507960" progId="Equation.DSMT4">
                  <p:embed/>
                </p:oleObj>
              </mc:Choice>
              <mc:Fallback>
                <p:oleObj name="Equation" r:id="rId3" imgW="195552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3494087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Choosing Shrinkage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Alternatively we could base our choice of </a:t>
            </a:r>
            <a:r>
              <a:rPr lang="en-US" sz="2800" i="1" dirty="0">
                <a:latin typeface="Symbol" pitchFamily="18" charset="2"/>
              </a:rPr>
              <a:t>l</a:t>
            </a:r>
            <a:r>
              <a:rPr lang="en-US" sz="2800" dirty="0"/>
              <a:t> on how well our ridge model predicts </a:t>
            </a:r>
            <a:r>
              <a:rPr lang="en-US" sz="2800" i="1" dirty="0">
                <a:latin typeface="Times" pitchFamily="18" charset="0"/>
              </a:rPr>
              <a:t>y</a:t>
            </a:r>
          </a:p>
          <a:p>
            <a:pPr marL="457200"/>
            <a:endParaRPr lang="en-US" sz="1200" dirty="0">
              <a:latin typeface="Times" pitchFamily="18" charset="0"/>
            </a:endParaRPr>
          </a:p>
          <a:p>
            <a:pPr marL="457200" indent="-457200"/>
            <a:r>
              <a:rPr lang="en-US" sz="2800" dirty="0"/>
              <a:t>However, this would be using the data twice (a statistical no-no)</a:t>
            </a:r>
          </a:p>
          <a:p>
            <a:pPr marL="457200"/>
            <a:endParaRPr lang="en-US" sz="1200" dirty="0"/>
          </a:p>
          <a:p>
            <a:pPr marL="457200" indent="-457200"/>
            <a:r>
              <a:rPr lang="en-US" sz="2800" dirty="0"/>
              <a:t>In an ideal world we have new data to externally validate our choice of </a:t>
            </a:r>
            <a:r>
              <a:rPr lang="en-US" sz="2800" i="1" dirty="0">
                <a:latin typeface="Symbol" pitchFamily="18" charset="2"/>
              </a:rPr>
              <a:t>l</a:t>
            </a:r>
          </a:p>
          <a:p>
            <a:pPr marL="457200"/>
            <a:endParaRPr lang="en-US" sz="1200" dirty="0">
              <a:latin typeface="Symbol" pitchFamily="18" charset="2"/>
            </a:endParaRPr>
          </a:p>
          <a:p>
            <a:pPr marL="457200"/>
            <a:r>
              <a:rPr lang="en-US" sz="2800" dirty="0"/>
              <a:t>But wait!  We know how to do this in statistics…</a:t>
            </a:r>
          </a:p>
          <a:p>
            <a:pPr marL="857250" lvl="1"/>
            <a:r>
              <a:rPr lang="en-US" sz="2400" dirty="0">
                <a:latin typeface="+mj-lt"/>
              </a:rPr>
              <a:t>We split the data into test and training sets and build the model on the training data and test it on the test data</a:t>
            </a:r>
          </a:p>
          <a:p>
            <a:pPr marL="857250" lvl="1"/>
            <a:r>
              <a:rPr lang="en-US" sz="2400" dirty="0">
                <a:latin typeface="+mj-lt"/>
              </a:rPr>
              <a:t>Or even better….</a:t>
            </a:r>
          </a:p>
          <a:p>
            <a:pPr marL="457200"/>
            <a:endParaRPr lang="en-US" sz="2800" dirty="0"/>
          </a:p>
          <a:p>
            <a:pPr marL="457200"/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" pitchFamily="18" charset="0"/>
              </a:rPr>
              <a:t>K</a:t>
            </a:r>
            <a:r>
              <a:rPr lang="en-US" sz="3600" dirty="0"/>
              <a:t>-fold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r>
              <a:rPr lang="en-US" sz="2400" dirty="0"/>
              <a:t>We split the data into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equally size subsets and construct models on the data leaving out the </a:t>
            </a:r>
            <a:r>
              <a:rPr lang="en-US" sz="2400" i="1" dirty="0" err="1">
                <a:latin typeface="Times" pitchFamily="18" charset="0"/>
              </a:rPr>
              <a:t>k</a:t>
            </a:r>
            <a:r>
              <a:rPr lang="en-US" sz="2400" baseline="30000" dirty="0" err="1">
                <a:latin typeface="Times" pitchFamily="18" charset="0"/>
              </a:rPr>
              <a:t>th</a:t>
            </a:r>
            <a:r>
              <a:rPr lang="en-US" sz="2400" dirty="0"/>
              <a:t> subset (data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-</a:t>
            </a:r>
            <a:r>
              <a:rPr lang="en-US" sz="2400" i="1" baseline="-25000" dirty="0">
                <a:latin typeface="Times" pitchFamily="18" charset="0"/>
                <a:cs typeface="Times" pitchFamily="18" charset="0"/>
              </a:rPr>
              <a:t>k</a:t>
            </a:r>
            <a:r>
              <a:rPr lang="en-US" sz="2400" dirty="0"/>
              <a:t>) </a:t>
            </a:r>
          </a:p>
          <a:p>
            <a:pPr marL="347472"/>
            <a:endParaRPr lang="en-US" sz="1000" dirty="0"/>
          </a:p>
          <a:p>
            <a:pPr marL="347472"/>
            <a:r>
              <a:rPr lang="en-US" sz="2400" dirty="0"/>
              <a:t>We can repeat this for all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subsets at each level of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we want to consider and average the results across the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models</a:t>
            </a:r>
          </a:p>
          <a:p>
            <a:pPr marL="347472"/>
            <a:endParaRPr lang="en-US" sz="12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						        .…</a:t>
            </a:r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This procedure is referred to as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-fold cross-validation</a:t>
            </a:r>
          </a:p>
          <a:p>
            <a:pPr marL="347472"/>
            <a:r>
              <a:rPr lang="en-US" sz="2400" dirty="0"/>
              <a:t>5 and 10 are the most common choices for </a:t>
            </a:r>
            <a:r>
              <a:rPr lang="en-US" sz="2400" i="1" dirty="0">
                <a:latin typeface="Times" pitchFamily="18" charset="0"/>
              </a:rPr>
              <a:t>K</a:t>
            </a:r>
            <a:endParaRPr lang="en-US" sz="2400" dirty="0"/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32004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3200400"/>
            <a:ext cx="1066800" cy="1143000"/>
          </a:xfrm>
          <a:prstGeom prst="rect">
            <a:avLst/>
          </a:prstGeom>
          <a:solidFill>
            <a:schemeClr val="accent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1000" y="32004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4600" y="32004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latin typeface="Times" pitchFamily="18" charset="0"/>
              </a:rPr>
              <a:t>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Leave-One-Out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pPr marL="347472"/>
            <a:r>
              <a:rPr lang="en-US" sz="2400" dirty="0"/>
              <a:t>When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 = 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dirty="0"/>
              <a:t> we refer to this as leave-one-out cross-validation</a:t>
            </a:r>
          </a:p>
          <a:p>
            <a:pPr marL="347472"/>
            <a:endParaRPr lang="en-US" sz="1000" dirty="0"/>
          </a:p>
          <a:p>
            <a:pPr marL="347472"/>
            <a:r>
              <a:rPr lang="en-US" sz="2400" dirty="0"/>
              <a:t>Similar to jackknife residuals in which we look at the effect of leaving an observation out.</a:t>
            </a:r>
          </a:p>
          <a:p>
            <a:pPr marL="347472"/>
            <a:endParaRPr lang="en-US" sz="2400" dirty="0"/>
          </a:p>
          <a:p>
            <a:pPr marL="347472"/>
            <a:endParaRPr lang="en-US" sz="2400" dirty="0"/>
          </a:p>
          <a:p>
            <a:pPr marL="347472"/>
            <a:r>
              <a:rPr lang="en-US" sz="2400" dirty="0"/>
              <a:t>There are concerns though</a:t>
            </a:r>
          </a:p>
          <a:p>
            <a:pPr marL="747522" lvl="1"/>
            <a:r>
              <a:rPr lang="en-US" sz="2000" dirty="0"/>
              <a:t>poor computational efficiency of repeatedly calculating 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H</a:t>
            </a:r>
          </a:p>
          <a:p>
            <a:pPr marL="747522" lvl="1"/>
            <a:r>
              <a:rPr lang="en-US" sz="2000" dirty="0">
                <a:cs typeface="Times" pitchFamily="18" charset="0"/>
              </a:rPr>
              <a:t>High variability due to models being fit to almost the same data</a:t>
            </a:r>
          </a:p>
          <a:p>
            <a:pPr marL="347472"/>
            <a:endParaRPr lang="en-US" sz="1000" dirty="0">
              <a:latin typeface="Times" pitchFamily="18" charset="0"/>
              <a:cs typeface="Times" pitchFamily="18" charset="0"/>
            </a:endParaRPr>
          </a:p>
          <a:p>
            <a:pPr marL="347472"/>
            <a:r>
              <a:rPr lang="en-US" sz="2400" dirty="0"/>
              <a:t>However the following approximation, called </a:t>
            </a:r>
            <a:r>
              <a:rPr lang="en-US" sz="2400" i="1" dirty="0">
                <a:solidFill>
                  <a:srgbClr val="FF0000"/>
                </a:solidFill>
              </a:rPr>
              <a:t>generalized cross-validation</a:t>
            </a:r>
            <a:r>
              <a:rPr lang="en-US" sz="2400" dirty="0">
                <a:solidFill>
                  <a:srgbClr val="FF0000"/>
                </a:solidFill>
              </a:rPr>
              <a:t> (GCV)</a:t>
            </a:r>
            <a:r>
              <a:rPr lang="en-US" sz="2400" dirty="0"/>
              <a:t>, may be used instead</a:t>
            </a:r>
          </a:p>
          <a:p>
            <a:pPr marL="347472"/>
            <a:endParaRPr lang="en-US" sz="1200" dirty="0"/>
          </a:p>
          <a:p>
            <a:pPr marL="347472"/>
            <a:endParaRPr lang="en-US" sz="2800" dirty="0"/>
          </a:p>
          <a:p>
            <a:pPr marL="347472"/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845658"/>
              </p:ext>
            </p:extLst>
          </p:nvPr>
        </p:nvGraphicFramePr>
        <p:xfrm>
          <a:off x="2971800" y="5486400"/>
          <a:ext cx="2743200" cy="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2" name="Equation" r:id="rId3" imgW="1587240" imgH="545760" progId="Equation.DSMT4">
                  <p:embed/>
                </p:oleObj>
              </mc:Choice>
              <mc:Fallback>
                <p:oleObj name="Equation" r:id="rId3" imgW="158724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86400"/>
                        <a:ext cx="2743200" cy="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512066"/>
              </p:ext>
            </p:extLst>
          </p:nvPr>
        </p:nvGraphicFramePr>
        <p:xfrm>
          <a:off x="1371600" y="2514600"/>
          <a:ext cx="642992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3" name="Equation" r:id="rId5" imgW="4203360" imgH="431640" progId="Equation.DSMT4">
                  <p:embed/>
                </p:oleObj>
              </mc:Choice>
              <mc:Fallback>
                <p:oleObj name="Equation" r:id="rId5" imgW="42033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642992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Choosing Shrinkage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886"/>
            <a:ext cx="8229600" cy="5287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In general GCV is a popular method for choosing an appropriate shrinkage factor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GCV is also the only method readily provided in certain statistical software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In this case, though we can do ridge regression in R and SAS, only R provides GCV </a:t>
            </a:r>
          </a:p>
          <a:p>
            <a:pPr marL="457200"/>
            <a:endParaRPr lang="en-US" sz="1000" dirty="0"/>
          </a:p>
          <a:p>
            <a:pPr marL="457200" indent="-457200"/>
            <a:r>
              <a:rPr lang="en-US" sz="2800" dirty="0"/>
              <a:t>Lets look at an example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Recall our regression model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6400" dirty="0">
                <a:solidFill>
                  <a:srgbClr val="0000FF"/>
                </a:solidFill>
              </a:rPr>
              <a:t>&gt; summary(mod13)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5600" dirty="0"/>
              <a:t>Call:</a:t>
            </a:r>
          </a:p>
          <a:p>
            <a:pPr>
              <a:buNone/>
            </a:pPr>
            <a:r>
              <a:rPr lang="en-US" sz="5600" dirty="0"/>
              <a:t>lm(formula = PBF ~ Age + </a:t>
            </a:r>
            <a:r>
              <a:rPr lang="en-US" sz="5600" dirty="0" err="1"/>
              <a:t>Wt</a:t>
            </a:r>
            <a:r>
              <a:rPr lang="en-US" sz="5600" dirty="0"/>
              <a:t> + </a:t>
            </a:r>
            <a:r>
              <a:rPr lang="en-US" sz="5600" dirty="0" err="1"/>
              <a:t>Ht</a:t>
            </a:r>
            <a:r>
              <a:rPr lang="en-US" sz="5600" dirty="0"/>
              <a:t> + Neck + Chest + </a:t>
            </a:r>
            <a:r>
              <a:rPr lang="en-US" sz="5600" dirty="0" err="1"/>
              <a:t>Abd</a:t>
            </a:r>
            <a:r>
              <a:rPr lang="en-US" sz="5600" dirty="0"/>
              <a:t> + Hip + Thigh + Knee + Ankle + Bicep + Arm + Wrist, data = </a:t>
            </a:r>
            <a:r>
              <a:rPr lang="en-US" sz="5600" dirty="0" err="1"/>
              <a:t>bodyfat</a:t>
            </a:r>
            <a:r>
              <a:rPr lang="en-US" sz="5600" dirty="0"/>
              <a:t>,  x = T)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Coefficients:</a:t>
            </a:r>
          </a:p>
          <a:p>
            <a:pPr>
              <a:buNone/>
            </a:pPr>
            <a:r>
              <a:rPr lang="en-US" sz="5600" dirty="0"/>
              <a:t>             	Estimate 	Std. Error 	t value 	</a:t>
            </a:r>
            <a:r>
              <a:rPr lang="en-US" sz="5600" dirty="0" err="1"/>
              <a:t>Pr</a:t>
            </a:r>
            <a:r>
              <a:rPr lang="en-US" sz="5600" dirty="0"/>
              <a:t>(&gt;|t|)    </a:t>
            </a:r>
          </a:p>
          <a:p>
            <a:pPr>
              <a:buNone/>
            </a:pPr>
            <a:r>
              <a:rPr lang="en-US" sz="5600" dirty="0"/>
              <a:t>(Intercept) 	-18.18849   	17.34857  	-1.048  	0.29551    </a:t>
            </a:r>
          </a:p>
          <a:p>
            <a:pPr>
              <a:buNone/>
            </a:pPr>
            <a:r>
              <a:rPr lang="en-US" sz="5600" dirty="0"/>
              <a:t>Age           	0.06208    	0.03235   	 1.919  	0.05618 .  </a:t>
            </a:r>
          </a:p>
          <a:p>
            <a:pPr>
              <a:buNone/>
            </a:pPr>
            <a:r>
              <a:rPr lang="en-US" sz="5600" dirty="0" err="1"/>
              <a:t>Wt</a:t>
            </a:r>
            <a:r>
              <a:rPr lang="en-US" sz="5600" dirty="0"/>
              <a:t>           	-0.08844    	0.05353  	-1.652  	0.09978 .  </a:t>
            </a:r>
          </a:p>
          <a:p>
            <a:pPr>
              <a:buNone/>
            </a:pPr>
            <a:r>
              <a:rPr lang="en-US" sz="5600" dirty="0" err="1"/>
              <a:t>Ht</a:t>
            </a:r>
            <a:r>
              <a:rPr lang="en-US" sz="5600" dirty="0"/>
              <a:t>           	-0.06959    	0.09601  	-0.725  	0.46925    </a:t>
            </a:r>
          </a:p>
          <a:p>
            <a:pPr>
              <a:buNone/>
            </a:pPr>
            <a:r>
              <a:rPr lang="en-US" sz="5600" dirty="0"/>
              <a:t>Neck         	-0.47060    	0.23247  	-2.024  	0.04405 *  </a:t>
            </a:r>
          </a:p>
          <a:p>
            <a:pPr>
              <a:buNone/>
            </a:pPr>
            <a:r>
              <a:rPr lang="en-US" sz="5600" dirty="0"/>
              <a:t>Chest        	-0.02386    	0.09915  	-0.241  	0.81000    </a:t>
            </a:r>
          </a:p>
          <a:p>
            <a:pPr>
              <a:buNone/>
            </a:pPr>
            <a:r>
              <a:rPr lang="en-US" sz="5600" dirty="0" err="1"/>
              <a:t>Abd</a:t>
            </a:r>
            <a:r>
              <a:rPr lang="en-US" sz="5600" dirty="0"/>
              <a:t>           	0.95477    	0.08645  	 11.04  	&lt; 2e-16 ***</a:t>
            </a:r>
          </a:p>
          <a:p>
            <a:pPr>
              <a:buNone/>
            </a:pPr>
            <a:r>
              <a:rPr lang="en-US" sz="5600" dirty="0"/>
              <a:t>Hip          	-0.20754    	0.14591  	-1.422  	0.15622    </a:t>
            </a:r>
          </a:p>
          <a:p>
            <a:pPr>
              <a:buNone/>
            </a:pPr>
            <a:r>
              <a:rPr lang="en-US" sz="5600" dirty="0"/>
              <a:t>Thigh         	0.23610    	0.14436   	 1.636  	0.10326    </a:t>
            </a:r>
          </a:p>
          <a:p>
            <a:pPr>
              <a:buNone/>
            </a:pPr>
            <a:r>
              <a:rPr lang="en-US" sz="5600" dirty="0"/>
              <a:t>Knee          	0.01528    	0.24198   	 0.063  	0.94970    </a:t>
            </a:r>
          </a:p>
          <a:p>
            <a:pPr>
              <a:buNone/>
            </a:pPr>
            <a:r>
              <a:rPr lang="en-US" sz="5600" dirty="0"/>
              <a:t>Ankle         	0.17400    	0.22147   	 0.786  	0.43285    </a:t>
            </a:r>
          </a:p>
          <a:p>
            <a:pPr>
              <a:buNone/>
            </a:pPr>
            <a:r>
              <a:rPr lang="en-US" sz="5600" dirty="0"/>
              <a:t>Bicep         	0.18160    	0.17113   	 1.061  	0.28966    </a:t>
            </a:r>
          </a:p>
          <a:p>
            <a:pPr>
              <a:buNone/>
            </a:pPr>
            <a:r>
              <a:rPr lang="en-US" sz="5600" dirty="0"/>
              <a:t>Arm           	0.45202    	0.19913   	 2.270  	0.02410 *  </a:t>
            </a:r>
          </a:p>
          <a:p>
            <a:pPr>
              <a:buNone/>
            </a:pPr>
            <a:r>
              <a:rPr lang="en-US" sz="5600" dirty="0"/>
              <a:t>Wrist        	-1.62064    	0.53495  	-3.030  	0.00272 ** 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Residual standard error: 4.305 on 238 degrees of freedom.  Multiple R-squared: 0.749,      </a:t>
            </a:r>
          </a:p>
          <a:p>
            <a:pPr>
              <a:buNone/>
            </a:pPr>
            <a:r>
              <a:rPr lang="en-US" sz="5600" dirty="0"/>
              <a:t>Adjusted R-squared: 0.7353 .  F-statistic: 54.65 on 13 and 238 DF,  p-value: &lt; 2.2e-16 </a:t>
            </a:r>
          </a:p>
          <a:p>
            <a:pPr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32519430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/>
              <a:t>What if we consider ridge regression as an alternative?</a:t>
            </a:r>
          </a:p>
          <a:p>
            <a:pPr>
              <a:buNone/>
            </a:pPr>
            <a:r>
              <a:rPr lang="en-US" sz="3000" dirty="0"/>
              <a:t> In R the code is: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&gt;library(MASS)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&gt;bodyfat2&lt;-scale(</a:t>
            </a:r>
            <a:r>
              <a:rPr lang="en-US" sz="2400" dirty="0" err="1">
                <a:solidFill>
                  <a:srgbClr val="0000FF"/>
                </a:solidFill>
              </a:rPr>
              <a:t>bodyfat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&gt;bodyfat2&lt;-</a:t>
            </a:r>
            <a:r>
              <a:rPr lang="en-US" sz="2400" dirty="0" err="1">
                <a:solidFill>
                  <a:srgbClr val="0000FF"/>
                </a:solidFill>
              </a:rPr>
              <a:t>as.data.frame</a:t>
            </a:r>
            <a:r>
              <a:rPr lang="en-US" sz="2400" dirty="0">
                <a:solidFill>
                  <a:srgbClr val="0000FF"/>
                </a:solidFill>
              </a:rPr>
              <a:t>(bodyfat2)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 lam&lt;-c(</a:t>
            </a:r>
            <a:r>
              <a:rPr lang="en-US" sz="2400" dirty="0" err="1">
                <a:solidFill>
                  <a:srgbClr val="0000FF"/>
                </a:solidFill>
              </a:rPr>
              <a:t>seq</a:t>
            </a:r>
            <a:r>
              <a:rPr lang="en-US" sz="2400" dirty="0">
                <a:solidFill>
                  <a:srgbClr val="0000FF"/>
                </a:solidFill>
              </a:rPr>
              <a:t>(0,9.99, by=.01),</a:t>
            </a:r>
            <a:r>
              <a:rPr lang="en-US" sz="2400" dirty="0" err="1">
                <a:solidFill>
                  <a:srgbClr val="0000FF"/>
                </a:solidFill>
              </a:rPr>
              <a:t>seq</a:t>
            </a:r>
            <a:r>
              <a:rPr lang="en-US" sz="2400" dirty="0">
                <a:solidFill>
                  <a:srgbClr val="0000FF"/>
                </a:solidFill>
              </a:rPr>
              <a:t>(10,99.9, by=.1),</a:t>
            </a:r>
            <a:r>
              <a:rPr lang="en-US" sz="2400" dirty="0" err="1">
                <a:solidFill>
                  <a:srgbClr val="0000FF"/>
                </a:solidFill>
              </a:rPr>
              <a:t>seq</a:t>
            </a:r>
            <a:r>
              <a:rPr lang="en-US" sz="2400" dirty="0">
                <a:solidFill>
                  <a:srgbClr val="0000FF"/>
                </a:solidFill>
              </a:rPr>
              <a:t>(101,10000, by=1))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 </a:t>
            </a:r>
            <a:r>
              <a:rPr lang="en-US" sz="2400" dirty="0" err="1">
                <a:solidFill>
                  <a:srgbClr val="0000FF"/>
                </a:solidFill>
              </a:rPr>
              <a:t>ridgemod</a:t>
            </a:r>
            <a:r>
              <a:rPr lang="en-US" sz="2400" dirty="0">
                <a:solidFill>
                  <a:srgbClr val="0000FF"/>
                </a:solidFill>
              </a:rPr>
              <a:t>&lt;-</a:t>
            </a:r>
            <a:r>
              <a:rPr lang="en-US" sz="2400" dirty="0" err="1">
                <a:solidFill>
                  <a:srgbClr val="0000FF"/>
                </a:solidFill>
              </a:rPr>
              <a:t>lm.ridge</a:t>
            </a:r>
            <a:r>
              <a:rPr lang="en-US" sz="2400" dirty="0">
                <a:solidFill>
                  <a:srgbClr val="0000FF"/>
                </a:solidFill>
              </a:rPr>
              <a:t>(PBF~., data=bodyfat2, lam=lam)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&gt; select(</a:t>
            </a:r>
            <a:r>
              <a:rPr lang="en-US" sz="2400" dirty="0" err="1">
                <a:solidFill>
                  <a:srgbClr val="0000FF"/>
                </a:solidFill>
              </a:rPr>
              <a:t>ridgemod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modified HKB estimator is 1.677373</a:t>
            </a:r>
          </a:p>
          <a:p>
            <a:pPr>
              <a:buNone/>
            </a:pPr>
            <a:r>
              <a:rPr lang="en-US" sz="2400" dirty="0"/>
              <a:t>modified L-W estimator is 3.902049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smallest value of GCV  at 1.18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We can plot </a:t>
            </a:r>
            <a:r>
              <a:rPr lang="en-US" sz="2400" i="1" dirty="0">
                <a:latin typeface="Symbol" pitchFamily="18" charset="2"/>
              </a:rPr>
              <a:t>l</a:t>
            </a:r>
            <a:r>
              <a:rPr lang="en-US" sz="2400" dirty="0"/>
              <a:t> versus our estimated coefficients</a:t>
            </a:r>
          </a:p>
          <a:p>
            <a:pPr>
              <a:buNone/>
            </a:pPr>
            <a:r>
              <a:rPr lang="en-US" sz="2400" dirty="0"/>
              <a:t>This is called a trace plot</a:t>
            </a:r>
          </a:p>
          <a:p>
            <a:pPr>
              <a:buNone/>
            </a:pPr>
            <a:r>
              <a:rPr lang="en-US" sz="2400" dirty="0"/>
              <a:t>There is no direct function in R, we must specify this ourselves- for example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par(</a:t>
            </a:r>
            <a:r>
              <a:rPr lang="en-US" sz="1400" dirty="0" err="1">
                <a:solidFill>
                  <a:srgbClr val="0000FF"/>
                </a:solidFill>
              </a:rPr>
              <a:t>mfrow</a:t>
            </a:r>
            <a:r>
              <a:rPr lang="en-US" sz="1400" dirty="0">
                <a:solidFill>
                  <a:srgbClr val="0000FF"/>
                </a:solidFill>
              </a:rPr>
              <a:t>=c(1,2))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plot(x=0, y=0, </a:t>
            </a:r>
            <a:r>
              <a:rPr lang="en-US" sz="1400" dirty="0" err="1">
                <a:solidFill>
                  <a:srgbClr val="0000FF"/>
                </a:solidFill>
              </a:rPr>
              <a:t>xlim</a:t>
            </a:r>
            <a:r>
              <a:rPr lang="en-US" sz="1400" dirty="0">
                <a:solidFill>
                  <a:srgbClr val="0000FF"/>
                </a:solidFill>
              </a:rPr>
              <a:t>=c(0,10000),</a:t>
            </a:r>
            <a:r>
              <a:rPr lang="en-US" sz="1400" dirty="0" err="1">
                <a:solidFill>
                  <a:srgbClr val="0000FF"/>
                </a:solidFill>
              </a:rPr>
              <a:t>ylim</a:t>
            </a:r>
            <a:r>
              <a:rPr lang="en-US" sz="1400" dirty="0">
                <a:solidFill>
                  <a:srgbClr val="0000FF"/>
                </a:solidFill>
              </a:rPr>
              <a:t>=c(-0.3, 1.2), type="n", </a:t>
            </a:r>
            <a:r>
              <a:rPr lang="en-US" sz="1400" dirty="0" err="1">
                <a:solidFill>
                  <a:srgbClr val="0000FF"/>
                </a:solidFill>
              </a:rPr>
              <a:t>ylab</a:t>
            </a:r>
            <a:r>
              <a:rPr lang="en-US" sz="1400" dirty="0">
                <a:solidFill>
                  <a:srgbClr val="0000FF"/>
                </a:solidFill>
              </a:rPr>
              <a:t>="Coefficients“,    </a:t>
            </a:r>
            <a:r>
              <a:rPr lang="en-US" sz="1400" dirty="0" err="1">
                <a:solidFill>
                  <a:srgbClr val="0000FF"/>
                </a:solidFill>
              </a:rPr>
              <a:t>xlab</a:t>
            </a:r>
            <a:r>
              <a:rPr lang="en-US" sz="1400" dirty="0">
                <a:solidFill>
                  <a:srgbClr val="0000FF"/>
                </a:solidFill>
              </a:rPr>
              <a:t>="Lambda")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for (i in 1:nrow(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)) lines(lam, 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[i,])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for (i in 1:nrow(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)) lines(lam, 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[i,], col=i)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abline</a:t>
            </a:r>
            <a:r>
              <a:rPr lang="en-US" sz="1400" dirty="0">
                <a:solidFill>
                  <a:srgbClr val="0000FF"/>
                </a:solidFill>
              </a:rPr>
              <a:t>(h=0, </a:t>
            </a:r>
            <a:r>
              <a:rPr lang="en-US" sz="1400" dirty="0" err="1">
                <a:solidFill>
                  <a:srgbClr val="0000FF"/>
                </a:solidFill>
              </a:rPr>
              <a:t>lty</a:t>
            </a:r>
            <a:r>
              <a:rPr lang="en-US" sz="1400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abline</a:t>
            </a:r>
            <a:r>
              <a:rPr lang="en-US" sz="1400" dirty="0">
                <a:solidFill>
                  <a:srgbClr val="0000FF"/>
                </a:solidFill>
              </a:rPr>
              <a:t>(v=1.18, </a:t>
            </a:r>
            <a:r>
              <a:rPr lang="en-US" sz="1400" dirty="0" err="1">
                <a:solidFill>
                  <a:srgbClr val="0000FF"/>
                </a:solidFill>
              </a:rPr>
              <a:t>lty</a:t>
            </a:r>
            <a:r>
              <a:rPr lang="en-US" sz="1400" dirty="0">
                <a:solidFill>
                  <a:srgbClr val="0000FF"/>
                </a:solidFill>
              </a:rPr>
              <a:t>=3, col="red", </a:t>
            </a:r>
            <a:r>
              <a:rPr lang="en-US" sz="1400" dirty="0" err="1">
                <a:solidFill>
                  <a:srgbClr val="0000FF"/>
                </a:solidFill>
              </a:rPr>
              <a:t>lwd</a:t>
            </a:r>
            <a:r>
              <a:rPr lang="en-US" sz="1400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plot(x=0, y=0, </a:t>
            </a:r>
            <a:r>
              <a:rPr lang="en-US" sz="1400" dirty="0" err="1">
                <a:solidFill>
                  <a:srgbClr val="0000FF"/>
                </a:solidFill>
              </a:rPr>
              <a:t>xlim</a:t>
            </a:r>
            <a:r>
              <a:rPr lang="en-US" sz="1400" dirty="0">
                <a:solidFill>
                  <a:srgbClr val="0000FF"/>
                </a:solidFill>
              </a:rPr>
              <a:t>=c(0,25),</a:t>
            </a:r>
            <a:r>
              <a:rPr lang="en-US" sz="1400" dirty="0" err="1">
                <a:solidFill>
                  <a:srgbClr val="0000FF"/>
                </a:solidFill>
              </a:rPr>
              <a:t>ylim</a:t>
            </a:r>
            <a:r>
              <a:rPr lang="en-US" sz="1400" dirty="0">
                <a:solidFill>
                  <a:srgbClr val="0000FF"/>
                </a:solidFill>
              </a:rPr>
              <a:t>=c(-0.3, 1.2), type="n", </a:t>
            </a:r>
            <a:r>
              <a:rPr lang="en-US" sz="1400" dirty="0" err="1">
                <a:solidFill>
                  <a:srgbClr val="0000FF"/>
                </a:solidFill>
              </a:rPr>
              <a:t>ylab</a:t>
            </a:r>
            <a:r>
              <a:rPr lang="en-US" sz="1400" dirty="0">
                <a:solidFill>
                  <a:srgbClr val="0000FF"/>
                </a:solidFill>
              </a:rPr>
              <a:t>="Coefficients“,    </a:t>
            </a:r>
            <a:r>
              <a:rPr lang="en-US" sz="1400" dirty="0" err="1">
                <a:solidFill>
                  <a:srgbClr val="0000FF"/>
                </a:solidFill>
              </a:rPr>
              <a:t>xlab</a:t>
            </a:r>
            <a:r>
              <a:rPr lang="en-US" sz="1400" dirty="0">
                <a:solidFill>
                  <a:srgbClr val="0000FF"/>
                </a:solidFill>
              </a:rPr>
              <a:t>="Lambda")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for (i in 1:nrow(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)) lines(lam, 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[i,])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for (i in 1:nrow(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)) lines(lam, </a:t>
            </a:r>
            <a:r>
              <a:rPr lang="en-US" sz="1400" dirty="0" err="1">
                <a:solidFill>
                  <a:srgbClr val="0000FF"/>
                </a:solidFill>
              </a:rPr>
              <a:t>ridgemod$coef</a:t>
            </a:r>
            <a:r>
              <a:rPr lang="en-US" sz="1400" dirty="0">
                <a:solidFill>
                  <a:srgbClr val="0000FF"/>
                </a:solidFill>
              </a:rPr>
              <a:t>[i,], col=i)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abline</a:t>
            </a:r>
            <a:r>
              <a:rPr lang="en-US" sz="1400" dirty="0">
                <a:solidFill>
                  <a:srgbClr val="0000FF"/>
                </a:solidFill>
              </a:rPr>
              <a:t>(h=0, </a:t>
            </a:r>
            <a:r>
              <a:rPr lang="en-US" sz="1400" dirty="0" err="1">
                <a:solidFill>
                  <a:srgbClr val="0000FF"/>
                </a:solidFill>
              </a:rPr>
              <a:t>lty</a:t>
            </a:r>
            <a:r>
              <a:rPr lang="en-US" sz="1400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abline</a:t>
            </a:r>
            <a:r>
              <a:rPr lang="en-US" sz="1400" dirty="0">
                <a:solidFill>
                  <a:srgbClr val="0000FF"/>
                </a:solidFill>
              </a:rPr>
              <a:t>(v=1.18, </a:t>
            </a:r>
            <a:r>
              <a:rPr lang="en-US" sz="1400" dirty="0" err="1">
                <a:solidFill>
                  <a:srgbClr val="0000FF"/>
                </a:solidFill>
              </a:rPr>
              <a:t>lty</a:t>
            </a:r>
            <a:r>
              <a:rPr lang="en-US" sz="1400" dirty="0">
                <a:solidFill>
                  <a:srgbClr val="0000FF"/>
                </a:solidFill>
              </a:rPr>
              <a:t>=3, col="red", </a:t>
            </a:r>
            <a:r>
              <a:rPr lang="en-US" sz="1400" dirty="0" err="1">
                <a:solidFill>
                  <a:srgbClr val="0000FF"/>
                </a:solidFill>
              </a:rPr>
              <a:t>lwd</a:t>
            </a:r>
            <a:r>
              <a:rPr lang="en-US" sz="1400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Trace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042988"/>
            <a:ext cx="822007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Effect of </a:t>
            </a:r>
            <a:r>
              <a:rPr lang="en-US" sz="3600" dirty="0" err="1"/>
              <a:t>df</a:t>
            </a:r>
            <a:r>
              <a:rPr lang="en-US" sz="3600" dirty="0"/>
              <a:t>(</a:t>
            </a:r>
            <a:r>
              <a:rPr lang="en-US" sz="3600" i="1" dirty="0">
                <a:latin typeface="Symbol" pitchFamily="18" charset="2"/>
              </a:rPr>
              <a:t>l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Alternatively we can look at the effect of the effective degrees of freedom on lambda</a:t>
            </a: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4953000" cy="494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Problems with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32114"/>
            <a:ext cx="8229600" cy="54102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Models identified by subset selection are reported as if the model was specified </a:t>
            </a:r>
            <a:r>
              <a:rPr lang="en-US" sz="2800" i="1" dirty="0"/>
              <a:t>a priori </a:t>
            </a:r>
            <a:r>
              <a:rPr lang="en-US" sz="2800" dirty="0"/>
              <a:t>which violates statistical principles: </a:t>
            </a:r>
          </a:p>
          <a:p>
            <a:pPr marL="857250" lvl="1" indent="-457200"/>
            <a:r>
              <a:rPr lang="en-US" sz="2400" dirty="0"/>
              <a:t>standard errors biased downward </a:t>
            </a:r>
          </a:p>
          <a:p>
            <a:pPr marL="857250" lvl="1" indent="-457200"/>
            <a:r>
              <a:rPr lang="en-US" sz="2400" dirty="0"/>
              <a:t>regression coefficients biased away from zero (as much as 1-2 standard errors off!- Miller, 2002)</a:t>
            </a:r>
          </a:p>
          <a:p>
            <a:pPr marL="857250" lvl="1" indent="-457200"/>
            <a:r>
              <a:rPr lang="en-US" sz="2400" i="1" dirty="0"/>
              <a:t>p</a:t>
            </a:r>
            <a:r>
              <a:rPr lang="en-US" sz="2400" dirty="0"/>
              <a:t>-values falsely small </a:t>
            </a:r>
          </a:p>
          <a:p>
            <a:pPr marL="457200">
              <a:spcBef>
                <a:spcPts val="0"/>
              </a:spcBef>
            </a:pPr>
            <a:endParaRPr lang="en-US" sz="2400" dirty="0"/>
          </a:p>
          <a:p>
            <a:pPr marL="457200" indent="-457200"/>
            <a:r>
              <a:rPr lang="en-US" sz="2800" dirty="0"/>
              <a:t>There are alternative methods…</a:t>
            </a:r>
            <a:endParaRPr lang="en-US" sz="2800" dirty="0">
              <a:solidFill>
                <a:srgbClr val="FF0000"/>
              </a:solidFill>
            </a:endParaRPr>
          </a:p>
          <a:p>
            <a:pPr marL="857250" lvl="1" indent="-457200"/>
            <a:r>
              <a:rPr lang="en-US" sz="2200" dirty="0"/>
              <a:t>achieve same goals but more stable, continuous, and computationally efficient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r>
              <a:rPr lang="en-US" dirty="0"/>
              <a:t>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3951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00FF"/>
                </a:solidFill>
              </a:rPr>
              <a:t>&gt; summary(mod13)</a:t>
            </a:r>
          </a:p>
          <a:p>
            <a:pPr algn="just">
              <a:buNone/>
            </a:pPr>
            <a:r>
              <a:rPr lang="en-US" sz="1400" dirty="0"/>
              <a:t>Call:  lm(formula = PBF ~ ., data = bodyfat2)</a:t>
            </a:r>
          </a:p>
          <a:p>
            <a:pPr algn="just">
              <a:buNone/>
            </a:pPr>
            <a:r>
              <a:rPr lang="en-US" sz="1400" dirty="0"/>
              <a:t>                 Estimate     Std. Error    t value    </a:t>
            </a:r>
            <a:r>
              <a:rPr lang="en-US" sz="1400" dirty="0" err="1"/>
              <a:t>Pr</a:t>
            </a:r>
            <a:r>
              <a:rPr lang="en-US" sz="1400" dirty="0"/>
              <a:t>(&gt;|t|)    </a:t>
            </a:r>
          </a:p>
          <a:p>
            <a:pPr algn="just">
              <a:buNone/>
            </a:pP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           0.000       3.241e-02     0.000    1.00000    </a:t>
            </a:r>
          </a:p>
          <a:p>
            <a:pPr algn="just">
              <a:buNone/>
            </a:pPr>
            <a:r>
              <a:rPr lang="en-US" sz="1400" dirty="0"/>
              <a:t>Age            0.0935    4.871e-02     1.919    0.05618 .  </a:t>
            </a:r>
          </a:p>
          <a:p>
            <a:pPr algn="just">
              <a:buNone/>
            </a:pPr>
            <a:r>
              <a:rPr lang="en-US" sz="1400" dirty="0" err="1"/>
              <a:t>Wt</a:t>
            </a:r>
            <a:r>
              <a:rPr lang="en-US" sz="1400" dirty="0"/>
              <a:t>            -0.3106    1.880e-01    -1.652    0.09978 .  </a:t>
            </a:r>
          </a:p>
          <a:p>
            <a:pPr algn="just">
              <a:buNone/>
            </a:pPr>
            <a:r>
              <a:rPr lang="en-US" sz="1400" dirty="0" err="1"/>
              <a:t>Ht</a:t>
            </a:r>
            <a:r>
              <a:rPr lang="en-US" sz="1400" dirty="0"/>
              <a:t>             -0.0305    4.202e-02    -0.725    0.46925    </a:t>
            </a:r>
          </a:p>
          <a:p>
            <a:pPr algn="just">
              <a:buNone/>
            </a:pPr>
            <a:r>
              <a:rPr lang="en-US" sz="1400" dirty="0"/>
              <a:t>Neck        -0.1367    6.753e-02    -2.024    0.04405 *  </a:t>
            </a:r>
          </a:p>
          <a:p>
            <a:pPr algn="just">
              <a:buNone/>
            </a:pPr>
            <a:r>
              <a:rPr lang="en-US" sz="1400" dirty="0"/>
              <a:t>Chest       -0.0240    9.988e-02    -0.241    0.81000    </a:t>
            </a:r>
          </a:p>
          <a:p>
            <a:pPr algn="just">
              <a:buNone/>
            </a:pPr>
            <a:r>
              <a:rPr lang="en-US" sz="1400" dirty="0" err="1"/>
              <a:t>Abd</a:t>
            </a:r>
            <a:r>
              <a:rPr lang="en-US" sz="1400" dirty="0"/>
              <a:t>           1.2302    1.114e-01    11.044    &lt; 2e-16 ***</a:t>
            </a:r>
          </a:p>
          <a:p>
            <a:pPr algn="just">
              <a:buNone/>
            </a:pPr>
            <a:r>
              <a:rPr lang="en-US" sz="1400" dirty="0"/>
              <a:t>Hip           -0.1777    1.249e-01    -1.422    0.15622    </a:t>
            </a:r>
          </a:p>
          <a:p>
            <a:pPr algn="just">
              <a:buNone/>
            </a:pPr>
            <a:r>
              <a:rPr lang="en-US" sz="1400" dirty="0"/>
              <a:t>Thigh        0.1481    9.056e-02     1.636    0.10326    </a:t>
            </a:r>
          </a:p>
          <a:p>
            <a:pPr algn="just">
              <a:buNone/>
            </a:pPr>
            <a:r>
              <a:rPr lang="en-US" sz="1400" dirty="0"/>
              <a:t>Knee         0.0044    6.974e-02     0.063    0.94970    </a:t>
            </a:r>
          </a:p>
          <a:p>
            <a:pPr algn="just">
              <a:buNone/>
            </a:pPr>
            <a:r>
              <a:rPr lang="en-US" sz="1400" dirty="0"/>
              <a:t>Ankle        0.0352    4.485e-02     0.786    0.43285    </a:t>
            </a:r>
          </a:p>
          <a:p>
            <a:pPr algn="just">
              <a:buNone/>
            </a:pPr>
            <a:r>
              <a:rPr lang="en-US" sz="1400" dirty="0"/>
              <a:t>Bicep        0.0656    6.178e-02     1.061    0.28966    </a:t>
            </a:r>
          </a:p>
          <a:p>
            <a:pPr algn="just">
              <a:buNone/>
            </a:pPr>
            <a:r>
              <a:rPr lang="en-US" sz="1400" dirty="0"/>
              <a:t>Arm          0.1091    4.808e-02     2.270    0.02410 *  </a:t>
            </a:r>
          </a:p>
          <a:p>
            <a:pPr algn="just">
              <a:buNone/>
            </a:pPr>
            <a:r>
              <a:rPr lang="en-US" sz="1400" dirty="0"/>
              <a:t>Wrist       -0.1808    5.968e-02    -3.030    0.00272 **</a:t>
            </a:r>
          </a:p>
          <a:p>
            <a:pPr algn="just">
              <a:buNone/>
            </a:pPr>
            <a:endParaRPr lang="en-US" sz="1400" dirty="0"/>
          </a:p>
          <a:p>
            <a:pPr algn="just">
              <a:buNone/>
            </a:pPr>
            <a:r>
              <a:rPr lang="en-US" sz="1400" dirty="0"/>
              <a:t>Residual standard error: 4.28 on 230 degrees of freedom </a:t>
            </a:r>
          </a:p>
          <a:p>
            <a:pPr algn="just">
              <a:buNone/>
            </a:pPr>
            <a:r>
              <a:rPr lang="en-US" sz="1400" dirty="0"/>
              <a:t>Multiple R-squared: 0.7444,     Adjusted R-squared:  0.73 </a:t>
            </a:r>
          </a:p>
          <a:p>
            <a:pPr algn="just">
              <a:buNone/>
            </a:pPr>
            <a:r>
              <a:rPr lang="en-US" sz="1400" dirty="0"/>
              <a:t>F-statistic: 51.54 on 13 and 230 DF,  p-value: &lt; 2.2e-16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041775" cy="639762"/>
          </a:xfrm>
        </p:spPr>
        <p:txBody>
          <a:bodyPr/>
          <a:lstStyle/>
          <a:p>
            <a:r>
              <a:rPr lang="en-US" dirty="0"/>
              <a:t>Ridge Regression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00200"/>
            <a:ext cx="4191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ridgemod</a:t>
            </a:r>
            <a:r>
              <a:rPr lang="en-US" sz="1400" dirty="0">
                <a:solidFill>
                  <a:srgbClr val="0000FF"/>
                </a:solidFill>
              </a:rPr>
              <a:t>&lt;-</a:t>
            </a:r>
            <a:r>
              <a:rPr lang="en-US" sz="1400" dirty="0" err="1">
                <a:solidFill>
                  <a:srgbClr val="0000FF"/>
                </a:solidFill>
              </a:rPr>
              <a:t>lm.ridge</a:t>
            </a:r>
            <a:r>
              <a:rPr lang="en-US" sz="1400" dirty="0">
                <a:solidFill>
                  <a:srgbClr val="0000FF"/>
                </a:solidFill>
              </a:rPr>
              <a:t>(PBF~., data=bodyfat2, lam=1.18)</a:t>
            </a:r>
          </a:p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&gt; </a:t>
            </a:r>
            <a:r>
              <a:rPr lang="en-US" sz="1400" dirty="0" err="1">
                <a:solidFill>
                  <a:srgbClr val="0000FF"/>
                </a:solidFill>
              </a:rPr>
              <a:t>ridgemod</a:t>
            </a:r>
            <a:endParaRPr lang="en-US" sz="1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 err="1"/>
              <a:t>Int</a:t>
            </a:r>
            <a:r>
              <a:rPr lang="en-US" sz="1400" dirty="0"/>
              <a:t> 		0.000</a:t>
            </a:r>
          </a:p>
          <a:p>
            <a:pPr>
              <a:buNone/>
            </a:pPr>
            <a:r>
              <a:rPr lang="en-US" sz="1400" dirty="0"/>
              <a:t>Age 		0.105  </a:t>
            </a:r>
          </a:p>
          <a:p>
            <a:pPr>
              <a:buNone/>
            </a:pPr>
            <a:r>
              <a:rPr lang="en-US" sz="1400" dirty="0"/>
              <a:t>Wt 		-0.206  </a:t>
            </a:r>
          </a:p>
          <a:p>
            <a:pPr>
              <a:buNone/>
            </a:pPr>
            <a:r>
              <a:rPr lang="en-US" sz="1400" dirty="0"/>
              <a:t>Ht 		-0.037  </a:t>
            </a:r>
          </a:p>
          <a:p>
            <a:pPr>
              <a:buNone/>
            </a:pPr>
            <a:r>
              <a:rPr lang="en-US" sz="1400" dirty="0"/>
              <a:t>Neck 	-0.136 </a:t>
            </a:r>
          </a:p>
          <a:p>
            <a:pPr>
              <a:buNone/>
            </a:pPr>
            <a:r>
              <a:rPr lang="en-US" sz="1400" dirty="0"/>
              <a:t>Chest 	 0.005          </a:t>
            </a:r>
          </a:p>
          <a:p>
            <a:pPr>
              <a:buNone/>
            </a:pPr>
            <a:r>
              <a:rPr lang="en-US" sz="1400" dirty="0" err="1"/>
              <a:t>Abd</a:t>
            </a:r>
            <a:r>
              <a:rPr lang="en-US" sz="1400" dirty="0"/>
              <a:t>    	 1.159     </a:t>
            </a:r>
          </a:p>
          <a:p>
            <a:pPr>
              <a:buNone/>
            </a:pPr>
            <a:r>
              <a:rPr lang="en-US" sz="1400" dirty="0"/>
              <a:t>Hip  		 -0.160       </a:t>
            </a:r>
          </a:p>
          <a:p>
            <a:pPr>
              <a:buNone/>
            </a:pPr>
            <a:r>
              <a:rPr lang="en-US" sz="1400" dirty="0"/>
              <a:t>Thigh      	 0.146 	</a:t>
            </a:r>
          </a:p>
          <a:p>
            <a:pPr>
              <a:buNone/>
            </a:pPr>
            <a:r>
              <a:rPr lang="en-US" sz="1400" dirty="0"/>
              <a:t>Knee 	-0.001 </a:t>
            </a:r>
          </a:p>
          <a:p>
            <a:pPr>
              <a:buNone/>
            </a:pPr>
            <a:r>
              <a:rPr lang="en-US" sz="1400" dirty="0"/>
              <a:t>Ankle    	 0.030      </a:t>
            </a:r>
          </a:p>
          <a:p>
            <a:pPr>
              <a:buNone/>
            </a:pPr>
            <a:r>
              <a:rPr lang="en-US" sz="1400" dirty="0"/>
              <a:t>Bicep   	 0.059        </a:t>
            </a:r>
          </a:p>
          <a:p>
            <a:pPr>
              <a:buNone/>
            </a:pPr>
            <a:r>
              <a:rPr lang="en-US" sz="1400" dirty="0"/>
              <a:t>Arm        	 0.106 </a:t>
            </a:r>
          </a:p>
          <a:p>
            <a:pPr>
              <a:buNone/>
            </a:pPr>
            <a:r>
              <a:rPr lang="en-US" sz="1400" dirty="0"/>
              <a:t>Wrist 	-0.185 </a:t>
            </a:r>
          </a:p>
          <a:p>
            <a:pPr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96917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100" dirty="0"/>
              <a:t>What can we do in SAS?</a:t>
            </a:r>
          </a:p>
          <a:p>
            <a:pPr marL="0">
              <a:buNone/>
            </a:pPr>
            <a:r>
              <a:rPr lang="en-US" sz="3100" dirty="0"/>
              <a:t>SAS doesn’t estimate GCV which is the preferred method for finding the “best” </a:t>
            </a:r>
            <a:r>
              <a:rPr lang="en-US" sz="3100" i="1" dirty="0">
                <a:latin typeface="Symbol" pitchFamily="18" charset="2"/>
              </a:rPr>
              <a:t>l</a:t>
            </a:r>
            <a:endParaRPr lang="en-US" sz="3100" dirty="0">
              <a:latin typeface="Symbol" pitchFamily="18" charset="2"/>
            </a:endParaRPr>
          </a:p>
          <a:p>
            <a:pPr marL="0">
              <a:buNone/>
            </a:pPr>
            <a:r>
              <a:rPr lang="en-US" sz="3100" dirty="0"/>
              <a:t>However, it does generate trace plots and a plot of the VIF relative to the ridge coefficients</a:t>
            </a:r>
          </a:p>
          <a:p>
            <a:pPr marL="0">
              <a:buNone/>
            </a:pPr>
            <a:r>
              <a:rPr lang="en-US" sz="3100" dirty="0"/>
              <a:t>Here’s the basic SAS code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olidFill>
                  <a:srgbClr val="0000FF"/>
                </a:solidFill>
              </a:rPr>
              <a:t>ods</a:t>
            </a:r>
            <a:r>
              <a:rPr lang="en-US" sz="2400" dirty="0">
                <a:solidFill>
                  <a:srgbClr val="0000FF"/>
                </a:solidFill>
              </a:rPr>
              <a:t> graphics on;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proc </a:t>
            </a:r>
            <a:r>
              <a:rPr lang="en-US" sz="2400" b="1" dirty="0" err="1">
                <a:solidFill>
                  <a:srgbClr val="0000FF"/>
                </a:solidFill>
              </a:rPr>
              <a:t>reg</a:t>
            </a:r>
            <a:r>
              <a:rPr lang="en-US" sz="2400" b="1" dirty="0">
                <a:solidFill>
                  <a:srgbClr val="0000FF"/>
                </a:solidFill>
              </a:rPr>
              <a:t> data=bf plots(only)=ridge(unpack </a:t>
            </a:r>
            <a:r>
              <a:rPr lang="en-US" sz="2400" b="1" dirty="0" err="1">
                <a:solidFill>
                  <a:srgbClr val="0000FF"/>
                </a:solidFill>
              </a:rPr>
              <a:t>VIFaxis</a:t>
            </a:r>
            <a:r>
              <a:rPr lang="en-US" sz="2400" b="1" dirty="0">
                <a:solidFill>
                  <a:srgbClr val="0000FF"/>
                </a:solidFill>
              </a:rPr>
              <a:t>=log)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      </a:t>
            </a:r>
            <a:r>
              <a:rPr lang="en-US" sz="2400" dirty="0" err="1">
                <a:solidFill>
                  <a:srgbClr val="0000FF"/>
                </a:solidFill>
              </a:rPr>
              <a:t>outest</a:t>
            </a:r>
            <a:r>
              <a:rPr lang="en-US" sz="2400" dirty="0">
                <a:solidFill>
                  <a:srgbClr val="0000FF"/>
                </a:solidFill>
              </a:rPr>
              <a:t>=b ridge=</a:t>
            </a:r>
            <a:r>
              <a:rPr lang="en-US" sz="2400" b="1" dirty="0">
                <a:solidFill>
                  <a:srgbClr val="0000FF"/>
                </a:solidFill>
              </a:rPr>
              <a:t>0 to 10 by .01;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     model </a:t>
            </a:r>
            <a:r>
              <a:rPr lang="en-US" sz="2400" dirty="0" err="1">
                <a:solidFill>
                  <a:srgbClr val="0000FF"/>
                </a:solidFill>
              </a:rPr>
              <a:t>pbf</a:t>
            </a:r>
            <a:r>
              <a:rPr lang="en-US" sz="2400" dirty="0">
                <a:solidFill>
                  <a:srgbClr val="0000FF"/>
                </a:solidFill>
              </a:rPr>
              <a:t>=age wt ht neck chest </a:t>
            </a:r>
            <a:r>
              <a:rPr lang="en-US" sz="2400" dirty="0" err="1">
                <a:solidFill>
                  <a:srgbClr val="0000FF"/>
                </a:solidFill>
              </a:rPr>
              <a:t>abd</a:t>
            </a:r>
            <a:r>
              <a:rPr lang="en-US" sz="2400" dirty="0">
                <a:solidFill>
                  <a:srgbClr val="0000FF"/>
                </a:solidFill>
              </a:rPr>
              <a:t> hip thigh knee ankle bicep   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   arm wrist;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run;</a:t>
            </a:r>
          </a:p>
          <a:p>
            <a:pPr>
              <a:buNone/>
            </a:pPr>
            <a:r>
              <a:rPr lang="en-US" sz="2400" dirty="0" err="1">
                <a:solidFill>
                  <a:srgbClr val="0000FF"/>
                </a:solidFill>
              </a:rPr>
              <a:t>ods</a:t>
            </a:r>
            <a:r>
              <a:rPr lang="en-US" sz="2400" dirty="0">
                <a:solidFill>
                  <a:srgbClr val="0000FF"/>
                </a:solidFill>
              </a:rPr>
              <a:t> graphics off;</a:t>
            </a:r>
          </a:p>
          <a:p>
            <a:pPr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SAS Trace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03" name="Picture 3" descr="C:\Users\wolfb\RidgePl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4419600" cy="3733800"/>
          </a:xfrm>
          <a:prstGeom prst="rect">
            <a:avLst/>
          </a:prstGeom>
          <a:noFill/>
        </p:spPr>
      </p:pic>
      <p:pic>
        <p:nvPicPr>
          <p:cNvPr id="102404" name="Picture 4" descr="C:\Users\wolfb\RidgePlo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47801"/>
            <a:ext cx="4724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VIF versus Our Ridge Coefficients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02" name="Picture 2" descr="C:\Users\wolfb\VIFPl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4495800" cy="3505200"/>
          </a:xfrm>
          <a:prstGeom prst="rect">
            <a:avLst/>
          </a:prstGeom>
          <a:noFill/>
        </p:spPr>
      </p:pic>
      <p:pic>
        <p:nvPicPr>
          <p:cNvPr id="103426" name="Picture 2" descr="C:\Users\wolfb\VIFPlo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515" y="1524000"/>
            <a:ext cx="4475485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Ridge regression is a continuous shrinkage method </a:t>
            </a:r>
          </a:p>
          <a:p>
            <a:pPr lvl="1"/>
            <a:r>
              <a:rPr lang="en-US" sz="2400" dirty="0"/>
              <a:t>often achieves better prediction performance relative to OLS</a:t>
            </a:r>
          </a:p>
          <a:p>
            <a:pPr lvl="1"/>
            <a:r>
              <a:rPr lang="en-US" sz="2400" dirty="0"/>
              <a:t>Gain made by trading bias for reduction in variance</a:t>
            </a:r>
          </a:p>
          <a:p>
            <a:pPr lvl="1"/>
            <a:endParaRPr lang="en-US" sz="1600" dirty="0"/>
          </a:p>
          <a:p>
            <a:r>
              <a:rPr lang="en-US" sz="2800" dirty="0"/>
              <a:t>However, it can not produce a parsimonious model </a:t>
            </a:r>
          </a:p>
          <a:p>
            <a:pPr lvl="1"/>
            <a:r>
              <a:rPr lang="en-US" sz="2400" dirty="0"/>
              <a:t>Though regression coefficients are shrunk towards zero, not coefficients actually achieve a value of zero</a:t>
            </a:r>
          </a:p>
          <a:p>
            <a:pPr lvl="1"/>
            <a:r>
              <a:rPr lang="en-US" sz="2400" dirty="0"/>
              <a:t>This all coefficients entered in the original model remain in the model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58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Ideal Model Selection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/>
              <a:t>Consider a “true model: 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Important predictor set:</a:t>
            </a:r>
          </a:p>
          <a:p>
            <a:pPr lvl="1"/>
            <a:r>
              <a:rPr lang="en-US" sz="2400" dirty="0"/>
              <a:t>Unimportant predictor set:</a:t>
            </a:r>
          </a:p>
          <a:p>
            <a:pPr lvl="1"/>
            <a:endParaRPr lang="en-US" sz="1200" dirty="0"/>
          </a:p>
          <a:p>
            <a:r>
              <a:rPr lang="en-US" sz="2800" dirty="0"/>
              <a:t>The ideal results from a selection procedure</a:t>
            </a:r>
          </a:p>
          <a:p>
            <a:pPr lvl="1"/>
            <a:r>
              <a:rPr lang="en-US" sz="2400" dirty="0"/>
              <a:t>Obtains correct model structure</a:t>
            </a:r>
          </a:p>
          <a:p>
            <a:pPr lvl="2"/>
            <a:r>
              <a:rPr lang="en-US" sz="2000" dirty="0"/>
              <a:t>Keep all important variables in the model</a:t>
            </a:r>
          </a:p>
          <a:p>
            <a:pPr lvl="2"/>
            <a:r>
              <a:rPr lang="en-US" sz="2000" dirty="0"/>
              <a:t>Filter out all noise variables from the model</a:t>
            </a:r>
          </a:p>
          <a:p>
            <a:pPr lvl="1"/>
            <a:r>
              <a:rPr lang="en-US" sz="2400" dirty="0"/>
              <a:t>Has some optimal inferential properties</a:t>
            </a:r>
          </a:p>
          <a:p>
            <a:pPr lvl="2"/>
            <a:r>
              <a:rPr lang="en-US" sz="2000" dirty="0"/>
              <a:t>Consistent, optimal convergence rate</a:t>
            </a:r>
          </a:p>
          <a:p>
            <a:pPr lvl="2"/>
            <a:r>
              <a:rPr lang="en-US" sz="2000" dirty="0"/>
              <a:t>Asymptotic normality, efficient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862416"/>
              </p:ext>
            </p:extLst>
          </p:nvPr>
        </p:nvGraphicFramePr>
        <p:xfrm>
          <a:off x="4678363" y="1143000"/>
          <a:ext cx="31988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3" name="Equation" r:id="rId3" imgW="1269720" imgH="266400" progId="Equation.DSMT4">
                  <p:embed/>
                </p:oleObj>
              </mc:Choice>
              <mc:Fallback>
                <p:oleObj name="Equation" r:id="rId3" imgW="1269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8363" y="1143000"/>
                        <a:ext cx="3198812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478132"/>
              </p:ext>
            </p:extLst>
          </p:nvPr>
        </p:nvGraphicFramePr>
        <p:xfrm>
          <a:off x="4518025" y="1905000"/>
          <a:ext cx="33559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4" name="Equation" r:id="rId5" imgW="1498320" imgH="241200" progId="Equation.DSMT4">
                  <p:embed/>
                </p:oleObj>
              </mc:Choice>
              <mc:Fallback>
                <p:oleObj name="Equation" r:id="rId5" imgW="1498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8025" y="1905000"/>
                        <a:ext cx="3355975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161872"/>
              </p:ext>
            </p:extLst>
          </p:nvPr>
        </p:nvGraphicFramePr>
        <p:xfrm>
          <a:off x="4840288" y="2424113"/>
          <a:ext cx="33337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5" name="Equation" r:id="rId7" imgW="1549080" imgH="241200" progId="Equation.DSMT4">
                  <p:embed/>
                </p:oleObj>
              </mc:Choice>
              <mc:Fallback>
                <p:oleObj name="Equation" r:id="rId7" imgW="1549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0288" y="2424113"/>
                        <a:ext cx="333375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86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Oracle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An </a:t>
            </a:r>
            <a:r>
              <a:rPr lang="en-US" sz="2800" i="1" dirty="0"/>
              <a:t>oracle</a:t>
            </a:r>
            <a:r>
              <a:rPr lang="en-US" sz="2800" dirty="0"/>
              <a:t> preforms as if the true model where known</a:t>
            </a:r>
          </a:p>
          <a:p>
            <a:pPr lvl="1"/>
            <a:r>
              <a:rPr lang="en-US" sz="2400" dirty="0"/>
              <a:t>Selection consistency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Estimation consistency</a:t>
            </a:r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Where                             and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  <a:r>
              <a:rPr lang="en-US" sz="2000" dirty="0"/>
              <a:t> is the covariance matrix if the true model is known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78183"/>
              </p:ext>
            </p:extLst>
          </p:nvPr>
        </p:nvGraphicFramePr>
        <p:xfrm>
          <a:off x="1828800" y="2971800"/>
          <a:ext cx="5118094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3" name="Equation" r:id="rId3" imgW="2641320" imgH="228600" progId="Equation.DSMT4">
                  <p:embed/>
                </p:oleObj>
              </mc:Choice>
              <mc:Fallback>
                <p:oleObj name="Equation" r:id="rId3" imgW="264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971800"/>
                        <a:ext cx="5118094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09006"/>
              </p:ext>
            </p:extLst>
          </p:nvPr>
        </p:nvGraphicFramePr>
        <p:xfrm>
          <a:off x="1828800" y="4065587"/>
          <a:ext cx="24860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4" name="Equation" r:id="rId5" imgW="1282680" imgH="304560" progId="Equation.DSMT4">
                  <p:embed/>
                </p:oleObj>
              </mc:Choice>
              <mc:Fallback>
                <p:oleObj name="Equation" r:id="rId5" imgW="1282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4065587"/>
                        <a:ext cx="248602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627626"/>
              </p:ext>
            </p:extLst>
          </p:nvPr>
        </p:nvGraphicFramePr>
        <p:xfrm>
          <a:off x="2438400" y="4852080"/>
          <a:ext cx="1600201" cy="433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5" name="Equation" r:id="rId7" imgW="888840" imgH="241200" progId="Equation.DSMT4">
                  <p:embed/>
                </p:oleObj>
              </mc:Choice>
              <mc:Fallback>
                <p:oleObj name="Equation" r:id="rId7" imgW="888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4852080"/>
                        <a:ext cx="1600201" cy="433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15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Forward </a:t>
            </a:r>
            <a:r>
              <a:rPr lang="en-US" sz="3600" dirty="0" err="1"/>
              <a:t>Stagewise</a:t>
            </a:r>
            <a:r>
              <a:rPr lang="en-US" sz="3600" dirty="0"/>
              <a:t>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Alternative method for variable subset selection designed to handle correlated predictors </a:t>
            </a:r>
          </a:p>
          <a:p>
            <a:endParaRPr lang="en-US" sz="1200" dirty="0"/>
          </a:p>
          <a:p>
            <a:r>
              <a:rPr lang="en-US" sz="2400" dirty="0"/>
              <a:t>Iterative process that begins with all coefficients equal to zero and build regression function in successive small steps</a:t>
            </a:r>
          </a:p>
          <a:p>
            <a:endParaRPr lang="en-US" sz="1100" dirty="0"/>
          </a:p>
          <a:p>
            <a:r>
              <a:rPr lang="en-US" sz="2400" dirty="0"/>
              <a:t>Similar algorithm to forward selection in that predictors added successively to the model</a:t>
            </a:r>
          </a:p>
          <a:p>
            <a:endParaRPr lang="en-US" sz="1100" dirty="0"/>
          </a:p>
          <a:p>
            <a:r>
              <a:rPr lang="en-US" sz="2400" dirty="0"/>
              <a:t>However, it is much more cautious than forward stepwise model selection </a:t>
            </a:r>
          </a:p>
          <a:p>
            <a:pPr lvl="1"/>
            <a:r>
              <a:rPr lang="en-US" sz="2000" dirty="0"/>
              <a:t>e.g. for a model with 10 possible predictors stepwise takes 10 steps at most, </a:t>
            </a:r>
            <a:r>
              <a:rPr lang="en-US" sz="2000" dirty="0" err="1"/>
              <a:t>stagewise</a:t>
            </a:r>
            <a:r>
              <a:rPr lang="en-US" sz="2000" dirty="0"/>
              <a:t> may take 5000+</a:t>
            </a:r>
          </a:p>
          <a:p>
            <a:endParaRPr lang="en-US" sz="11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72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5881</TotalTime>
  <Words>4604</Words>
  <Application>Microsoft Office PowerPoint</Application>
  <PresentationFormat>On-screen Show (4:3)</PresentationFormat>
  <Paragraphs>688</Paragraphs>
  <Slides>64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Agency FB</vt:lpstr>
      <vt:lpstr>Arial</vt:lpstr>
      <vt:lpstr>Calibri</vt:lpstr>
      <vt:lpstr>Cambria Math</vt:lpstr>
      <vt:lpstr>Symbol</vt:lpstr>
      <vt:lpstr>Times</vt:lpstr>
      <vt:lpstr>Times New Roman</vt:lpstr>
      <vt:lpstr>Office Theme</vt:lpstr>
      <vt:lpstr>Equation</vt:lpstr>
      <vt:lpstr>Penalized Regression I</vt:lpstr>
      <vt:lpstr>Maximum Likelihood</vt:lpstr>
      <vt:lpstr>Subset Selection</vt:lpstr>
      <vt:lpstr>Problems with Subset Selection</vt:lpstr>
      <vt:lpstr>Problems with Subset Selection</vt:lpstr>
      <vt:lpstr>Problems with Subset Selection</vt:lpstr>
      <vt:lpstr>Ideal Model Selection Method</vt:lpstr>
      <vt:lpstr>Oracle Properties</vt:lpstr>
      <vt:lpstr>Forward Stagewise Selection</vt:lpstr>
      <vt:lpstr>Forward Stagewise Selection</vt:lpstr>
      <vt:lpstr>Body Fat Example</vt:lpstr>
      <vt:lpstr>PowerPoint Presentation</vt:lpstr>
      <vt:lpstr>Software</vt:lpstr>
      <vt:lpstr>Body Fat Example</vt:lpstr>
      <vt:lpstr>Body Fat Example</vt:lpstr>
      <vt:lpstr>Plotting the Stagewise “Path”</vt:lpstr>
      <vt:lpstr>Coefficients?</vt:lpstr>
      <vt:lpstr>Body Fat Example</vt:lpstr>
      <vt:lpstr>Penalty/Shrinkage Methods</vt:lpstr>
      <vt:lpstr>Penalized Regression</vt:lpstr>
      <vt:lpstr>Penalized Regression</vt:lpstr>
      <vt:lpstr>Constrained Regression</vt:lpstr>
      <vt:lpstr>Bayesian Interpretation</vt:lpstr>
      <vt:lpstr>Penalty Function</vt:lpstr>
      <vt:lpstr>More on the Penalty Function</vt:lpstr>
      <vt:lpstr>Impact of q (2 covariates)</vt:lpstr>
      <vt:lpstr>Regularization Parameter</vt:lpstr>
      <vt:lpstr>The Intercept</vt:lpstr>
      <vt:lpstr>Other Concerns</vt:lpstr>
      <vt:lpstr>Other Concerns</vt:lpstr>
      <vt:lpstr>Centering</vt:lpstr>
      <vt:lpstr>Ridge Regression</vt:lpstr>
      <vt:lpstr>Ridge Regression</vt:lpstr>
      <vt:lpstr>Similarity to OLS</vt:lpstr>
      <vt:lpstr>Ridge Regression</vt:lpstr>
      <vt:lpstr>Invertibility</vt:lpstr>
      <vt:lpstr>Consider an Example</vt:lpstr>
      <vt:lpstr>Consider an Example</vt:lpstr>
      <vt:lpstr>Consider an Example</vt:lpstr>
      <vt:lpstr>Consider an Example</vt:lpstr>
      <vt:lpstr>Ridge Regression</vt:lpstr>
      <vt:lpstr>Gauss-Markov Theorem</vt:lpstr>
      <vt:lpstr>Gauss-Markov Theorem</vt:lpstr>
      <vt:lpstr>Bias-Variance Trade Off</vt:lpstr>
      <vt:lpstr>Bias-Variance Trade Off- Ridge Regression</vt:lpstr>
      <vt:lpstr>Bias-Variance Trade Off- Ridge Regression</vt:lpstr>
      <vt:lpstr>vs. </vt:lpstr>
      <vt:lpstr>Choosing Shrinkage Parameter</vt:lpstr>
      <vt:lpstr>Choosing Shrinkage Parameter</vt:lpstr>
      <vt:lpstr>Choosing Shrinkage Parameter</vt:lpstr>
      <vt:lpstr>Choosing Shrinkage Parameter</vt:lpstr>
      <vt:lpstr>K-fold Cross-Validation</vt:lpstr>
      <vt:lpstr>Leave-One-Out CV</vt:lpstr>
      <vt:lpstr>Choosing Shrinkage Parameter</vt:lpstr>
      <vt:lpstr>Body Fat Example</vt:lpstr>
      <vt:lpstr>Body Fat Example</vt:lpstr>
      <vt:lpstr>Body Fat Example</vt:lpstr>
      <vt:lpstr>Trace Plot</vt:lpstr>
      <vt:lpstr>Effect of df(l)</vt:lpstr>
      <vt:lpstr>Body Fat Example</vt:lpstr>
      <vt:lpstr>Body Fat Example</vt:lpstr>
      <vt:lpstr>SAS Trace Plot</vt:lpstr>
      <vt:lpstr>VIF versus Our Ridge Coefficients</vt:lpstr>
      <vt:lpstr>Some Things to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wolfb</dc:creator>
  <cp:lastModifiedBy>Wolf, Bethany Jacobs</cp:lastModifiedBy>
  <cp:revision>236</cp:revision>
  <cp:lastPrinted>2014-03-03T21:15:00Z</cp:lastPrinted>
  <dcterms:created xsi:type="dcterms:W3CDTF">2012-02-12T02:32:55Z</dcterms:created>
  <dcterms:modified xsi:type="dcterms:W3CDTF">2023-01-17T13:25:45Z</dcterms:modified>
</cp:coreProperties>
</file>