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266" r:id="rId3"/>
    <p:sldId id="305" r:id="rId4"/>
    <p:sldId id="257" r:id="rId5"/>
    <p:sldId id="313" r:id="rId6"/>
    <p:sldId id="349" r:id="rId7"/>
    <p:sldId id="350" r:id="rId8"/>
    <p:sldId id="341" r:id="rId9"/>
    <p:sldId id="306" r:id="rId10"/>
    <p:sldId id="344" r:id="rId11"/>
    <p:sldId id="342" r:id="rId12"/>
    <p:sldId id="267" r:id="rId13"/>
    <p:sldId id="346" r:id="rId14"/>
    <p:sldId id="268" r:id="rId15"/>
    <p:sldId id="345" r:id="rId16"/>
    <p:sldId id="309" r:id="rId17"/>
    <p:sldId id="310" r:id="rId18"/>
    <p:sldId id="348" r:id="rId19"/>
    <p:sldId id="308" r:id="rId20"/>
    <p:sldId id="329" r:id="rId21"/>
    <p:sldId id="327" r:id="rId22"/>
    <p:sldId id="328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30" r:id="rId35"/>
    <p:sldId id="331" r:id="rId36"/>
    <p:sldId id="332" r:id="rId37"/>
    <p:sldId id="333" r:id="rId38"/>
    <p:sldId id="334" r:id="rId39"/>
    <p:sldId id="335" r:id="rId40"/>
    <p:sldId id="278" r:id="rId41"/>
    <p:sldId id="279" r:id="rId42"/>
    <p:sldId id="280" r:id="rId43"/>
    <p:sldId id="281" r:id="rId44"/>
    <p:sldId id="336" r:id="rId45"/>
    <p:sldId id="337" r:id="rId46"/>
    <p:sldId id="339" r:id="rId47"/>
    <p:sldId id="338" r:id="rId48"/>
    <p:sldId id="294" r:id="rId49"/>
    <p:sldId id="304" r:id="rId50"/>
    <p:sldId id="286" r:id="rId51"/>
    <p:sldId id="325" r:id="rId52"/>
    <p:sldId id="326" r:id="rId53"/>
    <p:sldId id="299" r:id="rId54"/>
    <p:sldId id="302" r:id="rId55"/>
    <p:sldId id="340" r:id="rId5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FF3399"/>
    <a:srgbClr val="66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F04EC-2041-4D0C-A1B1-FB8C06A4ECD3}" type="datetimeFigureOut">
              <a:rPr lang="en-US" smtClean="0"/>
              <a:pPr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973A1-6548-44C2-AD6A-5E97DF228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45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78BDF-5D12-4FCA-ACF8-E0D64D6C522C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0E931-3B5E-40DF-BBBC-9E4F64C20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9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0E931-3B5E-40DF-BBBC-9E4F64C20EF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1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FFA6-9386-4802-8F9A-C35ADA215CBD}" type="datetimeFigureOut">
              <a:rPr lang="en-US" smtClean="0"/>
              <a:pPr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4FFA6-9386-4802-8F9A-C35ADA215CBD}" type="datetimeFigureOut">
              <a:rPr lang="en-US" smtClean="0"/>
              <a:pPr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F446E-828B-4219-AE94-F8424A7AC1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8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0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2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6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38.emf"/><Relationship Id="rId4" Type="http://schemas.openxmlformats.org/officeDocument/2006/relationships/image" Target="../media/image37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40.w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6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7.w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of Linear Regression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BMTRY 790: Machine Learning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Representation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12" y="1770875"/>
            <a:ext cx="3309257" cy="29185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12517" y="1685353"/>
            <a:ext cx="197361" cy="291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5050" y="2861539"/>
            <a:ext cx="248836" cy="291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9033" y="4234209"/>
            <a:ext cx="248836" cy="291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683640" y="3813640"/>
                <a:ext cx="253743" cy="2912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640" y="3813640"/>
                <a:ext cx="253743" cy="291207"/>
              </a:xfrm>
              <a:prstGeom prst="rect">
                <a:avLst/>
              </a:prstGeom>
              <a:blipFill rotWithShape="0">
                <a:blip r:embed="rId3"/>
                <a:stretch>
                  <a:fillRect t="-8511" r="-19048" b="-36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2360455" y="1928706"/>
            <a:ext cx="416501" cy="1764771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0229" y="1685353"/>
            <a:ext cx="3242985" cy="286373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66968" y="1611903"/>
            <a:ext cx="191212" cy="288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44495" y="2775319"/>
            <a:ext cx="241083" cy="288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00252" y="4133088"/>
            <a:ext cx="241083" cy="288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760801" y="3717084"/>
                <a:ext cx="245837" cy="2880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801" y="3717084"/>
                <a:ext cx="245837" cy="288045"/>
              </a:xfrm>
              <a:prstGeom prst="rect">
                <a:avLst/>
              </a:prstGeom>
              <a:blipFill rotWithShape="0">
                <a:blip r:embed="rId5"/>
                <a:stretch>
                  <a:fillRect t="-8511" r="-25000" b="-36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6214765" y="1899948"/>
            <a:ext cx="252202" cy="1757707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861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Representation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905000"/>
            <a:ext cx="4562475" cy="3933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24400" y="172033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99004" y="32120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5374" y="4953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814853" y="4343400"/>
                <a:ext cx="37138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4853" y="4343400"/>
                <a:ext cx="371384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6667" r="-14754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689262" y="2842736"/>
                <a:ext cx="72093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262" y="2842736"/>
                <a:ext cx="720938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6557" r="-38655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5469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Least Squares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400" dirty="0"/>
              <a:t> 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726450"/>
              </p:ext>
            </p:extLst>
          </p:nvPr>
        </p:nvGraphicFramePr>
        <p:xfrm>
          <a:off x="735502" y="1676400"/>
          <a:ext cx="7672996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3" imgW="3848040" imgH="1523880" progId="Equation.DSMT4">
                  <p:embed/>
                </p:oleObj>
              </mc:Choice>
              <mc:Fallback>
                <p:oleObj name="Equation" r:id="rId3" imgW="3848040" imgH="1523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5502" y="1676400"/>
                        <a:ext cx="7672996" cy="303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Unbiasedness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4771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We can easily show that     is unbiased</a:t>
            </a:r>
          </a:p>
          <a:p>
            <a:pPr>
              <a:buNone/>
            </a:pPr>
            <a:r>
              <a:rPr lang="en-US" sz="2400" dirty="0"/>
              <a:t>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6"/>
              <p:cNvSpPr txBox="1"/>
              <p:nvPr/>
            </p:nvSpPr>
            <p:spPr>
              <a:xfrm>
                <a:off x="4038600" y="1188521"/>
                <a:ext cx="598487" cy="522287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0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0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188521"/>
                <a:ext cx="598487" cy="5222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257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Covariance of the Residuals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4771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First find the variance of the error term in</a:t>
            </a:r>
          </a:p>
          <a:p>
            <a:pPr>
              <a:buNone/>
            </a:pPr>
            <a:r>
              <a:rPr lang="en-US" sz="2400" dirty="0"/>
              <a:t>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59432"/>
              </p:ext>
            </p:extLst>
          </p:nvPr>
        </p:nvGraphicFramePr>
        <p:xfrm>
          <a:off x="914400" y="1905000"/>
          <a:ext cx="7162801" cy="4677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3" imgW="4533840" imgH="3022560" progId="Equation.DSMT4">
                  <p:embed/>
                </p:oleObj>
              </mc:Choice>
              <mc:Fallback>
                <p:oleObj name="Equation" r:id="rId3" imgW="4533840" imgH="3022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7162801" cy="4677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269367"/>
              </p:ext>
            </p:extLst>
          </p:nvPr>
        </p:nvGraphicFramePr>
        <p:xfrm>
          <a:off x="6629400" y="1240969"/>
          <a:ext cx="1520182" cy="435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5" imgW="622080" imgH="177480" progId="Equation.DSMT4">
                  <p:embed/>
                </p:oleObj>
              </mc:Choice>
              <mc:Fallback>
                <p:oleObj name="Equation" r:id="rId5" imgW="622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29400" y="1240969"/>
                        <a:ext cx="1520182" cy="435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Covariance of Beta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4771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We use this to estimate the variance of </a:t>
            </a:r>
          </a:p>
          <a:p>
            <a:pPr>
              <a:buNone/>
            </a:pPr>
            <a:r>
              <a:rPr lang="en-US" sz="2400" dirty="0"/>
              <a:t>  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420781"/>
              </p:ext>
            </p:extLst>
          </p:nvPr>
        </p:nvGraphicFramePr>
        <p:xfrm>
          <a:off x="6248400" y="1164771"/>
          <a:ext cx="34131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4" name="Equation" r:id="rId3" imgW="139680" imgH="215640" progId="Equation.DSMT4">
                  <p:embed/>
                </p:oleObj>
              </mc:Choice>
              <mc:Fallback>
                <p:oleObj name="Equation" r:id="rId3" imgW="139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48400" y="1164771"/>
                        <a:ext cx="341313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3371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Likelihood Ratio Test for individual </a:t>
            </a:r>
            <a:r>
              <a:rPr lang="en-US" sz="3600" i="1" dirty="0">
                <a:latin typeface="Symbol" pitchFamily="18" charset="2"/>
              </a:rPr>
              <a:t>b</a:t>
            </a:r>
            <a:r>
              <a:rPr lang="en-US" sz="36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/>
              <a:t>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400" dirty="0"/>
              <a:t>First we may test if any predictors effect the response: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LRT is based on the difference in sums of square between the full and null models…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243268"/>
              </p:ext>
            </p:extLst>
          </p:nvPr>
        </p:nvGraphicFramePr>
        <p:xfrm>
          <a:off x="1020763" y="1828800"/>
          <a:ext cx="5853112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9" name="Equation" r:id="rId3" imgW="3225600" imgH="1676160" progId="Equation.DSMT4">
                  <p:embed/>
                </p:oleObj>
              </mc:Choice>
              <mc:Fallback>
                <p:oleObj name="Equation" r:id="rId3" imgW="322560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1828800"/>
                        <a:ext cx="5853112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022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LRT for individual </a:t>
            </a:r>
            <a:r>
              <a:rPr lang="en-US" sz="3600" i="1" dirty="0">
                <a:latin typeface="Symbol" pitchFamily="18" charset="2"/>
              </a:rPr>
              <a:t>b</a:t>
            </a:r>
            <a:r>
              <a:rPr lang="en-US" sz="36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/>
              <a:t>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400" dirty="0"/>
              <a:t>Difference in RSS between the full and null models…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831353"/>
              </p:ext>
            </p:extLst>
          </p:nvPr>
        </p:nvGraphicFramePr>
        <p:xfrm>
          <a:off x="1208088" y="1828800"/>
          <a:ext cx="6731000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0" name="Equation" r:id="rId3" imgW="3822480" imgH="2565360" progId="Equation.DSMT4">
                  <p:embed/>
                </p:oleObj>
              </mc:Choice>
              <mc:Fallback>
                <p:oleObj name="Equation" r:id="rId3" imgW="3822480" imgH="2565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1828800"/>
                        <a:ext cx="6731000" cy="452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4346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LRT for individual </a:t>
            </a:r>
            <a:r>
              <a:rPr lang="en-US" sz="3600" i="1" dirty="0">
                <a:latin typeface="Symbol" pitchFamily="18" charset="2"/>
              </a:rPr>
              <a:t>b</a:t>
            </a:r>
            <a:r>
              <a:rPr lang="en-US" sz="36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/>
              <a:t>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400" dirty="0"/>
              <a:t>Difference in RSS between the full and null models…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972509"/>
              </p:ext>
            </p:extLst>
          </p:nvPr>
        </p:nvGraphicFramePr>
        <p:xfrm>
          <a:off x="1017588" y="1792288"/>
          <a:ext cx="683895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5" name="Equation" r:id="rId3" imgW="3543120" imgH="2095200" progId="Equation.DSMT4">
                  <p:embed/>
                </p:oleObj>
              </mc:Choice>
              <mc:Fallback>
                <p:oleObj name="Equation" r:id="rId3" imgW="3543120" imgH="2095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1792288"/>
                        <a:ext cx="6838950" cy="4048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6059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Data 3"/>
          <p:cNvSpPr/>
          <p:nvPr/>
        </p:nvSpPr>
        <p:spPr>
          <a:xfrm>
            <a:off x="1219200" y="3429000"/>
            <a:ext cx="6934200" cy="1752600"/>
          </a:xfrm>
          <a:prstGeom prst="flowChartInputOutput">
            <a:avLst/>
          </a:prstGeom>
          <a:solidFill>
            <a:srgbClr val="7030A0">
              <a:alpha val="25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971800" y="1600200"/>
            <a:ext cx="2895600" cy="2743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71800" y="4343400"/>
            <a:ext cx="2895600" cy="0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67400" y="1600200"/>
            <a:ext cx="0" cy="2743200"/>
          </a:xfrm>
          <a:prstGeom prst="line">
            <a:avLst/>
          </a:prstGeom>
          <a:ln w="25400">
            <a:solidFill>
              <a:srgbClr val="00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600200" y="4724400"/>
          <a:ext cx="3048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46" name="Equation" r:id="rId3" imgW="152280" imgH="164880" progId="Equation.DSMT4">
                  <p:embed/>
                </p:oleObj>
              </mc:Choice>
              <mc:Fallback>
                <p:oleObj name="Equation" r:id="rId3" imgW="152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24400"/>
                        <a:ext cx="304800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962400" y="4343400"/>
          <a:ext cx="1854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47" name="Equation" r:id="rId5" imgW="927000" imgH="279360" progId="Equation.DSMT4">
                  <p:embed/>
                </p:oleObj>
              </mc:Choice>
              <mc:Fallback>
                <p:oleObj name="Equation" r:id="rId5" imgW="927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343400"/>
                        <a:ext cx="1854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5638800" y="1295400"/>
          <a:ext cx="2540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48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295400"/>
                        <a:ext cx="254000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5943600" y="2895600"/>
          <a:ext cx="2413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49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895600"/>
                        <a:ext cx="24130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>
            <a:off x="4876800" y="1676400"/>
            <a:ext cx="990600" cy="2667000"/>
          </a:xfrm>
          <a:prstGeom prst="line">
            <a:avLst/>
          </a:prstGeom>
          <a:ln w="25400">
            <a:solidFill>
              <a:srgbClr val="00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48000" y="4343400"/>
            <a:ext cx="1828800" cy="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5410200" y="2895600"/>
          <a:ext cx="4873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50" name="Equation" r:id="rId11" imgW="215640" imgH="253800" progId="Equation.DSMT4">
                  <p:embed/>
                </p:oleObj>
              </mc:Choice>
              <mc:Fallback>
                <p:oleObj name="Equation" r:id="rId11" imgW="215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895600"/>
                        <a:ext cx="487362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/>
          <p:nvPr/>
        </p:nvSpPr>
        <p:spPr>
          <a:xfrm>
            <a:off x="2819400" y="3657600"/>
            <a:ext cx="2057400" cy="1295400"/>
          </a:xfrm>
          <a:prstGeom prst="ellipse">
            <a:avLst/>
          </a:prstGeom>
          <a:solidFill>
            <a:srgbClr val="FF66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3048000" y="4419600"/>
          <a:ext cx="381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51" name="Equation" r:id="rId13" imgW="190440" imgH="228600" progId="Equation.DSMT4">
                  <p:embed/>
                </p:oleObj>
              </mc:Choice>
              <mc:Fallback>
                <p:oleObj name="Equation" r:id="rId13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419600"/>
                        <a:ext cx="3810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2286000" y="3810000"/>
          <a:ext cx="4064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52" name="Equation" r:id="rId15" imgW="203040" imgH="228600" progId="Equation.DSMT4">
                  <p:embed/>
                </p:oleObj>
              </mc:Choice>
              <mc:Fallback>
                <p:oleObj name="Equation" r:id="rId15" imgW="203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10000"/>
                        <a:ext cx="4064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610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Regression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/>
              <a:t>Consider a set of predictors/features,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800" dirty="0"/>
              <a:t>, and an outcome of interest,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</a:p>
          <a:p>
            <a:endParaRPr lang="en-US" sz="1200" dirty="0"/>
          </a:p>
          <a:p>
            <a:r>
              <a:rPr lang="en-US" sz="2800" dirty="0"/>
              <a:t>Main goal in supervised learning to identify a function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sz="2800" dirty="0"/>
              <a:t> that predicts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sz="2800" dirty="0"/>
              <a:t> well</a:t>
            </a:r>
          </a:p>
          <a:p>
            <a:endParaRPr lang="en-US" sz="1200" dirty="0"/>
          </a:p>
          <a:p>
            <a:r>
              <a:rPr lang="en-US" sz="2800" dirty="0"/>
              <a:t>We can consider a model based approach, e.g. linear regression, in which we assume a structural relationship between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800" dirty="0"/>
              <a:t> and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endParaRPr lang="en-US" sz="28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Percent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543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Data collected to develop a predictive model to estimate percent body fat </a:t>
            </a:r>
          </a:p>
          <a:p>
            <a:r>
              <a:rPr lang="en-US" dirty="0"/>
              <a:t>These data include complete information 150 participants and examples of features include.  </a:t>
            </a:r>
          </a:p>
          <a:p>
            <a:pPr lvl="1"/>
            <a:r>
              <a:rPr lang="en-US" dirty="0"/>
              <a:t>Age (years)</a:t>
            </a:r>
          </a:p>
          <a:p>
            <a:pPr lvl="1"/>
            <a:r>
              <a:rPr lang="en-US" dirty="0"/>
              <a:t>Weight (</a:t>
            </a:r>
            <a:r>
              <a:rPr lang="en-US" dirty="0" err="1"/>
              <a:t>lbs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Height (inches)</a:t>
            </a:r>
          </a:p>
          <a:p>
            <a:pPr lvl="1"/>
            <a:r>
              <a:rPr lang="en-US" dirty="0"/>
              <a:t>Chest circumference (cm)</a:t>
            </a:r>
          </a:p>
          <a:p>
            <a:pPr lvl="1"/>
            <a:r>
              <a:rPr lang="en-US" dirty="0"/>
              <a:t>Abdomen 2 circumference (cm)</a:t>
            </a:r>
          </a:p>
          <a:p>
            <a:pPr lvl="1"/>
            <a:r>
              <a:rPr lang="en-US" dirty="0"/>
              <a:t>Hip circumference (cm)</a:t>
            </a:r>
          </a:p>
          <a:p>
            <a:pPr lvl="1"/>
            <a:r>
              <a:rPr lang="en-US" dirty="0"/>
              <a:t>Forearm circumference (cm)</a:t>
            </a:r>
          </a:p>
          <a:p>
            <a:pPr lvl="1"/>
            <a:r>
              <a:rPr lang="en-US" dirty="0"/>
              <a:t>Wrist circumference (cm)</a:t>
            </a:r>
          </a:p>
        </p:txBody>
      </p:sp>
    </p:spTree>
    <p:extLst>
      <p:ext uri="{BB962C8B-B14F-4D97-AF65-F5344CB8AC3E}">
        <p14:creationId xmlns:p14="http://schemas.microsoft.com/office/powerpoint/2010/main" val="1731425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Percent Body Fat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Our full model is: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5600" dirty="0"/>
              <a:t>Call:  lm(formula = PBF ~ ., data = </a:t>
            </a:r>
            <a:r>
              <a:rPr lang="en-US" sz="5600" dirty="0" err="1"/>
              <a:t>SSbodyfat</a:t>
            </a:r>
            <a:r>
              <a:rPr lang="en-US" sz="5600" dirty="0"/>
              <a:t>)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/>
              <a:t>Residuals:</a:t>
            </a:r>
          </a:p>
          <a:p>
            <a:pPr>
              <a:buNone/>
            </a:pPr>
            <a:r>
              <a:rPr lang="en-US" sz="5600" dirty="0"/>
              <a:t>    Min      1Q  Median      3Q     Max </a:t>
            </a:r>
          </a:p>
          <a:p>
            <a:pPr>
              <a:buNone/>
            </a:pPr>
            <a:r>
              <a:rPr lang="en-US" sz="5600" dirty="0"/>
              <a:t>-7.8552 -2.9788 -0.4227  3.1428  8.9839 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/>
              <a:t>Coefficients:</a:t>
            </a:r>
          </a:p>
          <a:p>
            <a:pPr>
              <a:buNone/>
            </a:pPr>
            <a:r>
              <a:rPr lang="en-US" sz="5600" dirty="0"/>
              <a:t>             	Estimate 	Std. Error 	t value 	</a:t>
            </a:r>
            <a:r>
              <a:rPr lang="en-US" sz="5600" dirty="0" err="1"/>
              <a:t>Pr</a:t>
            </a:r>
            <a:r>
              <a:rPr lang="en-US" sz="5600" dirty="0"/>
              <a:t>(&gt;|t|)    </a:t>
            </a:r>
          </a:p>
          <a:p>
            <a:pPr>
              <a:buNone/>
            </a:pPr>
            <a:r>
              <a:rPr lang="en-US" sz="5600" dirty="0"/>
              <a:t>(Intercept) 	-14.35633   	20.47786  	-0.701  	0.48446    </a:t>
            </a:r>
          </a:p>
          <a:p>
            <a:pPr>
              <a:buNone/>
            </a:pPr>
            <a:r>
              <a:rPr lang="en-US" sz="5600" dirty="0"/>
              <a:t>Age           	0.10101    	0.04093   	2.468  	0.01483 *  </a:t>
            </a:r>
          </a:p>
          <a:p>
            <a:pPr>
              <a:buNone/>
            </a:pPr>
            <a:r>
              <a:rPr lang="en-US" sz="5600" dirty="0" err="1"/>
              <a:t>Wt</a:t>
            </a:r>
            <a:r>
              <a:rPr lang="en-US" sz="5600" dirty="0"/>
              <a:t>          	-0.09551    	0.06158  	-1.551  	0.12322    </a:t>
            </a:r>
          </a:p>
          <a:p>
            <a:pPr>
              <a:buNone/>
            </a:pPr>
            <a:r>
              <a:rPr lang="en-US" sz="5600" dirty="0" err="1"/>
              <a:t>Ht</a:t>
            </a:r>
            <a:r>
              <a:rPr lang="en-US" sz="5600" dirty="0"/>
              <a:t>           	-0.09893    	0.10132  	-0.976  	0.33059    </a:t>
            </a:r>
          </a:p>
          <a:p>
            <a:pPr>
              <a:buNone/>
            </a:pPr>
            <a:r>
              <a:rPr lang="en-US" sz="5600" dirty="0"/>
              <a:t>Neck         	-0.48190    	0.26795  	-1.798  	0.07432 .  </a:t>
            </a:r>
          </a:p>
          <a:p>
            <a:pPr>
              <a:buNone/>
            </a:pPr>
            <a:r>
              <a:rPr lang="en-US" sz="5600" dirty="0"/>
              <a:t>Chest         	0.04548    	0.12286   	0.370  	0.71181    </a:t>
            </a:r>
          </a:p>
          <a:p>
            <a:pPr>
              <a:buNone/>
            </a:pPr>
            <a:r>
              <a:rPr lang="en-US" sz="5600" dirty="0" err="1"/>
              <a:t>Abd</a:t>
            </a:r>
            <a:r>
              <a:rPr lang="en-US" sz="5600" dirty="0"/>
              <a:t>           	0.92004    	0.10794   	8.523 	2.62e-14 ***</a:t>
            </a:r>
          </a:p>
          <a:p>
            <a:pPr>
              <a:buNone/>
            </a:pPr>
            <a:r>
              <a:rPr lang="en-US" sz="5600" dirty="0"/>
              <a:t>Hip          	-0.29165    	0.17616  	-1.656  	0.10011    </a:t>
            </a:r>
          </a:p>
          <a:p>
            <a:pPr>
              <a:buNone/>
            </a:pPr>
            <a:r>
              <a:rPr lang="en-US" sz="5600" dirty="0"/>
              <a:t>Thigh         	0.30453    	0.18764   	1.623  	0.10691    </a:t>
            </a:r>
          </a:p>
          <a:p>
            <a:pPr>
              <a:buNone/>
            </a:pPr>
            <a:r>
              <a:rPr lang="en-US" sz="5600" dirty="0"/>
              <a:t>Knee         	-0.06456    	0.31475  	-0.205  	0.83780    </a:t>
            </a:r>
          </a:p>
          <a:p>
            <a:pPr>
              <a:buNone/>
            </a:pPr>
            <a:r>
              <a:rPr lang="en-US" sz="5600" dirty="0"/>
              <a:t>Ankle         	0.38060    	0.23671   	1.608  	0.11018    </a:t>
            </a:r>
          </a:p>
          <a:p>
            <a:pPr>
              <a:buNone/>
            </a:pPr>
            <a:r>
              <a:rPr lang="en-US" sz="5600" dirty="0"/>
              <a:t>Bicep         	0.01274    	0.20298   	0.063  	0.95006    </a:t>
            </a:r>
          </a:p>
          <a:p>
            <a:pPr>
              <a:buNone/>
            </a:pPr>
            <a:r>
              <a:rPr lang="en-US" sz="5600" dirty="0"/>
              <a:t>Arm           	1.01042    	0.34759   	2.907  	0.00426 ** </a:t>
            </a:r>
          </a:p>
          <a:p>
            <a:pPr>
              <a:buNone/>
            </a:pPr>
            <a:r>
              <a:rPr lang="en-US" sz="5600" dirty="0"/>
              <a:t>Wrist        	-2.34001    	0.71395  	-3.278  	0.00133 ** 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/>
              <a:t>Residual standard error: 4.12, 136 degrees of freedom Multiple R-squared:  0.759,  Adjusted R-squared: 0.736 </a:t>
            </a:r>
          </a:p>
          <a:p>
            <a:pPr>
              <a:buNone/>
            </a:pPr>
            <a:r>
              <a:rPr lang="en-US" sz="5600" dirty="0"/>
              <a:t>F-statistic: 33.02 on 13 and 136 DF,  p-value: &lt; 2.2e-16</a:t>
            </a:r>
          </a:p>
        </p:txBody>
      </p:sp>
    </p:spTree>
    <p:extLst>
      <p:ext uri="{BB962C8B-B14F-4D97-AF65-F5344CB8AC3E}">
        <p14:creationId xmlns:p14="http://schemas.microsoft.com/office/powerpoint/2010/main" val="2317353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LRT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What if we want to test whether or not the 4 most non-significant predictors in the model can be removed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363660"/>
              </p:ext>
            </p:extLst>
          </p:nvPr>
        </p:nvGraphicFramePr>
        <p:xfrm>
          <a:off x="1066800" y="2133600"/>
          <a:ext cx="3430588" cy="17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0" name="Equation" r:id="rId3" imgW="1803240" imgH="939600" progId="Equation.DSMT4">
                  <p:embed/>
                </p:oleObj>
              </mc:Choice>
              <mc:Fallback>
                <p:oleObj name="Equation" r:id="rId3" imgW="180324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33600"/>
                        <a:ext cx="3430588" cy="179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083755"/>
              </p:ext>
            </p:extLst>
          </p:nvPr>
        </p:nvGraphicFramePr>
        <p:xfrm>
          <a:off x="1524000" y="4267200"/>
          <a:ext cx="2082071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1" name="Equation" r:id="rId5" imgW="1434960" imgH="774360" progId="Equation.DSMT4">
                  <p:embed/>
                </p:oleObj>
              </mc:Choice>
              <mc:Fallback>
                <p:oleObj name="Equation" r:id="rId5" imgW="143496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4267200"/>
                        <a:ext cx="2082071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02415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Model Building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/>
              <a:t>In RTCs, a model is specified </a:t>
            </a:r>
            <a:r>
              <a:rPr lang="en-US" sz="2800" i="1" dirty="0"/>
              <a:t>a priori</a:t>
            </a:r>
            <a:r>
              <a:rPr lang="en-US" sz="2800" dirty="0"/>
              <a:t> </a:t>
            </a:r>
          </a:p>
          <a:p>
            <a:r>
              <a:rPr lang="en-US" sz="2800" dirty="0"/>
              <a:t>Not generally the case with other study designs</a:t>
            </a:r>
          </a:p>
          <a:p>
            <a:pPr lvl="1"/>
            <a:r>
              <a:rPr lang="en-US" sz="2400" dirty="0"/>
              <a:t>Confirmatory observational studies</a:t>
            </a:r>
          </a:p>
          <a:p>
            <a:pPr lvl="2"/>
            <a:r>
              <a:rPr lang="en-US" sz="2000" dirty="0"/>
              <a:t>Intended to test hypotheses derived from earlier studies</a:t>
            </a:r>
          </a:p>
          <a:p>
            <a:pPr lvl="2"/>
            <a:r>
              <a:rPr lang="en-US" sz="2000" dirty="0"/>
              <a:t>Covariates used to account for known influences on a response</a:t>
            </a:r>
          </a:p>
          <a:p>
            <a:pPr lvl="2"/>
            <a:r>
              <a:rPr lang="en-US" sz="2000" dirty="0"/>
              <a:t>Potentially consider a larger number of predictors that might be in the model</a:t>
            </a:r>
          </a:p>
          <a:p>
            <a:pPr lvl="1"/>
            <a:r>
              <a:rPr lang="en-US" sz="2400" dirty="0"/>
              <a:t>Exploratory observational studies</a:t>
            </a:r>
          </a:p>
          <a:p>
            <a:pPr lvl="2"/>
            <a:r>
              <a:rPr lang="en-US" sz="2000" dirty="0"/>
              <a:t>Case where there aren’t necessarily any specific hypotheses</a:t>
            </a:r>
          </a:p>
          <a:p>
            <a:pPr lvl="2"/>
            <a:r>
              <a:rPr lang="en-US" sz="2000" dirty="0"/>
              <a:t>Goal to determine potentially useful explanatory variables</a:t>
            </a:r>
          </a:p>
          <a:p>
            <a:pPr lvl="2"/>
            <a:r>
              <a:rPr lang="en-US" sz="2000" dirty="0"/>
              <a:t>Screen out some of these variables</a:t>
            </a:r>
          </a:p>
        </p:txBody>
      </p:sp>
    </p:spTree>
    <p:extLst>
      <p:ext uri="{BB962C8B-B14F-4D97-AF65-F5344CB8AC3E}">
        <p14:creationId xmlns:p14="http://schemas.microsoft.com/office/powerpoint/2010/main" val="1846976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Exploratory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Challenges</a:t>
            </a:r>
          </a:p>
          <a:p>
            <a:pPr lvl="1"/>
            <a:r>
              <a:rPr lang="en-US" sz="2400" dirty="0"/>
              <a:t>Identify “good” subset of explanatory variables</a:t>
            </a:r>
          </a:p>
          <a:p>
            <a:pPr lvl="1"/>
            <a:r>
              <a:rPr lang="en-US" sz="2400" dirty="0"/>
              <a:t>Functional form of the regression model</a:t>
            </a:r>
          </a:p>
          <a:p>
            <a:pPr lvl="1"/>
            <a:r>
              <a:rPr lang="en-US" sz="2400" dirty="0"/>
              <a:t>Identifying interactions</a:t>
            </a:r>
          </a:p>
          <a:p>
            <a:r>
              <a:rPr lang="en-US" sz="2800" dirty="0"/>
              <a:t>Considerations</a:t>
            </a:r>
          </a:p>
          <a:p>
            <a:pPr lvl="1"/>
            <a:r>
              <a:rPr lang="en-US" sz="2400" dirty="0"/>
              <a:t>Omission of important variables increases bias</a:t>
            </a:r>
          </a:p>
          <a:p>
            <a:pPr lvl="1"/>
            <a:r>
              <a:rPr lang="en-US" sz="2400" dirty="0"/>
              <a:t>Inclusion of unimportant variables increases variance</a:t>
            </a:r>
          </a:p>
          <a:p>
            <a:r>
              <a:rPr lang="en-US" sz="2800" dirty="0"/>
              <a:t>Different “best” subsets may have different purposes</a:t>
            </a:r>
          </a:p>
          <a:p>
            <a:pPr lvl="1"/>
            <a:r>
              <a:rPr lang="en-US" sz="2400" dirty="0"/>
              <a:t>Descriptive vs. </a:t>
            </a:r>
            <a:r>
              <a:rPr lang="en-US" sz="2400"/>
              <a:t>predictive?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8374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Model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/>
              <a:t>If we have a large number of predictors, we may want to identify the “best” subset </a:t>
            </a:r>
          </a:p>
          <a:p>
            <a:endParaRPr lang="en-US" sz="1200" dirty="0"/>
          </a:p>
          <a:p>
            <a:r>
              <a:rPr lang="en-US" sz="2800" dirty="0"/>
              <a:t>There are many methods of selecting the “best”</a:t>
            </a:r>
          </a:p>
          <a:p>
            <a:endParaRPr lang="en-US" sz="1200" dirty="0"/>
          </a:p>
          <a:p>
            <a:r>
              <a:rPr lang="en-US" sz="2800" dirty="0"/>
              <a:t>Some of the most common choices include</a:t>
            </a:r>
          </a:p>
          <a:p>
            <a:pPr lvl="1"/>
            <a:r>
              <a:rPr lang="en-US" sz="2400" dirty="0"/>
              <a:t>Examine all possible subsets of predictors</a:t>
            </a:r>
          </a:p>
          <a:p>
            <a:pPr lvl="1"/>
            <a:r>
              <a:rPr lang="en-US" sz="2400" dirty="0"/>
              <a:t>Forward stepwise selection</a:t>
            </a:r>
          </a:p>
          <a:p>
            <a:pPr lvl="1"/>
            <a:r>
              <a:rPr lang="en-US" sz="2400" dirty="0"/>
              <a:t>Backwards stepwise selection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1801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Best Subset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First consider the null model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800" baseline="-25000" dirty="0">
                <a:latin typeface="Times" panose="02020603050405020304" pitchFamily="18" charset="0"/>
                <a:cs typeface="Times" panose="02020603050405020304" pitchFamily="18" charset="0"/>
              </a:rPr>
              <a:t>0</a:t>
            </a:r>
            <a:r>
              <a:rPr lang="en-US" sz="2800" dirty="0"/>
              <a:t> containing no predictors (predicts mean of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sz="2800" i="1" dirty="0"/>
              <a:t> </a:t>
            </a:r>
            <a:r>
              <a:rPr lang="en-US" sz="2800" dirty="0"/>
              <a:t>for each sample)</a:t>
            </a:r>
          </a:p>
          <a:p>
            <a:endParaRPr lang="en-US" sz="1200" dirty="0"/>
          </a:p>
          <a:p>
            <a:r>
              <a:rPr lang="en-US" sz="2800" dirty="0"/>
              <a:t>For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= 1, 2, …,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Fit all       models containing </a:t>
            </a:r>
            <a:r>
              <a:rPr lang="en-US" sz="2400" i="1" dirty="0"/>
              <a:t>k</a:t>
            </a:r>
            <a:r>
              <a:rPr lang="en-US" sz="2400" dirty="0"/>
              <a:t> predictors</a:t>
            </a:r>
          </a:p>
          <a:p>
            <a:pPr lvl="1"/>
            <a:r>
              <a:rPr lang="en-US" sz="2400" dirty="0"/>
              <a:t>Select the best model,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400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sz="2400" dirty="0"/>
              <a:t>, from these      models where best is defined by the model with the smallest </a:t>
            </a:r>
            <a:r>
              <a:rPr lang="en-US" sz="2400" i="1" dirty="0"/>
              <a:t>RSS</a:t>
            </a:r>
          </a:p>
          <a:p>
            <a:pPr lvl="1"/>
            <a:endParaRPr lang="en-US" sz="1100" dirty="0"/>
          </a:p>
          <a:p>
            <a:r>
              <a:rPr lang="en-US" sz="2800" dirty="0"/>
              <a:t>Finally select the best model from among models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800" baseline="-25000" dirty="0">
                <a:latin typeface="Times" panose="02020603050405020304" pitchFamily="18" charset="0"/>
                <a:cs typeface="Times" panose="02020603050405020304" pitchFamily="18" charset="0"/>
              </a:rPr>
              <a:t>0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800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…,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800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800" i="1" dirty="0"/>
              <a:t> </a:t>
            </a:r>
            <a:r>
              <a:rPr lang="en-US" sz="2800" dirty="0"/>
              <a:t>using some measure of model fit</a:t>
            </a:r>
            <a:endParaRPr lang="en-US" sz="2800" i="1" dirty="0"/>
          </a:p>
          <a:p>
            <a:pPr marL="457200" lvl="1" indent="0">
              <a:buNone/>
            </a:pPr>
            <a:r>
              <a:rPr lang="en-US" sz="2400" dirty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3048000"/>
          <a:ext cx="309818" cy="480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0" name="Equation" r:id="rId3" imgW="253800" imgH="393480" progId="Equation.DSMT4">
                  <p:embed/>
                </p:oleObj>
              </mc:Choice>
              <mc:Fallback>
                <p:oleObj name="Equation" r:id="rId3" imgW="253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3048000"/>
                        <a:ext cx="309818" cy="480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19800" y="3429000"/>
          <a:ext cx="304800" cy="47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11" name="Equation" r:id="rId5" imgW="253800" imgH="393480" progId="Equation.DSMT4">
                  <p:embed/>
                </p:oleObj>
              </mc:Choice>
              <mc:Fallback>
                <p:oleObj name="Equation" r:id="rId5" imgW="253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9800" y="3429000"/>
                        <a:ext cx="304800" cy="472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2193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Step-Wise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15388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Best subset selection is computationally expensive when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800" dirty="0"/>
              <a:t> is large</a:t>
            </a:r>
          </a:p>
          <a:p>
            <a:endParaRPr lang="en-US" sz="1200" dirty="0"/>
          </a:p>
          <a:p>
            <a:r>
              <a:rPr lang="en-US" sz="2800" dirty="0"/>
              <a:t>Large feature space also increases the chance of </a:t>
            </a:r>
            <a:r>
              <a:rPr lang="en-US" sz="2800" dirty="0" err="1"/>
              <a:t>overfitting</a:t>
            </a:r>
            <a:endParaRPr lang="en-US" sz="2800" dirty="0"/>
          </a:p>
          <a:p>
            <a:pPr lvl="1"/>
            <a:r>
              <a:rPr lang="en-US" sz="2400" dirty="0"/>
              <a:t>Poor prediction in new data</a:t>
            </a:r>
          </a:p>
          <a:p>
            <a:pPr lvl="1"/>
            <a:r>
              <a:rPr lang="en-US" sz="2400" dirty="0"/>
              <a:t>Higher variance of parameter estimates</a:t>
            </a:r>
          </a:p>
          <a:p>
            <a:pPr lvl="1"/>
            <a:endParaRPr lang="en-US" sz="1200" dirty="0"/>
          </a:p>
          <a:p>
            <a:r>
              <a:rPr lang="en-US" sz="2800" dirty="0"/>
              <a:t>Step-wise selection approaches consider a restricted set of models </a:t>
            </a:r>
          </a:p>
          <a:p>
            <a:pPr lvl="1"/>
            <a:r>
              <a:rPr lang="en-US" sz="2400" dirty="0"/>
              <a:t>offer an attractive alternative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6997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Forward Step-Wise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153886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Start with the null model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800" baseline="-25000" dirty="0">
                <a:latin typeface="Times" panose="02020603050405020304" pitchFamily="18" charset="0"/>
                <a:cs typeface="Times" panose="02020603050405020304" pitchFamily="18" charset="0"/>
              </a:rPr>
              <a:t>0</a:t>
            </a:r>
          </a:p>
          <a:p>
            <a:endParaRPr lang="en-US" sz="1200" dirty="0"/>
          </a:p>
          <a:p>
            <a:r>
              <a:rPr lang="en-US" sz="2800" dirty="0"/>
              <a:t>For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= 0, 1, 2, …,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-1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Consider all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p 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k </a:t>
            </a:r>
            <a:r>
              <a:rPr lang="en-US" sz="2400" dirty="0"/>
              <a:t>models that augment the predictors in model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400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/>
              <a:t>with one additional predictor.</a:t>
            </a:r>
          </a:p>
          <a:p>
            <a:pPr lvl="1"/>
            <a:r>
              <a:rPr lang="en-US" sz="2400" dirty="0"/>
              <a:t>Choose the model from the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p 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k </a:t>
            </a:r>
            <a:r>
              <a:rPr lang="en-US" sz="2400" dirty="0"/>
              <a:t>models and updated to model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400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sz="2400" baseline="-25000" dirty="0">
                <a:latin typeface="Times" panose="02020603050405020304" pitchFamily="18" charset="0"/>
                <a:cs typeface="Times" panose="02020603050405020304" pitchFamily="18" charset="0"/>
              </a:rPr>
              <a:t>+1</a:t>
            </a:r>
          </a:p>
          <a:p>
            <a:pPr lvl="1"/>
            <a:endParaRPr lang="en-US" sz="1200" dirty="0"/>
          </a:p>
          <a:p>
            <a:r>
              <a:rPr lang="en-US" sz="2800" dirty="0"/>
              <a:t>Choose the best model from the models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800" baseline="-25000" dirty="0">
                <a:latin typeface="Times" panose="02020603050405020304" pitchFamily="18" charset="0"/>
                <a:cs typeface="Times" panose="02020603050405020304" pitchFamily="18" charset="0"/>
              </a:rPr>
              <a:t>0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/>
              <a:t>to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800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800" dirty="0"/>
              <a:t> based on a measure of goodness of fit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7961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Backward Step-Wise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153886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Start with the null model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800" baseline="-25000" dirty="0">
                <a:latin typeface="Times" panose="02020603050405020304" pitchFamily="18" charset="0"/>
                <a:cs typeface="Times" panose="02020603050405020304" pitchFamily="18" charset="0"/>
              </a:rPr>
              <a:t>0</a:t>
            </a:r>
          </a:p>
          <a:p>
            <a:endParaRPr lang="en-US" sz="1200" dirty="0"/>
          </a:p>
          <a:p>
            <a:r>
              <a:rPr lang="en-US" sz="2800" dirty="0"/>
              <a:t>For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=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p-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1,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p-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2, …, 1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Consider the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k </a:t>
            </a:r>
            <a:r>
              <a:rPr lang="en-US" sz="2400" dirty="0"/>
              <a:t>models that include all but one of the predictors in model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400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400" dirty="0"/>
              <a:t>for a total of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-1</a:t>
            </a:r>
            <a:r>
              <a:rPr lang="en-US" sz="2400" dirty="0"/>
              <a:t> predictors.</a:t>
            </a:r>
          </a:p>
          <a:p>
            <a:pPr lvl="1"/>
            <a:r>
              <a:rPr lang="en-US" sz="2400" dirty="0"/>
              <a:t>Choose the model from the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k </a:t>
            </a:r>
            <a:r>
              <a:rPr lang="en-US" sz="2400" dirty="0"/>
              <a:t>models and updated to model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400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sz="2400" baseline="-25000" dirty="0">
                <a:latin typeface="Times" panose="02020603050405020304" pitchFamily="18" charset="0"/>
                <a:cs typeface="Times" panose="02020603050405020304" pitchFamily="18" charset="0"/>
              </a:rPr>
              <a:t>-1</a:t>
            </a:r>
          </a:p>
          <a:p>
            <a:pPr lvl="1"/>
            <a:endParaRPr lang="en-US" sz="1200" dirty="0"/>
          </a:p>
          <a:p>
            <a:r>
              <a:rPr lang="en-US" sz="2800" dirty="0"/>
              <a:t>Choose the best model from the models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800" baseline="-25000" dirty="0">
                <a:latin typeface="Times" panose="02020603050405020304" pitchFamily="18" charset="0"/>
                <a:cs typeface="Times" panose="02020603050405020304" pitchFamily="18" charset="0"/>
              </a:rPr>
              <a:t>0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/>
              <a:t>to </a:t>
            </a:r>
            <a:r>
              <a:rPr lang="en-US" sz="2800" i="1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sz="2800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800" dirty="0"/>
              <a:t> based on a measure of goodness of fit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750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Why Use Such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/>
              <a:t>There are many reasons to consider regression approaches</a:t>
            </a:r>
          </a:p>
          <a:p>
            <a:pPr lvl="1"/>
            <a:r>
              <a:rPr lang="en-US" sz="2400" dirty="0">
                <a:latin typeface="+mj-lt"/>
                <a:cs typeface="Times" panose="02020603050405020304" pitchFamily="18" charset="0"/>
              </a:rPr>
              <a:t>Models are simple and interpretable</a:t>
            </a:r>
          </a:p>
          <a:p>
            <a:pPr lvl="1"/>
            <a:endParaRPr lang="en-US" sz="1200" dirty="0">
              <a:latin typeface="+mj-lt"/>
              <a:cs typeface="Times" panose="02020603050405020304" pitchFamily="18" charset="0"/>
            </a:endParaRPr>
          </a:p>
          <a:p>
            <a:pPr lvl="1"/>
            <a:r>
              <a:rPr lang="en-US" sz="2400" dirty="0">
                <a:latin typeface="+mj-lt"/>
                <a:cs typeface="Times" panose="02020603050405020304" pitchFamily="18" charset="0"/>
              </a:rPr>
              <a:t>Linear models can outperform non-linear methods when:</a:t>
            </a:r>
          </a:p>
          <a:p>
            <a:pPr lvl="2"/>
            <a:r>
              <a:rPr lang="en-US" sz="2000" dirty="0">
                <a:latin typeface="+mj-lt"/>
                <a:cs typeface="Times" panose="02020603050405020304" pitchFamily="18" charset="0"/>
              </a:rPr>
              <a:t>There are a limited number of training observations</a:t>
            </a:r>
          </a:p>
          <a:p>
            <a:pPr lvl="2"/>
            <a:r>
              <a:rPr lang="en-US" sz="2000" dirty="0">
                <a:latin typeface="+mj-lt"/>
                <a:cs typeface="Times" panose="02020603050405020304" pitchFamily="18" charset="0"/>
              </a:rPr>
              <a:t>Low signal to noise ratio</a:t>
            </a:r>
          </a:p>
          <a:p>
            <a:pPr lvl="2"/>
            <a:endParaRPr lang="en-US" sz="1200" dirty="0">
              <a:latin typeface="+mj-lt"/>
              <a:cs typeface="Times" panose="02020603050405020304" pitchFamily="18" charset="0"/>
            </a:endParaRPr>
          </a:p>
          <a:p>
            <a:pPr lvl="1"/>
            <a:r>
              <a:rPr lang="en-US" sz="2400" dirty="0">
                <a:latin typeface="+mj-lt"/>
                <a:cs typeface="Times" panose="02020603050405020304" pitchFamily="18" charset="0"/>
              </a:rPr>
              <a:t>Such models can be have can be made more flexible (i.e. non-linear) by applying transformations to the data</a:t>
            </a:r>
          </a:p>
          <a:p>
            <a:pPr lvl="2"/>
            <a:r>
              <a:rPr lang="en-US" sz="2000" dirty="0">
                <a:latin typeface="+mj-lt"/>
                <a:cs typeface="Times" panose="02020603050405020304" pitchFamily="18" charset="0"/>
              </a:rPr>
              <a:t>As we saw with the polynomial example</a:t>
            </a:r>
          </a:p>
          <a:p>
            <a:endParaRPr lang="en-US" sz="12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9164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Concerns with Step-Wise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153886"/>
            <a:ext cx="8229600" cy="5094514"/>
          </a:xfrm>
        </p:spPr>
        <p:txBody>
          <a:bodyPr>
            <a:normAutofit/>
          </a:bodyPr>
          <a:lstStyle/>
          <a:p>
            <a:r>
              <a:rPr lang="en-US" sz="2800" dirty="0"/>
              <a:t>Clearly offers a computational advantage over the </a:t>
            </a:r>
            <a:r>
              <a:rPr lang="en-US" sz="2800" i="1" dirty="0"/>
              <a:t>best subset </a:t>
            </a:r>
            <a:r>
              <a:rPr lang="en-US" sz="2800" dirty="0"/>
              <a:t>approach</a:t>
            </a:r>
          </a:p>
          <a:p>
            <a:pPr lvl="1"/>
            <a:r>
              <a:rPr lang="en-US" sz="2400" dirty="0"/>
              <a:t>Searches through only 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1+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+1)/2 </a:t>
            </a:r>
            <a:r>
              <a:rPr lang="en-US" sz="2400" dirty="0"/>
              <a:t>models</a:t>
            </a:r>
          </a:p>
          <a:p>
            <a:endParaRPr lang="en-US" sz="1200" dirty="0"/>
          </a:p>
          <a:p>
            <a:r>
              <a:rPr lang="en-US" sz="2800" dirty="0"/>
              <a:t>This approach not guaranteed to find the best possible model from among the 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sz="2800" i="1" baseline="30000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/>
              <a:t>possible models</a:t>
            </a:r>
          </a:p>
          <a:p>
            <a:endParaRPr lang="en-US" sz="800" dirty="0"/>
          </a:p>
          <a:p>
            <a:r>
              <a:rPr lang="en-US" sz="2800" dirty="0"/>
              <a:t>Note backward selection requires that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&lt;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/>
              <a:t>which does not need to be true for forward selection</a:t>
            </a:r>
          </a:p>
          <a:p>
            <a:endParaRPr lang="en-US" sz="800" dirty="0"/>
          </a:p>
          <a:p>
            <a:r>
              <a:rPr lang="en-US" sz="2800" dirty="0"/>
              <a:t>Step-wise approaches also yield biased estimates</a:t>
            </a:r>
          </a:p>
          <a:p>
            <a:pPr lvl="1"/>
            <a:r>
              <a:rPr lang="en-US" sz="2400" dirty="0"/>
              <a:t>Upwardly biased so effect of covariates appear to larger than they actually are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58847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Model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Though we can consider predictors that are significant, this may not yield the “best” subset (some models may yield similar results)</a:t>
            </a:r>
          </a:p>
          <a:p>
            <a:endParaRPr lang="en-US" sz="1200" dirty="0"/>
          </a:p>
          <a:p>
            <a:r>
              <a:rPr lang="en-US" sz="2400" dirty="0"/>
              <a:t>The “best” choice is made by examining some criterion </a:t>
            </a:r>
          </a:p>
          <a:p>
            <a:pPr lvl="1"/>
            <a:r>
              <a:rPr lang="en-US" sz="2400" i="1" dirty="0">
                <a:latin typeface="Times" pitchFamily="18" charset="0"/>
              </a:rPr>
              <a:t>R</a:t>
            </a:r>
            <a:r>
              <a:rPr lang="en-US" sz="2400" i="1" baseline="30000" dirty="0">
                <a:latin typeface="Times" pitchFamily="18" charset="0"/>
              </a:rPr>
              <a:t>2</a:t>
            </a:r>
            <a:endParaRPr lang="en-US" sz="2400" dirty="0"/>
          </a:p>
          <a:p>
            <a:pPr lvl="1"/>
            <a:r>
              <a:rPr lang="en-US" sz="2400" dirty="0"/>
              <a:t>RSS</a:t>
            </a:r>
          </a:p>
          <a:p>
            <a:pPr lvl="1"/>
            <a:r>
              <a:rPr lang="en-US" sz="2400" dirty="0"/>
              <a:t>Mallow’s </a:t>
            </a:r>
            <a:r>
              <a:rPr lang="en-US" sz="2400" i="1" dirty="0" err="1">
                <a:latin typeface="Times" pitchFamily="18" charset="0"/>
              </a:rPr>
              <a:t>C</a:t>
            </a:r>
            <a:r>
              <a:rPr lang="en-US" sz="2400" i="1" baseline="-25000" dirty="0" err="1">
                <a:latin typeface="Times" pitchFamily="18" charset="0"/>
              </a:rPr>
              <a:t>p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AIC (or other information criterion)</a:t>
            </a:r>
          </a:p>
          <a:p>
            <a:endParaRPr lang="en-US" sz="1200" baseline="-25000" dirty="0"/>
          </a:p>
          <a:p>
            <a:r>
              <a:rPr lang="en-US" sz="2400" dirty="0"/>
              <a:t>Since </a:t>
            </a:r>
            <a:r>
              <a:rPr lang="en-US" sz="2400" i="1" dirty="0">
                <a:latin typeface="Times" pitchFamily="18" charset="0"/>
              </a:rPr>
              <a:t>R</a:t>
            </a:r>
            <a:r>
              <a:rPr lang="en-US" sz="2400" i="1" baseline="30000" dirty="0">
                <a:latin typeface="Times" pitchFamily="18" charset="0"/>
              </a:rPr>
              <a:t>2</a:t>
            </a:r>
            <a:r>
              <a:rPr lang="en-US" sz="2400" dirty="0"/>
              <a:t> increases as predictors are added, Mallow’s </a:t>
            </a:r>
            <a:r>
              <a:rPr lang="en-US" sz="2400" i="1" dirty="0">
                <a:latin typeface="Times" pitchFamily="18" charset="0"/>
              </a:rPr>
              <a:t>C</a:t>
            </a:r>
            <a:r>
              <a:rPr lang="en-US" sz="2400" i="1" baseline="-25000" dirty="0">
                <a:latin typeface="Times" pitchFamily="18" charset="0"/>
              </a:rPr>
              <a:t>p</a:t>
            </a:r>
            <a:r>
              <a:rPr lang="en-US" sz="2400" dirty="0"/>
              <a:t> and AIC are better choices for selecting the “best” predictor subset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0309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Model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5657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i="1" dirty="0"/>
              <a:t>R</a:t>
            </a:r>
            <a:r>
              <a:rPr lang="en-US" sz="2800" baseline="30000" dirty="0"/>
              <a:t>2</a:t>
            </a:r>
            <a:r>
              <a:rPr lang="en-US" sz="2800" dirty="0"/>
              <a:t> and RSS related to error in the training set</a:t>
            </a:r>
          </a:p>
          <a:p>
            <a:pPr lvl="1"/>
            <a:r>
              <a:rPr lang="en-US" sz="2400" dirty="0"/>
              <a:t>Result: largest model always have the largest values</a:t>
            </a:r>
          </a:p>
          <a:p>
            <a:endParaRPr lang="en-US" sz="1200" dirty="0"/>
          </a:p>
          <a:p>
            <a:r>
              <a:rPr lang="en-US" sz="2800" dirty="0"/>
              <a:t>Given that generalizability is one possible goal (in particular if we are seeking good prediction), larger R</a:t>
            </a:r>
            <a:r>
              <a:rPr lang="en-US" sz="2800" baseline="30000" dirty="0"/>
              <a:t>2</a:t>
            </a:r>
            <a:r>
              <a:rPr lang="en-US" sz="2800" dirty="0"/>
              <a:t> may seem desirable</a:t>
            </a:r>
          </a:p>
          <a:p>
            <a:endParaRPr lang="en-US" sz="1200" dirty="0"/>
          </a:p>
          <a:p>
            <a:r>
              <a:rPr lang="en-US" sz="2800" dirty="0"/>
              <a:t>However, training error rate is generally a poor estimate of test error rate</a:t>
            </a:r>
          </a:p>
          <a:p>
            <a:endParaRPr lang="en-US" sz="2800" baseline="-250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91035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Model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/>
              <a:t>Mallow’s </a:t>
            </a:r>
            <a:r>
              <a:rPr lang="en-US" sz="2800" i="1" dirty="0" err="1">
                <a:latin typeface="Times" pitchFamily="18" charset="0"/>
              </a:rPr>
              <a:t>C</a:t>
            </a:r>
            <a:r>
              <a:rPr lang="en-US" sz="2800" i="1" baseline="-25000" dirty="0" err="1">
                <a:latin typeface="Times" pitchFamily="18" charset="0"/>
              </a:rPr>
              <a:t>p</a:t>
            </a:r>
            <a:r>
              <a:rPr lang="en-US" sz="2800" dirty="0"/>
              <a:t>: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400" dirty="0"/>
              <a:t>Plot the pairs </a:t>
            </a:r>
            <a:r>
              <a:rPr lang="en-US" sz="2400" dirty="0">
                <a:latin typeface="Times" pitchFamily="18" charset="0"/>
              </a:rPr>
              <a:t>( </a:t>
            </a:r>
            <a:r>
              <a:rPr lang="en-US" sz="2400" i="1" dirty="0">
                <a:latin typeface="Times" pitchFamily="18" charset="0"/>
              </a:rPr>
              <a:t>p</a:t>
            </a:r>
            <a:r>
              <a:rPr lang="en-US" sz="2400" dirty="0">
                <a:latin typeface="Times" pitchFamily="18" charset="0"/>
              </a:rPr>
              <a:t>, </a:t>
            </a:r>
            <a:r>
              <a:rPr lang="en-US" sz="2400" i="1" dirty="0">
                <a:latin typeface="Times" pitchFamily="18" charset="0"/>
              </a:rPr>
              <a:t>C</a:t>
            </a:r>
            <a:r>
              <a:rPr lang="en-US" sz="2400" i="1" baseline="-25000" dirty="0">
                <a:latin typeface="Times" pitchFamily="18" charset="0"/>
              </a:rPr>
              <a:t>p</a:t>
            </a:r>
            <a:r>
              <a:rPr lang="en-US" sz="2400" dirty="0">
                <a:latin typeface="Times" pitchFamily="18" charset="0"/>
              </a:rPr>
              <a:t>).  </a:t>
            </a:r>
          </a:p>
          <a:p>
            <a:pPr lvl="1"/>
            <a:r>
              <a:rPr lang="en-US" sz="2400" dirty="0"/>
              <a:t>Good models have coordinates near the 45</a:t>
            </a:r>
            <a:r>
              <a:rPr lang="en-US" sz="2400" baseline="30000" dirty="0"/>
              <a:t>o</a:t>
            </a:r>
            <a:r>
              <a:rPr lang="en-US" sz="2400" dirty="0"/>
              <a:t> line</a:t>
            </a:r>
          </a:p>
          <a:p>
            <a:endParaRPr lang="en-US" sz="1200" dirty="0"/>
          </a:p>
          <a:p>
            <a:r>
              <a:rPr lang="en-US" sz="2800" dirty="0" err="1"/>
              <a:t>Akaike’s</a:t>
            </a:r>
            <a:r>
              <a:rPr lang="en-US" sz="2800" dirty="0"/>
              <a:t> Information Criterion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400" dirty="0"/>
              <a:t>Smaller is better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1752600"/>
          <a:ext cx="67246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4" name="Equation" r:id="rId3" imgW="4063680" imgH="482400" progId="Equation.DSMT4">
                  <p:embed/>
                </p:oleObj>
              </mc:Choice>
              <mc:Fallback>
                <p:oleObj name="Equation" r:id="rId3" imgW="40636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672465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461762"/>
              </p:ext>
            </p:extLst>
          </p:nvPr>
        </p:nvGraphicFramePr>
        <p:xfrm>
          <a:off x="1066800" y="4724400"/>
          <a:ext cx="67246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5" name="Equation" r:id="rId5" imgW="4063680" imgH="431640" progId="Equation.DSMT4">
                  <p:embed/>
                </p:oleObj>
              </mc:Choice>
              <mc:Fallback>
                <p:oleObj name="Equation" r:id="rId5" imgW="4063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6724650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92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Our 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/>
              <a:t>Call:  lm(formula = PBF ~ ., data = </a:t>
            </a:r>
            <a:r>
              <a:rPr lang="en-US" dirty="0" err="1"/>
              <a:t>SSbodyfat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Residuals:</a:t>
            </a:r>
          </a:p>
          <a:p>
            <a:pPr>
              <a:buNone/>
            </a:pPr>
            <a:r>
              <a:rPr lang="en-US" dirty="0"/>
              <a:t>    Min      1Q  Median      3Q     Max </a:t>
            </a:r>
          </a:p>
          <a:p>
            <a:pPr>
              <a:buNone/>
            </a:pPr>
            <a:r>
              <a:rPr lang="en-US" dirty="0"/>
              <a:t>-7.8552 -2.9788 -0.4227  3.1428  8.9839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Coefficients:</a:t>
            </a:r>
          </a:p>
          <a:p>
            <a:pPr>
              <a:buNone/>
            </a:pPr>
            <a:r>
              <a:rPr lang="en-US" dirty="0"/>
              <a:t>             	Estimate 	Std. Error 	t value 	</a:t>
            </a:r>
            <a:r>
              <a:rPr lang="en-US" dirty="0" err="1"/>
              <a:t>Pr</a:t>
            </a:r>
            <a:r>
              <a:rPr lang="en-US" dirty="0"/>
              <a:t>(&gt;|t|)    </a:t>
            </a:r>
          </a:p>
          <a:p>
            <a:pPr>
              <a:buNone/>
            </a:pPr>
            <a:r>
              <a:rPr lang="en-US" dirty="0"/>
              <a:t>(Intercept) 	-14.35633   	20.47786  	-0.701  	0.48446    </a:t>
            </a:r>
          </a:p>
          <a:p>
            <a:pPr>
              <a:buNone/>
            </a:pPr>
            <a:r>
              <a:rPr lang="en-US" dirty="0"/>
              <a:t>Age           	0.10101    	0.04093   	2.468  	0.01483 *  </a:t>
            </a:r>
          </a:p>
          <a:p>
            <a:pPr>
              <a:buNone/>
            </a:pPr>
            <a:r>
              <a:rPr lang="en-US" dirty="0" err="1"/>
              <a:t>Wt</a:t>
            </a:r>
            <a:r>
              <a:rPr lang="en-US" dirty="0"/>
              <a:t>          	-0.09551    	0.06158  	-1.551  	0.12322    </a:t>
            </a:r>
          </a:p>
          <a:p>
            <a:pPr>
              <a:buNone/>
            </a:pPr>
            <a:r>
              <a:rPr lang="en-US" dirty="0" err="1"/>
              <a:t>Ht</a:t>
            </a:r>
            <a:r>
              <a:rPr lang="en-US" dirty="0"/>
              <a:t>           	-0.09893    	0.10132  	-0.976  	0.33059    </a:t>
            </a:r>
          </a:p>
          <a:p>
            <a:pPr>
              <a:buNone/>
            </a:pPr>
            <a:r>
              <a:rPr lang="en-US" dirty="0"/>
              <a:t>Neck         	-0.48190    	0.26795  	-1.798  	0.07432 .  </a:t>
            </a:r>
          </a:p>
          <a:p>
            <a:pPr>
              <a:buNone/>
            </a:pPr>
            <a:r>
              <a:rPr lang="en-US" dirty="0"/>
              <a:t>Chest         	0.04548    	0.12286   	0.370  	0.71181    </a:t>
            </a:r>
          </a:p>
          <a:p>
            <a:pPr>
              <a:buNone/>
            </a:pPr>
            <a:r>
              <a:rPr lang="en-US" dirty="0" err="1"/>
              <a:t>Abd</a:t>
            </a:r>
            <a:r>
              <a:rPr lang="en-US" dirty="0"/>
              <a:t>           	0.92004    	0.10794   	8.523 	2.62e-14 ***</a:t>
            </a:r>
          </a:p>
          <a:p>
            <a:pPr>
              <a:buNone/>
            </a:pPr>
            <a:r>
              <a:rPr lang="en-US" dirty="0"/>
              <a:t>Hip          	-0.29165    	0.17616  	-1.656  	0.10011    </a:t>
            </a:r>
          </a:p>
          <a:p>
            <a:pPr>
              <a:buNone/>
            </a:pPr>
            <a:r>
              <a:rPr lang="en-US" dirty="0"/>
              <a:t>Thigh         	0.30453    	0.18764   	1.623  	0.10691    </a:t>
            </a:r>
          </a:p>
          <a:p>
            <a:pPr>
              <a:buNone/>
            </a:pPr>
            <a:r>
              <a:rPr lang="en-US" dirty="0"/>
              <a:t>Knee         	-0.06456    	0.31475  	-0.205  	0.83780    </a:t>
            </a:r>
          </a:p>
          <a:p>
            <a:pPr>
              <a:buNone/>
            </a:pPr>
            <a:r>
              <a:rPr lang="en-US" dirty="0"/>
              <a:t>Ankle         	0.38060    	0.23671   	1.608  	0.11018    </a:t>
            </a:r>
          </a:p>
          <a:p>
            <a:pPr>
              <a:buNone/>
            </a:pPr>
            <a:r>
              <a:rPr lang="en-US" dirty="0"/>
              <a:t>Bicep         	0.01274    	0.20298   	0.063  	0.95006    </a:t>
            </a:r>
          </a:p>
          <a:p>
            <a:pPr>
              <a:buNone/>
            </a:pPr>
            <a:r>
              <a:rPr lang="en-US" dirty="0"/>
              <a:t>Arm           	1.01042    	0.34759   	2.907  	0.00426 ** </a:t>
            </a:r>
          </a:p>
          <a:p>
            <a:pPr>
              <a:buNone/>
            </a:pPr>
            <a:r>
              <a:rPr lang="en-US" dirty="0"/>
              <a:t>Wrist        	-2.34001    	0.71395  	-3.278  	0.00133 **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124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Best Subset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First consider the plot of </a:t>
            </a:r>
            <a:r>
              <a:rPr lang="en-US" sz="2400" i="1" dirty="0" err="1">
                <a:latin typeface="Times" pitchFamily="18" charset="0"/>
              </a:rPr>
              <a:t>SS</a:t>
            </a:r>
            <a:r>
              <a:rPr lang="en-US" sz="2400" i="1" baseline="-25000" dirty="0" err="1">
                <a:latin typeface="Times" pitchFamily="18" charset="0"/>
              </a:rPr>
              <a:t>res</a:t>
            </a:r>
            <a:r>
              <a:rPr lang="en-US" sz="2400" dirty="0"/>
              <a:t> for all possible subsets of the eight predictors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905000"/>
            <a:ext cx="4767262" cy="476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5269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Model Subset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What about Mallow’s </a:t>
            </a:r>
            <a:r>
              <a:rPr lang="en-US" sz="2400" i="1" dirty="0">
                <a:latin typeface="Times" pitchFamily="18" charset="0"/>
              </a:rPr>
              <a:t>C</a:t>
            </a:r>
            <a:r>
              <a:rPr lang="en-US" sz="2400" i="1" baseline="-25000" dirty="0">
                <a:latin typeface="Times" pitchFamily="18" charset="0"/>
              </a:rPr>
              <a:t>p</a:t>
            </a:r>
            <a:r>
              <a:rPr lang="en-US" sz="2400" dirty="0"/>
              <a:t> and </a:t>
            </a:r>
            <a:r>
              <a:rPr lang="en-US" sz="2400" i="1" dirty="0">
                <a:latin typeface="Times" pitchFamily="18" charset="0"/>
              </a:rPr>
              <a:t>AIC</a:t>
            </a:r>
            <a:r>
              <a:rPr lang="en-US" sz="2400" dirty="0"/>
              <a:t>?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94" y="1600200"/>
            <a:ext cx="8863012" cy="502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5446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Best Subset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10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7400" dirty="0"/>
              <a:t>Say we choose the model with the 9 parameters. 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3300" dirty="0">
                <a:solidFill>
                  <a:srgbClr val="0000FF"/>
                </a:solidFill>
              </a:rPr>
              <a:t>&gt; summary(mod9)</a:t>
            </a:r>
          </a:p>
          <a:p>
            <a:pPr>
              <a:buNone/>
            </a:pPr>
            <a:endParaRPr lang="en-US" sz="3300" dirty="0"/>
          </a:p>
          <a:p>
            <a:pPr>
              <a:buNone/>
            </a:pPr>
            <a:r>
              <a:rPr lang="en-US" sz="3300" dirty="0"/>
              <a:t>Call:</a:t>
            </a:r>
          </a:p>
          <a:p>
            <a:pPr>
              <a:buNone/>
            </a:pPr>
            <a:r>
              <a:rPr lang="en-US" sz="3300" dirty="0"/>
              <a:t>lm(formula = PBF ~ Age + </a:t>
            </a:r>
            <a:r>
              <a:rPr lang="en-US" sz="3300" dirty="0" err="1"/>
              <a:t>Wt</a:t>
            </a:r>
            <a:r>
              <a:rPr lang="en-US" sz="3300" dirty="0"/>
              <a:t> + Neck + </a:t>
            </a:r>
            <a:r>
              <a:rPr lang="en-US" sz="3300" dirty="0" err="1"/>
              <a:t>Abd</a:t>
            </a:r>
            <a:r>
              <a:rPr lang="en-US" sz="3300" dirty="0"/>
              <a:t> + Hip + Thigh + Ankle + Arm + Wrist, data = </a:t>
            </a:r>
            <a:r>
              <a:rPr lang="en-US" sz="3300" dirty="0" err="1"/>
              <a:t>bodyfat</a:t>
            </a:r>
            <a:r>
              <a:rPr lang="en-US" sz="3300" dirty="0"/>
              <a:t>)</a:t>
            </a:r>
          </a:p>
          <a:p>
            <a:pPr>
              <a:buNone/>
            </a:pPr>
            <a:endParaRPr lang="en-US" sz="3300" dirty="0"/>
          </a:p>
          <a:p>
            <a:pPr>
              <a:buNone/>
            </a:pPr>
            <a:r>
              <a:rPr lang="en-US" sz="3300" dirty="0"/>
              <a:t>Coefficients:</a:t>
            </a:r>
          </a:p>
          <a:p>
            <a:pPr>
              <a:buNone/>
            </a:pPr>
            <a:r>
              <a:rPr lang="en-US" sz="3300" dirty="0"/>
              <a:t>             	Estimate 	Std. Error 	t value 	</a:t>
            </a:r>
            <a:r>
              <a:rPr lang="en-US" sz="3300" dirty="0" err="1"/>
              <a:t>Pr</a:t>
            </a:r>
            <a:r>
              <a:rPr lang="en-US" sz="3300" dirty="0"/>
              <a:t>(&gt;|t|)    </a:t>
            </a:r>
          </a:p>
          <a:p>
            <a:pPr>
              <a:buNone/>
            </a:pPr>
            <a:r>
              <a:rPr lang="en-US" sz="3300" dirty="0"/>
              <a:t>(Intercept) 	-24.32529   	15.08393  	-1.613 	0.109070    </a:t>
            </a:r>
          </a:p>
          <a:p>
            <a:pPr>
              <a:buNone/>
            </a:pPr>
            <a:r>
              <a:rPr lang="en-US" sz="3300" dirty="0"/>
              <a:t>Age           	0.10657    	0.03886   	2.742 	0.006897 ** </a:t>
            </a:r>
          </a:p>
          <a:p>
            <a:pPr>
              <a:buNone/>
            </a:pPr>
            <a:r>
              <a:rPr lang="en-US" sz="3300" dirty="0" err="1"/>
              <a:t>Wt</a:t>
            </a:r>
            <a:r>
              <a:rPr lang="en-US" sz="3300" dirty="0"/>
              <a:t>           	-0.11609    	0.05120  	-2.267 	0.024893 *  </a:t>
            </a:r>
          </a:p>
          <a:p>
            <a:pPr>
              <a:buNone/>
            </a:pPr>
            <a:r>
              <a:rPr lang="en-US" sz="3300" dirty="0"/>
              <a:t>Neck         	-0.46267    	0.26066  	-1.775 	0.078073 .  </a:t>
            </a:r>
          </a:p>
          <a:p>
            <a:pPr>
              <a:buNone/>
            </a:pPr>
            <a:r>
              <a:rPr lang="en-US" sz="3300" dirty="0" err="1"/>
              <a:t>Abd</a:t>
            </a:r>
            <a:r>
              <a:rPr lang="en-US" sz="3300" dirty="0"/>
              <a:t>           	0.95407    	0.09041  	10.553  	&lt; 2e-16 ***</a:t>
            </a:r>
          </a:p>
          <a:p>
            <a:pPr>
              <a:buNone/>
            </a:pPr>
            <a:r>
              <a:rPr lang="en-US" sz="3300" dirty="0"/>
              <a:t>Hip          	-0.24975    	0.16783  	-1.488 	0.138970    </a:t>
            </a:r>
          </a:p>
          <a:p>
            <a:pPr>
              <a:buNone/>
            </a:pPr>
            <a:r>
              <a:rPr lang="en-US" sz="3300" dirty="0"/>
              <a:t>Thigh         	0.32318    	0.16325   	1.980 	0.049700 *  </a:t>
            </a:r>
          </a:p>
          <a:p>
            <a:pPr>
              <a:buNone/>
            </a:pPr>
            <a:r>
              <a:rPr lang="en-US" sz="3300" dirty="0"/>
              <a:t>Ankle         	0.37835    	0.23102   	1.638 	0.103714    </a:t>
            </a:r>
          </a:p>
          <a:p>
            <a:pPr>
              <a:buNone/>
            </a:pPr>
            <a:r>
              <a:rPr lang="en-US" sz="3300" dirty="0"/>
              <a:t>Arm           	1.07448    	0.31063   	3.459 	0.000719 ***</a:t>
            </a:r>
          </a:p>
          <a:p>
            <a:pPr>
              <a:buNone/>
            </a:pPr>
            <a:r>
              <a:rPr lang="en-US" sz="3300" dirty="0"/>
              <a:t>Wrist        	-2.44983    	0.69932  	-3.503 	0.000618 ***</a:t>
            </a:r>
          </a:p>
          <a:p>
            <a:pPr>
              <a:buNone/>
            </a:pPr>
            <a:r>
              <a:rPr lang="en-US" sz="3300" dirty="0"/>
              <a:t>---</a:t>
            </a:r>
          </a:p>
          <a:p>
            <a:pPr>
              <a:buNone/>
            </a:pPr>
            <a:r>
              <a:rPr lang="en-US" sz="3300" dirty="0" err="1"/>
              <a:t>Signif</a:t>
            </a:r>
            <a:r>
              <a:rPr lang="en-US" sz="3300" dirty="0"/>
              <a:t>. codes:  0 ‘***’ 0.001 ‘**’ 0.01 ‘*’ 0.05 ‘.’ 0.1 ‘ ’ 1</a:t>
            </a:r>
          </a:p>
          <a:p>
            <a:pPr>
              <a:buNone/>
            </a:pPr>
            <a:endParaRPr lang="en-US" sz="3300" dirty="0"/>
          </a:p>
          <a:p>
            <a:pPr>
              <a:buNone/>
            </a:pPr>
            <a:r>
              <a:rPr lang="en-US" sz="3300" dirty="0"/>
              <a:t>Residual standard error: 4.084 on 140 degrees of freedom Multiple R-squared:  0.7569,    Adjusted R-squared:  0.7413 </a:t>
            </a:r>
          </a:p>
          <a:p>
            <a:pPr>
              <a:buNone/>
            </a:pPr>
            <a:r>
              <a:rPr lang="en-US" sz="3300" dirty="0"/>
              <a:t>F-statistic: 48.44 on 9 and 140 DF,  p-value: &lt; 2.2e-16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12593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Best Forward Stepwise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102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7400" dirty="0"/>
              <a:t>Chooses the model with the all 13 parameters! 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3300" dirty="0">
                <a:solidFill>
                  <a:srgbClr val="0000FF"/>
                </a:solidFill>
              </a:rPr>
              <a:t>&gt; summary(</a:t>
            </a:r>
            <a:r>
              <a:rPr lang="en-US" sz="3300" dirty="0" err="1">
                <a:solidFill>
                  <a:srgbClr val="0000FF"/>
                </a:solidFill>
              </a:rPr>
              <a:t>fwmod</a:t>
            </a:r>
            <a:r>
              <a:rPr lang="en-US" sz="33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3600" dirty="0"/>
              <a:t>Call:  lm(formula = PBF ~ ., data = </a:t>
            </a:r>
            <a:r>
              <a:rPr lang="en-US" sz="3600" dirty="0" err="1"/>
              <a:t>SSbodyfat</a:t>
            </a:r>
            <a:r>
              <a:rPr lang="en-US" sz="3600" dirty="0"/>
              <a:t>)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Residuals:</a:t>
            </a:r>
          </a:p>
          <a:p>
            <a:pPr>
              <a:buNone/>
            </a:pPr>
            <a:r>
              <a:rPr lang="en-US" sz="3600" dirty="0"/>
              <a:t>    Min      1Q  Median      3Q     Max </a:t>
            </a:r>
          </a:p>
          <a:p>
            <a:pPr>
              <a:buNone/>
            </a:pPr>
            <a:r>
              <a:rPr lang="en-US" sz="3600" dirty="0"/>
              <a:t>-7.8552 -2.9788 -0.4227  3.1428  8.9839 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Coefficients:</a:t>
            </a:r>
          </a:p>
          <a:p>
            <a:pPr>
              <a:buNone/>
            </a:pPr>
            <a:r>
              <a:rPr lang="en-US" sz="3600" dirty="0"/>
              <a:t>             	Estimate 	Std. Error 	t value 	</a:t>
            </a:r>
            <a:r>
              <a:rPr lang="en-US" sz="3600" dirty="0" err="1"/>
              <a:t>Pr</a:t>
            </a:r>
            <a:r>
              <a:rPr lang="en-US" sz="3600" dirty="0"/>
              <a:t>(&gt;|t|)    </a:t>
            </a:r>
          </a:p>
          <a:p>
            <a:pPr>
              <a:buNone/>
            </a:pPr>
            <a:r>
              <a:rPr lang="en-US" sz="3600" dirty="0"/>
              <a:t>(Intercept) 	-14.35633   	20.47786  	-0.701  	0.48446    </a:t>
            </a:r>
          </a:p>
          <a:p>
            <a:pPr>
              <a:buNone/>
            </a:pPr>
            <a:r>
              <a:rPr lang="en-US" sz="3600" dirty="0"/>
              <a:t>Age           	0.10101    	0.04093   	2.468  	0.01483 *  </a:t>
            </a:r>
          </a:p>
          <a:p>
            <a:pPr>
              <a:buNone/>
            </a:pPr>
            <a:r>
              <a:rPr lang="en-US" sz="3600" dirty="0" err="1"/>
              <a:t>Wt</a:t>
            </a:r>
            <a:r>
              <a:rPr lang="en-US" sz="3600" dirty="0"/>
              <a:t>          	-0.09551    	0.06158  	-1.551  	0.12322    </a:t>
            </a:r>
          </a:p>
          <a:p>
            <a:pPr>
              <a:buNone/>
            </a:pPr>
            <a:r>
              <a:rPr lang="en-US" sz="3600" dirty="0" err="1"/>
              <a:t>Ht</a:t>
            </a:r>
            <a:r>
              <a:rPr lang="en-US" sz="3600" dirty="0"/>
              <a:t>           	-0.09893    	0.10132  	-0.976  	0.33059    </a:t>
            </a:r>
          </a:p>
          <a:p>
            <a:pPr>
              <a:buNone/>
            </a:pPr>
            <a:r>
              <a:rPr lang="en-US" sz="3600" dirty="0"/>
              <a:t>Neck         	-0.48190    	0.26795  	-1.798  	0.07432 .  </a:t>
            </a:r>
          </a:p>
          <a:p>
            <a:pPr>
              <a:buNone/>
            </a:pPr>
            <a:r>
              <a:rPr lang="en-US" sz="3600" dirty="0"/>
              <a:t>Chest         	0.04548    	0.12286   	0.370  	0.71181    </a:t>
            </a:r>
          </a:p>
          <a:p>
            <a:pPr>
              <a:buNone/>
            </a:pPr>
            <a:r>
              <a:rPr lang="en-US" sz="3600" dirty="0" err="1"/>
              <a:t>Abd</a:t>
            </a:r>
            <a:r>
              <a:rPr lang="en-US" sz="3600" dirty="0"/>
              <a:t>           	0.92004    	0.10794   	8.523 	2.62e-14 ***</a:t>
            </a:r>
          </a:p>
          <a:p>
            <a:pPr>
              <a:buNone/>
            </a:pPr>
            <a:r>
              <a:rPr lang="en-US" sz="3600" dirty="0"/>
              <a:t>Hip          	-0.29165    	0.17616  	-1.656  	0.10011    </a:t>
            </a:r>
          </a:p>
          <a:p>
            <a:pPr>
              <a:buNone/>
            </a:pPr>
            <a:r>
              <a:rPr lang="en-US" sz="3600" dirty="0"/>
              <a:t>Thigh         	0.30453    	0.18764   	1.623  	0.10691    </a:t>
            </a:r>
          </a:p>
          <a:p>
            <a:pPr>
              <a:buNone/>
            </a:pPr>
            <a:r>
              <a:rPr lang="en-US" sz="3600" dirty="0"/>
              <a:t>Knee         	-0.06456    	0.31475  	-0.205  	0.83780    </a:t>
            </a:r>
          </a:p>
          <a:p>
            <a:pPr>
              <a:buNone/>
            </a:pPr>
            <a:r>
              <a:rPr lang="en-US" sz="3600" dirty="0"/>
              <a:t>Ankle         	0.38060    	0.23671   	1.608  	0.11018    </a:t>
            </a:r>
          </a:p>
          <a:p>
            <a:pPr>
              <a:buNone/>
            </a:pPr>
            <a:r>
              <a:rPr lang="en-US" sz="3600" dirty="0"/>
              <a:t>Bicep         	0.01274    	0.20298   	0.063  	0.95006    </a:t>
            </a:r>
          </a:p>
          <a:p>
            <a:pPr>
              <a:buNone/>
            </a:pPr>
            <a:r>
              <a:rPr lang="en-US" sz="3600" dirty="0"/>
              <a:t>Arm           	1.01042    	0.34759   	2.907  	0.00426 ** </a:t>
            </a:r>
          </a:p>
          <a:p>
            <a:pPr>
              <a:buNone/>
            </a:pPr>
            <a:r>
              <a:rPr lang="en-US" sz="3600" dirty="0"/>
              <a:t>Wrist        	-2.34001    	0.71395  	-3.278  	0.00133 ** 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Residual standard error: 4.12, 136 degrees of freedom Multiple R-squared:  0.759,  Adjusted R-squared: 0.736 </a:t>
            </a:r>
          </a:p>
          <a:p>
            <a:pPr>
              <a:buNone/>
            </a:pPr>
            <a:r>
              <a:rPr lang="en-US" sz="3600" dirty="0"/>
              <a:t>F-statistic: 33.02 on 13 and 136 DF,  p-value: &lt; 2.2e-16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95721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Best Backward Stepwise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10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7400" dirty="0"/>
              <a:t>Chooses the model with the 9 parameters. 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3300" dirty="0">
                <a:solidFill>
                  <a:srgbClr val="0000FF"/>
                </a:solidFill>
              </a:rPr>
              <a:t>&gt; summary(</a:t>
            </a:r>
            <a:r>
              <a:rPr lang="en-US" sz="3300" dirty="0" err="1">
                <a:solidFill>
                  <a:srgbClr val="0000FF"/>
                </a:solidFill>
              </a:rPr>
              <a:t>bwmod</a:t>
            </a:r>
            <a:r>
              <a:rPr lang="en-US" sz="33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endParaRPr lang="en-US" sz="3300" dirty="0"/>
          </a:p>
          <a:p>
            <a:pPr>
              <a:buNone/>
            </a:pPr>
            <a:r>
              <a:rPr lang="en-US" sz="3300" dirty="0"/>
              <a:t>Call:</a:t>
            </a:r>
          </a:p>
          <a:p>
            <a:pPr>
              <a:buNone/>
            </a:pPr>
            <a:r>
              <a:rPr lang="en-US" sz="3300" dirty="0"/>
              <a:t>lm(formula = PBF ~ Age + </a:t>
            </a:r>
            <a:r>
              <a:rPr lang="en-US" sz="3300" dirty="0" err="1"/>
              <a:t>Wt</a:t>
            </a:r>
            <a:r>
              <a:rPr lang="en-US" sz="3300" dirty="0"/>
              <a:t> + Neck + </a:t>
            </a:r>
            <a:r>
              <a:rPr lang="en-US" sz="3300" dirty="0" err="1"/>
              <a:t>Abd</a:t>
            </a:r>
            <a:r>
              <a:rPr lang="en-US" sz="3300" dirty="0"/>
              <a:t> + Hip + Thigh + Ankle + Arm + Wrist, data = </a:t>
            </a:r>
            <a:r>
              <a:rPr lang="en-US" sz="3300" dirty="0" err="1"/>
              <a:t>bodyfat</a:t>
            </a:r>
            <a:r>
              <a:rPr lang="en-US" sz="3300" dirty="0"/>
              <a:t>)</a:t>
            </a:r>
          </a:p>
          <a:p>
            <a:pPr>
              <a:buNone/>
            </a:pPr>
            <a:endParaRPr lang="en-US" sz="3300" dirty="0"/>
          </a:p>
          <a:p>
            <a:pPr>
              <a:buNone/>
            </a:pPr>
            <a:r>
              <a:rPr lang="en-US" sz="3300" dirty="0"/>
              <a:t>Coefficients:</a:t>
            </a:r>
          </a:p>
          <a:p>
            <a:pPr>
              <a:buNone/>
            </a:pPr>
            <a:r>
              <a:rPr lang="en-US" sz="3300" dirty="0"/>
              <a:t>             	Estimate 	Std. Error 	t value 	</a:t>
            </a:r>
            <a:r>
              <a:rPr lang="en-US" sz="3300" dirty="0" err="1"/>
              <a:t>Pr</a:t>
            </a:r>
            <a:r>
              <a:rPr lang="en-US" sz="3300" dirty="0"/>
              <a:t>(&gt;|t|)    </a:t>
            </a:r>
          </a:p>
          <a:p>
            <a:pPr>
              <a:buNone/>
            </a:pPr>
            <a:r>
              <a:rPr lang="en-US" sz="3300" dirty="0"/>
              <a:t>(Intercept) 	-24.32529   	15.08393  	-1.613 	0.109070    </a:t>
            </a:r>
          </a:p>
          <a:p>
            <a:pPr>
              <a:buNone/>
            </a:pPr>
            <a:r>
              <a:rPr lang="en-US" sz="3300" dirty="0"/>
              <a:t>Age           	0.10657    	0.03886   	2.742 	0.006897 ** </a:t>
            </a:r>
          </a:p>
          <a:p>
            <a:pPr>
              <a:buNone/>
            </a:pPr>
            <a:r>
              <a:rPr lang="en-US" sz="3300" dirty="0" err="1"/>
              <a:t>Wt</a:t>
            </a:r>
            <a:r>
              <a:rPr lang="en-US" sz="3300" dirty="0"/>
              <a:t>           	-0.11609    	0.05120  	-2.267 	0.024893 *  </a:t>
            </a:r>
          </a:p>
          <a:p>
            <a:pPr>
              <a:buNone/>
            </a:pPr>
            <a:r>
              <a:rPr lang="en-US" sz="3300" dirty="0"/>
              <a:t>Neck         	-0.46267    	0.26066  	-1.775 	0.078073 .  </a:t>
            </a:r>
          </a:p>
          <a:p>
            <a:pPr>
              <a:buNone/>
            </a:pPr>
            <a:r>
              <a:rPr lang="en-US" sz="3300" dirty="0" err="1"/>
              <a:t>Abd</a:t>
            </a:r>
            <a:r>
              <a:rPr lang="en-US" sz="3300" dirty="0"/>
              <a:t>           	0.95407    	0.09041  	10.553  	&lt; 2e-16 ***</a:t>
            </a:r>
          </a:p>
          <a:p>
            <a:pPr>
              <a:buNone/>
            </a:pPr>
            <a:r>
              <a:rPr lang="en-US" sz="3300" dirty="0"/>
              <a:t>Hip          	-0.24975    	0.16783  	-1.488 	0.138970    </a:t>
            </a:r>
          </a:p>
          <a:p>
            <a:pPr>
              <a:buNone/>
            </a:pPr>
            <a:r>
              <a:rPr lang="en-US" sz="3300" dirty="0"/>
              <a:t>Thigh         	0.32318    	0.16325   	1.980 	0.049700 *  </a:t>
            </a:r>
          </a:p>
          <a:p>
            <a:pPr>
              <a:buNone/>
            </a:pPr>
            <a:r>
              <a:rPr lang="en-US" sz="3300" dirty="0"/>
              <a:t>Ankle         	0.37835    	0.23102   	1.638 	0.103714    </a:t>
            </a:r>
          </a:p>
          <a:p>
            <a:pPr>
              <a:buNone/>
            </a:pPr>
            <a:r>
              <a:rPr lang="en-US" sz="3300" dirty="0"/>
              <a:t>Arm           	1.07448    	0.31063   	3.459 	0.000719 ***</a:t>
            </a:r>
          </a:p>
          <a:p>
            <a:pPr>
              <a:buNone/>
            </a:pPr>
            <a:r>
              <a:rPr lang="en-US" sz="3300" dirty="0"/>
              <a:t>Wrist        	-2.44983    	0.69932  	-3.503 	0.000618 ***</a:t>
            </a:r>
          </a:p>
          <a:p>
            <a:pPr>
              <a:buNone/>
            </a:pPr>
            <a:r>
              <a:rPr lang="en-US" sz="3300" dirty="0"/>
              <a:t>---</a:t>
            </a:r>
          </a:p>
          <a:p>
            <a:pPr>
              <a:buNone/>
            </a:pPr>
            <a:r>
              <a:rPr lang="en-US" sz="3300" dirty="0" err="1"/>
              <a:t>Signif</a:t>
            </a:r>
            <a:r>
              <a:rPr lang="en-US" sz="3300" dirty="0"/>
              <a:t>. codes:  0 ‘***’ 0.001 ‘**’ 0.01 ‘*’ 0.05 ‘.’ 0.1 ‘ ’ 1</a:t>
            </a:r>
          </a:p>
          <a:p>
            <a:pPr>
              <a:buNone/>
            </a:pPr>
            <a:endParaRPr lang="en-US" sz="3300" dirty="0"/>
          </a:p>
          <a:p>
            <a:pPr>
              <a:buNone/>
            </a:pPr>
            <a:r>
              <a:rPr lang="en-US" sz="3300" dirty="0"/>
              <a:t>Residual standard error: 4.084 on 140 degrees of freedom Multiple R-squared:  0.7569,    Adjusted R-squared:  0.7413 </a:t>
            </a:r>
          </a:p>
          <a:p>
            <a:pPr>
              <a:buNone/>
            </a:pPr>
            <a:r>
              <a:rPr lang="en-US" sz="3300" dirty="0"/>
              <a:t>F-statistic: 48.44 on 9 and 140 DF,  p-value: &lt; 2.2e-16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6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3600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sz="36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3600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sz="3600" dirty="0"/>
              <a:t> for 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86" y="1219200"/>
            <a:ext cx="8229600" cy="5287963"/>
          </a:xfrm>
        </p:spPr>
        <p:txBody>
          <a:bodyPr>
            <a:normAutofit/>
          </a:bodyPr>
          <a:lstStyle/>
          <a:p>
            <a:pPr marL="347472">
              <a:spcBef>
                <a:spcPts val="0"/>
              </a:spcBef>
            </a:pPr>
            <a:r>
              <a:rPr lang="en-US" sz="2800" dirty="0"/>
              <a:t>Given our features,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800" dirty="0"/>
              <a:t>, the regression function takes the following form:</a:t>
            </a:r>
          </a:p>
          <a:p>
            <a:pPr marL="347472">
              <a:spcBef>
                <a:spcPts val="0"/>
              </a:spcBef>
            </a:pPr>
            <a:endParaRPr lang="en-US" sz="2800" dirty="0"/>
          </a:p>
          <a:p>
            <a:pPr marL="347472">
              <a:spcBef>
                <a:spcPts val="0"/>
              </a:spcBef>
            </a:pPr>
            <a:endParaRPr lang="en-US" sz="2800" dirty="0"/>
          </a:p>
          <a:p>
            <a:pPr marL="347472">
              <a:spcBef>
                <a:spcPts val="0"/>
              </a:spcBef>
            </a:pPr>
            <a:r>
              <a:rPr lang="en-US" sz="2800" dirty="0"/>
              <a:t>Recall we then want to identify the estimate of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sz="2800" dirty="0"/>
              <a:t> that minimizes the prediction error for output</a:t>
            </a:r>
          </a:p>
          <a:p>
            <a:pPr marL="747522" lvl="1">
              <a:spcBef>
                <a:spcPts val="0"/>
              </a:spcBef>
            </a:pPr>
            <a:r>
              <a:rPr lang="en-US" sz="2400" dirty="0"/>
              <a:t>We need to define a loss function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))</a:t>
            </a:r>
          </a:p>
          <a:p>
            <a:pPr marL="747522" lvl="1">
              <a:spcBef>
                <a:spcPts val="0"/>
              </a:spcBef>
            </a:pPr>
            <a:endParaRPr lang="en-US" sz="1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347472">
              <a:spcBef>
                <a:spcPts val="0"/>
              </a:spcBef>
            </a:pPr>
            <a:r>
              <a:rPr lang="en-US" sz="2800" dirty="0"/>
              <a:t>The most common choice of loss function for regression is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sz="2800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sz="2800" dirty="0"/>
              <a:t> = squared error loss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595833"/>
              </p:ext>
            </p:extLst>
          </p:nvPr>
        </p:nvGraphicFramePr>
        <p:xfrm>
          <a:off x="1868488" y="2311400"/>
          <a:ext cx="40481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3" imgW="1993680" imgH="215640" progId="Equation.DSMT4">
                  <p:embed/>
                </p:oleObj>
              </mc:Choice>
              <mc:Fallback>
                <p:oleObj name="Equation" r:id="rId3" imgW="1993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8488" y="2311400"/>
                        <a:ext cx="4048125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Model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400" dirty="0"/>
              <a:t>Always good to check if the model is “correct” before using it to make decisions…</a:t>
            </a:r>
          </a:p>
          <a:p>
            <a:r>
              <a:rPr lang="en-US" sz="2400" dirty="0"/>
              <a:t>Information about fit is contained in the residuals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the model fits well the estimated error terms should mimic </a:t>
            </a:r>
            <a:r>
              <a:rPr lang="en-US" sz="2400" i="1" dirty="0">
                <a:latin typeface="Times" pitchFamily="18" charset="0"/>
              </a:rPr>
              <a:t>N</a:t>
            </a:r>
            <a:r>
              <a:rPr lang="en-US" sz="2400" dirty="0">
                <a:latin typeface="Times" pitchFamily="18" charset="0"/>
              </a:rPr>
              <a:t>(0, </a:t>
            </a:r>
            <a:r>
              <a:rPr lang="en-US" sz="2400" i="1" dirty="0">
                <a:latin typeface="Symbol" pitchFamily="18" charset="2"/>
              </a:rPr>
              <a:t>s</a:t>
            </a:r>
            <a:r>
              <a:rPr lang="en-US" sz="1100" i="1" dirty="0">
                <a:latin typeface="Symbol" pitchFamily="18" charset="2"/>
              </a:rPr>
              <a:t> </a:t>
            </a:r>
            <a:r>
              <a:rPr lang="en-US" sz="2400" baseline="30000" dirty="0">
                <a:latin typeface="Times" pitchFamily="18" charset="0"/>
              </a:rPr>
              <a:t>2</a:t>
            </a:r>
            <a:r>
              <a:rPr lang="en-US" sz="2400" dirty="0">
                <a:latin typeface="Times" pitchFamily="18" charset="0"/>
              </a:rPr>
              <a:t>).</a:t>
            </a:r>
          </a:p>
          <a:p>
            <a:endParaRPr lang="en-US" sz="1200" dirty="0">
              <a:latin typeface="Times" pitchFamily="18" charset="0"/>
            </a:endParaRPr>
          </a:p>
          <a:p>
            <a:r>
              <a:rPr lang="en-US" sz="2400" dirty="0"/>
              <a:t>So how can we check?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2286000"/>
          <a:ext cx="3936357" cy="1676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2" name="Equation" r:id="rId3" imgW="2171520" imgH="1015920" progId="Equation.DSMT4">
                  <p:embed/>
                </p:oleObj>
              </mc:Choice>
              <mc:Fallback>
                <p:oleObj name="Equation" r:id="rId3" imgW="2171520" imgH="1015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86000"/>
                        <a:ext cx="3936357" cy="16763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Model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err="1"/>
              <a:t>Studentized</a:t>
            </a:r>
            <a:r>
              <a:rPr lang="en-US" sz="2400" dirty="0"/>
              <a:t> residuals plot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Plot residuals versus predicted values</a:t>
            </a:r>
          </a:p>
          <a:p>
            <a:pPr marL="457200" indent="-457200">
              <a:buNone/>
            </a:pPr>
            <a:r>
              <a:rPr lang="en-US" sz="2000" dirty="0"/>
              <a:t>	-Ideally points should be scattered (i.e. no pattern)</a:t>
            </a:r>
          </a:p>
          <a:p>
            <a:pPr marL="457200" indent="-457200">
              <a:buNone/>
            </a:pPr>
            <a:r>
              <a:rPr lang="en-US" sz="2000" dirty="0"/>
              <a:t>	-If a pattern exists, can show something about the problem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066800" y="1447800"/>
          <a:ext cx="5562600" cy="917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7" name="Equation" r:id="rId3" imgW="3708360" imgH="609480" progId="Equation.DSMT4">
                  <p:embed/>
                </p:oleObj>
              </mc:Choice>
              <mc:Fallback>
                <p:oleObj name="Equation" r:id="rId3" imgW="3708360" imgH="609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5562600" cy="917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505200"/>
            <a:ext cx="7081838" cy="2688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Model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en-US" sz="2400" dirty="0"/>
              <a:t>Plot residuals versus predictors</a:t>
            </a:r>
          </a:p>
          <a:p>
            <a:pPr marL="457200" indent="-457200">
              <a:buAutoNum type="arabicPeriod" startAt="3"/>
            </a:pPr>
            <a:r>
              <a:rPr lang="en-US" sz="2400" dirty="0"/>
              <a:t>QQ plot of </a:t>
            </a:r>
            <a:r>
              <a:rPr lang="en-US" sz="2400" dirty="0" err="1"/>
              <a:t>studentized</a:t>
            </a:r>
            <a:r>
              <a:rPr lang="en-US" sz="2400" dirty="0"/>
              <a:t> residuals plot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8072438" cy="424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Model 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While residuals analysis is useful, it may miss outliers- i.e. observations that are influential on predictions</a:t>
            </a:r>
          </a:p>
          <a:p>
            <a:r>
              <a:rPr lang="en-US" sz="2800" dirty="0"/>
              <a:t>Leverage:</a:t>
            </a:r>
          </a:p>
          <a:p>
            <a:pPr lvl="1"/>
            <a:r>
              <a:rPr lang="en-US" sz="2400" dirty="0"/>
              <a:t>how far is the </a:t>
            </a:r>
            <a:r>
              <a:rPr lang="en-US" sz="2400" i="1" dirty="0" err="1">
                <a:latin typeface="Times" pitchFamily="18" charset="0"/>
              </a:rPr>
              <a:t>j</a:t>
            </a:r>
            <a:r>
              <a:rPr lang="en-US" sz="2400" baseline="30000" dirty="0" err="1">
                <a:latin typeface="Times" pitchFamily="18" charset="0"/>
              </a:rPr>
              <a:t>th</a:t>
            </a:r>
            <a:r>
              <a:rPr lang="en-US" sz="2400" dirty="0"/>
              <a:t> observation from the others?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400" dirty="0"/>
              <a:t>How much pull does </a:t>
            </a:r>
            <a:r>
              <a:rPr lang="en-US" sz="2400" i="1" dirty="0">
                <a:latin typeface="Times" pitchFamily="18" charset="0"/>
              </a:rPr>
              <a:t>j</a:t>
            </a:r>
            <a:r>
              <a:rPr lang="en-US" sz="2400" dirty="0"/>
              <a:t> exert on the fit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Observations that affect inferences are </a:t>
            </a:r>
            <a:r>
              <a:rPr lang="en-US" sz="2800" i="1" dirty="0"/>
              <a:t>influential</a:t>
            </a:r>
            <a:endParaRPr lang="en-US" sz="28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663216"/>
              </p:ext>
            </p:extLst>
          </p:nvPr>
        </p:nvGraphicFramePr>
        <p:xfrm>
          <a:off x="1514475" y="3181350"/>
          <a:ext cx="41402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0" name="Equation" r:id="rId3" imgW="2501640" imgH="419040" progId="Equation.DSMT4">
                  <p:embed/>
                </p:oleObj>
              </mc:Choice>
              <mc:Fallback>
                <p:oleObj name="Equation" r:id="rId3" imgW="250164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3181350"/>
                        <a:ext cx="414020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322823"/>
              </p:ext>
            </p:extLst>
          </p:nvPr>
        </p:nvGraphicFramePr>
        <p:xfrm>
          <a:off x="1371600" y="4574948"/>
          <a:ext cx="23749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1" name="Equation" r:id="rId5" imgW="1434960" imgH="304560" progId="Equation.DSMT4">
                  <p:embed/>
                </p:oleObj>
              </mc:Choice>
              <mc:Fallback>
                <p:oleObj name="Equation" r:id="rId5" imgW="1434960" imgH="304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74948"/>
                        <a:ext cx="23749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% Body Fat Model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Consider the model with 9 parameters.  </a:t>
            </a:r>
          </a:p>
          <a:p>
            <a:r>
              <a:rPr lang="en-US" sz="2400" dirty="0"/>
              <a:t>Let’s look at the residual diagnostics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5000"/>
            <a:ext cx="8229600" cy="466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258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% Body Fat Model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What about leverage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524000"/>
            <a:ext cx="5148262" cy="514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1319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89882"/>
            <a:ext cx="5943600" cy="593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611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Outliers &amp; Influential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&gt; </a:t>
            </a:r>
            <a:r>
              <a:rPr lang="en-US" sz="2000" dirty="0" err="1">
                <a:solidFill>
                  <a:srgbClr val="FF0000"/>
                </a:solidFill>
              </a:rPr>
              <a:t>SSbodyfat</a:t>
            </a:r>
            <a:r>
              <a:rPr lang="en-US" sz="2000" dirty="0">
                <a:solidFill>
                  <a:srgbClr val="FF0000"/>
                </a:solidFill>
              </a:rPr>
              <a:t>[which(</a:t>
            </a:r>
            <a:r>
              <a:rPr lang="en-US" sz="2000" dirty="0" err="1">
                <a:solidFill>
                  <a:srgbClr val="FF0000"/>
                </a:solidFill>
              </a:rPr>
              <a:t>lev</a:t>
            </a:r>
            <a:r>
              <a:rPr lang="en-US" sz="2000" dirty="0">
                <a:solidFill>
                  <a:srgbClr val="FF0000"/>
                </a:solidFill>
              </a:rPr>
              <a:t>&gt;0.2),c(2,3,5,7,8,9,11,13,14)]</a:t>
            </a:r>
          </a:p>
          <a:p>
            <a:pPr marL="0" indent="0">
              <a:buNone/>
            </a:pPr>
            <a:r>
              <a:rPr lang="en-US" sz="2000" dirty="0"/>
              <a:t>       Age     </a:t>
            </a:r>
            <a:r>
              <a:rPr lang="en-US" sz="2000" dirty="0" err="1"/>
              <a:t>Wt</a:t>
            </a:r>
            <a:r>
              <a:rPr lang="en-US" sz="2000" dirty="0"/>
              <a:t>      Neck   </a:t>
            </a:r>
            <a:r>
              <a:rPr lang="en-US" sz="2000" dirty="0" err="1"/>
              <a:t>Abd</a:t>
            </a:r>
            <a:r>
              <a:rPr lang="en-US" sz="2000" dirty="0"/>
              <a:t>       Hip     Thigh   Ankle   Arm   Wrist   (Leverage)</a:t>
            </a:r>
          </a:p>
          <a:p>
            <a:pPr marL="0" indent="0">
              <a:buNone/>
            </a:pPr>
            <a:r>
              <a:rPr lang="en-US" sz="2000" dirty="0"/>
              <a:t>31    32   182.00   38.7    88.7    99.8       57.5    33.9    27.7    18.4    (0.369)</a:t>
            </a:r>
          </a:p>
          <a:p>
            <a:pPr marL="0" indent="0">
              <a:buNone/>
            </a:pPr>
            <a:r>
              <a:rPr lang="en-US" sz="2000" dirty="0"/>
              <a:t>36    49   191.75   38.4    113.1  113.8     61.9    21.9    29.8    17.0    (0.273)</a:t>
            </a:r>
          </a:p>
          <a:p>
            <a:pPr marL="0" indent="0">
              <a:buNone/>
            </a:pPr>
            <a:r>
              <a:rPr lang="en-US" sz="2000" dirty="0"/>
              <a:t>39    46   363.15   51.2    148.1  147.7     87.3    29.6    29.0    21.4    (0.583)</a:t>
            </a:r>
          </a:p>
          <a:p>
            <a:pPr marL="0" indent="0">
              <a:buNone/>
            </a:pPr>
            <a:r>
              <a:rPr lang="en-US" sz="2000" dirty="0"/>
              <a:t>86    67   167.00   36.5    89.7     96.2       54.7    33.7    27.7    18.2    (0.421)</a:t>
            </a:r>
          </a:p>
          <a:p>
            <a:pPr marL="457200" indent="-457200">
              <a:buAutoNum type="arabicPlain" startAt="106"/>
            </a:pPr>
            <a:r>
              <a:rPr lang="en-US" sz="2000" dirty="0"/>
              <a:t>43   165.50   31.1    87.3     96.6       54.7    24.8    29.4    18.8    (0.204)</a:t>
            </a:r>
          </a:p>
          <a:p>
            <a:pPr marL="457200" indent="-457200">
              <a:buAutoNum type="arabicPlain" startAt="106"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&gt; </a:t>
            </a:r>
            <a:r>
              <a:rPr lang="en-US" sz="2000" dirty="0" err="1">
                <a:solidFill>
                  <a:srgbClr val="FF0000"/>
                </a:solidFill>
              </a:rPr>
              <a:t>colMeans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SSbodyfat</a:t>
            </a:r>
            <a:r>
              <a:rPr lang="en-US" sz="2000" dirty="0">
                <a:solidFill>
                  <a:srgbClr val="FF0000"/>
                </a:solidFill>
              </a:rPr>
              <a:t>[,c(2,3,5,7,8,9,11,13,14)])</a:t>
            </a:r>
          </a:p>
          <a:p>
            <a:pPr marL="0" indent="0">
              <a:buNone/>
            </a:pPr>
            <a:r>
              <a:rPr lang="en-US" sz="2000" dirty="0"/>
              <a:t>      Age        </a:t>
            </a:r>
            <a:r>
              <a:rPr lang="en-US" sz="2000" dirty="0" err="1"/>
              <a:t>Wt</a:t>
            </a:r>
            <a:r>
              <a:rPr lang="en-US" sz="2000" dirty="0"/>
              <a:t>      Neck       </a:t>
            </a:r>
            <a:r>
              <a:rPr lang="en-US" sz="2000" dirty="0" err="1"/>
              <a:t>Abd</a:t>
            </a:r>
            <a:r>
              <a:rPr lang="en-US" sz="2000" dirty="0"/>
              <a:t>       Hip     Thigh     Ankle   Arm    Wrist</a:t>
            </a:r>
          </a:p>
          <a:p>
            <a:pPr marL="0" indent="0">
              <a:buNone/>
            </a:pPr>
            <a:r>
              <a:rPr lang="en-US" sz="2000" dirty="0"/>
              <a:t>    43.8      177.4    37.8        91. 7      99.8     59.4      23.1     28.7     18.2</a:t>
            </a:r>
          </a:p>
        </p:txBody>
      </p:sp>
    </p:spTree>
    <p:extLst>
      <p:ext uri="{BB962C8B-B14F-4D97-AF65-F5344CB8AC3E}">
        <p14:creationId xmlns:p14="http://schemas.microsoft.com/office/powerpoint/2010/main" val="3755727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Co-linearity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If the feature matrix </a:t>
            </a:r>
            <a:r>
              <a:rPr lang="en-US" sz="24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dirty="0"/>
              <a:t> is not full rank, a linear combination </a:t>
            </a:r>
            <a:r>
              <a:rPr lang="en-US" sz="2400" b="1" dirty="0" err="1">
                <a:latin typeface="Times" pitchFamily="18" charset="0"/>
              </a:rPr>
              <a:t>aX</a:t>
            </a:r>
            <a:r>
              <a:rPr lang="en-US" sz="2400" b="1" dirty="0">
                <a:latin typeface="Times" pitchFamily="18" charset="0"/>
              </a:rPr>
              <a:t> </a:t>
            </a:r>
            <a:r>
              <a:rPr lang="en-US" sz="2400" dirty="0"/>
              <a:t>of columns in </a:t>
            </a:r>
            <a:r>
              <a:rPr lang="en-US" sz="2400" b="1" dirty="0">
                <a:latin typeface="Times" pitchFamily="18" charset="0"/>
              </a:rPr>
              <a:t>X</a:t>
            </a:r>
            <a:r>
              <a:rPr lang="en-US" sz="2400" dirty="0"/>
              <a:t> =0</a:t>
            </a:r>
          </a:p>
          <a:p>
            <a:endParaRPr lang="en-US" sz="2400" dirty="0"/>
          </a:p>
          <a:p>
            <a:r>
              <a:rPr lang="en-US" sz="2400" dirty="0"/>
              <a:t>In such a case the columns are </a:t>
            </a:r>
            <a:r>
              <a:rPr lang="en-US" sz="2400" i="1" dirty="0"/>
              <a:t>co-linear</a:t>
            </a:r>
            <a:r>
              <a:rPr lang="en-US" sz="2400" dirty="0"/>
              <a:t> in which case the inverse of </a:t>
            </a:r>
            <a:r>
              <a:rPr lang="en-US" sz="2400" b="1" dirty="0">
                <a:latin typeface="Times" pitchFamily="18" charset="0"/>
              </a:rPr>
              <a:t>X</a:t>
            </a:r>
            <a:r>
              <a:rPr lang="en-US" sz="2400" dirty="0"/>
              <a:t>’</a:t>
            </a:r>
            <a:r>
              <a:rPr lang="en-US" sz="2400" b="1" dirty="0">
                <a:latin typeface="Times" pitchFamily="18" charset="0"/>
              </a:rPr>
              <a:t>X</a:t>
            </a:r>
            <a:r>
              <a:rPr lang="en-US" sz="2400" b="1" dirty="0"/>
              <a:t> </a:t>
            </a:r>
            <a:r>
              <a:rPr lang="en-US" sz="2400" dirty="0"/>
              <a:t>doesn’t exist</a:t>
            </a:r>
          </a:p>
          <a:p>
            <a:endParaRPr lang="en-US" sz="2400" dirty="0"/>
          </a:p>
          <a:p>
            <a:r>
              <a:rPr lang="en-US" sz="2400" dirty="0"/>
              <a:t>It is rare that </a:t>
            </a:r>
            <a:r>
              <a:rPr lang="en-US" sz="2400" b="1" dirty="0" err="1">
                <a:latin typeface="Times" pitchFamily="18" charset="0"/>
              </a:rPr>
              <a:t>aX</a:t>
            </a:r>
            <a:r>
              <a:rPr lang="en-US" sz="2400" b="1" dirty="0">
                <a:latin typeface="Times" pitchFamily="18" charset="0"/>
              </a:rPr>
              <a:t> </a:t>
            </a:r>
            <a:r>
              <a:rPr lang="en-US" sz="2400" dirty="0"/>
              <a:t>== 0, but if a combination exists that is nearly zero,</a:t>
            </a:r>
            <a:r>
              <a:rPr lang="en-US" sz="2400" dirty="0">
                <a:latin typeface="Times" pitchFamily="18" charset="0"/>
              </a:rPr>
              <a:t> (</a:t>
            </a:r>
            <a:r>
              <a:rPr lang="en-US" sz="2400" b="1" dirty="0">
                <a:latin typeface="Times" pitchFamily="18" charset="0"/>
              </a:rPr>
              <a:t>X</a:t>
            </a:r>
            <a:r>
              <a:rPr lang="en-US" sz="2400" dirty="0"/>
              <a:t>’</a:t>
            </a:r>
            <a:r>
              <a:rPr lang="en-US" sz="2400" b="1" dirty="0">
                <a:latin typeface="Times" pitchFamily="18" charset="0"/>
              </a:rPr>
              <a:t>X</a:t>
            </a:r>
            <a:r>
              <a:rPr lang="en-US" sz="2400" dirty="0">
                <a:latin typeface="Times" pitchFamily="18" charset="0"/>
              </a:rPr>
              <a:t>)</a:t>
            </a:r>
            <a:r>
              <a:rPr lang="en-US" sz="2400" baseline="30000" dirty="0">
                <a:latin typeface="Times" pitchFamily="18" charset="0"/>
              </a:rPr>
              <a:t>-1</a:t>
            </a:r>
            <a:r>
              <a:rPr lang="en-US" sz="2400" dirty="0"/>
              <a:t> is numerically unstable</a:t>
            </a:r>
          </a:p>
          <a:p>
            <a:endParaRPr lang="en-US" sz="2400" dirty="0"/>
          </a:p>
          <a:p>
            <a:r>
              <a:rPr lang="en-US" sz="2400" dirty="0"/>
              <a:t>Results in very large estimated variance of the model parameters making it difficult to identify significant regression coefficients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Collinearity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dirty="0"/>
              <a:t>We can check for severity of </a:t>
            </a:r>
            <a:r>
              <a:rPr lang="en-US" sz="2800" dirty="0" err="1"/>
              <a:t>multicollinearity</a:t>
            </a:r>
            <a:r>
              <a:rPr lang="en-US" sz="2800" dirty="0"/>
              <a:t> using the </a:t>
            </a:r>
            <a:r>
              <a:rPr lang="en-US" sz="2800" i="1" dirty="0"/>
              <a:t>variance inflation factor</a:t>
            </a:r>
            <a:r>
              <a:rPr lang="en-US" sz="2800" dirty="0"/>
              <a:t> (</a:t>
            </a:r>
            <a:r>
              <a:rPr lang="en-US" sz="2800" i="1" dirty="0">
                <a:latin typeface="Times" pitchFamily="18" charset="0"/>
                <a:cs typeface="Times" pitchFamily="18" charset="0"/>
              </a:rPr>
              <a:t>VIF</a:t>
            </a:r>
            <a:r>
              <a:rPr lang="en-US" sz="2800" dirty="0"/>
              <a:t>)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307115"/>
              </p:ext>
            </p:extLst>
          </p:nvPr>
        </p:nvGraphicFramePr>
        <p:xfrm>
          <a:off x="914400" y="2486025"/>
          <a:ext cx="7663107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6" name="Equation" r:id="rId3" imgW="3619440" imgH="1143000" progId="Equation.DSMT4">
                  <p:embed/>
                </p:oleObj>
              </mc:Choice>
              <mc:Fallback>
                <p:oleObj name="Equation" r:id="rId3" imgW="361944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86025"/>
                        <a:ext cx="7663107" cy="2419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550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Notation &amp; Data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5867"/>
            <a:ext cx="8229600" cy="4525963"/>
          </a:xfrm>
        </p:spPr>
        <p:txBody>
          <a:bodyPr/>
          <a:lstStyle/>
          <a:p>
            <a:r>
              <a:rPr lang="en-US" sz="2800" dirty="0"/>
              <a:t>Consider a set of </a:t>
            </a:r>
            <a:r>
              <a:rPr lang="en-US" sz="2800" i="1" dirty="0">
                <a:latin typeface="Times" pitchFamily="18" charset="0"/>
              </a:rPr>
              <a:t>j</a:t>
            </a:r>
            <a:r>
              <a:rPr lang="en-US" sz="2800" dirty="0">
                <a:latin typeface="Times" pitchFamily="18" charset="0"/>
              </a:rPr>
              <a:t> = 1, 2,…, </a:t>
            </a:r>
            <a:r>
              <a:rPr lang="en-US" sz="2800" i="1" dirty="0">
                <a:latin typeface="Times" pitchFamily="18" charset="0"/>
              </a:rPr>
              <a:t>p</a:t>
            </a:r>
            <a:r>
              <a:rPr lang="en-US" sz="2800" dirty="0">
                <a:latin typeface="Times" pitchFamily="18" charset="0"/>
              </a:rPr>
              <a:t> </a:t>
            </a:r>
            <a:r>
              <a:rPr lang="en-US" sz="2800" dirty="0"/>
              <a:t>variables (or features) collected in a study and an outcome </a:t>
            </a:r>
            <a:r>
              <a:rPr lang="en-US" sz="2800" b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</a:p>
          <a:p>
            <a:r>
              <a:rPr lang="en-US" sz="2800" dirty="0"/>
              <a:t>And </a:t>
            </a:r>
            <a:r>
              <a:rPr lang="en-US" sz="2800" i="1" dirty="0" err="1">
                <a:latin typeface="Times" pitchFamily="18" charset="0"/>
              </a:rPr>
              <a:t>i</a:t>
            </a:r>
            <a:r>
              <a:rPr lang="en-US" sz="2800" dirty="0">
                <a:latin typeface="Times" pitchFamily="18" charset="0"/>
              </a:rPr>
              <a:t> = 1, 2,…, </a:t>
            </a:r>
            <a:r>
              <a:rPr lang="en-US" sz="2800" i="1" dirty="0">
                <a:latin typeface="Times" pitchFamily="18" charset="0"/>
              </a:rPr>
              <a:t>n</a:t>
            </a:r>
            <a:r>
              <a:rPr lang="en-US" sz="2800" dirty="0">
                <a:latin typeface="Times" pitchFamily="18" charset="0"/>
              </a:rPr>
              <a:t> </a:t>
            </a:r>
            <a:r>
              <a:rPr lang="en-US" sz="2800" dirty="0"/>
              <a:t>is the number of samples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153103"/>
              </p:ext>
            </p:extLst>
          </p:nvPr>
        </p:nvGraphicFramePr>
        <p:xfrm>
          <a:off x="446088" y="3116263"/>
          <a:ext cx="8299450" cy="306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1" name="Equation" r:id="rId3" imgW="4609800" imgH="1701720" progId="Equation.DSMT4">
                  <p:embed/>
                </p:oleObj>
              </mc:Choice>
              <mc:Fallback>
                <p:oleObj name="Equation" r:id="rId3" imgW="4609800" imgH="1701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6088" y="3116263"/>
                        <a:ext cx="8299450" cy="306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32547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Mis</a:t>
            </a:r>
            <a:r>
              <a:rPr lang="en-US" sz="3600"/>
              <a:t>-specified </a:t>
            </a:r>
            <a:r>
              <a:rPr lang="en-US" sz="3600" dirty="0"/>
              <a:t>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r>
              <a:rPr lang="en-US" sz="2800" dirty="0"/>
              <a:t>If important predictors are omitted, the vector of regression coefficients my be biased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Biased unless columns of </a:t>
            </a:r>
            <a:r>
              <a:rPr lang="en-US" sz="2800" b="1" dirty="0">
                <a:latin typeface="Times" pitchFamily="18" charset="0"/>
              </a:rPr>
              <a:t>x</a:t>
            </a:r>
            <a:r>
              <a:rPr lang="en-US" sz="2800" baseline="-25000" dirty="0">
                <a:latin typeface="Times" pitchFamily="18" charset="0"/>
              </a:rPr>
              <a:t>1</a:t>
            </a:r>
            <a:r>
              <a:rPr lang="en-US" sz="2800" dirty="0"/>
              <a:t> and </a:t>
            </a:r>
            <a:r>
              <a:rPr lang="en-US" sz="2800" b="1" dirty="0">
                <a:latin typeface="Times" pitchFamily="18" charset="0"/>
              </a:rPr>
              <a:t>x</a:t>
            </a:r>
            <a:r>
              <a:rPr lang="en-US" sz="2800" baseline="-25000" dirty="0">
                <a:latin typeface="Times" pitchFamily="18" charset="0"/>
              </a:rPr>
              <a:t>2</a:t>
            </a:r>
            <a:r>
              <a:rPr lang="en-US" sz="2800" dirty="0"/>
              <a:t> are independent.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849333"/>
              </p:ext>
            </p:extLst>
          </p:nvPr>
        </p:nvGraphicFramePr>
        <p:xfrm>
          <a:off x="1319213" y="1905000"/>
          <a:ext cx="6354762" cy="346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6" name="Equation" r:id="rId3" imgW="4546440" imgH="2476440" progId="Equation.DSMT4">
                  <p:embed/>
                </p:oleObj>
              </mc:Choice>
              <mc:Fallback>
                <p:oleObj name="Equation" r:id="rId3" imgW="4546440" imgH="2476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1905000"/>
                        <a:ext cx="6354762" cy="3460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Impact of Misspecification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dirty="0"/>
              <a:t>Consider the following example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Simulation:</a:t>
            </a:r>
          </a:p>
          <a:p>
            <a:pPr lvl="1"/>
            <a:r>
              <a:rPr lang="en-US" sz="2400" dirty="0"/>
              <a:t>Impact of correlation of on regression estimates if we exclude </a:t>
            </a:r>
            <a:r>
              <a:rPr lang="en-US" sz="24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400" baseline="-25000" dirty="0">
                <a:latin typeface="Times" panose="02020603050405020304" pitchFamily="18" charset="0"/>
                <a:cs typeface="Times" panose="02020603050405020304" pitchFamily="18" charset="0"/>
              </a:rPr>
              <a:t>5</a:t>
            </a:r>
            <a:endParaRPr lang="en-US" sz="24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310081"/>
              </p:ext>
            </p:extLst>
          </p:nvPr>
        </p:nvGraphicFramePr>
        <p:xfrm>
          <a:off x="2286000" y="1752600"/>
          <a:ext cx="4114800" cy="238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5" name="Equation" r:id="rId3" imgW="2692080" imgH="1562040" progId="Equation.DSMT4">
                  <p:embed/>
                </p:oleObj>
              </mc:Choice>
              <mc:Fallback>
                <p:oleObj name="Equation" r:id="rId3" imgW="269208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1752600"/>
                        <a:ext cx="4114800" cy="238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06332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Simulation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41" y="1452790"/>
            <a:ext cx="8920988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431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Model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/>
              <a:t>What about </a:t>
            </a:r>
            <a:r>
              <a:rPr lang="en-US" sz="2800" dirty="0" err="1"/>
              <a:t>collinearity</a:t>
            </a:r>
            <a:r>
              <a:rPr lang="en-US" sz="2800" dirty="0"/>
              <a:t>?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 round(</a:t>
            </a:r>
            <a:r>
              <a:rPr lang="en-US" sz="1800" dirty="0" err="1">
                <a:solidFill>
                  <a:srgbClr val="0000FF"/>
                </a:solidFill>
              </a:rPr>
              <a:t>cor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SSbodyfat</a:t>
            </a:r>
            <a:r>
              <a:rPr lang="en-US" sz="1800" dirty="0">
                <a:solidFill>
                  <a:srgbClr val="0000FF"/>
                </a:solidFill>
              </a:rPr>
              <a:t>[,c(2,3,5,7,8,9,11,13,14)]), digits=3)</a:t>
            </a:r>
          </a:p>
          <a:p>
            <a:pPr>
              <a:buNone/>
            </a:pPr>
            <a:r>
              <a:rPr lang="en-US" sz="1800" dirty="0"/>
              <a:t>              Age      </a:t>
            </a:r>
            <a:r>
              <a:rPr lang="en-US" sz="1800" dirty="0" err="1"/>
              <a:t>Wt</a:t>
            </a:r>
            <a:r>
              <a:rPr lang="en-US" sz="1800" dirty="0"/>
              <a:t>         Neck      </a:t>
            </a:r>
            <a:r>
              <a:rPr lang="en-US" sz="1800" dirty="0" err="1"/>
              <a:t>Abd</a:t>
            </a:r>
            <a:r>
              <a:rPr lang="en-US" sz="1800" dirty="0"/>
              <a:t>        Hip        Thigh      </a:t>
            </a:r>
            <a:r>
              <a:rPr lang="en-US" sz="1800"/>
              <a:t>Ankle      Arm      </a:t>
            </a:r>
            <a:r>
              <a:rPr lang="en-US" sz="1800" dirty="0"/>
              <a:t>Wrist</a:t>
            </a:r>
          </a:p>
          <a:p>
            <a:pPr>
              <a:buNone/>
            </a:pPr>
            <a:r>
              <a:rPr lang="en-US" sz="1800" dirty="0"/>
              <a:t>Age    1.000     -0.052    0.083    0.201    -0.091    -0.226    -0.093    -0.106    0.202</a:t>
            </a:r>
          </a:p>
          <a:p>
            <a:pPr>
              <a:buNone/>
            </a:pPr>
            <a:r>
              <a:rPr lang="en-US" sz="1800" dirty="0" err="1"/>
              <a:t>Wt</a:t>
            </a:r>
            <a:r>
              <a:rPr lang="en-US" sz="1800" dirty="0"/>
              <a:t>    -0.052      1.000    0.810    0.876      0.934      0.857     0.560     0.689    0.703</a:t>
            </a:r>
          </a:p>
          <a:p>
            <a:pPr>
              <a:buNone/>
            </a:pPr>
            <a:r>
              <a:rPr lang="en-US" sz="1800" dirty="0"/>
              <a:t>Neck   0.083     0.810    1.000    0.719      0.705      0.682     0.415     0.663    0.718</a:t>
            </a:r>
          </a:p>
          <a:p>
            <a:pPr>
              <a:buNone/>
            </a:pPr>
            <a:r>
              <a:rPr lang="en-US" sz="1800" dirty="0" err="1"/>
              <a:t>Abd</a:t>
            </a:r>
            <a:r>
              <a:rPr lang="en-US" sz="1800" dirty="0"/>
              <a:t>    0.201      0.876    0.719    1.000      0.867     0.770      0.399     0.538    0.571</a:t>
            </a:r>
          </a:p>
          <a:p>
            <a:pPr>
              <a:buNone/>
            </a:pPr>
            <a:r>
              <a:rPr lang="en-US" sz="1800" dirty="0"/>
              <a:t>Hip   -0.091       0.934    0.705    0.867     1.000      0.891      0.502     0.581    0.576</a:t>
            </a:r>
          </a:p>
          <a:p>
            <a:pPr>
              <a:buNone/>
            </a:pPr>
            <a:r>
              <a:rPr lang="en-US" sz="1800" dirty="0"/>
              <a:t>Thigh -0.226     0.857    0.682    0.770     0.891      1.000      0.458     0.632    0.502</a:t>
            </a:r>
          </a:p>
          <a:p>
            <a:pPr>
              <a:buNone/>
            </a:pPr>
            <a:r>
              <a:rPr lang="en-US" sz="1800" dirty="0"/>
              <a:t>Ankle -0.093     0.560    0.415    0.399     0.502      0.458     1.000      0.380    0.503</a:t>
            </a:r>
          </a:p>
          <a:p>
            <a:pPr>
              <a:buNone/>
            </a:pPr>
            <a:r>
              <a:rPr lang="en-US" sz="1800" dirty="0"/>
              <a:t>Arm   -0.106     0.689    0.663    0.538      0.581      0.632     0.380     1.000    0.677</a:t>
            </a:r>
          </a:p>
          <a:p>
            <a:pPr>
              <a:buNone/>
            </a:pPr>
            <a:r>
              <a:rPr lang="en-US" sz="1800" dirty="0"/>
              <a:t>Wrist  0.202     0.703    0.718     0.571     0.576      0.502     0.503     0.677    1.000</a:t>
            </a:r>
            <a:endParaRPr lang="en-US" sz="1600" dirty="0"/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</a:t>
            </a:r>
            <a:r>
              <a:rPr lang="en-US" sz="1800" dirty="0" err="1">
                <a:solidFill>
                  <a:srgbClr val="0000FF"/>
                </a:solidFill>
              </a:rPr>
              <a:t>vif</a:t>
            </a:r>
            <a:r>
              <a:rPr lang="en-US" sz="1800" dirty="0">
                <a:solidFill>
                  <a:srgbClr val="0000FF"/>
                </a:solidFill>
              </a:rPr>
              <a:t>(mod9)</a:t>
            </a:r>
          </a:p>
          <a:p>
            <a:pPr>
              <a:buNone/>
            </a:pPr>
            <a:r>
              <a:rPr lang="en-US" sz="1800" dirty="0">
                <a:solidFill>
                  <a:srgbClr val="002060"/>
                </a:solidFill>
              </a:rPr>
              <a:t> Age              </a:t>
            </a:r>
            <a:r>
              <a:rPr lang="en-US" sz="1800" dirty="0" err="1">
                <a:solidFill>
                  <a:srgbClr val="002060"/>
                </a:solidFill>
              </a:rPr>
              <a:t>Wt</a:t>
            </a:r>
            <a:r>
              <a:rPr lang="en-US" sz="1800" dirty="0">
                <a:solidFill>
                  <a:srgbClr val="002060"/>
                </a:solidFill>
              </a:rPr>
              <a:t>               Neck          </a:t>
            </a:r>
            <a:r>
              <a:rPr lang="en-US" sz="1800" dirty="0" err="1">
                <a:solidFill>
                  <a:srgbClr val="002060"/>
                </a:solidFill>
              </a:rPr>
              <a:t>Abd</a:t>
            </a:r>
            <a:r>
              <a:rPr lang="en-US" sz="1800" dirty="0">
                <a:solidFill>
                  <a:srgbClr val="002060"/>
                </a:solidFill>
              </a:rPr>
              <a:t>          Hip               Thigh        Ankle </a:t>
            </a:r>
          </a:p>
          <a:p>
            <a:pPr>
              <a:buNone/>
            </a:pPr>
            <a:r>
              <a:rPr lang="en-US" sz="1800" dirty="0">
                <a:solidFill>
                  <a:srgbClr val="002060"/>
                </a:solidFill>
              </a:rPr>
              <a:t> 2.134783 19.015548  3.679822  7.928140 13.127375  6.407491  1.634879 </a:t>
            </a:r>
          </a:p>
          <a:p>
            <a:pPr>
              <a:buNone/>
            </a:pPr>
            <a:r>
              <a:rPr lang="en-US" sz="1800" dirty="0">
                <a:solidFill>
                  <a:srgbClr val="002060"/>
                </a:solidFill>
              </a:rPr>
              <a:t>      Arm     Wrist </a:t>
            </a:r>
          </a:p>
          <a:p>
            <a:pPr>
              <a:buNone/>
            </a:pPr>
            <a:r>
              <a:rPr lang="en-US" sz="1800" dirty="0">
                <a:solidFill>
                  <a:srgbClr val="002060"/>
                </a:solidFill>
              </a:rPr>
              <a:t> 2.688906  3.502969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/>
              <a:t>What if our investigator really felt all 13 predictors really would give the best model?</a:t>
            </a:r>
          </a:p>
          <a:p>
            <a:pPr>
              <a:buNone/>
            </a:pPr>
            <a:endParaRPr lang="en-US" sz="9600" dirty="0"/>
          </a:p>
          <a:p>
            <a:pPr>
              <a:buNone/>
            </a:pPr>
            <a:r>
              <a:rPr lang="en-US" sz="6400" dirty="0">
                <a:solidFill>
                  <a:srgbClr val="0000FF"/>
                </a:solidFill>
              </a:rPr>
              <a:t>&gt; summary(mod13)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5600" dirty="0"/>
              <a:t>Call:</a:t>
            </a:r>
          </a:p>
          <a:p>
            <a:pPr>
              <a:buNone/>
            </a:pPr>
            <a:r>
              <a:rPr lang="en-US" sz="5600" dirty="0"/>
              <a:t>lm(formula = PBF ~ Age + Wt + Ht + Neck + Chest + </a:t>
            </a:r>
            <a:r>
              <a:rPr lang="en-US" sz="5600" dirty="0" err="1"/>
              <a:t>Abd</a:t>
            </a:r>
            <a:r>
              <a:rPr lang="en-US" sz="5600" dirty="0"/>
              <a:t> + Hip + Thigh + Knee + Ankle + Bicep + Arm + Wrist, data = </a:t>
            </a:r>
            <a:r>
              <a:rPr lang="en-US" sz="5600" dirty="0" err="1"/>
              <a:t>bodyfat</a:t>
            </a:r>
            <a:r>
              <a:rPr lang="en-US" sz="5600" dirty="0"/>
              <a:t>,  x = T)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/>
              <a:t>Coefficients:</a:t>
            </a:r>
          </a:p>
          <a:p>
            <a:pPr>
              <a:buNone/>
            </a:pPr>
            <a:r>
              <a:rPr lang="en-US" sz="5600" dirty="0"/>
              <a:t>             	Estimate 	Std. Error 	t value 	</a:t>
            </a:r>
            <a:r>
              <a:rPr lang="en-US" sz="5600" dirty="0" err="1"/>
              <a:t>Pr</a:t>
            </a:r>
            <a:r>
              <a:rPr lang="en-US" sz="5600" dirty="0"/>
              <a:t>(&gt;|t|)    </a:t>
            </a:r>
          </a:p>
          <a:p>
            <a:pPr>
              <a:buNone/>
            </a:pPr>
            <a:r>
              <a:rPr lang="en-US" sz="5600" dirty="0"/>
              <a:t>(Intercept) 	-18.18849   	17.34857  	-1.048  	0.29551    </a:t>
            </a:r>
          </a:p>
          <a:p>
            <a:pPr>
              <a:buNone/>
            </a:pPr>
            <a:r>
              <a:rPr lang="en-US" sz="5600" dirty="0"/>
              <a:t>Age           	0.06208    	0.03235   	1.919  	0.05618 .  </a:t>
            </a:r>
          </a:p>
          <a:p>
            <a:pPr>
              <a:buNone/>
            </a:pPr>
            <a:r>
              <a:rPr lang="en-US" sz="5600" dirty="0" err="1"/>
              <a:t>Wt</a:t>
            </a:r>
            <a:r>
              <a:rPr lang="en-US" sz="5600" dirty="0"/>
              <a:t>           	-0.08844    	0.05353  	-1.652  	0.09978 .  </a:t>
            </a:r>
          </a:p>
          <a:p>
            <a:pPr>
              <a:buNone/>
            </a:pPr>
            <a:r>
              <a:rPr lang="en-US" sz="5600" dirty="0" err="1"/>
              <a:t>Ht</a:t>
            </a:r>
            <a:r>
              <a:rPr lang="en-US" sz="5600" dirty="0"/>
              <a:t>           	-0.06959    	0.09601  	-0.725  	0.46925    </a:t>
            </a:r>
          </a:p>
          <a:p>
            <a:pPr>
              <a:buNone/>
            </a:pPr>
            <a:r>
              <a:rPr lang="en-US" sz="5600" dirty="0"/>
              <a:t>Neck         	-0.47060    	0.23247  	-2.024  	0.04405 *  </a:t>
            </a:r>
          </a:p>
          <a:p>
            <a:pPr>
              <a:buNone/>
            </a:pPr>
            <a:r>
              <a:rPr lang="en-US" sz="5600" dirty="0"/>
              <a:t>Chest        	-0.02386    	0.09915  	-0.241  	0.81000    </a:t>
            </a:r>
          </a:p>
          <a:p>
            <a:pPr>
              <a:buNone/>
            </a:pPr>
            <a:r>
              <a:rPr lang="en-US" sz="5600" dirty="0" err="1"/>
              <a:t>Abd</a:t>
            </a:r>
            <a:r>
              <a:rPr lang="en-US" sz="5600" dirty="0"/>
              <a:t>           	0.95477    	0.08645  	11.044  	&lt; 2e-16 ***</a:t>
            </a:r>
          </a:p>
          <a:p>
            <a:pPr>
              <a:buNone/>
            </a:pPr>
            <a:r>
              <a:rPr lang="en-US" sz="5600" dirty="0"/>
              <a:t>Hip          	-0.20754    	0.14591  	-1.422  	0.15622    </a:t>
            </a:r>
          </a:p>
          <a:p>
            <a:pPr>
              <a:buNone/>
            </a:pPr>
            <a:r>
              <a:rPr lang="en-US" sz="5600" dirty="0"/>
              <a:t>Thigh         	0.23610    	0.14436   	1.636  	0.10326    </a:t>
            </a:r>
          </a:p>
          <a:p>
            <a:pPr>
              <a:buNone/>
            </a:pPr>
            <a:r>
              <a:rPr lang="en-US" sz="5600" dirty="0"/>
              <a:t>Knee          	0.01528    	0.24198   	0.063  	0.94970    </a:t>
            </a:r>
          </a:p>
          <a:p>
            <a:pPr>
              <a:buNone/>
            </a:pPr>
            <a:r>
              <a:rPr lang="en-US" sz="5600" dirty="0"/>
              <a:t>Ankle         	0.17400    	0.22147   	0.786  	0.43285    </a:t>
            </a:r>
          </a:p>
          <a:p>
            <a:pPr>
              <a:buNone/>
            </a:pPr>
            <a:r>
              <a:rPr lang="en-US" sz="5600" dirty="0"/>
              <a:t>Bicep         	0.18160    	0.17113   	1.061  	0.28966    </a:t>
            </a:r>
          </a:p>
          <a:p>
            <a:pPr>
              <a:buNone/>
            </a:pPr>
            <a:r>
              <a:rPr lang="en-US" sz="5600" dirty="0"/>
              <a:t>Arm           	0.45202    	0.19913   	2.270  	0.02410 *  </a:t>
            </a:r>
          </a:p>
          <a:p>
            <a:pPr>
              <a:buNone/>
            </a:pPr>
            <a:r>
              <a:rPr lang="en-US" sz="5600" dirty="0"/>
              <a:t>Wrist        	-1.62064    	0.53495  	-3.030  	0.00272 ** </a:t>
            </a:r>
          </a:p>
          <a:p>
            <a:pPr>
              <a:buNone/>
            </a:pPr>
            <a:endParaRPr lang="en-US" sz="5600" dirty="0"/>
          </a:p>
          <a:p>
            <a:pPr>
              <a:buNone/>
            </a:pPr>
            <a:r>
              <a:rPr lang="en-US" sz="5600" dirty="0"/>
              <a:t>Residual standard error: 4.305 on 238 degrees of freedom.  Multiple R-squared: 0.749,      Adjusted R-squared: 0.7353 .  F-statistic: 54.65 on 13 and 238 DF,  p-value: &lt; 2.2e-16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Is </a:t>
            </a:r>
            <a:r>
              <a:rPr lang="en-US" sz="4000" dirty="0" err="1"/>
              <a:t>collinrearity</a:t>
            </a:r>
            <a:r>
              <a:rPr lang="en-US" sz="4000" dirty="0"/>
              <a:t> problematic?</a:t>
            </a:r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&gt; </a:t>
            </a:r>
            <a:r>
              <a:rPr lang="en-US" sz="1800" dirty="0" err="1">
                <a:solidFill>
                  <a:srgbClr val="0000FF"/>
                </a:solidFill>
              </a:rPr>
              <a:t>vif</a:t>
            </a:r>
            <a:r>
              <a:rPr lang="en-US" sz="1800" dirty="0">
                <a:solidFill>
                  <a:srgbClr val="0000FF"/>
                </a:solidFill>
              </a:rPr>
              <a:t>(mod13)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      Age               Wt               Ht              Neck          Chest            </a:t>
            </a:r>
            <a:r>
              <a:rPr lang="en-US" sz="1800" dirty="0" err="1">
                <a:solidFill>
                  <a:srgbClr val="0000FF"/>
                </a:solidFill>
              </a:rPr>
              <a:t>Abd</a:t>
            </a:r>
            <a:r>
              <a:rPr lang="en-US" sz="1800" dirty="0">
                <a:solidFill>
                  <a:srgbClr val="0000FF"/>
                </a:solidFill>
              </a:rPr>
              <a:t>                Hip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 2.250450   33.509320   1.674591   4.324463   9.460877   11.767073     14.796520</a:t>
            </a:r>
          </a:p>
          <a:p>
            <a:pPr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     Thigh            Knee          Ankle         Bicep            Arm          Wrist </a:t>
            </a:r>
          </a:p>
          <a:p>
            <a:pPr>
              <a:buNone/>
            </a:pPr>
            <a:r>
              <a:rPr lang="en-US" sz="1800" dirty="0">
                <a:solidFill>
                  <a:srgbClr val="0000FF"/>
                </a:solidFill>
              </a:rPr>
              <a:t> 7.777865    4.612147    1.907961   3.619744    2.192492   3.377515 </a:t>
            </a:r>
          </a:p>
        </p:txBody>
      </p:sp>
    </p:spTree>
    <p:extLst>
      <p:ext uri="{BB962C8B-B14F-4D97-AF65-F5344CB8AC3E}">
        <p14:creationId xmlns:p14="http://schemas.microsoft.com/office/powerpoint/2010/main" val="315146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Least Squares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/>
              <a:t>Using the squared error loss function, we can develop an estimate of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800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>
                <a:cs typeface="Times" panose="02020603050405020304" pitchFamily="18" charset="0"/>
              </a:rPr>
              <a:t>by finding value that minimizes the loss</a:t>
            </a:r>
            <a:endParaRPr lang="en-US" sz="2800" baseline="-25000" dirty="0">
              <a:cs typeface="Times" panose="02020603050405020304" pitchFamily="18" charset="0"/>
            </a:endParaRPr>
          </a:p>
          <a:p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992240"/>
              </p:ext>
            </p:extLst>
          </p:nvPr>
        </p:nvGraphicFramePr>
        <p:xfrm>
          <a:off x="1219200" y="2667000"/>
          <a:ext cx="3411537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4" name="Equation" r:id="rId3" imgW="1726920" imgH="622080" progId="Equation.DSMT4">
                  <p:embed/>
                </p:oleObj>
              </mc:Choice>
              <mc:Fallback>
                <p:oleObj name="Equation" r:id="rId3" imgW="17269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667000"/>
                        <a:ext cx="3411537" cy="117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1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Least Squares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/>
              <a:t>Goal: minimize the sum of squared error (i.e. minimize our loss function)</a:t>
            </a:r>
          </a:p>
          <a:p>
            <a:pPr lvl="1"/>
            <a:r>
              <a:rPr lang="en-US" sz="2400" dirty="0"/>
              <a:t>Take the derivative </a:t>
            </a:r>
            <a:r>
              <a:rPr lang="en-US" sz="2400" dirty="0" err="1"/>
              <a:t>w.r.t.</a:t>
            </a:r>
            <a:r>
              <a:rPr lang="en-US" sz="2400" dirty="0"/>
              <a:t> </a:t>
            </a:r>
            <a:r>
              <a:rPr lang="en-US" sz="2400" dirty="0">
                <a:latin typeface="Symbol" panose="05050102010706020507" pitchFamily="18" charset="2"/>
              </a:rPr>
              <a:t>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8203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Least Squares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/>
              <a:t>We can use this to predicted the outcome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527424"/>
              </p:ext>
            </p:extLst>
          </p:nvPr>
        </p:nvGraphicFramePr>
        <p:xfrm>
          <a:off x="1697421" y="2895600"/>
          <a:ext cx="4190999" cy="699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5" name="Equation" r:id="rId3" imgW="1523880" imgH="266400" progId="Equation.DSMT4">
                  <p:embed/>
                </p:oleObj>
              </mc:Choice>
              <mc:Fallback>
                <p:oleObj name="Equation" r:id="rId3" imgW="15238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7421" y="2895600"/>
                        <a:ext cx="4190999" cy="699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054533"/>
              </p:ext>
            </p:extLst>
          </p:nvPr>
        </p:nvGraphicFramePr>
        <p:xfrm>
          <a:off x="1676400" y="1943100"/>
          <a:ext cx="211652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6" name="Equation" r:id="rId5" imgW="787320" imgH="266400" progId="Equation.DSMT4">
                  <p:embed/>
                </p:oleObj>
              </mc:Choice>
              <mc:Fallback>
                <p:oleObj name="Equation" r:id="rId5" imgW="7873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1943100"/>
                        <a:ext cx="2116521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0749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Residuals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/>
              <a:t>We can also estimate the error in our prediction to find our residuals (i.e. the “amount” of </a:t>
            </a:r>
            <a:r>
              <a:rPr lang="en-US" sz="2800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sz="2800" b="1" dirty="0"/>
              <a:t> </a:t>
            </a:r>
            <a:r>
              <a:rPr lang="en-US" sz="2800" dirty="0"/>
              <a:t> we missed)</a:t>
            </a:r>
            <a:endParaRPr lang="en-US" sz="2800" baseline="-25000" dirty="0">
              <a:cs typeface="Times" panose="02020603050405020304" pitchFamily="18" charset="0"/>
            </a:endParaRPr>
          </a:p>
          <a:p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137619"/>
              </p:ext>
            </p:extLst>
          </p:nvPr>
        </p:nvGraphicFramePr>
        <p:xfrm>
          <a:off x="1219200" y="2514600"/>
          <a:ext cx="5961401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3" name="Equation" r:id="rId3" imgW="2641320" imgH="1612800" progId="Equation.DSMT4">
                  <p:embed/>
                </p:oleObj>
              </mc:Choice>
              <mc:Fallback>
                <p:oleObj name="Equation" r:id="rId3" imgW="264132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514600"/>
                        <a:ext cx="5961401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9896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4362</TotalTime>
  <Words>3298</Words>
  <Application>Microsoft Office PowerPoint</Application>
  <PresentationFormat>On-screen Show (4:3)</PresentationFormat>
  <Paragraphs>581</Paragraphs>
  <Slides>55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Arial</vt:lpstr>
      <vt:lpstr>Calibri</vt:lpstr>
      <vt:lpstr>Cambria Math</vt:lpstr>
      <vt:lpstr>Symbol</vt:lpstr>
      <vt:lpstr>Times</vt:lpstr>
      <vt:lpstr>Times New Roman</vt:lpstr>
      <vt:lpstr>Office Theme</vt:lpstr>
      <vt:lpstr>Equation</vt:lpstr>
      <vt:lpstr>Review of Linear Regression</vt:lpstr>
      <vt:lpstr>Regression Analysis</vt:lpstr>
      <vt:lpstr>Why Use Such Models</vt:lpstr>
      <vt:lpstr>f(x) for Linear Regression</vt:lpstr>
      <vt:lpstr>Notation &amp; Data Organization</vt:lpstr>
      <vt:lpstr>Least Squares Estimation</vt:lpstr>
      <vt:lpstr>Least Squares Estimation</vt:lpstr>
      <vt:lpstr>Least Squares Estimation</vt:lpstr>
      <vt:lpstr>Residuals</vt:lpstr>
      <vt:lpstr>Graphical Representation</vt:lpstr>
      <vt:lpstr>Graphical Representation</vt:lpstr>
      <vt:lpstr>Least Squares Properties</vt:lpstr>
      <vt:lpstr>Unbiasedness</vt:lpstr>
      <vt:lpstr>Covariance of the Residuals</vt:lpstr>
      <vt:lpstr>Covariance of Beta</vt:lpstr>
      <vt:lpstr>Likelihood Ratio Test for individual bi’s</vt:lpstr>
      <vt:lpstr>LRT for individual bi’s</vt:lpstr>
      <vt:lpstr>LRT for individual bi’s</vt:lpstr>
      <vt:lpstr>PowerPoint Presentation</vt:lpstr>
      <vt:lpstr>Percent Body Fat Example</vt:lpstr>
      <vt:lpstr>Percent Body Fat</vt:lpstr>
      <vt:lpstr>LRT</vt:lpstr>
      <vt:lpstr>Model Building Process</vt:lpstr>
      <vt:lpstr>Exploratory Studies</vt:lpstr>
      <vt:lpstr>Model Building</vt:lpstr>
      <vt:lpstr>Best Subset Selection</vt:lpstr>
      <vt:lpstr>Step-Wise Selection</vt:lpstr>
      <vt:lpstr>Forward Step-Wise Selection</vt:lpstr>
      <vt:lpstr>Backward Step-Wise Selection</vt:lpstr>
      <vt:lpstr>Concerns with Step-Wise Selection</vt:lpstr>
      <vt:lpstr>Model Building</vt:lpstr>
      <vt:lpstr>Model Building</vt:lpstr>
      <vt:lpstr>Model Building</vt:lpstr>
      <vt:lpstr>Back to Our Body Fat Example</vt:lpstr>
      <vt:lpstr>Best Subset Selection</vt:lpstr>
      <vt:lpstr>Model Subset Selection</vt:lpstr>
      <vt:lpstr>Best Subset Model</vt:lpstr>
      <vt:lpstr>Best Forward Stepwise Model</vt:lpstr>
      <vt:lpstr>Best Backward Stepwise Model</vt:lpstr>
      <vt:lpstr>Model Checking</vt:lpstr>
      <vt:lpstr>Model Checking</vt:lpstr>
      <vt:lpstr>Model Checking</vt:lpstr>
      <vt:lpstr>Model Checking</vt:lpstr>
      <vt:lpstr>% Body Fat Model Check</vt:lpstr>
      <vt:lpstr>% Body Fat Model Check</vt:lpstr>
      <vt:lpstr>PowerPoint Presentation</vt:lpstr>
      <vt:lpstr>Outliers &amp; Influential Points</vt:lpstr>
      <vt:lpstr>Co-linearity</vt:lpstr>
      <vt:lpstr>Collinearity</vt:lpstr>
      <vt:lpstr>Mis-specified Model</vt:lpstr>
      <vt:lpstr>Impact of Misspecification</vt:lpstr>
      <vt:lpstr>Simulation Results</vt:lpstr>
      <vt:lpstr>Model Check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wolfb</dc:creator>
  <cp:lastModifiedBy>Wolf, Bethany Jacobs</cp:lastModifiedBy>
  <cp:revision>191</cp:revision>
  <cp:lastPrinted>2020-04-24T11:57:06Z</cp:lastPrinted>
  <dcterms:created xsi:type="dcterms:W3CDTF">2012-02-12T02:32:55Z</dcterms:created>
  <dcterms:modified xsi:type="dcterms:W3CDTF">2023-01-09T21:32:38Z</dcterms:modified>
</cp:coreProperties>
</file>