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5" r:id="rId12"/>
    <p:sldId id="317" r:id="rId13"/>
    <p:sldId id="282" r:id="rId14"/>
    <p:sldId id="307" r:id="rId15"/>
    <p:sldId id="308" r:id="rId16"/>
    <p:sldId id="306" r:id="rId17"/>
    <p:sldId id="318" r:id="rId18"/>
    <p:sldId id="287" r:id="rId19"/>
    <p:sldId id="284" r:id="rId20"/>
    <p:sldId id="270" r:id="rId21"/>
    <p:sldId id="272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288" r:id="rId30"/>
    <p:sldId id="319" r:id="rId31"/>
    <p:sldId id="320" r:id="rId32"/>
    <p:sldId id="321" r:id="rId33"/>
    <p:sldId id="322" r:id="rId34"/>
    <p:sldId id="293" r:id="rId35"/>
    <p:sldId id="266" r:id="rId36"/>
    <p:sldId id="267" r:id="rId37"/>
    <p:sldId id="294" r:id="rId38"/>
    <p:sldId id="299" r:id="rId39"/>
    <p:sldId id="296" r:id="rId40"/>
    <p:sldId id="300" r:id="rId41"/>
    <p:sldId id="304" r:id="rId42"/>
    <p:sldId id="303" r:id="rId43"/>
    <p:sldId id="305" r:id="rId4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311" autoAdjust="0"/>
  </p:normalViewPr>
  <p:slideViewPr>
    <p:cSldViewPr snapToGrid="0">
      <p:cViewPr varScale="1">
        <p:scale>
          <a:sx n="73" d="100"/>
          <a:sy n="73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EAE4F7-E247-4658-AACF-7CCC3C36239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2BCC4A9-45DC-4F34-8CF7-69E28B47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31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08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2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8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1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8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78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39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5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7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4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8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59AA0-B885-4A43-8553-56B244B034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73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77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E395-A84B-4732-920B-9FBC171215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2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745"/>
            <a:ext cx="10515600" cy="1325563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0818"/>
            <a:ext cx="5181600" cy="48561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0818"/>
            <a:ext cx="5181600" cy="48561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5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2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B09C-099E-4E20-8216-A12AD8A41556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6800-B75A-4C91-A994-43777378E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23510"/>
          </a:xfrm>
        </p:spPr>
        <p:txBody>
          <a:bodyPr/>
          <a:lstStyle/>
          <a:p>
            <a:r>
              <a:rPr lang="en-US" dirty="0"/>
              <a:t>Neural Networks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3374164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Treatment response in patients with treatment response</a:t>
            </a:r>
          </a:p>
          <a:p>
            <a:endParaRPr lang="en-US" dirty="0"/>
          </a:p>
          <a:p>
            <a:r>
              <a:rPr lang="en-US" dirty="0"/>
              <a:t>Data include 213 observations examining treatment response at 1 year in patient with lupus nephritis</a:t>
            </a:r>
          </a:p>
          <a:p>
            <a:endParaRPr lang="en-US" dirty="0"/>
          </a:p>
          <a:p>
            <a:r>
              <a:rPr lang="en-US" dirty="0"/>
              <a:t>Data includes </a:t>
            </a:r>
          </a:p>
          <a:p>
            <a:pPr lvl="1"/>
            <a:r>
              <a:rPr lang="en-US" dirty="0"/>
              <a:t>Demographics: 		age, race</a:t>
            </a:r>
          </a:p>
          <a:p>
            <a:pPr lvl="1"/>
            <a:r>
              <a:rPr lang="en-US" dirty="0"/>
              <a:t>Treatment response: 	Yes/No</a:t>
            </a:r>
          </a:p>
          <a:p>
            <a:pPr lvl="1"/>
            <a:r>
              <a:rPr lang="en-US" dirty="0"/>
              <a:t>Clinical Markers: 	c4c, </a:t>
            </a:r>
            <a:r>
              <a:rPr lang="en-US" dirty="0" err="1"/>
              <a:t>dsDNA</a:t>
            </a:r>
            <a:r>
              <a:rPr lang="en-US" dirty="0"/>
              <a:t>, EGFR, </a:t>
            </a:r>
            <a:r>
              <a:rPr lang="en-US" dirty="0" err="1"/>
              <a:t>UrPrCr</a:t>
            </a:r>
            <a:endParaRPr lang="en-US" dirty="0"/>
          </a:p>
          <a:p>
            <a:pPr lvl="1"/>
            <a:r>
              <a:rPr lang="en-US" dirty="0"/>
              <a:t>Urine markers:		IL2ra, IL6, IL8, IL12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#########################################################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 		2-CLASS CLASSIFICATION EXAMPLE	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     TREATMENT RESPONSE IN LUPUS NEPHRITIS      		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#########################################################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LN&lt;-read.csv("H:/public_html/BMTRY790_Spring2023/Datasets/LupusNephritis.csv")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ids1&lt;-which(LN$CR90==1)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ids0&lt;-which(LN$CR90==0)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LN[,c(2,3,5:10)]&lt;-scale(LN[,c(2,3,5:10)])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set.seed</a:t>
            </a:r>
            <a:r>
              <a:rPr lang="en-US" sz="1600" dirty="0">
                <a:solidFill>
                  <a:srgbClr val="0000FF"/>
                </a:solidFill>
              </a:rPr>
              <a:t>(1234)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trn1&lt;-sample(ids1, .67*length(ids1), replace=F)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trn0&lt;-sample(ids0, .67*length(ids0), replace=F)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sub&lt;-sort(c(trn1, trn0))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207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 Fitting an ANN using </a:t>
            </a:r>
            <a:r>
              <a:rPr lang="en-US" sz="1600" dirty="0" err="1"/>
              <a:t>nnet</a:t>
            </a:r>
            <a:r>
              <a:rPr lang="en-US" sz="1600" dirty="0"/>
              <a:t> (as always, train the model first)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expand.grid</a:t>
            </a:r>
            <a:r>
              <a:rPr lang="en-US" sz="1600" dirty="0">
                <a:solidFill>
                  <a:srgbClr val="0000FF"/>
                </a:solidFill>
              </a:rPr>
              <a:t>(size=c(5,10,20,30,40,50), decay=c(0.05,0.1,0.5))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r>
              <a:rPr lang="en-US" sz="1600" dirty="0">
                <a:solidFill>
                  <a:srgbClr val="0000FF"/>
                </a:solidFill>
              </a:rPr>
              <a:t>&lt;-train(</a:t>
            </a:r>
            <a:r>
              <a:rPr lang="en-US" sz="1600" dirty="0" err="1">
                <a:solidFill>
                  <a:srgbClr val="0000FF"/>
                </a:solidFill>
              </a:rPr>
              <a:t>as.factor</a:t>
            </a:r>
            <a:r>
              <a:rPr lang="en-US" sz="1600" dirty="0">
                <a:solidFill>
                  <a:srgbClr val="0000FF"/>
                </a:solidFill>
              </a:rPr>
              <a:t>(CR90) ~ ., data=LN,  method="</a:t>
            </a:r>
            <a:r>
              <a:rPr lang="en-US" sz="1600" dirty="0" err="1">
                <a:solidFill>
                  <a:srgbClr val="0000FF"/>
                </a:solidFill>
              </a:rPr>
              <a:t>nnet</a:t>
            </a:r>
            <a:r>
              <a:rPr lang="en-US" sz="1600" dirty="0">
                <a:solidFill>
                  <a:srgbClr val="0000FF"/>
                </a:solidFill>
              </a:rPr>
              <a:t>", </a:t>
            </a:r>
            <a:r>
              <a:rPr lang="en-US" sz="1600" dirty="0" err="1">
                <a:solidFill>
                  <a:srgbClr val="0000FF"/>
                </a:solidFill>
              </a:rPr>
              <a:t>trControl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trainControl</a:t>
            </a:r>
            <a:r>
              <a:rPr lang="en-US" sz="1600" dirty="0">
                <a:solidFill>
                  <a:srgbClr val="0000FF"/>
                </a:solidFill>
              </a:rPr>
              <a:t>(method="cv", number=10), </a:t>
            </a:r>
            <a:r>
              <a:rPr lang="en-US" sz="1600" dirty="0" err="1">
                <a:solidFill>
                  <a:srgbClr val="0000FF"/>
                </a:solidFill>
              </a:rPr>
              <a:t>tuneGrid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Neural Network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10 predictor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2 classes: '0', '1'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Resampling: Cross-Validated (10 fold)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Summary of sample sizes: 253, 252, 251, 252, 252, 252, ...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size  decay     Accuracy           Kappa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5      0.05     0.7362114578  0.2484269312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50      0.50     0.7396871009  0.1741686209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The final values used for the model were size = 30 and decay = 0.5.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669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nnmod1&lt;-</a:t>
            </a:r>
            <a:r>
              <a:rPr lang="en-US" dirty="0" err="1">
                <a:solidFill>
                  <a:srgbClr val="0000FF"/>
                </a:solidFill>
              </a:rPr>
              <a:t>nnet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as.factor</a:t>
            </a:r>
            <a:r>
              <a:rPr lang="en-US" dirty="0">
                <a:solidFill>
                  <a:srgbClr val="0000FF"/>
                </a:solidFill>
              </a:rPr>
              <a:t>(CR90)~., data=LN[sub,], size=30, decay=0.5, </a:t>
            </a:r>
            <a:r>
              <a:rPr lang="en-US" dirty="0" err="1">
                <a:solidFill>
                  <a:srgbClr val="0000FF"/>
                </a:solidFill>
              </a:rPr>
              <a:t>maxit</a:t>
            </a:r>
            <a:r>
              <a:rPr lang="en-US" dirty="0">
                <a:solidFill>
                  <a:srgbClr val="0000FF"/>
                </a:solidFill>
              </a:rPr>
              <a:t>=100)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weights:  361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initial  value 145.618573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iter</a:t>
            </a:r>
            <a:r>
              <a:rPr lang="en-US" dirty="0">
                <a:solidFill>
                  <a:srgbClr val="FF0000"/>
                </a:solidFill>
              </a:rPr>
              <a:t>  10 value 102.555621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iter</a:t>
            </a:r>
            <a:r>
              <a:rPr lang="en-US" dirty="0">
                <a:solidFill>
                  <a:srgbClr val="FF0000"/>
                </a:solidFill>
              </a:rPr>
              <a:t>  20 value 100.058072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iter</a:t>
            </a:r>
            <a:r>
              <a:rPr lang="en-US" dirty="0">
                <a:solidFill>
                  <a:srgbClr val="FF0000"/>
                </a:solidFill>
              </a:rPr>
              <a:t> 100 value 99.704650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final  value 99.704650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stopped after 100 iterations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name(nnmod1)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[1] "n"             "</a:t>
            </a:r>
            <a:r>
              <a:rPr lang="en-US" dirty="0" err="1">
                <a:solidFill>
                  <a:srgbClr val="FF0000"/>
                </a:solidFill>
              </a:rPr>
              <a:t>nunits</a:t>
            </a:r>
            <a:r>
              <a:rPr lang="en-US" dirty="0">
                <a:solidFill>
                  <a:srgbClr val="FF0000"/>
                </a:solidFill>
              </a:rPr>
              <a:t>"        "</a:t>
            </a:r>
            <a:r>
              <a:rPr lang="en-US" dirty="0" err="1">
                <a:solidFill>
                  <a:srgbClr val="FF0000"/>
                </a:solidFill>
              </a:rPr>
              <a:t>nconn</a:t>
            </a:r>
            <a:r>
              <a:rPr lang="en-US" dirty="0">
                <a:solidFill>
                  <a:srgbClr val="FF0000"/>
                </a:solidFill>
              </a:rPr>
              <a:t>"         "conn"          "</a:t>
            </a:r>
            <a:r>
              <a:rPr lang="en-US" dirty="0" err="1">
                <a:solidFill>
                  <a:srgbClr val="FF0000"/>
                </a:solidFill>
              </a:rPr>
              <a:t>nsunits</a:t>
            </a:r>
            <a:r>
              <a:rPr lang="en-US" dirty="0">
                <a:solidFill>
                  <a:srgbClr val="FF0000"/>
                </a:solidFill>
              </a:rPr>
              <a:t>"      "decay"         "entropy"       "</a:t>
            </a:r>
            <a:r>
              <a:rPr lang="en-US" dirty="0" err="1">
                <a:solidFill>
                  <a:srgbClr val="FF0000"/>
                </a:solidFill>
              </a:rPr>
              <a:t>softmax</a:t>
            </a:r>
            <a:r>
              <a:rPr lang="en-US" dirty="0">
                <a:solidFill>
                  <a:srgbClr val="FF0000"/>
                </a:solidFill>
              </a:rPr>
              <a:t>"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[9] "censored"      "value"        "</a:t>
            </a:r>
            <a:r>
              <a:rPr lang="en-US" dirty="0" err="1">
                <a:solidFill>
                  <a:srgbClr val="FF0000"/>
                </a:solidFill>
              </a:rPr>
              <a:t>wts</a:t>
            </a:r>
            <a:r>
              <a:rPr lang="en-US" dirty="0">
                <a:solidFill>
                  <a:srgbClr val="FF0000"/>
                </a:solidFill>
              </a:rPr>
              <a:t>"           "convergence"   "</a:t>
            </a:r>
            <a:r>
              <a:rPr lang="en-US" dirty="0" err="1">
                <a:solidFill>
                  <a:srgbClr val="FF0000"/>
                </a:solidFill>
              </a:rPr>
              <a:t>fitted.values</a:t>
            </a:r>
            <a:r>
              <a:rPr lang="en-US" dirty="0">
                <a:solidFill>
                  <a:srgbClr val="FF0000"/>
                </a:solidFill>
              </a:rPr>
              <a:t>" "residuals"     "lev"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[16] "call"          "terms"         "</a:t>
            </a:r>
            <a:r>
              <a:rPr lang="en-US" dirty="0" err="1">
                <a:solidFill>
                  <a:srgbClr val="FF0000"/>
                </a:solidFill>
              </a:rPr>
              <a:t>coefnames</a:t>
            </a:r>
            <a:r>
              <a:rPr lang="en-US" dirty="0">
                <a:solidFill>
                  <a:srgbClr val="FF0000"/>
                </a:solidFill>
              </a:rPr>
              <a:t>"     "</a:t>
            </a:r>
            <a:r>
              <a:rPr lang="en-US" dirty="0" err="1">
                <a:solidFill>
                  <a:srgbClr val="FF0000"/>
                </a:solidFill>
              </a:rPr>
              <a:t>xlevels</a:t>
            </a:r>
            <a:r>
              <a:rPr lang="en-US" dirty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56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nnmod1$n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[1] 10 30  1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nnmod1$conn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[1]  0  1  2  3  4  5  6  7  8  9 10  0  1  2  3  4  5  6  7  8  9 10  0  1  2  3  4  5  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[320]  0  1  2  3  4  5  6  7  8  9 10  0 11 12 13 14 15 16 17 18 19 20 21 22 23 24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[346] 25 26 27 28 29 30 31 32 33 34 35 36 37 38 39 40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nnmod1$nconn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[1]   0   0   0   0   0   0   0   0   0   0   0   0  11  22  33  44  55  66  77  88  99 110 121 132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[25] 143 154 165 176 187 198 209 220 231 242 253 264 275 286 297 308 319 330 361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nnmod1$conn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[1]  0  1  2  3  4  5  6  7  8  9 10  0  1  2  3  4  5  6  7  8  9 10  0  1  2  3  4  5  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[346] 25 26 2728 29 30 31 32 33 34 35 36 37 38 39 40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round(nnmod1$wts, 3)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[1]  0.0005  0.0593 -0.0274  0.1914  0.0048  0.0126 -0.0672 -0.1933  0.0043  0.1039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[11]  0.0475  0.0007  0.0596 -0.0272  0.1915  0.0050  0.0127 -0.0675 -0.1934  0.0043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[21]  0.1039  0.0475 -0.0011 -0.0449  0.0198 -0.1538 -0.0062 -0.0050  0.0527  0.1567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[331] -0.0108 -0.3221 -0.3223  0.2515 -0.3220  0.2513  0.2533 -0.3222 -0.3218 -0.3222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[341]  0.2534 -0.3218 -0.3219 -0.3221 -0.3222  0.2508 -0.3223 -0.3220 -0.3220  0.2520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[351]  0.2521 -0.3221 -0.3221 -0.3222  0.2517 -0.3223  1.2524  0.2509 -0.3222  0.2518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[361] -0.3220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65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0000FF"/>
                </a:solidFill>
              </a:rPr>
              <a:t>as.vector</a:t>
            </a:r>
            <a:r>
              <a:rPr lang="en-US" sz="2400" dirty="0">
                <a:solidFill>
                  <a:srgbClr val="0000FF"/>
                </a:solidFill>
              </a:rPr>
              <a:t>(round(nnmod1$fitted.values, 4) 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[1] 0.0969 0.0278 0.2560 0.2994 0.5586 0.4812 0.5789 0.0705 0.1871 0.1420 0.2554 0.3335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[13] 0.1053 0.2074 0.3109 0.2626 0.0865 0.1295 0.1657 0.1888 0.6342 0.3201 0.3520 0.2059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[181] 0.1471 0.1609 0.3060 0.3666 0.1803 0.2321 0.5551</a:t>
            </a:r>
          </a:p>
          <a:p>
            <a:pPr marL="0" indent="0">
              <a:buNone/>
            </a:pPr>
            <a:endParaRPr lang="en-US" sz="1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table(</a:t>
            </a:r>
            <a:r>
              <a:rPr lang="en-US" sz="2400" dirty="0" err="1">
                <a:solidFill>
                  <a:srgbClr val="0000FF"/>
                </a:solidFill>
              </a:rPr>
              <a:t>ifelse</a:t>
            </a:r>
            <a:r>
              <a:rPr lang="en-US" sz="2400" dirty="0">
                <a:solidFill>
                  <a:srgbClr val="0000FF"/>
                </a:solidFill>
              </a:rPr>
              <a:t>(nnmod1$fitted.values&lt;0.5, 0, 1), LN$CR90[sub])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0      1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0  136  42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1    2      7</a:t>
            </a:r>
          </a:p>
          <a:p>
            <a:pPr marL="0" indent="0">
              <a:buNone/>
            </a:pPr>
            <a:endParaRPr lang="en-US" sz="9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table(</a:t>
            </a:r>
            <a:r>
              <a:rPr lang="en-US" sz="2400" dirty="0" err="1">
                <a:solidFill>
                  <a:srgbClr val="0000FF"/>
                </a:solidFill>
              </a:rPr>
              <a:t>ifelse</a:t>
            </a:r>
            <a:r>
              <a:rPr lang="en-US" sz="2400" dirty="0">
                <a:solidFill>
                  <a:srgbClr val="0000FF"/>
                </a:solidFill>
              </a:rPr>
              <a:t>(predict(nnmod1, </a:t>
            </a:r>
            <a:r>
              <a:rPr lang="en-US" sz="2400" dirty="0" err="1">
                <a:solidFill>
                  <a:srgbClr val="0000FF"/>
                </a:solidFill>
              </a:rPr>
              <a:t>newdata</a:t>
            </a:r>
            <a:r>
              <a:rPr lang="en-US" sz="2400" dirty="0">
                <a:solidFill>
                  <a:srgbClr val="0000FF"/>
                </a:solidFill>
              </a:rPr>
              <a:t>=LN[-sub,])&gt;0.5, 1, 0), LN$CR90[-sub])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0     1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0  68   23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1   0     2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nnet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 Another way to look at it…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library(</a:t>
            </a:r>
            <a:r>
              <a:rPr lang="en-US" dirty="0" err="1">
                <a:solidFill>
                  <a:srgbClr val="0000FF"/>
                </a:solidFill>
              </a:rPr>
              <a:t>pROC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trroc</a:t>
            </a:r>
            <a:r>
              <a:rPr lang="en-US" dirty="0">
                <a:solidFill>
                  <a:srgbClr val="0000FF"/>
                </a:solidFill>
              </a:rPr>
              <a:t>&lt;-roc(LN$CR90[sub], </a:t>
            </a:r>
            <a:r>
              <a:rPr lang="en-US" dirty="0" err="1">
                <a:solidFill>
                  <a:srgbClr val="0000FF"/>
                </a:solidFill>
              </a:rPr>
              <a:t>as.vector</a:t>
            </a:r>
            <a:r>
              <a:rPr lang="en-US" dirty="0">
                <a:solidFill>
                  <a:srgbClr val="0000FF"/>
                </a:solidFill>
              </a:rPr>
              <a:t>(nnmod1$fitted.values))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trroc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LN$CR90[sub], predictor =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(nnmod1$fitted.values))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Data: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(nnmod1$fitted.values) in 138 controls (LN$CR90[sub] 0) &lt; 49 cases (LN$CR90[sub] 1).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0.7333629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tsroc</a:t>
            </a:r>
            <a:r>
              <a:rPr lang="en-US" dirty="0">
                <a:solidFill>
                  <a:srgbClr val="0000FF"/>
                </a:solidFill>
              </a:rPr>
              <a:t>&lt;-roc(LN$CR90[-sub], </a:t>
            </a:r>
            <a:r>
              <a:rPr lang="en-US" dirty="0" err="1">
                <a:solidFill>
                  <a:srgbClr val="0000FF"/>
                </a:solidFill>
              </a:rPr>
              <a:t>as.vector</a:t>
            </a:r>
            <a:r>
              <a:rPr lang="en-US" dirty="0">
                <a:solidFill>
                  <a:srgbClr val="0000FF"/>
                </a:solidFill>
              </a:rPr>
              <a:t>(predict(nnmod1,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=LN[-sub,])))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tsroc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LN$CR90[-sub], predictor =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(predict(nnmod1,    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])))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Data: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(predict(nnmod1,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])) in 68 controls (LN$CR90[-sub] 0) &lt; 25 cases (LN$CR90[-sub] 1).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0.7523529</a:t>
            </a:r>
          </a:p>
        </p:txBody>
      </p:sp>
    </p:spTree>
    <p:extLst>
      <p:ext uri="{BB962C8B-B14F-4D97-AF65-F5344CB8AC3E}">
        <p14:creationId xmlns:p14="http://schemas.microsoft.com/office/powerpoint/2010/main" val="684346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338137"/>
            <a:ext cx="875347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33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809" y="225627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Now the </a:t>
            </a:r>
            <a:r>
              <a:rPr lang="en-US" i="1" dirty="0"/>
              <a:t>RSNNS</a:t>
            </a:r>
            <a:r>
              <a:rPr lang="en-US" dirty="0"/>
              <a:t> package..</a:t>
            </a:r>
          </a:p>
        </p:txBody>
      </p:sp>
    </p:spTree>
    <p:extLst>
      <p:ext uri="{BB962C8B-B14F-4D97-AF65-F5344CB8AC3E}">
        <p14:creationId xmlns:p14="http://schemas.microsoft.com/office/powerpoint/2010/main" val="112714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ANNs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considerations when fitting an ANN model</a:t>
            </a:r>
          </a:p>
          <a:p>
            <a:pPr lvl="1"/>
            <a:r>
              <a:rPr lang="en-US" dirty="0"/>
              <a:t>Models tend to be over-parameterized </a:t>
            </a:r>
          </a:p>
          <a:p>
            <a:pPr lvl="1"/>
            <a:r>
              <a:rPr lang="en-US" dirty="0"/>
              <a:t>Optimization is non-convex and unstable</a:t>
            </a:r>
          </a:p>
          <a:p>
            <a:pPr lvl="1"/>
            <a:endParaRPr lang="en-US" dirty="0"/>
          </a:p>
          <a:p>
            <a:r>
              <a:rPr lang="en-US" dirty="0"/>
              <a:t>However, there is some guidance on how to address these issues</a:t>
            </a:r>
          </a:p>
          <a:p>
            <a:pPr lvl="1"/>
            <a:r>
              <a:rPr lang="en-US" dirty="0"/>
              <a:t>Choosing starting weights</a:t>
            </a:r>
          </a:p>
          <a:p>
            <a:pPr lvl="1"/>
            <a:r>
              <a:rPr lang="en-US" dirty="0"/>
              <a:t>Avoiding </a:t>
            </a:r>
            <a:r>
              <a:rPr lang="en-US" dirty="0" err="1"/>
              <a:t>overfitting</a:t>
            </a:r>
            <a:endParaRPr lang="en-US" dirty="0"/>
          </a:p>
          <a:p>
            <a:pPr lvl="1"/>
            <a:r>
              <a:rPr lang="en-US" dirty="0"/>
              <a:t>Choosing number of hidden units and layers</a:t>
            </a:r>
          </a:p>
        </p:txBody>
      </p:sp>
    </p:spTree>
    <p:extLst>
      <p:ext uri="{BB962C8B-B14F-4D97-AF65-F5344CB8AC3E}">
        <p14:creationId xmlns:p14="http://schemas.microsoft.com/office/powerpoint/2010/main" val="4241423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Using the RSNNS package (first train the model)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library(RSNNS)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expand.grid</a:t>
            </a:r>
            <a:r>
              <a:rPr lang="en-US" sz="1600" dirty="0">
                <a:solidFill>
                  <a:srgbClr val="0000FF"/>
                </a:solidFill>
              </a:rPr>
              <a:t>(layer1=3:5, layer2=1:4, layer3=0:3, decay=c(0.1, 0.2))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r>
              <a:rPr lang="en-US" sz="1600" dirty="0">
                <a:solidFill>
                  <a:srgbClr val="0000FF"/>
                </a:solidFill>
              </a:rPr>
              <a:t>&lt;-train(</a:t>
            </a:r>
            <a:r>
              <a:rPr lang="en-US" sz="1600" dirty="0" err="1">
                <a:solidFill>
                  <a:srgbClr val="0000FF"/>
                </a:solidFill>
              </a:rPr>
              <a:t>as.factor</a:t>
            </a:r>
            <a:r>
              <a:rPr lang="en-US" sz="1600" dirty="0">
                <a:solidFill>
                  <a:srgbClr val="0000FF"/>
                </a:solidFill>
              </a:rPr>
              <a:t>(CR90) ~ ., data=LN, </a:t>
            </a:r>
            <a:r>
              <a:rPr lang="en-US" sz="1600" dirty="0" err="1">
                <a:solidFill>
                  <a:srgbClr val="0000FF"/>
                </a:solidFill>
              </a:rPr>
              <a:t>maxit</a:t>
            </a:r>
            <a:r>
              <a:rPr lang="en-US" sz="1600" dirty="0">
                <a:solidFill>
                  <a:srgbClr val="0000FF"/>
                </a:solidFill>
              </a:rPr>
              <a:t>=200, method="</a:t>
            </a:r>
            <a:r>
              <a:rPr lang="en-US" sz="1600" dirty="0" err="1">
                <a:solidFill>
                  <a:srgbClr val="0000FF"/>
                </a:solidFill>
              </a:rPr>
              <a:t>mlpWeightDecayML</a:t>
            </a:r>
            <a:r>
              <a:rPr lang="en-US" sz="1600" dirty="0">
                <a:solidFill>
                  <a:srgbClr val="0000FF"/>
                </a:solidFill>
              </a:rPr>
              <a:t>", </a:t>
            </a:r>
            <a:r>
              <a:rPr lang="en-US" sz="1600" dirty="0" err="1">
                <a:solidFill>
                  <a:srgbClr val="0000FF"/>
                </a:solidFill>
              </a:rPr>
              <a:t>trControl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trainControl</a:t>
            </a:r>
            <a:r>
              <a:rPr lang="en-US" sz="1600" dirty="0">
                <a:solidFill>
                  <a:srgbClr val="0000FF"/>
                </a:solidFill>
              </a:rPr>
              <a:t>(method="cv", number=10),  </a:t>
            </a:r>
            <a:r>
              <a:rPr lang="en-US" sz="1600" dirty="0" err="1">
                <a:solidFill>
                  <a:srgbClr val="0000FF"/>
                </a:solidFill>
              </a:rPr>
              <a:t>tuneGrid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Multi-Layer Perceptron, multiple layers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280 samples;  10 predictor;   2 classes: '0', '1'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Resampling: Cross-Validated (10 fold)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Summary of sample sizes: 251, 251, 252, 252, 253, 251, ...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layer1      layer2  layer3  decay        Accuracy      Kappa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3       	0          0         0.1     0.7358921730     0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3       	0          0         0.2     0.5895958767     0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5       	4          4         0.1     0.7358921730     0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5       	4          4         0.2     0.6429164386     0  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The final values used for the model were layer1 = 3, layer2 = 1, layer3 = 0 and decay = 0.1.</a:t>
            </a:r>
          </a:p>
        </p:txBody>
      </p:sp>
    </p:spTree>
    <p:extLst>
      <p:ext uri="{BB962C8B-B14F-4D97-AF65-F5344CB8AC3E}">
        <p14:creationId xmlns:p14="http://schemas.microsoft.com/office/powerpoint/2010/main" val="2539631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Using the RSNNS package (first train the model)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nnmod2&lt;-</a:t>
            </a:r>
            <a:r>
              <a:rPr lang="en-US" sz="1600" dirty="0" err="1">
                <a:solidFill>
                  <a:srgbClr val="0000FF"/>
                </a:solidFill>
              </a:rPr>
              <a:t>mlp</a:t>
            </a:r>
            <a:r>
              <a:rPr lang="en-US" sz="1600" dirty="0">
                <a:solidFill>
                  <a:srgbClr val="0000FF"/>
                </a:solidFill>
              </a:rPr>
              <a:t>(x=LN[sub,-11], LN$CR90[sub], size=c(3,1), </a:t>
            </a:r>
            <a:r>
              <a:rPr lang="en-US" sz="1600" dirty="0" err="1">
                <a:solidFill>
                  <a:srgbClr val="0000FF"/>
                </a:solidFill>
              </a:rPr>
              <a:t>learnFuncParams</a:t>
            </a:r>
            <a:r>
              <a:rPr lang="en-US" sz="1600" dirty="0">
                <a:solidFill>
                  <a:srgbClr val="0000FF"/>
                </a:solidFill>
              </a:rPr>
              <a:t>=c(0.1), </a:t>
            </a:r>
            <a:r>
              <a:rPr lang="en-US" sz="1600" dirty="0" err="1">
                <a:solidFill>
                  <a:srgbClr val="0000FF"/>
                </a:solidFill>
              </a:rPr>
              <a:t>maxit</a:t>
            </a:r>
            <a:r>
              <a:rPr lang="en-US" sz="1600" dirty="0">
                <a:solidFill>
                  <a:srgbClr val="0000FF"/>
                </a:solidFill>
              </a:rPr>
              <a:t>=500, </a:t>
            </a:r>
            <a:r>
              <a:rPr lang="en-US" sz="1600" dirty="0" err="1">
                <a:solidFill>
                  <a:srgbClr val="0000FF"/>
                </a:solidFill>
              </a:rPr>
              <a:t>linOut</a:t>
            </a:r>
            <a:r>
              <a:rPr lang="en-US" sz="1600" dirty="0">
                <a:solidFill>
                  <a:srgbClr val="0000FF"/>
                </a:solidFill>
              </a:rPr>
              <a:t>=FALSE,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err="1">
                <a:solidFill>
                  <a:srgbClr val="0000FF"/>
                </a:solidFill>
              </a:rPr>
              <a:t>inputsTest</a:t>
            </a:r>
            <a:r>
              <a:rPr lang="en-US" sz="1600" dirty="0">
                <a:solidFill>
                  <a:srgbClr val="0000FF"/>
                </a:solidFill>
              </a:rPr>
              <a:t>=LN[-sub,-11], </a:t>
            </a:r>
            <a:r>
              <a:rPr lang="en-US" sz="1600" dirty="0" err="1">
                <a:solidFill>
                  <a:srgbClr val="0000FF"/>
                </a:solidFill>
              </a:rPr>
              <a:t>targetsTest</a:t>
            </a:r>
            <a:r>
              <a:rPr lang="en-US" sz="1600" dirty="0">
                <a:solidFill>
                  <a:srgbClr val="0000FF"/>
                </a:solidFill>
              </a:rPr>
              <a:t>=LN[-sub,11])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par(</a:t>
            </a:r>
            <a:r>
              <a:rPr lang="en-US" sz="1600" dirty="0" err="1">
                <a:solidFill>
                  <a:srgbClr val="0000FF"/>
                </a:solidFill>
              </a:rPr>
              <a:t>mfrow</a:t>
            </a:r>
            <a:r>
              <a:rPr lang="en-US" sz="1600" dirty="0">
                <a:solidFill>
                  <a:srgbClr val="0000FF"/>
                </a:solidFill>
              </a:rPr>
              <a:t>=c(2,2))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plotIterativeError</a:t>
            </a:r>
            <a:r>
              <a:rPr lang="en-US" sz="1600" dirty="0">
                <a:solidFill>
                  <a:srgbClr val="0000FF"/>
                </a:solidFill>
              </a:rPr>
              <a:t>(nnmod2)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predictions &lt;- predict(nnmod2,LN[-sub,-11])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plotRegressionError</a:t>
            </a:r>
            <a:r>
              <a:rPr lang="en-US" sz="1600" dirty="0">
                <a:solidFill>
                  <a:srgbClr val="0000FF"/>
                </a:solidFill>
              </a:rPr>
              <a:t>(predictions[,1], LN[-sub,11])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plotROC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fitted.values</a:t>
            </a:r>
            <a:r>
              <a:rPr lang="en-US" sz="1600" dirty="0">
                <a:solidFill>
                  <a:srgbClr val="0000FF"/>
                </a:solidFill>
              </a:rPr>
              <a:t>(nnmod2),  LN[sub,11])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plotROC</a:t>
            </a:r>
            <a:r>
              <a:rPr lang="en-US" sz="1600" dirty="0">
                <a:solidFill>
                  <a:srgbClr val="0000FF"/>
                </a:solidFill>
              </a:rPr>
              <a:t>(predictions,  LN[-sub,11])</a:t>
            </a:r>
          </a:p>
        </p:txBody>
      </p:sp>
    </p:spTree>
    <p:extLst>
      <p:ext uri="{BB962C8B-B14F-4D97-AF65-F5344CB8AC3E}">
        <p14:creationId xmlns:p14="http://schemas.microsoft.com/office/powerpoint/2010/main" val="2491633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6698" y="365125"/>
            <a:ext cx="582049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247" y="791738"/>
            <a:ext cx="5919768" cy="591095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746"/>
            <a:ext cx="10515600" cy="575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nnmod2a&lt;-</a:t>
            </a:r>
            <a:r>
              <a:rPr lang="en-US" sz="1600" dirty="0" err="1">
                <a:solidFill>
                  <a:srgbClr val="0000FF"/>
                </a:solidFill>
              </a:rPr>
              <a:t>mlp</a:t>
            </a:r>
            <a:r>
              <a:rPr lang="en-US" sz="1600" dirty="0">
                <a:solidFill>
                  <a:srgbClr val="0000FF"/>
                </a:solidFill>
              </a:rPr>
              <a:t>(x=LN[sub,-11], LN$CR90[sub], size=c(3,1), </a:t>
            </a:r>
            <a:r>
              <a:rPr lang="en-US" sz="1600" dirty="0" err="1">
                <a:solidFill>
                  <a:srgbClr val="0000FF"/>
                </a:solidFill>
              </a:rPr>
              <a:t>learnFuncParams</a:t>
            </a:r>
            <a:r>
              <a:rPr lang="en-US" sz="1600" dirty="0">
                <a:solidFill>
                  <a:srgbClr val="0000FF"/>
                </a:solidFill>
              </a:rPr>
              <a:t>=c(0.1), </a:t>
            </a:r>
            <a:r>
              <a:rPr lang="en-US" sz="1600" dirty="0" err="1">
                <a:solidFill>
                  <a:srgbClr val="0000FF"/>
                </a:solidFill>
              </a:rPr>
              <a:t>maxit</a:t>
            </a:r>
            <a:r>
              <a:rPr lang="en-US" sz="1600" dirty="0">
                <a:solidFill>
                  <a:srgbClr val="0000FF"/>
                </a:solidFill>
              </a:rPr>
              <a:t>=250, </a:t>
            </a:r>
            <a:r>
              <a:rPr lang="en-US" sz="1600" dirty="0" err="1">
                <a:solidFill>
                  <a:srgbClr val="0000FF"/>
                </a:solidFill>
              </a:rPr>
              <a:t>linOut</a:t>
            </a:r>
            <a:r>
              <a:rPr lang="en-US" sz="1600" dirty="0">
                <a:solidFill>
                  <a:srgbClr val="0000FF"/>
                </a:solidFill>
              </a:rPr>
              <a:t>=FALSE,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err="1">
                <a:solidFill>
                  <a:srgbClr val="0000FF"/>
                </a:solidFill>
              </a:rPr>
              <a:t>inputsTest</a:t>
            </a:r>
            <a:r>
              <a:rPr lang="en-US" sz="1600" dirty="0">
                <a:solidFill>
                  <a:srgbClr val="0000FF"/>
                </a:solidFill>
              </a:rPr>
              <a:t>=LN[-sub,-11], </a:t>
            </a:r>
            <a:r>
              <a:rPr lang="en-US" sz="1600" dirty="0" err="1">
                <a:solidFill>
                  <a:srgbClr val="0000FF"/>
                </a:solidFill>
              </a:rPr>
              <a:t>targetsTest</a:t>
            </a:r>
            <a:r>
              <a:rPr lang="en-US" sz="1600" dirty="0">
                <a:solidFill>
                  <a:srgbClr val="0000FF"/>
                </a:solidFill>
              </a:rPr>
              <a:t>=LN[-sub,11])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5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063"/>
            <a:ext cx="10515600" cy="5486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&gt; roc(LN$CR90[sub], </a:t>
            </a:r>
            <a:r>
              <a:rPr lang="en-US" dirty="0" err="1">
                <a:solidFill>
                  <a:srgbClr val="0000FF"/>
                </a:solidFill>
              </a:rPr>
              <a:t>as.vector</a:t>
            </a:r>
            <a:r>
              <a:rPr lang="en-US" dirty="0">
                <a:solidFill>
                  <a:srgbClr val="0000FF"/>
                </a:solidFill>
              </a:rPr>
              <a:t>(predict(nnmod2a)))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Setting levels: control = 0, case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Setting direction: controls &lt; cases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Call:  </a:t>
            </a: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LN$CR90[sub], predictor =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(predict(nnmod2a)))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Data: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(predict(nnmod2a)) in 138 controls (LN$CR90[sub] 0) &lt; 49 cases (LN$CR90[sub] 1).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0.7786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&gt; roc(LN$CR90[-sub], </a:t>
            </a:r>
            <a:r>
              <a:rPr lang="en-US" dirty="0" err="1">
                <a:solidFill>
                  <a:srgbClr val="0000FF"/>
                </a:solidFill>
              </a:rPr>
              <a:t>as.vector</a:t>
            </a:r>
            <a:r>
              <a:rPr lang="en-US" dirty="0">
                <a:solidFill>
                  <a:srgbClr val="0000FF"/>
                </a:solidFill>
              </a:rPr>
              <a:t>(predict(nnmod2a,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=LN[-sub,-11])))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Setting levels: control = 0, case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Setting direction: controls &lt; cases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Call:  </a:t>
            </a: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LN$CR90[-sub], predictor =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(predict(nnmod2a,    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-11])))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Data: </a:t>
            </a:r>
            <a:r>
              <a:rPr lang="en-US" dirty="0" err="1">
                <a:solidFill>
                  <a:srgbClr val="FF0000"/>
                </a:solidFill>
              </a:rPr>
              <a:t>as.vector</a:t>
            </a:r>
            <a:r>
              <a:rPr lang="en-US" dirty="0">
                <a:solidFill>
                  <a:srgbClr val="FF0000"/>
                </a:solidFill>
              </a:rPr>
              <a:t>(predict(nnmod2a,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-11])) in 68 controls (LN$CR90[-sub] 0) &lt; 25 cases (LN$CR90[-sub] 1).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0.7182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table(</a:t>
            </a:r>
            <a:r>
              <a:rPr lang="en-US" dirty="0" err="1">
                <a:solidFill>
                  <a:srgbClr val="0000FF"/>
                </a:solidFill>
              </a:rPr>
              <a:t>ifelse</a:t>
            </a:r>
            <a:r>
              <a:rPr lang="en-US" dirty="0">
                <a:solidFill>
                  <a:srgbClr val="0000FF"/>
                </a:solidFill>
              </a:rPr>
              <a:t>(nnmod1$fitted.values&lt;0.5, 0, 1), LN$CR90[sub])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0 124  32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1  14  17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table(</a:t>
            </a:r>
            <a:r>
              <a:rPr lang="en-US" dirty="0" err="1">
                <a:solidFill>
                  <a:srgbClr val="0000FF"/>
                </a:solidFill>
              </a:rPr>
              <a:t>ifelse</a:t>
            </a:r>
            <a:r>
              <a:rPr lang="en-US" dirty="0">
                <a:solidFill>
                  <a:srgbClr val="0000FF"/>
                </a:solidFill>
              </a:rPr>
              <a:t>(predict(nnmod1,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=LN[-sub,])&gt;0.5, 1, 0), LN$CR90[-sub])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0  1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0 63 19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1  5  6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68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RSNNS </a:t>
            </a:r>
            <a:r>
              <a:rPr lang="en-US" dirty="0"/>
              <a:t>Package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unit definition section 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no. | </a:t>
            </a:r>
            <a:r>
              <a:rPr lang="en-US" dirty="0" err="1">
                <a:solidFill>
                  <a:srgbClr val="FF0000"/>
                </a:solidFill>
              </a:rPr>
              <a:t>typeName</a:t>
            </a:r>
            <a:r>
              <a:rPr lang="en-US" dirty="0">
                <a:solidFill>
                  <a:srgbClr val="FF0000"/>
                </a:solidFill>
              </a:rPr>
              <a:t> | </a:t>
            </a:r>
            <a:r>
              <a:rPr lang="en-US" dirty="0" err="1">
                <a:solidFill>
                  <a:srgbClr val="FF0000"/>
                </a:solidFill>
              </a:rPr>
              <a:t>unitName</a:t>
            </a:r>
            <a:r>
              <a:rPr lang="en-US" dirty="0">
                <a:solidFill>
                  <a:srgbClr val="FF0000"/>
                </a:solidFill>
              </a:rPr>
              <a:t>      | act      | bias          | 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| position | act 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       | out </a:t>
            </a:r>
            <a:r>
              <a:rPr lang="en-US" dirty="0" err="1">
                <a:solidFill>
                  <a:srgbClr val="FF0000"/>
                </a:solidFill>
              </a:rPr>
              <a:t>func</a:t>
            </a:r>
            <a:r>
              <a:rPr lang="en-US" dirty="0">
                <a:solidFill>
                  <a:srgbClr val="FF0000"/>
                </a:solidFill>
              </a:rPr>
              <a:t> | sites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----|----------|---------------------|-------------|-------------|----|----------  |-----------------|----------|-------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1 |              | </a:t>
            </a:r>
            <a:r>
              <a:rPr lang="en-US" dirty="0" err="1">
                <a:solidFill>
                  <a:srgbClr val="FF0000"/>
                </a:solidFill>
              </a:rPr>
              <a:t>Input_race</a:t>
            </a:r>
            <a:r>
              <a:rPr lang="en-US" dirty="0">
                <a:solidFill>
                  <a:srgbClr val="FF0000"/>
                </a:solidFill>
              </a:rPr>
              <a:t>        |  1.00000 |  0.14227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1,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 |              | </a:t>
            </a:r>
            <a:r>
              <a:rPr lang="en-US" dirty="0" err="1">
                <a:solidFill>
                  <a:srgbClr val="FF0000"/>
                </a:solidFill>
              </a:rPr>
              <a:t>Input_age</a:t>
            </a:r>
            <a:r>
              <a:rPr lang="en-US" dirty="0">
                <a:solidFill>
                  <a:srgbClr val="FF0000"/>
                </a:solidFill>
              </a:rPr>
              <a:t>          | -0.29287 |  0.02396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2,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3 |              | </a:t>
            </a:r>
            <a:r>
              <a:rPr lang="en-US" dirty="0" err="1">
                <a:solidFill>
                  <a:srgbClr val="FF0000"/>
                </a:solidFill>
              </a:rPr>
              <a:t>Input_urprcr</a:t>
            </a:r>
            <a:r>
              <a:rPr lang="en-US" dirty="0">
                <a:solidFill>
                  <a:srgbClr val="FF0000"/>
                </a:solidFill>
              </a:rPr>
              <a:t>     | -0.70644 | -0.14502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3,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4 |              | </a:t>
            </a:r>
            <a:r>
              <a:rPr lang="en-US" dirty="0" err="1">
                <a:solidFill>
                  <a:srgbClr val="FF0000"/>
                </a:solidFill>
              </a:rPr>
              <a:t>Input_dsdnapn</a:t>
            </a:r>
            <a:r>
              <a:rPr lang="en-US" dirty="0">
                <a:solidFill>
                  <a:srgbClr val="FF0000"/>
                </a:solidFill>
              </a:rPr>
              <a:t> |  1.00000 |  0.24410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4,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5 |              | Input_c4c          | -0.45356 |  0.21352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5,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6 |              | </a:t>
            </a:r>
            <a:r>
              <a:rPr lang="en-US" dirty="0" err="1">
                <a:solidFill>
                  <a:srgbClr val="FF0000"/>
                </a:solidFill>
              </a:rPr>
              <a:t>Input_egfr</a:t>
            </a:r>
            <a:r>
              <a:rPr lang="en-US" dirty="0">
                <a:solidFill>
                  <a:srgbClr val="FF0000"/>
                </a:solidFill>
              </a:rPr>
              <a:t>         | -0.02096 | -0.12572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6,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7 |              | Input_il2ra        |  1.88319 | -0.19338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7,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8 |              | Input_il6            |  0.54756 | -0.22156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8,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9 |              | Input_il8            | -0.06250 | -0.23556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 9,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10 |             | Input_il12         | -0.48901 | -0.15669 |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 | 10, 0, 0   |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|            |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11 |             | Hidden_2_1     |  0.99061 |  0.25627 | h  |  1, 2, 0    |||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12 |             | Hidden_2_2     |  0.68652 |  0.00629 | h  |  2, 2, 0    |||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13 |             | Hidden_2_3     |  0.02644 | -0.34849 | h  |  3, 2, 0    |||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14 |             | Hidden_3_1     |  0.33832 |  0.42794 | h  |  1, 4, 0    |||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15 |             | Output_1          |  0.39277 |  0.87233 | o  |  1, 6, 0   |||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----|----------|---------------------|-------------|-------------|----|------------|-------------------|----------|-------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50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180"/>
            <a:ext cx="10515600" cy="49837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&gt; </a:t>
            </a:r>
            <a:r>
              <a:rPr lang="en-US" dirty="0" err="1">
                <a:solidFill>
                  <a:srgbClr val="0000FF"/>
                </a:solidFill>
              </a:rPr>
              <a:t>extractNetInfo</a:t>
            </a:r>
            <a:r>
              <a:rPr lang="en-US" dirty="0">
                <a:solidFill>
                  <a:srgbClr val="0000FF"/>
                </a:solidFill>
              </a:rPr>
              <a:t>(nnmod2a)$</a:t>
            </a:r>
            <a:r>
              <a:rPr lang="en-US" dirty="0" err="1">
                <a:solidFill>
                  <a:srgbClr val="0000FF"/>
                </a:solidFill>
              </a:rPr>
              <a:t>unitDefinitions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err="1">
                <a:solidFill>
                  <a:srgbClr val="FF0000"/>
                </a:solidFill>
              </a:rPr>
              <a:t>unitNo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unitName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rgbClr val="FF0000"/>
                </a:solidFill>
              </a:rPr>
              <a:t>unitAct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rgbClr val="FF0000"/>
                </a:solidFill>
              </a:rPr>
              <a:t>unitBias</a:t>
            </a:r>
            <a:r>
              <a:rPr lang="en-US" dirty="0">
                <a:solidFill>
                  <a:srgbClr val="FF0000"/>
                </a:solidFill>
              </a:rPr>
              <a:t>        type </a:t>
            </a:r>
            <a:r>
              <a:rPr lang="en-US" dirty="0" err="1">
                <a:solidFill>
                  <a:srgbClr val="FF0000"/>
                </a:solidFill>
              </a:rPr>
              <a:t>posX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posZ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actFunc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outFunc</a:t>
            </a:r>
            <a:r>
              <a:rPr lang="en-US" dirty="0">
                <a:solidFill>
                  <a:srgbClr val="FF0000"/>
                </a:solidFill>
              </a:rPr>
              <a:t> sites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1       1    </a:t>
            </a:r>
            <a:r>
              <a:rPr lang="en-US" dirty="0" err="1">
                <a:solidFill>
                  <a:srgbClr val="FF0000"/>
                </a:solidFill>
              </a:rPr>
              <a:t>Input_race</a:t>
            </a:r>
            <a:r>
              <a:rPr lang="en-US" dirty="0">
                <a:solidFill>
                  <a:srgbClr val="FF0000"/>
                </a:solidFill>
              </a:rPr>
              <a:t>  1.00000000  0.142274946  UNIT_INPUT    1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2       2     </a:t>
            </a:r>
            <a:r>
              <a:rPr lang="en-US" dirty="0" err="1">
                <a:solidFill>
                  <a:srgbClr val="FF0000"/>
                </a:solidFill>
              </a:rPr>
              <a:t>Input_age</a:t>
            </a:r>
            <a:r>
              <a:rPr lang="en-US" dirty="0">
                <a:solidFill>
                  <a:srgbClr val="FF0000"/>
                </a:solidFill>
              </a:rPr>
              <a:t> -0.29286540  0.023958683  UNIT_INPUT    2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3       3  </a:t>
            </a:r>
            <a:r>
              <a:rPr lang="en-US" dirty="0" err="1">
                <a:solidFill>
                  <a:srgbClr val="FF0000"/>
                </a:solidFill>
              </a:rPr>
              <a:t>Input_urprcr</a:t>
            </a:r>
            <a:r>
              <a:rPr lang="en-US" dirty="0">
                <a:solidFill>
                  <a:srgbClr val="FF0000"/>
                </a:solidFill>
              </a:rPr>
              <a:t> -0.70644116 -0.145024896  UNIT_INPUT    3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4       4 </a:t>
            </a:r>
            <a:r>
              <a:rPr lang="en-US" dirty="0" err="1">
                <a:solidFill>
                  <a:srgbClr val="FF0000"/>
                </a:solidFill>
              </a:rPr>
              <a:t>Input_dsdnapn</a:t>
            </a:r>
            <a:r>
              <a:rPr lang="en-US" dirty="0">
                <a:solidFill>
                  <a:srgbClr val="FF0000"/>
                </a:solidFill>
              </a:rPr>
              <a:t>  1.00000000  0.244095743  UNIT_INPUT    4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       5     Input_c4c -0.45356163  0.213524163  UNIT_INPUT    5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6       6    </a:t>
            </a:r>
            <a:r>
              <a:rPr lang="en-US" dirty="0" err="1">
                <a:solidFill>
                  <a:srgbClr val="FF0000"/>
                </a:solidFill>
              </a:rPr>
              <a:t>Input_egfr</a:t>
            </a:r>
            <a:r>
              <a:rPr lang="en-US" dirty="0">
                <a:solidFill>
                  <a:srgbClr val="FF0000"/>
                </a:solidFill>
              </a:rPr>
              <a:t> -0.02096219 -0.125717014  UNIT_INPUT    6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7       7   Input_il2ra  1.88318801 -0.193376452  UNIT_INPUT    7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       8     Input_il6  0.54756421 -0.221560270  UNIT_INPUT    8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9       9     Input_il8 -0.06250137 -0.235559404  UNIT_INPUT    9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10     10    Input_il12 -0.48900744 -0.156690210  UNIT_INPUT   10    0    0 </a:t>
            </a:r>
            <a:r>
              <a:rPr lang="en-US" dirty="0" err="1">
                <a:solidFill>
                  <a:srgbClr val="FF0000"/>
                </a:solidFill>
              </a:rPr>
              <a:t>Act_Identity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     11    Hidden_2_1  0.99060601  0.256269306 UNIT_HIDDEN    1    2    0 </a:t>
            </a:r>
            <a:r>
              <a:rPr lang="en-US" dirty="0" err="1">
                <a:solidFill>
                  <a:srgbClr val="FF0000"/>
                </a:solidFill>
              </a:rPr>
              <a:t>Act_Logistic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12     12    Hidden_2_2  0.68652302  0.006293331 UNIT_HIDDEN    2    2    0 </a:t>
            </a:r>
            <a:r>
              <a:rPr lang="en-US" dirty="0" err="1">
                <a:solidFill>
                  <a:srgbClr val="FF0000"/>
                </a:solidFill>
              </a:rPr>
              <a:t>Act_Logistic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13     13    Hidden_2_3  0.02643615 -0.348486125 UNIT_HIDDEN    3    2    0 </a:t>
            </a:r>
            <a:r>
              <a:rPr lang="en-US" dirty="0" err="1">
                <a:solidFill>
                  <a:srgbClr val="FF0000"/>
                </a:solidFill>
              </a:rPr>
              <a:t>Act_Logistic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14     14    Hidden_3_1  0.33832175  0.427941352 UNIT_HIDDEN    1    4    0 </a:t>
            </a:r>
            <a:r>
              <a:rPr lang="en-US" dirty="0" err="1">
                <a:solidFill>
                  <a:srgbClr val="FF0000"/>
                </a:solidFill>
              </a:rPr>
              <a:t>Act_Logistic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15     15      Output_1  0.39276898  0.872330725 UNIT_OUTPUT    1    6    0 </a:t>
            </a:r>
            <a:r>
              <a:rPr lang="en-US" dirty="0" err="1">
                <a:solidFill>
                  <a:srgbClr val="FF0000"/>
                </a:solidFill>
              </a:rPr>
              <a:t>Act_Logistic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Out_Identity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0340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5600" cy="1325563"/>
          </a:xfrm>
        </p:spPr>
        <p:txBody>
          <a:bodyPr/>
          <a:lstStyle/>
          <a:p>
            <a:pPr algn="ctr"/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83" y="1325563"/>
            <a:ext cx="10515600" cy="48772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&gt; round(</a:t>
            </a:r>
            <a:r>
              <a:rPr lang="en-US" dirty="0" err="1">
                <a:solidFill>
                  <a:srgbClr val="0000FF"/>
                </a:solidFill>
              </a:rPr>
              <a:t>weightMatrix</a:t>
            </a:r>
            <a:r>
              <a:rPr lang="en-US" dirty="0">
                <a:solidFill>
                  <a:srgbClr val="0000FF"/>
                </a:solidFill>
              </a:rPr>
              <a:t>(nnmod2a)[,c(1,10:15)], 3)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</a:t>
            </a:r>
            <a:r>
              <a:rPr lang="en-US" dirty="0" err="1">
                <a:solidFill>
                  <a:srgbClr val="FF0000"/>
                </a:solidFill>
              </a:rPr>
              <a:t>Input_race</a:t>
            </a:r>
            <a:r>
              <a:rPr lang="en-US" dirty="0">
                <a:solidFill>
                  <a:srgbClr val="FF0000"/>
                </a:solidFill>
              </a:rPr>
              <a:t>   Input_il12 Hidden_2_1 Hidden_2_2 Hidden_2_3 Hidden_3_1 Output_1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Input_race</a:t>
            </a:r>
            <a:r>
              <a:rPr lang="en-US" dirty="0">
                <a:solidFill>
                  <a:srgbClr val="FF0000"/>
                </a:solidFill>
              </a:rPr>
              <a:t>             0               0     	-0.093     	 0.423      	    0.106      	    0.000	    0.000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Input_age</a:t>
            </a:r>
            <a:r>
              <a:rPr lang="en-US" dirty="0">
                <a:solidFill>
                  <a:srgbClr val="FF0000"/>
                </a:solidFill>
              </a:rPr>
              <a:t>              0               0     	-0.585     	-0.288      	    0.166      	    0.000	    0.000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Input_urprcr</a:t>
            </a:r>
            <a:r>
              <a:rPr lang="en-US" dirty="0">
                <a:solidFill>
                  <a:srgbClr val="FF0000"/>
                </a:solidFill>
              </a:rPr>
              <a:t>         0               0     	-2.672       	 1.171      	    1.419      	    0.000	    0.000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Input_dsdnapn</a:t>
            </a:r>
            <a:r>
              <a:rPr lang="en-US" dirty="0">
                <a:solidFill>
                  <a:srgbClr val="FF0000"/>
                </a:solidFill>
              </a:rPr>
              <a:t>     0               0     	 0.203     	-0.212     	   -0.917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Input_c4c              0               0     	-0.558    	-0.922      	    0.378      	    0.000	    0.000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Input_egfr</a:t>
            </a:r>
            <a:r>
              <a:rPr lang="en-US" dirty="0">
                <a:solidFill>
                  <a:srgbClr val="FF0000"/>
                </a:solidFill>
              </a:rPr>
              <a:t>             0               0     	-0.534     	-1.799     	   -1.008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Input_il2ra            0               0     	 0.978      	 0.303     	   -0.656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Input_il6                0               0     	 0.014      	 0.691     	   -0.184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Input_il8                0               0     	-0.626     	-1.304     	   -0.088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Input_il12              0               0     	-0.165     	 0.364     	   -0.175      	    0.000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Hidden_2_1           0               0     	 0.000     	 0.000      	    0.000     	   -2.801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Hidden_2_2           0               0     	 0.000       	 0.000      	    0.000      	    2.371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Hidden_2_3           0               0     	 0.000     	 0.000      	    0.000      	    1.812	    0.000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Hidden_3_1           0               0     	 0.000     	 0.000      	    0.000      	    0.000	   -3.866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Output_1                0               0     	 0.000     	 0.000      	    0.000      	    0.000	    0.000</a:t>
            </a:r>
          </a:p>
        </p:txBody>
      </p:sp>
    </p:spTree>
    <p:extLst>
      <p:ext uri="{BB962C8B-B14F-4D97-AF65-F5344CB8AC3E}">
        <p14:creationId xmlns:p14="http://schemas.microsoft.com/office/powerpoint/2010/main" val="3621277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1149040"/>
            <a:ext cx="9782175" cy="6391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Plotting and ANN form RSNNS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536" y="11230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</a:rPr>
              <a:t>### NICE plots of ANN model from RSNNS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</a:rPr>
              <a:t>library(</a:t>
            </a:r>
            <a:r>
              <a:rPr lang="en-US" sz="1500" dirty="0" err="1">
                <a:solidFill>
                  <a:srgbClr val="0000FF"/>
                </a:solidFill>
              </a:rPr>
              <a:t>NeuralNetTools</a:t>
            </a:r>
            <a:r>
              <a:rPr lang="en-US" sz="15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500" dirty="0" err="1">
                <a:solidFill>
                  <a:srgbClr val="0000FF"/>
                </a:solidFill>
              </a:rPr>
              <a:t>plotnet</a:t>
            </a:r>
            <a:r>
              <a:rPr lang="en-US" sz="1500" dirty="0">
                <a:solidFill>
                  <a:srgbClr val="0000FF"/>
                </a:solidFill>
              </a:rPr>
              <a:t>(nnmod2a)</a:t>
            </a:r>
          </a:p>
        </p:txBody>
      </p:sp>
    </p:spTree>
    <p:extLst>
      <p:ext uri="{BB962C8B-B14F-4D97-AF65-F5344CB8AC3E}">
        <p14:creationId xmlns:p14="http://schemas.microsoft.com/office/powerpoint/2010/main" val="3118430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know bagging is one approach to improve prediction performance of weak learners</a:t>
            </a:r>
          </a:p>
          <a:p>
            <a:endParaRPr lang="en-US" sz="800" dirty="0"/>
          </a:p>
          <a:p>
            <a:r>
              <a:rPr lang="en-US" dirty="0"/>
              <a:t>The </a:t>
            </a:r>
            <a:r>
              <a:rPr lang="en-US" i="1" dirty="0"/>
              <a:t>caret</a:t>
            </a:r>
            <a:r>
              <a:rPr lang="en-US" dirty="0"/>
              <a:t> package has functionality to fit a bagged ANN model using models from the </a:t>
            </a:r>
            <a:r>
              <a:rPr lang="en-US" dirty="0" err="1"/>
              <a:t>nnet</a:t>
            </a:r>
            <a:r>
              <a:rPr lang="en-US" dirty="0"/>
              <a:t> package as the base models</a:t>
            </a:r>
          </a:p>
          <a:p>
            <a:endParaRPr lang="en-US" sz="800" dirty="0"/>
          </a:p>
          <a:p>
            <a:r>
              <a:rPr lang="en-US" dirty="0"/>
              <a:t>We can train this model using the </a:t>
            </a:r>
            <a:r>
              <a:rPr lang="en-US" i="1" dirty="0"/>
              <a:t>train</a:t>
            </a:r>
            <a:r>
              <a:rPr lang="en-US" dirty="0"/>
              <a:t> function in </a:t>
            </a:r>
            <a:r>
              <a:rPr lang="en-US" i="1" dirty="0"/>
              <a:t>caret</a:t>
            </a:r>
          </a:p>
          <a:p>
            <a:endParaRPr lang="en-US" sz="800" i="1" dirty="0"/>
          </a:p>
          <a:p>
            <a:r>
              <a:rPr lang="en-US" dirty="0"/>
              <a:t>We could also easily develop a function to fit a bagged ANN using the RSNNS package which has greater functionality.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1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Starting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Recall, in fitting a feed-forward ANN, we must initialize the weights we will consider in the model</a:t>
            </a:r>
          </a:p>
          <a:p>
            <a:pPr lvl="1"/>
            <a:r>
              <a:rPr lang="en-US" dirty="0"/>
              <a:t>Have weights </a:t>
            </a:r>
            <a:r>
              <a:rPr lang="en-US" i="1" dirty="0" err="1">
                <a:latin typeface="Symbol" panose="05050102010706020507" pitchFamily="18" charset="2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</a:t>
            </a:r>
            <a:r>
              <a:rPr lang="en-US" dirty="0"/>
              <a:t> for each predictor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 for hidden unit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Also have weights </a:t>
            </a:r>
            <a:r>
              <a:rPr lang="en-US" i="1" dirty="0" err="1">
                <a:latin typeface="Symbol" panose="05050102010706020507" pitchFamily="18" charset="2"/>
              </a:rPr>
              <a:t>b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n-US" i="1" dirty="0"/>
              <a:t> </a:t>
            </a:r>
            <a:r>
              <a:rPr lang="en-US" dirty="0"/>
              <a:t>for hidden unit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/>
              <a:t> </a:t>
            </a:r>
            <a:r>
              <a:rPr lang="en-US" dirty="0"/>
              <a:t>on outcome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800" dirty="0"/>
          </a:p>
          <a:p>
            <a:r>
              <a:rPr lang="en-US" dirty="0"/>
              <a:t>If weights are initialized near 0 and the sigmoidal function is used</a:t>
            </a:r>
          </a:p>
          <a:p>
            <a:pPr lvl="1"/>
            <a:r>
              <a:rPr lang="en-US" dirty="0"/>
              <a:t>Operative part of sigmoid function is approximately linear</a:t>
            </a:r>
          </a:p>
          <a:p>
            <a:pPr lvl="1"/>
            <a:r>
              <a:rPr lang="en-US" dirty="0"/>
              <a:t>Thus ANN is initially approximately linear</a:t>
            </a:r>
          </a:p>
          <a:p>
            <a:pPr lvl="2"/>
            <a:r>
              <a:rPr lang="en-US" dirty="0"/>
              <a:t>Note becomes less linear as weights increase (i.e. algorithm proceeds)</a:t>
            </a:r>
          </a:p>
          <a:p>
            <a:pPr lvl="1"/>
            <a:endParaRPr lang="en-US" sz="800" dirty="0"/>
          </a:p>
          <a:p>
            <a:r>
              <a:rPr lang="en-US" dirty="0"/>
              <a:t>Thus common choice is to randomly initialize starting weights near 0</a:t>
            </a:r>
          </a:p>
        </p:txBody>
      </p:sp>
    </p:spTree>
    <p:extLst>
      <p:ext uri="{BB962C8B-B14F-4D97-AF65-F5344CB8AC3E}">
        <p14:creationId xmlns:p14="http://schemas.microsoft.com/office/powerpoint/2010/main" val="2621039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/>
              <a:t>### Using the </a:t>
            </a:r>
            <a:r>
              <a:rPr lang="en-US" sz="1600" dirty="0" err="1"/>
              <a:t>avNNet</a:t>
            </a:r>
            <a:r>
              <a:rPr lang="en-US" sz="1600" dirty="0"/>
              <a:t> function from caret to fit a bagged neural net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expand.grid</a:t>
            </a:r>
            <a:r>
              <a:rPr lang="en-US" sz="1600" dirty="0">
                <a:solidFill>
                  <a:srgbClr val="0000FF"/>
                </a:solidFill>
              </a:rPr>
              <a:t>(size=c(5,25,50), decay=c(0.1,0.5), bag=c(100,150,200,250))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r>
              <a:rPr lang="en-US" sz="1600" dirty="0">
                <a:solidFill>
                  <a:srgbClr val="0000FF"/>
                </a:solidFill>
              </a:rPr>
              <a:t>&lt;-train(</a:t>
            </a:r>
            <a:r>
              <a:rPr lang="en-US" sz="1600" dirty="0" err="1">
                <a:solidFill>
                  <a:srgbClr val="0000FF"/>
                </a:solidFill>
              </a:rPr>
              <a:t>as.factor</a:t>
            </a:r>
            <a:r>
              <a:rPr lang="en-US" sz="1600" dirty="0">
                <a:solidFill>
                  <a:srgbClr val="0000FF"/>
                </a:solidFill>
              </a:rPr>
              <a:t>(CR90) ~ ., data=LN,  method="</a:t>
            </a:r>
            <a:r>
              <a:rPr lang="en-US" sz="1600" dirty="0" err="1">
                <a:solidFill>
                  <a:srgbClr val="0000FF"/>
                </a:solidFill>
              </a:rPr>
              <a:t>avNNet</a:t>
            </a:r>
            <a:r>
              <a:rPr lang="en-US" sz="1600" dirty="0">
                <a:solidFill>
                  <a:srgbClr val="0000FF"/>
                </a:solidFill>
              </a:rPr>
              <a:t>", </a:t>
            </a:r>
            <a:r>
              <a:rPr lang="en-US" sz="1600" dirty="0" err="1">
                <a:solidFill>
                  <a:srgbClr val="0000FF"/>
                </a:solidFill>
              </a:rPr>
              <a:t>trControl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trainControl</a:t>
            </a:r>
            <a:r>
              <a:rPr lang="en-US" sz="1600" dirty="0">
                <a:solidFill>
                  <a:srgbClr val="0000FF"/>
                </a:solidFill>
              </a:rPr>
              <a:t>(method="cv", number=10),  </a:t>
            </a:r>
            <a:r>
              <a:rPr lang="en-US" sz="1600" dirty="0" err="1">
                <a:solidFill>
                  <a:srgbClr val="0000FF"/>
                </a:solidFill>
              </a:rPr>
              <a:t>tuneGrid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Model Averaged Neural Network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10 predictor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..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size  decay  bag  Accuracy      Kappa    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5    0.1    100  0.7538405400  0.2397554221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50    0.5    250  0.7498722861  0.1826383057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The final values used for the model were size = 25, decay = 0.5 and bag = 150.</a:t>
            </a:r>
          </a:p>
        </p:txBody>
      </p:sp>
    </p:spTree>
    <p:extLst>
      <p:ext uri="{BB962C8B-B14F-4D97-AF65-F5344CB8AC3E}">
        <p14:creationId xmlns:p14="http://schemas.microsoft.com/office/powerpoint/2010/main" val="2164409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/>
              <a:t>### Using the </a:t>
            </a:r>
            <a:r>
              <a:rPr lang="en-US" sz="1600" dirty="0" err="1"/>
              <a:t>avNNet</a:t>
            </a:r>
            <a:r>
              <a:rPr lang="en-US" sz="1600" dirty="0"/>
              <a:t> function from caret to fit a bagged neural net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nnmod3&lt;-</a:t>
            </a:r>
            <a:r>
              <a:rPr lang="en-US" sz="1600" dirty="0" err="1">
                <a:solidFill>
                  <a:srgbClr val="0000FF"/>
                </a:solidFill>
              </a:rPr>
              <a:t>avNNet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as.factor</a:t>
            </a:r>
            <a:r>
              <a:rPr lang="en-US" sz="1600" dirty="0">
                <a:solidFill>
                  <a:srgbClr val="0000FF"/>
                </a:solidFill>
              </a:rPr>
              <a:t>(CR90)~., data=LN[sub,], size=25, decay=0.5, repeats=250, bag=TRUE)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round(predict(nnmod3),3)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0          1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220   0.648   0.352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178   0.603   0.397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2        0.600   0.400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225   0.617   0.383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27     0.608   0.392</a:t>
            </a:r>
          </a:p>
          <a:p>
            <a:pPr marL="342900" indent="-342900">
              <a:buAutoNum type="arabicPlain" startAt="28"/>
            </a:pPr>
            <a:r>
              <a:rPr lang="en-US" sz="1600" dirty="0">
                <a:solidFill>
                  <a:srgbClr val="FF0000"/>
                </a:solidFill>
              </a:rPr>
              <a:t>  0.622   0.378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56     0.605   0.395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233   0.640   0.360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231   0.595   0.405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209   0.567   0.433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75     0.615   0.385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7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### Using the </a:t>
            </a:r>
            <a:r>
              <a:rPr lang="en-US" sz="1600" dirty="0" err="1"/>
              <a:t>avNNet</a:t>
            </a:r>
            <a:r>
              <a:rPr lang="en-US" sz="1600" dirty="0"/>
              <a:t> function from caret to fit a bagged neural net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table(predict(nnmod3, </a:t>
            </a:r>
            <a:r>
              <a:rPr lang="en-US" sz="1600" dirty="0" err="1">
                <a:solidFill>
                  <a:srgbClr val="0000FF"/>
                </a:solidFill>
              </a:rPr>
              <a:t>newdata</a:t>
            </a:r>
            <a:r>
              <a:rPr lang="en-US" sz="1600" dirty="0">
                <a:solidFill>
                  <a:srgbClr val="0000FF"/>
                </a:solidFill>
              </a:rPr>
              <a:t>=LN[sub,-11], type="class"), LN$CR90[sub])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  0       1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0   137   44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1   1        5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table(predict(nnmod3, </a:t>
            </a:r>
            <a:r>
              <a:rPr lang="en-US" sz="1600" dirty="0" err="1">
                <a:solidFill>
                  <a:srgbClr val="0000FF"/>
                </a:solidFill>
              </a:rPr>
              <a:t>newdata</a:t>
            </a:r>
            <a:r>
              <a:rPr lang="en-US" sz="1600" dirty="0">
                <a:solidFill>
                  <a:srgbClr val="0000FF"/>
                </a:solidFill>
              </a:rPr>
              <a:t>=LN[-sub,-11], type="class"), LN$CR90[-sub])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  0     1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0   68   23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1   0      2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39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trroc</a:t>
            </a:r>
            <a:r>
              <a:rPr lang="en-US" dirty="0">
                <a:solidFill>
                  <a:srgbClr val="0000FF"/>
                </a:solidFill>
              </a:rPr>
              <a:t>&lt;-roc(LN$CR90[sub], predict(nnmod3,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=LN[sub,-11], type="</a:t>
            </a:r>
            <a:r>
              <a:rPr lang="en-US" dirty="0" err="1">
                <a:solidFill>
                  <a:srgbClr val="0000FF"/>
                </a:solidFill>
              </a:rPr>
              <a:t>prob</a:t>
            </a:r>
            <a:r>
              <a:rPr lang="en-US" dirty="0">
                <a:solidFill>
                  <a:srgbClr val="0000FF"/>
                </a:solidFill>
              </a:rPr>
              <a:t>")[,2])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trroc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LN$CR90[sub], predictor = predict(nnmod3,    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LN[sub, -11], type =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")[, 2])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Data: predict(nnmod3,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LN[sub, -11], type =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")[, 2] in 138 controls (LN$CR90[sub] 0) &lt; 49 cases (LN$CR90[sub] 1).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0.7248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tsroc</a:t>
            </a:r>
            <a:r>
              <a:rPr lang="en-US" dirty="0">
                <a:solidFill>
                  <a:srgbClr val="0000FF"/>
                </a:solidFill>
              </a:rPr>
              <a:t>&lt;-roc(LN$CR90[-sub], predict(nnmod3,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=LN[-sub,-11], type="</a:t>
            </a:r>
            <a:r>
              <a:rPr lang="en-US" dirty="0" err="1">
                <a:solidFill>
                  <a:srgbClr val="0000FF"/>
                </a:solidFill>
              </a:rPr>
              <a:t>prob</a:t>
            </a:r>
            <a:r>
              <a:rPr lang="en-US" dirty="0">
                <a:solidFill>
                  <a:srgbClr val="0000FF"/>
                </a:solidFill>
              </a:rPr>
              <a:t>")[,2])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tsroc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roc.default</a:t>
            </a:r>
            <a:r>
              <a:rPr lang="en-US" dirty="0">
                <a:solidFill>
                  <a:srgbClr val="FF0000"/>
                </a:solidFill>
              </a:rPr>
              <a:t>(response = LN$CR90[-sub], predictor = predict(nnmod3,    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-11], type =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")[, 2])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Data: predict(nnmod3, </a:t>
            </a:r>
            <a:r>
              <a:rPr lang="en-US" dirty="0" err="1">
                <a:solidFill>
                  <a:srgbClr val="FF0000"/>
                </a:solidFill>
              </a:rPr>
              <a:t>newdata</a:t>
            </a:r>
            <a:r>
              <a:rPr lang="en-US" dirty="0">
                <a:solidFill>
                  <a:srgbClr val="FF0000"/>
                </a:solidFill>
              </a:rPr>
              <a:t> = LN[-sub, -11], type =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")[, 2] in 68 controls (LN$CR90[-sub] 0) &lt; 25 cases (LN$CR90[-sub] 1).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Area under the curve: 0.7565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8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338137"/>
            <a:ext cx="8753475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73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Localized breast cancer can be treated by excising tumor tissue in the affected breast</a:t>
            </a:r>
          </a:p>
          <a:p>
            <a:endParaRPr lang="en-US" sz="1200" dirty="0"/>
          </a:p>
          <a:p>
            <a:r>
              <a:rPr lang="en-US" dirty="0"/>
              <a:t>In order to ensure removal of as little tissue as possible, it is important to determine different tissue types to discriminate tumor from other tissue.</a:t>
            </a:r>
          </a:p>
          <a:p>
            <a:endParaRPr lang="en-US" sz="1200" dirty="0"/>
          </a:p>
          <a:p>
            <a:r>
              <a:rPr lang="en-US" dirty="0"/>
              <a:t>Study goal: Determine if </a:t>
            </a:r>
            <a:r>
              <a:rPr lang="en-US" dirty="0" err="1"/>
              <a:t>impedence</a:t>
            </a:r>
            <a:r>
              <a:rPr lang="en-US" dirty="0"/>
              <a:t> measures in human breast tissue can discriminate</a:t>
            </a:r>
          </a:p>
          <a:p>
            <a:pPr lvl="1"/>
            <a:r>
              <a:rPr lang="en-US" dirty="0"/>
              <a:t>Connective </a:t>
            </a:r>
          </a:p>
          <a:p>
            <a:pPr lvl="1"/>
            <a:r>
              <a:rPr lang="en-US" dirty="0"/>
              <a:t>Benign tumor</a:t>
            </a:r>
          </a:p>
          <a:p>
            <a:pPr lvl="1"/>
            <a:r>
              <a:rPr lang="en-US" dirty="0"/>
              <a:t>Carcinoma</a:t>
            </a:r>
          </a:p>
          <a:p>
            <a:pPr lvl="1"/>
            <a:r>
              <a:rPr lang="en-US" dirty="0"/>
              <a:t>Adipose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65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I0 = </a:t>
            </a:r>
            <a:r>
              <a:rPr lang="en-US" dirty="0" err="1"/>
              <a:t>Impedivity</a:t>
            </a:r>
            <a:r>
              <a:rPr lang="en-US" dirty="0"/>
              <a:t> (ohm) at zero frequency</a:t>
            </a:r>
          </a:p>
          <a:p>
            <a:pPr lvl="1"/>
            <a:r>
              <a:rPr lang="en-US" dirty="0"/>
              <a:t>PA500 = Phase angle at 500 KHz</a:t>
            </a:r>
          </a:p>
          <a:p>
            <a:pPr lvl="1"/>
            <a:r>
              <a:rPr lang="en-US" dirty="0"/>
              <a:t>HFS = High-frequency slope of phase angle</a:t>
            </a:r>
          </a:p>
          <a:p>
            <a:pPr lvl="1"/>
            <a:r>
              <a:rPr lang="en-US" dirty="0" err="1"/>
              <a:t>normArea</a:t>
            </a:r>
            <a:r>
              <a:rPr lang="en-US" dirty="0"/>
              <a:t> = Area under the spectrum by impedance distance </a:t>
            </a:r>
          </a:p>
          <a:p>
            <a:pPr marL="457200" lvl="1" indent="0">
              <a:buNone/>
            </a:pPr>
            <a:r>
              <a:rPr lang="en-US" dirty="0"/>
              <a:t>		      between spectral ends</a:t>
            </a:r>
          </a:p>
          <a:p>
            <a:pPr lvl="1"/>
            <a:r>
              <a:rPr lang="en-US" dirty="0"/>
              <a:t>Max IP = Maximum of the spectrum</a:t>
            </a:r>
          </a:p>
          <a:p>
            <a:pPr lvl="1"/>
            <a:r>
              <a:rPr lang="en-US" dirty="0"/>
              <a:t>DR = Distance between I0 and the real part of the maximum </a:t>
            </a:r>
          </a:p>
          <a:p>
            <a:pPr marL="457200" lvl="1" indent="0">
              <a:buNone/>
            </a:pPr>
            <a:r>
              <a:rPr lang="en-US" dirty="0"/>
              <a:t>             frequency point</a:t>
            </a:r>
          </a:p>
          <a:p>
            <a:pPr lvl="1"/>
            <a:r>
              <a:rPr lang="en-US" dirty="0"/>
              <a:t>P = Length of the spectral curve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46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######################################################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	     Example of Multi-Class ANN model	             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					             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 	    MULTI-CLASS CLASSIFICATION EXAMPLE	             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                 DIFFERENTIATING BREAST TISSUE TYPES                 ###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######################################################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Using the RSNNS package (first train the model)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&lt;-read.csv("H:\\public_html\\BMTRY790_Spring2023\\Datasets\\BreastTissue.csv")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[,-1]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set.seed</a:t>
            </a:r>
            <a:r>
              <a:rPr lang="en-US" sz="1600" dirty="0">
                <a:solidFill>
                  <a:srgbClr val="0000FF"/>
                </a:solidFill>
              </a:rPr>
              <a:t>(1234)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sub&lt;-sort(sample(1:nrow(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), 0.67*</a:t>
            </a:r>
            <a:r>
              <a:rPr lang="en-US" sz="1600" dirty="0" err="1">
                <a:solidFill>
                  <a:srgbClr val="0000FF"/>
                </a:solidFill>
              </a:rPr>
              <a:t>nrow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), replace=F))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expand.grid</a:t>
            </a:r>
            <a:r>
              <a:rPr lang="en-US" sz="1600" dirty="0">
                <a:solidFill>
                  <a:srgbClr val="0000FF"/>
                </a:solidFill>
              </a:rPr>
              <a:t>(layer1=0:5, layer2=0:5, layer3=0:5, decay=c(0.1, 0.2))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r>
              <a:rPr lang="en-US" sz="1600" dirty="0">
                <a:solidFill>
                  <a:srgbClr val="0000FF"/>
                </a:solidFill>
              </a:rPr>
              <a:t>&lt;-train(Class ~ ., data=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maxit</a:t>
            </a:r>
            <a:r>
              <a:rPr lang="en-US" sz="1600" dirty="0">
                <a:solidFill>
                  <a:srgbClr val="0000FF"/>
                </a:solidFill>
              </a:rPr>
              <a:t>=500, method="</a:t>
            </a:r>
            <a:r>
              <a:rPr lang="en-US" sz="1600" dirty="0" err="1">
                <a:solidFill>
                  <a:srgbClr val="0000FF"/>
                </a:solidFill>
              </a:rPr>
              <a:t>mlpWeightDecayML</a:t>
            </a:r>
            <a:r>
              <a:rPr lang="en-US" sz="1600" dirty="0">
                <a:solidFill>
                  <a:srgbClr val="0000FF"/>
                </a:solidFill>
              </a:rPr>
              <a:t>", </a:t>
            </a:r>
            <a:r>
              <a:rPr lang="en-US" sz="1600" dirty="0" err="1">
                <a:solidFill>
                  <a:srgbClr val="0000FF"/>
                </a:solidFill>
              </a:rPr>
              <a:t>trControl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trainControl</a:t>
            </a:r>
            <a:r>
              <a:rPr lang="en-US" sz="1600" dirty="0">
                <a:solidFill>
                  <a:srgbClr val="0000FF"/>
                </a:solidFill>
              </a:rPr>
              <a:t>(method="cv",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	number=10), </a:t>
            </a:r>
            <a:r>
              <a:rPr lang="en-US" sz="1600" dirty="0" err="1">
                <a:solidFill>
                  <a:srgbClr val="0000FF"/>
                </a:solidFill>
              </a:rPr>
              <a:t>tuneGrid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tngrid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28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Using the RSNNS package (first train the model)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trnnet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Multi-Layer Perceptron, multiple layers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106 samples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7 predictor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4 classes: 'adipose', 'carcinoma', 'connective', '</a:t>
            </a:r>
            <a:r>
              <a:rPr lang="en-US" sz="1600" dirty="0" err="1">
                <a:solidFill>
                  <a:srgbClr val="FF0000"/>
                </a:solidFill>
              </a:rPr>
              <a:t>nonmalig</a:t>
            </a:r>
            <a:r>
              <a:rPr lang="en-US" sz="1600" dirty="0">
                <a:solidFill>
                  <a:srgbClr val="FF0000"/>
                </a:solidFill>
              </a:rPr>
              <a:t>'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Resampling: Cross-Validated (10 fold)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layer1  layer2  layer3  decay   Accuracy        Kappa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0            0         0           0.1      0.4034848485    0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0            0         0           0.2      0.3880303030    0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5            5         5          0.2      0.4062121212    0  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The final values used for the model were layer1 = 2, layer2 = 1, layer3 = 0 and decay = 0.1.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42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Special coding for multi-class model in RSNNS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btisClass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decodeClassLabels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[,1])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btisIn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[,-1]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&lt;-</a:t>
            </a:r>
            <a:r>
              <a:rPr lang="en-US" sz="1600" dirty="0" err="1">
                <a:solidFill>
                  <a:srgbClr val="0000FF"/>
                </a:solidFill>
              </a:rPr>
              <a:t>splitForTrainingAndTest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btisIn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btisClass</a:t>
            </a:r>
            <a:r>
              <a:rPr lang="en-US" sz="1600" dirty="0">
                <a:solidFill>
                  <a:srgbClr val="0000FF"/>
                </a:solidFill>
              </a:rPr>
              <a:t>, ratio=.333)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names(</a:t>
            </a:r>
            <a:r>
              <a:rPr lang="en-US" sz="1600" dirty="0" err="1">
                <a:solidFill>
                  <a:srgbClr val="0000FF"/>
                </a:solidFill>
              </a:rPr>
              <a:t>btis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"</a:t>
            </a:r>
            <a:r>
              <a:rPr lang="en-US" sz="1600" dirty="0" err="1">
                <a:solidFill>
                  <a:srgbClr val="FF0000"/>
                </a:solidFill>
              </a:rPr>
              <a:t>inputsTrain</a:t>
            </a:r>
            <a:r>
              <a:rPr lang="en-US" sz="1600" dirty="0">
                <a:solidFill>
                  <a:srgbClr val="FF0000"/>
                </a:solidFill>
              </a:rPr>
              <a:t>"  "</a:t>
            </a:r>
            <a:r>
              <a:rPr lang="en-US" sz="1600" dirty="0" err="1">
                <a:solidFill>
                  <a:srgbClr val="FF0000"/>
                </a:solidFill>
              </a:rPr>
              <a:t>targetsTrain</a:t>
            </a:r>
            <a:r>
              <a:rPr lang="en-US" sz="1600" dirty="0">
                <a:solidFill>
                  <a:srgbClr val="FF0000"/>
                </a:solidFill>
              </a:rPr>
              <a:t>" "</a:t>
            </a:r>
            <a:r>
              <a:rPr lang="en-US" sz="1600" dirty="0" err="1">
                <a:solidFill>
                  <a:srgbClr val="FF0000"/>
                </a:solidFill>
              </a:rPr>
              <a:t>inputsTest</a:t>
            </a:r>
            <a:r>
              <a:rPr lang="en-US" sz="1600" dirty="0">
                <a:solidFill>
                  <a:srgbClr val="FF0000"/>
                </a:solidFill>
              </a:rPr>
              <a:t>"   "</a:t>
            </a:r>
            <a:r>
              <a:rPr lang="en-US" sz="1600" dirty="0" err="1">
                <a:solidFill>
                  <a:srgbClr val="FF0000"/>
                </a:solidFill>
              </a:rPr>
              <a:t>targetsTest</a:t>
            </a:r>
            <a:r>
              <a:rPr lang="en-US" sz="1600" dirty="0">
                <a:solidFill>
                  <a:srgbClr val="FF0000"/>
                </a:solidFill>
              </a:rPr>
              <a:t>"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round(head(</a:t>
            </a:r>
            <a:r>
              <a:rPr lang="en-US" sz="1600" dirty="0" err="1">
                <a:solidFill>
                  <a:srgbClr val="0000FF"/>
                </a:solidFill>
              </a:rPr>
              <a:t>btis$inputsTrain</a:t>
            </a:r>
            <a:r>
              <a:rPr lang="en-US" sz="1600" dirty="0">
                <a:solidFill>
                  <a:srgbClr val="0000FF"/>
                </a:solidFill>
              </a:rPr>
              <a:t>), 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I0         PA500   HFS     </a:t>
            </a:r>
            <a:r>
              <a:rPr lang="en-US" sz="1600" dirty="0" err="1">
                <a:solidFill>
                  <a:srgbClr val="FF0000"/>
                </a:solidFill>
              </a:rPr>
              <a:t>normArea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MaxIP</a:t>
            </a:r>
            <a:r>
              <a:rPr lang="en-US" sz="1600" dirty="0">
                <a:solidFill>
                  <a:srgbClr val="FF0000"/>
                </a:solidFill>
              </a:rPr>
              <a:t>      DR             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[1,] 524.794   0.187   0.032     29.911     60.205   220.737   556.828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[2,] 330.000   0.227   0.265     26.109     69.717    99.085   400.226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[3,] 551.879   0.232   0.064     44.895     77.793   253.785   656.769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[4,] 380.000   0.241   0.286     39.249     88.758   105.199   493.702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[5,] 362.831   0.201   0.244     26.342     69.389   103.867   424.797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[6,] 389.873   0.150   0.098     20.869     49.757   107.686   429.386</a:t>
            </a:r>
          </a:p>
        </p:txBody>
      </p:sp>
    </p:spTree>
    <p:extLst>
      <p:ext uri="{BB962C8B-B14F-4D97-AF65-F5344CB8AC3E}">
        <p14:creationId xmlns:p14="http://schemas.microsoft.com/office/powerpoint/2010/main" val="259301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 of 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ANNs are particularly prone to over-fitting</a:t>
            </a:r>
          </a:p>
          <a:p>
            <a:pPr lvl="1"/>
            <a:r>
              <a:rPr lang="en-US" dirty="0"/>
              <a:t>Use of many weights allows algorithm to achieve a global minimum </a:t>
            </a:r>
          </a:p>
          <a:p>
            <a:pPr lvl="1"/>
            <a:r>
              <a:rPr lang="en-US" dirty="0"/>
              <a:t>However this results in model that is not generalizable</a:t>
            </a:r>
          </a:p>
          <a:p>
            <a:pPr lvl="1"/>
            <a:endParaRPr lang="en-US" sz="800" dirty="0"/>
          </a:p>
          <a:p>
            <a:r>
              <a:rPr lang="en-US" dirty="0"/>
              <a:t>Early ANNs employed an early stopping rule to avoid this issue</a:t>
            </a:r>
          </a:p>
          <a:p>
            <a:pPr lvl="1"/>
            <a:r>
              <a:rPr lang="en-US" dirty="0"/>
              <a:t>Starting weights already represent a highly regularized solution (all near 0)</a:t>
            </a:r>
          </a:p>
          <a:p>
            <a:pPr lvl="1"/>
            <a:r>
              <a:rPr lang="en-US" dirty="0"/>
              <a:t>Use validation set to determine when to stop</a:t>
            </a:r>
          </a:p>
          <a:p>
            <a:endParaRPr lang="en-US" sz="800" dirty="0"/>
          </a:p>
          <a:p>
            <a:r>
              <a:rPr lang="en-US" i="1" dirty="0"/>
              <a:t>Weight decay</a:t>
            </a:r>
            <a:r>
              <a:rPr lang="en-US" dirty="0"/>
              <a:t> is a more formalized method of regularization </a:t>
            </a:r>
          </a:p>
          <a:p>
            <a:pPr lvl="1"/>
            <a:r>
              <a:rPr lang="en-US" dirty="0"/>
              <a:t>Add a penalty term to the error function (think ridge and lasso)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575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646" y="2176637"/>
            <a:ext cx="4548554" cy="4541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RSNNS </a:t>
            </a:r>
            <a:r>
              <a:rPr lang="en-US" dirty="0"/>
              <a:t>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74529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#### Now we can fit our model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nnmod4&lt;-</a:t>
            </a:r>
            <a:r>
              <a:rPr lang="en-US" sz="1600" dirty="0" err="1">
                <a:solidFill>
                  <a:srgbClr val="0000FF"/>
                </a:solidFill>
              </a:rPr>
              <a:t>mlp</a:t>
            </a:r>
            <a:r>
              <a:rPr lang="en-US" sz="1600" dirty="0">
                <a:solidFill>
                  <a:srgbClr val="0000FF"/>
                </a:solidFill>
              </a:rPr>
              <a:t>(x=</a:t>
            </a:r>
            <a:r>
              <a:rPr lang="en-US" sz="1600" dirty="0" err="1">
                <a:solidFill>
                  <a:srgbClr val="0000FF"/>
                </a:solidFill>
              </a:rPr>
              <a:t>btis$inputsTrain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btis$targetsTrain</a:t>
            </a:r>
            <a:r>
              <a:rPr lang="en-US" sz="1600" dirty="0">
                <a:solidFill>
                  <a:srgbClr val="0000FF"/>
                </a:solidFill>
              </a:rPr>
              <a:t>, size=c(2,1), </a:t>
            </a:r>
            <a:r>
              <a:rPr lang="en-US" sz="1600" dirty="0" err="1">
                <a:solidFill>
                  <a:srgbClr val="0000FF"/>
                </a:solidFill>
              </a:rPr>
              <a:t>learnFuncParams</a:t>
            </a:r>
            <a:r>
              <a:rPr lang="en-US" sz="1600" dirty="0">
                <a:solidFill>
                  <a:srgbClr val="0000FF"/>
                </a:solidFill>
              </a:rPr>
              <a:t>=c(0.1), </a:t>
            </a:r>
            <a:r>
              <a:rPr lang="en-US" sz="1600" dirty="0" err="1">
                <a:solidFill>
                  <a:srgbClr val="0000FF"/>
                </a:solidFill>
              </a:rPr>
              <a:t>maxit</a:t>
            </a:r>
            <a:r>
              <a:rPr lang="en-US" sz="1600" dirty="0">
                <a:solidFill>
                  <a:srgbClr val="0000FF"/>
                </a:solidFill>
              </a:rPr>
              <a:t>=1200, </a:t>
            </a:r>
            <a:r>
              <a:rPr lang="en-US" sz="1600" dirty="0" err="1">
                <a:solidFill>
                  <a:srgbClr val="0000FF"/>
                </a:solidFill>
              </a:rPr>
              <a:t>linOut</a:t>
            </a:r>
            <a:r>
              <a:rPr lang="en-US" sz="1600" dirty="0">
                <a:solidFill>
                  <a:srgbClr val="0000FF"/>
                </a:solidFill>
              </a:rPr>
              <a:t>=F,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err="1">
                <a:solidFill>
                  <a:srgbClr val="0000FF"/>
                </a:solidFill>
              </a:rPr>
              <a:t>inputsTest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btis$inputsTest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targetsTest</a:t>
            </a:r>
            <a:r>
              <a:rPr lang="en-US" sz="1600" dirty="0">
                <a:solidFill>
                  <a:srgbClr val="0000FF"/>
                </a:solidFill>
              </a:rPr>
              <a:t>=</a:t>
            </a:r>
            <a:r>
              <a:rPr lang="en-US" sz="1600" dirty="0" err="1">
                <a:solidFill>
                  <a:srgbClr val="0000FF"/>
                </a:solidFill>
              </a:rPr>
              <a:t>btis$targetsTest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plotIterativeError</a:t>
            </a:r>
            <a:r>
              <a:rPr lang="en-US" sz="1600" dirty="0">
                <a:solidFill>
                  <a:srgbClr val="0000FF"/>
                </a:solidFill>
              </a:rPr>
              <a:t>(nnmod4)</a:t>
            </a:r>
          </a:p>
        </p:txBody>
      </p:sp>
    </p:spTree>
    <p:extLst>
      <p:ext uri="{BB962C8B-B14F-4D97-AF65-F5344CB8AC3E}">
        <p14:creationId xmlns:p14="http://schemas.microsoft.com/office/powerpoint/2010/main" val="902545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233362"/>
            <a:ext cx="1187767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66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3362"/>
            <a:ext cx="1053465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388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ANNs can be tricky to fit…</a:t>
            </a:r>
            <a:br>
              <a:rPr lang="en-US" dirty="0"/>
            </a:br>
            <a:endParaRPr lang="en-US" sz="800" dirty="0"/>
          </a:p>
          <a:p>
            <a:r>
              <a:rPr lang="en-US" dirty="0"/>
              <a:t>Careful consideration should be made to select appropriate tuning parameters</a:t>
            </a:r>
          </a:p>
          <a:p>
            <a:pPr lvl="1"/>
            <a:r>
              <a:rPr lang="en-US" dirty="0"/>
              <a:t>Too few hidden features or layers may results in insufficient flexibility</a:t>
            </a:r>
          </a:p>
          <a:p>
            <a:pPr lvl="1"/>
            <a:r>
              <a:rPr lang="en-US" dirty="0"/>
              <a:t>Too many can </a:t>
            </a:r>
            <a:r>
              <a:rPr lang="en-US" dirty="0" err="1"/>
              <a:t>overfit</a:t>
            </a:r>
            <a:endParaRPr lang="en-US" dirty="0"/>
          </a:p>
          <a:p>
            <a:pPr lvl="1"/>
            <a:r>
              <a:rPr lang="en-US" dirty="0"/>
              <a:t>Additionally, number of iterations is an important consideration</a:t>
            </a:r>
          </a:p>
          <a:p>
            <a:pPr lvl="2"/>
            <a:r>
              <a:rPr lang="en-US" dirty="0"/>
              <a:t>In the models fit here, if too few iterations were considered predicted values tended to be the same across all observations</a:t>
            </a:r>
          </a:p>
          <a:p>
            <a:pPr lvl="2"/>
            <a:r>
              <a:rPr lang="en-US" dirty="0"/>
              <a:t>Thus it is often necessary to go back and forth between number of hidden features/layers and number of iterations</a:t>
            </a:r>
          </a:p>
          <a:p>
            <a:pPr lvl="1"/>
            <a:r>
              <a:rPr lang="en-US" dirty="0"/>
              <a:t>Models presented in class likely needed more training to choose the best set of parameters but this can be time consuming</a:t>
            </a:r>
          </a:p>
        </p:txBody>
      </p:sp>
    </p:spTree>
    <p:extLst>
      <p:ext uri="{BB962C8B-B14F-4D97-AF65-F5344CB8AC3E}">
        <p14:creationId xmlns:p14="http://schemas.microsoft.com/office/powerpoint/2010/main" val="182756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Decay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I mentioned, weight decay formalized the idea of regularization by including a “penalty” in the error function.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Several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Symbol" panose="05050102010706020507" pitchFamily="18" charset="2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have been proposed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 is a shrinkage parameter and needs to be chosen when tuning the models</a:t>
            </a:r>
            <a:endParaRPr lang="en-US" i="1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518897"/>
              </p:ext>
            </p:extLst>
          </p:nvPr>
        </p:nvGraphicFramePr>
        <p:xfrm>
          <a:off x="5044785" y="2158407"/>
          <a:ext cx="1948297" cy="54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15640" progId="Equation.DSMT4">
                  <p:embed/>
                </p:oleObj>
              </mc:Choice>
              <mc:Fallback>
                <p:oleObj name="Equation" r:id="rId2" imgW="774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44785" y="2158407"/>
                        <a:ext cx="1948297" cy="542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85853"/>
              </p:ext>
            </p:extLst>
          </p:nvPr>
        </p:nvGraphicFramePr>
        <p:xfrm>
          <a:off x="3109912" y="3534219"/>
          <a:ext cx="5972175" cy="1427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20680" imgH="698400" progId="Equation.DSMT4">
                  <p:embed/>
                </p:oleObj>
              </mc:Choice>
              <mc:Fallback>
                <p:oleObj name="Equation" r:id="rId4" imgW="29206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9912" y="3534219"/>
                        <a:ext cx="5972175" cy="1427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4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a regularization approach, scale of the inputs impacts the scaling of the weights in the bottom layer (i.e.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/>
              <a:t>’s</a:t>
            </a:r>
            <a:r>
              <a:rPr lang="en-US" dirty="0"/>
              <a:t>)</a:t>
            </a:r>
          </a:p>
          <a:p>
            <a:endParaRPr lang="en-US" sz="1200" dirty="0"/>
          </a:p>
          <a:p>
            <a:r>
              <a:rPr lang="en-US" dirty="0"/>
              <a:t>Just as with ridge or lasso regression, it is a good idea to center and scale all continuous predictors </a:t>
            </a:r>
          </a:p>
          <a:p>
            <a:pPr lvl="1"/>
            <a:r>
              <a:rPr lang="en-US" dirty="0"/>
              <a:t>Ensures inputs treated equally in regularization</a:t>
            </a:r>
          </a:p>
          <a:p>
            <a:pPr lvl="1"/>
            <a:r>
              <a:rPr lang="en-US" dirty="0"/>
              <a:t>Also provides a more informed choice of starting weights</a:t>
            </a:r>
          </a:p>
          <a:p>
            <a:endParaRPr lang="en-US" sz="1200" dirty="0"/>
          </a:p>
          <a:p>
            <a:r>
              <a:rPr lang="en-US" dirty="0"/>
              <a:t>Note with standardized inputs, input weights typically initialized between -0.7 and 0.7.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Hidden Units and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hidden units can be thought of as latent variables</a:t>
            </a:r>
          </a:p>
          <a:p>
            <a:pPr lvl="1"/>
            <a:r>
              <a:rPr lang="en-US" dirty="0"/>
              <a:t>Estimated as a non-linear function applied to a weighted linear combination of original inputs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800" dirty="0"/>
          </a:p>
          <a:p>
            <a:r>
              <a:rPr lang="en-US" dirty="0"/>
              <a:t>We don’t know up front how many hidden units to use</a:t>
            </a:r>
          </a:p>
          <a:p>
            <a:pPr lvl="1"/>
            <a:r>
              <a:rPr lang="en-US" dirty="0"/>
              <a:t>Too few yields a model that isn’t necessarily sufficiently flexible</a:t>
            </a:r>
          </a:p>
          <a:p>
            <a:pPr lvl="1"/>
            <a:r>
              <a:rPr lang="en-US" dirty="0"/>
              <a:t>Too many can </a:t>
            </a:r>
            <a:r>
              <a:rPr lang="en-US" dirty="0" err="1"/>
              <a:t>overfit</a:t>
            </a:r>
            <a:r>
              <a:rPr lang="en-US" dirty="0"/>
              <a:t> (but this can be addressed by regularization)</a:t>
            </a:r>
          </a:p>
          <a:p>
            <a:pPr lvl="1"/>
            <a:r>
              <a:rPr lang="en-US" dirty="0"/>
              <a:t>Typical “good” choice ranges between 5 to 100</a:t>
            </a:r>
          </a:p>
          <a:p>
            <a:endParaRPr lang="en-US" sz="800" dirty="0"/>
          </a:p>
          <a:p>
            <a:r>
              <a:rPr lang="en-US" dirty="0"/>
              <a:t>We can also have multiple hidden layers</a:t>
            </a:r>
          </a:p>
          <a:p>
            <a:pPr lvl="1"/>
            <a:r>
              <a:rPr lang="en-US" dirty="0"/>
              <a:t>Allows for construction of hierarchical features with different levels resolution</a:t>
            </a:r>
          </a:p>
          <a:p>
            <a:pPr lvl="1"/>
            <a:r>
              <a:rPr lang="en-US" dirty="0"/>
              <a:t>Generally chosen by background knowledge and/or experimentation</a:t>
            </a:r>
          </a:p>
        </p:txBody>
      </p:sp>
    </p:spTree>
    <p:extLst>
      <p:ext uri="{BB962C8B-B14F-4D97-AF65-F5344CB8AC3E}">
        <p14:creationId xmlns:p14="http://schemas.microsoft.com/office/powerpoint/2010/main" val="86437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Bagged ANNs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error function is non-convex, there are often many local minima</a:t>
            </a:r>
          </a:p>
          <a:p>
            <a:endParaRPr lang="en-US" sz="800" dirty="0"/>
          </a:p>
          <a:p>
            <a:r>
              <a:rPr lang="en-US" dirty="0"/>
              <a:t>As a results, the final solution is often very dependent on the choice of starting weights</a:t>
            </a:r>
          </a:p>
          <a:p>
            <a:pPr lvl="1"/>
            <a:r>
              <a:rPr lang="en-US" dirty="0"/>
              <a:t>Could try different starting weights to choose ones that yields the smallest error</a:t>
            </a:r>
          </a:p>
          <a:p>
            <a:pPr lvl="1"/>
            <a:r>
              <a:rPr lang="en-US" dirty="0"/>
              <a:t>Alternatively, average prediction over a collection of neural networks</a:t>
            </a:r>
          </a:p>
          <a:p>
            <a:pPr lvl="1"/>
            <a:endParaRPr lang="en-US" sz="800" dirty="0"/>
          </a:p>
          <a:p>
            <a:r>
              <a:rPr lang="en-US" dirty="0"/>
              <a:t>Popular fix is to build a bagged ANN and make predictions much as we would from a bagged set of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141471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ANNs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many of the methods we’ve discussed, there are  several packages to fit ANN models in R</a:t>
            </a:r>
          </a:p>
          <a:p>
            <a:pPr lvl="1"/>
            <a:r>
              <a:rPr lang="en-US" i="1" dirty="0" err="1"/>
              <a:t>nnet</a:t>
            </a:r>
            <a:r>
              <a:rPr lang="en-US" dirty="0"/>
              <a:t>: can fit ANN for regression and binary or multi-class outcomes but can only consider a single hidden later</a:t>
            </a:r>
          </a:p>
          <a:p>
            <a:pPr lvl="1"/>
            <a:r>
              <a:rPr lang="en-US" i="1" dirty="0" err="1"/>
              <a:t>neuralnet</a:t>
            </a:r>
            <a:r>
              <a:rPr lang="en-US" dirty="0"/>
              <a:t>: fits ANNs for regression or binary outcomes (not multi-class), can consider multiple hidden layers</a:t>
            </a:r>
          </a:p>
          <a:p>
            <a:pPr lvl="1"/>
            <a:r>
              <a:rPr lang="en-US" i="1" dirty="0"/>
              <a:t>RSNNS</a:t>
            </a:r>
            <a:r>
              <a:rPr lang="en-US" dirty="0"/>
              <a:t>: Implements the “Stuttgart Neural Network Simulator” to fit </a:t>
            </a:r>
            <a:r>
              <a:rPr lang="en-US" dirty="0" err="1"/>
              <a:t>mulit</a:t>
            </a:r>
            <a:r>
              <a:rPr lang="en-US" dirty="0"/>
              <a:t>-layer </a:t>
            </a:r>
            <a:r>
              <a:rPr lang="en-US" dirty="0" err="1"/>
              <a:t>perceptrons</a:t>
            </a:r>
            <a:endParaRPr lang="en-US" i="1" dirty="0"/>
          </a:p>
          <a:p>
            <a:pPr lvl="1"/>
            <a:r>
              <a:rPr lang="en-US" dirty="0"/>
              <a:t>Others with differing functionality</a:t>
            </a:r>
            <a:r>
              <a:rPr lang="en-US" i="1" dirty="0"/>
              <a:t> </a:t>
            </a:r>
            <a:endParaRPr lang="en-US" dirty="0"/>
          </a:p>
          <a:p>
            <a:pPr lvl="2"/>
            <a:r>
              <a:rPr lang="en-US" i="1" dirty="0"/>
              <a:t>FCNN4R, </a:t>
            </a:r>
            <a:r>
              <a:rPr lang="en-US" i="1" dirty="0" err="1"/>
              <a:t>brnn</a:t>
            </a:r>
            <a:r>
              <a:rPr lang="en-US" i="1" dirty="0"/>
              <a:t>, elm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Let’s look at some examples…</a:t>
            </a:r>
          </a:p>
        </p:txBody>
      </p:sp>
    </p:spTree>
    <p:extLst>
      <p:ext uri="{BB962C8B-B14F-4D97-AF65-F5344CB8AC3E}">
        <p14:creationId xmlns:p14="http://schemas.microsoft.com/office/powerpoint/2010/main" val="118851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4897</Words>
  <Application>Microsoft Office PowerPoint</Application>
  <PresentationFormat>Widescreen</PresentationFormat>
  <Paragraphs>499</Paragraphs>
  <Slides>43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Neural Networks II</vt:lpstr>
      <vt:lpstr>Tuning ANNs</vt:lpstr>
      <vt:lpstr>Impact of Starting Values</vt:lpstr>
      <vt:lpstr>Likelihood of Over-fitting</vt:lpstr>
      <vt:lpstr>Weight Decay</vt:lpstr>
      <vt:lpstr>Scaling Inputs</vt:lpstr>
      <vt:lpstr>Number of Hidden Units and Layers</vt:lpstr>
      <vt:lpstr>Bagged ANNs</vt:lpstr>
      <vt:lpstr>Fitting ANNs in R</vt:lpstr>
      <vt:lpstr>Lupus Nephritis</vt:lpstr>
      <vt:lpstr>nnet Package</vt:lpstr>
      <vt:lpstr>nnet Package</vt:lpstr>
      <vt:lpstr>nnet Package</vt:lpstr>
      <vt:lpstr>nnet Package</vt:lpstr>
      <vt:lpstr>nnet Package</vt:lpstr>
      <vt:lpstr>nnet Package</vt:lpstr>
      <vt:lpstr>nnet Package</vt:lpstr>
      <vt:lpstr>PowerPoint Presentation</vt:lpstr>
      <vt:lpstr>Now the RSNNS package..</vt:lpstr>
      <vt:lpstr>RSNNS Package</vt:lpstr>
      <vt:lpstr>RSNNS Package</vt:lpstr>
      <vt:lpstr>PowerPoint Presentation</vt:lpstr>
      <vt:lpstr>PowerPoint Presentation</vt:lpstr>
      <vt:lpstr>RSNNS Package</vt:lpstr>
      <vt:lpstr>RSNNS Package</vt:lpstr>
      <vt:lpstr>RSNNS Package</vt:lpstr>
      <vt:lpstr>RSNNS Package</vt:lpstr>
      <vt:lpstr>Plotting and ANN form RSNNS</vt:lpstr>
      <vt:lpstr>Bagged ANN</vt:lpstr>
      <vt:lpstr>Bagged ANN</vt:lpstr>
      <vt:lpstr>Bagged ANN</vt:lpstr>
      <vt:lpstr>Bagged ANN</vt:lpstr>
      <vt:lpstr>Bagged ANN</vt:lpstr>
      <vt:lpstr>PowerPoint Presentation</vt:lpstr>
      <vt:lpstr>Multinomial Example</vt:lpstr>
      <vt:lpstr>Multinomial Example</vt:lpstr>
      <vt:lpstr>RSNNS Package</vt:lpstr>
      <vt:lpstr>RSNNS Package</vt:lpstr>
      <vt:lpstr>RSNNS Package</vt:lpstr>
      <vt:lpstr>RSNNS Package</vt:lpstr>
      <vt:lpstr>PowerPoint Presentation</vt:lpstr>
      <vt:lpstr>PowerPoint Presentation</vt:lpstr>
      <vt:lpstr>Final Notes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 II</dc:title>
  <dc:creator>Bethany Wolf</dc:creator>
  <cp:lastModifiedBy>Wolf, Bethany Jacobs</cp:lastModifiedBy>
  <cp:revision>40</cp:revision>
  <cp:lastPrinted>2023-04-24T17:54:38Z</cp:lastPrinted>
  <dcterms:created xsi:type="dcterms:W3CDTF">2017-07-23T20:15:30Z</dcterms:created>
  <dcterms:modified xsi:type="dcterms:W3CDTF">2023-04-24T20:34:23Z</dcterms:modified>
</cp:coreProperties>
</file>