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68" r:id="rId3"/>
    <p:sldId id="269" r:id="rId4"/>
    <p:sldId id="270" r:id="rId5"/>
    <p:sldId id="271" r:id="rId6"/>
    <p:sldId id="275" r:id="rId7"/>
    <p:sldId id="277" r:id="rId8"/>
    <p:sldId id="278" r:id="rId9"/>
    <p:sldId id="276" r:id="rId10"/>
    <p:sldId id="320" r:id="rId11"/>
    <p:sldId id="282" r:id="rId12"/>
    <p:sldId id="280" r:id="rId13"/>
    <p:sldId id="316" r:id="rId14"/>
    <p:sldId id="281" r:id="rId15"/>
    <p:sldId id="266" r:id="rId16"/>
    <p:sldId id="293" r:id="rId17"/>
    <p:sldId id="264" r:id="rId18"/>
    <p:sldId id="265" r:id="rId19"/>
    <p:sldId id="291" r:id="rId20"/>
    <p:sldId id="267" r:id="rId21"/>
    <p:sldId id="292" r:id="rId22"/>
    <p:sldId id="273" r:id="rId23"/>
    <p:sldId id="286" r:id="rId24"/>
    <p:sldId id="321" r:id="rId25"/>
    <p:sldId id="287" r:id="rId26"/>
    <p:sldId id="322" r:id="rId27"/>
    <p:sldId id="274" r:id="rId28"/>
    <p:sldId id="285" r:id="rId29"/>
    <p:sldId id="288" r:id="rId30"/>
    <p:sldId id="295" r:id="rId31"/>
    <p:sldId id="272" r:id="rId32"/>
    <p:sldId id="296" r:id="rId33"/>
    <p:sldId id="283" r:id="rId34"/>
    <p:sldId id="284" r:id="rId35"/>
    <p:sldId id="294" r:id="rId36"/>
    <p:sldId id="298" r:id="rId37"/>
    <p:sldId id="299" r:id="rId38"/>
    <p:sldId id="297" r:id="rId39"/>
    <p:sldId id="300" r:id="rId40"/>
    <p:sldId id="301" r:id="rId41"/>
    <p:sldId id="303" r:id="rId42"/>
    <p:sldId id="323" r:id="rId43"/>
    <p:sldId id="257" r:id="rId44"/>
    <p:sldId id="261" r:id="rId45"/>
    <p:sldId id="260" r:id="rId46"/>
    <p:sldId id="307" r:id="rId47"/>
    <p:sldId id="324" r:id="rId48"/>
    <p:sldId id="325" r:id="rId49"/>
    <p:sldId id="318" r:id="rId50"/>
    <p:sldId id="326" r:id="rId51"/>
    <p:sldId id="259" r:id="rId52"/>
    <p:sldId id="304" r:id="rId53"/>
    <p:sldId id="309" r:id="rId54"/>
    <p:sldId id="310" r:id="rId55"/>
    <p:sldId id="311" r:id="rId56"/>
    <p:sldId id="317" r:id="rId57"/>
    <p:sldId id="319" r:id="rId58"/>
    <p:sldId id="312" r:id="rId59"/>
    <p:sldId id="313" r:id="rId60"/>
    <p:sldId id="314" r:id="rId61"/>
    <p:sldId id="315" r:id="rId62"/>
    <p:sldId id="290" r:id="rId6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81" d="100"/>
          <a:sy n="81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E4CE144-33B1-4927-B04A-F7FCBEEC0E11}" type="datetimeFigureOut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890C5F9C-556D-4055-8E3C-8173BFF424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12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0A7D-6946-46D8-A177-17BF8233BB4F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CA813-852F-4FAD-910C-900F303F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CA813-852F-4FAD-910C-900F303F310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719F9-841C-4A5D-87D3-3E506D377B3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3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84A3-ADF4-4AEF-AC5A-729C83B294C2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84C5-488B-4933-B28B-829E2C77B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2F0FC-FDE8-4793-92D3-5C3A83148FCD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60324-5572-46C3-A8BF-B44304F7D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FC2A5-82A5-46AC-A836-D24157E7116C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C247A-81E6-4630-99F0-413D728F3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E7E6A-DEA3-4FE3-BE79-3D090E81EC5C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D4120-290F-4C6E-995D-26E9F891C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B212-6FC5-4F1F-BED7-FCDC5B243528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39238-36FA-492E-BCEB-5126535F7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6D2CB-0F6A-4DC7-A1C0-5815747CD9A1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F2CCB-853A-48C5-836C-0AE6E1793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C3C6A-AA6F-4CF6-A800-F4798314FD0F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8D2A-AE06-42A2-AFB0-D9AF8E1F4F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3D7C7-3662-469B-9AF4-E46510D840A4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33BF1-92FD-42DC-97EC-94E60FA577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8389-2114-4B83-9230-5F659592F340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B3048-5933-4963-89AF-70EA0052AF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1471-333A-4CC3-91EB-DE57E1256841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C11C-D6AD-4C73-8599-F86B76831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1EA4-2338-4590-A858-320046B4AE5E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26D29-904B-4954-A35A-365FEBC4AA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2D2C-B989-4423-A6F7-817D935AA477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A3663-0F94-4653-8878-4E889EE85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0D8905-5109-43EC-87DD-030E51CF1C37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58B5FD-7A89-4348-9C14-FA16CEED6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musc.edu/~wolfb/BMTRY790_Spring2023/BMTRY790_2023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Lecture 1: Overview of Machine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BMTRY 790: Machine Learning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In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General goal </a:t>
            </a:r>
          </a:p>
          <a:p>
            <a:pPr lvl="1"/>
            <a:r>
              <a:rPr lang="en-US" sz="2400" dirty="0"/>
              <a:t>discover patterns in data through the use of algorithms </a:t>
            </a:r>
          </a:p>
          <a:p>
            <a:pPr lvl="1"/>
            <a:r>
              <a:rPr lang="en-US" sz="2400" dirty="0"/>
              <a:t>use these patterns to take some action</a:t>
            </a:r>
          </a:p>
          <a:p>
            <a:endParaRPr lang="en-US" sz="2800" dirty="0"/>
          </a:p>
          <a:p>
            <a:r>
              <a:rPr lang="en-US" sz="2800" dirty="0"/>
              <a:t>Examples?</a:t>
            </a:r>
          </a:p>
          <a:p>
            <a:pPr lvl="1"/>
            <a:endParaRPr lang="en-US" sz="2400" dirty="0"/>
          </a:p>
          <a:p>
            <a:endParaRPr lang="en-US" sz="800" dirty="0"/>
          </a:p>
          <a:p>
            <a:pPr lvl="1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34934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In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a more mathematical/statistical context</a:t>
            </a:r>
          </a:p>
          <a:p>
            <a:pPr lvl="1"/>
            <a:r>
              <a:rPr lang="en-US" sz="2400" dirty="0"/>
              <a:t>Given input features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lvl="1"/>
            <a:r>
              <a:rPr lang="en-US" sz="2400" dirty="0"/>
              <a:t>Find a function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/>
              <a:t> that does a good job of predicting/estimating an outcome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/>
          </a:p>
          <a:p>
            <a:r>
              <a:rPr lang="en-US" sz="2800" dirty="0"/>
              <a:t>Linear regression is an example of this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800" dirty="0"/>
          </a:p>
          <a:p>
            <a:r>
              <a:rPr lang="en-US" sz="2800" dirty="0"/>
              <a:t>Ideally we want the results from our learner to be generalizable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174857"/>
              </p:ext>
            </p:extLst>
          </p:nvPr>
        </p:nvGraphicFramePr>
        <p:xfrm>
          <a:off x="2209800" y="4191000"/>
          <a:ext cx="1955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0" name="Equation" r:id="rId3" imgW="838080" imgH="228600" progId="Equation.DSMT4">
                  <p:embed/>
                </p:oleObj>
              </mc:Choice>
              <mc:Fallback>
                <p:oleObj name="Equation" r:id="rId3" imgW="838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4191000"/>
                        <a:ext cx="19558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8887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937"/>
            <a:ext cx="8229600" cy="1143000"/>
          </a:xfrm>
        </p:spPr>
        <p:txBody>
          <a:bodyPr/>
          <a:lstStyle/>
          <a:p>
            <a:r>
              <a:rPr lang="en-US" dirty="0"/>
              <a:t>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2800" dirty="0">
                <a:cs typeface="Times New Roman" panose="02020603050405020304" pitchFamily="18" charset="0"/>
              </a:rPr>
              <a:t>We want to understand bioavailability of iron in rainwater to phytoplankton 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Iron is a limiting nutrient and certain “forms” of iron are more available for phytoplankton to use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Ionic iron (Fe</a:t>
            </a:r>
            <a:r>
              <a:rPr lang="en-US" sz="2400" baseline="30000" dirty="0">
                <a:cs typeface="Times New Roman" panose="02020603050405020304" pitchFamily="18" charset="0"/>
              </a:rPr>
              <a:t>2+</a:t>
            </a:r>
            <a:r>
              <a:rPr lang="en-US" sz="2400" dirty="0">
                <a:cs typeface="Times New Roman" panose="02020603050405020304" pitchFamily="18" charset="0"/>
              </a:rPr>
              <a:t> or Fe</a:t>
            </a:r>
            <a:r>
              <a:rPr lang="en-US" sz="2400" baseline="30000" dirty="0">
                <a:cs typeface="Times New Roman" panose="02020603050405020304" pitchFamily="18" charset="0"/>
              </a:rPr>
              <a:t>3+</a:t>
            </a:r>
            <a:r>
              <a:rPr lang="en-US" sz="2400" dirty="0">
                <a:cs typeface="Times New Roman" panose="02020603050405020304" pitchFamily="18" charset="0"/>
              </a:rPr>
              <a:t>) are more available than colloidal iron (e.g. Fe</a:t>
            </a:r>
            <a:r>
              <a:rPr lang="en-US" sz="2400" baseline="-25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cs typeface="Times New Roman" panose="02020603050405020304" pitchFamily="18" charset="0"/>
              </a:rPr>
              <a:t>3 </a:t>
            </a:r>
            <a:r>
              <a:rPr lang="en-US" sz="2400" dirty="0">
                <a:cs typeface="Times New Roman" panose="02020603050405020304" pitchFamily="18" charset="0"/>
              </a:rPr>
              <a:t>= rust).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Major source of iron in the open ocean is from rainwater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We want to evaluate if there is a relationship between time of day with Fe</a:t>
            </a:r>
            <a:r>
              <a:rPr lang="en-US" sz="2400" baseline="30000" dirty="0">
                <a:cs typeface="Times New Roman" panose="02020603050405020304" pitchFamily="18" charset="0"/>
              </a:rPr>
              <a:t>3+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8970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937"/>
            <a:ext cx="8229600" cy="1143000"/>
          </a:xfrm>
        </p:spPr>
        <p:txBody>
          <a:bodyPr/>
          <a:lstStyle/>
          <a:p>
            <a:r>
              <a:rPr lang="en-US" dirty="0"/>
              <a:t>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2800" dirty="0"/>
              <a:t>We observe some real-valued input variable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/>
              <a:t> = time for 10 rain events and we want to predict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</a:rPr>
              <a:t>= Fe</a:t>
            </a:r>
            <a:r>
              <a:rPr lang="en-US" sz="2800" baseline="30000" dirty="0">
                <a:cs typeface="Times New Roman" panose="02020603050405020304" pitchFamily="18" charset="0"/>
              </a:rPr>
              <a:t>3+</a:t>
            </a:r>
            <a:endParaRPr lang="en-US" sz="2800" dirty="0"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/>
              <a:t>This is a problem we are familiar with…  What is one approach we might take?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124200"/>
            <a:ext cx="3657600" cy="365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9" y="-43286"/>
            <a:ext cx="8229600" cy="1143000"/>
          </a:xfrm>
        </p:spPr>
        <p:txBody>
          <a:bodyPr/>
          <a:lstStyle/>
          <a:p>
            <a:r>
              <a:rPr lang="en-US" dirty="0"/>
              <a:t>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1295400"/>
            <a:ext cx="8229600" cy="4525963"/>
          </a:xfrm>
        </p:spPr>
        <p:txBody>
          <a:bodyPr/>
          <a:lstStyle/>
          <a:p>
            <a:r>
              <a:rPr lang="en-US" dirty="0"/>
              <a:t>Let’s say we run a regression model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002065"/>
            <a:ext cx="4843462" cy="483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8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en-US" dirty="0"/>
              <a:t>Polynomial Fits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425" y="990600"/>
            <a:ext cx="5615532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97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Coefficients with Increasing Order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145480"/>
              </p:ext>
            </p:extLst>
          </p:nvPr>
        </p:nvGraphicFramePr>
        <p:xfrm>
          <a:off x="1447802" y="2057398"/>
          <a:ext cx="6324598" cy="3886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M=0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M=1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M=3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M=6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M=9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-0.112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0.721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0.052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0.068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-1.852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8.692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2.564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-16.590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-27.218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38.797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244.86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18.504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-258.484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693.33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555.678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-19609.9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-533.186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102882.1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196.115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-257122.5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343211.3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-235721.8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65522.27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414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162756"/>
            <a:ext cx="5609134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78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en-US" dirty="0"/>
              <a:t>Polynomial Fits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399" y="955584"/>
            <a:ext cx="5802173" cy="582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85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Examining </a:t>
            </a:r>
            <a:r>
              <a:rPr lang="en-US" dirty="0" err="1"/>
              <a:t>Overfitting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960" y="1417638"/>
            <a:ext cx="5214759" cy="52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5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Website</a:t>
            </a:r>
            <a:r>
              <a:rPr lang="en-US" sz="2800" dirty="0"/>
              <a:t>:</a:t>
            </a:r>
          </a:p>
          <a:p>
            <a:pPr lvl="1"/>
            <a:r>
              <a:rPr lang="en-US" sz="1600" u="sng" dirty="0">
                <a:hlinkClick r:id="rId2"/>
              </a:rPr>
              <a:t>http://people.musc.edu/~wolfb/BMTRY790_Spring2023/BMTRY790_2023.htm</a:t>
            </a:r>
            <a:endParaRPr lang="en-US" sz="1600" b="1" dirty="0"/>
          </a:p>
          <a:p>
            <a:r>
              <a:rPr lang="en-US" sz="2800" b="1" dirty="0"/>
              <a:t>Office</a:t>
            </a:r>
            <a:r>
              <a:rPr lang="en-US" sz="2800" dirty="0"/>
              <a:t>: 302B, 135 Cannon Place</a:t>
            </a:r>
          </a:p>
          <a:p>
            <a:r>
              <a:rPr lang="en-US" sz="2800" b="1" dirty="0"/>
              <a:t>Phone</a:t>
            </a:r>
            <a:r>
              <a:rPr lang="en-US" sz="2800" dirty="0"/>
              <a:t>: (843)876-1940</a:t>
            </a:r>
          </a:p>
          <a:p>
            <a:r>
              <a:rPr lang="en-US" sz="2800" b="1" dirty="0"/>
              <a:t>Email</a:t>
            </a:r>
            <a:r>
              <a:rPr lang="en-US" sz="2800" dirty="0"/>
              <a:t>: wolfb@musc.edu</a:t>
            </a:r>
          </a:p>
          <a:p>
            <a:r>
              <a:rPr lang="en-US" sz="2800" b="1" dirty="0"/>
              <a:t>Office Hours</a:t>
            </a:r>
            <a:r>
              <a:rPr lang="en-US" sz="2800" dirty="0"/>
              <a:t>: By appointment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46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with more data?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10812"/>
            <a:ext cx="8229600" cy="350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861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Larger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on </a:t>
            </a:r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523999"/>
            <a:ext cx="5108238" cy="510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621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Consider an example where we have a data set with 2 features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/>
              <a:t> and an output variable,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/>
              <a:t>, with two classes</a:t>
            </a:r>
          </a:p>
          <a:p>
            <a:pPr lvl="1"/>
            <a:r>
              <a:rPr lang="en-US" sz="2400" dirty="0"/>
              <a:t>e.g. classify Cooper River Bridge run participants as runners/walkers based on chip time and age</a:t>
            </a:r>
          </a:p>
          <a:p>
            <a:endParaRPr lang="en-US" sz="1200" dirty="0"/>
          </a:p>
          <a:p>
            <a:r>
              <a:rPr lang="en-US" sz="2800" dirty="0"/>
              <a:t>We want to develop a prediction rule for determining the class of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</a:rPr>
              <a:t>based on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</a:rPr>
              <a:t>and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i.e. find some                   yields a good prediction </a:t>
            </a:r>
          </a:p>
          <a:p>
            <a:pPr lvl="1"/>
            <a:endParaRPr lang="en-US" sz="1200" dirty="0">
              <a:cs typeface="Times New Roman" panose="02020603050405020304" pitchFamily="18" charset="0"/>
            </a:endParaRPr>
          </a:p>
          <a:p>
            <a:endParaRPr lang="en-US" sz="1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/>
              <a:t>What methods might we use that we know already?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302994"/>
              </p:ext>
            </p:extLst>
          </p:nvPr>
        </p:nvGraphicFramePr>
        <p:xfrm>
          <a:off x="2971800" y="4886108"/>
          <a:ext cx="1219200" cy="53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9" name="Equation" r:id="rId3" imgW="520560" imgH="228600" progId="Equation.DSMT4">
                  <p:embed/>
                </p:oleObj>
              </mc:Choice>
              <mc:Fallback>
                <p:oleObj name="Equation" r:id="rId3" imgW="520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4886108"/>
                        <a:ext cx="1219200" cy="535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9102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“Linear” Regression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/>
              <a:t>We could simply develop a linear model</a:t>
            </a:r>
          </a:p>
          <a:p>
            <a:endParaRPr lang="en-US" sz="800" dirty="0"/>
          </a:p>
          <a:p>
            <a:r>
              <a:rPr lang="en-US" sz="2800" dirty="0"/>
              <a:t>How can we use the output to classify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/>
              <a:t> and develop a decision boundary?</a:t>
            </a:r>
          </a:p>
        </p:txBody>
      </p:sp>
    </p:spTree>
    <p:extLst>
      <p:ext uri="{BB962C8B-B14F-4D97-AF65-F5344CB8AC3E}">
        <p14:creationId xmlns:p14="http://schemas.microsoft.com/office/powerpoint/2010/main" val="1121359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“Linear” Regression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/>
              <a:t>Decision boundary from linear regression model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2930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“Linear” Regression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Alternatively we could use a link function </a:t>
            </a:r>
          </a:p>
          <a:p>
            <a:pPr lvl="1"/>
            <a:r>
              <a:rPr lang="en-US" sz="2400" dirty="0"/>
              <a:t>i.e. logistic regression</a:t>
            </a:r>
          </a:p>
          <a:p>
            <a:pPr lvl="1"/>
            <a:endParaRPr lang="en-US" sz="2400" dirty="0"/>
          </a:p>
          <a:p>
            <a:r>
              <a:rPr lang="en-US" sz="2800" dirty="0"/>
              <a:t>How can this type of mode be used to develop a decision boundary</a:t>
            </a:r>
          </a:p>
        </p:txBody>
      </p:sp>
    </p:spTree>
    <p:extLst>
      <p:ext uri="{BB962C8B-B14F-4D97-AF65-F5344CB8AC3E}">
        <p14:creationId xmlns:p14="http://schemas.microsoft.com/office/powerpoint/2010/main" val="3688469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“Linear” Regression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/>
              <a:t>Decision boundary from logistic regression model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9008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Classifiers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8534400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99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1143000"/>
          </a:xfrm>
        </p:spPr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/>
              <a:t>Linear classifiers yield relatively stable predictions</a:t>
            </a:r>
          </a:p>
          <a:p>
            <a:endParaRPr lang="en-US" sz="800" dirty="0"/>
          </a:p>
          <a:p>
            <a:r>
              <a:rPr lang="en-US" sz="2800" dirty="0"/>
              <a:t>However, we make relatively large assumptions about the association between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/>
              <a:t> and our features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lvl="1"/>
            <a:r>
              <a:rPr lang="en-US" sz="2400" dirty="0"/>
              <a:t>Classes are linearly separable</a:t>
            </a:r>
          </a:p>
          <a:p>
            <a:pPr lvl="1"/>
            <a:r>
              <a:rPr lang="en-US" sz="2400" dirty="0"/>
              <a:t>Inputs/predictors are independent</a:t>
            </a:r>
          </a:p>
          <a:p>
            <a:pPr lvl="1"/>
            <a:r>
              <a:rPr lang="en-US" sz="2400" dirty="0"/>
              <a:t>Independence of errors</a:t>
            </a:r>
          </a:p>
          <a:p>
            <a:pPr lvl="1"/>
            <a:endParaRPr lang="en-US" sz="800" dirty="0"/>
          </a:p>
          <a:p>
            <a:r>
              <a:rPr lang="en-US" sz="2800" dirty="0"/>
              <a:t>There are (many?) times when these assumptions are unreasonable</a:t>
            </a:r>
          </a:p>
        </p:txBody>
      </p:sp>
    </p:spTree>
    <p:extLst>
      <p:ext uri="{BB962C8B-B14F-4D97-AF65-F5344CB8AC3E}">
        <p14:creationId xmlns:p14="http://schemas.microsoft.com/office/powerpoint/2010/main" val="2871624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regression approaches are model based and assume a specific relationship between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/>
              <a:t>There are many alternatives to traditional linear regression classifiers</a:t>
            </a:r>
          </a:p>
          <a:p>
            <a:endParaRPr lang="en-US" sz="1200" dirty="0"/>
          </a:p>
          <a:p>
            <a:r>
              <a:rPr lang="en-US" sz="2800" dirty="0"/>
              <a:t>Here we briefly examine 1…  nearest neighbors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325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/>
              <a:t>4-5 homework assignments worth 60% of your grade. </a:t>
            </a:r>
          </a:p>
          <a:p>
            <a:pPr lvl="1"/>
            <a:r>
              <a:rPr lang="en-US" sz="2400" dirty="0"/>
              <a:t>Include some theory, application of software, as well as writing your own code.  </a:t>
            </a:r>
          </a:p>
          <a:p>
            <a:pPr lvl="1"/>
            <a:r>
              <a:rPr lang="en-US" sz="2400" dirty="0"/>
              <a:t>Should be submitted electronically.  Scan hand-written homework send electronic copy.</a:t>
            </a:r>
          </a:p>
          <a:p>
            <a:pPr lvl="1"/>
            <a:r>
              <a:rPr lang="en-US" sz="2400" dirty="0"/>
              <a:t>Due 1 week after it is assigned unless otherwise noted.</a:t>
            </a:r>
          </a:p>
          <a:p>
            <a:pPr lvl="1"/>
            <a:r>
              <a:rPr lang="en-US" sz="2400" dirty="0"/>
              <a:t>One day late will receive a 25% reduction, two days late will receive a 50% reduction, more than two days late will not be accepted.</a:t>
            </a:r>
          </a:p>
        </p:txBody>
      </p:sp>
    </p:spTree>
    <p:extLst>
      <p:ext uri="{BB962C8B-B14F-4D97-AF65-F5344CB8AC3E}">
        <p14:creationId xmlns:p14="http://schemas.microsoft.com/office/powerpoint/2010/main" val="2846963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Nearest Neighbors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Idea</a:t>
            </a:r>
            <a:r>
              <a:rPr lang="en-US" sz="2800" dirty="0"/>
              <a:t>:  use the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/>
              <a:t> observations closest to point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/>
              <a:t> to develop a decision boundary to determine the predicted class </a:t>
            </a:r>
          </a:p>
          <a:p>
            <a:r>
              <a:rPr lang="en-US" sz="2800" dirty="0"/>
              <a:t>Mathematically we can express this as follows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There are certainly fewer assumptions but what assumption does this still make?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194289"/>
              </p:ext>
            </p:extLst>
          </p:nvPr>
        </p:nvGraphicFramePr>
        <p:xfrm>
          <a:off x="2971800" y="3657600"/>
          <a:ext cx="1709446" cy="697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7" name="Equation" r:id="rId3" imgW="965160" imgH="393480" progId="Equation.DSMT4">
                  <p:embed/>
                </p:oleObj>
              </mc:Choice>
              <mc:Fallback>
                <p:oleObj name="Equation" r:id="rId3" imgW="965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3657600"/>
                        <a:ext cx="1709446" cy="697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60574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K-Nearest Neighbors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21" y="1905000"/>
            <a:ext cx="865011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86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for </a:t>
            </a:r>
            <a:r>
              <a:rPr lang="en-US" dirty="0" err="1"/>
              <a:t>kNN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Requires fewer assumptions and can adapt to any scenario</a:t>
            </a:r>
          </a:p>
          <a:p>
            <a:endParaRPr lang="en-US" sz="800" dirty="0"/>
          </a:p>
          <a:p>
            <a:r>
              <a:rPr lang="en-US" sz="2800" dirty="0"/>
              <a:t>However, sub-regions of the decision boundary are determined by only a small subset of the training observations</a:t>
            </a:r>
          </a:p>
          <a:p>
            <a:pPr lvl="1"/>
            <a:r>
              <a:rPr lang="en-US" sz="2400" dirty="0"/>
              <a:t>Results is that </a:t>
            </a:r>
            <a:r>
              <a:rPr lang="en-US" sz="2400" dirty="0" err="1"/>
              <a:t>kNN</a:t>
            </a:r>
            <a:r>
              <a:rPr lang="en-US" sz="2400" dirty="0"/>
              <a:t> often produced unstable estimates</a:t>
            </a:r>
          </a:p>
        </p:txBody>
      </p:sp>
    </p:spTree>
    <p:extLst>
      <p:ext uri="{BB962C8B-B14F-4D97-AF65-F5344CB8AC3E}">
        <p14:creationId xmlns:p14="http://schemas.microsoft.com/office/powerpoint/2010/main" val="719777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trying to define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to predict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given our values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, we need to choose a loss function to penalize prediction errors.</a:t>
            </a:r>
          </a:p>
          <a:p>
            <a:endParaRPr lang="en-US" sz="1200" dirty="0"/>
          </a:p>
          <a:p>
            <a:r>
              <a:rPr lang="en-US" dirty="0"/>
              <a:t>Familiar loss functions 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/>
              <p:cNvSpPr txBox="1"/>
              <p:nvPr/>
            </p:nvSpPr>
            <p:spPr>
              <a:xfrm>
                <a:off x="1622425" y="4191000"/>
                <a:ext cx="5899150" cy="15494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squared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error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loss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absolute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error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loss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zero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one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loss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425" y="4191000"/>
                <a:ext cx="5899150" cy="1549400"/>
              </a:xfrm>
              <a:prstGeom prst="rect">
                <a:avLst/>
              </a:prstGeom>
              <a:blipFill>
                <a:blip r:embed="rId2"/>
                <a:stretch>
                  <a:fillRect l="-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2016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Selecting the loss function leads us to a criterion for choosing </a:t>
            </a:r>
          </a:p>
          <a:p>
            <a:pPr lvl="1"/>
            <a:r>
              <a:rPr lang="en-US" dirty="0"/>
              <a:t>Goal is to minimize the expected loss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139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Least Squares Example</a:t>
            </a:r>
          </a:p>
        </p:txBody>
      </p:sp>
    </p:spTree>
    <p:extLst>
      <p:ext uri="{BB962C8B-B14F-4D97-AF65-F5344CB8AC3E}">
        <p14:creationId xmlns:p14="http://schemas.microsoft.com/office/powerpoint/2010/main" val="16566794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727" y="36945"/>
            <a:ext cx="8229600" cy="1143000"/>
          </a:xfrm>
        </p:spPr>
        <p:txBody>
          <a:bodyPr/>
          <a:lstStyle/>
          <a:p>
            <a:r>
              <a:rPr lang="en-US" dirty="0"/>
              <a:t>In Context of LR and </a:t>
            </a:r>
            <a:r>
              <a:rPr lang="en-US" dirty="0" err="1"/>
              <a:t>kNN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27" y="1295400"/>
            <a:ext cx="8229600" cy="4525963"/>
          </a:xfrm>
        </p:spPr>
        <p:txBody>
          <a:bodyPr/>
          <a:lstStyle/>
          <a:p>
            <a:r>
              <a:rPr lang="en-US" sz="2800" dirty="0"/>
              <a:t>Thus for regression our best estimation of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/>
              <a:t> when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/>
              <a:t> is the conditional mean of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/>
              <a:t> at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X=x.</a:t>
            </a:r>
          </a:p>
          <a:p>
            <a:endParaRPr lang="en-US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cs typeface="Times New Roman" panose="02020603050405020304" pitchFamily="18" charset="0"/>
              </a:rPr>
              <a:t>The NN approach directly implements this idea in local regions in the training data</a:t>
            </a:r>
          </a:p>
          <a:p>
            <a:endParaRPr lang="en-US" sz="800" dirty="0"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Expectation approximated by average all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err="1">
                <a:cs typeface="Times New Roman" panose="02020603050405020304" pitchFamily="18" charset="0"/>
              </a:rPr>
              <a:t>’s</a:t>
            </a:r>
            <a:r>
              <a:rPr lang="en-US" sz="2400" dirty="0">
                <a:cs typeface="Times New Roman" panose="02020603050405020304" pitchFamily="18" charset="0"/>
              </a:rPr>
              <a:t> in the neighborhood of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X=x</a:t>
            </a:r>
            <a:r>
              <a:rPr lang="en-US" sz="2400" i="1" baseline="-25000" dirty="0">
                <a:cs typeface="Times New Roman" panose="02020603050405020304" pitchFamily="18" charset="0"/>
              </a:rPr>
              <a:t> </a:t>
            </a:r>
          </a:p>
          <a:p>
            <a:pPr lvl="1"/>
            <a:endParaRPr lang="en-US" sz="2400" baseline="-25000" dirty="0">
              <a:cs typeface="Times New Roman" panose="02020603050405020304" pitchFamily="18" charset="0"/>
            </a:endParaRPr>
          </a:p>
          <a:p>
            <a:pPr lvl="1"/>
            <a:endParaRPr lang="en-US" sz="2400" baseline="-25000" dirty="0"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cs typeface="Times New Roman" panose="02020603050405020304" pitchFamily="18" charset="0"/>
              </a:rPr>
              <a:t>Conditioning on relaxed region close to observation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X=x</a:t>
            </a:r>
          </a:p>
          <a:p>
            <a:pPr lvl="1"/>
            <a:endParaRPr lang="en-US" sz="2400" dirty="0">
              <a:cs typeface="Times New Roman" panose="02020603050405020304" pitchFamily="18" charset="0"/>
            </a:endParaRPr>
          </a:p>
          <a:p>
            <a:pPr lvl="1"/>
            <a:endParaRPr lang="en-US" sz="2400" dirty="0"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559829"/>
              </p:ext>
            </p:extLst>
          </p:nvPr>
        </p:nvGraphicFramePr>
        <p:xfrm>
          <a:off x="2743200" y="4343400"/>
          <a:ext cx="254725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9" name="Equation" r:id="rId3" imgW="1485720" imgH="266400" progId="Equation.DSMT4">
                  <p:embed/>
                </p:oleObj>
              </mc:Choice>
              <mc:Fallback>
                <p:oleObj name="Equation" r:id="rId3" imgW="14857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4343400"/>
                        <a:ext cx="2547257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87923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545"/>
            <a:ext cx="8229600" cy="1143000"/>
          </a:xfrm>
        </p:spPr>
        <p:txBody>
          <a:bodyPr/>
          <a:lstStyle/>
          <a:p>
            <a:r>
              <a:rPr lang="en-US" dirty="0"/>
              <a:t>Curse of Dimensionality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152237"/>
            <a:ext cx="8229600" cy="4525963"/>
          </a:xfrm>
        </p:spPr>
        <p:txBody>
          <a:bodyPr/>
          <a:lstStyle/>
          <a:p>
            <a:r>
              <a:rPr lang="en-US" sz="2800" dirty="0"/>
              <a:t>Refers to problems with analyzing high-dimensional data that do not occur in low-dimensional settings.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dirty="0"/>
              <a:t>As the number of features increases, the feature space volume increases so fast that the data become sparse. </a:t>
            </a:r>
          </a:p>
          <a:p>
            <a:pPr lvl="1"/>
            <a:r>
              <a:rPr lang="en-US" sz="2400" dirty="0"/>
              <a:t>Result is that our intuition breaks down as dimensions increase.</a:t>
            </a:r>
          </a:p>
        </p:txBody>
      </p:sp>
    </p:spTree>
    <p:extLst>
      <p:ext uri="{BB962C8B-B14F-4D97-AF65-F5344CB8AC3E}">
        <p14:creationId xmlns:p14="http://schemas.microsoft.com/office/powerpoint/2010/main" val="8196068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545"/>
            <a:ext cx="8229600" cy="1143000"/>
          </a:xfrm>
        </p:spPr>
        <p:txBody>
          <a:bodyPr/>
          <a:lstStyle/>
          <a:p>
            <a:r>
              <a:rPr lang="en-US" dirty="0"/>
              <a:t>Curse of Dimensionality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455"/>
            <a:ext cx="8229600" cy="4525963"/>
          </a:xfrm>
        </p:spPr>
        <p:txBody>
          <a:bodyPr/>
          <a:lstStyle/>
          <a:p>
            <a:r>
              <a:rPr lang="en-US" sz="2800" dirty="0"/>
              <a:t>If evaluating statistical significance, the amount of data needed to support the result often grows exponentially with the dimensionality </a:t>
            </a:r>
          </a:p>
          <a:p>
            <a:endParaRPr lang="en-US" sz="1400" dirty="0"/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For discovery (i.e. discover patterns), organizing and searching the  data relies on detecting areas where objects form groups with similar properties</a:t>
            </a:r>
          </a:p>
          <a:p>
            <a:pPr marL="742950" lvl="2" indent="-342900"/>
            <a:r>
              <a:rPr lang="en-US" dirty="0"/>
              <a:t>In high dimensional data, all objects may appear to be sparse, which prevents common data organization strategies from being efficient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90374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64" y="0"/>
            <a:ext cx="8229600" cy="1143000"/>
          </a:xfrm>
        </p:spPr>
        <p:txBody>
          <a:bodyPr/>
          <a:lstStyle/>
          <a:p>
            <a:r>
              <a:rPr lang="en-US" dirty="0"/>
              <a:t>Consider Our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64" y="1219200"/>
            <a:ext cx="8229600" cy="4525963"/>
          </a:xfrm>
        </p:spPr>
        <p:txBody>
          <a:bodyPr/>
          <a:lstStyle/>
          <a:p>
            <a:r>
              <a:rPr lang="en-US" sz="2800" dirty="0"/>
              <a:t>Polynomial fit</a:t>
            </a:r>
          </a:p>
          <a:p>
            <a:pPr lvl="1"/>
            <a:r>
              <a:rPr lang="en-US" sz="2400" dirty="0"/>
              <a:t>We considered a case with only a single variable</a:t>
            </a:r>
          </a:p>
          <a:p>
            <a:pPr lvl="1"/>
            <a:r>
              <a:rPr lang="en-US" sz="2400" dirty="0"/>
              <a:t>But what happens if we consider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/>
              <a:t> variables?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718591"/>
              </p:ext>
            </p:extLst>
          </p:nvPr>
        </p:nvGraphicFramePr>
        <p:xfrm>
          <a:off x="1036132" y="2916237"/>
          <a:ext cx="7053263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2" name="Equation" r:id="rId3" imgW="4114800" imgH="660240" progId="Equation.DSMT4">
                  <p:embed/>
                </p:oleObj>
              </mc:Choice>
              <mc:Fallback>
                <p:oleObj name="Equation" r:id="rId3" imgW="41148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6132" y="2916237"/>
                        <a:ext cx="7053263" cy="1131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5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There will also be one mid-term exam that constitutes 20% of your grade.  </a:t>
            </a:r>
          </a:p>
          <a:p>
            <a:endParaRPr lang="en-US" sz="1200" dirty="0"/>
          </a:p>
          <a:p>
            <a:r>
              <a:rPr lang="en-US" sz="2800" dirty="0"/>
              <a:t>The exam will consist  of:</a:t>
            </a:r>
          </a:p>
          <a:p>
            <a:pPr lvl="1"/>
            <a:r>
              <a:rPr lang="en-US" sz="2400" dirty="0"/>
              <a:t>Theory of statistical learning algorithms</a:t>
            </a:r>
          </a:p>
          <a:p>
            <a:pPr lvl="1"/>
            <a:r>
              <a:rPr lang="en-US" sz="2400" dirty="0"/>
              <a:t>Writing pseudo code for programming statistical algorithms</a:t>
            </a:r>
          </a:p>
          <a:p>
            <a:pPr lvl="1"/>
            <a:r>
              <a:rPr lang="en-US" sz="2400" dirty="0"/>
              <a:t>Comparison of different statistical learning algorithms.</a:t>
            </a:r>
          </a:p>
        </p:txBody>
      </p:sp>
    </p:spTree>
    <p:extLst>
      <p:ext uri="{BB962C8B-B14F-4D97-AF65-F5344CB8AC3E}">
        <p14:creationId xmlns:p14="http://schemas.microsoft.com/office/powerpoint/2010/main" val="26281240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64" y="0"/>
            <a:ext cx="8229600" cy="1143000"/>
          </a:xfrm>
        </p:spPr>
        <p:txBody>
          <a:bodyPr/>
          <a:lstStyle/>
          <a:p>
            <a:r>
              <a:rPr lang="en-US" dirty="0"/>
              <a:t>Consider Our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64" y="1219200"/>
            <a:ext cx="8229600" cy="4525963"/>
          </a:xfrm>
        </p:spPr>
        <p:txBody>
          <a:bodyPr/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/>
              <a:t>-NN:</a:t>
            </a:r>
          </a:p>
          <a:p>
            <a:pPr lvl="1"/>
            <a:r>
              <a:rPr lang="en-US" sz="2400" dirty="0"/>
              <a:t>We considered a case with two variables</a:t>
            </a:r>
          </a:p>
          <a:p>
            <a:pPr lvl="1"/>
            <a:r>
              <a:rPr lang="en-US" sz="2400" dirty="0"/>
              <a:t>Consider two classed based on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/>
              <a:t> inputs uniformly dispersed in a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/>
              <a:t>-dimensional hypercube of unit volume</a:t>
            </a:r>
          </a:p>
          <a:p>
            <a:pPr lvl="2"/>
            <a:r>
              <a:rPr lang="en-US" sz="2000" dirty="0"/>
              <a:t>Want capture </a:t>
            </a:r>
            <a:r>
              <a:rPr lang="en-US" sz="2000" dirty="0" err="1"/>
              <a:t>hypercubical</a:t>
            </a:r>
            <a:r>
              <a:rPr lang="en-US" sz="2000" dirty="0"/>
              <a:t> neighborhood around a target point to capture a fraction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000" dirty="0"/>
              <a:t>of the unit volume</a:t>
            </a:r>
          </a:p>
          <a:p>
            <a:pPr lvl="2"/>
            <a:r>
              <a:rPr lang="en-US" sz="2000" dirty="0"/>
              <a:t>Expected edge length is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/>
            <a:r>
              <a:rPr lang="en-US" sz="2000" dirty="0"/>
              <a:t>In 10 dimensions for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0.1 </a:t>
            </a:r>
            <a:r>
              <a:rPr lang="en-US" sz="2000" dirty="0"/>
              <a:t>this means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(0.1) = 0.80 </a:t>
            </a:r>
          </a:p>
          <a:p>
            <a:pPr lvl="2"/>
            <a:r>
              <a:rPr lang="en-US" sz="2000" dirty="0">
                <a:latin typeface="+mj-lt"/>
                <a:cs typeface="Times New Roman" panose="02020603050405020304" pitchFamily="18" charset="0"/>
              </a:rPr>
              <a:t>However, the range of each input is only 1.0</a:t>
            </a:r>
          </a:p>
          <a:p>
            <a:pPr marL="914400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62395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More on Supervised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 dirty="0"/>
              <a:t>Start with assumptions that data come from a model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2800" i="1" dirty="0">
                <a:latin typeface="Symbol" panose="05050102010706020507" pitchFamily="18" charset="2"/>
              </a:rPr>
              <a:t>e</a:t>
            </a:r>
            <a:r>
              <a:rPr lang="en-US" sz="2800" dirty="0"/>
              <a:t> where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Symbol" panose="05050102010706020507" pitchFamily="18" charset="2"/>
              </a:rPr>
              <a:t>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0 </a:t>
            </a:r>
            <a:r>
              <a:rPr lang="en-US" sz="2800" dirty="0"/>
              <a:t>and is independent of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/>
              <a:t>Here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/>
              <a:t>Goal of supervised learning is to learn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/>
              <a:t>  by example</a:t>
            </a:r>
          </a:p>
          <a:p>
            <a:endParaRPr lang="en-US" sz="1200" dirty="0"/>
          </a:p>
          <a:p>
            <a:r>
              <a:rPr lang="en-US" sz="2800" dirty="0"/>
              <a:t>Learning algorithm can modify the input/output relationship     based on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935761"/>
              </p:ext>
            </p:extLst>
          </p:nvPr>
        </p:nvGraphicFramePr>
        <p:xfrm>
          <a:off x="2667000" y="4267200"/>
          <a:ext cx="34514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4" name="Equation" r:id="rId3" imgW="139680" imgH="215640" progId="Equation.DSMT4">
                  <p:embed/>
                </p:oleObj>
              </mc:Choice>
              <mc:Fallback>
                <p:oleObj name="Equation" r:id="rId3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4267200"/>
                        <a:ext cx="345141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133995"/>
              </p:ext>
            </p:extLst>
          </p:nvPr>
        </p:nvGraphicFramePr>
        <p:xfrm>
          <a:off x="4343399" y="4267200"/>
          <a:ext cx="133525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5" name="Equation" r:id="rId5" imgW="571320" imgH="228600" progId="Equation.DSMT4">
                  <p:embed/>
                </p:oleObj>
              </mc:Choice>
              <mc:Fallback>
                <p:oleObj name="Equation" r:id="rId5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399" y="4267200"/>
                        <a:ext cx="133525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74600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1143000"/>
          </a:xfrm>
        </p:spPr>
        <p:txBody>
          <a:bodyPr/>
          <a:lstStyle/>
          <a:p>
            <a:r>
              <a:rPr lang="en-US" dirty="0"/>
              <a:t>Function Approximation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886"/>
            <a:ext cx="8229600" cy="4972277"/>
          </a:xfrm>
        </p:spPr>
        <p:txBody>
          <a:bodyPr/>
          <a:lstStyle/>
          <a:p>
            <a:r>
              <a:rPr lang="en-US" sz="2800" dirty="0"/>
              <a:t>Data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800" dirty="0"/>
              <a:t>considered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+1)-</a:t>
            </a:r>
            <a:r>
              <a:rPr lang="en-US" sz="2800" dirty="0"/>
              <a:t>dim Euclidean space</a:t>
            </a:r>
          </a:p>
          <a:p>
            <a:endParaRPr lang="en-US" sz="1200" dirty="0"/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/>
              <a:t> has domain of p-dim input space and is related to data via a model like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2800" i="1" dirty="0">
                <a:latin typeface="Symbol" panose="05050102010706020507" pitchFamily="18" charset="2"/>
              </a:rPr>
              <a:t>e</a:t>
            </a:r>
            <a:endParaRPr lang="en-US" sz="2800" dirty="0"/>
          </a:p>
          <a:p>
            <a:endParaRPr lang="en-US" sz="1200" dirty="0"/>
          </a:p>
          <a:p>
            <a:r>
              <a:rPr lang="en-US" sz="2800" dirty="0"/>
              <a:t>Goal to obtain useful approximation for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/>
              <a:t> based on all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sz="2800" dirty="0"/>
              <a:t>Many approximations include estimated set of parameters </a:t>
            </a:r>
            <a:r>
              <a:rPr lang="en-US" sz="2800" i="1" dirty="0">
                <a:latin typeface="Symbol" panose="05050102010706020507" pitchFamily="18" charset="2"/>
              </a:rPr>
              <a:t>q</a:t>
            </a:r>
          </a:p>
          <a:p>
            <a:pPr lvl="1"/>
            <a:r>
              <a:rPr lang="en-US" sz="2400" dirty="0"/>
              <a:t>Linear regression: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err="1"/>
              <a:t>’</a:t>
            </a:r>
            <a:r>
              <a:rPr lang="en-US" sz="2400" i="1" dirty="0" err="1">
                <a:latin typeface="Symbol" panose="05050102010706020507" pitchFamily="18" charset="2"/>
              </a:rPr>
              <a:t>b</a:t>
            </a:r>
            <a:r>
              <a:rPr lang="en-US" sz="2400" dirty="0"/>
              <a:t>  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>
                <a:latin typeface="Symbol" panose="05050102010706020507" pitchFamily="18" charset="2"/>
              </a:rPr>
              <a:t>q</a:t>
            </a:r>
            <a:r>
              <a:rPr lang="en-US" sz="2400" dirty="0"/>
              <a:t> = </a:t>
            </a:r>
            <a:r>
              <a:rPr lang="en-US" sz="2400" i="1" dirty="0">
                <a:latin typeface="Symbol" panose="05050102010706020507" pitchFamily="18" charset="2"/>
              </a:rPr>
              <a:t>b</a:t>
            </a:r>
            <a:endParaRPr lang="en-US" dirty="0">
              <a:latin typeface="Symbol" panose="05050102010706020507" pitchFamily="18" charset="2"/>
            </a:endParaRPr>
          </a:p>
          <a:p>
            <a:pPr lvl="1"/>
            <a:r>
              <a:rPr lang="en-US" sz="2400" dirty="0"/>
              <a:t>More general:                                      (linear basis expansion)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11500" y="5334000"/>
          <a:ext cx="24526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8" name="Equation" r:id="rId3" imgW="1168200" imgH="253800" progId="Equation.DSMT4">
                  <p:embed/>
                </p:oleObj>
              </mc:Choice>
              <mc:Fallback>
                <p:oleObj name="Equation" r:id="rId3" imgW="1168200" imgH="253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1500" y="5334000"/>
                        <a:ext cx="245268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87667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Writing R Functions…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</a:t>
            </a:r>
          </a:p>
          <a:p>
            <a:pPr lvl="1"/>
            <a:r>
              <a:rPr lang="en-US" dirty="0"/>
              <a:t>Objects created within a function are local to the environment of the function </a:t>
            </a:r>
          </a:p>
          <a:p>
            <a:pPr lvl="1"/>
            <a:r>
              <a:rPr lang="en-US" dirty="0"/>
              <a:t>They don’t exist outside of the function. </a:t>
            </a:r>
          </a:p>
          <a:p>
            <a:pPr lvl="1"/>
            <a:r>
              <a:rPr lang="en-US" dirty="0"/>
              <a:t>But you can “return” a value(s) of the object from the function </a:t>
            </a:r>
          </a:p>
          <a:p>
            <a:pPr lvl="2"/>
            <a:r>
              <a:rPr lang="en-US" dirty="0"/>
              <a:t>Can be used in other functions</a:t>
            </a:r>
          </a:p>
          <a:p>
            <a:pPr lvl="2"/>
            <a:r>
              <a:rPr lang="en-US" dirty="0"/>
              <a:t>Can summarize results of task the function completed</a:t>
            </a:r>
          </a:p>
        </p:txBody>
      </p:sp>
    </p:spTree>
    <p:extLst>
      <p:ext uri="{BB962C8B-B14F-4D97-AF65-F5344CB8AC3E}">
        <p14:creationId xmlns:p14="http://schemas.microsoft.com/office/powerpoint/2010/main" val="41900237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Write Your Own Functions?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Easy way to conduct simulations for method evaluation</a:t>
            </a:r>
          </a:p>
          <a:p>
            <a:endParaRPr lang="en-US" sz="800" dirty="0"/>
          </a:p>
          <a:p>
            <a:r>
              <a:rPr lang="en-US" sz="2800" dirty="0"/>
              <a:t>Standardize code you use often </a:t>
            </a:r>
          </a:p>
          <a:p>
            <a:pPr lvl="1"/>
            <a:r>
              <a:rPr lang="en-US" sz="2400" dirty="0"/>
              <a:t>Once function written, need one line of code to run your analysis</a:t>
            </a:r>
          </a:p>
          <a:p>
            <a:pPr lvl="1"/>
            <a:r>
              <a:rPr lang="en-US" sz="2400" dirty="0"/>
              <a:t>e.g. plotting functions to summarize results</a:t>
            </a:r>
          </a:p>
          <a:p>
            <a:pPr lvl="1"/>
            <a:endParaRPr lang="en-US" sz="800" dirty="0"/>
          </a:p>
          <a:p>
            <a:r>
              <a:rPr lang="en-US" sz="2800" dirty="0"/>
              <a:t>Developing and disseminating new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836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Function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a function name</a:t>
            </a:r>
          </a:p>
          <a:p>
            <a:r>
              <a:rPr lang="en-US" dirty="0"/>
              <a:t>Arguments (generally at least)</a:t>
            </a:r>
          </a:p>
          <a:p>
            <a:r>
              <a:rPr lang="en-US" dirty="0"/>
              <a:t>Body of code that does some task</a:t>
            </a:r>
          </a:p>
          <a:p>
            <a:r>
              <a:rPr lang="en-US" dirty="0"/>
              <a:t>Final object the function returns (not necessary) </a:t>
            </a:r>
          </a:p>
        </p:txBody>
      </p:sp>
    </p:spTree>
    <p:extLst>
      <p:ext uri="{BB962C8B-B14F-4D97-AF65-F5344CB8AC3E}">
        <p14:creationId xmlns:p14="http://schemas.microsoft.com/office/powerpoint/2010/main" val="16012956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Pseudo Code-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400" dirty="0"/>
              <a:t>What do we need to generate our data sin(x) example</a:t>
            </a:r>
          </a:p>
          <a:p>
            <a:pPr marL="0" indent="0">
              <a:buNone/>
            </a:pPr>
            <a:r>
              <a:rPr lang="en-US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148337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162756"/>
            <a:ext cx="5609134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530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Pseudo Code-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400" dirty="0"/>
              <a:t>What do we need to generate our data sin(x) example</a:t>
            </a:r>
          </a:p>
          <a:p>
            <a:pPr marL="0" indent="0">
              <a:buNone/>
            </a:pPr>
            <a:r>
              <a:rPr lang="en-US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885117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Code for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19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Designed to simulate a real problem you may face once you’ve graduate- how to choose from among different modeling techniques. </a:t>
            </a:r>
          </a:p>
          <a:p>
            <a:endParaRPr lang="en-US" sz="800" dirty="0"/>
          </a:p>
          <a:p>
            <a:r>
              <a:rPr lang="en-US" sz="2800" dirty="0"/>
              <a:t>The goal will be to use the methods learned throughout the class to develop a prediction model for real-world data.  </a:t>
            </a:r>
          </a:p>
        </p:txBody>
      </p:sp>
    </p:spTree>
    <p:extLst>
      <p:ext uri="{BB962C8B-B14F-4D97-AF65-F5344CB8AC3E}">
        <p14:creationId xmlns:p14="http://schemas.microsoft.com/office/powerpoint/2010/main" val="21630075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C31E-AE81-448E-B245-E0A6E4BEA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2" y="1143000"/>
            <a:ext cx="8229600" cy="5867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33CC"/>
                </a:solidFill>
              </a:rPr>
              <a:t>polyfit</a:t>
            </a:r>
            <a:r>
              <a:rPr lang="en-US" sz="1600" dirty="0">
                <a:solidFill>
                  <a:srgbClr val="0033CC"/>
                </a:solidFill>
              </a:rPr>
              <a:t>&lt;-function(</a:t>
            </a:r>
            <a:r>
              <a:rPr lang="en-US" sz="1600" dirty="0" err="1">
                <a:solidFill>
                  <a:srgbClr val="0033CC"/>
                </a:solidFill>
              </a:rPr>
              <a:t>dat</a:t>
            </a:r>
            <a:r>
              <a:rPr lang="en-US" sz="1600" dirty="0">
                <a:solidFill>
                  <a:srgbClr val="0033CC"/>
                </a:solidFill>
              </a:rPr>
              <a:t>, </a:t>
            </a:r>
            <a:r>
              <a:rPr lang="en-US" sz="1600" dirty="0" err="1">
                <a:solidFill>
                  <a:srgbClr val="0033CC"/>
                </a:solidFill>
              </a:rPr>
              <a:t>maxpol</a:t>
            </a:r>
            <a:r>
              <a:rPr lang="en-US" sz="1600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models&lt;-vector("list", maxpol+1) 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</a:t>
            </a:r>
            <a:r>
              <a:rPr lang="en-US" sz="1600" dirty="0" err="1">
                <a:solidFill>
                  <a:srgbClr val="0033CC"/>
                </a:solidFill>
              </a:rPr>
              <a:t>prd</a:t>
            </a:r>
            <a:r>
              <a:rPr lang="en-US" sz="1600" dirty="0">
                <a:solidFill>
                  <a:srgbClr val="0033CC"/>
                </a:solidFill>
              </a:rPr>
              <a:t>&lt;-matrix(0, </a:t>
            </a:r>
            <a:r>
              <a:rPr lang="en-US" sz="1600" dirty="0" err="1">
                <a:solidFill>
                  <a:srgbClr val="0033CC"/>
                </a:solidFill>
              </a:rPr>
              <a:t>nrow</a:t>
            </a:r>
            <a:r>
              <a:rPr lang="en-US" sz="1600" dirty="0">
                <a:solidFill>
                  <a:srgbClr val="0033CC"/>
                </a:solidFill>
              </a:rPr>
              <a:t>=</a:t>
            </a:r>
            <a:r>
              <a:rPr lang="en-US" sz="1600" dirty="0" err="1">
                <a:solidFill>
                  <a:srgbClr val="0033CC"/>
                </a:solidFill>
              </a:rPr>
              <a:t>nrow</a:t>
            </a:r>
            <a:r>
              <a:rPr lang="en-US" sz="1600" dirty="0">
                <a:solidFill>
                  <a:srgbClr val="0033CC"/>
                </a:solidFill>
              </a:rPr>
              <a:t>(</a:t>
            </a:r>
            <a:r>
              <a:rPr lang="en-US" sz="1600" dirty="0" err="1">
                <a:solidFill>
                  <a:srgbClr val="0033CC"/>
                </a:solidFill>
              </a:rPr>
              <a:t>nxs</a:t>
            </a:r>
            <a:r>
              <a:rPr lang="en-US" sz="1600" dirty="0">
                <a:solidFill>
                  <a:srgbClr val="0033CC"/>
                </a:solidFill>
              </a:rPr>
              <a:t>), </a:t>
            </a:r>
            <a:r>
              <a:rPr lang="en-US" sz="1600" dirty="0" err="1">
                <a:solidFill>
                  <a:srgbClr val="0033CC"/>
                </a:solidFill>
              </a:rPr>
              <a:t>ncol</a:t>
            </a:r>
            <a:r>
              <a:rPr lang="en-US" sz="1600" dirty="0">
                <a:solidFill>
                  <a:srgbClr val="0033CC"/>
                </a:solidFill>
              </a:rPr>
              <a:t>=</a:t>
            </a:r>
            <a:r>
              <a:rPr lang="en-US" sz="1600" dirty="0" err="1">
                <a:solidFill>
                  <a:srgbClr val="0033CC"/>
                </a:solidFill>
              </a:rPr>
              <a:t>maxpol</a:t>
            </a:r>
            <a:r>
              <a:rPr lang="en-US" sz="1600" dirty="0">
                <a:solidFill>
                  <a:srgbClr val="0033CC"/>
                </a:solidFill>
              </a:rPr>
              <a:t>)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</a:t>
            </a:r>
            <a:r>
              <a:rPr lang="en-US" sz="1600" dirty="0" err="1">
                <a:solidFill>
                  <a:srgbClr val="0033CC"/>
                </a:solidFill>
              </a:rPr>
              <a:t>tst</a:t>
            </a:r>
            <a:r>
              <a:rPr lang="en-US" sz="1600" dirty="0">
                <a:solidFill>
                  <a:srgbClr val="0033CC"/>
                </a:solidFill>
              </a:rPr>
              <a:t>&lt;-</a:t>
            </a:r>
            <a:r>
              <a:rPr lang="en-US" sz="1600" dirty="0" err="1">
                <a:solidFill>
                  <a:srgbClr val="0033CC"/>
                </a:solidFill>
              </a:rPr>
              <a:t>myfunc</a:t>
            </a:r>
            <a:r>
              <a:rPr lang="en-US" sz="1600" dirty="0">
                <a:solidFill>
                  <a:srgbClr val="0033CC"/>
                </a:solidFill>
              </a:rPr>
              <a:t>(100)	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</a:t>
            </a:r>
            <a:r>
              <a:rPr lang="en-US" sz="1600" dirty="0" err="1">
                <a:solidFill>
                  <a:srgbClr val="0033CC"/>
                </a:solidFill>
              </a:rPr>
              <a:t>prdtrn</a:t>
            </a:r>
            <a:r>
              <a:rPr lang="en-US" sz="1600" dirty="0">
                <a:solidFill>
                  <a:srgbClr val="0033CC"/>
                </a:solidFill>
              </a:rPr>
              <a:t>&lt;-</a:t>
            </a:r>
            <a:r>
              <a:rPr lang="en-US" sz="1600" dirty="0" err="1">
                <a:solidFill>
                  <a:srgbClr val="0033CC"/>
                </a:solidFill>
              </a:rPr>
              <a:t>errtrn</a:t>
            </a:r>
            <a:r>
              <a:rPr lang="en-US" sz="1600" dirty="0">
                <a:solidFill>
                  <a:srgbClr val="0033CC"/>
                </a:solidFill>
              </a:rPr>
              <a:t>&lt;-matrix(0, </a:t>
            </a:r>
            <a:r>
              <a:rPr lang="en-US" sz="1600" dirty="0" err="1">
                <a:solidFill>
                  <a:srgbClr val="0033CC"/>
                </a:solidFill>
              </a:rPr>
              <a:t>nrow</a:t>
            </a:r>
            <a:r>
              <a:rPr lang="en-US" sz="1600" dirty="0">
                <a:solidFill>
                  <a:srgbClr val="0033CC"/>
                </a:solidFill>
              </a:rPr>
              <a:t>=</a:t>
            </a:r>
            <a:r>
              <a:rPr lang="en-US" sz="1600" dirty="0" err="1">
                <a:solidFill>
                  <a:srgbClr val="0033CC"/>
                </a:solidFill>
              </a:rPr>
              <a:t>nrow</a:t>
            </a:r>
            <a:r>
              <a:rPr lang="en-US" sz="1600" dirty="0">
                <a:solidFill>
                  <a:srgbClr val="0033CC"/>
                </a:solidFill>
              </a:rPr>
              <a:t>(</a:t>
            </a:r>
            <a:r>
              <a:rPr lang="en-US" sz="1600" dirty="0" err="1">
                <a:solidFill>
                  <a:srgbClr val="0033CC"/>
                </a:solidFill>
              </a:rPr>
              <a:t>dat</a:t>
            </a:r>
            <a:r>
              <a:rPr lang="en-US" sz="1600" dirty="0">
                <a:solidFill>
                  <a:srgbClr val="0033CC"/>
                </a:solidFill>
              </a:rPr>
              <a:t>), </a:t>
            </a:r>
            <a:r>
              <a:rPr lang="en-US" sz="1600" dirty="0" err="1">
                <a:solidFill>
                  <a:srgbClr val="0033CC"/>
                </a:solidFill>
              </a:rPr>
              <a:t>ncol</a:t>
            </a:r>
            <a:r>
              <a:rPr lang="en-US" sz="1600" dirty="0">
                <a:solidFill>
                  <a:srgbClr val="0033CC"/>
                </a:solidFill>
              </a:rPr>
              <a:t>=</a:t>
            </a:r>
            <a:r>
              <a:rPr lang="en-US" sz="1600" dirty="0" err="1">
                <a:solidFill>
                  <a:srgbClr val="0033CC"/>
                </a:solidFill>
              </a:rPr>
              <a:t>maxpol</a:t>
            </a:r>
            <a:r>
              <a:rPr lang="en-US" sz="1600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</a:t>
            </a:r>
            <a:r>
              <a:rPr lang="en-US" sz="1600" dirty="0" err="1">
                <a:solidFill>
                  <a:srgbClr val="0033CC"/>
                </a:solidFill>
              </a:rPr>
              <a:t>prdnew</a:t>
            </a:r>
            <a:r>
              <a:rPr lang="en-US" sz="1600" dirty="0">
                <a:solidFill>
                  <a:srgbClr val="0033CC"/>
                </a:solidFill>
              </a:rPr>
              <a:t>&lt;-</a:t>
            </a:r>
            <a:r>
              <a:rPr lang="en-US" sz="1600" dirty="0" err="1">
                <a:solidFill>
                  <a:srgbClr val="0033CC"/>
                </a:solidFill>
              </a:rPr>
              <a:t>errnew</a:t>
            </a:r>
            <a:r>
              <a:rPr lang="en-US" sz="1600" dirty="0">
                <a:solidFill>
                  <a:srgbClr val="0033CC"/>
                </a:solidFill>
              </a:rPr>
              <a:t>&lt;-matrix(0, </a:t>
            </a:r>
            <a:r>
              <a:rPr lang="en-US" sz="1600" dirty="0" err="1">
                <a:solidFill>
                  <a:srgbClr val="0033CC"/>
                </a:solidFill>
              </a:rPr>
              <a:t>nrow</a:t>
            </a:r>
            <a:r>
              <a:rPr lang="en-US" sz="1600" dirty="0">
                <a:solidFill>
                  <a:srgbClr val="0033CC"/>
                </a:solidFill>
              </a:rPr>
              <a:t>=100, </a:t>
            </a:r>
            <a:r>
              <a:rPr lang="en-US" sz="1600" dirty="0" err="1">
                <a:solidFill>
                  <a:srgbClr val="0033CC"/>
                </a:solidFill>
              </a:rPr>
              <a:t>ncol</a:t>
            </a:r>
            <a:r>
              <a:rPr lang="en-US" sz="1600" dirty="0">
                <a:solidFill>
                  <a:srgbClr val="0033CC"/>
                </a:solidFill>
              </a:rPr>
              <a:t>=</a:t>
            </a:r>
            <a:r>
              <a:rPr lang="en-US" sz="1600" dirty="0" err="1">
                <a:solidFill>
                  <a:srgbClr val="0033CC"/>
                </a:solidFill>
              </a:rPr>
              <a:t>maxpol</a:t>
            </a:r>
            <a:r>
              <a:rPr lang="en-US" sz="1600" dirty="0">
                <a:solidFill>
                  <a:srgbClr val="0033CC"/>
                </a:solidFill>
              </a:rPr>
              <a:t>)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</a:t>
            </a:r>
            <a:r>
              <a:rPr lang="en-US" sz="1600" dirty="0" err="1">
                <a:solidFill>
                  <a:srgbClr val="0033CC"/>
                </a:solidFill>
              </a:rPr>
              <a:t>model.basis</a:t>
            </a:r>
            <a:r>
              <a:rPr lang="en-US" sz="1600" dirty="0">
                <a:solidFill>
                  <a:srgbClr val="0033CC"/>
                </a:solidFill>
              </a:rPr>
              <a:t>&lt;-</a:t>
            </a:r>
            <a:r>
              <a:rPr lang="en-US" sz="1600" dirty="0" err="1">
                <a:solidFill>
                  <a:srgbClr val="0033CC"/>
                </a:solidFill>
              </a:rPr>
              <a:t>lm</a:t>
            </a:r>
            <a:r>
              <a:rPr lang="en-US" sz="1600" dirty="0">
                <a:solidFill>
                  <a:srgbClr val="0033CC"/>
                </a:solidFill>
              </a:rPr>
              <a:t>(y ~ 1, </a:t>
            </a:r>
            <a:r>
              <a:rPr lang="en-US" sz="1600" dirty="0" err="1">
                <a:solidFill>
                  <a:srgbClr val="0033CC"/>
                </a:solidFill>
              </a:rPr>
              <a:t>dat</a:t>
            </a:r>
            <a:r>
              <a:rPr lang="en-US" sz="1600" dirty="0">
                <a:solidFill>
                  <a:srgbClr val="0033CC"/>
                </a:solidFill>
              </a:rPr>
              <a:t>)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models[[1]]&lt;-</a:t>
            </a:r>
            <a:r>
              <a:rPr lang="en-US" sz="1600" dirty="0" err="1">
                <a:solidFill>
                  <a:srgbClr val="0033CC"/>
                </a:solidFill>
              </a:rPr>
              <a:t>model.basis$coef</a:t>
            </a:r>
            <a:endParaRPr lang="en-US" sz="1600" dirty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for (</a:t>
            </a:r>
            <a:r>
              <a:rPr lang="en-US" sz="1600" dirty="0" err="1">
                <a:solidFill>
                  <a:srgbClr val="0033CC"/>
                </a:solidFill>
              </a:rPr>
              <a:t>i</a:t>
            </a:r>
            <a:r>
              <a:rPr lang="en-US" sz="1600" dirty="0">
                <a:solidFill>
                  <a:srgbClr val="0033CC"/>
                </a:solidFill>
              </a:rPr>
              <a:t> in 1:maxpol)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</a:t>
            </a:r>
            <a:r>
              <a:rPr lang="en-US" sz="1600" dirty="0" err="1">
                <a:solidFill>
                  <a:srgbClr val="0033CC"/>
                </a:solidFill>
              </a:rPr>
              <a:t>modi</a:t>
            </a:r>
            <a:r>
              <a:rPr lang="en-US" sz="1600" dirty="0">
                <a:solidFill>
                  <a:srgbClr val="0033CC"/>
                </a:solidFill>
              </a:rPr>
              <a:t>&lt;-</a:t>
            </a:r>
            <a:r>
              <a:rPr lang="en-US" sz="1600" dirty="0" err="1">
                <a:solidFill>
                  <a:srgbClr val="0033CC"/>
                </a:solidFill>
              </a:rPr>
              <a:t>lm</a:t>
            </a:r>
            <a:r>
              <a:rPr lang="en-US" sz="1600" dirty="0">
                <a:solidFill>
                  <a:srgbClr val="0033CC"/>
                </a:solidFill>
              </a:rPr>
              <a:t>(y ~ poly(x, </a:t>
            </a:r>
            <a:r>
              <a:rPr lang="en-US" sz="1600" dirty="0" err="1">
                <a:solidFill>
                  <a:srgbClr val="0033CC"/>
                </a:solidFill>
              </a:rPr>
              <a:t>i</a:t>
            </a:r>
            <a:r>
              <a:rPr lang="en-US" sz="1600" dirty="0">
                <a:solidFill>
                  <a:srgbClr val="0033CC"/>
                </a:solidFill>
              </a:rPr>
              <a:t>, raw=TRUE), data=</a:t>
            </a:r>
            <a:r>
              <a:rPr lang="en-US" sz="1600" dirty="0" err="1">
                <a:solidFill>
                  <a:srgbClr val="0033CC"/>
                </a:solidFill>
              </a:rPr>
              <a:t>dat</a:t>
            </a:r>
            <a:r>
              <a:rPr lang="en-US" sz="1600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models[[i+1]]&lt;-</a:t>
            </a:r>
            <a:r>
              <a:rPr lang="en-US" sz="1600" dirty="0" err="1">
                <a:solidFill>
                  <a:srgbClr val="0033CC"/>
                </a:solidFill>
              </a:rPr>
              <a:t>modi$coef</a:t>
            </a:r>
            <a:endParaRPr lang="en-US" sz="1600" dirty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</a:t>
            </a:r>
            <a:r>
              <a:rPr lang="en-US" sz="1600" dirty="0" err="1">
                <a:solidFill>
                  <a:srgbClr val="0033CC"/>
                </a:solidFill>
              </a:rPr>
              <a:t>prdtrn</a:t>
            </a:r>
            <a:r>
              <a:rPr lang="en-US" sz="1600" dirty="0">
                <a:solidFill>
                  <a:srgbClr val="0033CC"/>
                </a:solidFill>
              </a:rPr>
              <a:t>[,</a:t>
            </a:r>
            <a:r>
              <a:rPr lang="en-US" sz="1600" dirty="0" err="1">
                <a:solidFill>
                  <a:srgbClr val="0033CC"/>
                </a:solidFill>
              </a:rPr>
              <a:t>i</a:t>
            </a:r>
            <a:r>
              <a:rPr lang="en-US" sz="1600" dirty="0">
                <a:solidFill>
                  <a:srgbClr val="0033CC"/>
                </a:solidFill>
              </a:rPr>
              <a:t>]&lt;-predict(</a:t>
            </a:r>
            <a:r>
              <a:rPr lang="en-US" sz="1600" dirty="0" err="1">
                <a:solidFill>
                  <a:srgbClr val="0033CC"/>
                </a:solidFill>
              </a:rPr>
              <a:t>modi</a:t>
            </a:r>
            <a:r>
              <a:rPr lang="en-US" sz="1600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</a:t>
            </a:r>
            <a:r>
              <a:rPr lang="en-US" sz="1600" dirty="0" err="1">
                <a:solidFill>
                  <a:srgbClr val="0033CC"/>
                </a:solidFill>
              </a:rPr>
              <a:t>errtrn</a:t>
            </a:r>
            <a:r>
              <a:rPr lang="en-US" sz="1600" dirty="0">
                <a:solidFill>
                  <a:srgbClr val="0033CC"/>
                </a:solidFill>
              </a:rPr>
              <a:t>[,</a:t>
            </a:r>
            <a:r>
              <a:rPr lang="en-US" sz="1600" dirty="0" err="1">
                <a:solidFill>
                  <a:srgbClr val="0033CC"/>
                </a:solidFill>
              </a:rPr>
              <a:t>i</a:t>
            </a:r>
            <a:r>
              <a:rPr lang="en-US" sz="1600" dirty="0">
                <a:solidFill>
                  <a:srgbClr val="0033CC"/>
                </a:solidFill>
              </a:rPr>
              <a:t>]&lt;-(</a:t>
            </a:r>
            <a:r>
              <a:rPr lang="en-US" sz="1600" dirty="0" err="1">
                <a:solidFill>
                  <a:srgbClr val="0033CC"/>
                </a:solidFill>
              </a:rPr>
              <a:t>prdtrn</a:t>
            </a:r>
            <a:r>
              <a:rPr lang="en-US" sz="1600" dirty="0">
                <a:solidFill>
                  <a:srgbClr val="0033CC"/>
                </a:solidFill>
              </a:rPr>
              <a:t>[,</a:t>
            </a:r>
            <a:r>
              <a:rPr lang="en-US" sz="1600" dirty="0" err="1">
                <a:solidFill>
                  <a:srgbClr val="0033CC"/>
                </a:solidFill>
              </a:rPr>
              <a:t>i</a:t>
            </a:r>
            <a:r>
              <a:rPr lang="en-US" sz="1600" dirty="0">
                <a:solidFill>
                  <a:srgbClr val="0033CC"/>
                </a:solidFill>
              </a:rPr>
              <a:t>]-</a:t>
            </a:r>
            <a:r>
              <a:rPr lang="en-US" sz="1600" dirty="0" err="1">
                <a:solidFill>
                  <a:srgbClr val="0033CC"/>
                </a:solidFill>
              </a:rPr>
              <a:t>dat$y</a:t>
            </a:r>
            <a:r>
              <a:rPr lang="en-US" sz="1600" dirty="0">
                <a:solidFill>
                  <a:srgbClr val="0033CC"/>
                </a:solidFill>
              </a:rPr>
              <a:t>)^2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</a:t>
            </a:r>
            <a:r>
              <a:rPr lang="en-US" sz="1600" dirty="0" err="1">
                <a:solidFill>
                  <a:srgbClr val="0033CC"/>
                </a:solidFill>
              </a:rPr>
              <a:t>prdnew</a:t>
            </a:r>
            <a:r>
              <a:rPr lang="en-US" sz="1600" dirty="0">
                <a:solidFill>
                  <a:srgbClr val="0033CC"/>
                </a:solidFill>
              </a:rPr>
              <a:t>[,</a:t>
            </a:r>
            <a:r>
              <a:rPr lang="en-US" sz="1600" dirty="0" err="1">
                <a:solidFill>
                  <a:srgbClr val="0033CC"/>
                </a:solidFill>
              </a:rPr>
              <a:t>i</a:t>
            </a:r>
            <a:r>
              <a:rPr lang="en-US" sz="1600" dirty="0">
                <a:solidFill>
                  <a:srgbClr val="0033CC"/>
                </a:solidFill>
              </a:rPr>
              <a:t>]&lt;-predict(</a:t>
            </a:r>
            <a:r>
              <a:rPr lang="en-US" sz="1600" dirty="0" err="1">
                <a:solidFill>
                  <a:srgbClr val="0033CC"/>
                </a:solidFill>
              </a:rPr>
              <a:t>modi</a:t>
            </a:r>
            <a:r>
              <a:rPr lang="en-US" sz="1600" dirty="0">
                <a:solidFill>
                  <a:srgbClr val="0033CC"/>
                </a:solidFill>
              </a:rPr>
              <a:t>, </a:t>
            </a:r>
            <a:r>
              <a:rPr lang="en-US" sz="1600" dirty="0" err="1">
                <a:solidFill>
                  <a:srgbClr val="0033CC"/>
                </a:solidFill>
              </a:rPr>
              <a:t>newdata</a:t>
            </a:r>
            <a:r>
              <a:rPr lang="en-US" sz="1600" dirty="0">
                <a:solidFill>
                  <a:srgbClr val="0033CC"/>
                </a:solidFill>
              </a:rPr>
              <a:t>=</a:t>
            </a:r>
            <a:r>
              <a:rPr lang="en-US" sz="1600" dirty="0" err="1">
                <a:solidFill>
                  <a:srgbClr val="0033CC"/>
                </a:solidFill>
              </a:rPr>
              <a:t>tst</a:t>
            </a:r>
            <a:r>
              <a:rPr lang="en-US" sz="1600" dirty="0">
                <a:solidFill>
                  <a:srgbClr val="0033CC"/>
                </a:solidFill>
              </a:rPr>
              <a:t>[,2])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</a:t>
            </a:r>
            <a:r>
              <a:rPr lang="en-US" sz="1600" dirty="0" err="1">
                <a:solidFill>
                  <a:srgbClr val="0033CC"/>
                </a:solidFill>
              </a:rPr>
              <a:t>errnew</a:t>
            </a:r>
            <a:r>
              <a:rPr lang="en-US" sz="1600" dirty="0">
                <a:solidFill>
                  <a:srgbClr val="0033CC"/>
                </a:solidFill>
              </a:rPr>
              <a:t>[,</a:t>
            </a:r>
            <a:r>
              <a:rPr lang="en-US" sz="1600" dirty="0" err="1">
                <a:solidFill>
                  <a:srgbClr val="0033CC"/>
                </a:solidFill>
              </a:rPr>
              <a:t>i</a:t>
            </a:r>
            <a:r>
              <a:rPr lang="en-US" sz="1600" dirty="0">
                <a:solidFill>
                  <a:srgbClr val="0033CC"/>
                </a:solidFill>
              </a:rPr>
              <a:t>]&lt;-(</a:t>
            </a:r>
            <a:r>
              <a:rPr lang="en-US" sz="1600" dirty="0" err="1">
                <a:solidFill>
                  <a:srgbClr val="0033CC"/>
                </a:solidFill>
              </a:rPr>
              <a:t>prdnew</a:t>
            </a:r>
            <a:r>
              <a:rPr lang="en-US" sz="1600" dirty="0">
                <a:solidFill>
                  <a:srgbClr val="0033CC"/>
                </a:solidFill>
              </a:rPr>
              <a:t>[,</a:t>
            </a:r>
            <a:r>
              <a:rPr lang="en-US" sz="1600" dirty="0" err="1">
                <a:solidFill>
                  <a:srgbClr val="0033CC"/>
                </a:solidFill>
              </a:rPr>
              <a:t>i</a:t>
            </a:r>
            <a:r>
              <a:rPr lang="en-US" sz="1600" dirty="0">
                <a:solidFill>
                  <a:srgbClr val="0033CC"/>
                </a:solidFill>
              </a:rPr>
              <a:t>]-</a:t>
            </a:r>
            <a:r>
              <a:rPr lang="en-US" sz="1600" dirty="0" err="1">
                <a:solidFill>
                  <a:srgbClr val="0033CC"/>
                </a:solidFill>
              </a:rPr>
              <a:t>tst$y</a:t>
            </a:r>
            <a:r>
              <a:rPr lang="en-US" sz="1600" dirty="0">
                <a:solidFill>
                  <a:srgbClr val="0033CC"/>
                </a:solidFill>
              </a:rPr>
              <a:t>[1:94])^2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</a:t>
            </a:r>
            <a:r>
              <a:rPr lang="en-US" sz="1600" dirty="0" err="1">
                <a:solidFill>
                  <a:srgbClr val="0033CC"/>
                </a:solidFill>
              </a:rPr>
              <a:t>ans</a:t>
            </a:r>
            <a:r>
              <a:rPr lang="en-US" sz="1600" dirty="0">
                <a:solidFill>
                  <a:srgbClr val="0033CC"/>
                </a:solidFill>
              </a:rPr>
              <a:t>&lt;-list(models=models, </a:t>
            </a:r>
            <a:r>
              <a:rPr lang="en-US" sz="1600" dirty="0" err="1">
                <a:solidFill>
                  <a:srgbClr val="0033CC"/>
                </a:solidFill>
              </a:rPr>
              <a:t>ptrn</a:t>
            </a:r>
            <a:r>
              <a:rPr lang="en-US" sz="1600" dirty="0">
                <a:solidFill>
                  <a:srgbClr val="0033CC"/>
                </a:solidFill>
              </a:rPr>
              <a:t>=</a:t>
            </a:r>
            <a:r>
              <a:rPr lang="en-US" sz="1600" dirty="0" err="1">
                <a:solidFill>
                  <a:srgbClr val="0033CC"/>
                </a:solidFill>
              </a:rPr>
              <a:t>prdtrn</a:t>
            </a:r>
            <a:r>
              <a:rPr lang="en-US" sz="1600" dirty="0">
                <a:solidFill>
                  <a:srgbClr val="0033CC"/>
                </a:solidFill>
              </a:rPr>
              <a:t>, </a:t>
            </a:r>
            <a:r>
              <a:rPr lang="en-US" sz="1600" dirty="0" err="1">
                <a:solidFill>
                  <a:srgbClr val="0033CC"/>
                </a:solidFill>
              </a:rPr>
              <a:t>etrn</a:t>
            </a:r>
            <a:r>
              <a:rPr lang="en-US" sz="1600" dirty="0">
                <a:solidFill>
                  <a:srgbClr val="0033CC"/>
                </a:solidFill>
              </a:rPr>
              <a:t>=</a:t>
            </a:r>
            <a:r>
              <a:rPr lang="en-US" sz="1600" dirty="0" err="1">
                <a:solidFill>
                  <a:srgbClr val="0033CC"/>
                </a:solidFill>
              </a:rPr>
              <a:t>errtrn</a:t>
            </a:r>
            <a:r>
              <a:rPr lang="en-US" sz="1600" dirty="0">
                <a:solidFill>
                  <a:srgbClr val="0033CC"/>
                </a:solidFill>
              </a:rPr>
              <a:t>, </a:t>
            </a:r>
            <a:r>
              <a:rPr lang="en-US" sz="1600" dirty="0" err="1">
                <a:solidFill>
                  <a:srgbClr val="0033CC"/>
                </a:solidFill>
              </a:rPr>
              <a:t>pnew</a:t>
            </a:r>
            <a:r>
              <a:rPr lang="en-US" sz="1600" dirty="0">
                <a:solidFill>
                  <a:srgbClr val="0033CC"/>
                </a:solidFill>
              </a:rPr>
              <a:t>=</a:t>
            </a:r>
            <a:r>
              <a:rPr lang="en-US" sz="1600" dirty="0" err="1">
                <a:solidFill>
                  <a:srgbClr val="0033CC"/>
                </a:solidFill>
              </a:rPr>
              <a:t>prdnew</a:t>
            </a:r>
            <a:r>
              <a:rPr lang="en-US" sz="1600" dirty="0">
                <a:solidFill>
                  <a:srgbClr val="0033CC"/>
                </a:solidFill>
              </a:rPr>
              <a:t>, </a:t>
            </a:r>
            <a:r>
              <a:rPr lang="en-US" sz="1600" dirty="0" err="1">
                <a:solidFill>
                  <a:srgbClr val="0033CC"/>
                </a:solidFill>
              </a:rPr>
              <a:t>enew</a:t>
            </a:r>
            <a:r>
              <a:rPr lang="en-US" sz="1600" dirty="0">
                <a:solidFill>
                  <a:srgbClr val="0033CC"/>
                </a:solidFill>
              </a:rPr>
              <a:t>=</a:t>
            </a:r>
            <a:r>
              <a:rPr lang="en-US" sz="1600" dirty="0" err="1">
                <a:solidFill>
                  <a:srgbClr val="0033CC"/>
                </a:solidFill>
              </a:rPr>
              <a:t>errnew</a:t>
            </a:r>
            <a:r>
              <a:rPr lang="en-US" sz="1600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return(</a:t>
            </a:r>
            <a:r>
              <a:rPr lang="en-US" sz="1600" dirty="0" err="1">
                <a:solidFill>
                  <a:srgbClr val="0033CC"/>
                </a:solidFill>
              </a:rPr>
              <a:t>ans</a:t>
            </a:r>
            <a:r>
              <a:rPr lang="en-US" sz="1600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}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ABEF0C-1BED-45A7-97CF-C60E81D7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More Complex Example</a:t>
            </a:r>
          </a:p>
        </p:txBody>
      </p:sp>
    </p:spTree>
    <p:extLst>
      <p:ext uri="{BB962C8B-B14F-4D97-AF65-F5344CB8AC3E}">
        <p14:creationId xmlns:p14="http://schemas.microsoft.com/office/powerpoint/2010/main" val="27002806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 and </a:t>
            </a:r>
            <a:r>
              <a:rPr lang="en-US" sz="2800" dirty="0" err="1"/>
              <a:t>Rstudio</a:t>
            </a:r>
            <a:r>
              <a:rPr lang="en-US" sz="2800" dirty="0"/>
              <a:t> do have a debug() function</a:t>
            </a:r>
          </a:p>
          <a:p>
            <a:endParaRPr lang="en-US" sz="800" dirty="0"/>
          </a:p>
          <a:p>
            <a:r>
              <a:rPr lang="en-US" sz="2800" dirty="0"/>
              <a:t>Use print statements to determine when code breaks</a:t>
            </a:r>
          </a:p>
          <a:p>
            <a:endParaRPr lang="en-US" sz="800" dirty="0"/>
          </a:p>
          <a:p>
            <a:r>
              <a:rPr lang="en-US" sz="2800" dirty="0"/>
              <a:t>Use toy examples for which you know how the output should look and can compare what your function returns with what it should return</a:t>
            </a:r>
          </a:p>
          <a:p>
            <a:endParaRPr lang="en-US" sz="800" dirty="0"/>
          </a:p>
          <a:p>
            <a:r>
              <a:rPr lang="en-US" sz="2800" dirty="0"/>
              <a:t>Comment code to help yourself as well!</a:t>
            </a:r>
          </a:p>
        </p:txBody>
      </p:sp>
    </p:spTree>
    <p:extLst>
      <p:ext uri="{BB962C8B-B14F-4D97-AF65-F5344CB8AC3E}">
        <p14:creationId xmlns:p14="http://schemas.microsoft.com/office/powerpoint/2010/main" val="28980474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Trouble 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Using print statements to understand an error</a:t>
            </a:r>
          </a:p>
          <a:p>
            <a:endParaRPr lang="en-US" sz="1200" dirty="0"/>
          </a:p>
          <a:p>
            <a:r>
              <a:rPr lang="en-US" sz="2800" b="1" dirty="0"/>
              <a:t>Goal</a:t>
            </a:r>
            <a:r>
              <a:rPr lang="en-US" sz="2800" dirty="0"/>
              <a:t>: Develop a function to calculate the odds ratios for all possible cut-points for a single continuous variable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/>
              <a:t> and a categorical variable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601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Understanding Error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33CC"/>
                </a:solidFill>
              </a:rPr>
              <a:t>calcOR_allX</a:t>
            </a:r>
            <a:r>
              <a:rPr lang="en-US" sz="2000" dirty="0">
                <a:solidFill>
                  <a:srgbClr val="0033CC"/>
                </a:solidFill>
              </a:rPr>
              <a:t>&lt;-function (x,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    ORs&lt;-c()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    for (</a:t>
            </a:r>
            <a:r>
              <a:rPr lang="en-US" sz="2000" dirty="0" err="1">
                <a:solidFill>
                  <a:srgbClr val="0033CC"/>
                </a:solidFill>
              </a:rPr>
              <a:t>i</a:t>
            </a:r>
            <a:r>
              <a:rPr lang="en-US" sz="2000" dirty="0">
                <a:solidFill>
                  <a:srgbClr val="0033CC"/>
                </a:solidFill>
              </a:rPr>
              <a:t> in 1:length(x))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	</a:t>
            </a:r>
            <a:r>
              <a:rPr lang="en-US" sz="2000" dirty="0" err="1">
                <a:solidFill>
                  <a:srgbClr val="0033CC"/>
                </a:solidFill>
              </a:rPr>
              <a:t>cp</a:t>
            </a:r>
            <a:r>
              <a:rPr lang="en-US" sz="2000" dirty="0">
                <a:solidFill>
                  <a:srgbClr val="0033CC"/>
                </a:solidFill>
              </a:rPr>
              <a:t>&lt;-sort(x)[</a:t>
            </a:r>
            <a:r>
              <a:rPr lang="en-US" sz="2000" dirty="0" err="1">
                <a:solidFill>
                  <a:srgbClr val="0033CC"/>
                </a:solidFill>
              </a:rPr>
              <a:t>i</a:t>
            </a:r>
            <a:r>
              <a:rPr lang="en-US" sz="2000" dirty="0">
                <a:solidFill>
                  <a:srgbClr val="0033CC"/>
                </a:solidFill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	Ix&lt;-</a:t>
            </a:r>
            <a:r>
              <a:rPr lang="en-US" sz="2000" dirty="0" err="1">
                <a:solidFill>
                  <a:srgbClr val="0033CC"/>
                </a:solidFill>
              </a:rPr>
              <a:t>ifelse</a:t>
            </a:r>
            <a:r>
              <a:rPr lang="en-US" sz="2000" dirty="0">
                <a:solidFill>
                  <a:srgbClr val="0033CC"/>
                </a:solidFill>
              </a:rPr>
              <a:t>(x&gt;</a:t>
            </a:r>
            <a:r>
              <a:rPr lang="en-US" sz="2000" dirty="0" err="1">
                <a:solidFill>
                  <a:srgbClr val="0033CC"/>
                </a:solidFill>
              </a:rPr>
              <a:t>cp</a:t>
            </a:r>
            <a:r>
              <a:rPr lang="en-US" sz="2000" dirty="0">
                <a:solidFill>
                  <a:srgbClr val="0033CC"/>
                </a:solidFill>
              </a:rPr>
              <a:t>, 1,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	tab&lt;-table(Ix,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	ORs&lt;-append(ORs, (tab[1,1]*tab[2,2])/(tab[1,2]*tab[2,1]))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   return(ORs)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&gt; </a:t>
            </a:r>
            <a:r>
              <a:rPr lang="en-US" sz="2000" dirty="0" err="1">
                <a:solidFill>
                  <a:srgbClr val="0033CC"/>
                </a:solidFill>
              </a:rPr>
              <a:t>calcOR_allX</a:t>
            </a:r>
            <a:r>
              <a:rPr lang="en-US" sz="2000" dirty="0">
                <a:solidFill>
                  <a:srgbClr val="0033CC"/>
                </a:solidFill>
              </a:rPr>
              <a:t>(x=x, y=y)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Error in tab[2, 2] : subscript out of bounds</a:t>
            </a:r>
          </a:p>
        </p:txBody>
      </p:sp>
    </p:spTree>
    <p:extLst>
      <p:ext uri="{BB962C8B-B14F-4D97-AF65-F5344CB8AC3E}">
        <p14:creationId xmlns:p14="http://schemas.microsoft.com/office/powerpoint/2010/main" val="5932634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Understanding Error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33CC"/>
                </a:solidFill>
              </a:rPr>
              <a:t>calcOR_allX</a:t>
            </a:r>
            <a:r>
              <a:rPr lang="en-US" sz="1600" dirty="0">
                <a:solidFill>
                  <a:srgbClr val="0033CC"/>
                </a:solidFill>
              </a:rPr>
              <a:t>&lt;-function (x,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   ORs&lt;-c()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   for (</a:t>
            </a:r>
            <a:r>
              <a:rPr lang="en-US" sz="1600" dirty="0" err="1">
                <a:solidFill>
                  <a:srgbClr val="0033CC"/>
                </a:solidFill>
              </a:rPr>
              <a:t>i</a:t>
            </a:r>
            <a:r>
              <a:rPr lang="en-US" sz="1600" dirty="0">
                <a:solidFill>
                  <a:srgbClr val="0033CC"/>
                </a:solidFill>
              </a:rPr>
              <a:t> in 1:length(x))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</a:t>
            </a:r>
            <a:r>
              <a:rPr lang="en-US" sz="1600" dirty="0" err="1">
                <a:solidFill>
                  <a:srgbClr val="0033CC"/>
                </a:solidFill>
              </a:rPr>
              <a:t>cp</a:t>
            </a:r>
            <a:r>
              <a:rPr lang="en-US" sz="1600" dirty="0">
                <a:solidFill>
                  <a:srgbClr val="0033CC"/>
                </a:solidFill>
              </a:rPr>
              <a:t>&lt;-sort(x)[</a:t>
            </a:r>
            <a:r>
              <a:rPr lang="en-US" sz="1600" dirty="0" err="1">
                <a:solidFill>
                  <a:srgbClr val="0033CC"/>
                </a:solidFill>
              </a:rPr>
              <a:t>i</a:t>
            </a:r>
            <a:r>
              <a:rPr lang="en-US" sz="1600" dirty="0">
                <a:solidFill>
                  <a:srgbClr val="0033CC"/>
                </a:solidFill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Ix&lt;-</a:t>
            </a:r>
            <a:r>
              <a:rPr lang="en-US" sz="1600" dirty="0" err="1">
                <a:solidFill>
                  <a:srgbClr val="0033CC"/>
                </a:solidFill>
              </a:rPr>
              <a:t>ifelse</a:t>
            </a:r>
            <a:r>
              <a:rPr lang="en-US" sz="1600" dirty="0">
                <a:solidFill>
                  <a:srgbClr val="0033CC"/>
                </a:solidFill>
              </a:rPr>
              <a:t>(x&gt;</a:t>
            </a:r>
            <a:r>
              <a:rPr lang="en-US" sz="1600" dirty="0" err="1">
                <a:solidFill>
                  <a:srgbClr val="0033CC"/>
                </a:solidFill>
              </a:rPr>
              <a:t>cp</a:t>
            </a:r>
            <a:r>
              <a:rPr lang="en-US" sz="1600" dirty="0">
                <a:solidFill>
                  <a:srgbClr val="0033CC"/>
                </a:solidFill>
              </a:rPr>
              <a:t>, 1,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tab&lt;-table(Ix,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 print(paste("Table for cut-point", </a:t>
            </a:r>
            <a:r>
              <a:rPr lang="en-US" sz="1600" dirty="0" err="1">
                <a:solidFill>
                  <a:srgbClr val="0033CC"/>
                </a:solidFill>
              </a:rPr>
              <a:t>i,sep</a:t>
            </a:r>
            <a:r>
              <a:rPr lang="en-US" sz="1600" dirty="0">
                <a:solidFill>
                  <a:srgbClr val="0033CC"/>
                </a:solidFill>
              </a:rPr>
              <a:t>=" "))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 print(tab)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ORs&lt;-append(ORs, (tab[1,1]*tab[2,2])/(tab[1,2]*tab[2,1]))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   return(ORs)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33CC"/>
                </a:solidFill>
              </a:rPr>
              <a:t>calcOR_allX</a:t>
            </a:r>
            <a:r>
              <a:rPr lang="en-US" sz="1600" dirty="0">
                <a:solidFill>
                  <a:srgbClr val="0033CC"/>
                </a:solidFill>
              </a:rPr>
              <a:t>(x=x, y=y)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[1] "Table for cut-point 100"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Ix   0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0 50 50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Error in tab[2, 2] : subscript out of bounds</a:t>
            </a:r>
          </a:p>
        </p:txBody>
      </p:sp>
    </p:spTree>
    <p:extLst>
      <p:ext uri="{BB962C8B-B14F-4D97-AF65-F5344CB8AC3E}">
        <p14:creationId xmlns:p14="http://schemas.microsoft.com/office/powerpoint/2010/main" val="5581167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Understanding Error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4771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err="1"/>
              <a:t>calcOR_allX</a:t>
            </a:r>
            <a:r>
              <a:rPr lang="en-US" sz="2000" dirty="0"/>
              <a:t>&lt;-function (x,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ORs&lt;-c()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in 1:length(x))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err="1"/>
              <a:t>cp</a:t>
            </a:r>
            <a:r>
              <a:rPr lang="en-US" sz="2000" dirty="0"/>
              <a:t>&lt;-sort(x)[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Ix&lt;-</a:t>
            </a:r>
            <a:r>
              <a:rPr lang="en-US" sz="2000" dirty="0" err="1"/>
              <a:t>ifelse</a:t>
            </a:r>
            <a:r>
              <a:rPr lang="en-US" sz="2000" dirty="0"/>
              <a:t>(x&gt;</a:t>
            </a:r>
            <a:r>
              <a:rPr lang="en-US" sz="2000" dirty="0" err="1"/>
              <a:t>cp</a:t>
            </a:r>
            <a:r>
              <a:rPr lang="en-US" sz="2000" dirty="0"/>
              <a:t>, 1,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tab&lt;-table(Ix,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if (dim(tab)[1]==dim(tab)[2])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	{ORs&lt;-append(ORs, (tab[1,1]*tab[2,2])/(tab[1,2]*tab[2,1]))}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return(ORs)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&gt;</a:t>
            </a:r>
            <a:r>
              <a:rPr lang="en-US" sz="2000" dirty="0" err="1">
                <a:solidFill>
                  <a:srgbClr val="0033CC"/>
                </a:solidFill>
              </a:rPr>
              <a:t>tst</a:t>
            </a:r>
            <a:r>
              <a:rPr lang="en-US" sz="2000" dirty="0">
                <a:solidFill>
                  <a:srgbClr val="0033CC"/>
                </a:solidFill>
              </a:rPr>
              <a:t>&lt;- </a:t>
            </a:r>
            <a:r>
              <a:rPr lang="en-US" sz="2000" dirty="0" err="1">
                <a:solidFill>
                  <a:srgbClr val="0033CC"/>
                </a:solidFill>
              </a:rPr>
              <a:t>calcOR_allX</a:t>
            </a:r>
            <a:r>
              <a:rPr lang="en-US" sz="2000" dirty="0">
                <a:solidFill>
                  <a:srgbClr val="0033CC"/>
                </a:solidFill>
              </a:rPr>
              <a:t>(x=x, y=y)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033CC"/>
                </a:solidFill>
              </a:rPr>
              <a:t>&gt;</a:t>
            </a:r>
            <a:r>
              <a:rPr lang="en-US" sz="2000" dirty="0" err="1">
                <a:solidFill>
                  <a:srgbClr val="0033CC"/>
                </a:solidFill>
              </a:rPr>
              <a:t>tst</a:t>
            </a:r>
            <a:endParaRPr lang="en-US" sz="2000" dirty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>
                <a:solidFill>
                  <a:srgbClr val="FF0000"/>
                </a:solidFill>
              </a:rPr>
              <a:t>[1]      Inf      ...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000" dirty="0">
                <a:solidFill>
                  <a:srgbClr val="FF0000"/>
                </a:solidFill>
              </a:rPr>
              <a:t>[97] 2.041667 1.000000      Inf</a:t>
            </a:r>
          </a:p>
        </p:txBody>
      </p:sp>
    </p:spTree>
    <p:extLst>
      <p:ext uri="{BB962C8B-B14F-4D97-AF65-F5344CB8AC3E}">
        <p14:creationId xmlns:p14="http://schemas.microsoft.com/office/powerpoint/2010/main" val="4254259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Trouble 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Using toy examples to check your code</a:t>
            </a:r>
          </a:p>
          <a:p>
            <a:endParaRPr lang="en-US" sz="1200" dirty="0"/>
          </a:p>
          <a:p>
            <a:r>
              <a:rPr lang="en-US" sz="2800" b="1" dirty="0"/>
              <a:t>Goal</a:t>
            </a:r>
            <a:r>
              <a:rPr lang="en-US" sz="2800" dirty="0"/>
              <a:t>: Develop a function to calculate the relative risk for a binary variable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/>
              <a:t> and a categorical variable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250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Test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0668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err="1"/>
              <a:t>calcRR</a:t>
            </a:r>
            <a:r>
              <a:rPr lang="en-US" sz="1600" dirty="0"/>
              <a:t>&lt;-function (x,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tab&lt;-table(x,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if (dim(tab)[1]==dim(tab)[2])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{  RR&lt;-(tab[1,1]/sum(tab[,1]))/(tab[2,1]/sum(tab[2,]))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return(RR)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&gt;</a:t>
            </a:r>
            <a:r>
              <a:rPr lang="en-US" sz="1600" dirty="0" err="1">
                <a:solidFill>
                  <a:srgbClr val="0033CC"/>
                </a:solidFill>
              </a:rPr>
              <a:t>dat</a:t>
            </a:r>
            <a:endParaRPr lang="en-US" sz="1600" dirty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       x  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[1,] 1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[2,] 1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[3,] 0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[4,] 1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[5,] 1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[6,] 0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[7,] 1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[8,] 0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[9,] 1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[10,] 1  0</a:t>
            </a:r>
          </a:p>
          <a:p>
            <a:pPr marL="0" indent="0">
              <a:spcBef>
                <a:spcPts val="0"/>
              </a:spcBef>
              <a:buNone/>
            </a:pPr>
            <a:endParaRPr lang="es-ES" sz="1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201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Test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0668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err="1"/>
              <a:t>calcRR</a:t>
            </a:r>
            <a:r>
              <a:rPr lang="en-US" sz="1600" dirty="0"/>
              <a:t>&lt;-function (x,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tab&lt;-table(x,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if (dim(tab)[1]==dim(tab)[2])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{  RR&lt;-(tab[1,1]/sum(tab[,1]))/(tab[2,1]/sum(tab[2,]))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return(RR)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&gt;</a:t>
            </a:r>
            <a:r>
              <a:rPr lang="en-US" sz="1600" dirty="0" err="1">
                <a:solidFill>
                  <a:srgbClr val="0033CC"/>
                </a:solidFill>
              </a:rPr>
              <a:t>dat</a:t>
            </a:r>
            <a:endParaRPr lang="en-US" sz="1600" dirty="0">
              <a:solidFill>
                <a:srgbClr val="0033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       x  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[1,] 1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[2,] 1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[3,] 0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[4,] 1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[5,] 1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[6,] 0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[7,] 1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[8,] 0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 [9,] 1 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[10,] 1 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&gt;</a:t>
            </a:r>
            <a:r>
              <a:rPr lang="en-US" sz="1600" dirty="0" err="1">
                <a:solidFill>
                  <a:srgbClr val="0033CC"/>
                </a:solidFill>
              </a:rPr>
              <a:t>calcRR</a:t>
            </a:r>
            <a:r>
              <a:rPr lang="en-US" sz="1600" dirty="0">
                <a:solidFill>
                  <a:srgbClr val="0033CC"/>
                </a:solidFill>
              </a:rPr>
              <a:t>(x=</a:t>
            </a:r>
            <a:r>
              <a:rPr lang="en-US" sz="1600" dirty="0" err="1">
                <a:solidFill>
                  <a:srgbClr val="0033CC"/>
                </a:solidFill>
              </a:rPr>
              <a:t>dat$x</a:t>
            </a:r>
            <a:r>
              <a:rPr lang="en-US" sz="1600" dirty="0">
                <a:solidFill>
                  <a:srgbClr val="0033CC"/>
                </a:solidFill>
              </a:rPr>
              <a:t>, y=</a:t>
            </a:r>
            <a:r>
              <a:rPr lang="en-US" sz="1600" dirty="0" err="1">
                <a:solidFill>
                  <a:srgbClr val="0033CC"/>
                </a:solidFill>
              </a:rPr>
              <a:t>dat$y</a:t>
            </a:r>
            <a:r>
              <a:rPr lang="en-US" sz="1600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>
                <a:solidFill>
                  <a:srgbClr val="FF0000"/>
                </a:solidFill>
              </a:rPr>
              <a:t>[1] 0.1667</a:t>
            </a:r>
          </a:p>
          <a:p>
            <a:pPr marL="0" indent="0">
              <a:spcBef>
                <a:spcPts val="0"/>
              </a:spcBef>
              <a:buNone/>
            </a:pPr>
            <a:endParaRPr lang="es-ES" sz="1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388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Test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0668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err="1"/>
              <a:t>calcRR</a:t>
            </a:r>
            <a:r>
              <a:rPr lang="en-US" sz="1600" dirty="0"/>
              <a:t>&lt;-function (x,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tab&lt;-table(x,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print("This is the 2x2 table")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print(tab)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if (dim(tab)[1]==dim(tab)[2])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{  RR&lt;-(tab[1,1]/sum(tab[,1]))/(tab[2,1]/sum(tab[2,]))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return(RR)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&gt;</a:t>
            </a:r>
            <a:r>
              <a:rPr lang="en-US" sz="1600" dirty="0" err="1">
                <a:solidFill>
                  <a:srgbClr val="0033CC"/>
                </a:solidFill>
              </a:rPr>
              <a:t>calcRR</a:t>
            </a:r>
            <a:r>
              <a:rPr lang="en-US" sz="1600" dirty="0">
                <a:solidFill>
                  <a:srgbClr val="0033CC"/>
                </a:solidFill>
              </a:rPr>
              <a:t>(x=</a:t>
            </a:r>
            <a:r>
              <a:rPr lang="en-US" sz="1600" dirty="0" err="1">
                <a:solidFill>
                  <a:srgbClr val="0033CC"/>
                </a:solidFill>
              </a:rPr>
              <a:t>dat$x</a:t>
            </a:r>
            <a:r>
              <a:rPr lang="en-US" sz="1600" dirty="0">
                <a:solidFill>
                  <a:srgbClr val="0033CC"/>
                </a:solidFill>
              </a:rPr>
              <a:t>, y=</a:t>
            </a:r>
            <a:r>
              <a:rPr lang="en-US" sz="1600" dirty="0" err="1">
                <a:solidFill>
                  <a:srgbClr val="0033CC"/>
                </a:solidFill>
              </a:rPr>
              <a:t>dat$y</a:t>
            </a:r>
            <a:r>
              <a:rPr lang="en-US" sz="1600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[1] "This is the 2x2 table"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x     0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0   1   2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1   6   1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[1] 0.1666667</a:t>
            </a:r>
            <a:endParaRPr lang="es-ES" sz="1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2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Making computers adapt or modify their actions to lead to a more accurate actions…</a:t>
            </a:r>
          </a:p>
          <a:p>
            <a:endParaRPr lang="en-US" sz="1200" dirty="0"/>
          </a:p>
          <a:p>
            <a:r>
              <a:rPr lang="en-US" sz="2800" dirty="0"/>
              <a:t>Examples of actions</a:t>
            </a:r>
          </a:p>
          <a:p>
            <a:pPr lvl="1"/>
            <a:r>
              <a:rPr lang="en-US" sz="2400" dirty="0"/>
              <a:t>Predicting a patient’s response</a:t>
            </a:r>
          </a:p>
          <a:p>
            <a:pPr lvl="1"/>
            <a:r>
              <a:rPr lang="en-US" sz="2400" dirty="0"/>
              <a:t>Identifying subsets of similar observations</a:t>
            </a:r>
          </a:p>
          <a:p>
            <a:pPr lvl="1"/>
            <a:r>
              <a:rPr lang="en-US" sz="2400" dirty="0"/>
              <a:t>Extraction of features relevant to an outcome</a:t>
            </a:r>
          </a:p>
        </p:txBody>
      </p:sp>
    </p:spTree>
    <p:extLst>
      <p:ext uri="{BB962C8B-B14F-4D97-AF65-F5344CB8AC3E}">
        <p14:creationId xmlns:p14="http://schemas.microsoft.com/office/powerpoint/2010/main" val="19682771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Test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0668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err="1"/>
              <a:t>calcRR</a:t>
            </a:r>
            <a:r>
              <a:rPr lang="en-US" sz="1600" dirty="0"/>
              <a:t>&lt;-function (x,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tab&lt;-table(x,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print("This is the 2x2 table")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print(tab)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if (dim(tab)[1]==dim(tab)[2])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{  RR&lt;-(tab[2,2]/sum(tab[,2]))/(tab[1,2]/sum(tab[1,]))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return(RR)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&gt;</a:t>
            </a:r>
            <a:r>
              <a:rPr lang="en-US" sz="1600" dirty="0" err="1">
                <a:solidFill>
                  <a:srgbClr val="0033CC"/>
                </a:solidFill>
              </a:rPr>
              <a:t>calcRR</a:t>
            </a:r>
            <a:r>
              <a:rPr lang="en-US" sz="1600" dirty="0">
                <a:solidFill>
                  <a:srgbClr val="0033CC"/>
                </a:solidFill>
              </a:rPr>
              <a:t>(x=</a:t>
            </a:r>
            <a:r>
              <a:rPr lang="en-US" sz="1600" dirty="0" err="1">
                <a:solidFill>
                  <a:srgbClr val="0033CC"/>
                </a:solidFill>
              </a:rPr>
              <a:t>dat$x</a:t>
            </a:r>
            <a:r>
              <a:rPr lang="en-US" sz="1600" dirty="0">
                <a:solidFill>
                  <a:srgbClr val="0033CC"/>
                </a:solidFill>
              </a:rPr>
              <a:t>, y=</a:t>
            </a:r>
            <a:r>
              <a:rPr lang="en-US" sz="1600" dirty="0" err="1">
                <a:solidFill>
                  <a:srgbClr val="0033CC"/>
                </a:solidFill>
              </a:rPr>
              <a:t>dat$y</a:t>
            </a:r>
            <a:r>
              <a:rPr lang="en-US" sz="1600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[1] "This is the 2x2 table"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x     0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0   1   2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1   6   1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[1] 0.5</a:t>
            </a:r>
            <a:endParaRPr lang="es-ES" sz="1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453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Test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0668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err="1"/>
              <a:t>calcRR</a:t>
            </a:r>
            <a:r>
              <a:rPr lang="en-US" sz="1600" dirty="0"/>
              <a:t>&lt;-function (x,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tab&lt;-table(x,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print("This is the 2x2 table")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print(tab)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if (dim(tab)[1]==dim(tab)[2])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	{  RR&lt;-(tab[2,2]/sum(tab[2,]))/(tab[1,2]/sum(tab[1,]))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 return(RR)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33CC"/>
                </a:solidFill>
              </a:rPr>
              <a:t>&gt;</a:t>
            </a:r>
            <a:r>
              <a:rPr lang="en-US" sz="1600" dirty="0" err="1">
                <a:solidFill>
                  <a:srgbClr val="0033CC"/>
                </a:solidFill>
              </a:rPr>
              <a:t>calcRR</a:t>
            </a:r>
            <a:r>
              <a:rPr lang="en-US" sz="1600" dirty="0">
                <a:solidFill>
                  <a:srgbClr val="0033CC"/>
                </a:solidFill>
              </a:rPr>
              <a:t>(x=</a:t>
            </a:r>
            <a:r>
              <a:rPr lang="en-US" sz="1600" dirty="0" err="1">
                <a:solidFill>
                  <a:srgbClr val="0033CC"/>
                </a:solidFill>
              </a:rPr>
              <a:t>dat$x</a:t>
            </a:r>
            <a:r>
              <a:rPr lang="en-US" sz="1600" dirty="0">
                <a:solidFill>
                  <a:srgbClr val="0033CC"/>
                </a:solidFill>
              </a:rPr>
              <a:t>, y=</a:t>
            </a:r>
            <a:r>
              <a:rPr lang="en-US" sz="1600" dirty="0" err="1">
                <a:solidFill>
                  <a:srgbClr val="0033CC"/>
                </a:solidFill>
              </a:rPr>
              <a:t>dat$y</a:t>
            </a:r>
            <a:r>
              <a:rPr lang="en-US" sz="1600" dirty="0">
                <a:solidFill>
                  <a:srgbClr val="0033CC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[1] "This is the 2x2 table"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    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x     0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0   1   2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 1   6   1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[1] 0.2143</a:t>
            </a:r>
            <a:endParaRPr lang="es-ES" sz="1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990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simple and multiple regression (this is a lead into variable selection techniques and adaptations to linear regression models)</a:t>
            </a:r>
          </a:p>
        </p:txBody>
      </p:sp>
    </p:spTree>
    <p:extLst>
      <p:ext uri="{BB962C8B-B14F-4D97-AF65-F5344CB8AC3E}">
        <p14:creationId xmlns:p14="http://schemas.microsoft.com/office/powerpoint/2010/main" val="354559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/>
          <a:lstStyle/>
          <a:p>
            <a:r>
              <a:rPr lang="en-US" dirty="0"/>
              <a:t>Types of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657"/>
            <a:ext cx="8229600" cy="4525963"/>
          </a:xfrm>
        </p:spPr>
        <p:txBody>
          <a:bodyPr/>
          <a:lstStyle/>
          <a:p>
            <a:r>
              <a:rPr lang="en-US" dirty="0"/>
              <a:t>Supervised</a:t>
            </a:r>
          </a:p>
          <a:p>
            <a:pPr lvl="1"/>
            <a:r>
              <a:rPr lang="en-US" dirty="0"/>
              <a:t>Have a set of training of observations with both predictors and response(s) </a:t>
            </a:r>
          </a:p>
          <a:p>
            <a:pPr lvl="2"/>
            <a:endParaRPr lang="en-US" dirty="0"/>
          </a:p>
          <a:p>
            <a:r>
              <a:rPr lang="en-US" dirty="0"/>
              <a:t>Unsupervised</a:t>
            </a:r>
          </a:p>
          <a:p>
            <a:pPr lvl="1"/>
            <a:r>
              <a:rPr lang="en-US" dirty="0"/>
              <a:t>Have a set of features but no response is provided</a:t>
            </a:r>
          </a:p>
          <a:p>
            <a:pPr lvl="1"/>
            <a:r>
              <a:rPr lang="en-US" dirty="0"/>
              <a:t>Goal is to identify similar observations </a:t>
            </a:r>
          </a:p>
        </p:txBody>
      </p:sp>
    </p:spTree>
    <p:extLst>
      <p:ext uri="{BB962C8B-B14F-4D97-AF65-F5344CB8AC3E}">
        <p14:creationId xmlns:p14="http://schemas.microsoft.com/office/powerpoint/2010/main" val="308016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Reinforcement</a:t>
            </a:r>
          </a:p>
          <a:p>
            <a:pPr lvl="1"/>
            <a:r>
              <a:rPr lang="en-US" dirty="0"/>
              <a:t>Between supervised and unsupervised</a:t>
            </a:r>
          </a:p>
          <a:p>
            <a:pPr lvl="1"/>
            <a:r>
              <a:rPr lang="en-US" dirty="0"/>
              <a:t>Algorithm told when it is right or wrong </a:t>
            </a:r>
          </a:p>
          <a:p>
            <a:pPr lvl="2"/>
            <a:r>
              <a:rPr lang="en-US" dirty="0"/>
              <a:t>“Rewarded” for correct action</a:t>
            </a:r>
          </a:p>
          <a:p>
            <a:pPr lvl="2"/>
            <a:r>
              <a:rPr lang="en-US" dirty="0"/>
              <a:t>“Penalized” for mistakes</a:t>
            </a:r>
          </a:p>
          <a:p>
            <a:pPr lvl="1"/>
            <a:r>
              <a:rPr lang="en-US" dirty="0"/>
              <a:t>Examples include things like teaching a computer to play a game</a:t>
            </a:r>
          </a:p>
          <a:p>
            <a:pPr lvl="2"/>
            <a:r>
              <a:rPr lang="en-US" dirty="0"/>
              <a:t>i.e. what is the best move to make at this time?</a:t>
            </a:r>
          </a:p>
        </p:txBody>
      </p:sp>
    </p:spTree>
    <p:extLst>
      <p:ext uri="{BB962C8B-B14F-4D97-AF65-F5344CB8AC3E}">
        <p14:creationId xmlns:p14="http://schemas.microsoft.com/office/powerpoint/2010/main" val="55531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Vocabulary: Statistics vs.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/>
              <a:t>Dependent Variable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Response</a:t>
            </a:r>
          </a:p>
          <a:p>
            <a:pPr lvl="1"/>
            <a:r>
              <a:rPr lang="en-US" dirty="0"/>
              <a:t>Outcome</a:t>
            </a:r>
          </a:p>
          <a:p>
            <a:pPr lvl="1"/>
            <a:r>
              <a:rPr lang="en-US" dirty="0"/>
              <a:t>Target</a:t>
            </a:r>
          </a:p>
          <a:p>
            <a:pPr lvl="1"/>
            <a:r>
              <a:rPr lang="en-US" dirty="0"/>
              <a:t>Output</a:t>
            </a:r>
          </a:p>
          <a:p>
            <a:r>
              <a:rPr lang="en-US" dirty="0"/>
              <a:t>Independent Variables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Predictors</a:t>
            </a:r>
          </a:p>
          <a:p>
            <a:pPr lvl="1"/>
            <a:r>
              <a:rPr lang="en-US" dirty="0"/>
              <a:t>Features </a:t>
            </a:r>
          </a:p>
          <a:p>
            <a:pPr lvl="1"/>
            <a:r>
              <a:rPr lang="en-US" dirty="0"/>
              <a:t>Inputs</a:t>
            </a:r>
          </a:p>
        </p:txBody>
      </p:sp>
    </p:spTree>
    <p:extLst>
      <p:ext uri="{BB962C8B-B14F-4D97-AF65-F5344CB8AC3E}">
        <p14:creationId xmlns:p14="http://schemas.microsoft.com/office/powerpoint/2010/main" val="232730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6045</TotalTime>
  <Words>3181</Words>
  <Application>Microsoft Office PowerPoint</Application>
  <PresentationFormat>On-screen Show (4:3)</PresentationFormat>
  <Paragraphs>477</Paragraphs>
  <Slides>62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Calibri</vt:lpstr>
      <vt:lpstr>Cambria Math</vt:lpstr>
      <vt:lpstr>Symbol</vt:lpstr>
      <vt:lpstr>Times New Roman</vt:lpstr>
      <vt:lpstr>Office Theme</vt:lpstr>
      <vt:lpstr>Equation</vt:lpstr>
      <vt:lpstr>Lecture 1: Overview of Machine Learning</vt:lpstr>
      <vt:lpstr>General Information</vt:lpstr>
      <vt:lpstr>Homework</vt:lpstr>
      <vt:lpstr>Exam</vt:lpstr>
      <vt:lpstr>Project</vt:lpstr>
      <vt:lpstr>What is Machine Learning</vt:lpstr>
      <vt:lpstr>Types of Machine Learning</vt:lpstr>
      <vt:lpstr>Types of Machine Learning</vt:lpstr>
      <vt:lpstr>Vocabulary: Statistics vs. ML</vt:lpstr>
      <vt:lpstr>Goal In Machine Learning</vt:lpstr>
      <vt:lpstr>Goal In Machine Learning</vt:lpstr>
      <vt:lpstr>Simple Example</vt:lpstr>
      <vt:lpstr>Simple Example</vt:lpstr>
      <vt:lpstr>Simple Example</vt:lpstr>
      <vt:lpstr>Polynomial Fits</vt:lpstr>
      <vt:lpstr>Coefficients with Increasing Order</vt:lpstr>
      <vt:lpstr>y = f(x) = sin(2px) + e</vt:lpstr>
      <vt:lpstr>Polynomial Fits</vt:lpstr>
      <vt:lpstr>Examining Overfitting</vt:lpstr>
      <vt:lpstr>What about with more data?</vt:lpstr>
      <vt:lpstr>Impact of Larger N on Overfitting</vt:lpstr>
      <vt:lpstr>Another Simple Example</vt:lpstr>
      <vt:lpstr>“Linear” Regression Approaches</vt:lpstr>
      <vt:lpstr>“Linear” Regression Approaches</vt:lpstr>
      <vt:lpstr>“Linear” Regression Approaches</vt:lpstr>
      <vt:lpstr>“Linear” Regression Approaches</vt:lpstr>
      <vt:lpstr>Linear Classifiers</vt:lpstr>
      <vt:lpstr>Caveats</vt:lpstr>
      <vt:lpstr>Alternatives</vt:lpstr>
      <vt:lpstr>Nearest Neighbors</vt:lpstr>
      <vt:lpstr>K-Nearest Neighbors</vt:lpstr>
      <vt:lpstr>Caveats for kNN</vt:lpstr>
      <vt:lpstr>Loss Functions</vt:lpstr>
      <vt:lpstr>Loss Functions</vt:lpstr>
      <vt:lpstr>Least Squares Example</vt:lpstr>
      <vt:lpstr>In Context of LR and kNN?</vt:lpstr>
      <vt:lpstr>Curse of Dimensionality</vt:lpstr>
      <vt:lpstr>Curse of Dimensionality</vt:lpstr>
      <vt:lpstr>Consider Our Examples</vt:lpstr>
      <vt:lpstr>Consider Our Examples</vt:lpstr>
      <vt:lpstr>More on Supervised Learning</vt:lpstr>
      <vt:lpstr>Function Approximation</vt:lpstr>
      <vt:lpstr>On Writing R Functions…</vt:lpstr>
      <vt:lpstr>Why Write Your Own Functions?</vt:lpstr>
      <vt:lpstr>Basic Function Format</vt:lpstr>
      <vt:lpstr>Pseudo Code- Simple Example</vt:lpstr>
      <vt:lpstr>y = f(x) = sin(2px) + e</vt:lpstr>
      <vt:lpstr>Pseudo Code- Simple Example</vt:lpstr>
      <vt:lpstr>Code for Simple Example</vt:lpstr>
      <vt:lpstr>More Complex Example</vt:lpstr>
      <vt:lpstr>Troubleshooting</vt:lpstr>
      <vt:lpstr>Examples of Trouble Shooting</vt:lpstr>
      <vt:lpstr>Understanding Error Message</vt:lpstr>
      <vt:lpstr>Understanding Error Message</vt:lpstr>
      <vt:lpstr>Understanding Error Message</vt:lpstr>
      <vt:lpstr>Examples of Trouble Shooting</vt:lpstr>
      <vt:lpstr>Test Examples</vt:lpstr>
      <vt:lpstr>Test Examples</vt:lpstr>
      <vt:lpstr>Test Examples</vt:lpstr>
      <vt:lpstr>Test Examples</vt:lpstr>
      <vt:lpstr>Test Examples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 Multivariate Data and Matrix Algebra Review</dc:title>
  <dc:creator>wolfb</dc:creator>
  <cp:lastModifiedBy>Wolf, Bethany Jacobs</cp:lastModifiedBy>
  <cp:revision>134</cp:revision>
  <cp:lastPrinted>2020-04-24T11:45:37Z</cp:lastPrinted>
  <dcterms:created xsi:type="dcterms:W3CDTF">2012-01-04T14:10:03Z</dcterms:created>
  <dcterms:modified xsi:type="dcterms:W3CDTF">2023-01-05T12:31:12Z</dcterms:modified>
</cp:coreProperties>
</file>