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267" r:id="rId3"/>
    <p:sldId id="268" r:id="rId4"/>
    <p:sldId id="269" r:id="rId5"/>
    <p:sldId id="270" r:id="rId6"/>
    <p:sldId id="271" r:id="rId7"/>
    <p:sldId id="262" r:id="rId8"/>
    <p:sldId id="275" r:id="rId9"/>
    <p:sldId id="319" r:id="rId10"/>
    <p:sldId id="272" r:id="rId11"/>
    <p:sldId id="276" r:id="rId12"/>
    <p:sldId id="277" r:id="rId13"/>
    <p:sldId id="274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21" r:id="rId46"/>
    <p:sldId id="320" r:id="rId47"/>
    <p:sldId id="325" r:id="rId48"/>
    <p:sldId id="327" r:id="rId49"/>
    <p:sldId id="328" r:id="rId50"/>
    <p:sldId id="346" r:id="rId51"/>
    <p:sldId id="347" r:id="rId52"/>
    <p:sldId id="329" r:id="rId53"/>
    <p:sldId id="341" r:id="rId54"/>
    <p:sldId id="343" r:id="rId55"/>
    <p:sldId id="342" r:id="rId56"/>
    <p:sldId id="326" r:id="rId57"/>
    <p:sldId id="339" r:id="rId58"/>
    <p:sldId id="344" r:id="rId59"/>
    <p:sldId id="345" r:id="rId60"/>
    <p:sldId id="322" r:id="rId61"/>
    <p:sldId id="318" r:id="rId6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6F670-1B79-4F6F-B9DB-D9CA2947188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3D54C-7107-4FE4-9AE1-FADBACAAC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3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044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931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837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094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2519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8613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29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4425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-There is a mathematical reason for this problem based on how the weights are calculated/updated at each iteration</a:t>
            </a:r>
          </a:p>
          <a:p>
            <a:r>
              <a:rPr lang="en-US" dirty="0"/>
              <a:t>-Consider a simple DNN as shown here where there is only one node in each layer.</a:t>
            </a:r>
          </a:p>
          <a:p>
            <a:r>
              <a:rPr lang="en-US" dirty="0"/>
              <a:t>-To generalize we have let X be our input, Z are our hidden features at each layer, Y is our output, w1-4 are the weights place on X and Z as we move through the network in a feed forward fashion, and b1-4 are the biases (recall this is not statistical bias but rather the “intercept” term for each linear combination)</a:t>
            </a:r>
          </a:p>
          <a:p>
            <a:r>
              <a:rPr lang="en-US" dirty="0"/>
              <a:t>-Also recall we used the chain rule to solve our gradient descent.  We would do the same here but apply it to each layer successively moving backwards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3D54C-7107-4FE4-9AE1-FADBACAAC7F1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354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-So, why do we care, it turns out when we do this a potential issue (decreasing/</a:t>
            </a:r>
            <a:r>
              <a:rPr lang="en-US" dirty="0" err="1"/>
              <a:t>increaseing</a:t>
            </a:r>
            <a:r>
              <a:rPr lang="en-US" dirty="0"/>
              <a:t> gradient) can occur w.r.t to the bias terms</a:t>
            </a:r>
          </a:p>
          <a:p>
            <a:r>
              <a:rPr lang="en-US" dirty="0"/>
              <a:t>-Very generally we can write the expression for the gradient descent for the bias terms for the 1</a:t>
            </a:r>
            <a:r>
              <a:rPr lang="en-US" baseline="30000" dirty="0"/>
              <a:t>st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hidden nodes as shown here.</a:t>
            </a:r>
          </a:p>
          <a:p>
            <a:r>
              <a:rPr lang="en-US" dirty="0"/>
              <a:t>-IF we consider these in the context of our weights </a:t>
            </a:r>
            <a:r>
              <a:rPr lang="en-US" dirty="0" err="1"/>
              <a:t>wj</a:t>
            </a:r>
            <a:r>
              <a:rPr lang="en-US" dirty="0"/>
              <a:t>- if </a:t>
            </a:r>
            <a:r>
              <a:rPr lang="en-US" dirty="0" err="1"/>
              <a:t>wj’s</a:t>
            </a:r>
            <a:r>
              <a:rPr lang="en-US" dirty="0"/>
              <a:t> are small, we can see that as we go further back in the algorithm to update our weights, the gradient for b1 becomes much smaller than for b3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3D54C-7107-4FE4-9AE1-FADBACAAC7F1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8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90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02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730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165850" cy="3468688"/>
          </a:xfrm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294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165850" cy="3468688"/>
          </a:xfrm>
          <a:ln/>
        </p:spPr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81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165850" cy="3468688"/>
          </a:xfrm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635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165850" cy="3468688"/>
          </a:xfrm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210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144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B105-C129-46BC-924F-402AA3742A1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8A38-5F8C-4109-B261-3B71E16B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6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B105-C129-46BC-924F-402AA3742A1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8A38-5F8C-4109-B261-3B71E16B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B105-C129-46BC-924F-402AA3742A1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8A38-5F8C-4109-B261-3B71E16B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9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B105-C129-46BC-924F-402AA3742A1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8A38-5F8C-4109-B261-3B71E16B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3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B105-C129-46BC-924F-402AA3742A1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8A38-5F8C-4109-B261-3B71E16B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6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14907"/>
            <a:ext cx="5181600" cy="4862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14907"/>
            <a:ext cx="5181600" cy="4862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B105-C129-46BC-924F-402AA3742A1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8A38-5F8C-4109-B261-3B71E16B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6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B105-C129-46BC-924F-402AA3742A1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8A38-5F8C-4109-B261-3B71E16B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9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B105-C129-46BC-924F-402AA3742A1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8A38-5F8C-4109-B261-3B71E16B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6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B105-C129-46BC-924F-402AA3742A1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8A38-5F8C-4109-B261-3B71E16B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1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B105-C129-46BC-924F-402AA3742A1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8A38-5F8C-4109-B261-3B71E16B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7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B105-C129-46BC-924F-402AA3742A1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8A38-5F8C-4109-B261-3B71E16B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2208" y="-106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14907"/>
            <a:ext cx="10515600" cy="4862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AB105-C129-46BC-924F-402AA3742A1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B8A38-5F8C-4109-B261-3B71E16B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0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9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w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Artificial Neural Networks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BMTRY 790 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1270686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 of an ANN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Neural Network is 2-stage classification (or regression) model</a:t>
            </a:r>
          </a:p>
          <a:p>
            <a:endParaRPr lang="en-US" sz="1200" dirty="0"/>
          </a:p>
          <a:p>
            <a:r>
              <a:rPr lang="en-US" dirty="0"/>
              <a:t>Can be represented as network diagram</a:t>
            </a:r>
          </a:p>
          <a:p>
            <a:pPr lvl="1"/>
            <a:r>
              <a:rPr lang="en-US" dirty="0"/>
              <a:t>for classification these represent the </a:t>
            </a:r>
            <a:r>
              <a:rPr lang="en-US" i="1" dirty="0">
                <a:latin typeface="Times" pitchFamily="18" charset="0"/>
              </a:rPr>
              <a:t>K</a:t>
            </a:r>
            <a:r>
              <a:rPr lang="en-US" dirty="0"/>
              <a:t>-classes </a:t>
            </a:r>
          </a:p>
          <a:p>
            <a:pPr lvl="1"/>
            <a:r>
              <a:rPr lang="en-US" i="1" dirty="0" err="1">
                <a:latin typeface="Times" pitchFamily="18" charset="0"/>
              </a:rPr>
              <a:t>k</a:t>
            </a:r>
            <a:r>
              <a:rPr lang="en-US" baseline="30000" dirty="0" err="1"/>
              <a:t>th</a:t>
            </a:r>
            <a:r>
              <a:rPr lang="en-US" dirty="0"/>
              <a:t> unit models probability of being in </a:t>
            </a:r>
            <a:r>
              <a:rPr lang="en-US" i="1" dirty="0" err="1">
                <a:latin typeface="Times" pitchFamily="18" charset="0"/>
              </a:rPr>
              <a:t>k</a:t>
            </a:r>
            <a:r>
              <a:rPr lang="en-US" baseline="30000" dirty="0" err="1"/>
              <a:t>th</a:t>
            </a:r>
            <a:r>
              <a:rPr lang="en-US" dirty="0"/>
              <a:t> class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086600" y="1524000"/>
            <a:ext cx="3429000" cy="3505200"/>
            <a:chOff x="7086600" y="1524000"/>
            <a:chExt cx="3429000" cy="3505200"/>
          </a:xfrm>
        </p:grpSpPr>
        <p:sp>
          <p:nvSpPr>
            <p:cNvPr id="8" name="TextBox 7"/>
            <p:cNvSpPr txBox="1"/>
            <p:nvPr/>
          </p:nvSpPr>
          <p:spPr>
            <a:xfrm>
              <a:off x="7848600" y="1600200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Y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7772400" y="15240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8382000" y="15240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9372600" y="15240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58200" y="1600200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Y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448800" y="16002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Y</a:t>
              </a:r>
              <a:r>
                <a:rPr lang="en-US" baseline="-25000" dirty="0"/>
                <a:t>K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848600" y="1600200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Y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7315200" y="2895600"/>
              <a:ext cx="533400" cy="533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7086600" y="4495800"/>
              <a:ext cx="533400" cy="533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7696200" y="4495800"/>
              <a:ext cx="533400" cy="533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8305800" y="4495800"/>
              <a:ext cx="533400" cy="533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9372600" y="4495800"/>
              <a:ext cx="533400" cy="533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9982200" y="4495800"/>
              <a:ext cx="533400" cy="533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7924800" y="2895600"/>
              <a:ext cx="533400" cy="533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8534400" y="2895600"/>
              <a:ext cx="533400" cy="533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9601200" y="2895600"/>
              <a:ext cx="533400" cy="533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01000" y="2971800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Z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91400" y="2971800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Z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610600" y="2971800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Z</a:t>
              </a:r>
              <a:r>
                <a:rPr lang="en-US" baseline="-25000" dirty="0"/>
                <a:t>3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677400" y="2971800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Z</a:t>
              </a:r>
              <a:r>
                <a:rPr lang="en-US" baseline="-25000" dirty="0"/>
                <a:t>M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72400" y="457200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162800" y="457200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82000" y="457200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baseline="-25000" dirty="0"/>
                <a:t>3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0058400" y="457200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baseline="-25000" dirty="0"/>
                <a:t>p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372600" y="4572000"/>
              <a:ext cx="5100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baseline="-25000" dirty="0"/>
                <a:t>p-1</a:t>
              </a:r>
            </a:p>
          </p:txBody>
        </p:sp>
        <p:cxnSp>
          <p:nvCxnSpPr>
            <p:cNvPr id="33" name="Straight Connector 32"/>
            <p:cNvCxnSpPr>
              <a:stCxn id="15" idx="4"/>
              <a:endCxn id="16" idx="0"/>
            </p:cNvCxnSpPr>
            <p:nvPr/>
          </p:nvCxnSpPr>
          <p:spPr>
            <a:xfrm flipH="1">
              <a:off x="7353300" y="3429000"/>
              <a:ext cx="2286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0" idx="4"/>
            </p:cNvCxnSpPr>
            <p:nvPr/>
          </p:nvCxnSpPr>
          <p:spPr>
            <a:xfrm flipH="1">
              <a:off x="8229600" y="2057400"/>
              <a:ext cx="4191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0" idx="4"/>
            </p:cNvCxnSpPr>
            <p:nvPr/>
          </p:nvCxnSpPr>
          <p:spPr>
            <a:xfrm flipH="1">
              <a:off x="7620000" y="2057400"/>
              <a:ext cx="10287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0" idx="4"/>
            </p:cNvCxnSpPr>
            <p:nvPr/>
          </p:nvCxnSpPr>
          <p:spPr>
            <a:xfrm>
              <a:off x="8648700" y="2057400"/>
              <a:ext cx="1143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9" idx="4"/>
            </p:cNvCxnSpPr>
            <p:nvPr/>
          </p:nvCxnSpPr>
          <p:spPr>
            <a:xfrm>
              <a:off x="8039100" y="2057400"/>
              <a:ext cx="1905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11" idx="4"/>
            </p:cNvCxnSpPr>
            <p:nvPr/>
          </p:nvCxnSpPr>
          <p:spPr>
            <a:xfrm flipH="1">
              <a:off x="8763000" y="2057400"/>
              <a:ext cx="8763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11" idx="4"/>
            </p:cNvCxnSpPr>
            <p:nvPr/>
          </p:nvCxnSpPr>
          <p:spPr>
            <a:xfrm>
              <a:off x="9639300" y="2057400"/>
              <a:ext cx="2667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9" idx="4"/>
            </p:cNvCxnSpPr>
            <p:nvPr/>
          </p:nvCxnSpPr>
          <p:spPr>
            <a:xfrm>
              <a:off x="8039100" y="2057400"/>
              <a:ext cx="7239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0" idx="4"/>
            </p:cNvCxnSpPr>
            <p:nvPr/>
          </p:nvCxnSpPr>
          <p:spPr>
            <a:xfrm>
              <a:off x="8648700" y="2057400"/>
              <a:ext cx="12573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9" idx="4"/>
              <a:endCxn id="23" idx="0"/>
            </p:cNvCxnSpPr>
            <p:nvPr/>
          </p:nvCxnSpPr>
          <p:spPr>
            <a:xfrm>
              <a:off x="8039100" y="2057400"/>
              <a:ext cx="18288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1" idx="4"/>
            </p:cNvCxnSpPr>
            <p:nvPr/>
          </p:nvCxnSpPr>
          <p:spPr>
            <a:xfrm flipH="1">
              <a:off x="7620000" y="2057400"/>
              <a:ext cx="20193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9" idx="4"/>
            </p:cNvCxnSpPr>
            <p:nvPr/>
          </p:nvCxnSpPr>
          <p:spPr>
            <a:xfrm flipH="1">
              <a:off x="7620000" y="2057400"/>
              <a:ext cx="4191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23" idx="4"/>
            </p:cNvCxnSpPr>
            <p:nvPr/>
          </p:nvCxnSpPr>
          <p:spPr>
            <a:xfrm flipH="1">
              <a:off x="7391400" y="3429000"/>
              <a:ext cx="24765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21" idx="4"/>
              <a:endCxn id="16" idx="0"/>
            </p:cNvCxnSpPr>
            <p:nvPr/>
          </p:nvCxnSpPr>
          <p:spPr>
            <a:xfrm flipH="1">
              <a:off x="7353300" y="3429000"/>
              <a:ext cx="8382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22" idx="4"/>
            </p:cNvCxnSpPr>
            <p:nvPr/>
          </p:nvCxnSpPr>
          <p:spPr>
            <a:xfrm flipH="1">
              <a:off x="7391400" y="3429000"/>
              <a:ext cx="14097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21" idx="4"/>
            </p:cNvCxnSpPr>
            <p:nvPr/>
          </p:nvCxnSpPr>
          <p:spPr>
            <a:xfrm flipH="1">
              <a:off x="7924800" y="3429000"/>
              <a:ext cx="2667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22" idx="4"/>
            </p:cNvCxnSpPr>
            <p:nvPr/>
          </p:nvCxnSpPr>
          <p:spPr>
            <a:xfrm flipH="1">
              <a:off x="7924800" y="3429000"/>
              <a:ext cx="8763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23" idx="4"/>
            </p:cNvCxnSpPr>
            <p:nvPr/>
          </p:nvCxnSpPr>
          <p:spPr>
            <a:xfrm flipH="1">
              <a:off x="7924800" y="3429000"/>
              <a:ext cx="19431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15" idx="4"/>
              <a:endCxn id="17" idx="0"/>
            </p:cNvCxnSpPr>
            <p:nvPr/>
          </p:nvCxnSpPr>
          <p:spPr>
            <a:xfrm>
              <a:off x="7581900" y="3429000"/>
              <a:ext cx="3810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21" idx="4"/>
              <a:endCxn id="18" idx="0"/>
            </p:cNvCxnSpPr>
            <p:nvPr/>
          </p:nvCxnSpPr>
          <p:spPr>
            <a:xfrm>
              <a:off x="8191500" y="3429000"/>
              <a:ext cx="3810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15" idx="4"/>
              <a:endCxn id="18" idx="0"/>
            </p:cNvCxnSpPr>
            <p:nvPr/>
          </p:nvCxnSpPr>
          <p:spPr>
            <a:xfrm>
              <a:off x="7581900" y="3429000"/>
              <a:ext cx="9906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21" idx="4"/>
            </p:cNvCxnSpPr>
            <p:nvPr/>
          </p:nvCxnSpPr>
          <p:spPr>
            <a:xfrm>
              <a:off x="8191500" y="3429000"/>
              <a:ext cx="14859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15" idx="4"/>
            </p:cNvCxnSpPr>
            <p:nvPr/>
          </p:nvCxnSpPr>
          <p:spPr>
            <a:xfrm>
              <a:off x="7581900" y="3429000"/>
              <a:ext cx="20955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23" idx="4"/>
            </p:cNvCxnSpPr>
            <p:nvPr/>
          </p:nvCxnSpPr>
          <p:spPr>
            <a:xfrm flipH="1">
              <a:off x="8610600" y="3429000"/>
              <a:ext cx="12573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22" idx="4"/>
            </p:cNvCxnSpPr>
            <p:nvPr/>
          </p:nvCxnSpPr>
          <p:spPr>
            <a:xfrm flipH="1">
              <a:off x="8610600" y="3429000"/>
              <a:ext cx="1905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23" idx="4"/>
            </p:cNvCxnSpPr>
            <p:nvPr/>
          </p:nvCxnSpPr>
          <p:spPr>
            <a:xfrm>
              <a:off x="9867900" y="3429000"/>
              <a:ext cx="4191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22" idx="4"/>
            </p:cNvCxnSpPr>
            <p:nvPr/>
          </p:nvCxnSpPr>
          <p:spPr>
            <a:xfrm>
              <a:off x="8801100" y="3429000"/>
              <a:ext cx="14859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21" idx="4"/>
            </p:cNvCxnSpPr>
            <p:nvPr/>
          </p:nvCxnSpPr>
          <p:spPr>
            <a:xfrm>
              <a:off x="8191500" y="3429000"/>
              <a:ext cx="20955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15" idx="4"/>
            </p:cNvCxnSpPr>
            <p:nvPr/>
          </p:nvCxnSpPr>
          <p:spPr>
            <a:xfrm>
              <a:off x="7581900" y="3429000"/>
              <a:ext cx="27051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23" idx="4"/>
            </p:cNvCxnSpPr>
            <p:nvPr/>
          </p:nvCxnSpPr>
          <p:spPr>
            <a:xfrm flipH="1">
              <a:off x="9677400" y="3429000"/>
              <a:ext cx="1905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22" idx="4"/>
            </p:cNvCxnSpPr>
            <p:nvPr/>
          </p:nvCxnSpPr>
          <p:spPr>
            <a:xfrm>
              <a:off x="8801100" y="3429000"/>
              <a:ext cx="8763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8991600" y="1524000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…</a:t>
              </a:r>
              <a:endParaRPr lang="en-US" baseline="-25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9144000" y="2895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…</a:t>
              </a:r>
              <a:endParaRPr lang="en-US" baseline="-25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915400" y="4495800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…</a:t>
              </a:r>
              <a:endParaRPr lang="en-US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22613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an ANN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Using this generic example…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(1)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i="1" baseline="-25000" dirty="0">
                <a:latin typeface="Times" pitchFamily="18" charset="0"/>
              </a:rPr>
              <a:t>i </a:t>
            </a:r>
            <a:r>
              <a:rPr lang="en-US" dirty="0"/>
              <a:t>,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i</a:t>
            </a:r>
            <a:r>
              <a:rPr lang="en-US" i="1" dirty="0">
                <a:latin typeface="Times" pitchFamily="18" charset="0"/>
              </a:rPr>
              <a:t>=</a:t>
            </a:r>
            <a:r>
              <a:rPr lang="en-US" dirty="0">
                <a:latin typeface="Times" pitchFamily="18" charset="0"/>
              </a:rPr>
              <a:t>1,2,…, </a:t>
            </a:r>
            <a:r>
              <a:rPr lang="en-US" i="1" dirty="0">
                <a:latin typeface="Times" pitchFamily="18" charset="0"/>
              </a:rPr>
              <a:t>p </a:t>
            </a:r>
            <a:r>
              <a:rPr lang="en-US" dirty="0"/>
              <a:t>are the observed </a:t>
            </a:r>
          </a:p>
          <a:p>
            <a:pPr marL="0" indent="0">
              <a:buNone/>
            </a:pPr>
            <a:r>
              <a:rPr lang="en-US" dirty="0"/>
              <a:t>        features/inputs   </a:t>
            </a:r>
          </a:p>
          <a:p>
            <a:pPr marL="0" indent="0">
              <a:buNone/>
            </a:pPr>
            <a:r>
              <a:rPr lang="en-US" sz="900" i="1" dirty="0"/>
              <a:t>        </a:t>
            </a:r>
            <a:endParaRPr lang="en-US" sz="900" dirty="0"/>
          </a:p>
          <a:p>
            <a:pPr marL="0" indent="0">
              <a:buNone/>
            </a:pPr>
            <a:r>
              <a:rPr lang="en-US" dirty="0"/>
              <a:t>   (2) </a:t>
            </a:r>
            <a:r>
              <a:rPr lang="en-US" i="1" dirty="0" err="1">
                <a:latin typeface="Times" pitchFamily="18" charset="0"/>
              </a:rPr>
              <a:t>Z</a:t>
            </a:r>
            <a:r>
              <a:rPr lang="en-US" i="1" baseline="-25000" dirty="0" err="1">
                <a:latin typeface="Times" pitchFamily="18" charset="0"/>
              </a:rPr>
              <a:t>m</a:t>
            </a:r>
            <a:r>
              <a:rPr lang="en-US" i="1" baseline="-25000" dirty="0">
                <a:latin typeface="Times" pitchFamily="18" charset="0"/>
              </a:rPr>
              <a:t> </a:t>
            </a:r>
            <a:r>
              <a:rPr lang="en-US" dirty="0"/>
              <a:t>, </a:t>
            </a:r>
            <a:r>
              <a:rPr lang="en-US" i="1" dirty="0">
                <a:latin typeface="Times" pitchFamily="18" charset="0"/>
              </a:rPr>
              <a:t>m=</a:t>
            </a:r>
            <a:r>
              <a:rPr lang="en-US" dirty="0">
                <a:latin typeface="Times" pitchFamily="18" charset="0"/>
              </a:rPr>
              <a:t>1,2,…, </a:t>
            </a:r>
            <a:r>
              <a:rPr lang="en-US" i="1" dirty="0">
                <a:latin typeface="Times" pitchFamily="18" charset="0"/>
              </a:rPr>
              <a:t>M</a:t>
            </a:r>
            <a:r>
              <a:rPr lang="en-US" dirty="0"/>
              <a:t>, are the “derived” </a:t>
            </a:r>
          </a:p>
          <a:p>
            <a:pPr marL="0" indent="0">
              <a:buNone/>
            </a:pPr>
            <a:r>
              <a:rPr lang="en-US" dirty="0"/>
              <a:t>         features linking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 and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-referred to as the “hidden” layer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dirty="0"/>
              <a:t>   (3) </a:t>
            </a:r>
            <a:r>
              <a:rPr lang="en-US" i="1" dirty="0" err="1">
                <a:latin typeface="Times" pitchFamily="18" charset="0"/>
              </a:rPr>
              <a:t>Y</a:t>
            </a:r>
            <a:r>
              <a:rPr lang="en-US" i="1" baseline="-25000" dirty="0" err="1">
                <a:latin typeface="Times" pitchFamily="18" charset="0"/>
              </a:rPr>
              <a:t>k</a:t>
            </a:r>
            <a:r>
              <a:rPr lang="en-US" i="1" baseline="-25000" dirty="0">
                <a:latin typeface="Times" pitchFamily="18" charset="0"/>
              </a:rPr>
              <a:t> </a:t>
            </a:r>
            <a:r>
              <a:rPr lang="en-US" i="1" dirty="0">
                <a:latin typeface="Times" pitchFamily="18" charset="0"/>
              </a:rPr>
              <a:t>, k=1,2,…,K</a:t>
            </a:r>
            <a:r>
              <a:rPr lang="en-US" dirty="0">
                <a:latin typeface="Times" pitchFamily="18" charset="0"/>
              </a:rPr>
              <a:t>, </a:t>
            </a:r>
            <a:r>
              <a:rPr lang="en-US" dirty="0"/>
              <a:t>are the outputs</a:t>
            </a:r>
            <a:endParaRPr lang="en-US" dirty="0">
              <a:latin typeface="Times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" pitchFamily="18" charset="0"/>
              </a:rPr>
              <a:t>	</a:t>
            </a:r>
            <a:r>
              <a:rPr lang="en-US" sz="2400" dirty="0"/>
              <a:t>-</a:t>
            </a:r>
            <a:r>
              <a:rPr lang="en-US" sz="2400" u="sng" dirty="0"/>
              <a:t>Classification</a:t>
            </a:r>
            <a:r>
              <a:rPr lang="en-US" sz="2400" dirty="0"/>
              <a:t>: classes we want to 	  	 model using observed features </a:t>
            </a:r>
            <a:r>
              <a:rPr lang="en-US" sz="2400" i="1" dirty="0">
                <a:latin typeface="Times" pitchFamily="18" charset="0"/>
              </a:rPr>
              <a:t>X</a:t>
            </a:r>
          </a:p>
          <a:p>
            <a:pPr marL="0" indent="0">
              <a:buNone/>
            </a:pPr>
            <a:r>
              <a:rPr lang="en-US" sz="2400" i="1" dirty="0">
                <a:latin typeface="Times" pitchFamily="18" charset="0"/>
              </a:rPr>
              <a:t>	-</a:t>
            </a:r>
            <a:r>
              <a:rPr lang="en-US" sz="2400" u="sng" dirty="0"/>
              <a:t>Regression</a:t>
            </a:r>
            <a:r>
              <a:rPr lang="en-US" sz="2400" dirty="0"/>
              <a:t>:</a:t>
            </a:r>
            <a:r>
              <a:rPr lang="en-US" sz="2400" i="1" dirty="0">
                <a:latin typeface="Times" pitchFamily="18" charset="0"/>
              </a:rPr>
              <a:t> Y</a:t>
            </a:r>
            <a:r>
              <a:rPr lang="en-US" sz="2400" dirty="0">
                <a:latin typeface="Times" pitchFamily="18" charset="0"/>
              </a:rPr>
              <a:t> </a:t>
            </a:r>
            <a:r>
              <a:rPr lang="en-US" sz="2400" dirty="0"/>
              <a:t>could be a continuous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086600" y="1524000"/>
            <a:ext cx="3429000" cy="3505200"/>
            <a:chOff x="7086600" y="1524000"/>
            <a:chExt cx="3429000" cy="3505200"/>
          </a:xfrm>
        </p:grpSpPr>
        <p:sp>
          <p:nvSpPr>
            <p:cNvPr id="8" name="TextBox 7"/>
            <p:cNvSpPr txBox="1"/>
            <p:nvPr/>
          </p:nvSpPr>
          <p:spPr>
            <a:xfrm>
              <a:off x="7848600" y="1600200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Y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7772400" y="15240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8382000" y="15240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9372600" y="15240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58200" y="1600200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Y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448800" y="16002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Y</a:t>
              </a:r>
              <a:r>
                <a:rPr lang="en-US" baseline="-25000" dirty="0"/>
                <a:t>K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848600" y="1600200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Y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7315200" y="2895600"/>
              <a:ext cx="533400" cy="533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7086600" y="4495800"/>
              <a:ext cx="533400" cy="533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7696200" y="4495800"/>
              <a:ext cx="533400" cy="533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8305800" y="4495800"/>
              <a:ext cx="533400" cy="533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9372600" y="4495800"/>
              <a:ext cx="533400" cy="533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9982200" y="4495800"/>
              <a:ext cx="533400" cy="533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7924800" y="2895600"/>
              <a:ext cx="533400" cy="533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8534400" y="2895600"/>
              <a:ext cx="533400" cy="533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9601200" y="2895600"/>
              <a:ext cx="533400" cy="533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01000" y="2971800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Z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91400" y="2971800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Z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610600" y="2971800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Z</a:t>
              </a:r>
              <a:r>
                <a:rPr lang="en-US" baseline="-25000" dirty="0"/>
                <a:t>3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677400" y="2971800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Z</a:t>
              </a:r>
              <a:r>
                <a:rPr lang="en-US" baseline="-25000" dirty="0"/>
                <a:t>M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72400" y="457200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162800" y="457200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82000" y="457200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baseline="-25000" dirty="0"/>
                <a:t>3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0058400" y="457200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baseline="-25000" dirty="0"/>
                <a:t>p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372600" y="4572000"/>
              <a:ext cx="5100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baseline="-25000" dirty="0"/>
                <a:t>p-1</a:t>
              </a:r>
            </a:p>
          </p:txBody>
        </p:sp>
        <p:cxnSp>
          <p:nvCxnSpPr>
            <p:cNvPr id="33" name="Straight Connector 32"/>
            <p:cNvCxnSpPr>
              <a:stCxn id="15" idx="4"/>
              <a:endCxn id="16" idx="0"/>
            </p:cNvCxnSpPr>
            <p:nvPr/>
          </p:nvCxnSpPr>
          <p:spPr>
            <a:xfrm flipH="1">
              <a:off x="7353300" y="3429000"/>
              <a:ext cx="2286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0" idx="4"/>
            </p:cNvCxnSpPr>
            <p:nvPr/>
          </p:nvCxnSpPr>
          <p:spPr>
            <a:xfrm flipH="1">
              <a:off x="8229600" y="2057400"/>
              <a:ext cx="4191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0" idx="4"/>
            </p:cNvCxnSpPr>
            <p:nvPr/>
          </p:nvCxnSpPr>
          <p:spPr>
            <a:xfrm flipH="1">
              <a:off x="7620000" y="2057400"/>
              <a:ext cx="10287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0" idx="4"/>
            </p:cNvCxnSpPr>
            <p:nvPr/>
          </p:nvCxnSpPr>
          <p:spPr>
            <a:xfrm>
              <a:off x="8648700" y="2057400"/>
              <a:ext cx="1143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9" idx="4"/>
            </p:cNvCxnSpPr>
            <p:nvPr/>
          </p:nvCxnSpPr>
          <p:spPr>
            <a:xfrm>
              <a:off x="8039100" y="2057400"/>
              <a:ext cx="1905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11" idx="4"/>
            </p:cNvCxnSpPr>
            <p:nvPr/>
          </p:nvCxnSpPr>
          <p:spPr>
            <a:xfrm flipH="1">
              <a:off x="8763000" y="2057400"/>
              <a:ext cx="8763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11" idx="4"/>
            </p:cNvCxnSpPr>
            <p:nvPr/>
          </p:nvCxnSpPr>
          <p:spPr>
            <a:xfrm>
              <a:off x="9639300" y="2057400"/>
              <a:ext cx="2667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9" idx="4"/>
            </p:cNvCxnSpPr>
            <p:nvPr/>
          </p:nvCxnSpPr>
          <p:spPr>
            <a:xfrm>
              <a:off x="8039100" y="2057400"/>
              <a:ext cx="7239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0" idx="4"/>
            </p:cNvCxnSpPr>
            <p:nvPr/>
          </p:nvCxnSpPr>
          <p:spPr>
            <a:xfrm>
              <a:off x="8648700" y="2057400"/>
              <a:ext cx="12573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9" idx="4"/>
              <a:endCxn id="23" idx="0"/>
            </p:cNvCxnSpPr>
            <p:nvPr/>
          </p:nvCxnSpPr>
          <p:spPr>
            <a:xfrm>
              <a:off x="8039100" y="2057400"/>
              <a:ext cx="18288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1" idx="4"/>
            </p:cNvCxnSpPr>
            <p:nvPr/>
          </p:nvCxnSpPr>
          <p:spPr>
            <a:xfrm flipH="1">
              <a:off x="7620000" y="2057400"/>
              <a:ext cx="20193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9" idx="4"/>
            </p:cNvCxnSpPr>
            <p:nvPr/>
          </p:nvCxnSpPr>
          <p:spPr>
            <a:xfrm flipH="1">
              <a:off x="7620000" y="2057400"/>
              <a:ext cx="4191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23" idx="4"/>
            </p:cNvCxnSpPr>
            <p:nvPr/>
          </p:nvCxnSpPr>
          <p:spPr>
            <a:xfrm flipH="1">
              <a:off x="7391400" y="3429000"/>
              <a:ext cx="24765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21" idx="4"/>
              <a:endCxn id="16" idx="0"/>
            </p:cNvCxnSpPr>
            <p:nvPr/>
          </p:nvCxnSpPr>
          <p:spPr>
            <a:xfrm flipH="1">
              <a:off x="7353300" y="3429000"/>
              <a:ext cx="8382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22" idx="4"/>
            </p:cNvCxnSpPr>
            <p:nvPr/>
          </p:nvCxnSpPr>
          <p:spPr>
            <a:xfrm flipH="1">
              <a:off x="7391400" y="3429000"/>
              <a:ext cx="14097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21" idx="4"/>
            </p:cNvCxnSpPr>
            <p:nvPr/>
          </p:nvCxnSpPr>
          <p:spPr>
            <a:xfrm flipH="1">
              <a:off x="7924800" y="3429000"/>
              <a:ext cx="2667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22" idx="4"/>
            </p:cNvCxnSpPr>
            <p:nvPr/>
          </p:nvCxnSpPr>
          <p:spPr>
            <a:xfrm flipH="1">
              <a:off x="7924800" y="3429000"/>
              <a:ext cx="8763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23" idx="4"/>
            </p:cNvCxnSpPr>
            <p:nvPr/>
          </p:nvCxnSpPr>
          <p:spPr>
            <a:xfrm flipH="1">
              <a:off x="7924800" y="3429000"/>
              <a:ext cx="19431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15" idx="4"/>
              <a:endCxn id="17" idx="0"/>
            </p:cNvCxnSpPr>
            <p:nvPr/>
          </p:nvCxnSpPr>
          <p:spPr>
            <a:xfrm>
              <a:off x="7581900" y="3429000"/>
              <a:ext cx="3810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21" idx="4"/>
              <a:endCxn id="18" idx="0"/>
            </p:cNvCxnSpPr>
            <p:nvPr/>
          </p:nvCxnSpPr>
          <p:spPr>
            <a:xfrm>
              <a:off x="8191500" y="3429000"/>
              <a:ext cx="3810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15" idx="4"/>
              <a:endCxn id="18" idx="0"/>
            </p:cNvCxnSpPr>
            <p:nvPr/>
          </p:nvCxnSpPr>
          <p:spPr>
            <a:xfrm>
              <a:off x="7581900" y="3429000"/>
              <a:ext cx="9906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21" idx="4"/>
            </p:cNvCxnSpPr>
            <p:nvPr/>
          </p:nvCxnSpPr>
          <p:spPr>
            <a:xfrm>
              <a:off x="8191500" y="3429000"/>
              <a:ext cx="14859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15" idx="4"/>
            </p:cNvCxnSpPr>
            <p:nvPr/>
          </p:nvCxnSpPr>
          <p:spPr>
            <a:xfrm>
              <a:off x="7581900" y="3429000"/>
              <a:ext cx="20955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23" idx="4"/>
            </p:cNvCxnSpPr>
            <p:nvPr/>
          </p:nvCxnSpPr>
          <p:spPr>
            <a:xfrm flipH="1">
              <a:off x="8610600" y="3429000"/>
              <a:ext cx="12573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22" idx="4"/>
            </p:cNvCxnSpPr>
            <p:nvPr/>
          </p:nvCxnSpPr>
          <p:spPr>
            <a:xfrm flipH="1">
              <a:off x="8610600" y="3429000"/>
              <a:ext cx="1905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23" idx="4"/>
            </p:cNvCxnSpPr>
            <p:nvPr/>
          </p:nvCxnSpPr>
          <p:spPr>
            <a:xfrm>
              <a:off x="9867900" y="3429000"/>
              <a:ext cx="4191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22" idx="4"/>
            </p:cNvCxnSpPr>
            <p:nvPr/>
          </p:nvCxnSpPr>
          <p:spPr>
            <a:xfrm>
              <a:off x="8801100" y="3429000"/>
              <a:ext cx="14859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21" idx="4"/>
            </p:cNvCxnSpPr>
            <p:nvPr/>
          </p:nvCxnSpPr>
          <p:spPr>
            <a:xfrm>
              <a:off x="8191500" y="3429000"/>
              <a:ext cx="20955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15" idx="4"/>
            </p:cNvCxnSpPr>
            <p:nvPr/>
          </p:nvCxnSpPr>
          <p:spPr>
            <a:xfrm>
              <a:off x="7581900" y="3429000"/>
              <a:ext cx="27051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23" idx="4"/>
            </p:cNvCxnSpPr>
            <p:nvPr/>
          </p:nvCxnSpPr>
          <p:spPr>
            <a:xfrm flipH="1">
              <a:off x="9677400" y="3429000"/>
              <a:ext cx="1905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22" idx="4"/>
            </p:cNvCxnSpPr>
            <p:nvPr/>
          </p:nvCxnSpPr>
          <p:spPr>
            <a:xfrm>
              <a:off x="8801100" y="3429000"/>
              <a:ext cx="8763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8991600" y="1524000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…</a:t>
              </a:r>
              <a:endParaRPr lang="en-US" baseline="-25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9144000" y="2895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…</a:t>
              </a:r>
              <a:endParaRPr lang="en-US" baseline="-25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915400" y="4495800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…</a:t>
              </a:r>
              <a:endParaRPr lang="en-US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04188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Hidden Layer for ANN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463" y="990601"/>
            <a:ext cx="6623137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Hidden Layer</a:t>
            </a:r>
          </a:p>
          <a:p>
            <a:r>
              <a:rPr lang="en-US" sz="2400" i="1" dirty="0" err="1">
                <a:latin typeface="Times" panose="02020603050405020304" pitchFamily="18" charset="0"/>
                <a:cs typeface="Times" panose="02020603050405020304" pitchFamily="18" charset="0"/>
              </a:rPr>
              <a:t>Z</a:t>
            </a:r>
            <a:r>
              <a:rPr lang="en-US" sz="2400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sz="2400" i="1" baseline="-25000" dirty="0"/>
              <a:t> </a:t>
            </a:r>
            <a:r>
              <a:rPr lang="en-US" sz="2400" dirty="0"/>
              <a:t>represent hidden features derived by applying an activation function to linear combinations of the observed features</a:t>
            </a:r>
          </a:p>
          <a:p>
            <a:pPr marL="0" indent="0">
              <a:buNone/>
            </a:pPr>
            <a:endParaRPr lang="en-US" sz="2400" baseline="-25000" dirty="0">
              <a:latin typeface="+mj-lt"/>
            </a:endParaRPr>
          </a:p>
          <a:p>
            <a:pPr marL="0" indent="0">
              <a:buNone/>
            </a:pPr>
            <a:endParaRPr lang="en-US" sz="2400" baseline="-25000" dirty="0">
              <a:latin typeface="+mj-lt"/>
            </a:endParaRPr>
          </a:p>
          <a:p>
            <a:pPr marL="0" indent="0">
              <a:buNone/>
            </a:pPr>
            <a:endParaRPr lang="en-US" sz="2400" baseline="-25000" dirty="0">
              <a:latin typeface="+mj-lt"/>
            </a:endParaRPr>
          </a:p>
          <a:p>
            <a:r>
              <a:rPr lang="en-US" sz="2400" dirty="0"/>
              <a:t>Common activation functions include</a:t>
            </a:r>
          </a:p>
          <a:p>
            <a:pPr lvl="1"/>
            <a:r>
              <a:rPr lang="en-US" sz="2000" dirty="0"/>
              <a:t>Sign function</a:t>
            </a:r>
          </a:p>
          <a:p>
            <a:pPr lvl="1"/>
            <a:r>
              <a:rPr lang="en-US" sz="2000" dirty="0"/>
              <a:t>Sigmoid function</a:t>
            </a:r>
          </a:p>
          <a:p>
            <a:pPr lvl="1"/>
            <a:r>
              <a:rPr lang="en-US" sz="2000" dirty="0"/>
              <a:t>Radial basis function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772400" y="16002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7696200" y="1524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305800" y="1524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9296400" y="1524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0" y="16002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72600" y="1600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72400" y="16002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1</a:t>
            </a:r>
          </a:p>
        </p:txBody>
      </p:sp>
      <p:sp>
        <p:nvSpPr>
          <p:cNvPr id="17" name="Oval 16"/>
          <p:cNvSpPr/>
          <p:nvPr/>
        </p:nvSpPr>
        <p:spPr>
          <a:xfrm>
            <a:off x="7239000" y="28956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010400" y="4495800"/>
            <a:ext cx="5334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7620000" y="4495800"/>
            <a:ext cx="5334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8229600" y="4495800"/>
            <a:ext cx="5334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9296400" y="4495800"/>
            <a:ext cx="5334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9906000" y="4495800"/>
            <a:ext cx="5334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7848600" y="28956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8458200" y="28956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9525000" y="28956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924800" y="29718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15200" y="29718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534400" y="29718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601200" y="29718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696200" y="45720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086600" y="45720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305800" y="45720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982200" y="45720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p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296400" y="4572000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p-1</a:t>
            </a:r>
          </a:p>
        </p:txBody>
      </p:sp>
      <p:cxnSp>
        <p:nvCxnSpPr>
          <p:cNvPr id="45" name="Straight Connector 44"/>
          <p:cNvCxnSpPr>
            <a:stCxn id="17" idx="4"/>
            <a:endCxn id="25" idx="0"/>
          </p:cNvCxnSpPr>
          <p:nvPr/>
        </p:nvCxnSpPr>
        <p:spPr>
          <a:xfrm flipH="1">
            <a:off x="7277100" y="3429000"/>
            <a:ext cx="2286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8" idx="4"/>
          </p:cNvCxnSpPr>
          <p:nvPr/>
        </p:nvCxnSpPr>
        <p:spPr>
          <a:xfrm flipH="1">
            <a:off x="8153400" y="2057400"/>
            <a:ext cx="4191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8" idx="4"/>
          </p:cNvCxnSpPr>
          <p:nvPr/>
        </p:nvCxnSpPr>
        <p:spPr>
          <a:xfrm flipH="1">
            <a:off x="7543800" y="2057400"/>
            <a:ext cx="10287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8" idx="4"/>
          </p:cNvCxnSpPr>
          <p:nvPr/>
        </p:nvCxnSpPr>
        <p:spPr>
          <a:xfrm>
            <a:off x="8572500" y="2057400"/>
            <a:ext cx="114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4"/>
          </p:cNvCxnSpPr>
          <p:nvPr/>
        </p:nvCxnSpPr>
        <p:spPr>
          <a:xfrm>
            <a:off x="7962900" y="2057400"/>
            <a:ext cx="1905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9" idx="4"/>
          </p:cNvCxnSpPr>
          <p:nvPr/>
        </p:nvCxnSpPr>
        <p:spPr>
          <a:xfrm flipH="1">
            <a:off x="8686800" y="2057400"/>
            <a:ext cx="876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9" idx="4"/>
          </p:cNvCxnSpPr>
          <p:nvPr/>
        </p:nvCxnSpPr>
        <p:spPr>
          <a:xfrm>
            <a:off x="9563100" y="2057400"/>
            <a:ext cx="2667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7" idx="4"/>
          </p:cNvCxnSpPr>
          <p:nvPr/>
        </p:nvCxnSpPr>
        <p:spPr>
          <a:xfrm>
            <a:off x="7962900" y="2057400"/>
            <a:ext cx="7239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8" idx="4"/>
          </p:cNvCxnSpPr>
          <p:nvPr/>
        </p:nvCxnSpPr>
        <p:spPr>
          <a:xfrm>
            <a:off x="8572500" y="2057400"/>
            <a:ext cx="1257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7" idx="4"/>
            <a:endCxn id="34" idx="0"/>
          </p:cNvCxnSpPr>
          <p:nvPr/>
        </p:nvCxnSpPr>
        <p:spPr>
          <a:xfrm>
            <a:off x="7962900" y="2057400"/>
            <a:ext cx="18288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9" idx="4"/>
          </p:cNvCxnSpPr>
          <p:nvPr/>
        </p:nvCxnSpPr>
        <p:spPr>
          <a:xfrm flipH="1">
            <a:off x="7543800" y="2057400"/>
            <a:ext cx="2019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7" idx="4"/>
          </p:cNvCxnSpPr>
          <p:nvPr/>
        </p:nvCxnSpPr>
        <p:spPr>
          <a:xfrm flipH="1">
            <a:off x="7543800" y="2057400"/>
            <a:ext cx="4191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4" idx="4"/>
          </p:cNvCxnSpPr>
          <p:nvPr/>
        </p:nvCxnSpPr>
        <p:spPr>
          <a:xfrm flipH="1">
            <a:off x="7315200" y="3429000"/>
            <a:ext cx="24765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2" idx="4"/>
            <a:endCxn id="25" idx="0"/>
          </p:cNvCxnSpPr>
          <p:nvPr/>
        </p:nvCxnSpPr>
        <p:spPr>
          <a:xfrm flipH="1">
            <a:off x="7277100" y="3429000"/>
            <a:ext cx="8382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3" idx="4"/>
          </p:cNvCxnSpPr>
          <p:nvPr/>
        </p:nvCxnSpPr>
        <p:spPr>
          <a:xfrm flipH="1">
            <a:off x="7315200" y="3429000"/>
            <a:ext cx="14097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32" idx="4"/>
          </p:cNvCxnSpPr>
          <p:nvPr/>
        </p:nvCxnSpPr>
        <p:spPr>
          <a:xfrm flipH="1">
            <a:off x="7848600" y="3429000"/>
            <a:ext cx="2667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33" idx="4"/>
          </p:cNvCxnSpPr>
          <p:nvPr/>
        </p:nvCxnSpPr>
        <p:spPr>
          <a:xfrm flipH="1">
            <a:off x="7848600" y="3429000"/>
            <a:ext cx="8763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34" idx="4"/>
          </p:cNvCxnSpPr>
          <p:nvPr/>
        </p:nvCxnSpPr>
        <p:spPr>
          <a:xfrm flipH="1">
            <a:off x="7848600" y="3429000"/>
            <a:ext cx="19431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7" idx="4"/>
            <a:endCxn id="28" idx="0"/>
          </p:cNvCxnSpPr>
          <p:nvPr/>
        </p:nvCxnSpPr>
        <p:spPr>
          <a:xfrm>
            <a:off x="7505700" y="3429000"/>
            <a:ext cx="3810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32" idx="4"/>
            <a:endCxn id="29" idx="0"/>
          </p:cNvCxnSpPr>
          <p:nvPr/>
        </p:nvCxnSpPr>
        <p:spPr>
          <a:xfrm>
            <a:off x="8115300" y="3429000"/>
            <a:ext cx="3810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7" idx="4"/>
            <a:endCxn id="29" idx="0"/>
          </p:cNvCxnSpPr>
          <p:nvPr/>
        </p:nvCxnSpPr>
        <p:spPr>
          <a:xfrm>
            <a:off x="7505700" y="3429000"/>
            <a:ext cx="9906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32" idx="4"/>
          </p:cNvCxnSpPr>
          <p:nvPr/>
        </p:nvCxnSpPr>
        <p:spPr>
          <a:xfrm>
            <a:off x="8115300" y="3429000"/>
            <a:ext cx="14859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7" idx="4"/>
          </p:cNvCxnSpPr>
          <p:nvPr/>
        </p:nvCxnSpPr>
        <p:spPr>
          <a:xfrm>
            <a:off x="7505700" y="3429000"/>
            <a:ext cx="20955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34" idx="4"/>
          </p:cNvCxnSpPr>
          <p:nvPr/>
        </p:nvCxnSpPr>
        <p:spPr>
          <a:xfrm flipH="1">
            <a:off x="8534400" y="3429000"/>
            <a:ext cx="12573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33" idx="4"/>
          </p:cNvCxnSpPr>
          <p:nvPr/>
        </p:nvCxnSpPr>
        <p:spPr>
          <a:xfrm flipH="1">
            <a:off x="8534400" y="3429000"/>
            <a:ext cx="1905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34" idx="4"/>
          </p:cNvCxnSpPr>
          <p:nvPr/>
        </p:nvCxnSpPr>
        <p:spPr>
          <a:xfrm>
            <a:off x="9791700" y="3429000"/>
            <a:ext cx="4191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33" idx="4"/>
          </p:cNvCxnSpPr>
          <p:nvPr/>
        </p:nvCxnSpPr>
        <p:spPr>
          <a:xfrm>
            <a:off x="8724900" y="3429000"/>
            <a:ext cx="14859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32" idx="4"/>
          </p:cNvCxnSpPr>
          <p:nvPr/>
        </p:nvCxnSpPr>
        <p:spPr>
          <a:xfrm>
            <a:off x="8115300" y="3429000"/>
            <a:ext cx="20955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7" idx="4"/>
          </p:cNvCxnSpPr>
          <p:nvPr/>
        </p:nvCxnSpPr>
        <p:spPr>
          <a:xfrm>
            <a:off x="7505700" y="3429000"/>
            <a:ext cx="27051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34" idx="4"/>
          </p:cNvCxnSpPr>
          <p:nvPr/>
        </p:nvCxnSpPr>
        <p:spPr>
          <a:xfrm flipH="1">
            <a:off x="9601200" y="3429000"/>
            <a:ext cx="1905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33" idx="4"/>
          </p:cNvCxnSpPr>
          <p:nvPr/>
        </p:nvCxnSpPr>
        <p:spPr>
          <a:xfrm>
            <a:off x="8724900" y="3429000"/>
            <a:ext cx="8763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8915400" y="15240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…</a:t>
            </a:r>
            <a:endParaRPr lang="en-US" baseline="-25000" dirty="0"/>
          </a:p>
        </p:txBody>
      </p:sp>
      <p:sp>
        <p:nvSpPr>
          <p:cNvPr id="128" name="TextBox 127"/>
          <p:cNvSpPr txBox="1"/>
          <p:nvPr/>
        </p:nvSpPr>
        <p:spPr>
          <a:xfrm>
            <a:off x="9067800" y="2895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…</a:t>
            </a:r>
            <a:endParaRPr lang="en-US" baseline="-25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8839200" y="44958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…</a:t>
            </a:r>
            <a:endParaRPr lang="en-US" baseline="-25000" dirty="0"/>
          </a:p>
        </p:txBody>
      </p: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555616"/>
              </p:ext>
            </p:extLst>
          </p:nvPr>
        </p:nvGraphicFramePr>
        <p:xfrm>
          <a:off x="1471613" y="2886205"/>
          <a:ext cx="46704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17640" imgH="279360" progId="Equation.DSMT4">
                  <p:embed/>
                </p:oleObj>
              </mc:Choice>
              <mc:Fallback>
                <p:oleObj name="Equation" r:id="rId2" imgW="2717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13" y="2886205"/>
                        <a:ext cx="4670425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788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62208" y="-10656"/>
            <a:ext cx="10515600" cy="1105945"/>
          </a:xfrm>
        </p:spPr>
        <p:txBody>
          <a:bodyPr/>
          <a:lstStyle/>
          <a:p>
            <a:r>
              <a:rPr lang="en-US" dirty="0"/>
              <a:t>More on Activation Functions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095289"/>
            <a:ext cx="10515600" cy="5081674"/>
          </a:xfrm>
        </p:spPr>
        <p:txBody>
          <a:bodyPr/>
          <a:lstStyle/>
          <a:p>
            <a:r>
              <a:rPr lang="en-US" dirty="0"/>
              <a:t>The activation function, </a:t>
            </a:r>
            <a:r>
              <a:rPr lang="en-US" i="1" dirty="0">
                <a:latin typeface="Symbol" pitchFamily="18" charset="2"/>
              </a:rPr>
              <a:t>s</a:t>
            </a:r>
            <a:r>
              <a:rPr lang="en-US" dirty="0"/>
              <a:t>, could be any function we choose</a:t>
            </a:r>
          </a:p>
          <a:p>
            <a:r>
              <a:rPr lang="en-US" dirty="0"/>
              <a:t>In practice, there are only a few that are frequently used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210968"/>
              </p:ext>
            </p:extLst>
          </p:nvPr>
        </p:nvGraphicFramePr>
        <p:xfrm>
          <a:off x="1690906" y="2543719"/>
          <a:ext cx="3702050" cy="385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97080" imgH="2286000" progId="Equation.DSMT4">
                  <p:embed/>
                </p:oleObj>
              </mc:Choice>
              <mc:Fallback>
                <p:oleObj name="Equation" r:id="rId2" imgW="2197080" imgH="2286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906" y="2543719"/>
                        <a:ext cx="3702050" cy="3852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133600"/>
            <a:ext cx="2895600" cy="179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1" y="4038601"/>
            <a:ext cx="2547311" cy="1782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8467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Output from ANN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88" y="1052512"/>
            <a:ext cx="6055812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+mj-lt"/>
              </a:rPr>
              <a:t>Output</a:t>
            </a:r>
          </a:p>
          <a:p>
            <a:r>
              <a:rPr lang="en-US" sz="2400" dirty="0"/>
              <a:t>Outputs (i.e. predicted </a:t>
            </a:r>
            <a:r>
              <a:rPr lang="en-US" sz="2400" i="1" dirty="0">
                <a:latin typeface="Times" pitchFamily="18" charset="0"/>
              </a:rPr>
              <a:t>Y</a:t>
            </a:r>
            <a:r>
              <a:rPr lang="en-US" sz="2400" dirty="0"/>
              <a:t>’s) come from applying a non-linear function to linear combinations of derived features </a:t>
            </a:r>
            <a:r>
              <a:rPr lang="en-US" sz="2400" i="1" dirty="0" err="1">
                <a:latin typeface="Times" pitchFamily="18" charset="0"/>
              </a:rPr>
              <a:t>Z</a:t>
            </a:r>
            <a:r>
              <a:rPr lang="en-US" sz="2400" i="1" baseline="-25000" dirty="0" err="1">
                <a:latin typeface="Times" pitchFamily="18" charset="0"/>
              </a:rPr>
              <a:t>m</a:t>
            </a:r>
            <a:endParaRPr lang="en-US" sz="2400" i="1" baseline="-25000" dirty="0">
              <a:latin typeface="Times" pitchFamily="18" charset="0"/>
            </a:endParaRPr>
          </a:p>
          <a:p>
            <a:pPr marL="0" indent="0">
              <a:buNone/>
            </a:pPr>
            <a:endParaRPr lang="en-US" sz="2400" i="1" baseline="-25000" dirty="0">
              <a:latin typeface="Times" pitchFamily="18" charset="0"/>
            </a:endParaRPr>
          </a:p>
          <a:p>
            <a:pPr marL="0" indent="0">
              <a:buNone/>
            </a:pPr>
            <a:endParaRPr lang="en-US" sz="2400" i="1" baseline="-25000" dirty="0">
              <a:latin typeface="Times" pitchFamily="18" charset="0"/>
            </a:endParaRPr>
          </a:p>
          <a:p>
            <a:pPr marL="0" indent="0">
              <a:buNone/>
            </a:pPr>
            <a:endParaRPr lang="en-US" sz="2400" i="1" baseline="-25000" dirty="0">
              <a:latin typeface="Times" pitchFamily="18" charset="0"/>
            </a:endParaRPr>
          </a:p>
          <a:p>
            <a:pPr marL="0" indent="0">
              <a:buNone/>
            </a:pPr>
            <a:endParaRPr lang="en-US" sz="2400" i="1" dirty="0">
              <a:latin typeface="+mj-lt"/>
            </a:endParaRPr>
          </a:p>
          <a:p>
            <a:r>
              <a:rPr lang="en-US" sz="2400" dirty="0"/>
              <a:t>Some examples of </a:t>
            </a:r>
            <a:r>
              <a:rPr lang="en-US" sz="2400" i="1" dirty="0">
                <a:latin typeface="Times" pitchFamily="18" charset="0"/>
              </a:rPr>
              <a:t>g</a:t>
            </a:r>
            <a:r>
              <a:rPr lang="en-US" sz="2400" i="1" baseline="-25000" dirty="0">
                <a:latin typeface="Times" pitchFamily="18" charset="0"/>
              </a:rPr>
              <a:t>k</a:t>
            </a:r>
            <a:r>
              <a:rPr lang="en-US" sz="2400" dirty="0">
                <a:latin typeface="Times" pitchFamily="18" charset="0"/>
              </a:rPr>
              <a:t>(</a:t>
            </a:r>
            <a:r>
              <a:rPr lang="en-US" sz="2400" i="1" dirty="0">
                <a:latin typeface="Times" pitchFamily="18" charset="0"/>
              </a:rPr>
              <a:t>T</a:t>
            </a:r>
            <a:r>
              <a:rPr lang="en-US" sz="2400" dirty="0">
                <a:latin typeface="Times" pitchFamily="18" charset="0"/>
              </a:rPr>
              <a:t>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772400" y="15240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7696200" y="1447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305800" y="1447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9296400" y="1447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0" y="15240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72600" y="15240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72400" y="15240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1</a:t>
            </a:r>
          </a:p>
        </p:txBody>
      </p:sp>
      <p:sp>
        <p:nvSpPr>
          <p:cNvPr id="17" name="Oval 16"/>
          <p:cNvSpPr/>
          <p:nvPr/>
        </p:nvSpPr>
        <p:spPr>
          <a:xfrm>
            <a:off x="7239000" y="28194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010400" y="4419600"/>
            <a:ext cx="5334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7620000" y="4419600"/>
            <a:ext cx="5334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8229600" y="4419600"/>
            <a:ext cx="5334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9296400" y="4419600"/>
            <a:ext cx="5334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9906000" y="4419600"/>
            <a:ext cx="5334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7848600" y="28194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8458200" y="28194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9525000" y="28194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924800" y="28956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15200" y="28956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534400" y="28956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601200" y="28956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696200" y="44958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086600" y="44958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305800" y="44958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982200" y="44958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p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296400" y="4495800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p-1</a:t>
            </a:r>
          </a:p>
        </p:txBody>
      </p:sp>
      <p:cxnSp>
        <p:nvCxnSpPr>
          <p:cNvPr id="45" name="Straight Connector 44"/>
          <p:cNvCxnSpPr>
            <a:stCxn id="17" idx="4"/>
            <a:endCxn id="25" idx="0"/>
          </p:cNvCxnSpPr>
          <p:nvPr/>
        </p:nvCxnSpPr>
        <p:spPr>
          <a:xfrm flipH="1">
            <a:off x="7277100" y="3352800"/>
            <a:ext cx="2286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8" idx="4"/>
          </p:cNvCxnSpPr>
          <p:nvPr/>
        </p:nvCxnSpPr>
        <p:spPr>
          <a:xfrm flipH="1">
            <a:off x="8153400" y="1981200"/>
            <a:ext cx="4191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8" idx="4"/>
          </p:cNvCxnSpPr>
          <p:nvPr/>
        </p:nvCxnSpPr>
        <p:spPr>
          <a:xfrm flipH="1">
            <a:off x="7543800" y="1981200"/>
            <a:ext cx="10287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8" idx="4"/>
          </p:cNvCxnSpPr>
          <p:nvPr/>
        </p:nvCxnSpPr>
        <p:spPr>
          <a:xfrm>
            <a:off x="8572500" y="1981200"/>
            <a:ext cx="114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4"/>
          </p:cNvCxnSpPr>
          <p:nvPr/>
        </p:nvCxnSpPr>
        <p:spPr>
          <a:xfrm>
            <a:off x="7962900" y="1981200"/>
            <a:ext cx="1905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9" idx="4"/>
          </p:cNvCxnSpPr>
          <p:nvPr/>
        </p:nvCxnSpPr>
        <p:spPr>
          <a:xfrm flipH="1">
            <a:off x="8686800" y="1981200"/>
            <a:ext cx="876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9" idx="4"/>
          </p:cNvCxnSpPr>
          <p:nvPr/>
        </p:nvCxnSpPr>
        <p:spPr>
          <a:xfrm>
            <a:off x="9563100" y="1981200"/>
            <a:ext cx="2667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7" idx="4"/>
          </p:cNvCxnSpPr>
          <p:nvPr/>
        </p:nvCxnSpPr>
        <p:spPr>
          <a:xfrm>
            <a:off x="7962900" y="1981200"/>
            <a:ext cx="7239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8" idx="4"/>
          </p:cNvCxnSpPr>
          <p:nvPr/>
        </p:nvCxnSpPr>
        <p:spPr>
          <a:xfrm>
            <a:off x="8572500" y="1981200"/>
            <a:ext cx="1257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7" idx="4"/>
            <a:endCxn id="34" idx="0"/>
          </p:cNvCxnSpPr>
          <p:nvPr/>
        </p:nvCxnSpPr>
        <p:spPr>
          <a:xfrm>
            <a:off x="7962900" y="1981200"/>
            <a:ext cx="18288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9" idx="4"/>
          </p:cNvCxnSpPr>
          <p:nvPr/>
        </p:nvCxnSpPr>
        <p:spPr>
          <a:xfrm flipH="1">
            <a:off x="7543800" y="1981200"/>
            <a:ext cx="2019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7" idx="4"/>
          </p:cNvCxnSpPr>
          <p:nvPr/>
        </p:nvCxnSpPr>
        <p:spPr>
          <a:xfrm flipH="1">
            <a:off x="7543800" y="1981200"/>
            <a:ext cx="4191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4" idx="4"/>
          </p:cNvCxnSpPr>
          <p:nvPr/>
        </p:nvCxnSpPr>
        <p:spPr>
          <a:xfrm flipH="1">
            <a:off x="7315200" y="3352800"/>
            <a:ext cx="24765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2" idx="4"/>
            <a:endCxn id="25" idx="0"/>
          </p:cNvCxnSpPr>
          <p:nvPr/>
        </p:nvCxnSpPr>
        <p:spPr>
          <a:xfrm flipH="1">
            <a:off x="7277100" y="3352800"/>
            <a:ext cx="8382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3" idx="4"/>
          </p:cNvCxnSpPr>
          <p:nvPr/>
        </p:nvCxnSpPr>
        <p:spPr>
          <a:xfrm flipH="1">
            <a:off x="7315200" y="3352800"/>
            <a:ext cx="14097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32" idx="4"/>
          </p:cNvCxnSpPr>
          <p:nvPr/>
        </p:nvCxnSpPr>
        <p:spPr>
          <a:xfrm flipH="1">
            <a:off x="7848600" y="3352800"/>
            <a:ext cx="2667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33" idx="4"/>
          </p:cNvCxnSpPr>
          <p:nvPr/>
        </p:nvCxnSpPr>
        <p:spPr>
          <a:xfrm flipH="1">
            <a:off x="7848600" y="3352800"/>
            <a:ext cx="8763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34" idx="4"/>
          </p:cNvCxnSpPr>
          <p:nvPr/>
        </p:nvCxnSpPr>
        <p:spPr>
          <a:xfrm flipH="1">
            <a:off x="7848600" y="3352800"/>
            <a:ext cx="19431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7" idx="4"/>
            <a:endCxn id="28" idx="0"/>
          </p:cNvCxnSpPr>
          <p:nvPr/>
        </p:nvCxnSpPr>
        <p:spPr>
          <a:xfrm>
            <a:off x="7505700" y="3352800"/>
            <a:ext cx="3810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32" idx="4"/>
            <a:endCxn id="29" idx="0"/>
          </p:cNvCxnSpPr>
          <p:nvPr/>
        </p:nvCxnSpPr>
        <p:spPr>
          <a:xfrm>
            <a:off x="8115300" y="3352800"/>
            <a:ext cx="3810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7" idx="4"/>
            <a:endCxn id="29" idx="0"/>
          </p:cNvCxnSpPr>
          <p:nvPr/>
        </p:nvCxnSpPr>
        <p:spPr>
          <a:xfrm>
            <a:off x="7505700" y="3352800"/>
            <a:ext cx="9906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32" idx="4"/>
          </p:cNvCxnSpPr>
          <p:nvPr/>
        </p:nvCxnSpPr>
        <p:spPr>
          <a:xfrm>
            <a:off x="8115300" y="3352800"/>
            <a:ext cx="14859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7" idx="4"/>
          </p:cNvCxnSpPr>
          <p:nvPr/>
        </p:nvCxnSpPr>
        <p:spPr>
          <a:xfrm>
            <a:off x="7505700" y="3352800"/>
            <a:ext cx="20955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34" idx="4"/>
          </p:cNvCxnSpPr>
          <p:nvPr/>
        </p:nvCxnSpPr>
        <p:spPr>
          <a:xfrm flipH="1">
            <a:off x="8534400" y="3352800"/>
            <a:ext cx="12573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33" idx="4"/>
          </p:cNvCxnSpPr>
          <p:nvPr/>
        </p:nvCxnSpPr>
        <p:spPr>
          <a:xfrm flipH="1">
            <a:off x="8534400" y="3352800"/>
            <a:ext cx="1905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34" idx="4"/>
          </p:cNvCxnSpPr>
          <p:nvPr/>
        </p:nvCxnSpPr>
        <p:spPr>
          <a:xfrm>
            <a:off x="9791700" y="3352800"/>
            <a:ext cx="4191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33" idx="4"/>
          </p:cNvCxnSpPr>
          <p:nvPr/>
        </p:nvCxnSpPr>
        <p:spPr>
          <a:xfrm>
            <a:off x="8724900" y="3352800"/>
            <a:ext cx="14859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32" idx="4"/>
          </p:cNvCxnSpPr>
          <p:nvPr/>
        </p:nvCxnSpPr>
        <p:spPr>
          <a:xfrm>
            <a:off x="8115300" y="3352800"/>
            <a:ext cx="20955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7" idx="4"/>
          </p:cNvCxnSpPr>
          <p:nvPr/>
        </p:nvCxnSpPr>
        <p:spPr>
          <a:xfrm>
            <a:off x="7505700" y="3352800"/>
            <a:ext cx="27051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34" idx="4"/>
          </p:cNvCxnSpPr>
          <p:nvPr/>
        </p:nvCxnSpPr>
        <p:spPr>
          <a:xfrm flipH="1">
            <a:off x="9601200" y="3352800"/>
            <a:ext cx="1905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33" idx="4"/>
          </p:cNvCxnSpPr>
          <p:nvPr/>
        </p:nvCxnSpPr>
        <p:spPr>
          <a:xfrm>
            <a:off x="8724900" y="3352800"/>
            <a:ext cx="8763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8915400" y="14478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…</a:t>
            </a:r>
            <a:endParaRPr lang="en-US" baseline="-25000" dirty="0"/>
          </a:p>
        </p:txBody>
      </p:sp>
      <p:sp>
        <p:nvSpPr>
          <p:cNvPr id="128" name="TextBox 127"/>
          <p:cNvSpPr txBox="1"/>
          <p:nvPr/>
        </p:nvSpPr>
        <p:spPr>
          <a:xfrm>
            <a:off x="9067800" y="2819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…</a:t>
            </a:r>
            <a:endParaRPr lang="en-US" baseline="-25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8839200" y="44196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…</a:t>
            </a:r>
            <a:endParaRPr lang="en-US" baseline="-25000" dirty="0"/>
          </a:p>
        </p:txBody>
      </p:sp>
      <p:graphicFrame>
        <p:nvGraphicFramePr>
          <p:cNvPr id="154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949516"/>
              </p:ext>
            </p:extLst>
          </p:nvPr>
        </p:nvGraphicFramePr>
        <p:xfrm>
          <a:off x="1331120" y="2895600"/>
          <a:ext cx="2928937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41400" imgH="507960" progId="Equation.DSMT4">
                  <p:embed/>
                </p:oleObj>
              </mc:Choice>
              <mc:Fallback>
                <p:oleObj name="Equation" r:id="rId2" imgW="18414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120" y="2895600"/>
                        <a:ext cx="2928937" cy="839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632068"/>
              </p:ext>
            </p:extLst>
          </p:nvPr>
        </p:nvGraphicFramePr>
        <p:xfrm>
          <a:off x="1331120" y="4787899"/>
          <a:ext cx="5132387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25600" imgH="609480" progId="Equation.DSMT4">
                  <p:embed/>
                </p:oleObj>
              </mc:Choice>
              <mc:Fallback>
                <p:oleObj name="Equation" r:id="rId4" imgW="32256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120" y="4787899"/>
                        <a:ext cx="5132387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04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   A Little Mode Detail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666" y="1143000"/>
            <a:ext cx="10872592" cy="5059364"/>
          </a:xfrm>
        </p:spPr>
        <p:txBody>
          <a:bodyPr>
            <a:normAutofit/>
          </a:bodyPr>
          <a:lstStyle/>
          <a:p>
            <a:r>
              <a:rPr lang="en-US" dirty="0"/>
              <a:t>Consider the expression for the derived features </a:t>
            </a:r>
            <a:r>
              <a:rPr lang="en-US" i="1" dirty="0">
                <a:latin typeface="Times" pitchFamily="18" charset="0"/>
              </a:rPr>
              <a:t>Z</a:t>
            </a:r>
            <a:r>
              <a:rPr lang="en-US" i="1" baseline="-25000" dirty="0">
                <a:latin typeface="Times" pitchFamily="18" charset="0"/>
              </a:rPr>
              <a:t>m</a:t>
            </a:r>
            <a:endParaRPr lang="en-US" baseline="-25000" dirty="0">
              <a:latin typeface="Times" pitchFamily="18" charset="0"/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Parameters </a:t>
            </a:r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>
                <a:latin typeface="Times" pitchFamily="18" charset="0"/>
              </a:rPr>
              <a:t>0</a:t>
            </a:r>
            <a:r>
              <a:rPr lang="en-US" i="1" baseline="-25000" dirty="0">
                <a:latin typeface="Times" pitchFamily="18" charset="0"/>
              </a:rPr>
              <a:t>m</a:t>
            </a:r>
            <a:r>
              <a:rPr lang="en-US" dirty="0"/>
              <a:t> represent “bias” </a:t>
            </a:r>
          </a:p>
          <a:p>
            <a:pPr lvl="1"/>
            <a:r>
              <a:rPr lang="en-US" dirty="0"/>
              <a:t>Not statistical bias</a:t>
            </a:r>
          </a:p>
          <a:p>
            <a:pPr lvl="1"/>
            <a:r>
              <a:rPr lang="en-US" dirty="0"/>
              <a:t>We discussed similar concept for LDA </a:t>
            </a:r>
          </a:p>
          <a:p>
            <a:pPr lvl="1"/>
            <a:r>
              <a:rPr lang="en-US" dirty="0"/>
              <a:t>“bias” defines location of a decision boundary</a:t>
            </a:r>
          </a:p>
          <a:p>
            <a:endParaRPr lang="en-US" sz="800" dirty="0"/>
          </a:p>
          <a:p>
            <a:r>
              <a:rPr lang="en-US" dirty="0"/>
              <a:t>Parameters </a:t>
            </a:r>
            <a:r>
              <a:rPr lang="en-US" b="1" dirty="0">
                <a:latin typeface="Symbol" pitchFamily="18" charset="2"/>
              </a:rPr>
              <a:t>a</a:t>
            </a:r>
            <a:r>
              <a:rPr lang="en-US" i="1" baseline="-25000" dirty="0">
                <a:latin typeface="Times" pitchFamily="18" charset="0"/>
              </a:rPr>
              <a:t>m</a:t>
            </a:r>
            <a:r>
              <a:rPr lang="en-US" dirty="0"/>
              <a:t> define linear combinations of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dirty="0"/>
              <a:t>’s for derived features </a:t>
            </a:r>
            <a:r>
              <a:rPr lang="en-US" i="1" dirty="0">
                <a:latin typeface="Times" pitchFamily="18" charset="0"/>
              </a:rPr>
              <a:t>Z</a:t>
            </a:r>
            <a:r>
              <a:rPr lang="en-US" i="1" baseline="-25000" dirty="0">
                <a:latin typeface="Times" pitchFamily="18" charset="0"/>
              </a:rPr>
              <a:t>m</a:t>
            </a:r>
            <a:r>
              <a:rPr lang="en-US" dirty="0"/>
              <a:t> and can be thought of as weights </a:t>
            </a:r>
          </a:p>
          <a:p>
            <a:pPr lvl="1"/>
            <a:r>
              <a:rPr lang="en-US" dirty="0"/>
              <a:t>i.e. how much influence a particular input variable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i="1" baseline="-25000" dirty="0">
                <a:latin typeface="Times" pitchFamily="18" charset="0"/>
              </a:rPr>
              <a:t>i</a:t>
            </a:r>
            <a:r>
              <a:rPr lang="en-US" dirty="0"/>
              <a:t> has on the derived feature </a:t>
            </a:r>
            <a:r>
              <a:rPr lang="en-US" i="1" dirty="0">
                <a:latin typeface="Times" pitchFamily="18" charset="0"/>
              </a:rPr>
              <a:t>Z</a:t>
            </a:r>
            <a:r>
              <a:rPr lang="en-US" i="1" baseline="-25000" dirty="0">
                <a:latin typeface="Times" pitchFamily="18" charset="0"/>
              </a:rPr>
              <a:t>m</a:t>
            </a:r>
            <a:endParaRPr lang="en-US" baseline="-25000" dirty="0">
              <a:latin typeface="Times" pitchFamily="18" charset="0"/>
            </a:endParaRPr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/>
        </p:nvGraphicFramePr>
        <p:xfrm>
          <a:off x="2971800" y="1752601"/>
          <a:ext cx="4034924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71520" imgH="279360" progId="Equation.DSMT4">
                  <p:embed/>
                </p:oleObj>
              </mc:Choice>
              <mc:Fallback>
                <p:oleObj name="Equation" r:id="rId2" imgW="21715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752601"/>
                        <a:ext cx="4034924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8786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 Little More Detail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197" y="1143000"/>
            <a:ext cx="10935222" cy="5135563"/>
          </a:xfrm>
        </p:spPr>
        <p:txBody>
          <a:bodyPr>
            <a:noAutofit/>
          </a:bodyPr>
          <a:lstStyle/>
          <a:p>
            <a:r>
              <a:rPr lang="en-US" dirty="0"/>
              <a:t>Now consider the expression for the output values </a:t>
            </a:r>
            <a:r>
              <a:rPr lang="en-US" i="1" dirty="0">
                <a:latin typeface="Times" pitchFamily="18" charset="0"/>
              </a:rPr>
              <a:t>Y</a:t>
            </a:r>
            <a:r>
              <a:rPr lang="en-US" i="1" baseline="-25000" dirty="0">
                <a:latin typeface="Times" pitchFamily="18" charset="0"/>
              </a:rPr>
              <a:t>k</a:t>
            </a:r>
            <a:endParaRPr lang="en-US" baseline="-25000" dirty="0">
              <a:latin typeface="Times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sz="800" dirty="0"/>
          </a:p>
          <a:p>
            <a:r>
              <a:rPr lang="en-US" dirty="0"/>
              <a:t>Parameters </a:t>
            </a:r>
            <a:r>
              <a:rPr lang="en-US" i="1" dirty="0">
                <a:latin typeface="Symbol" pitchFamily="18" charset="2"/>
              </a:rPr>
              <a:t>b</a:t>
            </a:r>
            <a:r>
              <a:rPr lang="en-US" baseline="-25000" dirty="0">
                <a:latin typeface="Times" pitchFamily="18" charset="0"/>
              </a:rPr>
              <a:t>0</a:t>
            </a:r>
            <a:r>
              <a:rPr lang="en-US" i="1" baseline="-25000" dirty="0">
                <a:latin typeface="Times" pitchFamily="18" charset="0"/>
              </a:rPr>
              <a:t>k</a:t>
            </a:r>
            <a:r>
              <a:rPr lang="en-US" dirty="0"/>
              <a:t> represent another “bias” parameter </a:t>
            </a:r>
          </a:p>
          <a:p>
            <a:pPr lvl="1"/>
            <a:r>
              <a:rPr lang="en-US" dirty="0"/>
              <a:t>These also help define locations of decision boundaries</a:t>
            </a:r>
          </a:p>
          <a:p>
            <a:endParaRPr lang="en-US" sz="800" dirty="0"/>
          </a:p>
          <a:p>
            <a:r>
              <a:rPr lang="en-US" dirty="0"/>
              <a:t>Parameters </a:t>
            </a:r>
            <a:r>
              <a:rPr lang="en-US" b="1" dirty="0">
                <a:latin typeface="Symbol" pitchFamily="18" charset="2"/>
              </a:rPr>
              <a:t>b</a:t>
            </a:r>
            <a:r>
              <a:rPr lang="en-US" i="1" baseline="-25000" dirty="0">
                <a:latin typeface="Times" pitchFamily="18" charset="0"/>
              </a:rPr>
              <a:t>k</a:t>
            </a:r>
            <a:r>
              <a:rPr lang="en-US" dirty="0"/>
              <a:t> define linear combinations of derived features </a:t>
            </a:r>
            <a:r>
              <a:rPr lang="en-US" i="1" dirty="0">
                <a:latin typeface="Times" pitchFamily="18" charset="0"/>
              </a:rPr>
              <a:t>Z</a:t>
            </a:r>
            <a:r>
              <a:rPr lang="en-US" i="1" baseline="-25000" dirty="0">
                <a:latin typeface="Times" pitchFamily="18" charset="0"/>
              </a:rPr>
              <a:t>m</a:t>
            </a:r>
            <a:r>
              <a:rPr lang="en-US" dirty="0"/>
              <a:t> also represent weights </a:t>
            </a:r>
          </a:p>
          <a:p>
            <a:pPr lvl="1"/>
            <a:r>
              <a:rPr lang="en-US" dirty="0"/>
              <a:t>i.e. how much influence a particular derived feature </a:t>
            </a:r>
            <a:r>
              <a:rPr lang="en-US" i="1" dirty="0">
                <a:latin typeface="Times" pitchFamily="18" charset="0"/>
              </a:rPr>
              <a:t>Z</a:t>
            </a:r>
            <a:r>
              <a:rPr lang="en-US" i="1" baseline="-25000" dirty="0">
                <a:latin typeface="Times" pitchFamily="18" charset="0"/>
              </a:rPr>
              <a:t>m  </a:t>
            </a:r>
            <a:r>
              <a:rPr lang="en-US" dirty="0">
                <a:latin typeface="Calibri" pitchFamily="34" charset="0"/>
              </a:rPr>
              <a:t>have on the output</a:t>
            </a:r>
          </a:p>
          <a:p>
            <a:endParaRPr lang="en-US" sz="800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We can add these “weights” into the graphic representation of our ANN</a:t>
            </a:r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123076"/>
              </p:ext>
            </p:extLst>
          </p:nvPr>
        </p:nvGraphicFramePr>
        <p:xfrm>
          <a:off x="2780779" y="1714501"/>
          <a:ext cx="49085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41320" imgH="533160" progId="Equation.DSMT4">
                  <p:embed/>
                </p:oleObj>
              </mc:Choice>
              <mc:Fallback>
                <p:oleObj name="Equation" r:id="rId2" imgW="264132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0779" y="1714501"/>
                        <a:ext cx="49085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9429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67200" y="8382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4191000" y="762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019800" y="762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848600" y="838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8382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24800" y="914400"/>
            <a:ext cx="37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67200" y="8382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1</a:t>
            </a:r>
          </a:p>
        </p:txBody>
      </p:sp>
      <p:sp>
        <p:nvSpPr>
          <p:cNvPr id="17" name="Oval 16"/>
          <p:cNvSpPr/>
          <p:nvPr/>
        </p:nvSpPr>
        <p:spPr>
          <a:xfrm>
            <a:off x="3200400" y="30480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2362200" y="5410200"/>
            <a:ext cx="5334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191000" y="5486400"/>
            <a:ext cx="5334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6019800" y="5562600"/>
            <a:ext cx="5334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8001000" y="5562600"/>
            <a:ext cx="5334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9601200" y="5486400"/>
            <a:ext cx="5334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029200" y="31242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934200" y="31242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8915400" y="31242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105400" y="32004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276600" y="31242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10400" y="32004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991600" y="32004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267200" y="55626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438400" y="54864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96000" y="56388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677400" y="5562600"/>
            <a:ext cx="385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p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001000" y="5638800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p-1</a:t>
            </a:r>
          </a:p>
        </p:txBody>
      </p:sp>
      <p:cxnSp>
        <p:nvCxnSpPr>
          <p:cNvPr id="45" name="Straight Connector 44"/>
          <p:cNvCxnSpPr>
            <a:stCxn id="17" idx="4"/>
            <a:endCxn id="25" idx="0"/>
          </p:cNvCxnSpPr>
          <p:nvPr/>
        </p:nvCxnSpPr>
        <p:spPr>
          <a:xfrm flipH="1">
            <a:off x="2628900" y="3581400"/>
            <a:ext cx="8382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8" idx="4"/>
            <a:endCxn id="32" idx="0"/>
          </p:cNvCxnSpPr>
          <p:nvPr/>
        </p:nvCxnSpPr>
        <p:spPr>
          <a:xfrm flipH="1">
            <a:off x="5295900" y="1295400"/>
            <a:ext cx="9906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8" idx="4"/>
            <a:endCxn id="17" idx="0"/>
          </p:cNvCxnSpPr>
          <p:nvPr/>
        </p:nvCxnSpPr>
        <p:spPr>
          <a:xfrm flipH="1">
            <a:off x="3467100" y="1295400"/>
            <a:ext cx="28194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8" idx="4"/>
            <a:endCxn id="33" idx="0"/>
          </p:cNvCxnSpPr>
          <p:nvPr/>
        </p:nvCxnSpPr>
        <p:spPr>
          <a:xfrm>
            <a:off x="6286500" y="1295400"/>
            <a:ext cx="9144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4"/>
            <a:endCxn id="32" idx="0"/>
          </p:cNvCxnSpPr>
          <p:nvPr/>
        </p:nvCxnSpPr>
        <p:spPr>
          <a:xfrm>
            <a:off x="4457700" y="1295400"/>
            <a:ext cx="8382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9" idx="4"/>
            <a:endCxn id="33" idx="0"/>
          </p:cNvCxnSpPr>
          <p:nvPr/>
        </p:nvCxnSpPr>
        <p:spPr>
          <a:xfrm flipH="1">
            <a:off x="7200900" y="1371600"/>
            <a:ext cx="9144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9" idx="4"/>
            <a:endCxn id="34" idx="0"/>
          </p:cNvCxnSpPr>
          <p:nvPr/>
        </p:nvCxnSpPr>
        <p:spPr>
          <a:xfrm>
            <a:off x="8115300" y="1371600"/>
            <a:ext cx="10668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7" idx="4"/>
            <a:endCxn id="33" idx="0"/>
          </p:cNvCxnSpPr>
          <p:nvPr/>
        </p:nvCxnSpPr>
        <p:spPr>
          <a:xfrm>
            <a:off x="4457700" y="1295400"/>
            <a:ext cx="27432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8" idx="4"/>
            <a:endCxn id="34" idx="0"/>
          </p:cNvCxnSpPr>
          <p:nvPr/>
        </p:nvCxnSpPr>
        <p:spPr>
          <a:xfrm>
            <a:off x="6286500" y="1295400"/>
            <a:ext cx="28956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7" idx="4"/>
            <a:endCxn id="34" idx="0"/>
          </p:cNvCxnSpPr>
          <p:nvPr/>
        </p:nvCxnSpPr>
        <p:spPr>
          <a:xfrm>
            <a:off x="4457700" y="1295400"/>
            <a:ext cx="47244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9" idx="4"/>
            <a:endCxn id="32" idx="0"/>
          </p:cNvCxnSpPr>
          <p:nvPr/>
        </p:nvCxnSpPr>
        <p:spPr>
          <a:xfrm flipH="1">
            <a:off x="5295900" y="1371600"/>
            <a:ext cx="28194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7" idx="4"/>
            <a:endCxn id="17" idx="0"/>
          </p:cNvCxnSpPr>
          <p:nvPr/>
        </p:nvCxnSpPr>
        <p:spPr>
          <a:xfrm flipH="1">
            <a:off x="3467100" y="1295400"/>
            <a:ext cx="9906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4" idx="4"/>
            <a:endCxn id="25" idx="0"/>
          </p:cNvCxnSpPr>
          <p:nvPr/>
        </p:nvCxnSpPr>
        <p:spPr>
          <a:xfrm flipH="1">
            <a:off x="2628900" y="3657600"/>
            <a:ext cx="65532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2" idx="4"/>
            <a:endCxn id="25" idx="0"/>
          </p:cNvCxnSpPr>
          <p:nvPr/>
        </p:nvCxnSpPr>
        <p:spPr>
          <a:xfrm flipH="1">
            <a:off x="2628900" y="3657600"/>
            <a:ext cx="26670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3" idx="4"/>
            <a:endCxn id="25" idx="0"/>
          </p:cNvCxnSpPr>
          <p:nvPr/>
        </p:nvCxnSpPr>
        <p:spPr>
          <a:xfrm flipH="1">
            <a:off x="2628900" y="3657600"/>
            <a:ext cx="45720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32" idx="4"/>
            <a:endCxn id="28" idx="0"/>
          </p:cNvCxnSpPr>
          <p:nvPr/>
        </p:nvCxnSpPr>
        <p:spPr>
          <a:xfrm flipH="1">
            <a:off x="4457700" y="3657600"/>
            <a:ext cx="8382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33" idx="4"/>
            <a:endCxn id="28" idx="0"/>
          </p:cNvCxnSpPr>
          <p:nvPr/>
        </p:nvCxnSpPr>
        <p:spPr>
          <a:xfrm flipH="1">
            <a:off x="4457700" y="3657600"/>
            <a:ext cx="27432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34" idx="4"/>
            <a:endCxn id="28" idx="0"/>
          </p:cNvCxnSpPr>
          <p:nvPr/>
        </p:nvCxnSpPr>
        <p:spPr>
          <a:xfrm flipH="1">
            <a:off x="4457700" y="3657600"/>
            <a:ext cx="47244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7" idx="4"/>
            <a:endCxn id="28" idx="0"/>
          </p:cNvCxnSpPr>
          <p:nvPr/>
        </p:nvCxnSpPr>
        <p:spPr>
          <a:xfrm>
            <a:off x="3467100" y="3581400"/>
            <a:ext cx="9906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32" idx="4"/>
            <a:endCxn id="29" idx="0"/>
          </p:cNvCxnSpPr>
          <p:nvPr/>
        </p:nvCxnSpPr>
        <p:spPr>
          <a:xfrm>
            <a:off x="5295900" y="3657600"/>
            <a:ext cx="9906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7" idx="4"/>
            <a:endCxn id="29" idx="0"/>
          </p:cNvCxnSpPr>
          <p:nvPr/>
        </p:nvCxnSpPr>
        <p:spPr>
          <a:xfrm>
            <a:off x="3467100" y="3581400"/>
            <a:ext cx="281940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32" idx="4"/>
            <a:endCxn id="30" idx="0"/>
          </p:cNvCxnSpPr>
          <p:nvPr/>
        </p:nvCxnSpPr>
        <p:spPr>
          <a:xfrm>
            <a:off x="5295900" y="3657600"/>
            <a:ext cx="29718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7" idx="4"/>
            <a:endCxn id="30" idx="0"/>
          </p:cNvCxnSpPr>
          <p:nvPr/>
        </p:nvCxnSpPr>
        <p:spPr>
          <a:xfrm>
            <a:off x="3467100" y="3581400"/>
            <a:ext cx="480060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34" idx="4"/>
            <a:endCxn id="29" idx="0"/>
          </p:cNvCxnSpPr>
          <p:nvPr/>
        </p:nvCxnSpPr>
        <p:spPr>
          <a:xfrm flipH="1">
            <a:off x="6286500" y="3657600"/>
            <a:ext cx="28956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33" idx="4"/>
            <a:endCxn id="29" idx="0"/>
          </p:cNvCxnSpPr>
          <p:nvPr/>
        </p:nvCxnSpPr>
        <p:spPr>
          <a:xfrm flipH="1">
            <a:off x="6286500" y="3657600"/>
            <a:ext cx="9144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34" idx="4"/>
            <a:endCxn id="31" idx="0"/>
          </p:cNvCxnSpPr>
          <p:nvPr/>
        </p:nvCxnSpPr>
        <p:spPr>
          <a:xfrm>
            <a:off x="9182100" y="3657600"/>
            <a:ext cx="6858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33" idx="4"/>
            <a:endCxn id="31" idx="0"/>
          </p:cNvCxnSpPr>
          <p:nvPr/>
        </p:nvCxnSpPr>
        <p:spPr>
          <a:xfrm>
            <a:off x="7200900" y="3657600"/>
            <a:ext cx="26670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32" idx="4"/>
            <a:endCxn id="31" idx="0"/>
          </p:cNvCxnSpPr>
          <p:nvPr/>
        </p:nvCxnSpPr>
        <p:spPr>
          <a:xfrm>
            <a:off x="5295900" y="3657600"/>
            <a:ext cx="45720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7" idx="4"/>
            <a:endCxn id="31" idx="0"/>
          </p:cNvCxnSpPr>
          <p:nvPr/>
        </p:nvCxnSpPr>
        <p:spPr>
          <a:xfrm>
            <a:off x="3467100" y="3581400"/>
            <a:ext cx="64008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34" idx="4"/>
            <a:endCxn id="30" idx="0"/>
          </p:cNvCxnSpPr>
          <p:nvPr/>
        </p:nvCxnSpPr>
        <p:spPr>
          <a:xfrm flipH="1">
            <a:off x="8267700" y="3657600"/>
            <a:ext cx="9144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33" idx="4"/>
            <a:endCxn id="30" idx="0"/>
          </p:cNvCxnSpPr>
          <p:nvPr/>
        </p:nvCxnSpPr>
        <p:spPr>
          <a:xfrm>
            <a:off x="7200900" y="3657600"/>
            <a:ext cx="10668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010400" y="8382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…</a:t>
            </a:r>
            <a:endParaRPr lang="en-US" baseline="-25000" dirty="0"/>
          </a:p>
        </p:txBody>
      </p:sp>
      <p:sp>
        <p:nvSpPr>
          <p:cNvPr id="128" name="TextBox 127"/>
          <p:cNvSpPr txBox="1"/>
          <p:nvPr/>
        </p:nvSpPr>
        <p:spPr>
          <a:xfrm>
            <a:off x="8077200" y="3200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…</a:t>
            </a:r>
            <a:endParaRPr lang="en-US" baseline="-25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7086600" y="56388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…</a:t>
            </a:r>
            <a:endParaRPr lang="en-US" baseline="-25000" dirty="0"/>
          </a:p>
        </p:txBody>
      </p:sp>
      <p:sp>
        <p:nvSpPr>
          <p:cNvPr id="133" name="Rectangle 132"/>
          <p:cNvSpPr/>
          <p:nvPr/>
        </p:nvSpPr>
        <p:spPr>
          <a:xfrm>
            <a:off x="9220200" y="3733800"/>
            <a:ext cx="60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Symbol" pitchFamily="18" charset="2"/>
              </a:rPr>
              <a:t>b</a:t>
            </a:r>
            <a:r>
              <a:rPr lang="en-US" baseline="-25000" dirty="0"/>
              <a:t>Mp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4724400" y="1524000"/>
            <a:ext cx="60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13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4876800" y="1219200"/>
            <a:ext cx="60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1M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5486400" y="1295400"/>
            <a:ext cx="60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21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5943600" y="1524000"/>
            <a:ext cx="60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22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6400800" y="1524000"/>
            <a:ext cx="60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23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6553200" y="1295400"/>
            <a:ext cx="60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3M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7086600" y="1295400"/>
            <a:ext cx="60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K1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7315200" y="1600200"/>
            <a:ext cx="60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K2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7772400" y="1676400"/>
            <a:ext cx="60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K3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8229600" y="1524000"/>
            <a:ext cx="60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KM</a:t>
            </a:r>
          </a:p>
        </p:txBody>
      </p:sp>
      <p:cxnSp>
        <p:nvCxnSpPr>
          <p:cNvPr id="149" name="Straight Connector 148"/>
          <p:cNvCxnSpPr>
            <a:stCxn id="9" idx="4"/>
            <a:endCxn id="17" idx="0"/>
          </p:cNvCxnSpPr>
          <p:nvPr/>
        </p:nvCxnSpPr>
        <p:spPr>
          <a:xfrm flipH="1">
            <a:off x="3467100" y="1371600"/>
            <a:ext cx="464820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3810000" y="1371600"/>
            <a:ext cx="60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11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4572000" y="3505200"/>
            <a:ext cx="60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Symbol" pitchFamily="18" charset="2"/>
              </a:rPr>
              <a:t>b</a:t>
            </a:r>
            <a:r>
              <a:rPr lang="en-US" baseline="-25000" dirty="0"/>
              <a:t>21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2895600" y="3581400"/>
            <a:ext cx="60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Symbol" pitchFamily="18" charset="2"/>
              </a:rPr>
              <a:t>b</a:t>
            </a:r>
            <a:r>
              <a:rPr lang="en-US" baseline="-25000" dirty="0"/>
              <a:t>11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4267200" y="1600200"/>
            <a:ext cx="60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12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7391400" y="3581400"/>
            <a:ext cx="60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Symbol" pitchFamily="18" charset="2"/>
              </a:rPr>
              <a:t>b</a:t>
            </a:r>
            <a:r>
              <a:rPr lang="en-US" baseline="-25000" dirty="0"/>
              <a:t>3p</a:t>
            </a:r>
          </a:p>
        </p:txBody>
      </p:sp>
    </p:spTree>
    <p:extLst>
      <p:ext uri="{BB962C8B-B14F-4D97-AF65-F5344CB8AC3E}">
        <p14:creationId xmlns:p14="http://schemas.microsoft.com/office/powerpoint/2010/main" val="989702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Simple Example of Feed-Forward ANN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458" y="1241122"/>
            <a:ext cx="10271342" cy="5135563"/>
          </a:xfrm>
        </p:spPr>
        <p:txBody>
          <a:bodyPr>
            <a:normAutofit/>
          </a:bodyPr>
          <a:lstStyle/>
          <a:p>
            <a:r>
              <a:rPr lang="en-US" dirty="0"/>
              <a:t>Consider a simple example:</a:t>
            </a:r>
          </a:p>
          <a:p>
            <a:pPr lvl="1"/>
            <a:r>
              <a:rPr lang="en-US" dirty="0"/>
              <a:t>4 input variables (i.e. our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i="1" baseline="-25000" dirty="0">
                <a:latin typeface="Times" pitchFamily="18" charset="0"/>
              </a:rPr>
              <a:t>i</a:t>
            </a:r>
            <a:r>
              <a:rPr lang="en-US" dirty="0"/>
              <a:t>’s) </a:t>
            </a:r>
          </a:p>
          <a:p>
            <a:pPr lvl="1"/>
            <a:r>
              <a:rPr lang="en-US" dirty="0"/>
              <a:t>3 derived features (i.e. our </a:t>
            </a:r>
            <a:r>
              <a:rPr lang="en-US" i="1" dirty="0" err="1">
                <a:latin typeface="Times" pitchFamily="18" charset="0"/>
              </a:rPr>
              <a:t>Z</a:t>
            </a:r>
            <a:r>
              <a:rPr lang="en-US" i="1" baseline="-25000" dirty="0" err="1">
                <a:latin typeface="Times" pitchFamily="18" charset="0"/>
              </a:rPr>
              <a:t>m</a:t>
            </a:r>
            <a:r>
              <a:rPr lang="en-US" dirty="0" err="1"/>
              <a:t>’s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2 outcomes (i.e. our </a:t>
            </a:r>
            <a:r>
              <a:rPr lang="en-US" i="1" dirty="0">
                <a:latin typeface="Times" pitchFamily="18" charset="0"/>
              </a:rPr>
              <a:t>Y</a:t>
            </a:r>
            <a:r>
              <a:rPr lang="en-US" i="1" baseline="-25000" dirty="0">
                <a:latin typeface="Times" pitchFamily="18" charset="0"/>
              </a:rPr>
              <a:t>k</a:t>
            </a:r>
            <a:r>
              <a:rPr lang="en-US" dirty="0"/>
              <a:t>’s)</a:t>
            </a:r>
          </a:p>
          <a:p>
            <a:endParaRPr lang="en-US" dirty="0"/>
          </a:p>
          <a:p>
            <a:r>
              <a:rPr lang="en-US" dirty="0"/>
              <a:t>Let’s look at the graphic representation of this ANN…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2048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8229600" cy="571500"/>
          </a:xfrm>
        </p:spPr>
        <p:txBody>
          <a:bodyPr>
            <a:noAutofit/>
          </a:bodyPr>
          <a:lstStyle/>
          <a:p>
            <a:r>
              <a:rPr lang="en-US" dirty="0"/>
              <a:t>Simple Example of Feed-Forward ANN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6096000"/>
            <a:ext cx="3810000" cy="91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rgbClr val="C00000"/>
                </a:solidFill>
              </a:rPr>
              <a:t>Four inputs:  </a:t>
            </a:r>
            <a:r>
              <a:rPr lang="en-US" sz="2000" i="1" dirty="0">
                <a:solidFill>
                  <a:srgbClr val="C00000"/>
                </a:solidFill>
                <a:latin typeface="Times" pitchFamily="18" charset="0"/>
              </a:rPr>
              <a:t>X</a:t>
            </a:r>
            <a:r>
              <a:rPr lang="en-US" sz="2000" baseline="-25000" dirty="0">
                <a:solidFill>
                  <a:srgbClr val="C00000"/>
                </a:solidFill>
                <a:latin typeface="Times" pitchFamily="18" charset="0"/>
              </a:rPr>
              <a:t>1</a:t>
            </a:r>
            <a:r>
              <a:rPr lang="en-US" sz="2000" dirty="0">
                <a:solidFill>
                  <a:srgbClr val="C00000"/>
                </a:solidFill>
              </a:rPr>
              <a:t>, </a:t>
            </a:r>
            <a:r>
              <a:rPr lang="en-US" sz="2000" i="1" dirty="0">
                <a:solidFill>
                  <a:srgbClr val="C00000"/>
                </a:solidFill>
                <a:latin typeface="Times" pitchFamily="18" charset="0"/>
              </a:rPr>
              <a:t>X</a:t>
            </a:r>
            <a:r>
              <a:rPr lang="en-US" sz="2000" baseline="-25000" dirty="0">
                <a:solidFill>
                  <a:srgbClr val="C00000"/>
                </a:solidFill>
                <a:latin typeface="Times" pitchFamily="18" charset="0"/>
              </a:rPr>
              <a:t>2</a:t>
            </a:r>
            <a:r>
              <a:rPr lang="en-US" sz="2000" dirty="0">
                <a:solidFill>
                  <a:srgbClr val="C00000"/>
                </a:solidFill>
              </a:rPr>
              <a:t>, </a:t>
            </a:r>
            <a:r>
              <a:rPr lang="en-US" sz="2000" i="1" dirty="0">
                <a:solidFill>
                  <a:srgbClr val="C00000"/>
                </a:solidFill>
                <a:latin typeface="Times" pitchFamily="18" charset="0"/>
              </a:rPr>
              <a:t>X</a:t>
            </a:r>
            <a:r>
              <a:rPr lang="en-US" sz="2000" baseline="-25000" dirty="0">
                <a:solidFill>
                  <a:srgbClr val="C00000"/>
                </a:solidFill>
                <a:latin typeface="Times" pitchFamily="18" charset="0"/>
              </a:rPr>
              <a:t>3</a:t>
            </a:r>
            <a:r>
              <a:rPr lang="en-US" sz="2000" dirty="0">
                <a:solidFill>
                  <a:srgbClr val="C00000"/>
                </a:solidFill>
              </a:rPr>
              <a:t>, and </a:t>
            </a:r>
            <a:r>
              <a:rPr lang="en-US" sz="2000" i="1" dirty="0">
                <a:solidFill>
                  <a:srgbClr val="C00000"/>
                </a:solidFill>
                <a:latin typeface="Times" pitchFamily="18" charset="0"/>
              </a:rPr>
              <a:t>X</a:t>
            </a:r>
            <a:r>
              <a:rPr lang="en-US" sz="2000" baseline="-25000" dirty="0">
                <a:solidFill>
                  <a:srgbClr val="C00000"/>
                </a:solidFill>
                <a:latin typeface="Times" pitchFamily="18" charset="0"/>
              </a:rPr>
              <a:t>4</a:t>
            </a:r>
            <a:r>
              <a:rPr lang="en-US" sz="2000" dirty="0">
                <a:solidFill>
                  <a:srgbClr val="C00000"/>
                </a:solidFill>
              </a:rPr>
              <a:t> (i.e. observed features in the data)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8600" y="25908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7772400" y="2514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772400" y="3886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48600" y="39624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48600" y="25908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1</a:t>
            </a:r>
          </a:p>
        </p:txBody>
      </p:sp>
      <p:sp>
        <p:nvSpPr>
          <p:cNvPr id="17" name="Oval 16"/>
          <p:cNvSpPr/>
          <p:nvPr/>
        </p:nvSpPr>
        <p:spPr>
          <a:xfrm>
            <a:off x="5486400" y="19050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2057401" y="1219200"/>
            <a:ext cx="530009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2057400" y="2667000"/>
            <a:ext cx="5334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2057400" y="4038600"/>
            <a:ext cx="5334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2057400" y="5562600"/>
            <a:ext cx="5334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486400" y="32766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562600" y="47244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562600" y="33528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62600" y="1981200"/>
            <a:ext cx="370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38800" y="48006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33600" y="27432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33600" y="1295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133600" y="41148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133600" y="5638800"/>
            <a:ext cx="38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4</a:t>
            </a:r>
          </a:p>
        </p:txBody>
      </p:sp>
      <p:cxnSp>
        <p:nvCxnSpPr>
          <p:cNvPr id="45" name="Straight Connector 44"/>
          <p:cNvCxnSpPr>
            <a:stCxn id="7" idx="2"/>
            <a:endCxn id="17" idx="6"/>
          </p:cNvCxnSpPr>
          <p:nvPr/>
        </p:nvCxnSpPr>
        <p:spPr>
          <a:xfrm flipH="1" flipV="1">
            <a:off x="6019800" y="2171700"/>
            <a:ext cx="1752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2" idx="6"/>
            <a:endCxn id="12" idx="1"/>
          </p:cNvCxnSpPr>
          <p:nvPr/>
        </p:nvCxnSpPr>
        <p:spPr>
          <a:xfrm flipV="1">
            <a:off x="6019800" y="2775466"/>
            <a:ext cx="1828800" cy="767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7" idx="2"/>
          </p:cNvCxnSpPr>
          <p:nvPr/>
        </p:nvCxnSpPr>
        <p:spPr>
          <a:xfrm flipV="1">
            <a:off x="6096000" y="2781300"/>
            <a:ext cx="1676400" cy="22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2" idx="6"/>
            <a:endCxn id="8" idx="2"/>
          </p:cNvCxnSpPr>
          <p:nvPr/>
        </p:nvCxnSpPr>
        <p:spPr>
          <a:xfrm>
            <a:off x="6019800" y="3543300"/>
            <a:ext cx="1752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8" idx="2"/>
          </p:cNvCxnSpPr>
          <p:nvPr/>
        </p:nvCxnSpPr>
        <p:spPr>
          <a:xfrm flipH="1">
            <a:off x="6096000" y="4152900"/>
            <a:ext cx="1676400" cy="876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2" idx="2"/>
            <a:endCxn id="30" idx="6"/>
          </p:cNvCxnSpPr>
          <p:nvPr/>
        </p:nvCxnSpPr>
        <p:spPr>
          <a:xfrm flipH="1">
            <a:off x="2590800" y="3543300"/>
            <a:ext cx="28956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2" idx="2"/>
            <a:endCxn id="29" idx="6"/>
          </p:cNvCxnSpPr>
          <p:nvPr/>
        </p:nvCxnSpPr>
        <p:spPr>
          <a:xfrm flipH="1">
            <a:off x="2590800" y="3543300"/>
            <a:ext cx="2895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7" idx="2"/>
            <a:endCxn id="30" idx="6"/>
          </p:cNvCxnSpPr>
          <p:nvPr/>
        </p:nvCxnSpPr>
        <p:spPr>
          <a:xfrm flipH="1">
            <a:off x="2590800" y="2171700"/>
            <a:ext cx="2895600" cy="365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25" idx="6"/>
            <a:endCxn id="33" idx="2"/>
          </p:cNvCxnSpPr>
          <p:nvPr/>
        </p:nvCxnSpPr>
        <p:spPr>
          <a:xfrm>
            <a:off x="2587410" y="1485900"/>
            <a:ext cx="2975191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7" idx="2"/>
            <a:endCxn id="28" idx="6"/>
          </p:cNvCxnSpPr>
          <p:nvPr/>
        </p:nvCxnSpPr>
        <p:spPr>
          <a:xfrm flipH="1">
            <a:off x="2590800" y="2171700"/>
            <a:ext cx="2895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32" idx="2"/>
            <a:endCxn id="28" idx="6"/>
          </p:cNvCxnSpPr>
          <p:nvPr/>
        </p:nvCxnSpPr>
        <p:spPr>
          <a:xfrm flipH="1" flipV="1">
            <a:off x="2590800" y="2933700"/>
            <a:ext cx="2895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7" idx="2"/>
            <a:endCxn id="29" idx="6"/>
          </p:cNvCxnSpPr>
          <p:nvPr/>
        </p:nvCxnSpPr>
        <p:spPr>
          <a:xfrm flipH="1">
            <a:off x="2590800" y="2171700"/>
            <a:ext cx="28956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29" idx="6"/>
            <a:endCxn id="33" idx="2"/>
          </p:cNvCxnSpPr>
          <p:nvPr/>
        </p:nvCxnSpPr>
        <p:spPr>
          <a:xfrm>
            <a:off x="2590800" y="4305300"/>
            <a:ext cx="29718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25" idx="6"/>
            <a:endCxn id="17" idx="2"/>
          </p:cNvCxnSpPr>
          <p:nvPr/>
        </p:nvCxnSpPr>
        <p:spPr>
          <a:xfrm>
            <a:off x="2587410" y="1485900"/>
            <a:ext cx="2898991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28" idx="6"/>
            <a:endCxn id="33" idx="2"/>
          </p:cNvCxnSpPr>
          <p:nvPr/>
        </p:nvCxnSpPr>
        <p:spPr>
          <a:xfrm>
            <a:off x="2590800" y="2933700"/>
            <a:ext cx="29718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30" idx="6"/>
            <a:endCxn id="33" idx="2"/>
          </p:cNvCxnSpPr>
          <p:nvPr/>
        </p:nvCxnSpPr>
        <p:spPr>
          <a:xfrm flipV="1">
            <a:off x="2590800" y="4991100"/>
            <a:ext cx="29718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25" idx="6"/>
            <a:endCxn id="32" idx="2"/>
          </p:cNvCxnSpPr>
          <p:nvPr/>
        </p:nvCxnSpPr>
        <p:spPr>
          <a:xfrm>
            <a:off x="2587410" y="1485900"/>
            <a:ext cx="2898991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8" idx="2"/>
          </p:cNvCxnSpPr>
          <p:nvPr/>
        </p:nvCxnSpPr>
        <p:spPr>
          <a:xfrm>
            <a:off x="6019800" y="2209800"/>
            <a:ext cx="1752600" cy="1943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Content Placeholder 2"/>
          <p:cNvSpPr txBox="1">
            <a:spLocks/>
          </p:cNvSpPr>
          <p:nvPr/>
        </p:nvSpPr>
        <p:spPr>
          <a:xfrm>
            <a:off x="4343400" y="990600"/>
            <a:ext cx="3276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000" dirty="0">
                <a:solidFill>
                  <a:schemeClr val="accent6"/>
                </a:solidFill>
              </a:rPr>
              <a:t>Three derived features in the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>
                <a:solidFill>
                  <a:schemeClr val="accent6"/>
                </a:solidFill>
              </a:rPr>
              <a:t> hidden layer:  </a:t>
            </a:r>
            <a:r>
              <a:rPr lang="en-US" sz="2000" i="1" dirty="0">
                <a:solidFill>
                  <a:schemeClr val="accent6"/>
                </a:solidFill>
                <a:latin typeface="Times" pitchFamily="18" charset="0"/>
              </a:rPr>
              <a:t>Z</a:t>
            </a:r>
            <a:r>
              <a:rPr lang="en-US" sz="2000" baseline="-25000" dirty="0">
                <a:solidFill>
                  <a:schemeClr val="accent6"/>
                </a:solidFill>
                <a:latin typeface="Times" pitchFamily="18" charset="0"/>
              </a:rPr>
              <a:t>1</a:t>
            </a:r>
            <a:r>
              <a:rPr lang="en-US" sz="2000" dirty="0">
                <a:solidFill>
                  <a:schemeClr val="accent6"/>
                </a:solidFill>
              </a:rPr>
              <a:t>, </a:t>
            </a:r>
            <a:r>
              <a:rPr lang="en-US" sz="2000" i="1" dirty="0">
                <a:solidFill>
                  <a:schemeClr val="accent6"/>
                </a:solidFill>
                <a:latin typeface="Times" pitchFamily="18" charset="0"/>
              </a:rPr>
              <a:t>Z</a:t>
            </a:r>
            <a:r>
              <a:rPr lang="en-US" sz="2000" baseline="-25000" dirty="0">
                <a:solidFill>
                  <a:schemeClr val="accent6"/>
                </a:solidFill>
                <a:latin typeface="Times" pitchFamily="18" charset="0"/>
              </a:rPr>
              <a:t>2</a:t>
            </a:r>
            <a:r>
              <a:rPr lang="en-US" sz="2000" dirty="0">
                <a:solidFill>
                  <a:schemeClr val="accent6"/>
                </a:solidFill>
              </a:rPr>
              <a:t>, and </a:t>
            </a:r>
            <a:r>
              <a:rPr lang="en-US" sz="2000" i="1" dirty="0">
                <a:solidFill>
                  <a:schemeClr val="accent6"/>
                </a:solidFill>
                <a:latin typeface="Times" pitchFamily="18" charset="0"/>
              </a:rPr>
              <a:t>Z</a:t>
            </a:r>
            <a:r>
              <a:rPr lang="en-US" sz="2000" baseline="-25000" dirty="0">
                <a:solidFill>
                  <a:schemeClr val="accent6"/>
                </a:solidFill>
                <a:latin typeface="Times" pitchFamily="18" charset="0"/>
              </a:rPr>
              <a:t>3</a:t>
            </a:r>
            <a:endParaRPr lang="en-US" sz="2000" dirty="0">
              <a:solidFill>
                <a:schemeClr val="accent6"/>
              </a:solidFill>
              <a:latin typeface="Times" pitchFamily="18" charset="0"/>
            </a:endParaRPr>
          </a:p>
        </p:txBody>
      </p:sp>
      <p:sp>
        <p:nvSpPr>
          <p:cNvPr id="158" name="Content Placeholder 2"/>
          <p:cNvSpPr txBox="1">
            <a:spLocks/>
          </p:cNvSpPr>
          <p:nvPr/>
        </p:nvSpPr>
        <p:spPr>
          <a:xfrm>
            <a:off x="8305800" y="2895600"/>
            <a:ext cx="22098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Two outputs:  </a:t>
            </a:r>
            <a:r>
              <a:rPr 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" pitchFamily="18" charset="0"/>
              </a:rPr>
              <a:t>Y</a:t>
            </a:r>
            <a:r>
              <a:rPr lang="en-US" sz="20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" pitchFamily="18" charset="0"/>
              </a:rPr>
              <a:t>1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" pitchFamily="18" charset="0"/>
              </a:rPr>
              <a:t>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and </a:t>
            </a:r>
            <a:r>
              <a:rPr 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" pitchFamily="18" charset="0"/>
              </a:rPr>
              <a:t>Y</a:t>
            </a:r>
            <a:r>
              <a:rPr lang="en-US" sz="20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" pitchFamily="18" charset="0"/>
              </a:rPr>
              <a:t>2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(i.e. possible classes in the data)</a:t>
            </a:r>
          </a:p>
        </p:txBody>
      </p:sp>
    </p:spTree>
    <p:extLst>
      <p:ext uri="{BB962C8B-B14F-4D97-AF65-F5344CB8AC3E}">
        <p14:creationId xmlns:p14="http://schemas.microsoft.com/office/powerpoint/2010/main" val="208815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Non-Linear Separation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We started the class with a discussion of linear separation boundaries</a:t>
            </a:r>
          </a:p>
          <a:p>
            <a:pPr lvl="1"/>
            <a:r>
              <a:rPr lang="en-US" sz="2000" dirty="0"/>
              <a:t>Linear classifiers</a:t>
            </a:r>
          </a:p>
          <a:p>
            <a:pPr lvl="1"/>
            <a:r>
              <a:rPr lang="en-US" sz="2000" dirty="0"/>
              <a:t>LDA</a:t>
            </a:r>
          </a:p>
          <a:p>
            <a:pPr lvl="1"/>
            <a:r>
              <a:rPr lang="en-US" sz="2000" dirty="0"/>
              <a:t>Logistic Regression</a:t>
            </a:r>
          </a:p>
          <a:p>
            <a:pPr lvl="1"/>
            <a:r>
              <a:rPr lang="en-US" sz="2000" dirty="0" err="1"/>
              <a:t>Hyperplane</a:t>
            </a:r>
            <a:endParaRPr lang="en-US" sz="2000" dirty="0"/>
          </a:p>
          <a:p>
            <a:pPr lvl="1"/>
            <a:endParaRPr lang="en-US" sz="800" dirty="0"/>
          </a:p>
          <a:p>
            <a:r>
              <a:rPr lang="en-US" sz="2400" dirty="0"/>
              <a:t>Many of the methods we’ve discussed relax (or eliminate) this idea</a:t>
            </a:r>
          </a:p>
          <a:p>
            <a:endParaRPr lang="en-US" sz="800" dirty="0"/>
          </a:p>
          <a:p>
            <a:r>
              <a:rPr lang="en-US" sz="2400" dirty="0"/>
              <a:t>Neural Networks are another method to move beyond linearity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178382"/>
            <a:ext cx="31051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3929520"/>
            <a:ext cx="31242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7786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8229600" cy="571500"/>
          </a:xfrm>
        </p:spPr>
        <p:txBody>
          <a:bodyPr>
            <a:noAutofit/>
          </a:bodyPr>
          <a:lstStyle/>
          <a:p>
            <a:r>
              <a:rPr lang="en-US" dirty="0"/>
              <a:t>Simple Example of Feed-Forward ANN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8600" y="25908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7772400" y="2514600"/>
            <a:ext cx="533400" cy="533400"/>
          </a:xfrm>
          <a:prstGeom prst="ellipse">
            <a:avLst/>
          </a:prstGeom>
          <a:solidFill>
            <a:schemeClr val="accent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772400" y="3886200"/>
            <a:ext cx="533400" cy="533400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48600" y="39624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Y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48600" y="25908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Y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7" name="Oval 16"/>
          <p:cNvSpPr/>
          <p:nvPr/>
        </p:nvSpPr>
        <p:spPr>
          <a:xfrm>
            <a:off x="5486400" y="19050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2057401" y="1219200"/>
            <a:ext cx="530009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2057400" y="2667000"/>
            <a:ext cx="5334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2057400" y="4038600"/>
            <a:ext cx="5334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2057400" y="5562600"/>
            <a:ext cx="5334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486400" y="32766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562600" y="47244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562600" y="33528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62600" y="1981200"/>
            <a:ext cx="370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38800" y="48006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33600" y="27432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33600" y="1295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133600" y="41148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133600" y="5638800"/>
            <a:ext cx="38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4</a:t>
            </a:r>
          </a:p>
        </p:txBody>
      </p:sp>
      <p:cxnSp>
        <p:nvCxnSpPr>
          <p:cNvPr id="45" name="Straight Connector 44"/>
          <p:cNvCxnSpPr>
            <a:stCxn id="7" idx="2"/>
            <a:endCxn id="17" idx="6"/>
          </p:cNvCxnSpPr>
          <p:nvPr/>
        </p:nvCxnSpPr>
        <p:spPr>
          <a:xfrm flipH="1" flipV="1">
            <a:off x="6019800" y="2171700"/>
            <a:ext cx="1752600" cy="6096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2" idx="6"/>
            <a:endCxn id="12" idx="1"/>
          </p:cNvCxnSpPr>
          <p:nvPr/>
        </p:nvCxnSpPr>
        <p:spPr>
          <a:xfrm flipV="1">
            <a:off x="6019800" y="2775466"/>
            <a:ext cx="1828800" cy="76783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7" idx="2"/>
          </p:cNvCxnSpPr>
          <p:nvPr/>
        </p:nvCxnSpPr>
        <p:spPr>
          <a:xfrm flipV="1">
            <a:off x="6096000" y="2781300"/>
            <a:ext cx="1676400" cy="22479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2" idx="6"/>
            <a:endCxn id="8" idx="2"/>
          </p:cNvCxnSpPr>
          <p:nvPr/>
        </p:nvCxnSpPr>
        <p:spPr>
          <a:xfrm>
            <a:off x="6019800" y="3543300"/>
            <a:ext cx="1752600" cy="6096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8" idx="2"/>
          </p:cNvCxnSpPr>
          <p:nvPr/>
        </p:nvCxnSpPr>
        <p:spPr>
          <a:xfrm flipH="1">
            <a:off x="6096000" y="4152900"/>
            <a:ext cx="1676400" cy="8763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2" idx="2"/>
            <a:endCxn id="30" idx="6"/>
          </p:cNvCxnSpPr>
          <p:nvPr/>
        </p:nvCxnSpPr>
        <p:spPr>
          <a:xfrm flipH="1">
            <a:off x="2590800" y="3543300"/>
            <a:ext cx="28956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2" idx="2"/>
            <a:endCxn id="29" idx="6"/>
          </p:cNvCxnSpPr>
          <p:nvPr/>
        </p:nvCxnSpPr>
        <p:spPr>
          <a:xfrm flipH="1">
            <a:off x="2590800" y="3543300"/>
            <a:ext cx="2895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7" idx="2"/>
            <a:endCxn id="30" idx="6"/>
          </p:cNvCxnSpPr>
          <p:nvPr/>
        </p:nvCxnSpPr>
        <p:spPr>
          <a:xfrm flipH="1">
            <a:off x="2590800" y="2171700"/>
            <a:ext cx="2895600" cy="365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25" idx="6"/>
            <a:endCxn id="33" idx="2"/>
          </p:cNvCxnSpPr>
          <p:nvPr/>
        </p:nvCxnSpPr>
        <p:spPr>
          <a:xfrm>
            <a:off x="2587410" y="1485900"/>
            <a:ext cx="2975191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7" idx="2"/>
            <a:endCxn id="28" idx="6"/>
          </p:cNvCxnSpPr>
          <p:nvPr/>
        </p:nvCxnSpPr>
        <p:spPr>
          <a:xfrm flipH="1">
            <a:off x="2590800" y="2171700"/>
            <a:ext cx="2895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32" idx="2"/>
            <a:endCxn id="28" idx="6"/>
          </p:cNvCxnSpPr>
          <p:nvPr/>
        </p:nvCxnSpPr>
        <p:spPr>
          <a:xfrm flipH="1" flipV="1">
            <a:off x="2590800" y="2933700"/>
            <a:ext cx="2895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7" idx="2"/>
            <a:endCxn id="29" idx="6"/>
          </p:cNvCxnSpPr>
          <p:nvPr/>
        </p:nvCxnSpPr>
        <p:spPr>
          <a:xfrm flipH="1">
            <a:off x="2590800" y="2171700"/>
            <a:ext cx="28956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29" idx="6"/>
            <a:endCxn id="33" idx="2"/>
          </p:cNvCxnSpPr>
          <p:nvPr/>
        </p:nvCxnSpPr>
        <p:spPr>
          <a:xfrm>
            <a:off x="2590800" y="4305300"/>
            <a:ext cx="29718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25" idx="6"/>
            <a:endCxn id="17" idx="2"/>
          </p:cNvCxnSpPr>
          <p:nvPr/>
        </p:nvCxnSpPr>
        <p:spPr>
          <a:xfrm>
            <a:off x="2587410" y="1485900"/>
            <a:ext cx="2898991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28" idx="6"/>
            <a:endCxn id="33" idx="2"/>
          </p:cNvCxnSpPr>
          <p:nvPr/>
        </p:nvCxnSpPr>
        <p:spPr>
          <a:xfrm>
            <a:off x="2590800" y="2933700"/>
            <a:ext cx="29718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30" idx="6"/>
            <a:endCxn id="33" idx="2"/>
          </p:cNvCxnSpPr>
          <p:nvPr/>
        </p:nvCxnSpPr>
        <p:spPr>
          <a:xfrm flipV="1">
            <a:off x="2590800" y="4991100"/>
            <a:ext cx="29718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25" idx="6"/>
            <a:endCxn id="32" idx="2"/>
          </p:cNvCxnSpPr>
          <p:nvPr/>
        </p:nvCxnSpPr>
        <p:spPr>
          <a:xfrm>
            <a:off x="2587410" y="1485900"/>
            <a:ext cx="2898991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8" idx="2"/>
          </p:cNvCxnSpPr>
          <p:nvPr/>
        </p:nvCxnSpPr>
        <p:spPr>
          <a:xfrm>
            <a:off x="6019800" y="2209800"/>
            <a:ext cx="1752600" cy="19431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Content Placeholder 2"/>
          <p:cNvSpPr txBox="1">
            <a:spLocks/>
          </p:cNvSpPr>
          <p:nvPr/>
        </p:nvSpPr>
        <p:spPr>
          <a:xfrm>
            <a:off x="6629399" y="1524000"/>
            <a:ext cx="5018762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First  consider the connection between observed features </a:t>
            </a:r>
            <a:r>
              <a:rPr lang="en-US" sz="2400" i="1" dirty="0">
                <a:latin typeface="Times" pitchFamily="18" charset="0"/>
              </a:rPr>
              <a:t>X</a:t>
            </a:r>
            <a:r>
              <a:rPr lang="en-US" sz="2400" dirty="0"/>
              <a:t> and  derived features in the hidden layer,  </a:t>
            </a:r>
            <a:r>
              <a:rPr lang="en-US" sz="2400" i="1" dirty="0">
                <a:latin typeface="Times" pitchFamily="18" charset="0"/>
              </a:rPr>
              <a:t>Z</a:t>
            </a:r>
            <a:r>
              <a:rPr lang="en-US" sz="2400" baseline="-25000" dirty="0">
                <a:latin typeface="Times" pitchFamily="18" charset="0"/>
              </a:rPr>
              <a:t>1</a:t>
            </a:r>
            <a:r>
              <a:rPr lang="en-US" sz="2400" dirty="0"/>
              <a:t>, </a:t>
            </a:r>
            <a:r>
              <a:rPr lang="en-US" sz="2400" i="1" dirty="0">
                <a:latin typeface="Times" pitchFamily="18" charset="0"/>
              </a:rPr>
              <a:t>Z</a:t>
            </a:r>
            <a:r>
              <a:rPr lang="en-US" sz="2400" baseline="-25000" dirty="0">
                <a:latin typeface="Times" pitchFamily="18" charset="0"/>
              </a:rPr>
              <a:t>2</a:t>
            </a:r>
            <a:r>
              <a:rPr lang="en-US" sz="2400" dirty="0"/>
              <a:t>, and </a:t>
            </a:r>
            <a:r>
              <a:rPr lang="en-US" sz="2400" i="1" dirty="0">
                <a:latin typeface="Times" pitchFamily="18" charset="0"/>
              </a:rPr>
              <a:t>Z</a:t>
            </a:r>
            <a:r>
              <a:rPr lang="en-US" sz="2400" baseline="-25000" dirty="0">
                <a:latin typeface="Times" pitchFamily="18" charset="0"/>
              </a:rPr>
              <a:t>3</a:t>
            </a:r>
            <a:endParaRPr lang="en-US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libri" pitchFamily="34" charset="0"/>
              </a:rPr>
              <a:t>We can add the “weights” for each of the </a:t>
            </a:r>
            <a:r>
              <a:rPr lang="en-US" sz="2400" i="1" dirty="0">
                <a:latin typeface="Times" pitchFamily="18" charset="0"/>
              </a:rPr>
              <a:t>X</a:t>
            </a:r>
            <a:r>
              <a:rPr lang="en-US" sz="2400" dirty="0">
                <a:latin typeface="Calibri" pitchFamily="34" charset="0"/>
              </a:rPr>
              <a:t>’s for the derived features to our graphical representation</a:t>
            </a:r>
            <a:endParaRPr lang="en-US" sz="2400" dirty="0">
              <a:latin typeface="Times" pitchFamily="18" charset="0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950950"/>
              </p:ext>
            </p:extLst>
          </p:nvPr>
        </p:nvGraphicFramePr>
        <p:xfrm>
          <a:off x="7705723" y="3460751"/>
          <a:ext cx="2419350" cy="537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57120" imgH="279360" progId="Equation.DSMT4">
                  <p:embed/>
                </p:oleObj>
              </mc:Choice>
              <mc:Fallback>
                <p:oleObj name="Equation" r:id="rId2" imgW="1257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5723" y="3460751"/>
                        <a:ext cx="2419350" cy="5376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2895600" y="1295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11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124200" y="160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12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90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13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2438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21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124200" y="2743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22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667000" y="3124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23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6670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31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048000" y="4038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32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743200" y="4343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33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7432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41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1242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42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895600" y="563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43</a:t>
            </a:r>
          </a:p>
        </p:txBody>
      </p:sp>
    </p:spTree>
    <p:extLst>
      <p:ext uri="{BB962C8B-B14F-4D97-AF65-F5344CB8AC3E}">
        <p14:creationId xmlns:p14="http://schemas.microsoft.com/office/powerpoint/2010/main" val="4194896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8229600" cy="580448"/>
          </a:xfrm>
        </p:spPr>
        <p:txBody>
          <a:bodyPr>
            <a:noAutofit/>
          </a:bodyPr>
          <a:lstStyle/>
          <a:p>
            <a:r>
              <a:rPr lang="en-US" dirty="0"/>
              <a:t>Simple Example of Feed-Forward ANN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4958" y="935002"/>
            <a:ext cx="5452997" cy="5494903"/>
          </a:xfrm>
        </p:spPr>
        <p:txBody>
          <a:bodyPr>
            <a:normAutofit/>
          </a:bodyPr>
          <a:lstStyle/>
          <a:p>
            <a:r>
              <a:rPr lang="en-US" sz="2000" dirty="0"/>
              <a:t>Consider the first derived feature </a:t>
            </a:r>
            <a:r>
              <a:rPr lang="en-US" sz="2000" i="1" dirty="0">
                <a:latin typeface="Times" pitchFamily="18" charset="0"/>
              </a:rPr>
              <a:t>Z</a:t>
            </a:r>
            <a:r>
              <a:rPr lang="en-US" sz="2000" baseline="-25000" dirty="0">
                <a:latin typeface="Times" pitchFamily="18" charset="0"/>
              </a:rPr>
              <a:t>1</a:t>
            </a:r>
          </a:p>
          <a:p>
            <a:endParaRPr lang="en-US" sz="800" dirty="0"/>
          </a:p>
          <a:p>
            <a:r>
              <a:rPr lang="en-US" sz="2000" dirty="0"/>
              <a:t>It is created by applying our activation function, </a:t>
            </a:r>
            <a:r>
              <a:rPr lang="en-US" sz="2000" i="1" dirty="0">
                <a:latin typeface="Symbol" pitchFamily="18" charset="2"/>
              </a:rPr>
              <a:t>s</a:t>
            </a:r>
            <a:r>
              <a:rPr lang="en-US" sz="2000" dirty="0"/>
              <a:t>, to a linear combination of out observed features</a:t>
            </a:r>
          </a:p>
          <a:p>
            <a:endParaRPr lang="en-US" sz="800" dirty="0"/>
          </a:p>
          <a:p>
            <a:r>
              <a:rPr lang="en-US" sz="2000" dirty="0"/>
              <a:t>Say the activation function is sigmoid it takes the form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does derived feature </a:t>
            </a:r>
            <a:r>
              <a:rPr lang="en-US" sz="2000" i="1" dirty="0">
                <a:latin typeface="Times" pitchFamily="18" charset="0"/>
              </a:rPr>
              <a:t>Z</a:t>
            </a:r>
            <a:r>
              <a:rPr lang="en-US" sz="2000" baseline="-25000" dirty="0">
                <a:latin typeface="Times" pitchFamily="18" charset="0"/>
              </a:rPr>
              <a:t>1</a:t>
            </a:r>
            <a:r>
              <a:rPr lang="en-US" sz="2000" dirty="0"/>
              <a:t> look like (i.e. what is the functional form?):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8600" y="25908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7772400" y="2514599"/>
            <a:ext cx="533400" cy="541751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772400" y="3886199"/>
            <a:ext cx="533400" cy="541751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48600" y="39624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Y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48600" y="25908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Y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7" name="Oval 16"/>
          <p:cNvSpPr/>
          <p:nvPr/>
        </p:nvSpPr>
        <p:spPr>
          <a:xfrm>
            <a:off x="5486400" y="1904999"/>
            <a:ext cx="533400" cy="54175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2057401" y="1219199"/>
            <a:ext cx="530009" cy="54175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2057400" y="2666999"/>
            <a:ext cx="533400" cy="54175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2057400" y="4038599"/>
            <a:ext cx="533400" cy="54175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2057400" y="5562599"/>
            <a:ext cx="533400" cy="54175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486400" y="3276599"/>
            <a:ext cx="533400" cy="541751"/>
          </a:xfrm>
          <a:prstGeom prst="ellipse">
            <a:avLst/>
          </a:prstGeom>
          <a:solidFill>
            <a:srgbClr val="FFC000">
              <a:alpha val="19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562600" y="4724399"/>
            <a:ext cx="533400" cy="541751"/>
          </a:xfrm>
          <a:prstGeom prst="ellipse">
            <a:avLst/>
          </a:prstGeom>
          <a:solidFill>
            <a:srgbClr val="FFC000">
              <a:alpha val="19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562600" y="33528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Z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62600" y="1981200"/>
            <a:ext cx="370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38800" y="48006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Z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33600" y="27432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33600" y="1295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133600" y="41148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133600" y="5638800"/>
            <a:ext cx="38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4</a:t>
            </a:r>
          </a:p>
        </p:txBody>
      </p:sp>
      <p:cxnSp>
        <p:nvCxnSpPr>
          <p:cNvPr id="45" name="Straight Connector 44"/>
          <p:cNvCxnSpPr>
            <a:stCxn id="7" idx="2"/>
            <a:endCxn id="17" idx="6"/>
          </p:cNvCxnSpPr>
          <p:nvPr/>
        </p:nvCxnSpPr>
        <p:spPr>
          <a:xfrm flipH="1" flipV="1">
            <a:off x="6019800" y="2175875"/>
            <a:ext cx="1752600" cy="6096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2" idx="6"/>
            <a:endCxn id="12" idx="1"/>
          </p:cNvCxnSpPr>
          <p:nvPr/>
        </p:nvCxnSpPr>
        <p:spPr>
          <a:xfrm flipV="1">
            <a:off x="6019800" y="2775466"/>
            <a:ext cx="1828800" cy="772009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7" idx="2"/>
          </p:cNvCxnSpPr>
          <p:nvPr/>
        </p:nvCxnSpPr>
        <p:spPr>
          <a:xfrm flipV="1">
            <a:off x="6096000" y="2785475"/>
            <a:ext cx="1676400" cy="224372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2" idx="6"/>
            <a:endCxn id="8" idx="2"/>
          </p:cNvCxnSpPr>
          <p:nvPr/>
        </p:nvCxnSpPr>
        <p:spPr>
          <a:xfrm>
            <a:off x="6019800" y="3547475"/>
            <a:ext cx="1752600" cy="6096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8" idx="2"/>
          </p:cNvCxnSpPr>
          <p:nvPr/>
        </p:nvCxnSpPr>
        <p:spPr>
          <a:xfrm flipH="1">
            <a:off x="6096000" y="4157075"/>
            <a:ext cx="1676400" cy="872125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2" idx="2"/>
            <a:endCxn id="30" idx="6"/>
          </p:cNvCxnSpPr>
          <p:nvPr/>
        </p:nvCxnSpPr>
        <p:spPr>
          <a:xfrm flipH="1">
            <a:off x="2590800" y="3547475"/>
            <a:ext cx="2895600" cy="228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2" idx="2"/>
            <a:endCxn id="29" idx="6"/>
          </p:cNvCxnSpPr>
          <p:nvPr/>
        </p:nvCxnSpPr>
        <p:spPr>
          <a:xfrm flipH="1">
            <a:off x="2590800" y="3547475"/>
            <a:ext cx="2895600" cy="762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7" idx="2"/>
            <a:endCxn id="30" idx="6"/>
          </p:cNvCxnSpPr>
          <p:nvPr/>
        </p:nvCxnSpPr>
        <p:spPr>
          <a:xfrm flipH="1">
            <a:off x="2590800" y="2175875"/>
            <a:ext cx="2895600" cy="365760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25" idx="6"/>
            <a:endCxn id="33" idx="2"/>
          </p:cNvCxnSpPr>
          <p:nvPr/>
        </p:nvCxnSpPr>
        <p:spPr>
          <a:xfrm>
            <a:off x="2587410" y="1490075"/>
            <a:ext cx="2975190" cy="35052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7" idx="2"/>
            <a:endCxn id="28" idx="6"/>
          </p:cNvCxnSpPr>
          <p:nvPr/>
        </p:nvCxnSpPr>
        <p:spPr>
          <a:xfrm flipH="1">
            <a:off x="2590800" y="2175875"/>
            <a:ext cx="2895600" cy="76200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32" idx="2"/>
            <a:endCxn id="28" idx="6"/>
          </p:cNvCxnSpPr>
          <p:nvPr/>
        </p:nvCxnSpPr>
        <p:spPr>
          <a:xfrm flipH="1" flipV="1">
            <a:off x="2590800" y="2937875"/>
            <a:ext cx="2895600" cy="6096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7" idx="2"/>
            <a:endCxn id="29" idx="6"/>
          </p:cNvCxnSpPr>
          <p:nvPr/>
        </p:nvCxnSpPr>
        <p:spPr>
          <a:xfrm flipH="1">
            <a:off x="2590800" y="2175875"/>
            <a:ext cx="2895600" cy="213360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29" idx="6"/>
            <a:endCxn id="33" idx="2"/>
          </p:cNvCxnSpPr>
          <p:nvPr/>
        </p:nvCxnSpPr>
        <p:spPr>
          <a:xfrm>
            <a:off x="2590800" y="4309475"/>
            <a:ext cx="2971800" cy="6858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25" idx="6"/>
            <a:endCxn id="17" idx="2"/>
          </p:cNvCxnSpPr>
          <p:nvPr/>
        </p:nvCxnSpPr>
        <p:spPr>
          <a:xfrm>
            <a:off x="2587410" y="1490075"/>
            <a:ext cx="2898990" cy="68580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2590800" y="2895600"/>
            <a:ext cx="2971800" cy="20574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30" idx="6"/>
            <a:endCxn id="33" idx="2"/>
          </p:cNvCxnSpPr>
          <p:nvPr/>
        </p:nvCxnSpPr>
        <p:spPr>
          <a:xfrm flipV="1">
            <a:off x="2590800" y="4995275"/>
            <a:ext cx="2971800" cy="8382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25" idx="6"/>
            <a:endCxn id="32" idx="2"/>
          </p:cNvCxnSpPr>
          <p:nvPr/>
        </p:nvCxnSpPr>
        <p:spPr>
          <a:xfrm>
            <a:off x="2587410" y="1490075"/>
            <a:ext cx="2898990" cy="20574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8" idx="2"/>
          </p:cNvCxnSpPr>
          <p:nvPr/>
        </p:nvCxnSpPr>
        <p:spPr>
          <a:xfrm>
            <a:off x="6019800" y="2209800"/>
            <a:ext cx="1752600" cy="194727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85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017661"/>
              </p:ext>
            </p:extLst>
          </p:nvPr>
        </p:nvGraphicFramePr>
        <p:xfrm>
          <a:off x="7840663" y="3397250"/>
          <a:ext cx="128428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01440" imgH="393480" progId="Equation.DSMT4">
                  <p:embed/>
                </p:oleObj>
              </mc:Choice>
              <mc:Fallback>
                <p:oleObj name="Equation" r:id="rId2" imgW="901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0663" y="3397250"/>
                        <a:ext cx="1284287" cy="569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895600" y="1219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11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971800" y="2362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12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9718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13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048000" y="4343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a</a:t>
            </a:r>
            <a:r>
              <a:rPr lang="en-US" baseline="-250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602154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Simple Example of Feed-Forward ANN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296" y="1120569"/>
            <a:ext cx="9995770" cy="5405492"/>
          </a:xfrm>
        </p:spPr>
        <p:txBody>
          <a:bodyPr>
            <a:normAutofit/>
          </a:bodyPr>
          <a:lstStyle/>
          <a:p>
            <a:r>
              <a:rPr lang="en-US" dirty="0"/>
              <a:t>Given the form of the activation function, it is easy to write out the form of each of our three derived features </a:t>
            </a:r>
            <a:r>
              <a:rPr lang="en-US" i="1" dirty="0">
                <a:latin typeface="Times" pitchFamily="18" charset="0"/>
              </a:rPr>
              <a:t>Z</a:t>
            </a:r>
            <a:r>
              <a:rPr lang="en-US" baseline="-25000" dirty="0">
                <a:latin typeface="Times" pitchFamily="18" charset="0"/>
              </a:rPr>
              <a:t>1</a:t>
            </a:r>
            <a:r>
              <a:rPr lang="en-US" dirty="0"/>
              <a:t>, </a:t>
            </a:r>
            <a:r>
              <a:rPr lang="en-US" i="1" dirty="0">
                <a:latin typeface="Times" pitchFamily="18" charset="0"/>
              </a:rPr>
              <a:t>Z</a:t>
            </a:r>
            <a:r>
              <a:rPr lang="en-US" baseline="-25000" dirty="0">
                <a:latin typeface="Times" pitchFamily="18" charset="0"/>
              </a:rPr>
              <a:t>2</a:t>
            </a:r>
            <a:r>
              <a:rPr lang="en-US" dirty="0"/>
              <a:t>, and </a:t>
            </a:r>
            <a:r>
              <a:rPr lang="en-US" i="1" dirty="0">
                <a:latin typeface="Times" pitchFamily="18" charset="0"/>
              </a:rPr>
              <a:t>Z</a:t>
            </a:r>
            <a:r>
              <a:rPr lang="en-US" baseline="-25000" dirty="0">
                <a:latin typeface="Times" pitchFamily="18" charset="0"/>
              </a:rPr>
              <a:t>3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2909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ontent Placeholder 2"/>
          <p:cNvSpPr txBox="1">
            <a:spLocks/>
          </p:cNvSpPr>
          <p:nvPr/>
        </p:nvSpPr>
        <p:spPr>
          <a:xfrm>
            <a:off x="599684" y="1740932"/>
            <a:ext cx="6525016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Now that we have the form of our derived features,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Z</a:t>
            </a:r>
            <a:r>
              <a:rPr lang="en-US" sz="2400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sz="2400" dirty="0"/>
              <a:t>,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Z</a:t>
            </a:r>
            <a:r>
              <a:rPr lang="en-US" sz="2400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sz="2400" dirty="0"/>
              <a:t>, and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Z</a:t>
            </a:r>
            <a:r>
              <a:rPr lang="en-US" sz="2400" baseline="-25000" dirty="0">
                <a:latin typeface="Times" panose="02020603050405020304" pitchFamily="18" charset="0"/>
                <a:cs typeface="Times" panose="02020603050405020304" pitchFamily="18" charset="0"/>
              </a:rPr>
              <a:t>3</a:t>
            </a:r>
            <a:r>
              <a:rPr lang="en-US" sz="2400" dirty="0"/>
              <a:t>,  we can now consider the connections between our derived features and out outputs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sz="2400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endParaRPr lang="en-US" sz="2400" baseline="-250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 Again we can add the “weights” to the graphical representation of our ANN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8229600" cy="5715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Simple Example of Feed-Forward ANN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82200" y="27432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9906000" y="2667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906000" y="4038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82200" y="41148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82200" y="27432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1</a:t>
            </a:r>
          </a:p>
        </p:txBody>
      </p:sp>
      <p:sp>
        <p:nvSpPr>
          <p:cNvPr id="17" name="Oval 16"/>
          <p:cNvSpPr/>
          <p:nvPr/>
        </p:nvSpPr>
        <p:spPr>
          <a:xfrm>
            <a:off x="7620000" y="20574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191001" y="1371600"/>
            <a:ext cx="530009" cy="533400"/>
          </a:xfrm>
          <a:prstGeom prst="ellipse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191000" y="2819400"/>
            <a:ext cx="533400" cy="533400"/>
          </a:xfrm>
          <a:prstGeom prst="ellipse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191000" y="4191000"/>
            <a:ext cx="533400" cy="533400"/>
          </a:xfrm>
          <a:prstGeom prst="ellipse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4191000" y="5715000"/>
            <a:ext cx="533400" cy="533400"/>
          </a:xfrm>
          <a:prstGeom prst="ellipse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7620000" y="34290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7696200" y="48768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696200" y="35052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696200" y="2133600"/>
            <a:ext cx="370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772400" y="49530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267200" y="28956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X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67200" y="144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X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267200" y="42672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X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267200" y="5791200"/>
            <a:ext cx="38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X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4</a:t>
            </a:r>
          </a:p>
        </p:txBody>
      </p:sp>
      <p:cxnSp>
        <p:nvCxnSpPr>
          <p:cNvPr id="45" name="Straight Connector 44"/>
          <p:cNvCxnSpPr>
            <a:stCxn id="7" idx="2"/>
            <a:endCxn id="17" idx="6"/>
          </p:cNvCxnSpPr>
          <p:nvPr/>
        </p:nvCxnSpPr>
        <p:spPr>
          <a:xfrm flipH="1" flipV="1">
            <a:off x="8153400" y="2324100"/>
            <a:ext cx="1752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2" idx="6"/>
            <a:endCxn id="12" idx="1"/>
          </p:cNvCxnSpPr>
          <p:nvPr/>
        </p:nvCxnSpPr>
        <p:spPr>
          <a:xfrm flipV="1">
            <a:off x="8153400" y="2927866"/>
            <a:ext cx="1828800" cy="767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7" idx="2"/>
          </p:cNvCxnSpPr>
          <p:nvPr/>
        </p:nvCxnSpPr>
        <p:spPr>
          <a:xfrm flipV="1">
            <a:off x="8229600" y="2933700"/>
            <a:ext cx="1676400" cy="22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2" idx="6"/>
            <a:endCxn id="8" idx="2"/>
          </p:cNvCxnSpPr>
          <p:nvPr/>
        </p:nvCxnSpPr>
        <p:spPr>
          <a:xfrm>
            <a:off x="8153400" y="3695700"/>
            <a:ext cx="1752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8" idx="2"/>
          </p:cNvCxnSpPr>
          <p:nvPr/>
        </p:nvCxnSpPr>
        <p:spPr>
          <a:xfrm flipH="1">
            <a:off x="8229600" y="4305300"/>
            <a:ext cx="1676400" cy="876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2" idx="2"/>
            <a:endCxn id="30" idx="6"/>
          </p:cNvCxnSpPr>
          <p:nvPr/>
        </p:nvCxnSpPr>
        <p:spPr>
          <a:xfrm flipH="1">
            <a:off x="4724400" y="3695700"/>
            <a:ext cx="2895600" cy="228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2" idx="2"/>
            <a:endCxn id="29" idx="6"/>
          </p:cNvCxnSpPr>
          <p:nvPr/>
        </p:nvCxnSpPr>
        <p:spPr>
          <a:xfrm flipH="1">
            <a:off x="4724400" y="3695700"/>
            <a:ext cx="2895600" cy="762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7" idx="2"/>
            <a:endCxn id="30" idx="6"/>
          </p:cNvCxnSpPr>
          <p:nvPr/>
        </p:nvCxnSpPr>
        <p:spPr>
          <a:xfrm flipH="1">
            <a:off x="4724400" y="2324100"/>
            <a:ext cx="2895600" cy="36576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25" idx="6"/>
            <a:endCxn id="33" idx="2"/>
          </p:cNvCxnSpPr>
          <p:nvPr/>
        </p:nvCxnSpPr>
        <p:spPr>
          <a:xfrm>
            <a:off x="4721010" y="1638300"/>
            <a:ext cx="2975191" cy="35052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7" idx="2"/>
            <a:endCxn id="28" idx="6"/>
          </p:cNvCxnSpPr>
          <p:nvPr/>
        </p:nvCxnSpPr>
        <p:spPr>
          <a:xfrm flipH="1">
            <a:off x="4724400" y="2324100"/>
            <a:ext cx="2895600" cy="762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32" idx="2"/>
            <a:endCxn id="28" idx="6"/>
          </p:cNvCxnSpPr>
          <p:nvPr/>
        </p:nvCxnSpPr>
        <p:spPr>
          <a:xfrm flipH="1" flipV="1">
            <a:off x="4724400" y="3086100"/>
            <a:ext cx="2895600" cy="6096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7" idx="2"/>
            <a:endCxn id="29" idx="6"/>
          </p:cNvCxnSpPr>
          <p:nvPr/>
        </p:nvCxnSpPr>
        <p:spPr>
          <a:xfrm flipH="1">
            <a:off x="4724400" y="2324100"/>
            <a:ext cx="2895600" cy="21336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29" idx="6"/>
            <a:endCxn id="33" idx="2"/>
          </p:cNvCxnSpPr>
          <p:nvPr/>
        </p:nvCxnSpPr>
        <p:spPr>
          <a:xfrm>
            <a:off x="4724400" y="4457700"/>
            <a:ext cx="2971800" cy="6858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25" idx="6"/>
            <a:endCxn id="17" idx="2"/>
          </p:cNvCxnSpPr>
          <p:nvPr/>
        </p:nvCxnSpPr>
        <p:spPr>
          <a:xfrm>
            <a:off x="4721010" y="1638300"/>
            <a:ext cx="2898991" cy="6858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28" idx="6"/>
            <a:endCxn id="33" idx="2"/>
          </p:cNvCxnSpPr>
          <p:nvPr/>
        </p:nvCxnSpPr>
        <p:spPr>
          <a:xfrm>
            <a:off x="4724400" y="3086100"/>
            <a:ext cx="2971800" cy="20574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30" idx="6"/>
            <a:endCxn id="33" idx="2"/>
          </p:cNvCxnSpPr>
          <p:nvPr/>
        </p:nvCxnSpPr>
        <p:spPr>
          <a:xfrm flipV="1">
            <a:off x="4724400" y="5143500"/>
            <a:ext cx="2971800" cy="8382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25" idx="6"/>
            <a:endCxn id="32" idx="2"/>
          </p:cNvCxnSpPr>
          <p:nvPr/>
        </p:nvCxnSpPr>
        <p:spPr>
          <a:xfrm>
            <a:off x="4721010" y="1638300"/>
            <a:ext cx="2898991" cy="20574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8" idx="2"/>
          </p:cNvCxnSpPr>
          <p:nvPr/>
        </p:nvCxnSpPr>
        <p:spPr>
          <a:xfrm>
            <a:off x="8153400" y="2362200"/>
            <a:ext cx="1752600" cy="1943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024032"/>
              </p:ext>
            </p:extLst>
          </p:nvPr>
        </p:nvGraphicFramePr>
        <p:xfrm>
          <a:off x="2138363" y="3521532"/>
          <a:ext cx="3146425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1840" imgH="533160" progId="Equation.DSMT4">
                  <p:embed/>
                </p:oleObj>
              </mc:Choice>
              <mc:Fallback>
                <p:oleObj name="Equation" r:id="rId2" imgW="203184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363" y="3521532"/>
                        <a:ext cx="3146425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8305800" y="2057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b</a:t>
            </a:r>
            <a:r>
              <a:rPr lang="en-US" baseline="-25000" dirty="0"/>
              <a:t>11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077200" y="2590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b</a:t>
            </a:r>
            <a:r>
              <a:rPr lang="en-US" baseline="-25000" dirty="0"/>
              <a:t>12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229600" y="3200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b</a:t>
            </a:r>
            <a:r>
              <a:rPr lang="en-US" baseline="-25000" dirty="0"/>
              <a:t>21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229600" y="3733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b</a:t>
            </a:r>
            <a:r>
              <a:rPr lang="en-US" baseline="-25000" dirty="0"/>
              <a:t>22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153400" y="4495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b</a:t>
            </a:r>
            <a:r>
              <a:rPr lang="en-US" baseline="-25000" dirty="0"/>
              <a:t>31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534400" y="4876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b</a:t>
            </a:r>
            <a:r>
              <a:rPr lang="en-US" baseline="-25000" dirty="0"/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2011889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713984" y="1447800"/>
            <a:ext cx="6601216" cy="5029200"/>
          </a:xfrm>
        </p:spPr>
        <p:txBody>
          <a:bodyPr>
            <a:noAutofit/>
          </a:bodyPr>
          <a:lstStyle/>
          <a:p>
            <a:r>
              <a:rPr lang="en-US" sz="2400" dirty="0"/>
              <a:t>Consider the first output class </a:t>
            </a:r>
            <a:r>
              <a:rPr lang="en-US" sz="2400" i="1" dirty="0">
                <a:latin typeface="Times" pitchFamily="18" charset="0"/>
              </a:rPr>
              <a:t>Y</a:t>
            </a:r>
            <a:r>
              <a:rPr lang="en-US" sz="2400" baseline="-25000" dirty="0">
                <a:latin typeface="Times" pitchFamily="18" charset="0"/>
              </a:rPr>
              <a:t>1</a:t>
            </a:r>
          </a:p>
          <a:p>
            <a:endParaRPr lang="en-US" sz="800" dirty="0"/>
          </a:p>
          <a:p>
            <a:r>
              <a:rPr lang="en-US" sz="2400" dirty="0"/>
              <a:t>It is created by applying an output function, </a:t>
            </a:r>
            <a:r>
              <a:rPr lang="en-US" sz="2400" i="1" dirty="0">
                <a:latin typeface="Times" pitchFamily="18" charset="0"/>
              </a:rPr>
              <a:t>g</a:t>
            </a:r>
            <a:r>
              <a:rPr lang="en-US" sz="2400" i="1" baseline="-25000" dirty="0">
                <a:latin typeface="Times" pitchFamily="18" charset="0"/>
              </a:rPr>
              <a:t>k</a:t>
            </a:r>
            <a:r>
              <a:rPr lang="en-US" sz="2400" dirty="0">
                <a:latin typeface="Times" pitchFamily="18" charset="0"/>
              </a:rPr>
              <a:t>(</a:t>
            </a:r>
            <a:r>
              <a:rPr lang="en-US" sz="2400" i="1" dirty="0">
                <a:latin typeface="Times" pitchFamily="18" charset="0"/>
              </a:rPr>
              <a:t>T</a:t>
            </a:r>
            <a:r>
              <a:rPr lang="en-US" sz="2400" dirty="0">
                <a:latin typeface="Times" pitchFamily="18" charset="0"/>
              </a:rPr>
              <a:t>)</a:t>
            </a:r>
            <a:r>
              <a:rPr lang="en-US" sz="2400" i="1" dirty="0"/>
              <a:t>,</a:t>
            </a:r>
            <a:r>
              <a:rPr lang="en-US" sz="2400" dirty="0"/>
              <a:t> to a linear combination of the derived features</a:t>
            </a:r>
          </a:p>
          <a:p>
            <a:endParaRPr lang="en-US" sz="800" dirty="0"/>
          </a:p>
          <a:p>
            <a:r>
              <a:rPr lang="en-US" sz="2400" dirty="0"/>
              <a:t>Since the activation function is sigmoid, it makes sense for the our output function to be the softmax function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So what form does our first output </a:t>
            </a:r>
            <a:r>
              <a:rPr lang="en-US" sz="2400" i="1" dirty="0">
                <a:latin typeface="Times" pitchFamily="18" charset="0"/>
              </a:rPr>
              <a:t>Y</a:t>
            </a:r>
            <a:r>
              <a:rPr lang="en-US" sz="2400" baseline="-25000" dirty="0">
                <a:latin typeface="Times" pitchFamily="18" charset="0"/>
              </a:rPr>
              <a:t>1</a:t>
            </a:r>
            <a:r>
              <a:rPr lang="en-US" sz="2400" dirty="0"/>
              <a:t> take?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8229600" cy="5715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Simple Example of Feed-Forward ANN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82200" y="27432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9906000" y="2667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906000" y="4038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82200" y="41148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82200" y="27432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baseline="-25000" dirty="0"/>
              <a:t>1</a:t>
            </a:r>
          </a:p>
        </p:txBody>
      </p:sp>
      <p:sp>
        <p:nvSpPr>
          <p:cNvPr id="17" name="Oval 16"/>
          <p:cNvSpPr/>
          <p:nvPr/>
        </p:nvSpPr>
        <p:spPr>
          <a:xfrm>
            <a:off x="7620000" y="20574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191001" y="1371600"/>
            <a:ext cx="530009" cy="533400"/>
          </a:xfrm>
          <a:prstGeom prst="ellipse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191000" y="2819400"/>
            <a:ext cx="533400" cy="533400"/>
          </a:xfrm>
          <a:prstGeom prst="ellipse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191000" y="4191000"/>
            <a:ext cx="533400" cy="533400"/>
          </a:xfrm>
          <a:prstGeom prst="ellipse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4191000" y="5715000"/>
            <a:ext cx="533400" cy="533400"/>
          </a:xfrm>
          <a:prstGeom prst="ellipse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7620000" y="34290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7696200" y="4876800"/>
            <a:ext cx="5334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696200" y="35052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696200" y="2133600"/>
            <a:ext cx="370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772400" y="49530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  <a:r>
              <a:rPr lang="en-US" baseline="-25000" dirty="0"/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267200" y="28956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X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67200" y="144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X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267200" y="42672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X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267200" y="5791200"/>
            <a:ext cx="38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X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4</a:t>
            </a:r>
          </a:p>
        </p:txBody>
      </p:sp>
      <p:cxnSp>
        <p:nvCxnSpPr>
          <p:cNvPr id="45" name="Straight Connector 44"/>
          <p:cNvCxnSpPr>
            <a:stCxn id="7" idx="2"/>
            <a:endCxn id="17" idx="6"/>
          </p:cNvCxnSpPr>
          <p:nvPr/>
        </p:nvCxnSpPr>
        <p:spPr>
          <a:xfrm flipH="1" flipV="1">
            <a:off x="8153400" y="2324100"/>
            <a:ext cx="1752600" cy="60960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2" idx="6"/>
            <a:endCxn id="7" idx="2"/>
          </p:cNvCxnSpPr>
          <p:nvPr/>
        </p:nvCxnSpPr>
        <p:spPr>
          <a:xfrm flipV="1">
            <a:off x="8153400" y="2933700"/>
            <a:ext cx="1752600" cy="762000"/>
          </a:xfrm>
          <a:prstGeom prst="line">
            <a:avLst/>
          </a:prstGeom>
          <a:ln w="2540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7" idx="2"/>
          </p:cNvCxnSpPr>
          <p:nvPr/>
        </p:nvCxnSpPr>
        <p:spPr>
          <a:xfrm flipV="1">
            <a:off x="8229600" y="2933700"/>
            <a:ext cx="1676400" cy="2247900"/>
          </a:xfrm>
          <a:prstGeom prst="line">
            <a:avLst/>
          </a:prstGeom>
          <a:ln w="2540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2" idx="6"/>
            <a:endCxn id="8" idx="2"/>
          </p:cNvCxnSpPr>
          <p:nvPr/>
        </p:nvCxnSpPr>
        <p:spPr>
          <a:xfrm>
            <a:off x="8153400" y="3695700"/>
            <a:ext cx="1752600" cy="6096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8" idx="2"/>
          </p:cNvCxnSpPr>
          <p:nvPr/>
        </p:nvCxnSpPr>
        <p:spPr>
          <a:xfrm flipH="1">
            <a:off x="8229600" y="4305300"/>
            <a:ext cx="1676400" cy="87630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2" idx="2"/>
            <a:endCxn id="30" idx="6"/>
          </p:cNvCxnSpPr>
          <p:nvPr/>
        </p:nvCxnSpPr>
        <p:spPr>
          <a:xfrm flipH="1">
            <a:off x="4724400" y="3695700"/>
            <a:ext cx="2895600" cy="228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2" idx="2"/>
            <a:endCxn id="29" idx="6"/>
          </p:cNvCxnSpPr>
          <p:nvPr/>
        </p:nvCxnSpPr>
        <p:spPr>
          <a:xfrm flipH="1">
            <a:off x="4724400" y="3695700"/>
            <a:ext cx="2895600" cy="762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7" idx="2"/>
            <a:endCxn id="30" idx="6"/>
          </p:cNvCxnSpPr>
          <p:nvPr/>
        </p:nvCxnSpPr>
        <p:spPr>
          <a:xfrm flipH="1">
            <a:off x="4724400" y="2324100"/>
            <a:ext cx="2895600" cy="36576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25" idx="6"/>
            <a:endCxn id="33" idx="2"/>
          </p:cNvCxnSpPr>
          <p:nvPr/>
        </p:nvCxnSpPr>
        <p:spPr>
          <a:xfrm>
            <a:off x="4721010" y="1638300"/>
            <a:ext cx="2975191" cy="35052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7" idx="2"/>
            <a:endCxn id="28" idx="6"/>
          </p:cNvCxnSpPr>
          <p:nvPr/>
        </p:nvCxnSpPr>
        <p:spPr>
          <a:xfrm flipH="1">
            <a:off x="4724400" y="2324100"/>
            <a:ext cx="2895600" cy="762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32" idx="2"/>
            <a:endCxn id="28" idx="6"/>
          </p:cNvCxnSpPr>
          <p:nvPr/>
        </p:nvCxnSpPr>
        <p:spPr>
          <a:xfrm flipH="1" flipV="1">
            <a:off x="4724400" y="3086100"/>
            <a:ext cx="2895600" cy="6096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7" idx="2"/>
            <a:endCxn id="29" idx="6"/>
          </p:cNvCxnSpPr>
          <p:nvPr/>
        </p:nvCxnSpPr>
        <p:spPr>
          <a:xfrm flipH="1">
            <a:off x="4724400" y="2324100"/>
            <a:ext cx="2895600" cy="21336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29" idx="6"/>
            <a:endCxn id="33" idx="2"/>
          </p:cNvCxnSpPr>
          <p:nvPr/>
        </p:nvCxnSpPr>
        <p:spPr>
          <a:xfrm>
            <a:off x="4724400" y="4457700"/>
            <a:ext cx="2971800" cy="6858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25" idx="6"/>
            <a:endCxn id="17" idx="2"/>
          </p:cNvCxnSpPr>
          <p:nvPr/>
        </p:nvCxnSpPr>
        <p:spPr>
          <a:xfrm>
            <a:off x="4721010" y="1638300"/>
            <a:ext cx="2898991" cy="6858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28" idx="6"/>
            <a:endCxn id="33" idx="2"/>
          </p:cNvCxnSpPr>
          <p:nvPr/>
        </p:nvCxnSpPr>
        <p:spPr>
          <a:xfrm>
            <a:off x="4724400" y="3086100"/>
            <a:ext cx="2971800" cy="20574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30" idx="6"/>
            <a:endCxn id="33" idx="2"/>
          </p:cNvCxnSpPr>
          <p:nvPr/>
        </p:nvCxnSpPr>
        <p:spPr>
          <a:xfrm flipV="1">
            <a:off x="4724400" y="5143500"/>
            <a:ext cx="2971800" cy="8382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25" idx="6"/>
            <a:endCxn id="32" idx="2"/>
          </p:cNvCxnSpPr>
          <p:nvPr/>
        </p:nvCxnSpPr>
        <p:spPr>
          <a:xfrm>
            <a:off x="4721010" y="1638300"/>
            <a:ext cx="2898991" cy="20574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8" idx="2"/>
          </p:cNvCxnSpPr>
          <p:nvPr/>
        </p:nvCxnSpPr>
        <p:spPr>
          <a:xfrm>
            <a:off x="8153400" y="2362200"/>
            <a:ext cx="1752600" cy="194310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683593"/>
              </p:ext>
            </p:extLst>
          </p:nvPr>
        </p:nvGraphicFramePr>
        <p:xfrm>
          <a:off x="2381306" y="4313894"/>
          <a:ext cx="169068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91880" imgH="507960" progId="Equation.DSMT4">
                  <p:embed/>
                </p:oleObj>
              </mc:Choice>
              <mc:Fallback>
                <p:oleObj name="Equation" r:id="rId2" imgW="10918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306" y="4313894"/>
                        <a:ext cx="1690688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8305800" y="2057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b</a:t>
            </a:r>
            <a:r>
              <a:rPr lang="en-US" baseline="-25000" dirty="0"/>
              <a:t>11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077200" y="2590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b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229600" y="3200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b</a:t>
            </a:r>
            <a:r>
              <a:rPr lang="en-US" baseline="-25000" dirty="0"/>
              <a:t>21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229600" y="3733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65000"/>
                  </a:schemeClr>
                </a:solidFill>
                <a:latin typeface="Symbol" pitchFamily="18" charset="2"/>
              </a:rPr>
              <a:t>b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</a:rPr>
              <a:t>22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153400" y="4495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b</a:t>
            </a:r>
            <a:r>
              <a:rPr lang="en-US" baseline="-25000" dirty="0"/>
              <a:t>31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534400" y="4876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65000"/>
                  </a:schemeClr>
                </a:solidFill>
                <a:latin typeface="Symbol" pitchFamily="18" charset="2"/>
              </a:rPr>
              <a:t>b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</a:rPr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391037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Simple Example of Feed-Forward ANN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561" y="1089765"/>
            <a:ext cx="10509337" cy="5544748"/>
          </a:xfrm>
        </p:spPr>
        <p:txBody>
          <a:bodyPr>
            <a:normAutofit/>
          </a:bodyPr>
          <a:lstStyle/>
          <a:p>
            <a:r>
              <a:rPr lang="en-US" dirty="0"/>
              <a:t>Given the form of the output function, it is easy to write out the form of the two outputs </a:t>
            </a:r>
            <a:r>
              <a:rPr lang="en-US" i="1" dirty="0">
                <a:latin typeface="Times" pitchFamily="18" charset="0"/>
              </a:rPr>
              <a:t>Y</a:t>
            </a:r>
            <a:r>
              <a:rPr lang="en-US" baseline="-25000" dirty="0">
                <a:latin typeface="Times" pitchFamily="18" charset="0"/>
              </a:rPr>
              <a:t>1</a:t>
            </a:r>
            <a:r>
              <a:rPr lang="en-US" dirty="0"/>
              <a:t> and </a:t>
            </a:r>
            <a:r>
              <a:rPr lang="en-US" i="1" dirty="0">
                <a:latin typeface="Times" pitchFamily="18" charset="0"/>
              </a:rPr>
              <a:t>Y</a:t>
            </a:r>
            <a:r>
              <a:rPr lang="en-US" baseline="-25000" dirty="0">
                <a:latin typeface="Times" pitchFamily="18" charset="0"/>
              </a:rPr>
              <a:t>2</a:t>
            </a:r>
            <a:endParaRPr lang="en-US" dirty="0">
              <a:latin typeface="+mj-lt"/>
            </a:endParaRPr>
          </a:p>
          <a:p>
            <a:endParaRPr lang="en-US" baseline="-25000" dirty="0">
              <a:latin typeface="+mj-lt"/>
            </a:endParaRPr>
          </a:p>
          <a:p>
            <a:endParaRPr lang="en-US" baseline="-25000" dirty="0">
              <a:latin typeface="+mj-lt"/>
            </a:endParaRPr>
          </a:p>
          <a:p>
            <a:endParaRPr lang="en-US" baseline="-25000" dirty="0">
              <a:latin typeface="+mj-lt"/>
            </a:endParaRPr>
          </a:p>
          <a:p>
            <a:endParaRPr lang="en-US" baseline="-25000" dirty="0">
              <a:latin typeface="+mj-lt"/>
            </a:endParaRPr>
          </a:p>
          <a:p>
            <a:endParaRPr lang="en-US" baseline="-25000" dirty="0">
              <a:latin typeface="+mj-lt"/>
            </a:endParaRPr>
          </a:p>
          <a:p>
            <a:endParaRPr lang="en-US" baseline="-25000" dirty="0">
              <a:latin typeface="+mj-lt"/>
            </a:endParaRPr>
          </a:p>
          <a:p>
            <a:endParaRPr lang="en-US" baseline="-25000" dirty="0">
              <a:latin typeface="+mj-lt"/>
            </a:endParaRPr>
          </a:p>
          <a:p>
            <a:endParaRPr lang="en-US" baseline="-25000" dirty="0">
              <a:latin typeface="+mj-lt"/>
            </a:endParaRPr>
          </a:p>
          <a:p>
            <a:endParaRPr lang="en-US" baseline="-25000" dirty="0">
              <a:latin typeface="+mj-lt"/>
            </a:endParaRPr>
          </a:p>
          <a:p>
            <a:endParaRPr lang="en-US" baseline="-25000" dirty="0">
              <a:latin typeface="+mj-lt"/>
            </a:endParaRPr>
          </a:p>
          <a:p>
            <a:endParaRPr lang="en-US" baseline="-25000" dirty="0">
              <a:latin typeface="+mj-lt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1420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Feed-Forward ANN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295" y="990601"/>
            <a:ext cx="10208713" cy="5668963"/>
          </a:xfrm>
        </p:spPr>
        <p:txBody>
          <a:bodyPr>
            <a:normAutofit/>
          </a:bodyPr>
          <a:lstStyle/>
          <a:p>
            <a:r>
              <a:rPr lang="en-US" dirty="0"/>
              <a:t>Denote complete set of weights, </a:t>
            </a:r>
            <a:r>
              <a:rPr lang="en-US" b="1" dirty="0">
                <a:latin typeface="Symbol" pitchFamily="18" charset="2"/>
              </a:rPr>
              <a:t>q</a:t>
            </a:r>
            <a:r>
              <a:rPr lang="en-US" dirty="0"/>
              <a:t>,  for the ANN as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800" dirty="0"/>
          </a:p>
          <a:p>
            <a:r>
              <a:rPr lang="en-US" u="sng" dirty="0"/>
              <a:t>Goal</a:t>
            </a:r>
            <a:r>
              <a:rPr lang="en-US" dirty="0"/>
              <a:t>:  </a:t>
            </a:r>
          </a:p>
          <a:p>
            <a:pPr lvl="1"/>
            <a:r>
              <a:rPr lang="en-US" dirty="0"/>
              <a:t>Estimate weights such that the model fits well</a:t>
            </a:r>
          </a:p>
          <a:p>
            <a:pPr lvl="1"/>
            <a:r>
              <a:rPr lang="en-US" sz="2400" dirty="0"/>
              <a:t>Fitting well means minimizing loss function or error</a:t>
            </a:r>
          </a:p>
          <a:p>
            <a:pPr lvl="1"/>
            <a:r>
              <a:rPr lang="en-US" sz="2400" dirty="0"/>
              <a:t>For regression can use sum-of-squared error loss</a:t>
            </a:r>
          </a:p>
          <a:p>
            <a:pPr lvl="1"/>
            <a:endParaRPr lang="en-US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For classification we can use </a:t>
            </a:r>
            <a:r>
              <a:rPr lang="en-US" sz="2400" i="1" dirty="0"/>
              <a:t>either</a:t>
            </a:r>
            <a:r>
              <a:rPr lang="en-US" sz="2400" dirty="0"/>
              <a:t> the sum-of squared error or the deviance (also known as cross-entropy)</a:t>
            </a:r>
            <a:endParaRPr lang="en-US" sz="2400" dirty="0">
              <a:latin typeface="+mj-lt"/>
            </a:endParaRPr>
          </a:p>
          <a:p>
            <a:endParaRPr lang="en-US" sz="2400" baseline="-25000" dirty="0">
              <a:latin typeface="+mj-lt"/>
            </a:endParaRPr>
          </a:p>
          <a:p>
            <a:endParaRPr lang="en-US" sz="2400" baseline="-25000" dirty="0">
              <a:latin typeface="+mj-lt"/>
            </a:endParaRPr>
          </a:p>
          <a:p>
            <a:endParaRPr lang="en-US" sz="2400" baseline="-25000" dirty="0">
              <a:latin typeface="+mj-lt"/>
            </a:endParaRPr>
          </a:p>
          <a:p>
            <a:endParaRPr lang="en-US" sz="2400" baseline="-25000" dirty="0">
              <a:latin typeface="+mj-lt"/>
            </a:endParaRPr>
          </a:p>
          <a:p>
            <a:endParaRPr lang="en-US" sz="2400" baseline="-25000" dirty="0">
              <a:latin typeface="+mj-lt"/>
            </a:endParaRPr>
          </a:p>
          <a:p>
            <a:endParaRPr lang="en-US" sz="2400" baseline="-25000" dirty="0">
              <a:latin typeface="+mj-lt"/>
            </a:endParaRPr>
          </a:p>
          <a:p>
            <a:endParaRPr lang="en-US" sz="2400" baseline="-25000" dirty="0">
              <a:latin typeface="+mj-lt"/>
            </a:endParaRPr>
          </a:p>
          <a:p>
            <a:endParaRPr lang="en-US" sz="2400" baseline="-25000" dirty="0">
              <a:latin typeface="+mj-lt"/>
            </a:endParaRPr>
          </a:p>
          <a:p>
            <a:endParaRPr lang="en-US" sz="2400" baseline="-25000" dirty="0">
              <a:latin typeface="+mj-lt"/>
            </a:endParaRPr>
          </a:p>
          <a:p>
            <a:endParaRPr lang="en-US" sz="2400" baseline="-25000" dirty="0">
              <a:latin typeface="+mj-lt"/>
            </a:endParaRPr>
          </a:p>
          <a:p>
            <a:endParaRPr lang="en-US" sz="2400" baseline="-25000" dirty="0">
              <a:latin typeface="+mj-lt"/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9400" y="1524000"/>
          <a:ext cx="523875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31760" imgH="507960" progId="Equation.DSMT4">
                  <p:embed/>
                </p:oleObj>
              </mc:Choice>
              <mc:Fallback>
                <p:oleObj name="Equation" r:id="rId3" imgW="28317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524000"/>
                        <a:ext cx="523875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23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198394"/>
              </p:ext>
            </p:extLst>
          </p:nvPr>
        </p:nvGraphicFramePr>
        <p:xfrm>
          <a:off x="3054350" y="4367583"/>
          <a:ext cx="373380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19240" imgH="304560" progId="Equation.DSMT4">
                  <p:embed/>
                </p:oleObj>
              </mc:Choice>
              <mc:Fallback>
                <p:oleObj name="Equation" r:id="rId5" imgW="201924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4350" y="4367583"/>
                        <a:ext cx="3733800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2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909506"/>
              </p:ext>
            </p:extLst>
          </p:nvPr>
        </p:nvGraphicFramePr>
        <p:xfrm>
          <a:off x="3054350" y="5891409"/>
          <a:ext cx="39687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45960" imgH="291960" progId="Equation.DSMT4">
                  <p:embed/>
                </p:oleObj>
              </mc:Choice>
              <mc:Fallback>
                <p:oleObj name="Equation" r:id="rId7" imgW="21459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4350" y="5891409"/>
                        <a:ext cx="39687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0219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8229600" cy="571500"/>
          </a:xfrm>
        </p:spPr>
        <p:txBody>
          <a:bodyPr>
            <a:noAutofit/>
          </a:bodyPr>
          <a:lstStyle/>
          <a:p>
            <a:r>
              <a:rPr lang="en-US" dirty="0"/>
              <a:t>Fitting a Feed-Forward ANN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372" y="1279743"/>
            <a:ext cx="10421655" cy="5029200"/>
          </a:xfrm>
        </p:spPr>
        <p:txBody>
          <a:bodyPr>
            <a:normAutofit/>
          </a:bodyPr>
          <a:lstStyle/>
          <a:p>
            <a:r>
              <a:rPr lang="en-US" sz="2400" dirty="0"/>
              <a:t>Purpose of learning is to estimate parameters/weights for connections in the model (i.e. </a:t>
            </a:r>
            <a:r>
              <a:rPr lang="en-US" sz="2400" b="1" dirty="0">
                <a:latin typeface="Symbol" pitchFamily="18" charset="2"/>
              </a:rPr>
              <a:t>a</a:t>
            </a:r>
            <a:r>
              <a:rPr lang="en-US" sz="2400" i="1" baseline="-25000" dirty="0">
                <a:latin typeface="Times" pitchFamily="18" charset="0"/>
              </a:rPr>
              <a:t>m</a:t>
            </a:r>
            <a:r>
              <a:rPr lang="en-US" sz="2400" dirty="0"/>
              <a:t> and </a:t>
            </a:r>
            <a:r>
              <a:rPr lang="en-US" sz="2400" b="1" dirty="0">
                <a:latin typeface="Symbol" pitchFamily="18" charset="2"/>
              </a:rPr>
              <a:t>b</a:t>
            </a:r>
            <a:r>
              <a:rPr lang="en-US" sz="2400" i="1" baseline="-25000" dirty="0">
                <a:latin typeface="Times" pitchFamily="18" charset="0"/>
              </a:rPr>
              <a:t>k</a:t>
            </a:r>
            <a:r>
              <a:rPr lang="en-US" sz="2400" dirty="0"/>
              <a:t>) that allow model to reproduce the provided patterns of inputs and outputs </a:t>
            </a:r>
          </a:p>
          <a:p>
            <a:endParaRPr lang="en-US" sz="1400" dirty="0"/>
          </a:p>
          <a:p>
            <a:r>
              <a:rPr lang="en-US" sz="2400" dirty="0"/>
              <a:t>ANN learns function of arbitrary complexity from examples (i.e. the training data)</a:t>
            </a:r>
          </a:p>
          <a:p>
            <a:endParaRPr lang="en-US" sz="1400" dirty="0"/>
          </a:p>
          <a:p>
            <a:r>
              <a:rPr lang="en-US" sz="2400" dirty="0"/>
              <a:t>Complexity depends on the number of hidden neurons</a:t>
            </a:r>
          </a:p>
          <a:p>
            <a:endParaRPr lang="en-US" sz="1400" dirty="0"/>
          </a:p>
          <a:p>
            <a:r>
              <a:rPr lang="en-US" sz="2400" dirty="0"/>
              <a:t>Once network trained can use it to get the expected outputs with incomplete/slightly different data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33687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8229600" cy="571500"/>
          </a:xfrm>
        </p:spPr>
        <p:txBody>
          <a:bodyPr>
            <a:noAutofit/>
          </a:bodyPr>
          <a:lstStyle/>
          <a:p>
            <a:r>
              <a:rPr lang="en-US" dirty="0"/>
              <a:t>Fitting a Feed-Forward ANN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457" y="1066800"/>
            <a:ext cx="10684701" cy="5029200"/>
          </a:xfrm>
        </p:spPr>
        <p:txBody>
          <a:bodyPr>
            <a:normAutofit/>
          </a:bodyPr>
          <a:lstStyle/>
          <a:p>
            <a:r>
              <a:rPr lang="en-US" dirty="0"/>
              <a:t>Basic idea of the learning phase:</a:t>
            </a:r>
          </a:p>
          <a:p>
            <a:endParaRPr lang="en-US" sz="1200" dirty="0"/>
          </a:p>
          <a:p>
            <a:r>
              <a:rPr lang="en-US" i="1" dirty="0">
                <a:solidFill>
                  <a:srgbClr val="00B0F0"/>
                </a:solidFill>
              </a:rPr>
              <a:t>Back Propagation </a:t>
            </a:r>
            <a:r>
              <a:rPr lang="en-US" dirty="0"/>
              <a:t>for learning the parameters/ weights in a feed-forward ANN (one method) </a:t>
            </a:r>
          </a:p>
          <a:p>
            <a:pPr lvl="1"/>
            <a:r>
              <a:rPr lang="en-US" dirty="0"/>
              <a:t>Provide observed inputs and outputs to the network, </a:t>
            </a:r>
          </a:p>
          <a:p>
            <a:pPr lvl="1"/>
            <a:r>
              <a:rPr lang="en-US" dirty="0"/>
              <a:t>Calculate estimated outputs  </a:t>
            </a:r>
          </a:p>
          <a:p>
            <a:pPr lvl="1"/>
            <a:r>
              <a:rPr lang="en-US" dirty="0"/>
              <a:t>Back propagating the calculated error </a:t>
            </a:r>
          </a:p>
          <a:p>
            <a:pPr lvl="1"/>
            <a:r>
              <a:rPr lang="en-US" dirty="0"/>
              <a:t>Repeat process iteratively for a specified number of iterations</a:t>
            </a:r>
          </a:p>
          <a:p>
            <a:endParaRPr lang="en-US" sz="1200" dirty="0"/>
          </a:p>
          <a:p>
            <a:r>
              <a:rPr lang="en-US" dirty="0"/>
              <a:t>Under back propagation, weights are updated using the </a:t>
            </a:r>
            <a:r>
              <a:rPr lang="en-US" i="1" dirty="0">
                <a:solidFill>
                  <a:srgbClr val="00B0F0"/>
                </a:solidFill>
              </a:rPr>
              <a:t>gradient descent method </a:t>
            </a:r>
          </a:p>
          <a:p>
            <a:pPr lvl="1"/>
            <a:r>
              <a:rPr lang="en-US" dirty="0"/>
              <a:t>Follow steepest path of error function in order to minimize it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0856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Illustration of Gradient Descent</a:t>
            </a:r>
          </a:p>
        </p:txBody>
      </p:sp>
      <p:sp>
        <p:nvSpPr>
          <p:cNvPr id="613379" name="Freeform 3"/>
          <p:cNvSpPr>
            <a:spLocks/>
          </p:cNvSpPr>
          <p:nvPr/>
        </p:nvSpPr>
        <p:spPr bwMode="auto">
          <a:xfrm>
            <a:off x="2895600" y="23622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3380" name="Freeform 4"/>
          <p:cNvSpPr>
            <a:spLocks/>
          </p:cNvSpPr>
          <p:nvPr/>
        </p:nvSpPr>
        <p:spPr bwMode="auto">
          <a:xfrm>
            <a:off x="3124200" y="22860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3381" name="Freeform 5"/>
          <p:cNvSpPr>
            <a:spLocks/>
          </p:cNvSpPr>
          <p:nvPr/>
        </p:nvSpPr>
        <p:spPr bwMode="auto">
          <a:xfrm>
            <a:off x="3352800" y="22098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3382" name="Freeform 6"/>
          <p:cNvSpPr>
            <a:spLocks/>
          </p:cNvSpPr>
          <p:nvPr/>
        </p:nvSpPr>
        <p:spPr bwMode="auto">
          <a:xfrm>
            <a:off x="3581400" y="21336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3383" name="Freeform 7"/>
          <p:cNvSpPr>
            <a:spLocks/>
          </p:cNvSpPr>
          <p:nvPr/>
        </p:nvSpPr>
        <p:spPr bwMode="auto">
          <a:xfrm>
            <a:off x="3810000" y="20574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3384" name="Freeform 8"/>
          <p:cNvSpPr>
            <a:spLocks/>
          </p:cNvSpPr>
          <p:nvPr/>
        </p:nvSpPr>
        <p:spPr bwMode="auto">
          <a:xfrm>
            <a:off x="4038600" y="19812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3385" name="Freeform 9"/>
          <p:cNvSpPr>
            <a:spLocks/>
          </p:cNvSpPr>
          <p:nvPr/>
        </p:nvSpPr>
        <p:spPr bwMode="auto">
          <a:xfrm>
            <a:off x="4267200" y="19050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3386" name="Freeform 10"/>
          <p:cNvSpPr>
            <a:spLocks/>
          </p:cNvSpPr>
          <p:nvPr/>
        </p:nvSpPr>
        <p:spPr bwMode="auto">
          <a:xfrm>
            <a:off x="4495800" y="18288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3387" name="Freeform 11"/>
          <p:cNvSpPr>
            <a:spLocks/>
          </p:cNvSpPr>
          <p:nvPr/>
        </p:nvSpPr>
        <p:spPr bwMode="auto">
          <a:xfrm>
            <a:off x="4724400" y="17526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3388" name="Freeform 12"/>
          <p:cNvSpPr>
            <a:spLocks/>
          </p:cNvSpPr>
          <p:nvPr/>
        </p:nvSpPr>
        <p:spPr bwMode="auto">
          <a:xfrm>
            <a:off x="4953000" y="16764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3389" name="Freeform 13"/>
          <p:cNvSpPr>
            <a:spLocks/>
          </p:cNvSpPr>
          <p:nvPr/>
        </p:nvSpPr>
        <p:spPr bwMode="auto">
          <a:xfrm>
            <a:off x="5181600" y="16002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3390" name="Freeform 14"/>
          <p:cNvSpPr>
            <a:spLocks/>
          </p:cNvSpPr>
          <p:nvPr/>
        </p:nvSpPr>
        <p:spPr bwMode="auto">
          <a:xfrm>
            <a:off x="5410200" y="15240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3391" name="Freeform 15"/>
          <p:cNvSpPr>
            <a:spLocks/>
          </p:cNvSpPr>
          <p:nvPr/>
        </p:nvSpPr>
        <p:spPr bwMode="auto">
          <a:xfrm>
            <a:off x="5638800" y="14478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3392" name="Freeform 16"/>
          <p:cNvSpPr>
            <a:spLocks/>
          </p:cNvSpPr>
          <p:nvPr/>
        </p:nvSpPr>
        <p:spPr bwMode="auto">
          <a:xfrm>
            <a:off x="5867400" y="13716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3393" name="Line 17"/>
          <p:cNvSpPr>
            <a:spLocks noChangeShapeType="1"/>
          </p:cNvSpPr>
          <p:nvPr/>
        </p:nvSpPr>
        <p:spPr bwMode="auto">
          <a:xfrm flipV="1">
            <a:off x="2362200" y="1295400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3394" name="Line 18"/>
          <p:cNvSpPr>
            <a:spLocks noChangeShapeType="1"/>
          </p:cNvSpPr>
          <p:nvPr/>
        </p:nvSpPr>
        <p:spPr bwMode="auto">
          <a:xfrm>
            <a:off x="2362200" y="5562600"/>
            <a:ext cx="2057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3395" name="Line 19"/>
          <p:cNvSpPr>
            <a:spLocks noChangeShapeType="1"/>
          </p:cNvSpPr>
          <p:nvPr/>
        </p:nvSpPr>
        <p:spPr bwMode="auto">
          <a:xfrm flipV="1">
            <a:off x="2438400" y="3200400"/>
            <a:ext cx="647700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3396" name="Freeform 20"/>
          <p:cNvSpPr>
            <a:spLocks/>
          </p:cNvSpPr>
          <p:nvPr/>
        </p:nvSpPr>
        <p:spPr bwMode="auto">
          <a:xfrm>
            <a:off x="2667000" y="24384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3397" name="Text Box 21"/>
          <p:cNvSpPr txBox="1">
            <a:spLocks noChangeArrowheads="1"/>
          </p:cNvSpPr>
          <p:nvPr/>
        </p:nvSpPr>
        <p:spPr bwMode="auto">
          <a:xfrm>
            <a:off x="8839201" y="3048001"/>
            <a:ext cx="5180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w</a:t>
            </a:r>
            <a:r>
              <a:rPr lang="en-US" sz="2400" b="1" baseline="-25000" dirty="0">
                <a:solidFill>
                  <a:schemeClr val="tx2"/>
                </a:solidFill>
              </a:rPr>
              <a:t>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13398" name="Text Box 22"/>
          <p:cNvSpPr txBox="1">
            <a:spLocks noChangeArrowheads="1"/>
          </p:cNvSpPr>
          <p:nvPr/>
        </p:nvSpPr>
        <p:spPr bwMode="auto">
          <a:xfrm>
            <a:off x="4495801" y="5867401"/>
            <a:ext cx="5180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w</a:t>
            </a:r>
            <a:r>
              <a:rPr lang="en-US" sz="2400" b="1" baseline="-25000" dirty="0">
                <a:solidFill>
                  <a:schemeClr val="tx2"/>
                </a:solidFill>
              </a:rPr>
              <a:t>0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13399" name="Text Box 23"/>
          <p:cNvSpPr txBox="1">
            <a:spLocks noChangeArrowheads="1"/>
          </p:cNvSpPr>
          <p:nvPr/>
        </p:nvSpPr>
        <p:spPr bwMode="auto">
          <a:xfrm>
            <a:off x="1828800" y="1447801"/>
            <a:ext cx="71205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R(</a:t>
            </a:r>
            <a:r>
              <a:rPr lang="en-US" sz="2400" u="sng" dirty="0">
                <a:solidFill>
                  <a:schemeClr val="tx2"/>
                </a:solidFill>
                <a:latin typeface="Symbol" pitchFamily="18" charset="2"/>
                <a:cs typeface="Times" pitchFamily="18" charset="0"/>
              </a:rPr>
              <a:t>q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28785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Nonlinear Test Statistics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314906"/>
            <a:ext cx="10515600" cy="5248731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ct val="20000"/>
              </a:spcAft>
            </a:pPr>
            <a:r>
              <a:rPr lang="en-US" dirty="0"/>
              <a:t>The optimal decision boundary may not be a </a:t>
            </a:r>
            <a:r>
              <a:rPr lang="en-US" dirty="0" err="1"/>
              <a:t>hyperplane</a:t>
            </a:r>
            <a:endParaRPr lang="en-US" dirty="0"/>
          </a:p>
          <a:p>
            <a:pPr>
              <a:spcAft>
                <a:spcPct val="2000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>
              <a:spcAft>
                <a:spcPct val="2000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>
              <a:spcAft>
                <a:spcPct val="2000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>
              <a:spcAft>
                <a:spcPct val="2000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>
              <a:spcAft>
                <a:spcPct val="2000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>
              <a:spcAft>
                <a:spcPct val="20000"/>
              </a:spcAft>
            </a:pPr>
            <a:r>
              <a:rPr lang="en-US" dirty="0"/>
              <a:t>Multivariate statistical methods are a Big Industry:</a:t>
            </a:r>
          </a:p>
          <a:p>
            <a:pPr lvl="1">
              <a:spcAft>
                <a:spcPct val="2000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Splines</a:t>
            </a:r>
          </a:p>
          <a:p>
            <a:pPr lvl="1">
              <a:spcAft>
                <a:spcPct val="2000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MARS and GAMS</a:t>
            </a:r>
          </a:p>
          <a:p>
            <a:pPr lvl="1">
              <a:spcAft>
                <a:spcPct val="2000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Decision trees and ensemble</a:t>
            </a:r>
          </a:p>
          <a:p>
            <a:pPr lvl="1">
              <a:spcAft>
                <a:spcPct val="2000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And now we add ANNs</a:t>
            </a:r>
          </a:p>
          <a:p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924848" y="1780785"/>
            <a:ext cx="3701420" cy="2678480"/>
            <a:chOff x="3588728" y="1981201"/>
            <a:chExt cx="3849564" cy="3006725"/>
          </a:xfrm>
        </p:grpSpPr>
        <p:pic>
          <p:nvPicPr>
            <p:cNvPr id="21" name="Picture 6" descr="H0H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14801" y="1981201"/>
              <a:ext cx="3220915" cy="300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Line 7"/>
            <p:cNvSpPr>
              <a:spLocks noChangeShapeType="1"/>
            </p:cNvSpPr>
            <p:nvPr/>
          </p:nvSpPr>
          <p:spPr bwMode="auto">
            <a:xfrm flipV="1">
              <a:off x="4312627" y="2540000"/>
              <a:ext cx="0" cy="223361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4312627" y="4773612"/>
              <a:ext cx="273440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24" name="Picture 9" descr="txp_fig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67555" y="2179639"/>
              <a:ext cx="263769" cy="236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0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200900" y="4645026"/>
              <a:ext cx="237392" cy="195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Text Box 11"/>
            <p:cNvSpPr txBox="1">
              <a:spLocks noChangeArrowheads="1"/>
            </p:cNvSpPr>
            <p:nvPr/>
          </p:nvSpPr>
          <p:spPr bwMode="auto">
            <a:xfrm>
              <a:off x="4916367" y="4338637"/>
              <a:ext cx="80400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C3300"/>
                  </a:solidFill>
                </a:rPr>
                <a:t>accept</a:t>
              </a:r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3588728" y="3908425"/>
              <a:ext cx="4074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CC3300"/>
                  </a:solidFill>
                </a:rPr>
                <a:t>H</a:t>
              </a:r>
              <a:r>
                <a:rPr lang="en-US" baseline="-25000" dirty="0">
                  <a:solidFill>
                    <a:srgbClr val="CC3300"/>
                  </a:solidFill>
                </a:rPr>
                <a:t>0</a:t>
              </a:r>
            </a:p>
          </p:txBody>
        </p:sp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6900497" y="2251075"/>
              <a:ext cx="4074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/>
                <a:t>H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29" name="Line 14"/>
            <p:cNvSpPr>
              <a:spLocks noChangeShapeType="1"/>
            </p:cNvSpPr>
            <p:nvPr/>
          </p:nvSpPr>
          <p:spPr bwMode="auto">
            <a:xfrm flipV="1">
              <a:off x="4239358" y="3835399"/>
              <a:ext cx="647700" cy="21590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Line 15"/>
            <p:cNvSpPr>
              <a:spLocks noChangeShapeType="1"/>
            </p:cNvSpPr>
            <p:nvPr/>
          </p:nvSpPr>
          <p:spPr bwMode="auto">
            <a:xfrm flipH="1">
              <a:off x="6686551" y="2468562"/>
              <a:ext cx="216877" cy="2159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Line 16"/>
            <p:cNvSpPr>
              <a:spLocks noChangeShapeType="1"/>
            </p:cNvSpPr>
            <p:nvPr/>
          </p:nvSpPr>
          <p:spPr bwMode="auto">
            <a:xfrm flipH="1">
              <a:off x="5924552" y="4122739"/>
              <a:ext cx="360485" cy="287337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Arc 17"/>
            <p:cNvSpPr>
              <a:spLocks/>
            </p:cNvSpPr>
            <p:nvPr/>
          </p:nvSpPr>
          <p:spPr bwMode="auto">
            <a:xfrm>
              <a:off x="4700955" y="3187701"/>
              <a:ext cx="1655885" cy="1223963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839409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Illustration of Gradient Descent</a:t>
            </a:r>
          </a:p>
        </p:txBody>
      </p:sp>
      <p:sp>
        <p:nvSpPr>
          <p:cNvPr id="615427" name="Freeform 3"/>
          <p:cNvSpPr>
            <a:spLocks/>
          </p:cNvSpPr>
          <p:nvPr/>
        </p:nvSpPr>
        <p:spPr bwMode="auto">
          <a:xfrm>
            <a:off x="2895600" y="23622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428" name="Freeform 4"/>
          <p:cNvSpPr>
            <a:spLocks/>
          </p:cNvSpPr>
          <p:nvPr/>
        </p:nvSpPr>
        <p:spPr bwMode="auto">
          <a:xfrm>
            <a:off x="3124200" y="22860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429" name="Freeform 5"/>
          <p:cNvSpPr>
            <a:spLocks/>
          </p:cNvSpPr>
          <p:nvPr/>
        </p:nvSpPr>
        <p:spPr bwMode="auto">
          <a:xfrm>
            <a:off x="3352800" y="22098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430" name="Freeform 6"/>
          <p:cNvSpPr>
            <a:spLocks/>
          </p:cNvSpPr>
          <p:nvPr/>
        </p:nvSpPr>
        <p:spPr bwMode="auto">
          <a:xfrm>
            <a:off x="3581400" y="21336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431" name="Freeform 7"/>
          <p:cNvSpPr>
            <a:spLocks/>
          </p:cNvSpPr>
          <p:nvPr/>
        </p:nvSpPr>
        <p:spPr bwMode="auto">
          <a:xfrm>
            <a:off x="3810000" y="20574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432" name="Freeform 8"/>
          <p:cNvSpPr>
            <a:spLocks/>
          </p:cNvSpPr>
          <p:nvPr/>
        </p:nvSpPr>
        <p:spPr bwMode="auto">
          <a:xfrm>
            <a:off x="4038600" y="19812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433" name="Freeform 9"/>
          <p:cNvSpPr>
            <a:spLocks/>
          </p:cNvSpPr>
          <p:nvPr/>
        </p:nvSpPr>
        <p:spPr bwMode="auto">
          <a:xfrm>
            <a:off x="4267200" y="19050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434" name="Freeform 10"/>
          <p:cNvSpPr>
            <a:spLocks/>
          </p:cNvSpPr>
          <p:nvPr/>
        </p:nvSpPr>
        <p:spPr bwMode="auto">
          <a:xfrm>
            <a:off x="4495800" y="18288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435" name="Freeform 11"/>
          <p:cNvSpPr>
            <a:spLocks/>
          </p:cNvSpPr>
          <p:nvPr/>
        </p:nvSpPr>
        <p:spPr bwMode="auto">
          <a:xfrm>
            <a:off x="4724400" y="17526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436" name="Freeform 12"/>
          <p:cNvSpPr>
            <a:spLocks/>
          </p:cNvSpPr>
          <p:nvPr/>
        </p:nvSpPr>
        <p:spPr bwMode="auto">
          <a:xfrm>
            <a:off x="4953000" y="16764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437" name="Freeform 13"/>
          <p:cNvSpPr>
            <a:spLocks/>
          </p:cNvSpPr>
          <p:nvPr/>
        </p:nvSpPr>
        <p:spPr bwMode="auto">
          <a:xfrm>
            <a:off x="5181600" y="16002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438" name="Freeform 14"/>
          <p:cNvSpPr>
            <a:spLocks/>
          </p:cNvSpPr>
          <p:nvPr/>
        </p:nvSpPr>
        <p:spPr bwMode="auto">
          <a:xfrm>
            <a:off x="5410200" y="15240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439" name="Freeform 15"/>
          <p:cNvSpPr>
            <a:spLocks/>
          </p:cNvSpPr>
          <p:nvPr/>
        </p:nvSpPr>
        <p:spPr bwMode="auto">
          <a:xfrm>
            <a:off x="5638800" y="14478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440" name="Freeform 16"/>
          <p:cNvSpPr>
            <a:spLocks/>
          </p:cNvSpPr>
          <p:nvPr/>
        </p:nvSpPr>
        <p:spPr bwMode="auto">
          <a:xfrm>
            <a:off x="5867400" y="13716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441" name="Line 17"/>
          <p:cNvSpPr>
            <a:spLocks noChangeShapeType="1"/>
          </p:cNvSpPr>
          <p:nvPr/>
        </p:nvSpPr>
        <p:spPr bwMode="auto">
          <a:xfrm flipV="1">
            <a:off x="2362200" y="1295400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442" name="Line 18"/>
          <p:cNvSpPr>
            <a:spLocks noChangeShapeType="1"/>
          </p:cNvSpPr>
          <p:nvPr/>
        </p:nvSpPr>
        <p:spPr bwMode="auto">
          <a:xfrm>
            <a:off x="2362200" y="5562600"/>
            <a:ext cx="2057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443" name="Line 19"/>
          <p:cNvSpPr>
            <a:spLocks noChangeShapeType="1"/>
          </p:cNvSpPr>
          <p:nvPr/>
        </p:nvSpPr>
        <p:spPr bwMode="auto">
          <a:xfrm flipV="1">
            <a:off x="2438400" y="3200400"/>
            <a:ext cx="647700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444" name="Freeform 20"/>
          <p:cNvSpPr>
            <a:spLocks/>
          </p:cNvSpPr>
          <p:nvPr/>
        </p:nvSpPr>
        <p:spPr bwMode="auto">
          <a:xfrm>
            <a:off x="2667000" y="24384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445" name="Text Box 21"/>
          <p:cNvSpPr txBox="1">
            <a:spLocks noChangeArrowheads="1"/>
          </p:cNvSpPr>
          <p:nvPr/>
        </p:nvSpPr>
        <p:spPr bwMode="auto">
          <a:xfrm>
            <a:off x="8839201" y="3048001"/>
            <a:ext cx="5180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w</a:t>
            </a:r>
            <a:r>
              <a:rPr lang="en-US" sz="2400" b="1" baseline="-25000" dirty="0">
                <a:solidFill>
                  <a:schemeClr val="tx2"/>
                </a:solidFill>
              </a:rPr>
              <a:t>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15446" name="Text Box 22"/>
          <p:cNvSpPr txBox="1">
            <a:spLocks noChangeArrowheads="1"/>
          </p:cNvSpPr>
          <p:nvPr/>
        </p:nvSpPr>
        <p:spPr bwMode="auto">
          <a:xfrm>
            <a:off x="4495801" y="5867401"/>
            <a:ext cx="5180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w</a:t>
            </a:r>
            <a:r>
              <a:rPr lang="en-US" sz="2400" b="1" baseline="-25000" dirty="0">
                <a:solidFill>
                  <a:schemeClr val="tx2"/>
                </a:solidFill>
              </a:rPr>
              <a:t>0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15447" name="Text Box 23"/>
          <p:cNvSpPr txBox="1">
            <a:spLocks noChangeArrowheads="1"/>
          </p:cNvSpPr>
          <p:nvPr/>
        </p:nvSpPr>
        <p:spPr bwMode="auto">
          <a:xfrm>
            <a:off x="1828801" y="1447801"/>
            <a:ext cx="71045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R(</a:t>
            </a:r>
            <a:r>
              <a:rPr lang="en-US" sz="2400" u="sng" dirty="0">
                <a:solidFill>
                  <a:schemeClr val="tx2"/>
                </a:solidFill>
                <a:latin typeface="Symbol" pitchFamily="18" charset="2"/>
                <a:cs typeface="Times" pitchFamily="18" charset="0"/>
              </a:rPr>
              <a:t>q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615448" name="Oval 24"/>
          <p:cNvSpPr>
            <a:spLocks noChangeArrowheads="1"/>
          </p:cNvSpPr>
          <p:nvPr/>
        </p:nvSpPr>
        <p:spPr bwMode="auto">
          <a:xfrm>
            <a:off x="6248400" y="3048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449" name="Line 25"/>
          <p:cNvSpPr>
            <a:spLocks noChangeShapeType="1"/>
          </p:cNvSpPr>
          <p:nvPr/>
        </p:nvSpPr>
        <p:spPr bwMode="auto">
          <a:xfrm flipV="1">
            <a:off x="3200400" y="4648200"/>
            <a:ext cx="304800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450" name="Line 26"/>
          <p:cNvSpPr>
            <a:spLocks noChangeShapeType="1"/>
          </p:cNvSpPr>
          <p:nvPr/>
        </p:nvSpPr>
        <p:spPr bwMode="auto">
          <a:xfrm>
            <a:off x="5638800" y="44196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451" name="Line 27"/>
          <p:cNvSpPr>
            <a:spLocks noChangeShapeType="1"/>
          </p:cNvSpPr>
          <p:nvPr/>
        </p:nvSpPr>
        <p:spPr bwMode="auto">
          <a:xfrm flipH="1">
            <a:off x="6248400" y="3200400"/>
            <a:ext cx="76200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377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Illustration of Gradient Descent</a:t>
            </a:r>
          </a:p>
        </p:txBody>
      </p:sp>
      <p:sp>
        <p:nvSpPr>
          <p:cNvPr id="617475" name="Freeform 3"/>
          <p:cNvSpPr>
            <a:spLocks/>
          </p:cNvSpPr>
          <p:nvPr/>
        </p:nvSpPr>
        <p:spPr bwMode="auto">
          <a:xfrm>
            <a:off x="2895600" y="23622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476" name="Freeform 4"/>
          <p:cNvSpPr>
            <a:spLocks/>
          </p:cNvSpPr>
          <p:nvPr/>
        </p:nvSpPr>
        <p:spPr bwMode="auto">
          <a:xfrm>
            <a:off x="3124200" y="22860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477" name="Freeform 5"/>
          <p:cNvSpPr>
            <a:spLocks/>
          </p:cNvSpPr>
          <p:nvPr/>
        </p:nvSpPr>
        <p:spPr bwMode="auto">
          <a:xfrm>
            <a:off x="3352800" y="22098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478" name="Freeform 6"/>
          <p:cNvSpPr>
            <a:spLocks/>
          </p:cNvSpPr>
          <p:nvPr/>
        </p:nvSpPr>
        <p:spPr bwMode="auto">
          <a:xfrm>
            <a:off x="3581400" y="21336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479" name="Freeform 7"/>
          <p:cNvSpPr>
            <a:spLocks/>
          </p:cNvSpPr>
          <p:nvPr/>
        </p:nvSpPr>
        <p:spPr bwMode="auto">
          <a:xfrm>
            <a:off x="3810000" y="20574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480" name="Freeform 8"/>
          <p:cNvSpPr>
            <a:spLocks/>
          </p:cNvSpPr>
          <p:nvPr/>
        </p:nvSpPr>
        <p:spPr bwMode="auto">
          <a:xfrm>
            <a:off x="4038600" y="19812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481" name="Freeform 9"/>
          <p:cNvSpPr>
            <a:spLocks/>
          </p:cNvSpPr>
          <p:nvPr/>
        </p:nvSpPr>
        <p:spPr bwMode="auto">
          <a:xfrm>
            <a:off x="4267200" y="19050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482" name="Freeform 10"/>
          <p:cNvSpPr>
            <a:spLocks/>
          </p:cNvSpPr>
          <p:nvPr/>
        </p:nvSpPr>
        <p:spPr bwMode="auto">
          <a:xfrm>
            <a:off x="4495800" y="18288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483" name="Freeform 11"/>
          <p:cNvSpPr>
            <a:spLocks/>
          </p:cNvSpPr>
          <p:nvPr/>
        </p:nvSpPr>
        <p:spPr bwMode="auto">
          <a:xfrm>
            <a:off x="4724400" y="17526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484" name="Freeform 12"/>
          <p:cNvSpPr>
            <a:spLocks/>
          </p:cNvSpPr>
          <p:nvPr/>
        </p:nvSpPr>
        <p:spPr bwMode="auto">
          <a:xfrm>
            <a:off x="4953000" y="16764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485" name="Freeform 13"/>
          <p:cNvSpPr>
            <a:spLocks/>
          </p:cNvSpPr>
          <p:nvPr/>
        </p:nvSpPr>
        <p:spPr bwMode="auto">
          <a:xfrm>
            <a:off x="5181600" y="16002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486" name="Freeform 14"/>
          <p:cNvSpPr>
            <a:spLocks/>
          </p:cNvSpPr>
          <p:nvPr/>
        </p:nvSpPr>
        <p:spPr bwMode="auto">
          <a:xfrm>
            <a:off x="5410200" y="15240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487" name="Freeform 15"/>
          <p:cNvSpPr>
            <a:spLocks/>
          </p:cNvSpPr>
          <p:nvPr/>
        </p:nvSpPr>
        <p:spPr bwMode="auto">
          <a:xfrm>
            <a:off x="5638800" y="14478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488" name="Freeform 16"/>
          <p:cNvSpPr>
            <a:spLocks/>
          </p:cNvSpPr>
          <p:nvPr/>
        </p:nvSpPr>
        <p:spPr bwMode="auto">
          <a:xfrm>
            <a:off x="5867400" y="13716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489" name="Line 17"/>
          <p:cNvSpPr>
            <a:spLocks noChangeShapeType="1"/>
          </p:cNvSpPr>
          <p:nvPr/>
        </p:nvSpPr>
        <p:spPr bwMode="auto">
          <a:xfrm flipV="1">
            <a:off x="2362200" y="1295400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490" name="Line 18"/>
          <p:cNvSpPr>
            <a:spLocks noChangeShapeType="1"/>
          </p:cNvSpPr>
          <p:nvPr/>
        </p:nvSpPr>
        <p:spPr bwMode="auto">
          <a:xfrm>
            <a:off x="2362200" y="5562600"/>
            <a:ext cx="2057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491" name="Line 19"/>
          <p:cNvSpPr>
            <a:spLocks noChangeShapeType="1"/>
          </p:cNvSpPr>
          <p:nvPr/>
        </p:nvSpPr>
        <p:spPr bwMode="auto">
          <a:xfrm flipV="1">
            <a:off x="2438400" y="3200400"/>
            <a:ext cx="647700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492" name="Freeform 20"/>
          <p:cNvSpPr>
            <a:spLocks/>
          </p:cNvSpPr>
          <p:nvPr/>
        </p:nvSpPr>
        <p:spPr bwMode="auto">
          <a:xfrm>
            <a:off x="2667000" y="24384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493" name="Text Box 21"/>
          <p:cNvSpPr txBox="1">
            <a:spLocks noChangeArrowheads="1"/>
          </p:cNvSpPr>
          <p:nvPr/>
        </p:nvSpPr>
        <p:spPr bwMode="auto">
          <a:xfrm>
            <a:off x="8839201" y="3048001"/>
            <a:ext cx="5180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w</a:t>
            </a:r>
            <a:r>
              <a:rPr lang="en-US" sz="2400" b="1" baseline="-25000" dirty="0">
                <a:solidFill>
                  <a:schemeClr val="tx2"/>
                </a:solidFill>
              </a:rPr>
              <a:t>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17494" name="Text Box 22"/>
          <p:cNvSpPr txBox="1">
            <a:spLocks noChangeArrowheads="1"/>
          </p:cNvSpPr>
          <p:nvPr/>
        </p:nvSpPr>
        <p:spPr bwMode="auto">
          <a:xfrm>
            <a:off x="4495801" y="5867401"/>
            <a:ext cx="5180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w</a:t>
            </a:r>
            <a:r>
              <a:rPr lang="en-US" sz="2400" b="1" baseline="-25000" dirty="0">
                <a:solidFill>
                  <a:schemeClr val="tx2"/>
                </a:solidFill>
              </a:rPr>
              <a:t>0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17495" name="Text Box 23"/>
          <p:cNvSpPr txBox="1">
            <a:spLocks noChangeArrowheads="1"/>
          </p:cNvSpPr>
          <p:nvPr/>
        </p:nvSpPr>
        <p:spPr bwMode="auto">
          <a:xfrm>
            <a:off x="1828801" y="1447801"/>
            <a:ext cx="71045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R(</a:t>
            </a:r>
            <a:r>
              <a:rPr lang="en-US" sz="2400" u="sng" dirty="0">
                <a:solidFill>
                  <a:schemeClr val="tx2"/>
                </a:solidFill>
                <a:latin typeface="Symbol" pitchFamily="18" charset="2"/>
                <a:cs typeface="Times" pitchFamily="18" charset="0"/>
              </a:rPr>
              <a:t>q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617496" name="Oval 24"/>
          <p:cNvSpPr>
            <a:spLocks noChangeArrowheads="1"/>
          </p:cNvSpPr>
          <p:nvPr/>
        </p:nvSpPr>
        <p:spPr bwMode="auto">
          <a:xfrm>
            <a:off x="6248400" y="3048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497" name="Line 25"/>
          <p:cNvSpPr>
            <a:spLocks noChangeShapeType="1"/>
          </p:cNvSpPr>
          <p:nvPr/>
        </p:nvSpPr>
        <p:spPr bwMode="auto">
          <a:xfrm flipV="1">
            <a:off x="3200400" y="4648200"/>
            <a:ext cx="304800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498" name="Line 26"/>
          <p:cNvSpPr>
            <a:spLocks noChangeShapeType="1"/>
          </p:cNvSpPr>
          <p:nvPr/>
        </p:nvSpPr>
        <p:spPr bwMode="auto">
          <a:xfrm>
            <a:off x="5638800" y="44196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499" name="Line 27"/>
          <p:cNvSpPr>
            <a:spLocks noChangeShapeType="1"/>
          </p:cNvSpPr>
          <p:nvPr/>
        </p:nvSpPr>
        <p:spPr bwMode="auto">
          <a:xfrm flipH="1">
            <a:off x="6248400" y="3200400"/>
            <a:ext cx="76200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500" name="Line 28"/>
          <p:cNvSpPr>
            <a:spLocks noChangeShapeType="1"/>
          </p:cNvSpPr>
          <p:nvPr/>
        </p:nvSpPr>
        <p:spPr bwMode="auto">
          <a:xfrm flipH="1">
            <a:off x="5867400" y="3200400"/>
            <a:ext cx="3810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7501" name="Text Box 29"/>
          <p:cNvSpPr txBox="1">
            <a:spLocks noChangeArrowheads="1"/>
          </p:cNvSpPr>
          <p:nvPr/>
        </p:nvSpPr>
        <p:spPr bwMode="auto">
          <a:xfrm>
            <a:off x="7239001" y="4419600"/>
            <a:ext cx="2276475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Direction of steepest</a:t>
            </a:r>
          </a:p>
          <a:p>
            <a:r>
              <a:rPr lang="en-US" b="1" dirty="0">
                <a:solidFill>
                  <a:schemeClr val="tx2"/>
                </a:solidFill>
              </a:rPr>
              <a:t>descent = direction of</a:t>
            </a:r>
          </a:p>
          <a:p>
            <a:r>
              <a:rPr lang="en-US" b="1" dirty="0">
                <a:solidFill>
                  <a:schemeClr val="tx2"/>
                </a:solidFill>
              </a:rPr>
              <a:t>negative gradient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8891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Illustration of Gradient Descent</a:t>
            </a:r>
          </a:p>
        </p:txBody>
      </p:sp>
      <p:sp>
        <p:nvSpPr>
          <p:cNvPr id="619523" name="Freeform 3"/>
          <p:cNvSpPr>
            <a:spLocks/>
          </p:cNvSpPr>
          <p:nvPr/>
        </p:nvSpPr>
        <p:spPr bwMode="auto">
          <a:xfrm>
            <a:off x="2895600" y="23622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24" name="Freeform 4"/>
          <p:cNvSpPr>
            <a:spLocks/>
          </p:cNvSpPr>
          <p:nvPr/>
        </p:nvSpPr>
        <p:spPr bwMode="auto">
          <a:xfrm>
            <a:off x="3124200" y="22860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25" name="Freeform 5"/>
          <p:cNvSpPr>
            <a:spLocks/>
          </p:cNvSpPr>
          <p:nvPr/>
        </p:nvSpPr>
        <p:spPr bwMode="auto">
          <a:xfrm>
            <a:off x="3352800" y="22098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26" name="Freeform 6"/>
          <p:cNvSpPr>
            <a:spLocks/>
          </p:cNvSpPr>
          <p:nvPr/>
        </p:nvSpPr>
        <p:spPr bwMode="auto">
          <a:xfrm>
            <a:off x="3581400" y="21336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27" name="Freeform 7"/>
          <p:cNvSpPr>
            <a:spLocks/>
          </p:cNvSpPr>
          <p:nvPr/>
        </p:nvSpPr>
        <p:spPr bwMode="auto">
          <a:xfrm>
            <a:off x="3810000" y="20574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28" name="Freeform 8"/>
          <p:cNvSpPr>
            <a:spLocks/>
          </p:cNvSpPr>
          <p:nvPr/>
        </p:nvSpPr>
        <p:spPr bwMode="auto">
          <a:xfrm>
            <a:off x="4038600" y="19812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29" name="Freeform 9"/>
          <p:cNvSpPr>
            <a:spLocks/>
          </p:cNvSpPr>
          <p:nvPr/>
        </p:nvSpPr>
        <p:spPr bwMode="auto">
          <a:xfrm>
            <a:off x="4267200" y="19050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30" name="Freeform 10"/>
          <p:cNvSpPr>
            <a:spLocks/>
          </p:cNvSpPr>
          <p:nvPr/>
        </p:nvSpPr>
        <p:spPr bwMode="auto">
          <a:xfrm>
            <a:off x="4495800" y="18288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31" name="Freeform 11"/>
          <p:cNvSpPr>
            <a:spLocks/>
          </p:cNvSpPr>
          <p:nvPr/>
        </p:nvSpPr>
        <p:spPr bwMode="auto">
          <a:xfrm>
            <a:off x="4724400" y="17526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32" name="Freeform 12"/>
          <p:cNvSpPr>
            <a:spLocks/>
          </p:cNvSpPr>
          <p:nvPr/>
        </p:nvSpPr>
        <p:spPr bwMode="auto">
          <a:xfrm>
            <a:off x="4953000" y="16764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33" name="Freeform 13"/>
          <p:cNvSpPr>
            <a:spLocks/>
          </p:cNvSpPr>
          <p:nvPr/>
        </p:nvSpPr>
        <p:spPr bwMode="auto">
          <a:xfrm>
            <a:off x="5181600" y="16002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34" name="Freeform 14"/>
          <p:cNvSpPr>
            <a:spLocks/>
          </p:cNvSpPr>
          <p:nvPr/>
        </p:nvSpPr>
        <p:spPr bwMode="auto">
          <a:xfrm>
            <a:off x="5410200" y="15240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35" name="Freeform 15"/>
          <p:cNvSpPr>
            <a:spLocks/>
          </p:cNvSpPr>
          <p:nvPr/>
        </p:nvSpPr>
        <p:spPr bwMode="auto">
          <a:xfrm>
            <a:off x="5638800" y="14478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36" name="Freeform 16"/>
          <p:cNvSpPr>
            <a:spLocks/>
          </p:cNvSpPr>
          <p:nvPr/>
        </p:nvSpPr>
        <p:spPr bwMode="auto">
          <a:xfrm>
            <a:off x="5867400" y="13716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37" name="Line 17"/>
          <p:cNvSpPr>
            <a:spLocks noChangeShapeType="1"/>
          </p:cNvSpPr>
          <p:nvPr/>
        </p:nvSpPr>
        <p:spPr bwMode="auto">
          <a:xfrm flipV="1">
            <a:off x="2362200" y="1295400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38" name="Line 18"/>
          <p:cNvSpPr>
            <a:spLocks noChangeShapeType="1"/>
          </p:cNvSpPr>
          <p:nvPr/>
        </p:nvSpPr>
        <p:spPr bwMode="auto">
          <a:xfrm>
            <a:off x="2362200" y="5562600"/>
            <a:ext cx="2057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39" name="Line 19"/>
          <p:cNvSpPr>
            <a:spLocks noChangeShapeType="1"/>
          </p:cNvSpPr>
          <p:nvPr/>
        </p:nvSpPr>
        <p:spPr bwMode="auto">
          <a:xfrm flipV="1">
            <a:off x="2438400" y="3200400"/>
            <a:ext cx="647700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40" name="Freeform 20"/>
          <p:cNvSpPr>
            <a:spLocks/>
          </p:cNvSpPr>
          <p:nvPr/>
        </p:nvSpPr>
        <p:spPr bwMode="auto">
          <a:xfrm>
            <a:off x="2667000" y="2438400"/>
            <a:ext cx="4114800" cy="191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1200"/>
              </a:cxn>
              <a:cxn ang="0">
                <a:pos x="2592" y="48"/>
              </a:cxn>
            </a:cxnLst>
            <a:rect l="0" t="0" r="r" b="b"/>
            <a:pathLst>
              <a:path w="2592" h="1208">
                <a:moveTo>
                  <a:pt x="0" y="0"/>
                </a:moveTo>
                <a:cubicBezTo>
                  <a:pt x="384" y="596"/>
                  <a:pt x="768" y="1192"/>
                  <a:pt x="1200" y="1200"/>
                </a:cubicBezTo>
                <a:cubicBezTo>
                  <a:pt x="1632" y="1208"/>
                  <a:pt x="2112" y="628"/>
                  <a:pt x="25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41" name="Text Box 21"/>
          <p:cNvSpPr txBox="1">
            <a:spLocks noChangeArrowheads="1"/>
          </p:cNvSpPr>
          <p:nvPr/>
        </p:nvSpPr>
        <p:spPr bwMode="auto">
          <a:xfrm>
            <a:off x="8839201" y="3048001"/>
            <a:ext cx="5180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w</a:t>
            </a:r>
            <a:r>
              <a:rPr lang="en-US" sz="2400" b="1" baseline="-25000" dirty="0">
                <a:solidFill>
                  <a:schemeClr val="tx2"/>
                </a:solidFill>
              </a:rPr>
              <a:t>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19542" name="Text Box 22"/>
          <p:cNvSpPr txBox="1">
            <a:spLocks noChangeArrowheads="1"/>
          </p:cNvSpPr>
          <p:nvPr/>
        </p:nvSpPr>
        <p:spPr bwMode="auto">
          <a:xfrm>
            <a:off x="4495801" y="5867401"/>
            <a:ext cx="5180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w</a:t>
            </a:r>
            <a:r>
              <a:rPr lang="en-US" sz="2400" b="1" baseline="-25000" dirty="0">
                <a:solidFill>
                  <a:schemeClr val="tx2"/>
                </a:solidFill>
              </a:rPr>
              <a:t>0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19543" name="Text Box 23"/>
          <p:cNvSpPr txBox="1">
            <a:spLocks noChangeArrowheads="1"/>
          </p:cNvSpPr>
          <p:nvPr/>
        </p:nvSpPr>
        <p:spPr bwMode="auto">
          <a:xfrm>
            <a:off x="1828801" y="1447801"/>
            <a:ext cx="71045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R(</a:t>
            </a:r>
            <a:r>
              <a:rPr lang="en-US" sz="2400" u="sng" dirty="0">
                <a:solidFill>
                  <a:schemeClr val="tx2"/>
                </a:solidFill>
                <a:latin typeface="Symbol" pitchFamily="18" charset="2"/>
                <a:cs typeface="Times" pitchFamily="18" charset="0"/>
              </a:rPr>
              <a:t>q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619544" name="Oval 24"/>
          <p:cNvSpPr>
            <a:spLocks noChangeArrowheads="1"/>
          </p:cNvSpPr>
          <p:nvPr/>
        </p:nvSpPr>
        <p:spPr bwMode="auto">
          <a:xfrm>
            <a:off x="6248400" y="3048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45" name="Line 25"/>
          <p:cNvSpPr>
            <a:spLocks noChangeShapeType="1"/>
          </p:cNvSpPr>
          <p:nvPr/>
        </p:nvSpPr>
        <p:spPr bwMode="auto">
          <a:xfrm flipV="1">
            <a:off x="3200400" y="4648200"/>
            <a:ext cx="304800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46" name="Line 26"/>
          <p:cNvSpPr>
            <a:spLocks noChangeShapeType="1"/>
          </p:cNvSpPr>
          <p:nvPr/>
        </p:nvSpPr>
        <p:spPr bwMode="auto">
          <a:xfrm>
            <a:off x="5638800" y="44196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47" name="Line 27"/>
          <p:cNvSpPr>
            <a:spLocks noChangeShapeType="1"/>
          </p:cNvSpPr>
          <p:nvPr/>
        </p:nvSpPr>
        <p:spPr bwMode="auto">
          <a:xfrm flipH="1">
            <a:off x="6248400" y="3200400"/>
            <a:ext cx="76200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48" name="Line 28"/>
          <p:cNvSpPr>
            <a:spLocks noChangeShapeType="1"/>
          </p:cNvSpPr>
          <p:nvPr/>
        </p:nvSpPr>
        <p:spPr bwMode="auto">
          <a:xfrm flipH="1">
            <a:off x="5791200" y="3200400"/>
            <a:ext cx="457200" cy="5334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49" name="Oval 29"/>
          <p:cNvSpPr>
            <a:spLocks noChangeArrowheads="1"/>
          </p:cNvSpPr>
          <p:nvPr/>
        </p:nvSpPr>
        <p:spPr bwMode="auto">
          <a:xfrm>
            <a:off x="5638800" y="36576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50" name="Line 30"/>
          <p:cNvSpPr>
            <a:spLocks noChangeShapeType="1"/>
          </p:cNvSpPr>
          <p:nvPr/>
        </p:nvSpPr>
        <p:spPr bwMode="auto">
          <a:xfrm flipH="1">
            <a:off x="5638800" y="3810000"/>
            <a:ext cx="7620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51" name="Line 31"/>
          <p:cNvSpPr>
            <a:spLocks noChangeShapeType="1"/>
          </p:cNvSpPr>
          <p:nvPr/>
        </p:nvSpPr>
        <p:spPr bwMode="auto">
          <a:xfrm>
            <a:off x="5410200" y="4495800"/>
            <a:ext cx="228600" cy="7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52" name="Line 32"/>
          <p:cNvSpPr>
            <a:spLocks noChangeShapeType="1"/>
          </p:cNvSpPr>
          <p:nvPr/>
        </p:nvSpPr>
        <p:spPr bwMode="auto">
          <a:xfrm flipV="1">
            <a:off x="2819400" y="4572000"/>
            <a:ext cx="2819400" cy="1143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53" name="Line 33"/>
          <p:cNvSpPr>
            <a:spLocks noChangeShapeType="1"/>
          </p:cNvSpPr>
          <p:nvPr/>
        </p:nvSpPr>
        <p:spPr bwMode="auto">
          <a:xfrm flipH="1" flipV="1">
            <a:off x="6324600" y="4648200"/>
            <a:ext cx="990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54" name="Text Box 34"/>
          <p:cNvSpPr txBox="1">
            <a:spLocks noChangeArrowheads="1"/>
          </p:cNvSpPr>
          <p:nvPr/>
        </p:nvSpPr>
        <p:spPr bwMode="auto">
          <a:xfrm>
            <a:off x="7391400" y="4568826"/>
            <a:ext cx="172624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Original point in</a:t>
            </a:r>
          </a:p>
          <a:p>
            <a:r>
              <a:rPr lang="en-US" b="1" dirty="0">
                <a:solidFill>
                  <a:schemeClr val="tx2"/>
                </a:solidFill>
              </a:rPr>
              <a:t>weight space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19555" name="Line 35"/>
          <p:cNvSpPr>
            <a:spLocks noChangeShapeType="1"/>
          </p:cNvSpPr>
          <p:nvPr/>
        </p:nvSpPr>
        <p:spPr bwMode="auto">
          <a:xfrm flipH="1" flipV="1">
            <a:off x="5638800" y="4648200"/>
            <a:ext cx="457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9556" name="Text Box 36"/>
          <p:cNvSpPr txBox="1">
            <a:spLocks noChangeArrowheads="1"/>
          </p:cNvSpPr>
          <p:nvPr/>
        </p:nvSpPr>
        <p:spPr bwMode="auto">
          <a:xfrm>
            <a:off x="6096000" y="5486400"/>
            <a:ext cx="14287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New point in</a:t>
            </a:r>
          </a:p>
          <a:p>
            <a:r>
              <a:rPr lang="en-US" b="1" dirty="0">
                <a:solidFill>
                  <a:schemeClr val="tx2"/>
                </a:solidFill>
              </a:rPr>
              <a:t>weight space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502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8229600" cy="571500"/>
          </a:xfrm>
        </p:spPr>
        <p:txBody>
          <a:bodyPr>
            <a:noAutofit/>
          </a:bodyPr>
          <a:lstStyle/>
          <a:p>
            <a:r>
              <a:rPr lang="en-US" dirty="0"/>
              <a:t>Back Propagation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555" y="1164920"/>
            <a:ext cx="10521863" cy="4931079"/>
          </a:xfrm>
        </p:spPr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en-US" dirty="0"/>
              <a:t>Initialize weights with random values (generally (1,-1))</a:t>
            </a:r>
          </a:p>
          <a:p>
            <a:pPr marL="514350" indent="-514350">
              <a:buNone/>
            </a:pPr>
            <a:endParaRPr lang="en-US" sz="800" dirty="0"/>
          </a:p>
          <a:p>
            <a:pPr>
              <a:buNone/>
            </a:pPr>
            <a:r>
              <a:rPr lang="en-US" dirty="0"/>
              <a:t>(2) For a specified number of training iterations do:</a:t>
            </a:r>
          </a:p>
          <a:p>
            <a:pPr>
              <a:buNone/>
            </a:pPr>
            <a:r>
              <a:rPr lang="en-US" dirty="0"/>
              <a:t>	  For each input and ideal (expected) output pattern </a:t>
            </a:r>
          </a:p>
          <a:p>
            <a:pPr lvl="1">
              <a:buNone/>
            </a:pPr>
            <a:r>
              <a:rPr lang="en-US" dirty="0"/>
              <a:t>       i.   Calculate the output from the input</a:t>
            </a:r>
          </a:p>
          <a:p>
            <a:pPr lvl="1">
              <a:buNone/>
            </a:pPr>
            <a:r>
              <a:rPr lang="en-US" dirty="0"/>
              <a:t>       ii.  Calculate output neurons error</a:t>
            </a:r>
          </a:p>
          <a:p>
            <a:pPr lvl="1">
              <a:buNone/>
            </a:pPr>
            <a:r>
              <a:rPr lang="en-US" dirty="0"/>
              <a:t>       iii. Calculate hidden neurons error</a:t>
            </a:r>
          </a:p>
          <a:p>
            <a:pPr lvl="1">
              <a:buNone/>
            </a:pPr>
            <a:r>
              <a:rPr lang="en-US" dirty="0"/>
              <a:t>       iv.  Calculate weights variations (delta)</a:t>
            </a:r>
          </a:p>
          <a:p>
            <a:pPr lvl="1">
              <a:buNone/>
            </a:pPr>
            <a:r>
              <a:rPr lang="en-US" dirty="0"/>
              <a:t>       v.   Adjust the current weight using the accumulated deltas</a:t>
            </a:r>
          </a:p>
          <a:p>
            <a:pPr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(3) Iterate until some chosen stopping point</a:t>
            </a:r>
          </a:p>
        </p:txBody>
      </p:sp>
    </p:spTree>
    <p:extLst>
      <p:ext uri="{BB962C8B-B14F-4D97-AF65-F5344CB8AC3E}">
        <p14:creationId xmlns:p14="http://schemas.microsoft.com/office/powerpoint/2010/main" val="7866462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5545" y="0"/>
            <a:ext cx="8981161" cy="990600"/>
          </a:xfrm>
        </p:spPr>
        <p:txBody>
          <a:bodyPr>
            <a:noAutofit/>
          </a:bodyPr>
          <a:lstStyle/>
          <a:p>
            <a:r>
              <a:rPr lang="en-US" dirty="0"/>
              <a:t>Back-Propagation using Gradient Descent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02499"/>
            <a:ext cx="9296400" cy="54570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i. Calculate the actual output from the input (</a:t>
            </a:r>
            <a:r>
              <a:rPr lang="en-US" i="1" dirty="0" err="1">
                <a:latin typeface="Times" pitchFamily="18" charset="0"/>
                <a:cs typeface="Times" pitchFamily="18" charset="0"/>
              </a:rPr>
              <a:t>r</a:t>
            </a:r>
            <a:r>
              <a:rPr lang="en-US" baseline="30000" dirty="0" err="1"/>
              <a:t>th</a:t>
            </a:r>
            <a:r>
              <a:rPr lang="en-US" dirty="0"/>
              <a:t> iteration)</a:t>
            </a:r>
            <a:endParaRPr lang="en-US" baseline="-25000" dirty="0">
              <a:latin typeface="+mj-lt"/>
            </a:endParaRPr>
          </a:p>
          <a:p>
            <a:pPr marL="0" indent="0">
              <a:buNone/>
            </a:pPr>
            <a:endParaRPr lang="en-US" baseline="-25000" dirty="0">
              <a:latin typeface="+mj-lt"/>
            </a:endParaRPr>
          </a:p>
          <a:p>
            <a:pPr marL="0" indent="0">
              <a:buNone/>
            </a:pPr>
            <a:endParaRPr lang="en-US" baseline="-25000" dirty="0">
              <a:latin typeface="+mj-lt"/>
            </a:endParaRPr>
          </a:p>
          <a:p>
            <a:pPr marL="0" indent="0">
              <a:buNone/>
            </a:pPr>
            <a:endParaRPr lang="en-US" baseline="-25000" dirty="0">
              <a:latin typeface="+mj-lt"/>
            </a:endParaRPr>
          </a:p>
          <a:p>
            <a:pPr marL="0" indent="0">
              <a:buNone/>
            </a:pPr>
            <a:endParaRPr lang="en-US" baseline="-25000" dirty="0">
              <a:latin typeface="+mj-lt"/>
            </a:endParaRPr>
          </a:p>
          <a:p>
            <a:pPr marL="0" indent="0">
              <a:buNone/>
            </a:pPr>
            <a:endParaRPr lang="en-US" baseline="-25000" dirty="0">
              <a:latin typeface="+mj-lt"/>
            </a:endParaRPr>
          </a:p>
          <a:p>
            <a:pPr marL="0" indent="0">
              <a:buNone/>
            </a:pPr>
            <a:endParaRPr lang="en-US" baseline="-25000" dirty="0">
              <a:latin typeface="+mj-lt"/>
            </a:endParaRPr>
          </a:p>
          <a:p>
            <a:pPr marL="0" indent="0">
              <a:buNone/>
            </a:pPr>
            <a:endParaRPr lang="en-US" baseline="-25000" dirty="0">
              <a:latin typeface="+mj-lt"/>
            </a:endParaRPr>
          </a:p>
          <a:p>
            <a:pPr marL="0" indent="0">
              <a:buNone/>
            </a:pPr>
            <a:endParaRPr lang="en-US" baseline="-25000" dirty="0">
              <a:latin typeface="+mj-lt"/>
            </a:endParaRPr>
          </a:p>
          <a:p>
            <a:pPr marL="0" indent="0">
              <a:buNone/>
            </a:pPr>
            <a:endParaRPr lang="en-US" baseline="-25000" dirty="0">
              <a:latin typeface="+mj-lt"/>
            </a:endParaRPr>
          </a:p>
          <a:p>
            <a:pPr marL="0" indent="0">
              <a:buNone/>
            </a:pPr>
            <a:endParaRPr lang="en-US" baseline="-25000" dirty="0">
              <a:latin typeface="+mj-lt"/>
            </a:endParaRPr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None/>
            </a:pPr>
            <a:r>
              <a:rPr lang="en-US" dirty="0"/>
              <a:t>	</a:t>
            </a:r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500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175" y="228600"/>
            <a:ext cx="9407047" cy="571500"/>
          </a:xfrm>
        </p:spPr>
        <p:txBody>
          <a:bodyPr>
            <a:noAutofit/>
          </a:bodyPr>
          <a:lstStyle/>
          <a:p>
            <a:r>
              <a:rPr lang="en-US" dirty="0"/>
              <a:t>Back Propagation Using Gradient Descent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32" y="1315232"/>
            <a:ext cx="9598068" cy="4780767"/>
          </a:xfrm>
        </p:spPr>
        <p:txBody>
          <a:bodyPr>
            <a:normAutofit/>
          </a:bodyPr>
          <a:lstStyle/>
          <a:p>
            <a:pPr marL="514350" lvl="1" indent="-514350">
              <a:spcBef>
                <a:spcPts val="0"/>
              </a:spcBef>
              <a:buNone/>
            </a:pPr>
            <a:r>
              <a:rPr lang="en-US" sz="2800" dirty="0"/>
              <a:t>ii.    Calculate output neurons error</a:t>
            </a:r>
          </a:p>
          <a:p>
            <a:pPr marL="514350" lvl="1" indent="-514350">
              <a:spcBef>
                <a:spcPts val="0"/>
              </a:spcBef>
              <a:buAutoNum type="romanLcPeriod" startAt="3"/>
            </a:pPr>
            <a:r>
              <a:rPr lang="en-US" sz="2800" dirty="0"/>
              <a:t>Calculate hidden neurons error</a:t>
            </a:r>
          </a:p>
          <a:p>
            <a:pPr>
              <a:buNone/>
            </a:pPr>
            <a:endParaRPr lang="en-US" sz="800" dirty="0"/>
          </a:p>
          <a:p>
            <a:r>
              <a:rPr lang="en-US" dirty="0"/>
              <a:t>Based on out choice of model fit/error function (e.g. SSE)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Write in terms of the weights….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126139"/>
              </p:ext>
            </p:extLst>
          </p:nvPr>
        </p:nvGraphicFramePr>
        <p:xfrm>
          <a:off x="3113981" y="3059503"/>
          <a:ext cx="349567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90640" imgH="330120" progId="Equation.DSMT4">
                  <p:embed/>
                </p:oleObj>
              </mc:Choice>
              <mc:Fallback>
                <p:oleObj name="Equation" r:id="rId2" imgW="17906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981" y="3059503"/>
                        <a:ext cx="3495675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5416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Back-Propagation using Gradient Descent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208" y="1314907"/>
            <a:ext cx="10148170" cy="4811257"/>
          </a:xfrm>
        </p:spPr>
        <p:txBody>
          <a:bodyPr>
            <a:normAutofit/>
          </a:bodyPr>
          <a:lstStyle/>
          <a:p>
            <a:r>
              <a:rPr lang="en-US" dirty="0"/>
              <a:t>Goal is to minimize the error term so take the partial derivative with respect to the weights</a:t>
            </a:r>
          </a:p>
          <a:p>
            <a:endParaRPr lang="en-US" sz="800" dirty="0"/>
          </a:p>
          <a:p>
            <a:r>
              <a:rPr lang="en-US" dirty="0"/>
              <a:t>This must be done of each weight in the ANN</a:t>
            </a:r>
          </a:p>
          <a:p>
            <a:endParaRPr lang="en-US" sz="800" dirty="0"/>
          </a:p>
          <a:p>
            <a:r>
              <a:rPr lang="en-US" dirty="0"/>
              <a:t>Start with the weights in our hidden layer variables</a:t>
            </a:r>
          </a:p>
        </p:txBody>
      </p:sp>
    </p:spTree>
    <p:extLst>
      <p:ext uri="{BB962C8B-B14F-4D97-AF65-F5344CB8AC3E}">
        <p14:creationId xmlns:p14="http://schemas.microsoft.com/office/powerpoint/2010/main" val="5911916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Back-Propagation Using Gradient Descent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207" y="1371601"/>
            <a:ext cx="9809967" cy="4754563"/>
          </a:xfrm>
        </p:spPr>
        <p:txBody>
          <a:bodyPr>
            <a:normAutofit/>
          </a:bodyPr>
          <a:lstStyle/>
          <a:p>
            <a:r>
              <a:rPr lang="en-US" dirty="0"/>
              <a:t>For SSE…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Use chain rule and write in terms of predicted </a:t>
            </a:r>
            <a:r>
              <a:rPr lang="en-US" i="1" dirty="0">
                <a:latin typeface="Times" pitchFamily="18" charset="0"/>
                <a:cs typeface="Times" pitchFamily="18" charset="0"/>
              </a:rPr>
              <a:t>y</a:t>
            </a:r>
            <a:r>
              <a:rPr lang="en-US" dirty="0"/>
              <a:t>, </a:t>
            </a:r>
            <a:r>
              <a:rPr lang="en-US" i="1" dirty="0" err="1">
                <a:latin typeface="Times" pitchFamily="18" charset="0"/>
                <a:cs typeface="Times" pitchFamily="18" charset="0"/>
              </a:rPr>
              <a:t>T</a:t>
            </a:r>
            <a:r>
              <a:rPr lang="en-US" i="1" baseline="-25000" dirty="0" err="1">
                <a:latin typeface="Times" pitchFamily="18" charset="0"/>
                <a:cs typeface="Times" pitchFamily="18" charset="0"/>
              </a:rPr>
              <a:t>k</a:t>
            </a:r>
            <a:r>
              <a:rPr lang="en-US" dirty="0"/>
              <a:t>, and then </a:t>
            </a:r>
            <a:r>
              <a:rPr lang="en-US" i="1" dirty="0" err="1">
                <a:latin typeface="Symbol" pitchFamily="18" charset="2"/>
              </a:rPr>
              <a:t>b</a:t>
            </a:r>
            <a:r>
              <a:rPr lang="en-US" i="1" baseline="-25000" dirty="0" err="1">
                <a:latin typeface="Times" pitchFamily="18" charset="0"/>
                <a:cs typeface="Times" pitchFamily="18" charset="0"/>
              </a:rPr>
              <a:t>km</a:t>
            </a:r>
            <a:endParaRPr lang="en-US" i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1193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Back-Propagation Using Gradient Descent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504" y="1509387"/>
            <a:ext cx="9020828" cy="4754563"/>
          </a:xfrm>
        </p:spPr>
        <p:txBody>
          <a:bodyPr>
            <a:normAutofit/>
          </a:bodyPr>
          <a:lstStyle/>
          <a:p>
            <a:r>
              <a:rPr lang="en-US" dirty="0"/>
              <a:t>For SSE…</a:t>
            </a:r>
          </a:p>
        </p:txBody>
      </p:sp>
    </p:spTree>
    <p:extLst>
      <p:ext uri="{BB962C8B-B14F-4D97-AF65-F5344CB8AC3E}">
        <p14:creationId xmlns:p14="http://schemas.microsoft.com/office/powerpoint/2010/main" val="11480260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Back-Propagation Using Gradient Descent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088" y="1524001"/>
            <a:ext cx="9446712" cy="4602163"/>
          </a:xfrm>
        </p:spPr>
        <p:txBody>
          <a:bodyPr>
            <a:normAutofit/>
          </a:bodyPr>
          <a:lstStyle/>
          <a:p>
            <a:r>
              <a:rPr lang="en-US" dirty="0"/>
              <a:t>Repeat this idea for the input weights…</a:t>
            </a:r>
          </a:p>
        </p:txBody>
      </p:sp>
    </p:spTree>
    <p:extLst>
      <p:ext uri="{BB962C8B-B14F-4D97-AF65-F5344CB8AC3E}">
        <p14:creationId xmlns:p14="http://schemas.microsoft.com/office/powerpoint/2010/main" val="4167578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Artificial Neural Networks (ANNs)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Central Idea</a:t>
            </a:r>
          </a:p>
          <a:p>
            <a:pPr lvl="1"/>
            <a:r>
              <a:rPr lang="en-US" dirty="0"/>
              <a:t>Extract linear combinations of inputs as derived features and then model the outcome (classes) as a nonlinear function of these features</a:t>
            </a:r>
          </a:p>
          <a:p>
            <a:endParaRPr lang="en-US" dirty="0"/>
          </a:p>
          <a:p>
            <a:r>
              <a:rPr lang="en-US" dirty="0"/>
              <a:t>What does that mean?</a:t>
            </a:r>
          </a:p>
          <a:p>
            <a:endParaRPr lang="en-US" dirty="0"/>
          </a:p>
          <a:p>
            <a:r>
              <a:rPr lang="en-US" dirty="0"/>
              <a:t>We will see shortly they are nonlinear statistical models </a:t>
            </a:r>
            <a:r>
              <a:rPr lang="en-US" u="sng" dirty="0"/>
              <a:t>but</a:t>
            </a:r>
            <a:r>
              <a:rPr lang="en-US" dirty="0"/>
              <a:t> with pieces that are familiar to us already </a:t>
            </a:r>
          </a:p>
        </p:txBody>
      </p:sp>
    </p:spTree>
    <p:extLst>
      <p:ext uri="{BB962C8B-B14F-4D97-AF65-F5344CB8AC3E}">
        <p14:creationId xmlns:p14="http://schemas.microsoft.com/office/powerpoint/2010/main" val="16268858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915" y="228600"/>
            <a:ext cx="9569885" cy="571500"/>
          </a:xfrm>
        </p:spPr>
        <p:txBody>
          <a:bodyPr>
            <a:noAutofit/>
          </a:bodyPr>
          <a:lstStyle/>
          <a:p>
            <a:r>
              <a:rPr lang="en-US" dirty="0"/>
              <a:t>Back Propagation Using Gradient Descent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556" y="1066800"/>
            <a:ext cx="9297444" cy="5029200"/>
          </a:xfrm>
        </p:spPr>
        <p:txBody>
          <a:bodyPr>
            <a:normAutofit/>
          </a:bodyPr>
          <a:lstStyle/>
          <a:p>
            <a:pPr marL="514350" lvl="1" indent="-514350">
              <a:spcBef>
                <a:spcPts val="0"/>
              </a:spcBef>
              <a:buAutoNum type="romanLcPeriod" startAt="2"/>
            </a:pPr>
            <a:r>
              <a:rPr lang="en-US" sz="2800" dirty="0"/>
              <a:t>Calculate output neurons error </a:t>
            </a:r>
          </a:p>
          <a:p>
            <a:pPr marL="400050" lvl="2" indent="0">
              <a:spcBef>
                <a:spcPts val="0"/>
              </a:spcBef>
              <a:buNone/>
            </a:pPr>
            <a:r>
              <a:rPr lang="en-US" sz="2400" dirty="0"/>
              <a:t>-this comes from the derivative of the hidden layer weights</a:t>
            </a:r>
          </a:p>
          <a:p>
            <a:pPr marL="400050" lvl="2" indent="0">
              <a:spcBef>
                <a:spcPts val="0"/>
              </a:spcBef>
              <a:buNone/>
            </a:pPr>
            <a:endParaRPr lang="en-US" sz="1600" dirty="0"/>
          </a:p>
          <a:p>
            <a:pPr marL="400050" lvl="2" indent="0">
              <a:spcBef>
                <a:spcPts val="0"/>
              </a:spcBef>
              <a:buNone/>
            </a:pPr>
            <a:endParaRPr lang="en-US" sz="1600" dirty="0"/>
          </a:p>
          <a:p>
            <a:pPr marL="400050" lvl="2" indent="0">
              <a:spcBef>
                <a:spcPts val="0"/>
              </a:spcBef>
              <a:buNone/>
            </a:pPr>
            <a:endParaRPr lang="en-US" sz="1600" dirty="0"/>
          </a:p>
          <a:p>
            <a:pPr marL="400050" lvl="2" indent="0">
              <a:spcBef>
                <a:spcPts val="0"/>
              </a:spcBef>
              <a:buNone/>
            </a:pPr>
            <a:endParaRPr lang="en-US" sz="1600" dirty="0"/>
          </a:p>
          <a:p>
            <a:pPr marL="400050" lvl="2" indent="0">
              <a:spcBef>
                <a:spcPts val="0"/>
              </a:spcBef>
              <a:buNone/>
            </a:pPr>
            <a:endParaRPr lang="en-US" sz="1600" dirty="0"/>
          </a:p>
          <a:p>
            <a:pPr marL="400050" lvl="2" indent="0">
              <a:spcBef>
                <a:spcPts val="0"/>
              </a:spcBef>
              <a:buNone/>
            </a:pPr>
            <a:endParaRPr lang="en-US" sz="1600" dirty="0"/>
          </a:p>
          <a:p>
            <a:pPr marL="400050" lvl="2" indent="0">
              <a:spcBef>
                <a:spcPts val="0"/>
              </a:spcBef>
              <a:buNone/>
            </a:pPr>
            <a:endParaRPr lang="en-US" sz="1600" dirty="0"/>
          </a:p>
          <a:p>
            <a:pPr marL="514350" lvl="1" indent="-514350">
              <a:spcBef>
                <a:spcPts val="0"/>
              </a:spcBef>
              <a:buAutoNum type="romanLcPeriod" startAt="3"/>
            </a:pPr>
            <a:endParaRPr lang="en-US" dirty="0"/>
          </a:p>
          <a:p>
            <a:pPr marL="514350" lvl="1" indent="-514350">
              <a:spcBef>
                <a:spcPts val="0"/>
              </a:spcBef>
              <a:buAutoNum type="romanLcPeriod" startAt="3"/>
            </a:pPr>
            <a:r>
              <a:rPr lang="en-US" sz="2800" dirty="0"/>
              <a:t>Calculate hidden neurons error </a:t>
            </a:r>
          </a:p>
          <a:p>
            <a:pPr marL="400050" lvl="2" indent="0">
              <a:spcBef>
                <a:spcPts val="0"/>
              </a:spcBef>
              <a:buNone/>
            </a:pPr>
            <a:r>
              <a:rPr lang="en-US" dirty="0"/>
              <a:t>-</a:t>
            </a:r>
            <a:r>
              <a:rPr lang="en-US" sz="2400" dirty="0"/>
              <a:t>this comes from the derivative of the input weights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dirty="0"/>
          </a:p>
          <a:p>
            <a:pPr>
              <a:buNone/>
            </a:pPr>
            <a:endParaRPr lang="en-US" sz="1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09545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Back Propagation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978" y="1277655"/>
            <a:ext cx="9258822" cy="5381909"/>
          </a:xfrm>
        </p:spPr>
        <p:txBody>
          <a:bodyPr>
            <a:normAutofit/>
          </a:bodyPr>
          <a:lstStyle/>
          <a:p>
            <a:pPr marL="571500" indent="-571500">
              <a:buAutoNum type="romanLcPeriod" startAt="4"/>
            </a:pPr>
            <a:r>
              <a:rPr lang="en-US" dirty="0"/>
              <a:t>Calculate weights variations (delta)</a:t>
            </a:r>
          </a:p>
          <a:p>
            <a:pPr marL="400050" lvl="1" indent="0">
              <a:buNone/>
            </a:pPr>
            <a:r>
              <a:rPr lang="en-US" dirty="0"/>
              <a:t>-Just the derivatives of our error function with respect to the weights</a:t>
            </a:r>
          </a:p>
          <a:p>
            <a:pPr marL="457200" indent="-457200">
              <a:buNone/>
            </a:pPr>
            <a:endParaRPr lang="en-US" sz="900" dirty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endParaRPr lang="en-US" sz="2400" dirty="0"/>
          </a:p>
          <a:p>
            <a:pPr marL="457200" indent="-457200">
              <a:buNone/>
            </a:pPr>
            <a:endParaRPr lang="en-US" sz="2400" dirty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endParaRPr lang="en-US" sz="2400" dirty="0"/>
          </a:p>
          <a:p>
            <a:pPr marL="457200" indent="-457200">
              <a:buNone/>
            </a:pP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589384"/>
              </p:ext>
            </p:extLst>
          </p:nvPr>
        </p:nvGraphicFramePr>
        <p:xfrm>
          <a:off x="2807624" y="2434226"/>
          <a:ext cx="6100763" cy="367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24080" imgH="1879560" progId="Equation.DSMT4">
                  <p:embed/>
                </p:oleObj>
              </mc:Choice>
              <mc:Fallback>
                <p:oleObj name="Equation" r:id="rId3" imgW="3124080" imgH="1879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7624" y="2434226"/>
                        <a:ext cx="6100763" cy="367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40278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Learning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also want to scale the step sizes the algorithm takes </a:t>
            </a:r>
          </a:p>
          <a:p>
            <a:endParaRPr lang="en-US" sz="1400" dirty="0"/>
          </a:p>
          <a:p>
            <a:r>
              <a:rPr lang="en-US" dirty="0"/>
              <a:t>This “scale” value is also known as the learning rate and controls how far we descend on the gradient</a:t>
            </a:r>
          </a:p>
          <a:p>
            <a:endParaRPr lang="en-US" sz="1600" dirty="0"/>
          </a:p>
          <a:p>
            <a:r>
              <a:rPr lang="en-US" dirty="0"/>
              <a:t>In general it is a constant selected by the user</a:t>
            </a:r>
          </a:p>
          <a:p>
            <a:endParaRPr lang="en-US" dirty="0"/>
          </a:p>
          <a:p>
            <a:r>
              <a:rPr lang="en-US" dirty="0"/>
              <a:t>This learning rate, </a:t>
            </a:r>
            <a:r>
              <a:rPr lang="en-US" i="1" dirty="0">
                <a:latin typeface="Symbol" pitchFamily="18" charset="2"/>
              </a:rPr>
              <a:t>g</a:t>
            </a:r>
            <a:r>
              <a:rPr lang="en-US" i="1" baseline="-25000" dirty="0">
                <a:latin typeface="Times" pitchFamily="18" charset="0"/>
                <a:cs typeface="Times" pitchFamily="18" charset="0"/>
              </a:rPr>
              <a:t>r</a:t>
            </a:r>
            <a:r>
              <a:rPr lang="en-US" dirty="0"/>
              <a:t>, is multiplied by the derivatives</a:t>
            </a:r>
          </a:p>
        </p:txBody>
      </p:sp>
    </p:spTree>
    <p:extLst>
      <p:ext uri="{BB962C8B-B14F-4D97-AF65-F5344CB8AC3E}">
        <p14:creationId xmlns:p14="http://schemas.microsoft.com/office/powerpoint/2010/main" val="27737088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Update at the </a:t>
            </a:r>
            <a:r>
              <a:rPr lang="en-US" i="1" dirty="0">
                <a:latin typeface="Times" pitchFamily="18" charset="0"/>
                <a:cs typeface="Times" pitchFamily="18" charset="0"/>
              </a:rPr>
              <a:t>r+</a:t>
            </a:r>
            <a:r>
              <a:rPr lang="en-US" dirty="0">
                <a:latin typeface="Times" pitchFamily="18" charset="0"/>
                <a:cs typeface="Times" pitchFamily="18" charset="0"/>
              </a:rPr>
              <a:t>1</a:t>
            </a:r>
            <a:r>
              <a:rPr lang="en-US" dirty="0"/>
              <a:t> Iteration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814645"/>
              </p:ext>
            </p:extLst>
          </p:nvPr>
        </p:nvGraphicFramePr>
        <p:xfrm>
          <a:off x="2286001" y="2438400"/>
          <a:ext cx="7712075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49560" imgH="1600200" progId="Equation.DSMT4">
                  <p:embed/>
                </p:oleObj>
              </mc:Choice>
              <mc:Fallback>
                <p:oleObj name="Equation" r:id="rId2" imgW="3949560" imgH="160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1" y="2438400"/>
                        <a:ext cx="7712075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862208" y="1524001"/>
            <a:ext cx="8891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800" dirty="0"/>
              <a:t>v.   Add the weights variations to the accumulated delta</a:t>
            </a:r>
          </a:p>
        </p:txBody>
      </p:sp>
    </p:spTree>
    <p:extLst>
      <p:ext uri="{BB962C8B-B14F-4D97-AF65-F5344CB8AC3E}">
        <p14:creationId xmlns:p14="http://schemas.microsoft.com/office/powerpoint/2010/main" val="30766140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Back Propagation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666" y="1228596"/>
            <a:ext cx="10208712" cy="5385147"/>
          </a:xfrm>
        </p:spPr>
        <p:txBody>
          <a:bodyPr>
            <a:normAutofit/>
          </a:bodyPr>
          <a:lstStyle/>
          <a:p>
            <a:r>
              <a:rPr lang="en-US" sz="2400" dirty="0"/>
              <a:t>In </a:t>
            </a:r>
            <a:r>
              <a:rPr lang="en-US" sz="2400" i="1" dirty="0">
                <a:solidFill>
                  <a:srgbClr val="00B0F0"/>
                </a:solidFill>
              </a:rPr>
              <a:t>forward pass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/>
              <a:t>current weights fixed and predicted values come from these weight</a:t>
            </a:r>
          </a:p>
          <a:p>
            <a:endParaRPr lang="en-US" sz="1400" dirty="0"/>
          </a:p>
          <a:p>
            <a:r>
              <a:rPr lang="en-US" sz="2400" dirty="0"/>
              <a:t>In </a:t>
            </a:r>
            <a:r>
              <a:rPr lang="en-US" sz="2400" i="1" dirty="0">
                <a:solidFill>
                  <a:srgbClr val="00B0F0"/>
                </a:solidFill>
              </a:rPr>
              <a:t>backward pass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/>
              <a:t>errors are estimated and used calculate the gradient to update the weights</a:t>
            </a:r>
          </a:p>
          <a:p>
            <a:endParaRPr lang="en-US" sz="800" dirty="0"/>
          </a:p>
          <a:p>
            <a:r>
              <a:rPr lang="en-US" sz="2400" dirty="0"/>
              <a:t>Learning rate </a:t>
            </a:r>
            <a:r>
              <a:rPr lang="en-US" sz="2400" dirty="0">
                <a:latin typeface="Symbol" pitchFamily="18" charset="2"/>
              </a:rPr>
              <a:t>g</a:t>
            </a:r>
            <a:r>
              <a:rPr lang="en-US" sz="2400" i="1" baseline="-25000" dirty="0">
                <a:latin typeface="Times" pitchFamily="18" charset="0"/>
              </a:rPr>
              <a:t>r</a:t>
            </a:r>
            <a:r>
              <a:rPr lang="en-US" sz="2400" dirty="0"/>
              <a:t> often taken to be fixed though it can be optimized to minimize the error at each iteration</a:t>
            </a:r>
          </a:p>
          <a:p>
            <a:endParaRPr lang="en-US" sz="800" dirty="0"/>
          </a:p>
          <a:p>
            <a:r>
              <a:rPr lang="en-US" sz="2400" dirty="0"/>
              <a:t>One important note, since the gradient descent algorithm requires taking derivatives, the activation, output, and error functions must be differentiable w.r.t. the weights</a:t>
            </a:r>
          </a:p>
        </p:txBody>
      </p:sp>
    </p:spTree>
    <p:extLst>
      <p:ext uri="{BB962C8B-B14F-4D97-AF65-F5344CB8AC3E}">
        <p14:creationId xmlns:p14="http://schemas.microsoft.com/office/powerpoint/2010/main" val="34617056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D77CE-7070-4316-88E5-B65C0914E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D8A5-D14D-4E8F-835E-6EE853446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Deep learning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Class of algorithms using multiple layers to extract progressively higher level features from original input features in </a:t>
            </a:r>
            <a:r>
              <a:rPr lang="en-US" b="1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en-US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/>
            <a:r>
              <a:rPr lang="en-US" dirty="0"/>
              <a:t>Each layer transforms input features in to a slightly more abstract representation</a:t>
            </a:r>
          </a:p>
          <a:p>
            <a:endParaRPr lang="en-US" sz="800" dirty="0"/>
          </a:p>
          <a:p>
            <a:r>
              <a:rPr lang="en-US" dirty="0"/>
              <a:t>Many deep learning models based on neural networks</a:t>
            </a:r>
          </a:p>
          <a:p>
            <a:pPr lvl="1"/>
            <a:r>
              <a:rPr lang="en-US" dirty="0"/>
              <a:t>So far we’ve only described an ANN with a single hidden layer</a:t>
            </a:r>
          </a:p>
          <a:p>
            <a:pPr lvl="1"/>
            <a:r>
              <a:rPr lang="en-US" dirty="0"/>
              <a:t>Deep neural nets are defined as such due to use of multiple hidden layers</a:t>
            </a:r>
          </a:p>
          <a:p>
            <a:pPr lvl="1"/>
            <a:r>
              <a:rPr lang="en-US" dirty="0"/>
              <a:t>Additional hidden layers intuitively expected to be more powerful</a:t>
            </a:r>
          </a:p>
        </p:txBody>
      </p:sp>
    </p:spTree>
    <p:extLst>
      <p:ext uri="{BB962C8B-B14F-4D97-AF65-F5344CB8AC3E}">
        <p14:creationId xmlns:p14="http://schemas.microsoft.com/office/powerpoint/2010/main" val="1925140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B1131-3FF2-4131-B732-34E12E7F2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411BD-476B-4FE7-B240-37B783776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distinction between ANNs discussed up to now and deep NNs is the number of hidden layers </a:t>
            </a:r>
          </a:p>
          <a:p>
            <a:endParaRPr lang="en-US" sz="800" dirty="0"/>
          </a:p>
          <a:p>
            <a:r>
              <a:rPr lang="en-US" dirty="0"/>
              <a:t>Deep NNs have multiple hidden layers between the input and output layers</a:t>
            </a:r>
          </a:p>
          <a:p>
            <a:pPr lvl="1"/>
            <a:r>
              <a:rPr lang="en-US" dirty="0"/>
              <a:t>&gt;3 layers constitutes a “deep” neural network</a:t>
            </a:r>
          </a:p>
          <a:p>
            <a:endParaRPr lang="en-US" sz="800" dirty="0"/>
          </a:p>
          <a:p>
            <a:r>
              <a:rPr lang="en-US" dirty="0"/>
              <a:t>Architecture of DNN can be thought of as a compositional model in which the output is expressed as a layered composition of primitives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Each layer of nodes is trained in the distinct features from the previous node</a:t>
            </a:r>
          </a:p>
        </p:txBody>
      </p:sp>
    </p:spTree>
    <p:extLst>
      <p:ext uri="{BB962C8B-B14F-4D97-AF65-F5344CB8AC3E}">
        <p14:creationId xmlns:p14="http://schemas.microsoft.com/office/powerpoint/2010/main" val="8606313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C6397-2F68-4069-90AD-8BB552C61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 of a DNN</a:t>
            </a:r>
          </a:p>
        </p:txBody>
      </p:sp>
      <p:pic>
        <p:nvPicPr>
          <p:cNvPr id="5" name="Content Placeholder 4" descr="A picture containing flying, group, air, ball&#10;&#10;Description automatically generated">
            <a:extLst>
              <a:ext uri="{FF2B5EF4-FFF2-40B4-BE49-F238E27FC236}">
                <a16:creationId xmlns:a16="http://schemas.microsoft.com/office/drawing/2014/main" id="{10F05C34-9FD0-40E1-9713-6D7121F712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626" y="1841571"/>
            <a:ext cx="7288696" cy="4335392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F40AA18-C018-4DC1-B435-863C2DFED2BC}"/>
              </a:ext>
            </a:extLst>
          </p:cNvPr>
          <p:cNvSpPr txBox="1">
            <a:spLocks/>
          </p:cNvSpPr>
          <p:nvPr/>
        </p:nvSpPr>
        <p:spPr>
          <a:xfrm>
            <a:off x="8266044" y="2475563"/>
            <a:ext cx="2209800" cy="434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Output Layer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2756697-D5A3-493B-8B1E-B3405B5D2A1A}"/>
              </a:ext>
            </a:extLst>
          </p:cNvPr>
          <p:cNvSpPr txBox="1">
            <a:spLocks/>
          </p:cNvSpPr>
          <p:nvPr/>
        </p:nvSpPr>
        <p:spPr>
          <a:xfrm>
            <a:off x="3087718" y="1314907"/>
            <a:ext cx="3276600" cy="49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000" dirty="0">
                <a:solidFill>
                  <a:schemeClr val="accent6"/>
                </a:solidFill>
              </a:rPr>
              <a:t>1</a:t>
            </a:r>
            <a:r>
              <a:rPr lang="en-US" sz="2000" baseline="30000" dirty="0">
                <a:solidFill>
                  <a:schemeClr val="accent6"/>
                </a:solidFill>
              </a:rPr>
              <a:t>st</a:t>
            </a:r>
            <a:r>
              <a:rPr lang="en-US" sz="2000" dirty="0">
                <a:solidFill>
                  <a:schemeClr val="accent6"/>
                </a:solidFill>
              </a:rPr>
              <a:t> Hidden Layer</a:t>
            </a:r>
            <a:endParaRPr lang="en-US" sz="2000" dirty="0">
              <a:solidFill>
                <a:schemeClr val="accent6"/>
              </a:solidFill>
              <a:latin typeface="Times" pitchFamily="18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71E84BB-3027-434C-8C92-393A8F30A302}"/>
              </a:ext>
            </a:extLst>
          </p:cNvPr>
          <p:cNvSpPr txBox="1">
            <a:spLocks/>
          </p:cNvSpPr>
          <p:nvPr/>
        </p:nvSpPr>
        <p:spPr>
          <a:xfrm>
            <a:off x="4989444" y="1314907"/>
            <a:ext cx="3276600" cy="49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000" dirty="0">
                <a:solidFill>
                  <a:schemeClr val="accent6"/>
                </a:solidFill>
              </a:rPr>
              <a:t>k</a:t>
            </a:r>
            <a:r>
              <a:rPr lang="en-US" sz="2000" baseline="30000" dirty="0">
                <a:solidFill>
                  <a:schemeClr val="accent6"/>
                </a:solidFill>
              </a:rPr>
              <a:t>th</a:t>
            </a:r>
            <a:r>
              <a:rPr lang="en-US" sz="2000" dirty="0">
                <a:solidFill>
                  <a:schemeClr val="accent6"/>
                </a:solidFill>
              </a:rPr>
              <a:t> Hidden Layer</a:t>
            </a:r>
            <a:endParaRPr lang="en-US" sz="2000" dirty="0">
              <a:solidFill>
                <a:schemeClr val="accent6"/>
              </a:solidFill>
              <a:latin typeface="Times" pitchFamily="18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E4315A-98F2-4C32-B7FB-983EE2A8C08D}"/>
              </a:ext>
            </a:extLst>
          </p:cNvPr>
          <p:cNvSpPr txBox="1">
            <a:spLocks/>
          </p:cNvSpPr>
          <p:nvPr/>
        </p:nvSpPr>
        <p:spPr>
          <a:xfrm>
            <a:off x="612913" y="1685685"/>
            <a:ext cx="3810000" cy="419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>
                <a:solidFill>
                  <a:srgbClr val="C00000"/>
                </a:solidFill>
              </a:rPr>
              <a:t>Input Layer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15A9C1-B4FB-41A1-9D8B-7E3356233BEF}"/>
              </a:ext>
            </a:extLst>
          </p:cNvPr>
          <p:cNvSpPr txBox="1"/>
          <p:nvPr/>
        </p:nvSpPr>
        <p:spPr>
          <a:xfrm>
            <a:off x="5288293" y="1838977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  .   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D88EFB-D03C-43FA-9B39-ADFD04385980}"/>
              </a:ext>
            </a:extLst>
          </p:cNvPr>
          <p:cNvSpPr txBox="1"/>
          <p:nvPr/>
        </p:nvSpPr>
        <p:spPr>
          <a:xfrm>
            <a:off x="5301545" y="2364195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  .   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D562D4-74A8-49DA-ABE4-82935C16B3FF}"/>
              </a:ext>
            </a:extLst>
          </p:cNvPr>
          <p:cNvSpPr txBox="1"/>
          <p:nvPr/>
        </p:nvSpPr>
        <p:spPr>
          <a:xfrm>
            <a:off x="5314797" y="5775599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  .   .</a:t>
            </a:r>
          </a:p>
        </p:txBody>
      </p:sp>
    </p:spTree>
    <p:extLst>
      <p:ext uri="{BB962C8B-B14F-4D97-AF65-F5344CB8AC3E}">
        <p14:creationId xmlns:p14="http://schemas.microsoft.com/office/powerpoint/2010/main" val="32043737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B1131-3FF2-4131-B732-34E12E7F2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411BD-476B-4FE7-B240-37B783776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Feed forward DNN similar to an ANN with a single hidden layer:</a:t>
            </a:r>
          </a:p>
          <a:p>
            <a:pPr marL="0" indent="0">
              <a:buNone/>
            </a:pPr>
            <a:endParaRPr lang="en-US" sz="800" dirty="0"/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hidden layer is a weighted combination of original inputs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Output from 1</a:t>
            </a:r>
            <a:r>
              <a:rPr lang="en-US" baseline="30000" dirty="0"/>
              <a:t>st</a:t>
            </a:r>
            <a:r>
              <a:rPr lang="en-US" dirty="0"/>
              <a:t> hidden layer = derived features based on applying activation function to the weighted combination of inputs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Generate 2</a:t>
            </a:r>
            <a:r>
              <a:rPr lang="en-US" baseline="30000" dirty="0"/>
              <a:t>nd</a:t>
            </a:r>
            <a:r>
              <a:rPr lang="en-US" dirty="0"/>
              <a:t> hidden layer as weighted combination of the derived features from the 1</a:t>
            </a:r>
            <a:r>
              <a:rPr lang="en-US" baseline="30000" dirty="0"/>
              <a:t>st</a:t>
            </a:r>
            <a:r>
              <a:rPr lang="en-US" dirty="0"/>
              <a:t> hidden layer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Repeat for m hidden layers…</a:t>
            </a:r>
          </a:p>
          <a:p>
            <a:pPr lvl="1"/>
            <a:endParaRPr lang="en-US" sz="900" dirty="0"/>
          </a:p>
          <a:p>
            <a:pPr lvl="1"/>
            <a:r>
              <a:rPr lang="en-US" dirty="0"/>
              <a:t>Output Y is posterior probability/mean determined by applying appropriate link function</a:t>
            </a:r>
          </a:p>
          <a:p>
            <a:endParaRPr lang="en-US" sz="9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5665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C23BC-4492-4CE2-B510-FB1E3D57E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Feed Forward DNNs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AF1CF-1CD9-4818-9B4E-20E70C4D8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Weights can be determined at each layer using stochastic gradient descent by back propagation</a:t>
            </a:r>
          </a:p>
          <a:p>
            <a:pPr lvl="1"/>
            <a:r>
              <a:rPr lang="en-US" dirty="0"/>
              <a:t>Using this approach does not necessarily improve prediction performance</a:t>
            </a:r>
          </a:p>
          <a:p>
            <a:pPr lvl="1"/>
            <a:endParaRPr lang="en-US" dirty="0"/>
          </a:p>
          <a:p>
            <a:r>
              <a:rPr lang="en-US" dirty="0"/>
              <a:t>There is an intrinsic instability in using stochastic gradient descent in DNNs </a:t>
            </a:r>
          </a:p>
          <a:p>
            <a:pPr lvl="1"/>
            <a:r>
              <a:rPr lang="en-US" u="sng" dirty="0"/>
              <a:t>Vanishing gradient problem</a:t>
            </a:r>
            <a:r>
              <a:rPr lang="en-US" dirty="0"/>
              <a:t>: gradient gets smaller moving backward through the hidden layers</a:t>
            </a:r>
          </a:p>
          <a:p>
            <a:pPr lvl="1"/>
            <a:r>
              <a:rPr lang="en-US" u="sng" dirty="0"/>
              <a:t>Exploding gradient problem</a:t>
            </a:r>
            <a:r>
              <a:rPr lang="en-US" dirty="0"/>
              <a:t>: gradient gets larger moving backward through the hidden layers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81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Biologic Neurons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Idea for Neural Networks came from biology- more specifically, the brain…</a:t>
            </a:r>
          </a:p>
          <a:p>
            <a:endParaRPr lang="en-US" sz="900" dirty="0"/>
          </a:p>
          <a:p>
            <a:r>
              <a:rPr lang="en-US" dirty="0"/>
              <a:t>Input signals come from the axons of other neurons, </a:t>
            </a:r>
          </a:p>
          <a:p>
            <a:pPr lvl="1"/>
            <a:r>
              <a:rPr lang="en-US" dirty="0"/>
              <a:t>connect to dendrites (input terminals) at the synapses</a:t>
            </a:r>
          </a:p>
          <a:p>
            <a:endParaRPr lang="en-US" sz="900" dirty="0"/>
          </a:p>
          <a:p>
            <a:r>
              <a:rPr lang="en-US" dirty="0"/>
              <a:t>If a sufficient excitatory signal is received, the neuron fires and sends an output signal along the axons</a:t>
            </a:r>
          </a:p>
          <a:p>
            <a:endParaRPr lang="en-US" sz="900" dirty="0"/>
          </a:p>
          <a:p>
            <a:r>
              <a:rPr lang="en-US" dirty="0"/>
              <a:t>The firing of the neuron occurs when a threshold excitation is reached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8865" y="1314450"/>
            <a:ext cx="4828269" cy="48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29829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36D3F-DD06-4533-BEB7-5162E25BE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Vanishing/Exploding Gradient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61D83-7AE6-4DF4-9EE0-567C6286C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Consider a simple DNN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</a:t>
            </a:r>
            <a:r>
              <a:rPr lang="en-US" sz="2400" i="1" dirty="0" err="1">
                <a:latin typeface="Times" panose="02020603050405020304" pitchFamily="18" charset="0"/>
                <a:cs typeface="Times" panose="02020603050405020304" pitchFamily="18" charset="0"/>
              </a:rPr>
              <a:t>w</a:t>
            </a:r>
            <a:r>
              <a:rPr lang="en-US" sz="2400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sz="2400" dirty="0" err="1"/>
              <a:t>’s</a:t>
            </a:r>
            <a:r>
              <a:rPr lang="en-US" sz="2400" dirty="0"/>
              <a:t> are </a:t>
            </a:r>
            <a:r>
              <a:rPr lang="en-US" sz="2400" dirty="0">
                <a:latin typeface="Symbol" panose="05050102010706020507" pitchFamily="18" charset="2"/>
              </a:rPr>
              <a:t>a</a:t>
            </a:r>
            <a:r>
              <a:rPr lang="en-US" sz="2400" dirty="0"/>
              <a:t>’s/</a:t>
            </a:r>
            <a:r>
              <a:rPr lang="en-US" sz="2400" dirty="0">
                <a:latin typeface="Symbol" panose="05050102010706020507" pitchFamily="18" charset="2"/>
              </a:rPr>
              <a:t>b</a:t>
            </a:r>
            <a:r>
              <a:rPr lang="en-US" sz="2400" dirty="0"/>
              <a:t>’s from single hidden layer ANN and </a:t>
            </a:r>
            <a:r>
              <a:rPr lang="en-US" sz="2400" i="1" dirty="0" err="1">
                <a:latin typeface="Times" panose="02020603050405020304" pitchFamily="18" charset="0"/>
                <a:cs typeface="Times" panose="02020603050405020304" pitchFamily="18" charset="0"/>
              </a:rPr>
              <a:t>b</a:t>
            </a:r>
            <a:r>
              <a:rPr lang="en-US" sz="2400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sz="2400" dirty="0" err="1"/>
              <a:t>’s</a:t>
            </a:r>
            <a:r>
              <a:rPr lang="en-US" sz="2400" dirty="0"/>
              <a:t> are the bias (recall this is the “intercept” term)</a:t>
            </a:r>
          </a:p>
          <a:p>
            <a:endParaRPr lang="en-US" sz="800" dirty="0"/>
          </a:p>
          <a:p>
            <a:r>
              <a:rPr lang="en-US" sz="2400" dirty="0"/>
              <a:t>Recall to solve gradient descent we used the chain rule: </a:t>
            </a:r>
          </a:p>
          <a:p>
            <a:endParaRPr lang="en-US" sz="2400" dirty="0"/>
          </a:p>
          <a:p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ject 30">
                <a:extLst>
                  <a:ext uri="{FF2B5EF4-FFF2-40B4-BE49-F238E27FC236}">
                    <a16:creationId xmlns:a16="http://schemas.microsoft.com/office/drawing/2014/main" id="{53E3A347-C5DF-45A8-A040-8CF5907361FE}"/>
                  </a:ext>
                </a:extLst>
              </p:cNvPr>
              <p:cNvSpPr txBox="1"/>
              <p:nvPr/>
            </p:nvSpPr>
            <p:spPr>
              <a:xfrm>
                <a:off x="3966467" y="5623229"/>
                <a:ext cx="3102292" cy="724743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𝑘𝑚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Object 3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3E3A347-C5DF-45A8-A040-8CF5907361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467" y="5623229"/>
                <a:ext cx="3102292" cy="7247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>
            <a:extLst>
              <a:ext uri="{FF2B5EF4-FFF2-40B4-BE49-F238E27FC236}">
                <a16:creationId xmlns:a16="http://schemas.microsoft.com/office/drawing/2014/main" id="{5D302F6E-7255-46F9-A2AC-2F03E1A13A80}"/>
              </a:ext>
            </a:extLst>
          </p:cNvPr>
          <p:cNvSpPr/>
          <p:nvPr/>
        </p:nvSpPr>
        <p:spPr>
          <a:xfrm>
            <a:off x="2266967" y="2505998"/>
            <a:ext cx="689113" cy="6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X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8A8C001-2B3C-4B90-AD96-42D5E8C1D0A7}"/>
              </a:ext>
            </a:extLst>
          </p:cNvPr>
          <p:cNvSpPr/>
          <p:nvPr/>
        </p:nvSpPr>
        <p:spPr>
          <a:xfrm>
            <a:off x="3575605" y="2491074"/>
            <a:ext cx="689113" cy="665947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,b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98EA8C8-1FEF-4F9F-8DD1-41DC7A4760DE}"/>
              </a:ext>
            </a:extLst>
          </p:cNvPr>
          <p:cNvSpPr/>
          <p:nvPr/>
        </p:nvSpPr>
        <p:spPr>
          <a:xfrm>
            <a:off x="4879299" y="2530830"/>
            <a:ext cx="694057" cy="665947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, b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3D663B5-652E-429C-A053-958F595DA8E1}"/>
              </a:ext>
            </a:extLst>
          </p:cNvPr>
          <p:cNvSpPr/>
          <p:nvPr/>
        </p:nvSpPr>
        <p:spPr>
          <a:xfrm>
            <a:off x="6192918" y="2520917"/>
            <a:ext cx="689112" cy="63610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, b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B0CBE23-F938-4EFA-AF0C-F731B74B198D}"/>
              </a:ext>
            </a:extLst>
          </p:cNvPr>
          <p:cNvSpPr/>
          <p:nvPr/>
        </p:nvSpPr>
        <p:spPr>
          <a:xfrm>
            <a:off x="8834999" y="2562240"/>
            <a:ext cx="689111" cy="6659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01F301E-9BB2-4B33-8AF1-D1F256549A9A}"/>
              </a:ext>
            </a:extLst>
          </p:cNvPr>
          <p:cNvCxnSpPr>
            <a:stCxn id="18" idx="6"/>
            <a:endCxn id="19" idx="2"/>
          </p:cNvCxnSpPr>
          <p:nvPr/>
        </p:nvCxnSpPr>
        <p:spPr>
          <a:xfrm flipV="1">
            <a:off x="2956080" y="2824048"/>
            <a:ext cx="619525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077D8D5-0630-4B1D-BE20-855B6DACC01B}"/>
              </a:ext>
            </a:extLst>
          </p:cNvPr>
          <p:cNvCxnSpPr/>
          <p:nvPr/>
        </p:nvCxnSpPr>
        <p:spPr>
          <a:xfrm flipV="1">
            <a:off x="4274642" y="2880393"/>
            <a:ext cx="619525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699FD24-BE1D-40B4-AB08-4774FF4EE271}"/>
              </a:ext>
            </a:extLst>
          </p:cNvPr>
          <p:cNvCxnSpPr/>
          <p:nvPr/>
        </p:nvCxnSpPr>
        <p:spPr>
          <a:xfrm flipV="1">
            <a:off x="5573356" y="2880393"/>
            <a:ext cx="619525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FD65487-C201-42E9-8DA0-12A173658CAF}"/>
              </a:ext>
            </a:extLst>
          </p:cNvPr>
          <p:cNvCxnSpPr/>
          <p:nvPr/>
        </p:nvCxnSpPr>
        <p:spPr>
          <a:xfrm flipV="1">
            <a:off x="6905200" y="2863801"/>
            <a:ext cx="619525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FE733A41-A04E-4D86-B98B-CED8A4549D14}"/>
              </a:ext>
            </a:extLst>
          </p:cNvPr>
          <p:cNvSpPr txBox="1"/>
          <p:nvPr/>
        </p:nvSpPr>
        <p:spPr>
          <a:xfrm>
            <a:off x="3016888" y="213666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126B64E-CCE4-4FFA-A83A-0C71DDA57169}"/>
              </a:ext>
            </a:extLst>
          </p:cNvPr>
          <p:cNvSpPr txBox="1"/>
          <p:nvPr/>
        </p:nvSpPr>
        <p:spPr>
          <a:xfrm>
            <a:off x="4325505" y="2169042"/>
            <a:ext cx="42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5B3C045-7EEB-422D-89E3-A3D4C7CF7D22}"/>
              </a:ext>
            </a:extLst>
          </p:cNvPr>
          <p:cNvSpPr txBox="1"/>
          <p:nvPr/>
        </p:nvSpPr>
        <p:spPr>
          <a:xfrm>
            <a:off x="6953000" y="2129871"/>
            <a:ext cx="523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15ADA6E-2274-4C96-9C36-0690EFA43426}"/>
              </a:ext>
            </a:extLst>
          </p:cNvPr>
          <p:cNvSpPr txBox="1"/>
          <p:nvPr/>
        </p:nvSpPr>
        <p:spPr>
          <a:xfrm>
            <a:off x="5654090" y="2169042"/>
            <a:ext cx="523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3D663B5-652E-429C-A053-958F595DA8E1}"/>
              </a:ext>
            </a:extLst>
          </p:cNvPr>
          <p:cNvSpPr/>
          <p:nvPr/>
        </p:nvSpPr>
        <p:spPr>
          <a:xfrm>
            <a:off x="7524725" y="2545749"/>
            <a:ext cx="689112" cy="63610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, b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FD65487-C201-42E9-8DA0-12A173658CAF}"/>
              </a:ext>
            </a:extLst>
          </p:cNvPr>
          <p:cNvCxnSpPr/>
          <p:nvPr/>
        </p:nvCxnSpPr>
        <p:spPr>
          <a:xfrm flipV="1">
            <a:off x="8237007" y="2899416"/>
            <a:ext cx="619525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1105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36D3F-DD06-4533-BEB7-5162E25BE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Vanishing/Exploding Gradient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61D83-7AE6-4DF4-9EE0-567C6286C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111"/>
            <a:ext cx="10515600" cy="4862056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600" dirty="0"/>
          </a:p>
          <a:p>
            <a:r>
              <a:rPr lang="en-US" sz="2400" dirty="0"/>
              <a:t>Using stochastic gradient descent in a DNN uses the chain rule as well but more terms</a:t>
            </a:r>
          </a:p>
          <a:p>
            <a:r>
              <a:rPr lang="en-US" sz="2400" dirty="0"/>
              <a:t>Let’s examine the expression to derive the 1</a:t>
            </a:r>
            <a:r>
              <a:rPr lang="en-US" sz="2400" baseline="30000" dirty="0"/>
              <a:t>st</a:t>
            </a:r>
            <a:r>
              <a:rPr lang="en-US" sz="2400" dirty="0"/>
              <a:t> and 3</a:t>
            </a:r>
            <a:r>
              <a:rPr lang="en-US" sz="2400" baseline="30000" dirty="0"/>
              <a:t>rd</a:t>
            </a:r>
            <a:r>
              <a:rPr lang="en-US" sz="2400" dirty="0"/>
              <a:t> bias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So what happens when </a:t>
            </a:r>
            <a:r>
              <a:rPr lang="en-US" sz="2400" i="1" dirty="0" err="1">
                <a:latin typeface="Times" panose="02020603050405020304" pitchFamily="18" charset="0"/>
                <a:cs typeface="Times" panose="02020603050405020304" pitchFamily="18" charset="0"/>
              </a:rPr>
              <a:t>w</a:t>
            </a:r>
            <a:r>
              <a:rPr lang="en-US" sz="2400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sz="2400" dirty="0" err="1"/>
              <a:t>’s</a:t>
            </a:r>
            <a:r>
              <a:rPr lang="en-US" sz="2400" dirty="0"/>
              <a:t> are small (or when they are large)?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D302F6E-7255-46F9-A2AC-2F03E1A13A80}"/>
              </a:ext>
            </a:extLst>
          </p:cNvPr>
          <p:cNvSpPr/>
          <p:nvPr/>
        </p:nvSpPr>
        <p:spPr>
          <a:xfrm>
            <a:off x="2915477" y="1617401"/>
            <a:ext cx="689113" cy="6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X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8A8C001-2B3C-4B90-AD96-42D5E8C1D0A7}"/>
              </a:ext>
            </a:extLst>
          </p:cNvPr>
          <p:cNvSpPr/>
          <p:nvPr/>
        </p:nvSpPr>
        <p:spPr>
          <a:xfrm>
            <a:off x="4224115" y="1602477"/>
            <a:ext cx="689113" cy="665947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,b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98EA8C8-1FEF-4F9F-8DD1-41DC7A4760DE}"/>
              </a:ext>
            </a:extLst>
          </p:cNvPr>
          <p:cNvSpPr/>
          <p:nvPr/>
        </p:nvSpPr>
        <p:spPr>
          <a:xfrm>
            <a:off x="5527809" y="1642233"/>
            <a:ext cx="694057" cy="665947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, b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3D663B5-652E-429C-A053-958F595DA8E1}"/>
              </a:ext>
            </a:extLst>
          </p:cNvPr>
          <p:cNvSpPr/>
          <p:nvPr/>
        </p:nvSpPr>
        <p:spPr>
          <a:xfrm>
            <a:off x="6841428" y="1632320"/>
            <a:ext cx="689112" cy="63610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, b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B0CBE23-F938-4EFA-AF0C-F731B74B198D}"/>
              </a:ext>
            </a:extLst>
          </p:cNvPr>
          <p:cNvSpPr/>
          <p:nvPr/>
        </p:nvSpPr>
        <p:spPr>
          <a:xfrm>
            <a:off x="9483509" y="1673643"/>
            <a:ext cx="689111" cy="6659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01F301E-9BB2-4B33-8AF1-D1F256549A9A}"/>
              </a:ext>
            </a:extLst>
          </p:cNvPr>
          <p:cNvCxnSpPr>
            <a:stCxn id="4" idx="6"/>
            <a:endCxn id="5" idx="2"/>
          </p:cNvCxnSpPr>
          <p:nvPr/>
        </p:nvCxnSpPr>
        <p:spPr>
          <a:xfrm flipV="1">
            <a:off x="3604590" y="1935451"/>
            <a:ext cx="619525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077D8D5-0630-4B1D-BE20-855B6DACC01B}"/>
              </a:ext>
            </a:extLst>
          </p:cNvPr>
          <p:cNvCxnSpPr/>
          <p:nvPr/>
        </p:nvCxnSpPr>
        <p:spPr>
          <a:xfrm flipV="1">
            <a:off x="4923152" y="1991796"/>
            <a:ext cx="619525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699FD24-BE1D-40B4-AB08-4774FF4EE271}"/>
              </a:ext>
            </a:extLst>
          </p:cNvPr>
          <p:cNvCxnSpPr/>
          <p:nvPr/>
        </p:nvCxnSpPr>
        <p:spPr>
          <a:xfrm flipV="1">
            <a:off x="6221866" y="1991796"/>
            <a:ext cx="619525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FD65487-C201-42E9-8DA0-12A173658CAF}"/>
              </a:ext>
            </a:extLst>
          </p:cNvPr>
          <p:cNvCxnSpPr/>
          <p:nvPr/>
        </p:nvCxnSpPr>
        <p:spPr>
          <a:xfrm flipV="1">
            <a:off x="7553710" y="1975204"/>
            <a:ext cx="619525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E733A41-A04E-4D86-B98B-CED8A4549D14}"/>
              </a:ext>
            </a:extLst>
          </p:cNvPr>
          <p:cNvSpPr txBox="1"/>
          <p:nvPr/>
        </p:nvSpPr>
        <p:spPr>
          <a:xfrm>
            <a:off x="3665398" y="1248067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26B64E-CCE4-4FFA-A83A-0C71DDA57169}"/>
              </a:ext>
            </a:extLst>
          </p:cNvPr>
          <p:cNvSpPr txBox="1"/>
          <p:nvPr/>
        </p:nvSpPr>
        <p:spPr>
          <a:xfrm>
            <a:off x="4974015" y="1280445"/>
            <a:ext cx="42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B3C045-7EEB-422D-89E3-A3D4C7CF7D22}"/>
              </a:ext>
            </a:extLst>
          </p:cNvPr>
          <p:cNvSpPr txBox="1"/>
          <p:nvPr/>
        </p:nvSpPr>
        <p:spPr>
          <a:xfrm>
            <a:off x="7601510" y="1241274"/>
            <a:ext cx="523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15ADA6E-2274-4C96-9C36-0690EFA43426}"/>
              </a:ext>
            </a:extLst>
          </p:cNvPr>
          <p:cNvSpPr txBox="1"/>
          <p:nvPr/>
        </p:nvSpPr>
        <p:spPr>
          <a:xfrm>
            <a:off x="6302600" y="1280445"/>
            <a:ext cx="523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US" baseline="-25000" dirty="0"/>
              <a:t>3</a:t>
            </a:r>
            <a:endParaRPr lang="en-US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209348" y="3945290"/>
          <a:ext cx="5007881" cy="1554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69920" imgH="888840" progId="Equation.DSMT4">
                  <p:embed/>
                </p:oleObj>
              </mc:Choice>
              <mc:Fallback>
                <p:oleObj name="Equation" r:id="rId3" imgW="286992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348" y="3945290"/>
                        <a:ext cx="5007881" cy="15548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73D663B5-652E-429C-A053-958F595DA8E1}"/>
              </a:ext>
            </a:extLst>
          </p:cNvPr>
          <p:cNvSpPr/>
          <p:nvPr/>
        </p:nvSpPr>
        <p:spPr>
          <a:xfrm>
            <a:off x="8173235" y="1657152"/>
            <a:ext cx="689112" cy="63610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, b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FD65487-C201-42E9-8DA0-12A173658CAF}"/>
              </a:ext>
            </a:extLst>
          </p:cNvPr>
          <p:cNvCxnSpPr/>
          <p:nvPr/>
        </p:nvCxnSpPr>
        <p:spPr>
          <a:xfrm flipV="1">
            <a:off x="8885517" y="2010819"/>
            <a:ext cx="619525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3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0D92-D28B-414A-B27B-EB5FF6FC3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Types of DNNs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6AB2E-0CE9-4293-97F2-756BE5868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Recurrent neural networks</a:t>
            </a:r>
          </a:p>
          <a:p>
            <a:pPr lvl="1"/>
            <a:r>
              <a:rPr lang="en-US" dirty="0"/>
              <a:t>Extension of feed forward deep neural networks that allows for feedback connections from the outputs of the model</a:t>
            </a:r>
          </a:p>
          <a:p>
            <a:pPr lvl="1"/>
            <a:endParaRPr lang="en-US" dirty="0"/>
          </a:p>
          <a:p>
            <a:r>
              <a:rPr lang="en-US" dirty="0"/>
              <a:t>Convolutional neural networks</a:t>
            </a:r>
          </a:p>
          <a:p>
            <a:pPr lvl="1"/>
            <a:r>
              <a:rPr lang="en-US" dirty="0"/>
              <a:t>Class of deep learning neural network</a:t>
            </a:r>
          </a:p>
          <a:p>
            <a:pPr lvl="1"/>
            <a:r>
              <a:rPr lang="en-US" dirty="0"/>
              <a:t>Regularized version of multilayer perceptron</a:t>
            </a:r>
          </a:p>
          <a:p>
            <a:pPr lvl="1"/>
            <a:r>
              <a:rPr lang="en-US" dirty="0"/>
              <a:t>Originally applied for image recognition</a:t>
            </a:r>
          </a:p>
          <a:p>
            <a:pPr lvl="1"/>
            <a:r>
              <a:rPr lang="en-US" dirty="0"/>
              <a:t>Currently broader applications in medicine</a:t>
            </a:r>
          </a:p>
          <a:p>
            <a:pPr lvl="2"/>
            <a:r>
              <a:rPr lang="en-US" dirty="0"/>
              <a:t>E.g. natural language processing on electronic medical records databases to predict patient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162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9D9AC-A85B-4187-9673-851A69BD4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Convolutional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007E5-32A0-4BFA-BD50-35D04998A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CNN has:</a:t>
            </a:r>
          </a:p>
          <a:p>
            <a:pPr lvl="1"/>
            <a:r>
              <a:rPr lang="en-US" dirty="0"/>
              <a:t>Input layer (original features in the data)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Hidden layers </a:t>
            </a:r>
          </a:p>
          <a:p>
            <a:pPr lvl="2"/>
            <a:r>
              <a:rPr lang="en-US" dirty="0"/>
              <a:t>Convolution layers</a:t>
            </a:r>
          </a:p>
          <a:p>
            <a:pPr lvl="2"/>
            <a:r>
              <a:rPr lang="en-US" dirty="0"/>
              <a:t>Rectified Linear Units layers (</a:t>
            </a:r>
            <a:r>
              <a:rPr lang="en-US" dirty="0" err="1"/>
              <a:t>ReLU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Pooling layers</a:t>
            </a:r>
          </a:p>
          <a:p>
            <a:pPr lvl="2"/>
            <a:r>
              <a:rPr lang="en-US" dirty="0"/>
              <a:t>A fully connected layer</a:t>
            </a:r>
          </a:p>
          <a:p>
            <a:pPr lvl="2"/>
            <a:r>
              <a:rPr lang="en-US" dirty="0"/>
              <a:t>Output layer (predicted </a:t>
            </a:r>
            <a:r>
              <a:rPr lang="en-US" i="1" dirty="0"/>
              <a:t>y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Output layer (predicted 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968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69125-21B4-4473-B5C5-23996FDF7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Diagram of a CNN</a:t>
            </a:r>
          </a:p>
        </p:txBody>
      </p:sp>
      <p:pic>
        <p:nvPicPr>
          <p:cNvPr id="6" name="Content Placeholder 5" descr="A picture containing map, text&#10;&#10;Description automatically generated">
            <a:extLst>
              <a:ext uri="{FF2B5EF4-FFF2-40B4-BE49-F238E27FC236}">
                <a16:creationId xmlns:a16="http://schemas.microsoft.com/office/drawing/2014/main" id="{2C030EDE-F96D-4DD2-B55A-04375E9C8B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69366"/>
            <a:ext cx="10515600" cy="3552680"/>
          </a:xfrm>
        </p:spPr>
      </p:pic>
    </p:spTree>
    <p:extLst>
      <p:ext uri="{BB962C8B-B14F-4D97-AF65-F5344CB8AC3E}">
        <p14:creationId xmlns:p14="http://schemas.microsoft.com/office/powerpoint/2010/main" val="39074112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222A2-EA4A-4320-9EA8-8B547B8BF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316C4-53EB-44E2-9E66-58762BEB9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Convolution layers apply convolution operation to input</a:t>
            </a:r>
          </a:p>
          <a:p>
            <a:pPr lvl="1"/>
            <a:r>
              <a:rPr lang="en-US" dirty="0"/>
              <a:t>Only considered input from subarea of previous layer</a:t>
            </a:r>
          </a:p>
          <a:p>
            <a:pPr lvl="1"/>
            <a:endParaRPr lang="en-US" sz="1200" dirty="0"/>
          </a:p>
          <a:p>
            <a:r>
              <a:rPr lang="en-US" dirty="0"/>
              <a:t>Idea originated with image identification problem</a:t>
            </a:r>
          </a:p>
          <a:p>
            <a:pPr lvl="1"/>
            <a:r>
              <a:rPr lang="en-US" dirty="0"/>
              <a:t>Pixels near one another more strongly related than those far away</a:t>
            </a:r>
          </a:p>
          <a:p>
            <a:pPr lvl="1"/>
            <a:r>
              <a:rPr lang="en-US" dirty="0"/>
              <a:t>Exploits this property by extracting local features in each subregion of the data</a:t>
            </a:r>
          </a:p>
          <a:p>
            <a:endParaRPr lang="en-US" sz="1200" dirty="0"/>
          </a:p>
          <a:p>
            <a:r>
              <a:rPr lang="en-US" dirty="0"/>
              <a:t>Main purpose is to extract features by convolving different subregions</a:t>
            </a:r>
          </a:p>
          <a:p>
            <a:pPr lvl="1"/>
            <a:r>
              <a:rPr lang="en-US" dirty="0"/>
              <a:t>That is apply a filter/kernel within subregions </a:t>
            </a:r>
          </a:p>
          <a:p>
            <a:pPr lvl="1"/>
            <a:r>
              <a:rPr lang="en-US" dirty="0"/>
              <a:t>Filter is a matrix/array of numbers (also called weights) </a:t>
            </a:r>
          </a:p>
          <a:p>
            <a:pPr lvl="1"/>
            <a:r>
              <a:rPr lang="en-US" dirty="0"/>
              <a:t>Features from this process are determined by calculating the dot product of the subregion and the kernel</a:t>
            </a:r>
          </a:p>
        </p:txBody>
      </p:sp>
    </p:spTree>
    <p:extLst>
      <p:ext uri="{BB962C8B-B14F-4D97-AF65-F5344CB8AC3E}">
        <p14:creationId xmlns:p14="http://schemas.microsoft.com/office/powerpoint/2010/main" val="15675094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3AC92-003F-4346-8528-0A7A720CE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217" y="161623"/>
            <a:ext cx="10515600" cy="1325563"/>
          </a:xfrm>
        </p:spPr>
        <p:txBody>
          <a:bodyPr/>
          <a:lstStyle/>
          <a:p>
            <a:r>
              <a:rPr lang="en-US" dirty="0"/>
              <a:t>Example of Convolution Using a Filter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B7D868-8D67-4668-B811-B85FA71E7E9A}"/>
              </a:ext>
            </a:extLst>
          </p:cNvPr>
          <p:cNvSpPr/>
          <p:nvPr/>
        </p:nvSpPr>
        <p:spPr>
          <a:xfrm>
            <a:off x="1285461" y="2027584"/>
            <a:ext cx="3843131" cy="3604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4E67137-1534-4662-9C8F-4BFD9C1EB0A0}"/>
              </a:ext>
            </a:extLst>
          </p:cNvPr>
          <p:cNvCxnSpPr>
            <a:cxnSpLocks/>
          </p:cNvCxnSpPr>
          <p:nvPr/>
        </p:nvCxnSpPr>
        <p:spPr>
          <a:xfrm>
            <a:off x="2054088" y="2027584"/>
            <a:ext cx="0" cy="360459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7D25D42-453F-4958-9071-2C01D865F297}"/>
              </a:ext>
            </a:extLst>
          </p:cNvPr>
          <p:cNvCxnSpPr>
            <a:cxnSpLocks/>
          </p:cNvCxnSpPr>
          <p:nvPr/>
        </p:nvCxnSpPr>
        <p:spPr>
          <a:xfrm>
            <a:off x="2803245" y="2027584"/>
            <a:ext cx="0" cy="360459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4BE29A3-857C-4E2C-8905-5FB267E664FA}"/>
              </a:ext>
            </a:extLst>
          </p:cNvPr>
          <p:cNvCxnSpPr>
            <a:cxnSpLocks/>
          </p:cNvCxnSpPr>
          <p:nvPr/>
        </p:nvCxnSpPr>
        <p:spPr>
          <a:xfrm>
            <a:off x="3591340" y="2027584"/>
            <a:ext cx="0" cy="360459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90AD1D9-34BE-40AA-A821-812D7AC7B02B}"/>
              </a:ext>
            </a:extLst>
          </p:cNvPr>
          <p:cNvCxnSpPr>
            <a:cxnSpLocks/>
          </p:cNvCxnSpPr>
          <p:nvPr/>
        </p:nvCxnSpPr>
        <p:spPr>
          <a:xfrm flipH="1">
            <a:off x="1285461" y="2729950"/>
            <a:ext cx="384313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077BCCF-4A21-4178-8E66-97A8A8AB7953}"/>
              </a:ext>
            </a:extLst>
          </p:cNvPr>
          <p:cNvCxnSpPr>
            <a:cxnSpLocks/>
          </p:cNvCxnSpPr>
          <p:nvPr/>
        </p:nvCxnSpPr>
        <p:spPr>
          <a:xfrm>
            <a:off x="4340087" y="2027584"/>
            <a:ext cx="0" cy="360459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59FE256-9FC9-4A76-A1DF-13FE509EA4A6}"/>
              </a:ext>
            </a:extLst>
          </p:cNvPr>
          <p:cNvCxnSpPr>
            <a:cxnSpLocks/>
          </p:cNvCxnSpPr>
          <p:nvPr/>
        </p:nvCxnSpPr>
        <p:spPr>
          <a:xfrm flipH="1">
            <a:off x="1285461" y="3452193"/>
            <a:ext cx="384313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BB661DA-F4C8-4657-8985-840D5CBD5FA8}"/>
              </a:ext>
            </a:extLst>
          </p:cNvPr>
          <p:cNvCxnSpPr>
            <a:cxnSpLocks/>
          </p:cNvCxnSpPr>
          <p:nvPr/>
        </p:nvCxnSpPr>
        <p:spPr>
          <a:xfrm flipH="1">
            <a:off x="1285461" y="4187689"/>
            <a:ext cx="384313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8DDDB44-572C-414E-A8CE-73A604FA5374}"/>
              </a:ext>
            </a:extLst>
          </p:cNvPr>
          <p:cNvCxnSpPr>
            <a:cxnSpLocks/>
          </p:cNvCxnSpPr>
          <p:nvPr/>
        </p:nvCxnSpPr>
        <p:spPr>
          <a:xfrm flipH="1">
            <a:off x="1285461" y="4923185"/>
            <a:ext cx="384313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11E2F35-D729-4108-A43A-175110CCBCA1}"/>
              </a:ext>
            </a:extLst>
          </p:cNvPr>
          <p:cNvSpPr txBox="1"/>
          <p:nvPr/>
        </p:nvSpPr>
        <p:spPr>
          <a:xfrm>
            <a:off x="3792522" y="286686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03A995-2371-443C-898A-4E1BB762D3DE}"/>
              </a:ext>
            </a:extLst>
          </p:cNvPr>
          <p:cNvSpPr txBox="1"/>
          <p:nvPr/>
        </p:nvSpPr>
        <p:spPr>
          <a:xfrm>
            <a:off x="1485775" y="5064283"/>
            <a:ext cx="43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919AAE-B3F9-4D6A-9E6A-601BF2A46B93}"/>
              </a:ext>
            </a:extLst>
          </p:cNvPr>
          <p:cNvSpPr txBox="1"/>
          <p:nvPr/>
        </p:nvSpPr>
        <p:spPr>
          <a:xfrm>
            <a:off x="2265007" y="286548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7701EC-1F93-495F-ADB7-387BF6982C7F}"/>
              </a:ext>
            </a:extLst>
          </p:cNvPr>
          <p:cNvSpPr txBox="1"/>
          <p:nvPr/>
        </p:nvSpPr>
        <p:spPr>
          <a:xfrm>
            <a:off x="1473400" y="215711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F58262-75C9-4DBE-B4CB-E8CF6046E7D8}"/>
              </a:ext>
            </a:extLst>
          </p:cNvPr>
          <p:cNvSpPr txBox="1"/>
          <p:nvPr/>
        </p:nvSpPr>
        <p:spPr>
          <a:xfrm>
            <a:off x="2265829" y="21450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9DD098-7868-4425-A020-2B0854311690}"/>
              </a:ext>
            </a:extLst>
          </p:cNvPr>
          <p:cNvSpPr txBox="1"/>
          <p:nvPr/>
        </p:nvSpPr>
        <p:spPr>
          <a:xfrm>
            <a:off x="3054333" y="21450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A0B3C8-7F70-4E1A-9E3B-44FEE0BFABF0}"/>
              </a:ext>
            </a:extLst>
          </p:cNvPr>
          <p:cNvSpPr txBox="1"/>
          <p:nvPr/>
        </p:nvSpPr>
        <p:spPr>
          <a:xfrm>
            <a:off x="3043776" y="289297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058A8D-79E4-42B1-86A5-77B12D9554E1}"/>
              </a:ext>
            </a:extLst>
          </p:cNvPr>
          <p:cNvSpPr txBox="1"/>
          <p:nvPr/>
        </p:nvSpPr>
        <p:spPr>
          <a:xfrm>
            <a:off x="3023436" y="357585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FD6C77-29BD-48EA-B6FB-9A7485DFF25F}"/>
              </a:ext>
            </a:extLst>
          </p:cNvPr>
          <p:cNvSpPr txBox="1"/>
          <p:nvPr/>
        </p:nvSpPr>
        <p:spPr>
          <a:xfrm>
            <a:off x="3811531" y="361522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777398-7A82-4F4F-A9FB-0C3D1B515DEB}"/>
              </a:ext>
            </a:extLst>
          </p:cNvPr>
          <p:cNvSpPr txBox="1"/>
          <p:nvPr/>
        </p:nvSpPr>
        <p:spPr>
          <a:xfrm>
            <a:off x="4544382" y="361522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57DCC3-3A52-4E0A-B25D-B68E47848998}"/>
              </a:ext>
            </a:extLst>
          </p:cNvPr>
          <p:cNvSpPr txBox="1"/>
          <p:nvPr/>
        </p:nvSpPr>
        <p:spPr>
          <a:xfrm>
            <a:off x="3030992" y="435071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94B203A-66A0-4488-B0ED-5CA626998BDC}"/>
              </a:ext>
            </a:extLst>
          </p:cNvPr>
          <p:cNvSpPr txBox="1"/>
          <p:nvPr/>
        </p:nvSpPr>
        <p:spPr>
          <a:xfrm>
            <a:off x="2274279" y="504684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4D625B-EDEB-4302-AA85-2FF75434808A}"/>
              </a:ext>
            </a:extLst>
          </p:cNvPr>
          <p:cNvSpPr txBox="1"/>
          <p:nvPr/>
        </p:nvSpPr>
        <p:spPr>
          <a:xfrm>
            <a:off x="3023436" y="503399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815D955-0CA3-4177-AD9C-B5FDC22B6ED3}"/>
              </a:ext>
            </a:extLst>
          </p:cNvPr>
          <p:cNvSpPr txBox="1"/>
          <p:nvPr/>
        </p:nvSpPr>
        <p:spPr>
          <a:xfrm>
            <a:off x="3795635" y="435071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311C89F-9441-43EF-8D41-A4BD130F4721}"/>
              </a:ext>
            </a:extLst>
          </p:cNvPr>
          <p:cNvSpPr txBox="1"/>
          <p:nvPr/>
        </p:nvSpPr>
        <p:spPr>
          <a:xfrm>
            <a:off x="1505191" y="4349623"/>
            <a:ext cx="43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73C26DB-0666-40D6-9797-BBF9E28EFAB2}"/>
              </a:ext>
            </a:extLst>
          </p:cNvPr>
          <p:cNvSpPr txBox="1"/>
          <p:nvPr/>
        </p:nvSpPr>
        <p:spPr>
          <a:xfrm>
            <a:off x="2269181" y="4349623"/>
            <a:ext cx="43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558999-C577-456E-94CF-35EA5D40EF07}"/>
              </a:ext>
            </a:extLst>
          </p:cNvPr>
          <p:cNvSpPr txBox="1"/>
          <p:nvPr/>
        </p:nvSpPr>
        <p:spPr>
          <a:xfrm>
            <a:off x="2262273" y="3578393"/>
            <a:ext cx="43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469AE9C-C66A-415C-B4BA-0EEC772D215F}"/>
              </a:ext>
            </a:extLst>
          </p:cNvPr>
          <p:cNvSpPr txBox="1"/>
          <p:nvPr/>
        </p:nvSpPr>
        <p:spPr>
          <a:xfrm>
            <a:off x="1498799" y="3562998"/>
            <a:ext cx="43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280747B-4F6A-4E87-B04E-4A0DC9986C07}"/>
              </a:ext>
            </a:extLst>
          </p:cNvPr>
          <p:cNvSpPr txBox="1"/>
          <p:nvPr/>
        </p:nvSpPr>
        <p:spPr>
          <a:xfrm>
            <a:off x="1520024" y="2866866"/>
            <a:ext cx="43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A49755D-D5F5-4FAB-BA86-157B4F8DA452}"/>
              </a:ext>
            </a:extLst>
          </p:cNvPr>
          <p:cNvSpPr txBox="1"/>
          <p:nvPr/>
        </p:nvSpPr>
        <p:spPr>
          <a:xfrm>
            <a:off x="3779739" y="5046847"/>
            <a:ext cx="43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DE8389B-BA2C-48BE-9237-A1B086D87D6B}"/>
              </a:ext>
            </a:extLst>
          </p:cNvPr>
          <p:cNvSpPr txBox="1"/>
          <p:nvPr/>
        </p:nvSpPr>
        <p:spPr>
          <a:xfrm>
            <a:off x="4516828" y="5046848"/>
            <a:ext cx="42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05993DE-CE26-4AA3-A16E-A71159370D5C}"/>
              </a:ext>
            </a:extLst>
          </p:cNvPr>
          <p:cNvSpPr txBox="1"/>
          <p:nvPr/>
        </p:nvSpPr>
        <p:spPr>
          <a:xfrm>
            <a:off x="4530832" y="4337858"/>
            <a:ext cx="43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7A47987-7CD4-4D77-B1EA-B47FE663A805}"/>
              </a:ext>
            </a:extLst>
          </p:cNvPr>
          <p:cNvSpPr txBox="1"/>
          <p:nvPr/>
        </p:nvSpPr>
        <p:spPr>
          <a:xfrm>
            <a:off x="3798571" y="2157114"/>
            <a:ext cx="43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849EA02-4D06-40E4-B473-A3487C5EA2FF}"/>
              </a:ext>
            </a:extLst>
          </p:cNvPr>
          <p:cNvSpPr txBox="1"/>
          <p:nvPr/>
        </p:nvSpPr>
        <p:spPr>
          <a:xfrm>
            <a:off x="4553073" y="2186772"/>
            <a:ext cx="43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C1DF3DE-87D0-44F5-BA91-316460DB5E0E}"/>
              </a:ext>
            </a:extLst>
          </p:cNvPr>
          <p:cNvSpPr txBox="1"/>
          <p:nvPr/>
        </p:nvSpPr>
        <p:spPr>
          <a:xfrm>
            <a:off x="4544382" y="2853158"/>
            <a:ext cx="43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3475B0-6773-4982-82DA-906A6BDA9129}"/>
              </a:ext>
            </a:extLst>
          </p:cNvPr>
          <p:cNvSpPr/>
          <p:nvPr/>
        </p:nvSpPr>
        <p:spPr>
          <a:xfrm>
            <a:off x="6708913" y="2853552"/>
            <a:ext cx="715617" cy="72269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26EA22C-2EAD-47C8-B5B2-09CB1F32A15C}"/>
              </a:ext>
            </a:extLst>
          </p:cNvPr>
          <p:cNvSpPr/>
          <p:nvPr/>
        </p:nvSpPr>
        <p:spPr>
          <a:xfrm>
            <a:off x="7433704" y="2845452"/>
            <a:ext cx="715617" cy="74273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BE2B156-FDA4-4198-B8E9-E7FB925F5722}"/>
              </a:ext>
            </a:extLst>
          </p:cNvPr>
          <p:cNvSpPr/>
          <p:nvPr/>
        </p:nvSpPr>
        <p:spPr>
          <a:xfrm>
            <a:off x="7434475" y="4296616"/>
            <a:ext cx="715617" cy="72269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440CE74-108A-4C06-AF20-20B4A7C73A3B}"/>
              </a:ext>
            </a:extLst>
          </p:cNvPr>
          <p:cNvSpPr/>
          <p:nvPr/>
        </p:nvSpPr>
        <p:spPr>
          <a:xfrm>
            <a:off x="6705598" y="4302661"/>
            <a:ext cx="715617" cy="72269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A0AEC3E-1F8C-448C-986C-06A4FEB10591}"/>
              </a:ext>
            </a:extLst>
          </p:cNvPr>
          <p:cNvSpPr/>
          <p:nvPr/>
        </p:nvSpPr>
        <p:spPr>
          <a:xfrm>
            <a:off x="8166902" y="3589502"/>
            <a:ext cx="715617" cy="72269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07B3FFB-F643-4F79-8BF1-4305873DF7AF}"/>
              </a:ext>
            </a:extLst>
          </p:cNvPr>
          <p:cNvSpPr/>
          <p:nvPr/>
        </p:nvSpPr>
        <p:spPr>
          <a:xfrm>
            <a:off x="8163352" y="4294787"/>
            <a:ext cx="715617" cy="72269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FCC473F-A696-4E80-9565-19787B9D7F86}"/>
              </a:ext>
            </a:extLst>
          </p:cNvPr>
          <p:cNvSpPr/>
          <p:nvPr/>
        </p:nvSpPr>
        <p:spPr>
          <a:xfrm>
            <a:off x="7427845" y="3589049"/>
            <a:ext cx="715617" cy="72269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527D290-43FD-4023-886A-68C476715B0F}"/>
              </a:ext>
            </a:extLst>
          </p:cNvPr>
          <p:cNvSpPr/>
          <p:nvPr/>
        </p:nvSpPr>
        <p:spPr>
          <a:xfrm>
            <a:off x="6708913" y="3585341"/>
            <a:ext cx="715617" cy="72269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5C53E9F-E040-465D-986E-3724E5F11994}"/>
              </a:ext>
            </a:extLst>
          </p:cNvPr>
          <p:cNvSpPr/>
          <p:nvPr/>
        </p:nvSpPr>
        <p:spPr>
          <a:xfrm>
            <a:off x="8156714" y="2853552"/>
            <a:ext cx="715617" cy="72269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A02F2AC-BB87-4ADE-8D63-3298D7CA6C7A}"/>
              </a:ext>
            </a:extLst>
          </p:cNvPr>
          <p:cNvSpPr txBox="1"/>
          <p:nvPr/>
        </p:nvSpPr>
        <p:spPr>
          <a:xfrm>
            <a:off x="8344443" y="299623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E40B7AB-F9B3-421A-B651-D96F9533CE8E}"/>
              </a:ext>
            </a:extLst>
          </p:cNvPr>
          <p:cNvSpPr txBox="1"/>
          <p:nvPr/>
        </p:nvSpPr>
        <p:spPr>
          <a:xfrm>
            <a:off x="6893327" y="299130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A130563-190A-4DD6-9BB3-955CF2568516}"/>
              </a:ext>
            </a:extLst>
          </p:cNvPr>
          <p:cNvSpPr txBox="1"/>
          <p:nvPr/>
        </p:nvSpPr>
        <p:spPr>
          <a:xfrm>
            <a:off x="6919266" y="448295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FBCAF4-692D-40C5-8963-DF8C98D14698}"/>
              </a:ext>
            </a:extLst>
          </p:cNvPr>
          <p:cNvSpPr txBox="1"/>
          <p:nvPr/>
        </p:nvSpPr>
        <p:spPr>
          <a:xfrm>
            <a:off x="8326764" y="442713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F35A8D4-AFF5-4104-BC74-8E15F87BC4A8}"/>
              </a:ext>
            </a:extLst>
          </p:cNvPr>
          <p:cNvSpPr txBox="1"/>
          <p:nvPr/>
        </p:nvSpPr>
        <p:spPr>
          <a:xfrm>
            <a:off x="7636155" y="373819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4461632-A6BD-4665-A0A8-87B7F956B40D}"/>
              </a:ext>
            </a:extLst>
          </p:cNvPr>
          <p:cNvSpPr txBox="1"/>
          <p:nvPr/>
        </p:nvSpPr>
        <p:spPr>
          <a:xfrm>
            <a:off x="7636616" y="3030632"/>
            <a:ext cx="42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1735596-40E8-4FC6-9E81-1671069E15E8}"/>
              </a:ext>
            </a:extLst>
          </p:cNvPr>
          <p:cNvSpPr txBox="1"/>
          <p:nvPr/>
        </p:nvSpPr>
        <p:spPr>
          <a:xfrm>
            <a:off x="6876228" y="3739281"/>
            <a:ext cx="42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561ABF6-16F8-47A1-8563-920A754A4F08}"/>
              </a:ext>
            </a:extLst>
          </p:cNvPr>
          <p:cNvSpPr txBox="1"/>
          <p:nvPr/>
        </p:nvSpPr>
        <p:spPr>
          <a:xfrm>
            <a:off x="8379773" y="3738198"/>
            <a:ext cx="42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1B9F8BF-A678-4D59-BBF2-4DF00F786EC0}"/>
              </a:ext>
            </a:extLst>
          </p:cNvPr>
          <p:cNvSpPr txBox="1"/>
          <p:nvPr/>
        </p:nvSpPr>
        <p:spPr>
          <a:xfrm>
            <a:off x="7655413" y="4502001"/>
            <a:ext cx="42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6DEEDB6-3DEF-42FA-84E2-37975D531B2D}"/>
              </a:ext>
            </a:extLst>
          </p:cNvPr>
          <p:cNvSpPr txBox="1"/>
          <p:nvPr/>
        </p:nvSpPr>
        <p:spPr>
          <a:xfrm>
            <a:off x="2304535" y="1435631"/>
            <a:ext cx="2580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Original Data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B6BD727-6C48-49E9-8E27-FC5B93221C13}"/>
              </a:ext>
            </a:extLst>
          </p:cNvPr>
          <p:cNvSpPr txBox="1"/>
          <p:nvPr/>
        </p:nvSpPr>
        <p:spPr>
          <a:xfrm>
            <a:off x="6873349" y="2194753"/>
            <a:ext cx="2580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Filter/Kernel</a:t>
            </a:r>
          </a:p>
        </p:txBody>
      </p:sp>
    </p:spTree>
    <p:extLst>
      <p:ext uri="{BB962C8B-B14F-4D97-AF65-F5344CB8AC3E}">
        <p14:creationId xmlns:p14="http://schemas.microsoft.com/office/powerpoint/2010/main" val="21984552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3AC92-003F-4346-8528-0A7A720CE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217" y="161623"/>
            <a:ext cx="10515600" cy="1325563"/>
          </a:xfrm>
        </p:spPr>
        <p:txBody>
          <a:bodyPr/>
          <a:lstStyle/>
          <a:p>
            <a:r>
              <a:rPr lang="en-US" dirty="0"/>
              <a:t>Example of Convolution Using a Filter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B7D868-8D67-4668-B811-B85FA71E7E9A}"/>
              </a:ext>
            </a:extLst>
          </p:cNvPr>
          <p:cNvSpPr/>
          <p:nvPr/>
        </p:nvSpPr>
        <p:spPr>
          <a:xfrm>
            <a:off x="1285461" y="2027584"/>
            <a:ext cx="3843131" cy="3604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4E67137-1534-4662-9C8F-4BFD9C1EB0A0}"/>
              </a:ext>
            </a:extLst>
          </p:cNvPr>
          <p:cNvCxnSpPr>
            <a:cxnSpLocks/>
          </p:cNvCxnSpPr>
          <p:nvPr/>
        </p:nvCxnSpPr>
        <p:spPr>
          <a:xfrm>
            <a:off x="2054088" y="2027584"/>
            <a:ext cx="0" cy="360459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7D25D42-453F-4958-9071-2C01D865F297}"/>
              </a:ext>
            </a:extLst>
          </p:cNvPr>
          <p:cNvCxnSpPr>
            <a:cxnSpLocks/>
          </p:cNvCxnSpPr>
          <p:nvPr/>
        </p:nvCxnSpPr>
        <p:spPr>
          <a:xfrm>
            <a:off x="2803245" y="2027584"/>
            <a:ext cx="0" cy="360459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4BE29A3-857C-4E2C-8905-5FB267E664FA}"/>
              </a:ext>
            </a:extLst>
          </p:cNvPr>
          <p:cNvCxnSpPr>
            <a:cxnSpLocks/>
          </p:cNvCxnSpPr>
          <p:nvPr/>
        </p:nvCxnSpPr>
        <p:spPr>
          <a:xfrm>
            <a:off x="3591340" y="2027584"/>
            <a:ext cx="0" cy="360459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90AD1D9-34BE-40AA-A821-812D7AC7B02B}"/>
              </a:ext>
            </a:extLst>
          </p:cNvPr>
          <p:cNvCxnSpPr>
            <a:cxnSpLocks/>
          </p:cNvCxnSpPr>
          <p:nvPr/>
        </p:nvCxnSpPr>
        <p:spPr>
          <a:xfrm flipH="1">
            <a:off x="1285461" y="2729950"/>
            <a:ext cx="384313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077BCCF-4A21-4178-8E66-97A8A8AB7953}"/>
              </a:ext>
            </a:extLst>
          </p:cNvPr>
          <p:cNvCxnSpPr>
            <a:cxnSpLocks/>
          </p:cNvCxnSpPr>
          <p:nvPr/>
        </p:nvCxnSpPr>
        <p:spPr>
          <a:xfrm>
            <a:off x="4340087" y="2027584"/>
            <a:ext cx="0" cy="360459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59FE256-9FC9-4A76-A1DF-13FE509EA4A6}"/>
              </a:ext>
            </a:extLst>
          </p:cNvPr>
          <p:cNvCxnSpPr>
            <a:cxnSpLocks/>
          </p:cNvCxnSpPr>
          <p:nvPr/>
        </p:nvCxnSpPr>
        <p:spPr>
          <a:xfrm flipH="1">
            <a:off x="1285461" y="3452193"/>
            <a:ext cx="384313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BB661DA-F4C8-4657-8985-840D5CBD5FA8}"/>
              </a:ext>
            </a:extLst>
          </p:cNvPr>
          <p:cNvCxnSpPr>
            <a:cxnSpLocks/>
          </p:cNvCxnSpPr>
          <p:nvPr/>
        </p:nvCxnSpPr>
        <p:spPr>
          <a:xfrm flipH="1">
            <a:off x="1285461" y="4187689"/>
            <a:ext cx="384313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8DDDB44-572C-414E-A8CE-73A604FA5374}"/>
              </a:ext>
            </a:extLst>
          </p:cNvPr>
          <p:cNvCxnSpPr>
            <a:cxnSpLocks/>
          </p:cNvCxnSpPr>
          <p:nvPr/>
        </p:nvCxnSpPr>
        <p:spPr>
          <a:xfrm flipH="1">
            <a:off x="1285461" y="4923185"/>
            <a:ext cx="384313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813475B0-6773-4982-82DA-906A6BDA9129}"/>
              </a:ext>
            </a:extLst>
          </p:cNvPr>
          <p:cNvSpPr/>
          <p:nvPr/>
        </p:nvSpPr>
        <p:spPr>
          <a:xfrm>
            <a:off x="6708913" y="2853552"/>
            <a:ext cx="715617" cy="72269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26EA22C-2EAD-47C8-B5B2-09CB1F32A15C}"/>
              </a:ext>
            </a:extLst>
          </p:cNvPr>
          <p:cNvSpPr/>
          <p:nvPr/>
        </p:nvSpPr>
        <p:spPr>
          <a:xfrm>
            <a:off x="7433704" y="2845452"/>
            <a:ext cx="715617" cy="74273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BE2B156-FDA4-4198-B8E9-E7FB925F5722}"/>
              </a:ext>
            </a:extLst>
          </p:cNvPr>
          <p:cNvSpPr/>
          <p:nvPr/>
        </p:nvSpPr>
        <p:spPr>
          <a:xfrm>
            <a:off x="7434475" y="4296616"/>
            <a:ext cx="715617" cy="72269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440CE74-108A-4C06-AF20-20B4A7C73A3B}"/>
              </a:ext>
            </a:extLst>
          </p:cNvPr>
          <p:cNvSpPr/>
          <p:nvPr/>
        </p:nvSpPr>
        <p:spPr>
          <a:xfrm>
            <a:off x="6705598" y="4302661"/>
            <a:ext cx="715617" cy="72269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A0AEC3E-1F8C-448C-986C-06A4FEB10591}"/>
              </a:ext>
            </a:extLst>
          </p:cNvPr>
          <p:cNvSpPr/>
          <p:nvPr/>
        </p:nvSpPr>
        <p:spPr>
          <a:xfrm>
            <a:off x="8166902" y="3589502"/>
            <a:ext cx="715617" cy="72269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07B3FFB-F643-4F79-8BF1-4305873DF7AF}"/>
              </a:ext>
            </a:extLst>
          </p:cNvPr>
          <p:cNvSpPr/>
          <p:nvPr/>
        </p:nvSpPr>
        <p:spPr>
          <a:xfrm>
            <a:off x="8163352" y="4294787"/>
            <a:ext cx="715617" cy="72269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FCC473F-A696-4E80-9565-19787B9D7F86}"/>
              </a:ext>
            </a:extLst>
          </p:cNvPr>
          <p:cNvSpPr/>
          <p:nvPr/>
        </p:nvSpPr>
        <p:spPr>
          <a:xfrm>
            <a:off x="7427845" y="3589049"/>
            <a:ext cx="715617" cy="72269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527D290-43FD-4023-886A-68C476715B0F}"/>
              </a:ext>
            </a:extLst>
          </p:cNvPr>
          <p:cNvSpPr/>
          <p:nvPr/>
        </p:nvSpPr>
        <p:spPr>
          <a:xfrm>
            <a:off x="6708913" y="3585341"/>
            <a:ext cx="715617" cy="72269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5C53E9F-E040-465D-986E-3724E5F11994}"/>
              </a:ext>
            </a:extLst>
          </p:cNvPr>
          <p:cNvSpPr/>
          <p:nvPr/>
        </p:nvSpPr>
        <p:spPr>
          <a:xfrm>
            <a:off x="8156714" y="2853552"/>
            <a:ext cx="715617" cy="72269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A02F2AC-BB87-4ADE-8D63-3298D7CA6C7A}"/>
              </a:ext>
            </a:extLst>
          </p:cNvPr>
          <p:cNvSpPr txBox="1"/>
          <p:nvPr/>
        </p:nvSpPr>
        <p:spPr>
          <a:xfrm>
            <a:off x="8344443" y="299623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E40B7AB-F9B3-421A-B651-D96F9533CE8E}"/>
              </a:ext>
            </a:extLst>
          </p:cNvPr>
          <p:cNvSpPr txBox="1"/>
          <p:nvPr/>
        </p:nvSpPr>
        <p:spPr>
          <a:xfrm>
            <a:off x="6893327" y="299130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4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A130563-190A-4DD6-9BB3-955CF2568516}"/>
              </a:ext>
            </a:extLst>
          </p:cNvPr>
          <p:cNvSpPr txBox="1"/>
          <p:nvPr/>
        </p:nvSpPr>
        <p:spPr>
          <a:xfrm>
            <a:off x="6919266" y="448295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FBCAF4-692D-40C5-8963-DF8C98D14698}"/>
              </a:ext>
            </a:extLst>
          </p:cNvPr>
          <p:cNvSpPr txBox="1"/>
          <p:nvPr/>
        </p:nvSpPr>
        <p:spPr>
          <a:xfrm>
            <a:off x="8326764" y="442713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F35A8D4-AFF5-4104-BC74-8E15F87BC4A8}"/>
              </a:ext>
            </a:extLst>
          </p:cNvPr>
          <p:cNvSpPr txBox="1"/>
          <p:nvPr/>
        </p:nvSpPr>
        <p:spPr>
          <a:xfrm>
            <a:off x="7636155" y="373819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4461632-A6BD-4665-A0A8-87B7F956B40D}"/>
              </a:ext>
            </a:extLst>
          </p:cNvPr>
          <p:cNvSpPr txBox="1"/>
          <p:nvPr/>
        </p:nvSpPr>
        <p:spPr>
          <a:xfrm>
            <a:off x="7636616" y="3030632"/>
            <a:ext cx="42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1735596-40E8-4FC6-9E81-1671069E15E8}"/>
              </a:ext>
            </a:extLst>
          </p:cNvPr>
          <p:cNvSpPr txBox="1"/>
          <p:nvPr/>
        </p:nvSpPr>
        <p:spPr>
          <a:xfrm>
            <a:off x="6876228" y="3739281"/>
            <a:ext cx="42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561ABF6-16F8-47A1-8563-920A754A4F08}"/>
              </a:ext>
            </a:extLst>
          </p:cNvPr>
          <p:cNvSpPr txBox="1"/>
          <p:nvPr/>
        </p:nvSpPr>
        <p:spPr>
          <a:xfrm>
            <a:off x="8379773" y="3738198"/>
            <a:ext cx="42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1B9F8BF-A678-4D59-BBF2-4DF00F786EC0}"/>
              </a:ext>
            </a:extLst>
          </p:cNvPr>
          <p:cNvSpPr txBox="1"/>
          <p:nvPr/>
        </p:nvSpPr>
        <p:spPr>
          <a:xfrm>
            <a:off x="7655413" y="4502001"/>
            <a:ext cx="42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6DEEDB6-3DEF-42FA-84E2-37975D531B2D}"/>
              </a:ext>
            </a:extLst>
          </p:cNvPr>
          <p:cNvSpPr txBox="1"/>
          <p:nvPr/>
        </p:nvSpPr>
        <p:spPr>
          <a:xfrm>
            <a:off x="2304535" y="1435631"/>
            <a:ext cx="2580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Original Data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B6BD727-6C48-49E9-8E27-FC5B93221C13}"/>
              </a:ext>
            </a:extLst>
          </p:cNvPr>
          <p:cNvSpPr txBox="1"/>
          <p:nvPr/>
        </p:nvSpPr>
        <p:spPr>
          <a:xfrm>
            <a:off x="6873349" y="2248763"/>
            <a:ext cx="2580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Filtered Date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4C979A-C51B-44B8-ACF0-F5CE84ECF90C}"/>
              </a:ext>
            </a:extLst>
          </p:cNvPr>
          <p:cNvSpPr/>
          <p:nvPr/>
        </p:nvSpPr>
        <p:spPr>
          <a:xfrm>
            <a:off x="2831818" y="3488638"/>
            <a:ext cx="2286451" cy="216010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7701EC-1F93-495F-ADB7-387BF6982C7F}"/>
              </a:ext>
            </a:extLst>
          </p:cNvPr>
          <p:cNvSpPr txBox="1"/>
          <p:nvPr/>
        </p:nvSpPr>
        <p:spPr>
          <a:xfrm>
            <a:off x="1473400" y="215711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F58262-75C9-4DBE-B4CB-E8CF6046E7D8}"/>
              </a:ext>
            </a:extLst>
          </p:cNvPr>
          <p:cNvSpPr txBox="1"/>
          <p:nvPr/>
        </p:nvSpPr>
        <p:spPr>
          <a:xfrm>
            <a:off x="2265829" y="21450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9DD098-7868-4425-A020-2B0854311690}"/>
              </a:ext>
            </a:extLst>
          </p:cNvPr>
          <p:cNvSpPr txBox="1"/>
          <p:nvPr/>
        </p:nvSpPr>
        <p:spPr>
          <a:xfrm>
            <a:off x="3054333" y="21450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280747B-4F6A-4E87-B04E-4A0DC9986C07}"/>
              </a:ext>
            </a:extLst>
          </p:cNvPr>
          <p:cNvSpPr txBox="1"/>
          <p:nvPr/>
        </p:nvSpPr>
        <p:spPr>
          <a:xfrm>
            <a:off x="1520024" y="2866866"/>
            <a:ext cx="43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919AAE-B3F9-4D6A-9E6A-601BF2A46B93}"/>
              </a:ext>
            </a:extLst>
          </p:cNvPr>
          <p:cNvSpPr txBox="1"/>
          <p:nvPr/>
        </p:nvSpPr>
        <p:spPr>
          <a:xfrm>
            <a:off x="2265007" y="286548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A0B3C8-7F70-4E1A-9E3B-44FEE0BFABF0}"/>
              </a:ext>
            </a:extLst>
          </p:cNvPr>
          <p:cNvSpPr txBox="1"/>
          <p:nvPr/>
        </p:nvSpPr>
        <p:spPr>
          <a:xfrm>
            <a:off x="3043776" y="289297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469AE9C-C66A-415C-B4BA-0EEC772D215F}"/>
              </a:ext>
            </a:extLst>
          </p:cNvPr>
          <p:cNvSpPr txBox="1"/>
          <p:nvPr/>
        </p:nvSpPr>
        <p:spPr>
          <a:xfrm>
            <a:off x="1498799" y="3562998"/>
            <a:ext cx="43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558999-C577-456E-94CF-35EA5D40EF07}"/>
              </a:ext>
            </a:extLst>
          </p:cNvPr>
          <p:cNvSpPr txBox="1"/>
          <p:nvPr/>
        </p:nvSpPr>
        <p:spPr>
          <a:xfrm>
            <a:off x="2262273" y="3578393"/>
            <a:ext cx="43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058A8D-79E4-42B1-86A5-77B12D9554E1}"/>
              </a:ext>
            </a:extLst>
          </p:cNvPr>
          <p:cNvSpPr txBox="1"/>
          <p:nvPr/>
        </p:nvSpPr>
        <p:spPr>
          <a:xfrm>
            <a:off x="3036688" y="357585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7A47987-7CD4-4D77-B1EA-B47FE663A805}"/>
              </a:ext>
            </a:extLst>
          </p:cNvPr>
          <p:cNvSpPr txBox="1"/>
          <p:nvPr/>
        </p:nvSpPr>
        <p:spPr>
          <a:xfrm>
            <a:off x="3798571" y="2157114"/>
            <a:ext cx="43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849EA02-4D06-40E4-B473-A3487C5EA2FF}"/>
              </a:ext>
            </a:extLst>
          </p:cNvPr>
          <p:cNvSpPr txBox="1"/>
          <p:nvPr/>
        </p:nvSpPr>
        <p:spPr>
          <a:xfrm>
            <a:off x="4553073" y="2186772"/>
            <a:ext cx="43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1E2F35-D729-4108-A43A-175110CCBCA1}"/>
              </a:ext>
            </a:extLst>
          </p:cNvPr>
          <p:cNvSpPr txBox="1"/>
          <p:nvPr/>
        </p:nvSpPr>
        <p:spPr>
          <a:xfrm>
            <a:off x="3792522" y="286686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C1DF3DE-87D0-44F5-BA91-316460DB5E0E}"/>
              </a:ext>
            </a:extLst>
          </p:cNvPr>
          <p:cNvSpPr txBox="1"/>
          <p:nvPr/>
        </p:nvSpPr>
        <p:spPr>
          <a:xfrm>
            <a:off x="4544382" y="2853158"/>
            <a:ext cx="43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FD6C77-29BD-48EA-B6FB-9A7485DFF25F}"/>
              </a:ext>
            </a:extLst>
          </p:cNvPr>
          <p:cNvSpPr txBox="1"/>
          <p:nvPr/>
        </p:nvSpPr>
        <p:spPr>
          <a:xfrm>
            <a:off x="3811531" y="361522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777398-7A82-4F4F-A9FB-0C3D1B515DEB}"/>
              </a:ext>
            </a:extLst>
          </p:cNvPr>
          <p:cNvSpPr txBox="1"/>
          <p:nvPr/>
        </p:nvSpPr>
        <p:spPr>
          <a:xfrm>
            <a:off x="4544382" y="361522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311C89F-9441-43EF-8D41-A4BD130F4721}"/>
              </a:ext>
            </a:extLst>
          </p:cNvPr>
          <p:cNvSpPr txBox="1"/>
          <p:nvPr/>
        </p:nvSpPr>
        <p:spPr>
          <a:xfrm>
            <a:off x="1505191" y="4349623"/>
            <a:ext cx="43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03A995-2371-443C-898A-4E1BB762D3DE}"/>
              </a:ext>
            </a:extLst>
          </p:cNvPr>
          <p:cNvSpPr txBox="1"/>
          <p:nvPr/>
        </p:nvSpPr>
        <p:spPr>
          <a:xfrm>
            <a:off x="1485775" y="5064283"/>
            <a:ext cx="43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94B203A-66A0-4488-B0ED-5CA626998BDC}"/>
              </a:ext>
            </a:extLst>
          </p:cNvPr>
          <p:cNvSpPr txBox="1"/>
          <p:nvPr/>
        </p:nvSpPr>
        <p:spPr>
          <a:xfrm>
            <a:off x="2274279" y="504684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4D625B-EDEB-4302-AA85-2FF75434808A}"/>
              </a:ext>
            </a:extLst>
          </p:cNvPr>
          <p:cNvSpPr txBox="1"/>
          <p:nvPr/>
        </p:nvSpPr>
        <p:spPr>
          <a:xfrm>
            <a:off x="3023436" y="503399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A49755D-D5F5-4FAB-BA86-157B4F8DA452}"/>
              </a:ext>
            </a:extLst>
          </p:cNvPr>
          <p:cNvSpPr txBox="1"/>
          <p:nvPr/>
        </p:nvSpPr>
        <p:spPr>
          <a:xfrm>
            <a:off x="3779739" y="5046847"/>
            <a:ext cx="43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57DCC3-3A52-4E0A-B25D-B68E47848998}"/>
              </a:ext>
            </a:extLst>
          </p:cNvPr>
          <p:cNvSpPr txBox="1"/>
          <p:nvPr/>
        </p:nvSpPr>
        <p:spPr>
          <a:xfrm>
            <a:off x="3030992" y="435071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815D955-0CA3-4177-AD9C-B5FDC22B6ED3}"/>
              </a:ext>
            </a:extLst>
          </p:cNvPr>
          <p:cNvSpPr txBox="1"/>
          <p:nvPr/>
        </p:nvSpPr>
        <p:spPr>
          <a:xfrm>
            <a:off x="3795635" y="435071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05993DE-CE26-4AA3-A16E-A71159370D5C}"/>
              </a:ext>
            </a:extLst>
          </p:cNvPr>
          <p:cNvSpPr txBox="1"/>
          <p:nvPr/>
        </p:nvSpPr>
        <p:spPr>
          <a:xfrm>
            <a:off x="4530832" y="4337858"/>
            <a:ext cx="43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DE8389B-BA2C-48BE-9237-A1B086D87D6B}"/>
              </a:ext>
            </a:extLst>
          </p:cNvPr>
          <p:cNvSpPr txBox="1"/>
          <p:nvPr/>
        </p:nvSpPr>
        <p:spPr>
          <a:xfrm>
            <a:off x="4516828" y="5046848"/>
            <a:ext cx="42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73C26DB-0666-40D6-9797-BBF9E28EFAB2}"/>
              </a:ext>
            </a:extLst>
          </p:cNvPr>
          <p:cNvSpPr txBox="1"/>
          <p:nvPr/>
        </p:nvSpPr>
        <p:spPr>
          <a:xfrm>
            <a:off x="2269181" y="4349623"/>
            <a:ext cx="43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98364900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BD55C-79C2-4AF7-8882-D14391BC8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ReLU</a:t>
            </a:r>
            <a:r>
              <a:rPr lang="en-US" dirty="0"/>
              <a:t>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14313-E4DA-489B-B7BC-C65A0CCD5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convolution layer is a linear operation (dot product of matrices)</a:t>
            </a:r>
          </a:p>
          <a:p>
            <a:endParaRPr lang="en-US" sz="1200" dirty="0"/>
          </a:p>
          <a:p>
            <a:r>
              <a:rPr lang="en-US" dirty="0"/>
              <a:t>In general we are not interested in linear relationships</a:t>
            </a:r>
          </a:p>
          <a:p>
            <a:pPr lvl="1"/>
            <a:r>
              <a:rPr lang="en-US" dirty="0"/>
              <a:t>For example, we don’t really expect pixels in an image to have a linear relationship with the prediction of what the image shows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dirty="0"/>
              <a:t>The </a:t>
            </a:r>
            <a:r>
              <a:rPr lang="en-US" dirty="0" err="1"/>
              <a:t>ReLU</a:t>
            </a:r>
            <a:r>
              <a:rPr lang="en-US" dirty="0"/>
              <a:t> layer applies activation function to convolution layer to generate non-linear relationship for the convolved features</a:t>
            </a:r>
          </a:p>
          <a:p>
            <a:pPr lvl="1"/>
            <a:r>
              <a:rPr lang="en-US" dirty="0"/>
              <a:t>Similar to original ANN but rather than sigmoid used </a:t>
            </a:r>
            <a:r>
              <a:rPr lang="en-US" dirty="0" err="1"/>
              <a:t>ReLU</a:t>
            </a:r>
            <a:r>
              <a:rPr lang="en-US" dirty="0"/>
              <a:t> function</a:t>
            </a:r>
          </a:p>
          <a:p>
            <a:pPr lvl="2"/>
            <a:r>
              <a:rPr lang="en-US" dirty="0"/>
              <a:t>Piecewise linear function that converts all negative values to 0</a:t>
            </a:r>
          </a:p>
          <a:p>
            <a:pPr lvl="2"/>
            <a:r>
              <a:rPr lang="en-US" dirty="0"/>
              <a:t>Chose for ease of training and good performance</a:t>
            </a:r>
          </a:p>
        </p:txBody>
      </p:sp>
    </p:spTree>
    <p:extLst>
      <p:ext uri="{BB962C8B-B14F-4D97-AF65-F5344CB8AC3E}">
        <p14:creationId xmlns:p14="http://schemas.microsoft.com/office/powerpoint/2010/main" val="98674569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725DA-069D-4C05-8D5B-EE1958151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Pooling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C6DF3-0D6E-44D1-B8A1-FAA2F8206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Reduces the size of the input representation</a:t>
            </a:r>
          </a:p>
          <a:p>
            <a:pPr lvl="1"/>
            <a:r>
              <a:rPr lang="en-US" dirty="0"/>
              <a:t>Take “feature map” from Convolution + </a:t>
            </a:r>
            <a:r>
              <a:rPr lang="en-US" dirty="0" err="1"/>
              <a:t>ReLU</a:t>
            </a:r>
            <a:r>
              <a:rPr lang="en-US" dirty="0"/>
              <a:t> layer and apply pooling to yield a pooled feature map</a:t>
            </a:r>
          </a:p>
          <a:p>
            <a:pPr lvl="1"/>
            <a:r>
              <a:rPr lang="en-US" dirty="0"/>
              <a:t>Max Pooling: partition data into non-overlapping areas</a:t>
            </a:r>
          </a:p>
          <a:p>
            <a:pPr lvl="1"/>
            <a:endParaRPr lang="en-US" sz="1200" dirty="0"/>
          </a:p>
          <a:p>
            <a:r>
              <a:rPr lang="en-US" dirty="0"/>
              <a:t>Reduces number of parameters reducing computational time</a:t>
            </a:r>
          </a:p>
          <a:p>
            <a:endParaRPr lang="en-US" sz="1200" dirty="0"/>
          </a:p>
          <a:p>
            <a:r>
              <a:rPr lang="en-US" dirty="0"/>
              <a:t>Also often reduces overfitting observed in feed-forward DNNs</a:t>
            </a:r>
          </a:p>
          <a:p>
            <a:endParaRPr lang="en-US" sz="1200" dirty="0"/>
          </a:p>
          <a:p>
            <a:r>
              <a:rPr lang="en-US" dirty="0"/>
              <a:t>Pooled feature map is further </a:t>
            </a:r>
            <a:r>
              <a:rPr lang="en-US" i="1" dirty="0"/>
              <a:t>flattened </a:t>
            </a:r>
            <a:r>
              <a:rPr lang="en-US" dirty="0"/>
              <a:t>by defining the pooled feature map into a sequential column/vector of numbers</a:t>
            </a:r>
          </a:p>
          <a:p>
            <a:endParaRPr lang="en-US" sz="1300" dirty="0"/>
          </a:p>
          <a:p>
            <a:r>
              <a:rPr lang="en-US" dirty="0"/>
              <a:t>Flattened pooled feature map serves as input layer for ANN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815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Brains versus Computers : Some numbers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Approximately 10 billion neurons in the human cortex, compared with 10 of thousands of processors in the most powerful parallel computers</a:t>
            </a:r>
          </a:p>
          <a:p>
            <a:endParaRPr lang="en-US" sz="900" dirty="0"/>
          </a:p>
          <a:p>
            <a:r>
              <a:rPr lang="en-US" dirty="0"/>
              <a:t>Each biological neuron is connected to several thousand other neurons, similar to the connectivity in powerful parallel computers</a:t>
            </a:r>
          </a:p>
          <a:p>
            <a:endParaRPr lang="en-US" sz="900" dirty="0"/>
          </a:p>
          <a:p>
            <a:r>
              <a:rPr lang="en-US" dirty="0"/>
              <a:t>Lack of processing units can be compensated by speed. The typical operating speeds of biological neurons is measured in milliseconds while a silicon chip can operate in nanoseconds</a:t>
            </a:r>
          </a:p>
          <a:p>
            <a:endParaRPr lang="en-US" sz="900" dirty="0"/>
          </a:p>
          <a:p>
            <a:r>
              <a:rPr lang="en-US" dirty="0"/>
              <a:t>The human brain is extremely energy efficient, using approximately 10</a:t>
            </a:r>
            <a:r>
              <a:rPr lang="en-US" baseline="30000" dirty="0"/>
              <a:t>-16</a:t>
            </a:r>
            <a:r>
              <a:rPr lang="en-US" dirty="0"/>
              <a:t> joules per operation per second, whereas the best computers today use around 10</a:t>
            </a:r>
            <a:r>
              <a:rPr lang="en-US" baseline="30000" dirty="0"/>
              <a:t>-6</a:t>
            </a:r>
            <a:r>
              <a:rPr lang="en-US" dirty="0"/>
              <a:t> joules per operation per second</a:t>
            </a:r>
          </a:p>
          <a:p>
            <a:endParaRPr lang="en-US" sz="900" dirty="0"/>
          </a:p>
          <a:p>
            <a:r>
              <a:rPr lang="en-US" dirty="0"/>
              <a:t>Brains have been evolving for tens of millions of years, computers have been evolving for tens of decades.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8325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9D9AC-A85B-4187-9673-851A69BD4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Fully Connected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007E5-32A0-4BFA-BD50-35D04998A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Recall pooling layer yielded a new input layer</a:t>
            </a:r>
          </a:p>
          <a:p>
            <a:endParaRPr lang="en-US" sz="1200" dirty="0"/>
          </a:p>
          <a:p>
            <a:r>
              <a:rPr lang="en-US" dirty="0"/>
              <a:t>These pooled features serve as features in a more typical NN in which all features are connected to each </a:t>
            </a:r>
          </a:p>
          <a:p>
            <a:pPr lvl="1"/>
            <a:r>
              <a:rPr lang="en-US" dirty="0"/>
              <a:t>Fully connected layers connect every neuron in pooled layer to every neuron in next layer (receives input from every element of the previous layer)</a:t>
            </a:r>
          </a:p>
          <a:p>
            <a:pPr lvl="1"/>
            <a:r>
              <a:rPr lang="en-US" dirty="0" err="1"/>
              <a:t>Softmax</a:t>
            </a:r>
            <a:r>
              <a:rPr lang="en-US" dirty="0"/>
              <a:t> function applied to estimate probability of outcome</a:t>
            </a:r>
          </a:p>
          <a:p>
            <a:pPr lvl="1"/>
            <a:endParaRPr lang="en-US" sz="1200" dirty="0"/>
          </a:p>
          <a:p>
            <a:r>
              <a:rPr lang="en-US" dirty="0"/>
              <a:t>Once all steps complete, error is calculated and back propagated</a:t>
            </a:r>
          </a:p>
          <a:p>
            <a:endParaRPr lang="en-US" sz="200" dirty="0"/>
          </a:p>
          <a:p>
            <a:r>
              <a:rPr lang="en-US" dirty="0"/>
              <a:t>Process repeats until the model is trained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3726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Fitting ANNs in R…</a:t>
            </a:r>
          </a:p>
        </p:txBody>
      </p:sp>
    </p:spTree>
    <p:extLst>
      <p:ext uri="{BB962C8B-B14F-4D97-AF65-F5344CB8AC3E}">
        <p14:creationId xmlns:p14="http://schemas.microsoft.com/office/powerpoint/2010/main" val="999875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2517142" y="285752"/>
            <a:ext cx="7005315" cy="431800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Mathematical Model of a Neuron</a:t>
            </a:r>
          </a:p>
        </p:txBody>
      </p:sp>
      <p:sp>
        <p:nvSpPr>
          <p:cNvPr id="19462" name="Text Box 20"/>
          <p:cNvSpPr txBox="1">
            <a:spLocks noChangeArrowheads="1"/>
          </p:cNvSpPr>
          <p:nvPr/>
        </p:nvSpPr>
        <p:spPr bwMode="auto">
          <a:xfrm>
            <a:off x="2251357" y="1152436"/>
            <a:ext cx="86053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Non-linear (mathematical) models of an artificial neuron</a:t>
            </a:r>
          </a:p>
        </p:txBody>
      </p:sp>
      <p:sp>
        <p:nvSpPr>
          <p:cNvPr id="15" name="Oval 14"/>
          <p:cNvSpPr/>
          <p:nvPr/>
        </p:nvSpPr>
        <p:spPr>
          <a:xfrm>
            <a:off x="3200400" y="2133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200400" y="2743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200400" y="3352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200400" y="5410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334000" y="35052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7162800" y="35052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Arrow Connector 21"/>
          <p:cNvCxnSpPr>
            <a:stCxn id="15" idx="6"/>
            <a:endCxn id="19" idx="2"/>
          </p:cNvCxnSpPr>
          <p:nvPr/>
        </p:nvCxnSpPr>
        <p:spPr>
          <a:xfrm>
            <a:off x="3505200" y="2286000"/>
            <a:ext cx="18288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" idx="6"/>
            <a:endCxn id="19" idx="2"/>
          </p:cNvCxnSpPr>
          <p:nvPr/>
        </p:nvCxnSpPr>
        <p:spPr>
          <a:xfrm>
            <a:off x="3505200" y="2895600"/>
            <a:ext cx="1828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9" idx="2"/>
          </p:cNvCxnSpPr>
          <p:nvPr/>
        </p:nvCxnSpPr>
        <p:spPr>
          <a:xfrm>
            <a:off x="3505200" y="3505200"/>
            <a:ext cx="1828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429000" y="3886200"/>
            <a:ext cx="19050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0" idx="2"/>
          </p:cNvCxnSpPr>
          <p:nvPr/>
        </p:nvCxnSpPr>
        <p:spPr>
          <a:xfrm>
            <a:off x="6019800" y="38862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86200" y="27432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baseline="-25000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86200" y="31242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baseline="-25000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86200" y="35814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baseline="-25000" dirty="0"/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86200" y="457200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baseline="-25000" dirty="0"/>
              <a:t>p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19400" y="20574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819400" y="26670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819400" y="33528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819400" y="54102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486400" y="3657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Symbol" pitchFamily="18" charset="2"/>
              </a:rPr>
              <a:t>S</a:t>
            </a:r>
            <a:endParaRPr lang="en-US" b="1" baseline="-25000" dirty="0">
              <a:latin typeface="Symbol" pitchFamily="18" charset="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00800" y="35052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endParaRPr lang="en-US" baseline="-25000" dirty="0"/>
          </a:p>
        </p:txBody>
      </p:sp>
      <p:sp>
        <p:nvSpPr>
          <p:cNvPr id="46" name="Rectangle 45"/>
          <p:cNvSpPr/>
          <p:nvPr/>
        </p:nvSpPr>
        <p:spPr>
          <a:xfrm>
            <a:off x="7391400" y="3657600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</a:t>
            </a:r>
            <a:endParaRPr lang="en-US" baseline="-25000" dirty="0"/>
          </a:p>
        </p:txBody>
      </p:sp>
      <p:cxnSp>
        <p:nvCxnSpPr>
          <p:cNvPr id="47" name="Straight Arrow Connector 46"/>
          <p:cNvCxnSpPr>
            <a:endCxn id="50" idx="1"/>
          </p:cNvCxnSpPr>
          <p:nvPr/>
        </p:nvCxnSpPr>
        <p:spPr>
          <a:xfrm>
            <a:off x="7696200" y="3886200"/>
            <a:ext cx="1524000" cy="32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220200" y="37338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endParaRPr lang="en-US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8686800" y="4191000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 signal</a:t>
            </a:r>
            <a:endParaRPr lang="en-US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3200400" y="5791200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 Signal</a:t>
            </a:r>
            <a:endParaRPr lang="en-US" baseline="-25000" dirty="0"/>
          </a:p>
        </p:txBody>
      </p:sp>
      <p:sp>
        <p:nvSpPr>
          <p:cNvPr id="53" name="TextBox 52"/>
          <p:cNvSpPr txBox="1"/>
          <p:nvPr/>
        </p:nvSpPr>
        <p:spPr>
          <a:xfrm>
            <a:off x="3962400" y="5029200"/>
            <a:ext cx="178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Synaptic Weights</a:t>
            </a:r>
            <a:endParaRPr lang="en-US" baseline="-25000" dirty="0"/>
          </a:p>
        </p:txBody>
      </p:sp>
      <p:sp>
        <p:nvSpPr>
          <p:cNvPr id="54" name="TextBox 53"/>
          <p:cNvSpPr txBox="1"/>
          <p:nvPr/>
        </p:nvSpPr>
        <p:spPr>
          <a:xfrm>
            <a:off x="6934201" y="4267200"/>
            <a:ext cx="12412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Activation/</a:t>
            </a:r>
          </a:p>
          <a:p>
            <a:r>
              <a:rPr lang="en-US" dirty="0"/>
              <a:t>Threshold</a:t>
            </a:r>
          </a:p>
          <a:p>
            <a:r>
              <a:rPr lang="en-US" dirty="0"/>
              <a:t>Function</a:t>
            </a:r>
          </a:p>
        </p:txBody>
      </p:sp>
    </p:spTree>
    <p:extLst>
      <p:ext uri="{BB962C8B-B14F-4D97-AF65-F5344CB8AC3E}">
        <p14:creationId xmlns:p14="http://schemas.microsoft.com/office/powerpoint/2010/main" val="3366462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ANNs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ANNs are based on simpler classifiers called </a:t>
            </a:r>
            <a:r>
              <a:rPr lang="en-US" sz="2400" i="1" dirty="0" err="1">
                <a:solidFill>
                  <a:srgbClr val="00B0F0"/>
                </a:solidFill>
              </a:rPr>
              <a:t>perceptrons</a:t>
            </a:r>
            <a:endParaRPr lang="en-US" sz="2400" i="1" dirty="0">
              <a:solidFill>
                <a:srgbClr val="00B0F0"/>
              </a:solidFill>
            </a:endParaRPr>
          </a:p>
          <a:p>
            <a:endParaRPr lang="en-US" sz="800" i="1" dirty="0">
              <a:solidFill>
                <a:srgbClr val="00B0F0"/>
              </a:solidFill>
            </a:endParaRPr>
          </a:p>
          <a:p>
            <a:r>
              <a:rPr lang="en-US" sz="2400" dirty="0"/>
              <a:t>The original </a:t>
            </a:r>
            <a:r>
              <a:rPr lang="en-US" sz="2400" i="1" dirty="0">
                <a:solidFill>
                  <a:srgbClr val="00B0F0"/>
                </a:solidFill>
              </a:rPr>
              <a:t>single layer perceptron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/>
              <a:t>used the hard threshold (sign function) but this lacks flexibility making separation of classes difficult</a:t>
            </a:r>
          </a:p>
          <a:p>
            <a:endParaRPr lang="en-US" sz="800" i="1" dirty="0">
              <a:solidFill>
                <a:srgbClr val="00B0F0"/>
              </a:solidFill>
            </a:endParaRPr>
          </a:p>
          <a:p>
            <a:r>
              <a:rPr lang="en-US" sz="2400" dirty="0"/>
              <a:t>Later adapted to use the sigmoid function</a:t>
            </a:r>
          </a:p>
          <a:p>
            <a:pPr lvl="1"/>
            <a:r>
              <a:rPr lang="en-US" sz="2000" dirty="0"/>
              <a:t>Note this is familiar (think logistic regression)</a:t>
            </a:r>
          </a:p>
          <a:p>
            <a:endParaRPr lang="en-US" sz="800" dirty="0"/>
          </a:p>
          <a:p>
            <a:r>
              <a:rPr lang="en-US" sz="2400" dirty="0"/>
              <a:t>ANNs are adaptation of the original single layer perceptron that include multiple layers (and have hence also been referred to as </a:t>
            </a:r>
            <a:r>
              <a:rPr lang="en-US" sz="2400" i="1" dirty="0">
                <a:solidFill>
                  <a:srgbClr val="00B0F0"/>
                </a:solidFill>
              </a:rPr>
              <a:t>multi-layer </a:t>
            </a:r>
            <a:r>
              <a:rPr lang="en-US" sz="2400" i="1" dirty="0" err="1">
                <a:solidFill>
                  <a:srgbClr val="00B0F0"/>
                </a:solidFill>
              </a:rPr>
              <a:t>perceptrons</a:t>
            </a:r>
            <a:r>
              <a:rPr lang="en-US" sz="2400" dirty="0"/>
              <a:t>)</a:t>
            </a:r>
          </a:p>
          <a:p>
            <a:endParaRPr lang="en-US" sz="800" dirty="0"/>
          </a:p>
          <a:p>
            <a:r>
              <a:rPr lang="en-US" sz="2400" dirty="0"/>
              <a:t>Use of the sigmoid function also links it with multinomial logistic regression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3503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Artificial Neural </a:t>
            </a:r>
            <a:r>
              <a:rPr lang="en-US" dirty="0"/>
              <a:t>Networks</a:t>
            </a:r>
            <a:r>
              <a:rPr lang="en-US" sz="3600" dirty="0"/>
              <a:t> (ANNs)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978" y="1143000"/>
            <a:ext cx="10246290" cy="498316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ANNs modeled after the brain so often refer to features/outputs as neurons</a:t>
            </a:r>
          </a:p>
          <a:p>
            <a:endParaRPr lang="en-US" sz="900" dirty="0"/>
          </a:p>
          <a:p>
            <a:r>
              <a:rPr lang="en-US" dirty="0"/>
              <a:t>ANNs consist of</a:t>
            </a:r>
          </a:p>
          <a:p>
            <a:pPr>
              <a:buNone/>
            </a:pPr>
            <a:r>
              <a:rPr lang="en-US" sz="2400" dirty="0"/>
              <a:t>	(1) A set of observed input features</a:t>
            </a:r>
          </a:p>
          <a:p>
            <a:pPr>
              <a:buNone/>
            </a:pPr>
            <a:r>
              <a:rPr lang="en-US" sz="2400" dirty="0"/>
              <a:t>	(2) A set of derived features</a:t>
            </a:r>
          </a:p>
          <a:p>
            <a:pPr>
              <a:buNone/>
            </a:pPr>
            <a:r>
              <a:rPr lang="en-US" sz="2400" dirty="0"/>
              <a:t>	(3) A set of outcomes we want to explain/predict</a:t>
            </a:r>
          </a:p>
          <a:p>
            <a:pPr>
              <a:buNone/>
            </a:pPr>
            <a:r>
              <a:rPr lang="en-US" sz="2400" dirty="0"/>
              <a:t>	(4) Weights on connections between inputs, derived features, and outcomes</a:t>
            </a:r>
          </a:p>
          <a:p>
            <a:pPr>
              <a:buNone/>
            </a:pPr>
            <a:endParaRPr lang="en-US" sz="1000" i="1" dirty="0"/>
          </a:p>
          <a:p>
            <a:r>
              <a:rPr lang="en-US" dirty="0"/>
              <a:t>The simplest (and perhaps most common) type of ANN is a </a:t>
            </a:r>
            <a:r>
              <a:rPr lang="en-US" i="1" dirty="0">
                <a:solidFill>
                  <a:srgbClr val="00B0F0"/>
                </a:solidFill>
              </a:rPr>
              <a:t>feed-forward ANN</a:t>
            </a:r>
          </a:p>
          <a:p>
            <a:endParaRPr lang="en-US" sz="1000" i="1" dirty="0">
              <a:solidFill>
                <a:srgbClr val="00B0F0"/>
              </a:solidFill>
            </a:endParaRPr>
          </a:p>
          <a:p>
            <a:r>
              <a:rPr lang="en-US" dirty="0"/>
              <a:t>This means data feed forward through the network with no cycles or loops</a:t>
            </a:r>
            <a:endParaRPr lang="en-US" sz="2000" dirty="0"/>
          </a:p>
          <a:p>
            <a:pPr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801342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dvips]{color}&#10;\begin{document}&#10;\color{black}&#10;&#10;\[&#10;x_j&#10;\]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80"/>
  <p:tag name="BOXHEIGHT" val="292"/>
  <p:tag name="BOXFONT" val="10"/>
  <p:tag name="BOXWRAP" val="False"/>
  <p:tag name="WORKAROUNDTRANSPARENCYBUG" val="False"/>
  <p:tag name="ALLOWFONTSUBSTITUTION" val="False"/>
  <p:tag name="BITMAPFORMAT" val="png256"/>
  <p:tag name="ORIGWIDTH" val="19"/>
  <p:tag name="PICTUREFILESIZE" val="267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dvips]{color}&#10;\begin{document}&#10;\color{black}&#10;&#10;\[&#10;x_i&#10;\]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80"/>
  <p:tag name="BOXHEIGHT" val="292"/>
  <p:tag name="BOXFONT" val="10"/>
  <p:tag name="BOXWRAP" val="False"/>
  <p:tag name="WORKAROUNDTRANSPARENCYBUG" val="False"/>
  <p:tag name="ALLOWFONTSUBSTITUTION" val="False"/>
  <p:tag name="BITMAPFORMAT" val="png256"/>
  <p:tag name="ORIGWIDTH" val="17"/>
  <p:tag name="PICTUREFILESIZE" val="254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3018</TotalTime>
  <Words>3485</Words>
  <Application>Microsoft Office PowerPoint</Application>
  <PresentationFormat>Widescreen</PresentationFormat>
  <Paragraphs>814</Paragraphs>
  <Slides>61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9" baseType="lpstr">
      <vt:lpstr>Arial</vt:lpstr>
      <vt:lpstr>Calibri</vt:lpstr>
      <vt:lpstr>Calibri Light</vt:lpstr>
      <vt:lpstr>Cambria Math</vt:lpstr>
      <vt:lpstr>Symbol</vt:lpstr>
      <vt:lpstr>Times</vt:lpstr>
      <vt:lpstr>Office Theme</vt:lpstr>
      <vt:lpstr>Equation</vt:lpstr>
      <vt:lpstr>Artificial Neural Networks</vt:lpstr>
      <vt:lpstr>Non-Linear Separation</vt:lpstr>
      <vt:lpstr>Nonlinear Test Statistics</vt:lpstr>
      <vt:lpstr>Artificial Neural Networks (ANNs)</vt:lpstr>
      <vt:lpstr>Biologic Neurons</vt:lpstr>
      <vt:lpstr>Brains versus Computers : Some numbers</vt:lpstr>
      <vt:lpstr>Mathematical Model of a Neuron</vt:lpstr>
      <vt:lpstr>Original ANNs</vt:lpstr>
      <vt:lpstr>Artificial Neural Networks (ANNs)</vt:lpstr>
      <vt:lpstr>Diagram of an ANN</vt:lpstr>
      <vt:lpstr>Parts of an ANN</vt:lpstr>
      <vt:lpstr>Hidden Layer for ANN</vt:lpstr>
      <vt:lpstr>More on Activation Functions</vt:lpstr>
      <vt:lpstr>Output from ANN</vt:lpstr>
      <vt:lpstr>   A Little Mode Detail</vt:lpstr>
      <vt:lpstr>A Little More Detail</vt:lpstr>
      <vt:lpstr>PowerPoint Presentation</vt:lpstr>
      <vt:lpstr>Simple Example of Feed-Forward ANN</vt:lpstr>
      <vt:lpstr>Simple Example of Feed-Forward ANN</vt:lpstr>
      <vt:lpstr>Simple Example of Feed-Forward ANN</vt:lpstr>
      <vt:lpstr>Simple Example of Feed-Forward ANN</vt:lpstr>
      <vt:lpstr>Simple Example of Feed-Forward ANN</vt:lpstr>
      <vt:lpstr>Simple Example of Feed-Forward ANN</vt:lpstr>
      <vt:lpstr>Simple Example of Feed-Forward ANN</vt:lpstr>
      <vt:lpstr>Simple Example of Feed-Forward ANN</vt:lpstr>
      <vt:lpstr>Feed-Forward ANN</vt:lpstr>
      <vt:lpstr>Fitting a Feed-Forward ANN</vt:lpstr>
      <vt:lpstr>Fitting a Feed-Forward ANN</vt:lpstr>
      <vt:lpstr>Illustration of Gradient Descent</vt:lpstr>
      <vt:lpstr>Illustration of Gradient Descent</vt:lpstr>
      <vt:lpstr>Illustration of Gradient Descent</vt:lpstr>
      <vt:lpstr>Illustration of Gradient Descent</vt:lpstr>
      <vt:lpstr>Back Propagation</vt:lpstr>
      <vt:lpstr>Back-Propagation using Gradient Descent</vt:lpstr>
      <vt:lpstr>Back Propagation Using Gradient Descent</vt:lpstr>
      <vt:lpstr>Back-Propagation using Gradient Descent</vt:lpstr>
      <vt:lpstr>Back-Propagation Using Gradient Descent</vt:lpstr>
      <vt:lpstr>Back-Propagation Using Gradient Descent</vt:lpstr>
      <vt:lpstr>Back-Propagation Using Gradient Descent</vt:lpstr>
      <vt:lpstr>Back Propagation Using Gradient Descent</vt:lpstr>
      <vt:lpstr>Back Propagation</vt:lpstr>
      <vt:lpstr>Learning Rate</vt:lpstr>
      <vt:lpstr>Update at the r+1 Iteration</vt:lpstr>
      <vt:lpstr>Back Propagation</vt:lpstr>
      <vt:lpstr>Deep Learning</vt:lpstr>
      <vt:lpstr>Deep Neural Networks</vt:lpstr>
      <vt:lpstr>Diagram of a DNN</vt:lpstr>
      <vt:lpstr>Deep Neural Networks</vt:lpstr>
      <vt:lpstr>Training Feed Forward DNNs</vt:lpstr>
      <vt:lpstr>Vanishing/Exploding Gradient Problem</vt:lpstr>
      <vt:lpstr>Vanishing/Exploding Gradient Problem</vt:lpstr>
      <vt:lpstr>Additional Types of DNNs</vt:lpstr>
      <vt:lpstr>Convolutional Neural Networks</vt:lpstr>
      <vt:lpstr>Basic Diagram of a CNN</vt:lpstr>
      <vt:lpstr>Convolution Layer</vt:lpstr>
      <vt:lpstr>Example of Convolution Using a Filter</vt:lpstr>
      <vt:lpstr>Example of Convolution Using a Filter</vt:lpstr>
      <vt:lpstr>ReLU Layer</vt:lpstr>
      <vt:lpstr>Pooling Layer</vt:lpstr>
      <vt:lpstr>Fully Connected Layer</vt:lpstr>
      <vt:lpstr>Next Time</vt:lpstr>
    </vt:vector>
  </TitlesOfParts>
  <Company>Medical 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Neural Networks I</dc:title>
  <dc:creator>Bethany Wolf</dc:creator>
  <cp:lastModifiedBy>Wolf, Bethany Jacobs</cp:lastModifiedBy>
  <cp:revision>44</cp:revision>
  <dcterms:created xsi:type="dcterms:W3CDTF">2017-07-20T10:50:43Z</dcterms:created>
  <dcterms:modified xsi:type="dcterms:W3CDTF">2023-04-20T12:49:22Z</dcterms:modified>
</cp:coreProperties>
</file>