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335" r:id="rId16"/>
    <p:sldId id="285" r:id="rId17"/>
    <p:sldId id="307" r:id="rId18"/>
    <p:sldId id="310" r:id="rId19"/>
    <p:sldId id="311" r:id="rId20"/>
    <p:sldId id="312" r:id="rId21"/>
    <p:sldId id="313" r:id="rId22"/>
    <p:sldId id="314" r:id="rId23"/>
    <p:sldId id="336" r:id="rId24"/>
    <p:sldId id="316" r:id="rId25"/>
    <p:sldId id="317" r:id="rId26"/>
    <p:sldId id="286" r:id="rId27"/>
    <p:sldId id="287" r:id="rId28"/>
    <p:sldId id="288" r:id="rId29"/>
    <p:sldId id="289" r:id="rId30"/>
    <p:sldId id="290" r:id="rId31"/>
    <p:sldId id="292" r:id="rId32"/>
    <p:sldId id="447" r:id="rId33"/>
    <p:sldId id="448" r:id="rId34"/>
    <p:sldId id="449" r:id="rId35"/>
    <p:sldId id="450" r:id="rId36"/>
    <p:sldId id="293" r:id="rId37"/>
    <p:sldId id="294" r:id="rId38"/>
    <p:sldId id="295" r:id="rId39"/>
    <p:sldId id="296" r:id="rId40"/>
    <p:sldId id="297" r:id="rId41"/>
    <p:sldId id="320" r:id="rId42"/>
    <p:sldId id="319" r:id="rId43"/>
    <p:sldId id="337" r:id="rId44"/>
    <p:sldId id="451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1" r:id="rId55"/>
    <p:sldId id="462" r:id="rId56"/>
    <p:sldId id="463" r:id="rId57"/>
    <p:sldId id="298" r:id="rId58"/>
    <p:sldId id="299" r:id="rId59"/>
    <p:sldId id="300" r:id="rId60"/>
    <p:sldId id="301" r:id="rId61"/>
    <p:sldId id="302" r:id="rId62"/>
    <p:sldId id="303" r:id="rId6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1358" autoAdjust="0"/>
  </p:normalViewPr>
  <p:slideViewPr>
    <p:cSldViewPr snapToGrid="0">
      <p:cViewPr varScale="1">
        <p:scale>
          <a:sx n="89" d="100"/>
          <a:sy n="89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0B95950-9626-43EF-B4DF-4B165D5995A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1AB4648-AC41-4ECA-83A1-7C396EA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A226A9A-DE75-4A7B-8040-CA066FD4FE3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391B75-9B82-4153-8A95-27F54AE9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1B75-9B82-4153-8A95-27F54AE97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5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535E7-7A24-481F-BBB3-4A25F3F188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7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535E7-7A24-481F-BBB3-4A25F3F188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535E7-7A24-481F-BBB3-4A25F3F188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7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535E7-7A24-481F-BBB3-4A25F3F188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1B75-9B82-4153-8A95-27F54AE97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1B75-9B82-4153-8A95-27F54AE97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64F8-D3DF-4ADB-8D80-ED9B45A235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64F8-D3DF-4ADB-8D80-ED9B45A235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0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64F8-D3DF-4ADB-8D80-ED9B45A235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1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64F8-D3DF-4ADB-8D80-ED9B45A235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64F8-D3DF-4ADB-8D80-ED9B45A235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3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64F8-D3DF-4ADB-8D80-ED9B45A235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4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3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07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9877"/>
            <a:ext cx="5157787" cy="40097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9877"/>
            <a:ext cx="5183188" cy="4009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7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2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7387-5788-4E1A-80E0-C543F0FBE7A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273D-2617-45DB-8169-C99126A9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1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medcentral.com/1471-2105/10/341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BMTRY 790</a:t>
            </a:r>
          </a:p>
        </p:txBody>
      </p:sp>
    </p:spTree>
    <p:extLst>
      <p:ext uri="{BB962C8B-B14F-4D97-AF65-F5344CB8AC3E}">
        <p14:creationId xmlns:p14="http://schemas.microsoft.com/office/powerpoint/2010/main" val="166029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The Separating Hyperplane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3775" y="1371600"/>
            <a:ext cx="11123113" cy="42275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Regardless of original dimension, the </a:t>
            </a:r>
            <a:r>
              <a:rPr lang="en-US" dirty="0" err="1"/>
              <a:t>hyperplane</a:t>
            </a:r>
            <a:r>
              <a:rPr lang="en-US" dirty="0"/>
              <a:t> is the separating linear boundary between ALL and AML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Sometimes a 1 or 2-D </a:t>
            </a:r>
            <a:r>
              <a:rPr lang="en-US" dirty="0" err="1"/>
              <a:t>hyperplane</a:t>
            </a:r>
            <a:r>
              <a:rPr lang="en-US" dirty="0"/>
              <a:t> is sufficient  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But what about increasing the number of genes to 5 or 6 or the whole 6,817 genes of the original data set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This can be extrapolated mathematically</a:t>
            </a:r>
          </a:p>
        </p:txBody>
      </p:sp>
    </p:spTree>
    <p:extLst>
      <p:ext uri="{BB962C8B-B14F-4D97-AF65-F5344CB8AC3E}">
        <p14:creationId xmlns:p14="http://schemas.microsoft.com/office/powerpoint/2010/main" val="198580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Which Hyperplane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51977" y="1295401"/>
            <a:ext cx="10684701" cy="48307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There are many </a:t>
            </a:r>
            <a:r>
              <a:rPr lang="en-US" dirty="0" err="1"/>
              <a:t>hyperplanes</a:t>
            </a:r>
            <a:r>
              <a:rPr lang="en-US" dirty="0"/>
              <a:t> and a subset of these separate the two categories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job of SVM is to distinguish the “best” </a:t>
            </a:r>
            <a:r>
              <a:rPr lang="en-US" dirty="0" err="1"/>
              <a:t>hyperplane</a:t>
            </a:r>
            <a:r>
              <a:rPr lang="en-US" dirty="0"/>
              <a:t> from among those that separate the data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i.e. which provides the best classifier?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2438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9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98663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Linear Support Vector Machines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51769" y="1295401"/>
            <a:ext cx="10597019" cy="4906963"/>
          </a:xfrm>
        </p:spPr>
        <p:txBody>
          <a:bodyPr/>
          <a:lstStyle/>
          <a:p>
            <a:pPr eaLnBrk="1" hangingPunct="1"/>
            <a:r>
              <a:rPr lang="en-US" dirty="0"/>
              <a:t>In the binary classification problem, the construct a function such that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separating function then classifies a new point depending on whether or not the classifier is positive</a:t>
            </a:r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5638800" y="3302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285" imgH="677109" progId="Equation.DSMT4">
                  <p:embed/>
                </p:oleObj>
              </mc:Choice>
              <mc:Fallback>
                <p:oleObj name="Equation" r:id="rId2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02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820074"/>
              </p:ext>
            </p:extLst>
          </p:nvPr>
        </p:nvGraphicFramePr>
        <p:xfrm>
          <a:off x="2656563" y="2334515"/>
          <a:ext cx="64039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5720" imgH="583920" progId="Equation.DSMT4">
                  <p:embed/>
                </p:oleObj>
              </mc:Choice>
              <mc:Fallback>
                <p:oleObj name="Equation" r:id="rId4" imgW="35557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563" y="2334515"/>
                        <a:ext cx="64039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37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98663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Linearly Separable Data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8932" y="1219201"/>
            <a:ext cx="11047956" cy="5394541"/>
          </a:xfrm>
        </p:spPr>
        <p:txBody>
          <a:bodyPr/>
          <a:lstStyle/>
          <a:p>
            <a:pPr eaLnBrk="1" hangingPunct="1"/>
            <a:r>
              <a:rPr lang="en-US" dirty="0"/>
              <a:t>Recall the case where data are linearly separable implying the data can be separated by a </a:t>
            </a:r>
            <a:r>
              <a:rPr lang="en-US" dirty="0" err="1"/>
              <a:t>hyperplane</a:t>
            </a:r>
            <a:r>
              <a:rPr lang="en-US" dirty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To choose the “best” </a:t>
            </a:r>
            <a:r>
              <a:rPr lang="en-US" dirty="0" err="1"/>
              <a:t>hyperplane</a:t>
            </a:r>
            <a:r>
              <a:rPr lang="en-US" dirty="0"/>
              <a:t>, define:</a:t>
            </a:r>
          </a:p>
          <a:p>
            <a:pPr lvl="1" eaLnBrk="1" hangingPunct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/>
              <a:t>-</a:t>
            </a:r>
            <a:r>
              <a:rPr lang="en-US" dirty="0"/>
              <a:t> = shortest distance from the </a:t>
            </a:r>
            <a:r>
              <a:rPr lang="en-US" dirty="0" err="1"/>
              <a:t>hyperplane</a:t>
            </a:r>
            <a:r>
              <a:rPr lang="en-US" dirty="0"/>
              <a:t> and the nearest negative data point</a:t>
            </a:r>
          </a:p>
          <a:p>
            <a:pPr lvl="1" eaLnBrk="1" hangingPunct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/>
              <a:t>+</a:t>
            </a:r>
            <a:r>
              <a:rPr lang="en-US" dirty="0"/>
              <a:t> = shortest distance from the </a:t>
            </a:r>
            <a:r>
              <a:rPr lang="en-US" dirty="0" err="1"/>
              <a:t>hyperplane</a:t>
            </a:r>
            <a:r>
              <a:rPr lang="en-US" dirty="0"/>
              <a:t> and the nearest positive data point</a:t>
            </a:r>
          </a:p>
          <a:p>
            <a:pPr lvl="1" eaLnBrk="1" hangingPunct="1"/>
            <a:endParaRPr lang="en-US" sz="800" dirty="0"/>
          </a:p>
          <a:p>
            <a:pPr eaLnBrk="1" hangingPunct="1"/>
            <a:r>
              <a:rPr lang="en-US" dirty="0"/>
              <a:t>Thus the </a:t>
            </a:r>
            <a:r>
              <a:rPr lang="en-US" i="1" dirty="0">
                <a:solidFill>
                  <a:srgbClr val="00B0F0"/>
                </a:solidFill>
              </a:rPr>
              <a:t>margin</a:t>
            </a:r>
            <a:r>
              <a:rPr lang="en-US" i="1" dirty="0"/>
              <a:t> </a:t>
            </a:r>
            <a:r>
              <a:rPr lang="en-US" dirty="0"/>
              <a:t>can be defined as 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eaLnBrk="1" hangingPunct="1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/>
              <a:t>The “best” </a:t>
            </a:r>
            <a:r>
              <a:rPr lang="en-US" dirty="0" err="1"/>
              <a:t>hyperplane</a:t>
            </a:r>
            <a:r>
              <a:rPr lang="en-US" dirty="0"/>
              <a:t> maximizes this </a:t>
            </a:r>
            <a:r>
              <a:rPr lang="en-US" i="1" dirty="0">
                <a:solidFill>
                  <a:srgbClr val="00B0F0"/>
                </a:solidFill>
              </a:rPr>
              <a:t>margin</a:t>
            </a:r>
            <a:r>
              <a:rPr lang="en-US" i="1" dirty="0"/>
              <a:t> </a:t>
            </a:r>
            <a:r>
              <a:rPr lang="en-US" dirty="0"/>
              <a:t>and is defined as the  </a:t>
            </a:r>
            <a:r>
              <a:rPr lang="en-US" i="1" dirty="0">
                <a:solidFill>
                  <a:srgbClr val="00B0F0"/>
                </a:solidFill>
              </a:rPr>
              <a:t>maximum marginal classifier</a:t>
            </a:r>
            <a:r>
              <a:rPr lang="en-US" dirty="0"/>
              <a:t>.</a:t>
            </a:r>
          </a:p>
        </p:txBody>
      </p:sp>
      <p:graphicFrame>
        <p:nvGraphicFramePr>
          <p:cNvPr id="153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03312"/>
              </p:ext>
            </p:extLst>
          </p:nvPr>
        </p:nvGraphicFramePr>
        <p:xfrm>
          <a:off x="4056063" y="2362201"/>
          <a:ext cx="2057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366" imgH="253890" progId="Equation.DSMT4">
                  <p:embed/>
                </p:oleObj>
              </mc:Choice>
              <mc:Fallback>
                <p:oleObj name="Equation" r:id="rId2" imgW="123136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2362201"/>
                        <a:ext cx="20574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0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Maximal Margin Hyperplane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39451" y="1523999"/>
            <a:ext cx="10672175" cy="433818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This </a:t>
            </a:r>
            <a:r>
              <a:rPr lang="en-US" dirty="0" err="1"/>
              <a:t>hyperplane</a:t>
            </a:r>
            <a:r>
              <a:rPr lang="en-US" dirty="0"/>
              <a:t> is defined by a middle line (i.e. the margin) which separates the classes but keeps a max distance from any one point.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Model parameters are a convex optimization problem, thus a local solution is a global optimum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end result is that the </a:t>
            </a:r>
            <a:r>
              <a:rPr lang="en-US" dirty="0" err="1"/>
              <a:t>hyperplane</a:t>
            </a:r>
            <a:r>
              <a:rPr lang="en-US" dirty="0"/>
              <a:t> is dominated by nearby data points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points that fall on the </a:t>
            </a:r>
            <a:r>
              <a:rPr lang="en-US" dirty="0" err="1"/>
              <a:t>hyperplane</a:t>
            </a:r>
            <a:r>
              <a:rPr lang="en-US" dirty="0"/>
              <a:t> defined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/>
              <a:t> </a:t>
            </a:r>
            <a:r>
              <a:rPr lang="en-US" dirty="0"/>
              <a:t>are called the </a:t>
            </a:r>
            <a:r>
              <a:rPr lang="en-US" i="1" dirty="0">
                <a:solidFill>
                  <a:srgbClr val="00B0F0"/>
                </a:solidFill>
              </a:rPr>
              <a:t>support vectors </a:t>
            </a:r>
            <a:r>
              <a:rPr lang="en-US" dirty="0"/>
              <a:t>(hence SVMs)</a:t>
            </a:r>
          </a:p>
        </p:txBody>
      </p:sp>
    </p:spTree>
    <p:extLst>
      <p:ext uri="{BB962C8B-B14F-4D97-AF65-F5344CB8AC3E}">
        <p14:creationId xmlns:p14="http://schemas.microsoft.com/office/powerpoint/2010/main" val="348104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33362"/>
            <a:ext cx="6400800" cy="63912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794760" y="1567543"/>
            <a:ext cx="5111734" cy="4132217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12920" y="1996441"/>
            <a:ext cx="4593574" cy="3703319"/>
          </a:xfrm>
          <a:prstGeom prst="line">
            <a:avLst/>
          </a:prstGeom>
          <a:ln w="2540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57600" y="1203960"/>
            <a:ext cx="5248894" cy="4175761"/>
          </a:xfrm>
          <a:prstGeom prst="line">
            <a:avLst/>
          </a:prstGeom>
          <a:ln w="2540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471160" y="3751019"/>
            <a:ext cx="152400" cy="180901"/>
          </a:xfrm>
          <a:prstGeom prst="ellipse">
            <a:avLst/>
          </a:prstGeom>
          <a:solidFill>
            <a:srgbClr val="7030A0">
              <a:alpha val="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84720" y="2348939"/>
            <a:ext cx="152400" cy="180901"/>
          </a:xfrm>
          <a:prstGeom prst="ellipse">
            <a:avLst/>
          </a:prstGeom>
          <a:solidFill>
            <a:srgbClr val="7030A0">
              <a:alpha val="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42760" y="3461359"/>
            <a:ext cx="152400" cy="180901"/>
          </a:xfrm>
          <a:prstGeom prst="ellipse">
            <a:avLst/>
          </a:prstGeom>
          <a:solidFill>
            <a:srgbClr val="7030A0">
              <a:alpha val="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98663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Linear 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10" y="1234282"/>
            <a:ext cx="10534389" cy="4906963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If the data are linearly separable, then there are </a:t>
            </a:r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baseline="-25000" dirty="0">
                <a:cs typeface="Times New Roman" pitchFamily="18" charset="0"/>
              </a:rPr>
              <a:t>0</a:t>
            </a:r>
            <a:r>
              <a:rPr lang="en-US" dirty="0"/>
              <a:t> and </a:t>
            </a:r>
            <a:r>
              <a:rPr lang="en-US" b="1" dirty="0">
                <a:latin typeface="Symbol" panose="05050102010706020507" pitchFamily="18" charset="2"/>
              </a:rPr>
              <a:t>b</a:t>
            </a:r>
            <a:r>
              <a:rPr lang="en-US" i="1" dirty="0"/>
              <a:t> </a:t>
            </a:r>
            <a:r>
              <a:rPr lang="en-US" dirty="0"/>
              <a:t>for which:</a:t>
            </a:r>
            <a:r>
              <a:rPr lang="en-US" i="1" dirty="0"/>
              <a:t> </a:t>
            </a:r>
            <a:r>
              <a:rPr lang="en-US" dirty="0"/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We can combine these inequalities: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To find the optimal </a:t>
            </a:r>
            <a:r>
              <a:rPr lang="en-US" dirty="0" err="1"/>
              <a:t>hyperplane</a:t>
            </a:r>
            <a:r>
              <a:rPr lang="en-US" dirty="0"/>
              <a:t> we want to find the </a:t>
            </a:r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baseline="-25000" dirty="0">
                <a:cs typeface="Times New Roman" pitchFamily="18" charset="0"/>
              </a:rPr>
              <a:t>0</a:t>
            </a:r>
            <a:r>
              <a:rPr lang="en-US" dirty="0"/>
              <a:t> and </a:t>
            </a:r>
            <a:r>
              <a:rPr lang="en-US" b="1" dirty="0">
                <a:latin typeface="Symbol" panose="05050102010706020507" pitchFamily="18" charset="2"/>
              </a:rPr>
              <a:t>b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b="1" dirty="0"/>
          </a:p>
          <a:p>
            <a:pPr eaLnBrk="1" hangingPunct="1">
              <a:buFont typeface="Arial" charset="0"/>
              <a:buChar char="•"/>
              <a:defRPr/>
            </a:pPr>
            <a:endParaRPr lang="en-US" sz="800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This is a convex (constrained) optimization problem that is solved using </a:t>
            </a:r>
            <a:r>
              <a:rPr lang="en-US" dirty="0" err="1"/>
              <a:t>Lagrangian</a:t>
            </a:r>
            <a:r>
              <a:rPr lang="en-US" dirty="0"/>
              <a:t> multipliers</a:t>
            </a: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17596"/>
              </p:ext>
            </p:extLst>
          </p:nvPr>
        </p:nvGraphicFramePr>
        <p:xfrm>
          <a:off x="3740965" y="1856251"/>
          <a:ext cx="28146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482600" progId="Equation.DSMT4">
                  <p:embed/>
                </p:oleObj>
              </mc:Choice>
              <mc:Fallback>
                <p:oleObj name="Equation" r:id="rId2" imgW="1562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965" y="1856251"/>
                        <a:ext cx="281463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847098"/>
              </p:ext>
            </p:extLst>
          </p:nvPr>
        </p:nvGraphicFramePr>
        <p:xfrm>
          <a:off x="3169258" y="4184387"/>
          <a:ext cx="4459092" cy="96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400" imgH="558800" progId="Equation.DSMT4">
                  <p:embed/>
                </p:oleObj>
              </mc:Choice>
              <mc:Fallback>
                <p:oleObj name="Equation" r:id="rId4" imgW="25654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258" y="4184387"/>
                        <a:ext cx="4459092" cy="969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17452"/>
              </p:ext>
            </p:extLst>
          </p:nvPr>
        </p:nvGraphicFramePr>
        <p:xfrm>
          <a:off x="6327274" y="2755173"/>
          <a:ext cx="31797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300" imgH="279400" progId="Equation.DSMT4">
                  <p:embed/>
                </p:oleObj>
              </mc:Choice>
              <mc:Fallback>
                <p:oleObj name="Equation" r:id="rId6" imgW="176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274" y="2755173"/>
                        <a:ext cx="31797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30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72" y="94101"/>
            <a:ext cx="10135498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Interpretation of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80" y="1224547"/>
            <a:ext cx="10494818" cy="5633453"/>
          </a:xfrm>
        </p:spPr>
        <p:txBody>
          <a:bodyPr>
            <a:normAutofit/>
          </a:bodyPr>
          <a:lstStyle/>
          <a:p>
            <a:r>
              <a:rPr lang="en-US" dirty="0"/>
              <a:t>Consider 1 point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dirty="0"/>
              <a:t> from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1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) = +1 </a:t>
            </a:r>
            <a:r>
              <a:rPr lang="en-US" dirty="0"/>
              <a:t>and one point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baseline="-25000" dirty="0"/>
              <a:t> </a:t>
            </a:r>
            <a:r>
              <a:rPr lang="en-US" dirty="0"/>
              <a:t>from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1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) = -1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sz="800" dirty="0"/>
          </a:p>
          <a:p>
            <a:endParaRPr lang="en-US" dirty="0"/>
          </a:p>
          <a:p>
            <a:r>
              <a:rPr lang="en-US" dirty="0"/>
              <a:t>We project the vector (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dirty="0"/>
              <a:t> -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/>
              <a:t>) onto the normal vector of our </a:t>
            </a:r>
            <a:r>
              <a:rPr lang="en-US" dirty="0" err="1"/>
              <a:t>hyperplane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          is the width of the margin between two </a:t>
            </a:r>
            <a:r>
              <a:rPr lang="en-US" dirty="0" err="1"/>
              <a:t>hyperplanes</a:t>
            </a:r>
            <a:r>
              <a:rPr lang="en-US" dirty="0"/>
              <a:t>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1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) = +1 </a:t>
            </a:r>
            <a:r>
              <a:rPr lang="en-US" dirty="0"/>
              <a:t>and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1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) = -1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97388" y="1766888"/>
          <a:ext cx="2222500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901440" progId="Equation.DSMT4">
                  <p:embed/>
                </p:oleObj>
              </mc:Choice>
              <mc:Fallback>
                <p:oleObj name="Equation" r:id="rId3" imgW="11048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7388" y="1766888"/>
                        <a:ext cx="2222500" cy="180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74045" y="5093254"/>
          <a:ext cx="841905" cy="54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15640" progId="Equation.DSMT4">
                  <p:embed/>
                </p:oleObj>
              </mc:Choice>
              <mc:Fallback>
                <p:oleObj name="Equation" r:id="rId5" imgW="330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4045" y="5093254"/>
                        <a:ext cx="841905" cy="548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542919" y="149487"/>
          <a:ext cx="514185" cy="879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42919" y="149487"/>
                        <a:ext cx="514185" cy="879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03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1499"/>
            <a:ext cx="10688653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Solve Optimal Boundary by Quadratic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24" y="1249154"/>
            <a:ext cx="10494818" cy="5633453"/>
          </a:xfrm>
        </p:spPr>
        <p:txBody>
          <a:bodyPr>
            <a:normAutofit/>
          </a:bodyPr>
          <a:lstStyle/>
          <a:p>
            <a:r>
              <a:rPr lang="en-US" dirty="0"/>
              <a:t>Need to solve a convex optimization problem:</a:t>
            </a:r>
          </a:p>
          <a:p>
            <a:pPr lvl="1"/>
            <a:r>
              <a:rPr lang="en-US" dirty="0"/>
              <a:t>Quadratic objective function</a:t>
            </a:r>
          </a:p>
          <a:p>
            <a:pPr lvl="1"/>
            <a:r>
              <a:rPr lang="en-US" dirty="0"/>
              <a:t>Linear inequality constraints</a:t>
            </a:r>
          </a:p>
          <a:p>
            <a:pPr lvl="1"/>
            <a:endParaRPr lang="en-US" sz="800" dirty="0"/>
          </a:p>
          <a:p>
            <a:r>
              <a:rPr lang="en-US" dirty="0"/>
              <a:t>Lagrange function: Introduce Lagrange multipliers </a:t>
            </a:r>
            <a:r>
              <a:rPr lang="en-US" i="1" dirty="0" err="1">
                <a:latin typeface="Symbol" panose="05050102010706020507" pitchFamily="18" charset="2"/>
              </a:rPr>
              <a:t>a</a:t>
            </a:r>
            <a:r>
              <a:rPr lang="en-US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dirty="0"/>
              <a:t> </a:t>
            </a:r>
            <a:r>
              <a:rPr lang="en-US" u="sng" dirty="0">
                <a:latin typeface="Times" panose="02020603050405020304" pitchFamily="18" charset="0"/>
                <a:cs typeface="Times" panose="02020603050405020304" pitchFamily="18" charset="0"/>
              </a:rPr>
              <a:t>&gt;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dirty="0"/>
              <a:t> has to be minimized with respect to the </a:t>
            </a:r>
            <a:r>
              <a:rPr lang="en-US" i="1" dirty="0">
                <a:solidFill>
                  <a:srgbClr val="0000FF"/>
                </a:solidFill>
              </a:rPr>
              <a:t>primal variables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dirty="0"/>
              <a:t>, </a:t>
            </a:r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baseline="-25000" dirty="0"/>
              <a:t>0</a:t>
            </a:r>
            <a:r>
              <a:rPr lang="en-US" dirty="0"/>
              <a:t>) and maximized with respect to the </a:t>
            </a:r>
            <a:r>
              <a:rPr lang="en-US" i="1" dirty="0">
                <a:solidFill>
                  <a:srgbClr val="0000FF"/>
                </a:solidFill>
              </a:rPr>
              <a:t>dual variables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latin typeface="Symbol" panose="05050102010706020507" pitchFamily="18" charset="2"/>
              </a:rPr>
              <a:t>a</a:t>
            </a:r>
            <a:r>
              <a:rPr lang="en-US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dirty="0"/>
              <a:t> .</a:t>
            </a:r>
          </a:p>
          <a:p>
            <a:r>
              <a:rPr lang="en-US" dirty="0"/>
              <a:t>In other words, we need to find the saddle point for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P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63308" y="3578578"/>
          <a:ext cx="483566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368280" progId="Equation.DSMT4">
                  <p:embed/>
                </p:oleObj>
              </mc:Choice>
              <mc:Fallback>
                <p:oleObj name="Equation" r:id="rId3" imgW="24890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3308" y="3578578"/>
                        <a:ext cx="4835668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72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129029"/>
            <a:ext cx="10135498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Wolfe Dual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24" y="1249154"/>
            <a:ext cx="10494818" cy="5633453"/>
          </a:xfrm>
        </p:spPr>
        <p:txBody>
          <a:bodyPr>
            <a:normAutofit/>
          </a:bodyPr>
          <a:lstStyle/>
          <a:p>
            <a:r>
              <a:rPr lang="en-US" dirty="0"/>
              <a:t>At the saddle point we have</a:t>
            </a:r>
          </a:p>
          <a:p>
            <a:endParaRPr lang="en-US" dirty="0"/>
          </a:p>
          <a:p>
            <a:r>
              <a:rPr lang="en-US" dirty="0"/>
              <a:t>i.e.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substituting both into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/>
              <a:t>to get the dual problem: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2400" dirty="0"/>
              <a:t>subject to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28522" y="1752072"/>
          <a:ext cx="3879850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600" imgH="1079280" progId="Equation.DSMT4">
                  <p:embed/>
                </p:oleObj>
              </mc:Choice>
              <mc:Fallback>
                <p:oleObj name="Equation" r:id="rId3" imgW="229860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8522" y="1752072"/>
                        <a:ext cx="3879850" cy="182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24730" y="4378854"/>
          <a:ext cx="39227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876240" progId="Equation.DSMT4">
                  <p:embed/>
                </p:oleObj>
              </mc:Choice>
              <mc:Fallback>
                <p:oleObj name="Equation" r:id="rId5" imgW="23238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730" y="4378854"/>
                        <a:ext cx="3922712" cy="148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00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Our Discussion of Optimal </a:t>
            </a:r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already touched on the topic of linear optimal separating </a:t>
            </a:r>
            <a:r>
              <a:rPr lang="en-US" dirty="0" err="1"/>
              <a:t>hyperplanes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We defined optimal as </a:t>
            </a:r>
          </a:p>
          <a:p>
            <a:pPr lvl="1"/>
            <a:r>
              <a:rPr lang="en-US" dirty="0"/>
              <a:t>Separation of the two classes and maximize the distance from the closest points of either class</a:t>
            </a:r>
          </a:p>
          <a:p>
            <a:endParaRPr lang="en-US" sz="800" dirty="0"/>
          </a:p>
          <a:p>
            <a:r>
              <a:rPr lang="en-US" dirty="0"/>
              <a:t>Such a definition provides a unique solution</a:t>
            </a:r>
          </a:p>
          <a:p>
            <a:endParaRPr lang="en-US" sz="800" dirty="0"/>
          </a:p>
          <a:p>
            <a:r>
              <a:rPr lang="en-US" dirty="0"/>
              <a:t>Also tends to lead to better classification performance on test data</a:t>
            </a:r>
          </a:p>
        </p:txBody>
      </p:sp>
    </p:spTree>
    <p:extLst>
      <p:ext uri="{BB962C8B-B14F-4D97-AF65-F5344CB8AC3E}">
        <p14:creationId xmlns:p14="http://schemas.microsoft.com/office/powerpoint/2010/main" val="143848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129029"/>
            <a:ext cx="10135498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Linear SVM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24" y="1249154"/>
            <a:ext cx="10494818" cy="5633453"/>
          </a:xfrm>
        </p:spPr>
        <p:txBody>
          <a:bodyPr>
            <a:normAutofit/>
          </a:bodyPr>
          <a:lstStyle/>
          <a:p>
            <a:r>
              <a:rPr lang="en-US" dirty="0"/>
              <a:t>First solve the dual problem for </a:t>
            </a:r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subject to </a:t>
            </a:r>
            <a:r>
              <a:rPr lang="en-US" i="1" dirty="0" err="1">
                <a:latin typeface="Symbol" panose="05050102010706020507" pitchFamily="18" charset="2"/>
              </a:rPr>
              <a:t>a</a:t>
            </a:r>
            <a:r>
              <a:rPr lang="en-US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&gt; 0, </a:t>
            </a:r>
            <a:r>
              <a:rPr lang="en-US" i="1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= 1,2,…,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/>
              <a:t>and</a:t>
            </a:r>
          </a:p>
          <a:p>
            <a:pPr marL="457200" lvl="1" indent="0">
              <a:buNone/>
            </a:pPr>
            <a:r>
              <a:rPr lang="en-US" dirty="0"/>
              <a:t>Denote the solution as   </a:t>
            </a:r>
          </a:p>
          <a:p>
            <a:endParaRPr lang="en-US" sz="800" dirty="0"/>
          </a:p>
          <a:p>
            <a:r>
              <a:rPr lang="en-US" dirty="0"/>
              <a:t>The SVM slope is obtained by </a:t>
            </a:r>
          </a:p>
          <a:p>
            <a:r>
              <a:rPr lang="en-US" dirty="0"/>
              <a:t>The SVM intercept       is solved using the KKT condition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dirty="0"/>
              <a:t>with any of the points with             (support vectors)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The SVM boundary is given by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62011" y="1720144"/>
          <a:ext cx="35798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760" imgH="342720" progId="Equation.DSMT4">
                  <p:embed/>
                </p:oleObj>
              </mc:Choice>
              <mc:Fallback>
                <p:oleObj name="Equation" r:id="rId3" imgW="2120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2011" y="1720144"/>
                        <a:ext cx="3579813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53748" y="2515247"/>
          <a:ext cx="1529162" cy="53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253800" progId="Equation.DSMT4">
                  <p:embed/>
                </p:oleObj>
              </mc:Choice>
              <mc:Fallback>
                <p:oleObj name="Equation" r:id="rId5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3748" y="2515247"/>
                        <a:ext cx="1529162" cy="53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98340" y="3031155"/>
          <a:ext cx="17176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190440" progId="Equation.DSMT4">
                  <p:embed/>
                </p:oleObj>
              </mc:Choice>
              <mc:Fallback>
                <p:oleObj name="Equation" r:id="rId7" imgW="8125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8340" y="3031155"/>
                        <a:ext cx="17176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49900" y="3597275"/>
          <a:ext cx="22844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53800" progId="Equation.DSMT4">
                  <p:embed/>
                </p:oleObj>
              </mc:Choice>
              <mc:Fallback>
                <p:oleObj name="Equation" r:id="rId9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49900" y="3597275"/>
                        <a:ext cx="228441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951111" y="4111036"/>
          <a:ext cx="4429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15640" progId="Equation.DSMT4">
                  <p:embed/>
                </p:oleObj>
              </mc:Choice>
              <mc:Fallback>
                <p:oleObj name="Equation" r:id="rId11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1111" y="4111036"/>
                        <a:ext cx="442913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858630" y="5335066"/>
          <a:ext cx="6969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164880" progId="Equation.DSMT4">
                  <p:embed/>
                </p:oleObj>
              </mc:Choice>
              <mc:Fallback>
                <p:oleObj name="Equation" r:id="rId13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58630" y="5335066"/>
                        <a:ext cx="69691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91021" y="4594930"/>
          <a:ext cx="28146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33440" imgH="266400" progId="Equation.DSMT4">
                  <p:embed/>
                </p:oleObj>
              </mc:Choice>
              <mc:Fallback>
                <p:oleObj name="Equation" r:id="rId15" imgW="1333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91021" y="4594930"/>
                        <a:ext cx="2814638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653748" y="5953904"/>
          <a:ext cx="310991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73120" imgH="291960" progId="Equation.DSMT4">
                  <p:embed/>
                </p:oleObj>
              </mc:Choice>
              <mc:Fallback>
                <p:oleObj name="Equation" r:id="rId17" imgW="1473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53748" y="5953904"/>
                        <a:ext cx="3109913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92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129029"/>
            <a:ext cx="10135498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Karush</a:t>
            </a:r>
            <a:r>
              <a:rPr lang="en-US" sz="4000" dirty="0"/>
              <a:t>-Kuhn-Tucker (KKT) Optimality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24" y="1249154"/>
            <a:ext cx="10494818" cy="5633453"/>
          </a:xfrm>
        </p:spPr>
        <p:txBody>
          <a:bodyPr>
            <a:normAutofit/>
          </a:bodyPr>
          <a:lstStyle/>
          <a:p>
            <a:r>
              <a:rPr lang="en-US" dirty="0"/>
              <a:t>The optimal solution should satisfy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71700" y="1921520"/>
          <a:ext cx="6345237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960" imgH="1815840" progId="Equation.DSMT4">
                  <p:embed/>
                </p:oleObj>
              </mc:Choice>
              <mc:Fallback>
                <p:oleObj name="Equation" r:id="rId3" imgW="279396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700" y="1921520"/>
                        <a:ext cx="6345237" cy="413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15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129029"/>
            <a:ext cx="10135498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Support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24" y="1249154"/>
            <a:ext cx="10494818" cy="5633453"/>
          </a:xfrm>
        </p:spPr>
        <p:txBody>
          <a:bodyPr>
            <a:normAutofit/>
          </a:bodyPr>
          <a:lstStyle/>
          <a:p>
            <a:r>
              <a:rPr lang="en-US" b="1" dirty="0"/>
              <a:t>Support Vectors</a:t>
            </a:r>
            <a:r>
              <a:rPr lang="en-US" dirty="0"/>
              <a:t> (SVs) are all points with </a:t>
            </a:r>
            <a:r>
              <a:rPr lang="en-US" i="1" dirty="0" err="1">
                <a:latin typeface="Symbol" panose="05050102010706020507" pitchFamily="18" charset="2"/>
              </a:rPr>
              <a:t>a</a:t>
            </a:r>
            <a:r>
              <a:rPr lang="en-US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&gt; 0</a:t>
            </a:r>
            <a:r>
              <a:rPr lang="en-US" dirty="0"/>
              <a:t>.  </a:t>
            </a:r>
          </a:p>
          <a:p>
            <a:r>
              <a:rPr lang="en-US" dirty="0"/>
              <a:t>Thus we can define an index set</a:t>
            </a:r>
            <a:endParaRPr lang="en-US" b="1" dirty="0"/>
          </a:p>
          <a:p>
            <a:endParaRPr lang="en-US" dirty="0"/>
          </a:p>
          <a:p>
            <a:endParaRPr lang="en-US" sz="800" dirty="0"/>
          </a:p>
          <a:p>
            <a:r>
              <a:rPr lang="en-US" dirty="0"/>
              <a:t>The solution and decision boundary can be expressed only in terms of the SVs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However, identification of the </a:t>
            </a:r>
            <a:r>
              <a:rPr lang="en-US" i="1" dirty="0"/>
              <a:t>SV</a:t>
            </a:r>
            <a:r>
              <a:rPr lang="en-US" dirty="0"/>
              <a:t> points requires the use of all the data.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47565" y="2383543"/>
          <a:ext cx="31369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241200" progId="Equation.DSMT4">
                  <p:embed/>
                </p:oleObj>
              </mc:Choice>
              <mc:Fallback>
                <p:oleObj name="Equation" r:id="rId3" imgW="1485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7565" y="2383543"/>
                        <a:ext cx="31369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352940" y="3763124"/>
          <a:ext cx="323056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360" imgH="495000" progId="Equation.DSMT4">
                  <p:embed/>
                </p:oleObj>
              </mc:Choice>
              <mc:Fallback>
                <p:oleObj name="Equation" r:id="rId5" imgW="14223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2940" y="3763124"/>
                        <a:ext cx="3230562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38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6" y="80964"/>
            <a:ext cx="6119813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435476" y="1908176"/>
            <a:ext cx="3444875" cy="164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602164" y="2216150"/>
            <a:ext cx="3462337" cy="16589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67200" y="1600200"/>
            <a:ext cx="34290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696200" y="1600200"/>
            <a:ext cx="368300" cy="615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69"/>
          <p:cNvSpPr txBox="1">
            <a:spLocks noChangeArrowheads="1"/>
          </p:cNvSpPr>
          <p:nvPr/>
        </p:nvSpPr>
        <p:spPr bwMode="auto">
          <a:xfrm>
            <a:off x="7696201" y="1514475"/>
            <a:ext cx="796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6858000" y="2400300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448425" y="3276600"/>
            <a:ext cx="819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cs typeface="Times New Roman" pitchFamily="18" charset="0"/>
              </a:rPr>
              <a:t>’</a:t>
            </a:r>
            <a:r>
              <a:rPr lang="en-US" b="1" dirty="0">
                <a:latin typeface="Symbol" pitchFamily="18" charset="2"/>
              </a:rPr>
              <a:t>b</a:t>
            </a:r>
            <a:endParaRPr lang="en-US" i="1" dirty="0">
              <a:latin typeface="Symbol" pitchFamily="18" charset="2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4267201" y="3200400"/>
            <a:ext cx="168275" cy="350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432301" y="3524250"/>
            <a:ext cx="169863" cy="350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80"/>
          <p:cNvSpPr txBox="1">
            <a:spLocks noChangeArrowheads="1"/>
          </p:cNvSpPr>
          <p:nvPr/>
        </p:nvSpPr>
        <p:spPr bwMode="auto">
          <a:xfrm>
            <a:off x="4017964" y="3306764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7421" name="TextBox 81"/>
          <p:cNvSpPr txBox="1">
            <a:spLocks noChangeArrowheads="1"/>
          </p:cNvSpPr>
          <p:nvPr/>
        </p:nvSpPr>
        <p:spPr bwMode="auto">
          <a:xfrm>
            <a:off x="4175125" y="3711576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518025" y="2728913"/>
            <a:ext cx="0" cy="3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TextBox 86"/>
          <p:cNvSpPr txBox="1">
            <a:spLocks noChangeArrowheads="1"/>
          </p:cNvSpPr>
          <p:nvPr/>
        </p:nvSpPr>
        <p:spPr bwMode="auto">
          <a:xfrm>
            <a:off x="3838575" y="2401889"/>
            <a:ext cx="1525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>
                <a:latin typeface="Tahoma" panose="020B0604030504040204" pitchFamily="34" charset="0"/>
              </a:rPr>
              <a:t>-1</a:t>
            </a:r>
            <a:r>
              <a:rPr lang="en-US" sz="1600">
                <a:latin typeface="Tahoma" panose="020B0604030504040204" pitchFamily="34" charset="0"/>
              </a:rPr>
              <a:t>=(</a:t>
            </a:r>
            <a:r>
              <a:rPr lang="en-US" sz="1600" i="1">
                <a:latin typeface="Symbol" panose="05050102010706020507" pitchFamily="18" charset="2"/>
              </a:rPr>
              <a:t>b</a:t>
            </a:r>
            <a:r>
              <a:rPr 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+1)+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sz="1600" b="1">
                <a:latin typeface="Symbol" panose="05050102010706020507" pitchFamily="18" charset="2"/>
              </a:rPr>
              <a:t>b</a:t>
            </a:r>
            <a:endParaRPr lang="en-US" sz="1600" i="1">
              <a:latin typeface="Symbol" panose="05050102010706020507" pitchFamily="18" charset="2"/>
            </a:endParaRPr>
          </a:p>
        </p:txBody>
      </p:sp>
      <p:sp>
        <p:nvSpPr>
          <p:cNvPr id="17424" name="TextBox 87"/>
          <p:cNvSpPr txBox="1">
            <a:spLocks noChangeArrowheads="1"/>
          </p:cNvSpPr>
          <p:nvPr/>
        </p:nvSpPr>
        <p:spPr bwMode="auto">
          <a:xfrm>
            <a:off x="3873500" y="4408489"/>
            <a:ext cx="1530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ahoma" panose="020B0604030504040204" pitchFamily="34" charset="0"/>
              </a:rPr>
              <a:t>+1</a:t>
            </a:r>
            <a:r>
              <a:rPr lang="en-US" sz="1600" dirty="0">
                <a:latin typeface="Tahoma" panose="020B0604030504040204" pitchFamily="34" charset="0"/>
              </a:rPr>
              <a:t>=(</a:t>
            </a:r>
            <a:r>
              <a:rPr lang="en-US" sz="1600" i="1" dirty="0">
                <a:latin typeface="Symbol" panose="05050102010706020507" pitchFamily="18" charset="2"/>
              </a:rPr>
              <a:t>b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-1)+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err="1">
                <a:latin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sz="1600" b="1" dirty="0" err="1">
                <a:latin typeface="Symbol" panose="05050102010706020507" pitchFamily="18" charset="2"/>
              </a:rPr>
              <a:t>b</a:t>
            </a:r>
            <a:endParaRPr lang="en-US" sz="1600" i="1" dirty="0">
              <a:latin typeface="Symbol" panose="05050102010706020507" pitchFamily="18" charset="2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4724400" y="3810000"/>
            <a:ext cx="0" cy="598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9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Extend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linear SVMs we discussed earlier in class have a few limitations</a:t>
            </a:r>
          </a:p>
          <a:p>
            <a:pPr lvl="1"/>
            <a:r>
              <a:rPr lang="en-US" dirty="0"/>
              <a:t>Based on separating </a:t>
            </a:r>
            <a:r>
              <a:rPr lang="en-US" dirty="0" err="1"/>
              <a:t>hyperplanes</a:t>
            </a:r>
            <a:r>
              <a:rPr lang="en-US" dirty="0"/>
              <a:t> </a:t>
            </a:r>
            <a:r>
              <a:rPr lang="en-US" b="1" dirty="0"/>
              <a:t>linear</a:t>
            </a:r>
            <a:r>
              <a:rPr lang="en-US" dirty="0"/>
              <a:t> in our original features in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endParaRPr lang="en-US" dirty="0"/>
          </a:p>
          <a:p>
            <a:pPr lvl="1"/>
            <a:r>
              <a:rPr lang="en-US" dirty="0"/>
              <a:t>Also assumed classes were perfectly linearly separable, which isn’t often the case</a:t>
            </a:r>
          </a:p>
          <a:p>
            <a:pPr lvl="1"/>
            <a:endParaRPr lang="en-US" sz="800" dirty="0"/>
          </a:p>
          <a:p>
            <a:r>
              <a:rPr lang="en-US" dirty="0"/>
              <a:t>SVMs are generalized to address these issues thus:</a:t>
            </a:r>
          </a:p>
          <a:p>
            <a:pPr lvl="1"/>
            <a:r>
              <a:rPr lang="en-US" dirty="0"/>
              <a:t>They do not have to be linear planes in our original features in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dirty="0"/>
              <a:t>Also, they don’t require the data to be perfectly separable </a:t>
            </a:r>
          </a:p>
          <a:p>
            <a:pPr lvl="2"/>
            <a:r>
              <a:rPr lang="en-US" dirty="0"/>
              <a:t>important since this is not often possible without over-fitting</a:t>
            </a:r>
          </a:p>
        </p:txBody>
      </p:sp>
    </p:spTree>
    <p:extLst>
      <p:ext uri="{BB962C8B-B14F-4D97-AF65-F5344CB8AC3E}">
        <p14:creationId xmlns:p14="http://schemas.microsoft.com/office/powerpoint/2010/main" val="370697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More About SVMs in General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Non-probabilistic (sort of) binary linear classifier, allowing identification of 2 groups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Generalization of linear decision boundaries </a:t>
            </a:r>
          </a:p>
          <a:p>
            <a:pPr lvl="1"/>
            <a:r>
              <a:rPr lang="en-US" dirty="0"/>
              <a:t>though clearly we can use a linear </a:t>
            </a:r>
            <a:r>
              <a:rPr lang="en-US" dirty="0" err="1"/>
              <a:t>hyperplane</a:t>
            </a:r>
            <a:endParaRPr lang="en-US" dirty="0"/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Basic SVM is an algorithm for optimizing a convex loss function with respect to a given binary outcome</a:t>
            </a:r>
          </a:p>
          <a:p>
            <a:pPr lvl="1" eaLnBrk="1" hangingPunct="1"/>
            <a:r>
              <a:rPr lang="en-US" dirty="0"/>
              <a:t>Scalable for multi dimensional data</a:t>
            </a:r>
          </a:p>
          <a:p>
            <a:pPr lvl="1" eaLnBrk="1" hangingPunct="1"/>
            <a:r>
              <a:rPr lang="en-US" dirty="0"/>
              <a:t>Unaffected by local minima</a:t>
            </a:r>
          </a:p>
          <a:p>
            <a:pPr eaLnBrk="1" hangingPunct="1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64431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98663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Linearly Non-Separable Data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26926" y="1219201"/>
            <a:ext cx="10935222" cy="49069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Up to now we had been assuming the data are perfectly linearly separable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In reality, data are rarely linearly separable (i.e. we expect some overlap)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As a result, one or more of the constraints placed in solving the optimization problem will be violated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We can deal with this problem by introducing two concepts:</a:t>
            </a:r>
          </a:p>
          <a:p>
            <a:pPr lvl="1" eaLnBrk="1" hangingPunct="1"/>
            <a:r>
              <a:rPr lang="en-US" dirty="0"/>
              <a:t>A </a:t>
            </a:r>
            <a:r>
              <a:rPr lang="en-US" i="1" dirty="0">
                <a:solidFill>
                  <a:srgbClr val="00B0F0"/>
                </a:solidFill>
              </a:rPr>
              <a:t>soft-margin</a:t>
            </a:r>
            <a:r>
              <a:rPr lang="en-US" dirty="0"/>
              <a:t> allows a few data points to cross into the margin or over the </a:t>
            </a:r>
            <a:r>
              <a:rPr lang="en-US" dirty="0" err="1"/>
              <a:t>hyperplane</a:t>
            </a:r>
            <a:r>
              <a:rPr lang="en-US" dirty="0"/>
              <a:t>, allowing misclassification</a:t>
            </a:r>
          </a:p>
          <a:p>
            <a:pPr lvl="1" eaLnBrk="1" hangingPunct="1"/>
            <a:r>
              <a:rPr lang="en-US" dirty="0">
                <a:cs typeface="Times New Roman" panose="02020603050405020304" pitchFamily="18" charset="0"/>
              </a:rPr>
              <a:t>A </a:t>
            </a:r>
            <a:r>
              <a:rPr lang="en-US" i="1" dirty="0">
                <a:solidFill>
                  <a:srgbClr val="00B0F0"/>
                </a:solidFill>
                <a:cs typeface="Times New Roman" panose="02020603050405020304" pitchFamily="18" charset="0"/>
              </a:rPr>
              <a:t>slack variable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, that defines the distance from a point on the wrong side of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or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endParaRPr lang="en-US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412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1533" y="-3757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The Soft Margin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9243" y="1105422"/>
            <a:ext cx="10434181" cy="310621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Penalizes crossover by looking at the number and distance of the misclassifications</a:t>
            </a:r>
          </a:p>
          <a:p>
            <a:pPr eaLnBrk="1" hangingPunct="1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Trade off between the </a:t>
            </a:r>
            <a:r>
              <a:rPr lang="en-US" dirty="0" err="1"/>
              <a:t>hyperplane</a:t>
            </a:r>
            <a:r>
              <a:rPr lang="en-US" dirty="0"/>
              <a:t> violations and the margin size</a:t>
            </a:r>
          </a:p>
          <a:p>
            <a:pPr eaLnBrk="1" hangingPunct="1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The slack variables are bounded by some set cost </a:t>
            </a:r>
          </a:p>
          <a:p>
            <a:pPr eaLnBrk="1" hangingPunct="1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The farther they are from the soft margin, the less influence they have on the prediction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1" y="4267200"/>
            <a:ext cx="29638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0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More on the Soft Margin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143001"/>
            <a:ext cx="10684701" cy="4754564"/>
          </a:xfrm>
        </p:spPr>
        <p:txBody>
          <a:bodyPr/>
          <a:lstStyle/>
          <a:p>
            <a:pPr eaLnBrk="1" hangingPunct="1"/>
            <a:r>
              <a:rPr lang="en-US" dirty="0"/>
              <a:t>All observations have an associated slack variable</a:t>
            </a:r>
          </a:p>
          <a:p>
            <a:pPr lvl="1" eaLnBrk="1" hangingPunct="1"/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dirty="0">
                <a:cs typeface="Arial" panose="020B0604020202020204" pitchFamily="34" charset="0"/>
              </a:rPr>
              <a:t> = 0 for all points on the margin (or correct side of the margin) </a:t>
            </a:r>
          </a:p>
          <a:p>
            <a:pPr lvl="1" eaLnBrk="1" hangingPunct="1"/>
            <a:r>
              <a:rPr lang="en-US" dirty="0">
                <a:cs typeface="Arial" panose="020B0604020202020204" pitchFamily="34" charset="0"/>
              </a:rPr>
              <a:t>0 &lt;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 x</a:t>
            </a:r>
            <a:r>
              <a:rPr lang="en-US" dirty="0">
                <a:cs typeface="Arial" panose="020B0604020202020204" pitchFamily="34" charset="0"/>
              </a:rPr>
              <a:t> &lt; 1 for a point in the margin or the right side of the </a:t>
            </a:r>
            <a:r>
              <a:rPr lang="en-US" dirty="0" err="1">
                <a:cs typeface="Arial" panose="020B0604020202020204" pitchFamily="34" charset="0"/>
              </a:rPr>
              <a:t>hyperplane</a:t>
            </a:r>
            <a:endParaRPr lang="en-US" dirty="0"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dirty="0">
                <a:cs typeface="Arial" panose="020B0604020202020204" pitchFamily="34" charset="0"/>
              </a:rPr>
              <a:t> &gt; 1 for all points on the wrong side of the </a:t>
            </a:r>
            <a:r>
              <a:rPr lang="en-US" dirty="0" err="1">
                <a:cs typeface="Arial" panose="020B0604020202020204" pitchFamily="34" charset="0"/>
              </a:rPr>
              <a:t>hyperpane</a:t>
            </a:r>
            <a:endParaRPr lang="en-US" dirty="0">
              <a:cs typeface="Arial" panose="020B0604020202020204" pitchFamily="34" charset="0"/>
            </a:endParaRPr>
          </a:p>
          <a:p>
            <a:pPr lvl="1" eaLnBrk="1" hangingPunct="1"/>
            <a:r>
              <a:rPr lang="en-US" dirty="0">
                <a:cs typeface="Times New Roman" panose="02020603050405020304" pitchFamily="18" charset="0"/>
              </a:rPr>
              <a:t>Constant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cs typeface="Arial" panose="020B0604020202020204" pitchFamily="34" charset="0"/>
              </a:rPr>
              <a:t> is trade off between the slack variable penalty and the margin</a:t>
            </a:r>
          </a:p>
          <a:p>
            <a:pPr lvl="1" eaLnBrk="1" hangingPunct="1"/>
            <a:endParaRPr lang="en-US" sz="800" dirty="0"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cs typeface="Arial" panose="020B0604020202020204" pitchFamily="34" charset="0"/>
              </a:rPr>
              <a:t>When allowing error, we optimize our </a:t>
            </a:r>
            <a:r>
              <a:rPr lang="en-US" dirty="0" err="1">
                <a:cs typeface="Arial" panose="020B0604020202020204" pitchFamily="34" charset="0"/>
              </a:rPr>
              <a:t>hyperplane</a:t>
            </a:r>
            <a:r>
              <a:rPr lang="en-US" dirty="0">
                <a:cs typeface="Arial" panose="020B0604020202020204" pitchFamily="34" charset="0"/>
              </a:rPr>
              <a:t> by:</a:t>
            </a:r>
            <a:endParaRPr lang="el-GR" dirty="0">
              <a:cs typeface="Arial" panose="020B0604020202020204" pitchFamily="34" charset="0"/>
            </a:endParaRP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43" y="4247358"/>
            <a:ext cx="21336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40195"/>
              </p:ext>
            </p:extLst>
          </p:nvPr>
        </p:nvGraphicFramePr>
        <p:xfrm>
          <a:off x="1958975" y="4068390"/>
          <a:ext cx="5030548" cy="225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7760" imgH="1371600" progId="Equation.DSMT4">
                  <p:embed/>
                </p:oleObj>
              </mc:Choice>
              <mc:Fallback>
                <p:oleObj name="Equation" r:id="rId3" imgW="304776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068390"/>
                        <a:ext cx="5030548" cy="2259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532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037557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Nonlinear Support Vector Machines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88723" y="1143001"/>
            <a:ext cx="10634598" cy="498316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As we’ve discussed previously, a linear classifier is often always appropriate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We could consider non-linear transformations (i.e. basis expansions) of our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dirty="0"/>
              <a:t>’s using some nonlinear mapping: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transformed sample is: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We can substitute          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when developing our SVM and the optimization depends on: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48801"/>
              </p:ext>
            </p:extLst>
          </p:nvPr>
        </p:nvGraphicFramePr>
        <p:xfrm>
          <a:off x="3462338" y="3254375"/>
          <a:ext cx="42275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8840" imgH="533160" progId="Equation.DSMT4">
                  <p:embed/>
                </p:oleObj>
              </mc:Choice>
              <mc:Fallback>
                <p:oleObj name="Equation" r:id="rId2" imgW="29588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3254375"/>
                        <a:ext cx="42275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24604"/>
              </p:ext>
            </p:extLst>
          </p:nvPr>
        </p:nvGraphicFramePr>
        <p:xfrm>
          <a:off x="4945802" y="4207038"/>
          <a:ext cx="22066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266400" progId="Equation.DSMT4">
                  <p:embed/>
                </p:oleObj>
              </mc:Choice>
              <mc:Fallback>
                <p:oleObj name="Equation" r:id="rId4" imgW="1333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802" y="4207038"/>
                        <a:ext cx="22066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3635"/>
              </p:ext>
            </p:extLst>
          </p:nvPr>
        </p:nvGraphicFramePr>
        <p:xfrm>
          <a:off x="3598863" y="4960938"/>
          <a:ext cx="665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53800" progId="Equation.DSMT4">
                  <p:embed/>
                </p:oleObj>
              </mc:Choice>
              <mc:Fallback>
                <p:oleObj name="Equation" r:id="rId6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4960938"/>
                        <a:ext cx="6651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7744"/>
              </p:ext>
            </p:extLst>
          </p:nvPr>
        </p:nvGraphicFramePr>
        <p:xfrm>
          <a:off x="3846513" y="5919788"/>
          <a:ext cx="25654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304560" progId="Equation.DSMT4">
                  <p:embed/>
                </p:oleObj>
              </mc:Choice>
              <mc:Fallback>
                <p:oleObj name="Equation" r:id="rId8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5919788"/>
                        <a:ext cx="25654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04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are SVMs?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original SVMs were decision machines, and did not provide posterior probabilities</a:t>
            </a:r>
          </a:p>
          <a:p>
            <a:pPr lvl="1" eaLnBrk="1" hangingPunct="1"/>
            <a:r>
              <a:rPr lang="en-US" dirty="0"/>
              <a:t>There have been attempts to elicit posterior probabilities</a:t>
            </a:r>
          </a:p>
          <a:p>
            <a:pPr lvl="2"/>
            <a:r>
              <a:rPr lang="en-US" dirty="0"/>
              <a:t>Fit logistic distribution using maximum likelihood to the decision values</a:t>
            </a:r>
          </a:p>
          <a:p>
            <a:pPr lvl="2"/>
            <a:endParaRPr lang="en-US" sz="1400" dirty="0"/>
          </a:p>
          <a:p>
            <a:pPr lvl="1" eaLnBrk="1" hangingPunct="1"/>
            <a:endParaRPr lang="en-US" sz="800" dirty="0"/>
          </a:p>
          <a:p>
            <a:pPr eaLnBrk="1" hangingPunct="1"/>
            <a:r>
              <a:rPr lang="en-US" dirty="0"/>
              <a:t>Relevance Vector Machine (RVM) is a Bayesian formulation and has posterior outputs, much sparser solutions than SVMs</a:t>
            </a:r>
          </a:p>
          <a:p>
            <a:pPr lvl="1" eaLnBrk="1" hangingPunct="1"/>
            <a:r>
              <a:rPr lang="en-US" dirty="0"/>
              <a:t>Beyond the scope of this lecture (and class)</a:t>
            </a:r>
          </a:p>
        </p:txBody>
      </p:sp>
    </p:spTree>
    <p:extLst>
      <p:ext uri="{BB962C8B-B14F-4D97-AF65-F5344CB8AC3E}">
        <p14:creationId xmlns:p14="http://schemas.microsoft.com/office/powerpoint/2010/main" val="3297122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Kernel Trick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20739" y="1117949"/>
            <a:ext cx="10628050" cy="49831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The “new” feature space defined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may be very large and as such it is difficult to calculate</a:t>
            </a:r>
          </a:p>
          <a:p>
            <a:pPr eaLnBrk="1" hangingPunct="1"/>
            <a:endParaRPr lang="en-US" sz="900" dirty="0"/>
          </a:p>
          <a:p>
            <a:pPr eaLnBrk="1" hangingPunct="1"/>
            <a:r>
              <a:rPr lang="en-US" dirty="0"/>
              <a:t>However, this is not a problem as in practice, SVMs use the </a:t>
            </a:r>
            <a:r>
              <a:rPr lang="en-US" i="1" dirty="0">
                <a:solidFill>
                  <a:srgbClr val="00B0F0"/>
                </a:solidFill>
              </a:rPr>
              <a:t>kernel trick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to find the optimal </a:t>
            </a:r>
            <a:r>
              <a:rPr lang="en-US" dirty="0" err="1"/>
              <a:t>hyperplane</a:t>
            </a:r>
            <a:endParaRPr lang="en-US" dirty="0"/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The basic idea to avoid directly computing </a:t>
            </a:r>
          </a:p>
          <a:p>
            <a:pPr lvl="1" eaLnBrk="1" hangingPunct="1"/>
            <a:r>
              <a:rPr lang="en-US" sz="2600" dirty="0"/>
              <a:t>The </a:t>
            </a:r>
            <a:r>
              <a:rPr lang="en-US" sz="2600" dirty="0">
                <a:solidFill>
                  <a:srgbClr val="00B0F0"/>
                </a:solidFill>
              </a:rPr>
              <a:t>kernel trick </a:t>
            </a:r>
            <a:r>
              <a:rPr lang="en-US" sz="2600" dirty="0"/>
              <a:t>is an algorithm for computing this inner product</a:t>
            </a:r>
          </a:p>
          <a:p>
            <a:pPr lvl="1" eaLnBrk="1" hangingPunct="1"/>
            <a:r>
              <a:rPr lang="en-US" sz="2600" dirty="0"/>
              <a:t>Compute it using a non-linear kernel function:</a:t>
            </a:r>
          </a:p>
          <a:p>
            <a:pPr lvl="1" eaLnBrk="1" hangingPunct="1"/>
            <a:endParaRPr lang="en-US" sz="2600" dirty="0"/>
          </a:p>
          <a:p>
            <a:pPr lvl="1" eaLnBrk="1" hangingPunct="1"/>
            <a:endParaRPr lang="en-US" sz="2600" dirty="0"/>
          </a:p>
          <a:p>
            <a:pPr lvl="1" eaLnBrk="1" hangingPunct="1"/>
            <a:r>
              <a:rPr lang="en-US" sz="2600" dirty="0"/>
              <a:t>Then compute a linear SVM using this </a:t>
            </a:r>
          </a:p>
          <a:p>
            <a:pPr lvl="1" eaLnBrk="1" hangingPunct="1"/>
            <a:endParaRPr lang="en-US" sz="2000" dirty="0"/>
          </a:p>
        </p:txBody>
      </p:sp>
      <p:graphicFrame>
        <p:nvGraphicFramePr>
          <p:cNvPr id="235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167789"/>
              </p:ext>
            </p:extLst>
          </p:nvPr>
        </p:nvGraphicFramePr>
        <p:xfrm>
          <a:off x="4422057" y="1550988"/>
          <a:ext cx="142759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304560" progId="Equation.DSMT4">
                  <p:embed/>
                </p:oleObj>
              </mc:Choice>
              <mc:Fallback>
                <p:oleObj name="Equation" r:id="rId2" imgW="901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057" y="1550988"/>
                        <a:ext cx="142759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858664"/>
              </p:ext>
            </p:extLst>
          </p:nvPr>
        </p:nvGraphicFramePr>
        <p:xfrm>
          <a:off x="7435850" y="3436938"/>
          <a:ext cx="12160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304560" progId="Equation.DSMT4">
                  <p:embed/>
                </p:oleObj>
              </mc:Choice>
              <mc:Fallback>
                <p:oleObj name="Equation" r:id="rId4" imgW="901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3436938"/>
                        <a:ext cx="12160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01674"/>
              </p:ext>
            </p:extLst>
          </p:nvPr>
        </p:nvGraphicFramePr>
        <p:xfrm>
          <a:off x="3941763" y="4819650"/>
          <a:ext cx="2724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304560" progId="Equation.DSMT4">
                  <p:embed/>
                </p:oleObj>
              </mc:Choice>
              <mc:Fallback>
                <p:oleObj name="Equation" r:id="rId6" imgW="1587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4819650"/>
                        <a:ext cx="27241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84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Example of  the Kernel Trick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89140" y="1066801"/>
            <a:ext cx="9421660" cy="5059363"/>
          </a:xfrm>
        </p:spPr>
        <p:txBody>
          <a:bodyPr/>
          <a:lstStyle/>
          <a:p>
            <a:pPr eaLnBrk="1" hangingPunct="1"/>
            <a:r>
              <a:rPr lang="en-US" sz="2400" dirty="0"/>
              <a:t>Consider data with 2 input features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/>
              <a:t>Let’s look at a polynomial kernel of degree 2: </a:t>
            </a:r>
            <a:endParaRPr lang="en-US" sz="2400" i="1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60798"/>
              </p:ext>
            </p:extLst>
          </p:nvPr>
        </p:nvGraphicFramePr>
        <p:xfrm>
          <a:off x="6916738" y="1435100"/>
          <a:ext cx="22558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330120" progId="Equation.DSMT4">
                  <p:embed/>
                </p:oleObj>
              </mc:Choice>
              <mc:Fallback>
                <p:oleObj name="Equation" r:id="rId2" imgW="13968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1435100"/>
                        <a:ext cx="22558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62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195"/>
            <a:ext cx="10515600" cy="1325563"/>
          </a:xfrm>
        </p:spPr>
        <p:txBody>
          <a:bodyPr/>
          <a:lstStyle/>
          <a:p>
            <a:r>
              <a:rPr lang="en-US" dirty="0"/>
              <a:t>Nonlinear 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18368"/>
            <a:ext cx="10698271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Data with a one predictor, X, and a  2 classes outcome (red/green)</a:t>
            </a:r>
          </a:p>
          <a:p>
            <a:pPr lvl="1"/>
            <a:r>
              <a:rPr lang="en-US" dirty="0"/>
              <a:t>We cannot separate these with a single point hyperplane…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C1BFC1B7-4E94-4C12-992D-C71A4BDE3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80" y="2914776"/>
            <a:ext cx="7163253" cy="37543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48F990-9C3B-4DCA-97FC-4CFE2ED9BEE4}"/>
              </a:ext>
            </a:extLst>
          </p:cNvPr>
          <p:cNvSpPr/>
          <p:nvPr/>
        </p:nvSpPr>
        <p:spPr>
          <a:xfrm>
            <a:off x="5802086" y="2710543"/>
            <a:ext cx="4049485" cy="3958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9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195"/>
            <a:ext cx="10515600" cy="1325563"/>
          </a:xfrm>
        </p:spPr>
        <p:txBody>
          <a:bodyPr/>
          <a:lstStyle/>
          <a:p>
            <a:r>
              <a:rPr lang="en-US" dirty="0"/>
              <a:t>Nonlinear 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18368"/>
            <a:ext cx="10698271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Data with a one predictor, X, and a  2 classes outcome (red/green)</a:t>
            </a:r>
          </a:p>
          <a:p>
            <a:pPr lvl="1"/>
            <a:r>
              <a:rPr lang="en-US" dirty="0"/>
              <a:t>We cannot separate these with a hyperplane…</a:t>
            </a:r>
          </a:p>
          <a:p>
            <a:pPr lvl="1"/>
            <a:r>
              <a:rPr lang="en-US" dirty="0"/>
              <a:t>But if we consider X</a:t>
            </a:r>
            <a:r>
              <a:rPr lang="en-US" baseline="30000" dirty="0"/>
              <a:t>2</a:t>
            </a:r>
            <a:r>
              <a:rPr lang="en-US" dirty="0"/>
              <a:t> instead (i.e. project from 1 dimension into 2)…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C1BFC1B7-4E94-4C12-992D-C71A4BDE3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80" y="2914776"/>
            <a:ext cx="7163253" cy="37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8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195"/>
            <a:ext cx="10515600" cy="1325563"/>
          </a:xfrm>
        </p:spPr>
        <p:txBody>
          <a:bodyPr/>
          <a:lstStyle/>
          <a:p>
            <a:r>
              <a:rPr lang="en-US" dirty="0"/>
              <a:t>Nonlinear 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18368"/>
            <a:ext cx="10698271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about a slightly more complicated example?</a:t>
            </a:r>
          </a:p>
          <a:p>
            <a:pPr lvl="1"/>
            <a:r>
              <a:rPr lang="en-US" dirty="0"/>
              <a:t>The classes are clearly different but they aren’t separable using a linear plane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48D97-9C76-4ED0-B34D-F108EAF9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2507797"/>
            <a:ext cx="8249919" cy="41216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ABC6AA-F48E-4F6D-829B-7DE390028408}"/>
              </a:ext>
            </a:extLst>
          </p:cNvPr>
          <p:cNvSpPr/>
          <p:nvPr/>
        </p:nvSpPr>
        <p:spPr>
          <a:xfrm>
            <a:off x="5812971" y="2643931"/>
            <a:ext cx="4713515" cy="3985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1E3BB-5388-4537-BE48-56B934C77E3B}"/>
              </a:ext>
            </a:extLst>
          </p:cNvPr>
          <p:cNvSpPr txBox="1"/>
          <p:nvPr/>
        </p:nvSpPr>
        <p:spPr>
          <a:xfrm rot="16200000">
            <a:off x="1355333" y="4498165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60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195"/>
            <a:ext cx="10515600" cy="1325563"/>
          </a:xfrm>
        </p:spPr>
        <p:txBody>
          <a:bodyPr/>
          <a:lstStyle/>
          <a:p>
            <a:r>
              <a:rPr lang="en-US" dirty="0"/>
              <a:t>Nonlinear 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18368"/>
            <a:ext cx="10698271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about a slightly more complicated example?</a:t>
            </a:r>
          </a:p>
          <a:p>
            <a:pPr lvl="1"/>
            <a:r>
              <a:rPr lang="en-US" dirty="0"/>
              <a:t>The classes are clearly different but they aren’t separable using a linear plane</a:t>
            </a:r>
          </a:p>
          <a:p>
            <a:pPr lvl="1"/>
            <a:r>
              <a:rPr lang="en-US" dirty="0"/>
              <a:t>We can used something called a “radial basis” projection…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48D97-9C76-4ED0-B34D-F108EAF9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2496911"/>
            <a:ext cx="8249919" cy="4121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1E3BB-5388-4537-BE48-56B934C77E3B}"/>
              </a:ext>
            </a:extLst>
          </p:cNvPr>
          <p:cNvSpPr txBox="1"/>
          <p:nvPr/>
        </p:nvSpPr>
        <p:spPr>
          <a:xfrm rot="16200000">
            <a:off x="1355333" y="4498165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99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Higher Dimension Projection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1249" y="1219201"/>
            <a:ext cx="10860066" cy="4906963"/>
          </a:xfrm>
        </p:spPr>
        <p:txBody>
          <a:bodyPr/>
          <a:lstStyle/>
          <a:p>
            <a:pPr eaLnBrk="1" hangingPunct="1"/>
            <a:r>
              <a:rPr lang="en-US" sz="2400" dirty="0"/>
              <a:t>We can project into even higher dimensions, then project the </a:t>
            </a:r>
            <a:r>
              <a:rPr lang="en-US" sz="2400" dirty="0" err="1"/>
              <a:t>hyperplane</a:t>
            </a:r>
            <a:r>
              <a:rPr lang="en-US" sz="2400" dirty="0"/>
              <a:t> back into a visual dimension</a:t>
            </a:r>
          </a:p>
          <a:p>
            <a:pPr eaLnBrk="1" hangingPunct="1"/>
            <a:r>
              <a:rPr lang="en-US" sz="2400" dirty="0"/>
              <a:t>There is a kernel to allow linear separation of any consistent data set</a:t>
            </a:r>
          </a:p>
          <a:p>
            <a:pPr eaLnBrk="1" hangingPunct="1"/>
            <a:r>
              <a:rPr lang="en-US" sz="2400" dirty="0"/>
              <a:t>The curse of dimensionality, use of too high a dimension will lead to over fitting the data</a:t>
            </a:r>
          </a:p>
          <a:p>
            <a:pPr eaLnBrk="1" hangingPunct="1"/>
            <a:endParaRPr lang="en-US" sz="2400" dirty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3802064"/>
            <a:ext cx="258286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1"/>
            <a:ext cx="228600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41463" y="6108701"/>
            <a:ext cx="3689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Projected from 2-D into 4-D to find the </a:t>
            </a:r>
            <a:r>
              <a:rPr lang="en-US" sz="1200" dirty="0" err="1">
                <a:latin typeface="Arial" panose="020B0604020202020204" pitchFamily="34" charset="0"/>
              </a:rPr>
              <a:t>hyperplane</a:t>
            </a:r>
            <a:r>
              <a:rPr lang="en-US" sz="1200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then projecting that </a:t>
            </a:r>
            <a:r>
              <a:rPr lang="en-US" sz="1200" dirty="0" err="1">
                <a:latin typeface="Arial" panose="020B0604020202020204" pitchFamily="34" charset="0"/>
              </a:rPr>
              <a:t>hyperplane</a:t>
            </a:r>
            <a:r>
              <a:rPr lang="en-US" sz="1200" dirty="0">
                <a:latin typeface="Arial" panose="020B0604020202020204" pitchFamily="34" charset="0"/>
              </a:rPr>
              <a:t> back into 2-D space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172200" y="6202364"/>
            <a:ext cx="4205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</a:rPr>
              <a:t>Over fitting by projecting into to high of a dimensional space</a:t>
            </a:r>
          </a:p>
        </p:txBody>
      </p:sp>
    </p:spTree>
    <p:extLst>
      <p:ext uri="{BB962C8B-B14F-4D97-AF65-F5344CB8AC3E}">
        <p14:creationId xmlns:p14="http://schemas.microsoft.com/office/powerpoint/2010/main" val="150451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The “Right” Kernel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13984" y="1219200"/>
            <a:ext cx="11047956" cy="5638800"/>
          </a:xfrm>
        </p:spPr>
        <p:txBody>
          <a:bodyPr/>
          <a:lstStyle/>
          <a:p>
            <a:pPr eaLnBrk="1" hangingPunct="1"/>
            <a:r>
              <a:rPr lang="en-US" dirty="0"/>
              <a:t>A matter of trial, error, and experience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Types of simple Kernels</a:t>
            </a:r>
          </a:p>
          <a:p>
            <a:pPr lvl="1" eaLnBrk="1" hangingPunct="1"/>
            <a:r>
              <a:rPr lang="en-US" dirty="0"/>
              <a:t>Polynomial:</a:t>
            </a:r>
          </a:p>
          <a:p>
            <a:pPr lvl="1" eaLnBrk="1" hangingPunct="1"/>
            <a:endParaRPr lang="en-US" sz="800" dirty="0"/>
          </a:p>
          <a:p>
            <a:pPr lvl="2" eaLnBrk="1" hangingPunct="1"/>
            <a:r>
              <a:rPr lang="en-US" dirty="0"/>
              <a:t>Non-linear, good for normalized training data</a:t>
            </a:r>
          </a:p>
          <a:p>
            <a:pPr lvl="2" eaLnBrk="1" hangingPunct="1"/>
            <a:endParaRPr lang="en-US" sz="1400" dirty="0"/>
          </a:p>
          <a:p>
            <a:pPr lvl="1" eaLnBrk="1" hangingPunct="1"/>
            <a:r>
              <a:rPr lang="en-US" dirty="0"/>
              <a:t>Gaussian/Radial Basis:</a:t>
            </a:r>
          </a:p>
          <a:p>
            <a:pPr lvl="1"/>
            <a:endParaRPr lang="en-US" sz="900" dirty="0"/>
          </a:p>
          <a:p>
            <a:pPr lvl="2"/>
            <a:r>
              <a:rPr lang="en-US" dirty="0"/>
              <a:t>The feature space is infinite dimensional function space( results in non-parametric classifier)</a:t>
            </a:r>
          </a:p>
          <a:p>
            <a:pPr lvl="2"/>
            <a:r>
              <a:rPr lang="en-US" dirty="0"/>
              <a:t>Sigma (gamma) plays the role of determining how sensitive the </a:t>
            </a:r>
            <a:r>
              <a:rPr lang="en-US" dirty="0" err="1"/>
              <a:t>hyperplane</a:t>
            </a:r>
            <a:r>
              <a:rPr lang="en-US" dirty="0"/>
              <a:t> is to noise in the training data</a:t>
            </a:r>
          </a:p>
          <a:p>
            <a:pPr lvl="1" eaLnBrk="1" hangingPunct="1"/>
            <a:endParaRPr lang="en-US" sz="800" dirty="0"/>
          </a:p>
          <a:p>
            <a:pPr lvl="1" eaLnBrk="1" hangingPunct="1"/>
            <a:r>
              <a:rPr lang="en-US" dirty="0"/>
              <a:t>Neural Network:</a:t>
            </a:r>
          </a:p>
          <a:p>
            <a:pPr lvl="1" eaLnBrk="1" hangingPunct="1"/>
            <a:endParaRPr lang="en-US" sz="900" dirty="0"/>
          </a:p>
        </p:txBody>
      </p:sp>
      <p:graphicFrame>
        <p:nvGraphicFramePr>
          <p:cNvPr id="276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54288"/>
              </p:ext>
            </p:extLst>
          </p:nvPr>
        </p:nvGraphicFramePr>
        <p:xfrm>
          <a:off x="3162063" y="2363488"/>
          <a:ext cx="26066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330120" progId="Equation.DSMT4">
                  <p:embed/>
                </p:oleObj>
              </mc:Choice>
              <mc:Fallback>
                <p:oleObj name="Equation" r:id="rId2" imgW="1409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063" y="2363488"/>
                        <a:ext cx="26066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546501"/>
              </p:ext>
            </p:extLst>
          </p:nvPr>
        </p:nvGraphicFramePr>
        <p:xfrm>
          <a:off x="4347022" y="3413125"/>
          <a:ext cx="493236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6880" imgH="457200" progId="Equation.DSMT4">
                  <p:embed/>
                </p:oleObj>
              </mc:Choice>
              <mc:Fallback>
                <p:oleObj name="Equation" r:id="rId4" imgW="2666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022" y="3413125"/>
                        <a:ext cx="4932363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096800"/>
              </p:ext>
            </p:extLst>
          </p:nvPr>
        </p:nvGraphicFramePr>
        <p:xfrm>
          <a:off x="3798779" y="5256161"/>
          <a:ext cx="35242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304560" progId="Equation.DSMT4">
                  <p:embed/>
                </p:oleObj>
              </mc:Choice>
              <mc:Fallback>
                <p:oleObj name="Equation" r:id="rId6" imgW="1904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779" y="5256161"/>
                        <a:ext cx="35242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628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81200" y="301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Optimizing the Kernel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 need to determine a few things when optimizing a kernel</a:t>
            </a:r>
          </a:p>
          <a:p>
            <a:pPr lvl="1" eaLnBrk="1" hangingPunct="1"/>
            <a:r>
              <a:rPr lang="en-US" dirty="0"/>
              <a:t>Optimize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dirty="0"/>
              <a:t>, the cost of being on the wrong side of the margin</a:t>
            </a:r>
          </a:p>
          <a:p>
            <a:pPr lvl="1" eaLnBrk="1" hangingPunct="1"/>
            <a:r>
              <a:rPr lang="en-US" dirty="0"/>
              <a:t>For different kernels, we can optimize all parameters that are not included in the feature space</a:t>
            </a:r>
          </a:p>
          <a:p>
            <a:pPr lvl="1" eaLnBrk="1" hangingPunct="1"/>
            <a:endParaRPr lang="en-US" sz="1400" dirty="0"/>
          </a:p>
          <a:p>
            <a:pPr eaLnBrk="1" hangingPunct="1"/>
            <a:r>
              <a:rPr lang="en-US" dirty="0"/>
              <a:t>Optimization can be done using a grid search</a:t>
            </a:r>
          </a:p>
        </p:txBody>
      </p:sp>
    </p:spTree>
    <p:extLst>
      <p:ext uri="{BB962C8B-B14F-4D97-AF65-F5344CB8AC3E}">
        <p14:creationId xmlns:p14="http://schemas.microsoft.com/office/powerpoint/2010/main" val="2453819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301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Optimizing the Kernel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76405" y="1371601"/>
            <a:ext cx="10997853" cy="4754563"/>
          </a:xfrm>
        </p:spPr>
        <p:txBody>
          <a:bodyPr/>
          <a:lstStyle/>
          <a:p>
            <a:pPr eaLnBrk="1" hangingPunct="1"/>
            <a:r>
              <a:rPr lang="en-US" dirty="0"/>
              <a:t>Grid search:</a:t>
            </a:r>
          </a:p>
          <a:p>
            <a:pPr lvl="1" eaLnBrk="1" hangingPunct="1"/>
            <a:r>
              <a:rPr lang="en-US" dirty="0"/>
              <a:t>Select several starting values for the cost </a:t>
            </a:r>
          </a:p>
          <a:p>
            <a:pPr lvl="2" eaLnBrk="1" hangingPunct="1"/>
            <a:r>
              <a:rPr lang="en-US" dirty="0"/>
              <a:t>10, 100, 1000, 10000</a:t>
            </a:r>
          </a:p>
          <a:p>
            <a:pPr lvl="2" eaLnBrk="1" hangingPunct="1"/>
            <a:endParaRPr lang="en-US" sz="800" dirty="0"/>
          </a:p>
          <a:p>
            <a:pPr lvl="1" eaLnBrk="1" hangingPunct="1"/>
            <a:r>
              <a:rPr lang="en-US" dirty="0"/>
              <a:t>Select several values for the kernel parameters</a:t>
            </a:r>
          </a:p>
          <a:p>
            <a:pPr lvl="2" eaLnBrk="1" hangingPunct="1"/>
            <a:r>
              <a:rPr lang="en-US" dirty="0"/>
              <a:t>e.g. for the Gaussian kernel we must find </a:t>
            </a:r>
            <a:r>
              <a:rPr lang="en-US" i="1" dirty="0">
                <a:latin typeface="Symbol" panose="05050102010706020507" pitchFamily="18" charset="2"/>
              </a:rPr>
              <a:t>g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1/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dirty="0"/>
              <a:t> </a:t>
            </a:r>
          </a:p>
          <a:p>
            <a:pPr lvl="2" eaLnBrk="1" hangingPunct="1"/>
            <a:r>
              <a:rPr lang="en-US" dirty="0"/>
              <a:t>Choose values such as 10</a:t>
            </a:r>
            <a:r>
              <a:rPr lang="en-US" baseline="30000" dirty="0"/>
              <a:t>-6</a:t>
            </a:r>
            <a:r>
              <a:rPr lang="en-US" dirty="0"/>
              <a:t>-10</a:t>
            </a:r>
            <a:r>
              <a:rPr lang="en-US" baseline="30000" dirty="0"/>
              <a:t>-1</a:t>
            </a:r>
          </a:p>
          <a:p>
            <a:pPr lvl="2" eaLnBrk="1" hangingPunct="1"/>
            <a:endParaRPr lang="en-US" sz="800" dirty="0"/>
          </a:p>
          <a:p>
            <a:pPr lvl="1" eaLnBrk="1" hangingPunct="1"/>
            <a:r>
              <a:rPr lang="en-US" dirty="0"/>
              <a:t>Conduct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-fold cross-validation with each combination of parameters and estimate error rate</a:t>
            </a:r>
          </a:p>
          <a:p>
            <a:pPr lvl="1" eaLnBrk="1" hangingPunct="1"/>
            <a:endParaRPr lang="en-US" sz="800" dirty="0"/>
          </a:p>
          <a:p>
            <a:pPr lvl="1" eaLnBrk="1" hangingPunct="1"/>
            <a:r>
              <a:rPr lang="en-US" dirty="0"/>
              <a:t>Choose those values that provide the two best error rate ranges and repeat the grid search with more refined values</a:t>
            </a:r>
          </a:p>
        </p:txBody>
      </p:sp>
    </p:spTree>
    <p:extLst>
      <p:ext uri="{BB962C8B-B14F-4D97-AF65-F5344CB8AC3E}">
        <p14:creationId xmlns:p14="http://schemas.microsoft.com/office/powerpoint/2010/main" val="140804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of Uses of SVMs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classification of gene expression profiles or mass spectroscopy data</a:t>
            </a:r>
          </a:p>
          <a:p>
            <a:endParaRPr lang="en-US" sz="800" dirty="0"/>
          </a:p>
          <a:p>
            <a:r>
              <a:rPr lang="en-US" dirty="0"/>
              <a:t>Classify DNA or Protein sequences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r>
              <a:rPr lang="en-US" dirty="0"/>
              <a:t>Identifying hand written digits, image processing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Identifying fraudulent and real credit card transactions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Determination of SPAM email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0663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Multiple Classes Problem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Our focus has been on binary classification but what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</a:t>
            </a:r>
            <a:r>
              <a:rPr lang="en-US" dirty="0"/>
              <a:t>?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Common approaches:	</a:t>
            </a:r>
          </a:p>
          <a:p>
            <a:pPr lvl="1" eaLnBrk="1" hangingPunct="1"/>
            <a:r>
              <a:rPr lang="en-US" dirty="0"/>
              <a:t>One vs. all SVMs for a classes</a:t>
            </a:r>
          </a:p>
          <a:p>
            <a:pPr lvl="1" eaLnBrk="1" hangingPunct="1"/>
            <a:r>
              <a:rPr lang="en-US" dirty="0"/>
              <a:t>One vs. one SVMs</a:t>
            </a:r>
          </a:p>
          <a:p>
            <a:pPr lvl="2" eaLnBrk="1" hangingPunct="1"/>
            <a:r>
              <a:rPr lang="en-US" dirty="0"/>
              <a:t>each point classified by multiple SVMs and the choice with the highest count determines classification.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There is some indication in the literature that the one vs. one approach is better (and oddly not more computationally difficult)</a:t>
            </a:r>
          </a:p>
        </p:txBody>
      </p:sp>
    </p:spTree>
    <p:extLst>
      <p:ext uri="{BB962C8B-B14F-4D97-AF65-F5344CB8AC3E}">
        <p14:creationId xmlns:p14="http://schemas.microsoft.com/office/powerpoint/2010/main" val="1889738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SVMs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many of the methods we’ve discussed, there are  several packages in R but the two most commonly used are</a:t>
            </a:r>
          </a:p>
          <a:p>
            <a:pPr lvl="1"/>
            <a:r>
              <a:rPr lang="en-US" i="1" dirty="0"/>
              <a:t>e1071</a:t>
            </a:r>
            <a:r>
              <a:rPr lang="en-US" dirty="0"/>
              <a:t>: included functions to fit and tune an SVM as well as several other types of classifiers.</a:t>
            </a:r>
          </a:p>
          <a:p>
            <a:pPr lvl="2"/>
            <a:r>
              <a:rPr lang="en-US" dirty="0"/>
              <a:t>Kernels include linear, polynomial, radial basis, and neural net (sigmoid)</a:t>
            </a:r>
          </a:p>
          <a:p>
            <a:pPr lvl="2"/>
            <a:r>
              <a:rPr lang="en-US" dirty="0"/>
              <a:t>Default kernel is the radial basis kernel</a:t>
            </a:r>
          </a:p>
          <a:p>
            <a:pPr lvl="1"/>
            <a:endParaRPr lang="en-US" sz="800" dirty="0"/>
          </a:p>
          <a:p>
            <a:pPr lvl="1"/>
            <a:r>
              <a:rPr lang="en-US" i="1" dirty="0" err="1"/>
              <a:t>kernlab</a:t>
            </a:r>
            <a:r>
              <a:rPr lang="en-US" dirty="0"/>
              <a:t>: fits SVMs but also useful for other kernel based methods (including relevance vector machines and kernel PCA)</a:t>
            </a:r>
          </a:p>
          <a:p>
            <a:pPr lvl="2"/>
            <a:r>
              <a:rPr lang="en-US" dirty="0"/>
              <a:t>Provides more possible kernel functions and different types of </a:t>
            </a:r>
            <a:r>
              <a:rPr lang="en-US" dirty="0" err="1"/>
              <a:t>svm</a:t>
            </a:r>
            <a:r>
              <a:rPr lang="en-US" dirty="0"/>
              <a:t> implementation</a:t>
            </a:r>
          </a:p>
          <a:p>
            <a:pPr lvl="2"/>
            <a:r>
              <a:rPr lang="en-US" dirty="0"/>
              <a:t>It does not have a built in tuning function </a:t>
            </a:r>
          </a:p>
          <a:p>
            <a:pPr lvl="2"/>
            <a:endParaRPr lang="en-US" dirty="0"/>
          </a:p>
          <a:p>
            <a:r>
              <a:rPr lang="en-US" dirty="0"/>
              <a:t>Let’s look at an example…</a:t>
            </a:r>
          </a:p>
        </p:txBody>
      </p:sp>
    </p:spTree>
    <p:extLst>
      <p:ext uri="{BB962C8B-B14F-4D97-AF65-F5344CB8AC3E}">
        <p14:creationId xmlns:p14="http://schemas.microsoft.com/office/powerpoint/2010/main" val="392975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Lupus 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Treatment response in patients with treatment response</a:t>
            </a:r>
          </a:p>
          <a:p>
            <a:endParaRPr lang="en-US" dirty="0"/>
          </a:p>
          <a:p>
            <a:r>
              <a:rPr lang="en-US" dirty="0"/>
              <a:t>Data include 280 observations examining treatment response at 1 year in patient with lupus nephritis</a:t>
            </a:r>
          </a:p>
          <a:p>
            <a:endParaRPr lang="en-US" dirty="0"/>
          </a:p>
          <a:p>
            <a:r>
              <a:rPr lang="en-US" dirty="0"/>
              <a:t>Data includes </a:t>
            </a:r>
          </a:p>
          <a:p>
            <a:pPr lvl="1"/>
            <a:r>
              <a:rPr lang="en-US" dirty="0"/>
              <a:t>Demographics: 		age, race</a:t>
            </a:r>
          </a:p>
          <a:p>
            <a:pPr lvl="1"/>
            <a:r>
              <a:rPr lang="en-US" dirty="0"/>
              <a:t>Treatment response: 	Yes/No</a:t>
            </a:r>
          </a:p>
          <a:p>
            <a:pPr lvl="1"/>
            <a:r>
              <a:rPr lang="en-US" dirty="0"/>
              <a:t>Clinical Markers: 	c4c, </a:t>
            </a:r>
            <a:r>
              <a:rPr lang="en-US" dirty="0" err="1"/>
              <a:t>dsDNA</a:t>
            </a:r>
            <a:r>
              <a:rPr lang="en-US" dirty="0"/>
              <a:t>, EGFR, </a:t>
            </a:r>
            <a:r>
              <a:rPr lang="en-US" dirty="0" err="1"/>
              <a:t>UrPrCr</a:t>
            </a:r>
            <a:endParaRPr lang="en-US" dirty="0"/>
          </a:p>
          <a:p>
            <a:pPr lvl="1"/>
            <a:r>
              <a:rPr lang="en-US" dirty="0"/>
              <a:t>Urine markers:		IL2ra, IL6, IL8, IL12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06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 </a:t>
            </a:r>
            <a:r>
              <a:rPr lang="en-US" dirty="0"/>
              <a:t>Tuning Parameters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40" y="1803128"/>
            <a:ext cx="9631119" cy="3896269"/>
          </a:xfrm>
        </p:spPr>
      </p:pic>
    </p:spTree>
    <p:extLst>
      <p:ext uri="{BB962C8B-B14F-4D97-AF65-F5344CB8AC3E}">
        <p14:creationId xmlns:p14="http://schemas.microsoft.com/office/powerpoint/2010/main" val="3323780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####  Fitting an SVM using e1071 package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library(e1071)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</a:rPr>
              <a:t>cwts</a:t>
            </a:r>
            <a:r>
              <a:rPr lang="en-US" dirty="0">
                <a:solidFill>
                  <a:srgbClr val="0000FF"/>
                </a:solidFill>
              </a:rPr>
              <a:t>&lt;-187/table(LN$CR90[sub])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</a:rPr>
              <a:t>tune.fit</a:t>
            </a:r>
            <a:r>
              <a:rPr lang="en-US" dirty="0">
                <a:solidFill>
                  <a:srgbClr val="0000FF"/>
                </a:solidFill>
              </a:rPr>
              <a:t>&lt;-</a:t>
            </a:r>
            <a:r>
              <a:rPr lang="en-US" dirty="0" err="1">
                <a:solidFill>
                  <a:srgbClr val="0000FF"/>
                </a:solidFill>
              </a:rPr>
              <a:t>tune.svm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as.factor</a:t>
            </a:r>
            <a:r>
              <a:rPr lang="en-US" dirty="0">
                <a:solidFill>
                  <a:srgbClr val="0000FF"/>
                </a:solidFill>
              </a:rPr>
              <a:t>(CR90)~., data=LN[sub,], type="C", gamma=10^(-6:-1), cost=10^(1:3), </a:t>
            </a:r>
            <a:r>
              <a:rPr lang="en-US" dirty="0" err="1">
                <a:solidFill>
                  <a:srgbClr val="0000FF"/>
                </a:solidFill>
              </a:rPr>
              <a:t>class.weights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cwts</a:t>
            </a:r>
            <a:r>
              <a:rPr lang="en-US" dirty="0">
                <a:solidFill>
                  <a:srgbClr val="0000FF"/>
                </a:solidFill>
              </a:rPr>
              <a:t>[2])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summary(</a:t>
            </a:r>
            <a:r>
              <a:rPr lang="en-US" dirty="0" err="1">
                <a:solidFill>
                  <a:srgbClr val="0000FF"/>
                </a:solidFill>
              </a:rPr>
              <a:t>tune.fit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Parameter tuning of ‘</a:t>
            </a:r>
            <a:r>
              <a:rPr lang="en-US" dirty="0" err="1">
                <a:solidFill>
                  <a:srgbClr val="FF0000"/>
                </a:solidFill>
              </a:rPr>
              <a:t>svm</a:t>
            </a:r>
            <a:r>
              <a:rPr lang="en-US" dirty="0">
                <a:solidFill>
                  <a:srgbClr val="FF0000"/>
                </a:solidFill>
              </a:rPr>
              <a:t>’: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- sampling method: 10-fold cross validation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- best parameters: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gamma    cost     </a:t>
            </a:r>
            <a:r>
              <a:rPr lang="en-US" dirty="0" err="1">
                <a:solidFill>
                  <a:srgbClr val="FF0000"/>
                </a:solidFill>
              </a:rPr>
              <a:t>class.weights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0.1         100      3.816327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- best performance: 0.2880117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- Detailed performance results: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gamma   cost   </a:t>
            </a:r>
            <a:r>
              <a:rPr lang="en-US" dirty="0" err="1">
                <a:solidFill>
                  <a:srgbClr val="FF0000"/>
                </a:solidFill>
              </a:rPr>
              <a:t>class.weigths</a:t>
            </a:r>
            <a:r>
              <a:rPr lang="en-US" dirty="0">
                <a:solidFill>
                  <a:srgbClr val="FF0000"/>
                </a:solidFill>
              </a:rPr>
              <a:t>      error              dispersion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  1e-06    10        3.816327          0.7383041    0.09071399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2  1e-05    10        3.816327          0.7383041    0.09071399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17 1e-02 1000     3.816327           0.3798246    0.08166746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18 1e-01 1000     3.816327           0.2935673    0.12139258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64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####  Fitting an SVM using e1071 package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names(</a:t>
            </a:r>
            <a:r>
              <a:rPr lang="en-US" dirty="0" err="1">
                <a:solidFill>
                  <a:srgbClr val="0000FF"/>
                </a:solidFill>
              </a:rPr>
              <a:t>tune.fit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[1] "</a:t>
            </a:r>
            <a:r>
              <a:rPr lang="en-US" dirty="0" err="1">
                <a:solidFill>
                  <a:srgbClr val="FF0000"/>
                </a:solidFill>
              </a:rPr>
              <a:t>best.parameters</a:t>
            </a:r>
            <a:r>
              <a:rPr lang="en-US" dirty="0">
                <a:solidFill>
                  <a:srgbClr val="FF0000"/>
                </a:solidFill>
              </a:rPr>
              <a:t>"  "</a:t>
            </a:r>
            <a:r>
              <a:rPr lang="en-US" dirty="0" err="1">
                <a:solidFill>
                  <a:srgbClr val="FF0000"/>
                </a:solidFill>
              </a:rPr>
              <a:t>best.performance</a:t>
            </a:r>
            <a:r>
              <a:rPr lang="en-US" dirty="0">
                <a:solidFill>
                  <a:srgbClr val="FF0000"/>
                </a:solidFill>
              </a:rPr>
              <a:t>" "method"           "</a:t>
            </a:r>
            <a:r>
              <a:rPr lang="en-US" dirty="0" err="1">
                <a:solidFill>
                  <a:srgbClr val="FF0000"/>
                </a:solidFill>
              </a:rPr>
              <a:t>nparcomb</a:t>
            </a:r>
            <a:r>
              <a:rPr lang="en-US" dirty="0">
                <a:solidFill>
                  <a:srgbClr val="FF0000"/>
                </a:solidFill>
              </a:rPr>
              <a:t>"      "</a:t>
            </a:r>
            <a:r>
              <a:rPr lang="en-US" dirty="0" err="1">
                <a:solidFill>
                  <a:srgbClr val="FF0000"/>
                </a:solidFill>
              </a:rPr>
              <a:t>train.ind</a:t>
            </a:r>
            <a:r>
              <a:rPr lang="en-US" dirty="0">
                <a:solidFill>
                  <a:srgbClr val="FF0000"/>
                </a:solidFill>
              </a:rPr>
              <a:t>"        "sampling"         "performances"     "</a:t>
            </a:r>
            <a:r>
              <a:rPr lang="en-US" dirty="0" err="1">
                <a:solidFill>
                  <a:srgbClr val="FF0000"/>
                </a:solidFill>
              </a:rPr>
              <a:t>best.model</a:t>
            </a:r>
            <a:r>
              <a:rPr lang="en-US" dirty="0">
                <a:solidFill>
                  <a:srgbClr val="FF0000"/>
                </a:solidFill>
              </a:rPr>
              <a:t>"     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</a:rPr>
              <a:t>tune.fit$best.parameters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gamma  cost     </a:t>
            </a:r>
            <a:r>
              <a:rPr lang="en-US" dirty="0" err="1">
                <a:solidFill>
                  <a:srgbClr val="FF0000"/>
                </a:solidFill>
              </a:rPr>
              <a:t>class.weights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600"/>
              </a:spcBef>
              <a:buAutoNum type="arabicPlain" startAt="12"/>
            </a:pPr>
            <a:r>
              <a:rPr lang="en-US" dirty="0">
                <a:solidFill>
                  <a:srgbClr val="FF0000"/>
                </a:solidFill>
              </a:rPr>
              <a:t>0.1        100      3.816327</a:t>
            </a:r>
          </a:p>
          <a:p>
            <a:pPr marL="514350" indent="-514350">
              <a:spcBef>
                <a:spcPts val="600"/>
              </a:spcBef>
              <a:buAutoNum type="arabicPlain" startAt="12"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</a:rPr>
              <a:t>tune.fit$best.performance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[1] 0.2880117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</a:rPr>
              <a:t>tune.fit$best.model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Call: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FF0000"/>
                </a:solidFill>
              </a:rPr>
              <a:t>best.svm</a:t>
            </a:r>
            <a:r>
              <a:rPr lang="en-US" dirty="0">
                <a:solidFill>
                  <a:srgbClr val="FF0000"/>
                </a:solidFill>
              </a:rPr>
              <a:t>(x = </a:t>
            </a:r>
            <a:r>
              <a:rPr lang="en-US" dirty="0" err="1">
                <a:solidFill>
                  <a:srgbClr val="FF0000"/>
                </a:solidFill>
              </a:rPr>
              <a:t>as.factor</a:t>
            </a:r>
            <a:r>
              <a:rPr lang="en-US" dirty="0">
                <a:solidFill>
                  <a:srgbClr val="FF0000"/>
                </a:solidFill>
              </a:rPr>
              <a:t>(CR90) ~ ., data = LN[sub, ], gamma = 10^(-6:-1),   cost = 10^(1:3), </a:t>
            </a:r>
            <a:r>
              <a:rPr lang="en-US" dirty="0" err="1">
                <a:solidFill>
                  <a:srgbClr val="FF0000"/>
                </a:solidFill>
              </a:rPr>
              <a:t>class.weights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cwts</a:t>
            </a:r>
            <a:r>
              <a:rPr lang="en-US" dirty="0">
                <a:solidFill>
                  <a:srgbClr val="FF0000"/>
                </a:solidFill>
              </a:rPr>
              <a:t>[2], type = "C")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Parameters: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SVM-Type:  C-classification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SVM-Kernel:  radial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cost:  100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gamma:  0.1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Number of Support Vectors:  102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81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####  Fitting an SVM using e1071 package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00FF"/>
                </a:solidFill>
              </a:rPr>
              <a:t>model&lt;-</a:t>
            </a:r>
            <a:r>
              <a:rPr lang="en-US" sz="2000" dirty="0" err="1">
                <a:solidFill>
                  <a:srgbClr val="0000FF"/>
                </a:solidFill>
              </a:rPr>
              <a:t>svm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err="1">
                <a:solidFill>
                  <a:srgbClr val="0000FF"/>
                </a:solidFill>
              </a:rPr>
              <a:t>as.factor</a:t>
            </a:r>
            <a:r>
              <a:rPr lang="en-US" sz="2000" dirty="0">
                <a:solidFill>
                  <a:srgbClr val="0000FF"/>
                </a:solidFill>
              </a:rPr>
              <a:t>(CR90)~., data=LN[sub,], type="C", </a:t>
            </a:r>
            <a:r>
              <a:rPr lang="en-US" sz="2000" dirty="0" err="1">
                <a:solidFill>
                  <a:srgbClr val="0000FF"/>
                </a:solidFill>
              </a:rPr>
              <a:t>class.weights</a:t>
            </a:r>
            <a:r>
              <a:rPr lang="en-US" sz="2000" dirty="0">
                <a:solidFill>
                  <a:srgbClr val="0000FF"/>
                </a:solidFill>
              </a:rPr>
              <a:t>=</a:t>
            </a:r>
            <a:r>
              <a:rPr lang="en-US" sz="2000" dirty="0" err="1">
                <a:solidFill>
                  <a:srgbClr val="0000FF"/>
                </a:solidFill>
              </a:rPr>
              <a:t>cwts</a:t>
            </a:r>
            <a:r>
              <a:rPr lang="en-US" sz="2000" dirty="0">
                <a:solidFill>
                  <a:srgbClr val="0000FF"/>
                </a:solidFill>
              </a:rPr>
              <a:t>[2],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00FF"/>
                </a:solidFill>
              </a:rPr>
              <a:t>	cost=</a:t>
            </a:r>
            <a:r>
              <a:rPr lang="en-US" sz="2000" dirty="0" err="1">
                <a:solidFill>
                  <a:srgbClr val="0000FF"/>
                </a:solidFill>
              </a:rPr>
              <a:t>tune.fit$best.parameters</a:t>
            </a:r>
            <a:r>
              <a:rPr lang="en-US" sz="2000" dirty="0">
                <a:solidFill>
                  <a:srgbClr val="0000FF"/>
                </a:solidFill>
              </a:rPr>
              <a:t>[[2]], gamma=</a:t>
            </a:r>
            <a:r>
              <a:rPr lang="en-US" sz="2000" dirty="0" err="1">
                <a:solidFill>
                  <a:srgbClr val="0000FF"/>
                </a:solidFill>
              </a:rPr>
              <a:t>tune.fit$best.parameters</a:t>
            </a:r>
            <a:r>
              <a:rPr lang="en-US" sz="2000" dirty="0">
                <a:solidFill>
                  <a:srgbClr val="0000FF"/>
                </a:solidFill>
              </a:rPr>
              <a:t>[[1]], cross=10)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00FF"/>
                </a:solidFill>
              </a:rPr>
              <a:t>names(model)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[1] "call"            "type"            "kernel"          "cost"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[5] "degree"          "gamma"           "coef0"           "nu"  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[9] "epsilon"         "sparse"          "scaled"          "</a:t>
            </a:r>
            <a:r>
              <a:rPr lang="en-US" sz="2000" dirty="0" err="1">
                <a:solidFill>
                  <a:srgbClr val="FF0000"/>
                </a:solidFill>
              </a:rPr>
              <a:t>x.scale</a:t>
            </a:r>
            <a:r>
              <a:rPr lang="en-US" sz="2000" dirty="0">
                <a:solidFill>
                  <a:srgbClr val="FF0000"/>
                </a:solidFill>
              </a:rPr>
              <a:t>"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[13] "</a:t>
            </a:r>
            <a:r>
              <a:rPr lang="en-US" sz="2000" dirty="0" err="1">
                <a:solidFill>
                  <a:srgbClr val="FF0000"/>
                </a:solidFill>
              </a:rPr>
              <a:t>y.scale</a:t>
            </a:r>
            <a:r>
              <a:rPr lang="en-US" sz="2000" dirty="0">
                <a:solidFill>
                  <a:srgbClr val="FF0000"/>
                </a:solidFill>
              </a:rPr>
              <a:t>"         "</a:t>
            </a:r>
            <a:r>
              <a:rPr lang="en-US" sz="2000" dirty="0" err="1">
                <a:solidFill>
                  <a:srgbClr val="FF0000"/>
                </a:solidFill>
              </a:rPr>
              <a:t>nclasses</a:t>
            </a:r>
            <a:r>
              <a:rPr lang="en-US" sz="2000" dirty="0">
                <a:solidFill>
                  <a:srgbClr val="FF0000"/>
                </a:solidFill>
              </a:rPr>
              <a:t>"        "levels"          "</a:t>
            </a:r>
            <a:r>
              <a:rPr lang="en-US" sz="2000" dirty="0" err="1">
                <a:solidFill>
                  <a:srgbClr val="FF0000"/>
                </a:solidFill>
              </a:rPr>
              <a:t>tot.nSV</a:t>
            </a:r>
            <a:r>
              <a:rPr lang="en-US" sz="2000" dirty="0">
                <a:solidFill>
                  <a:srgbClr val="FF0000"/>
                </a:solidFill>
              </a:rPr>
              <a:t>"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[17] "</a:t>
            </a:r>
            <a:r>
              <a:rPr lang="en-US" sz="2000" dirty="0" err="1">
                <a:solidFill>
                  <a:srgbClr val="FF0000"/>
                </a:solidFill>
              </a:rPr>
              <a:t>nSV</a:t>
            </a:r>
            <a:r>
              <a:rPr lang="en-US" sz="2000" dirty="0">
                <a:solidFill>
                  <a:srgbClr val="FF0000"/>
                </a:solidFill>
              </a:rPr>
              <a:t>"             "labels"          "SV"              "index"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[21] "rho"             "</a:t>
            </a:r>
            <a:r>
              <a:rPr lang="en-US" sz="2000" dirty="0" err="1">
                <a:solidFill>
                  <a:srgbClr val="FF0000"/>
                </a:solidFill>
              </a:rPr>
              <a:t>compprob</a:t>
            </a:r>
            <a:r>
              <a:rPr lang="en-US" sz="2000" dirty="0">
                <a:solidFill>
                  <a:srgbClr val="FF0000"/>
                </a:solidFill>
              </a:rPr>
              <a:t>"        "</a:t>
            </a:r>
            <a:r>
              <a:rPr lang="en-US" sz="2000" dirty="0" err="1">
                <a:solidFill>
                  <a:srgbClr val="FF0000"/>
                </a:solidFill>
              </a:rPr>
              <a:t>probA</a:t>
            </a:r>
            <a:r>
              <a:rPr lang="en-US" sz="2000" dirty="0">
                <a:solidFill>
                  <a:srgbClr val="FF0000"/>
                </a:solidFill>
              </a:rPr>
              <a:t>"           "</a:t>
            </a:r>
            <a:r>
              <a:rPr lang="en-US" sz="2000" dirty="0" err="1">
                <a:solidFill>
                  <a:srgbClr val="FF0000"/>
                </a:solidFill>
              </a:rPr>
              <a:t>probB</a:t>
            </a:r>
            <a:r>
              <a:rPr lang="en-US" sz="2000" dirty="0">
                <a:solidFill>
                  <a:srgbClr val="FF0000"/>
                </a:solidFill>
              </a:rPr>
              <a:t>"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[25] "sigma"           "</a:t>
            </a:r>
            <a:r>
              <a:rPr lang="en-US" sz="2000" dirty="0" err="1">
                <a:solidFill>
                  <a:srgbClr val="FF0000"/>
                </a:solidFill>
              </a:rPr>
              <a:t>coefs</a:t>
            </a:r>
            <a:r>
              <a:rPr lang="en-US" sz="2000" dirty="0">
                <a:solidFill>
                  <a:srgbClr val="FF0000"/>
                </a:solidFill>
              </a:rPr>
              <a:t>"           "</a:t>
            </a:r>
            <a:r>
              <a:rPr lang="en-US" sz="2000" dirty="0" err="1">
                <a:solidFill>
                  <a:srgbClr val="FF0000"/>
                </a:solidFill>
              </a:rPr>
              <a:t>na.action</a:t>
            </a:r>
            <a:r>
              <a:rPr lang="en-US" sz="2000" dirty="0">
                <a:solidFill>
                  <a:srgbClr val="FF0000"/>
                </a:solidFill>
              </a:rPr>
              <a:t>"       "accuracies"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[29] "</a:t>
            </a:r>
            <a:r>
              <a:rPr lang="en-US" sz="2000" dirty="0" err="1">
                <a:solidFill>
                  <a:srgbClr val="FF0000"/>
                </a:solidFill>
              </a:rPr>
              <a:t>tot.accuracy</a:t>
            </a:r>
            <a:r>
              <a:rPr lang="en-US" sz="2000" dirty="0">
                <a:solidFill>
                  <a:srgbClr val="FF0000"/>
                </a:solidFill>
              </a:rPr>
              <a:t>"    "fitted"          "</a:t>
            </a:r>
            <a:r>
              <a:rPr lang="en-US" sz="2000" dirty="0" err="1">
                <a:solidFill>
                  <a:srgbClr val="FF0000"/>
                </a:solidFill>
              </a:rPr>
              <a:t>decision.values</a:t>
            </a:r>
            <a:r>
              <a:rPr lang="en-US" sz="2000" dirty="0">
                <a:solidFill>
                  <a:srgbClr val="FF0000"/>
                </a:solidFill>
              </a:rPr>
              <a:t>" "terms"</a:t>
            </a:r>
          </a:p>
        </p:txBody>
      </p:sp>
    </p:spTree>
    <p:extLst>
      <p:ext uri="{BB962C8B-B14F-4D97-AF65-F5344CB8AC3E}">
        <p14:creationId xmlns:p14="http://schemas.microsoft.com/office/powerpoint/2010/main" val="4079779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####  Fitting an SVM using e1071 package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err="1">
                <a:solidFill>
                  <a:srgbClr val="0000FF"/>
                </a:solidFill>
              </a:rPr>
              <a:t>model$decision.values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0/1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2    1.4189344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4    1.1883675</a:t>
            </a:r>
          </a:p>
          <a:p>
            <a:pPr marL="457200" indent="-457200">
              <a:spcBef>
                <a:spcPts val="600"/>
              </a:spcBef>
              <a:buAutoNum type="arabicPlain" startAt="6"/>
            </a:pPr>
            <a:r>
              <a:rPr lang="en-US" sz="2000" dirty="0">
                <a:solidFill>
                  <a:srgbClr val="FF0000"/>
                </a:solidFill>
              </a:rPr>
              <a:t>0.9997150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	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277 -0.9999401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279 -1.0002299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err="1">
                <a:solidFill>
                  <a:srgbClr val="0000FF"/>
                </a:solidFill>
              </a:rPr>
              <a:t>model$tot.accuracy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[1] 67.91444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00FF"/>
                </a:solidFill>
              </a:rPr>
              <a:t>table(</a:t>
            </a:r>
            <a:r>
              <a:rPr lang="en-US" sz="2000" dirty="0" err="1">
                <a:solidFill>
                  <a:srgbClr val="0000FF"/>
                </a:solidFill>
              </a:rPr>
              <a:t>model$fitted</a:t>
            </a:r>
            <a:r>
              <a:rPr lang="en-US" sz="2000" dirty="0">
                <a:solidFill>
                  <a:srgbClr val="0000FF"/>
                </a:solidFill>
              </a:rPr>
              <a:t>, LN$CR90[sub])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      0        1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0   138    0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1    0       49</a:t>
            </a:r>
          </a:p>
        </p:txBody>
      </p:sp>
    </p:spTree>
    <p:extLst>
      <p:ext uri="{BB962C8B-B14F-4D97-AF65-F5344CB8AC3E}">
        <p14:creationId xmlns:p14="http://schemas.microsoft.com/office/powerpoint/2010/main" val="3937727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24" y="3534834"/>
            <a:ext cx="3328624" cy="3323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41" y="226263"/>
            <a:ext cx="3476896" cy="3471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411" y="322044"/>
            <a:ext cx="3258362" cy="3253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478" y="322044"/>
            <a:ext cx="3310525" cy="3305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613" y="3513459"/>
            <a:ext cx="3295523" cy="3290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905" y="3534834"/>
            <a:ext cx="3328906" cy="33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9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####  Fitting an SVM using e1071 package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err="1">
                <a:solidFill>
                  <a:srgbClr val="0000FF"/>
                </a:solidFill>
              </a:rPr>
              <a:t>pred</a:t>
            </a:r>
            <a:r>
              <a:rPr lang="en-US" sz="2000" dirty="0">
                <a:solidFill>
                  <a:srgbClr val="0000FF"/>
                </a:solidFill>
              </a:rPr>
              <a:t>&lt;-predict(model, LN[-sub,])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err="1">
                <a:solidFill>
                  <a:srgbClr val="0000FF"/>
                </a:solidFill>
              </a:rPr>
              <a:t>pred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1   3   5  13  14  16  24  27  29  37  40  41  42  54  55  56  57  58  62  63  64  65  66  67  72  73  77  80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0   0  1   1    1     0     0    0    1    1    0     0    0    1    0     0    1    1     1    0    1    0    0    0    0    0    1    0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217 221 227 230 231 237 240 242 246 248 250 261 264 265 269 276 278 280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1      1      1      0     0      0     0      0      0      0     0     1      1      0     1     0      0     0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Levels: 0 1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00FF"/>
                </a:solidFill>
              </a:rPr>
              <a:t>table(</a:t>
            </a:r>
            <a:r>
              <a:rPr lang="en-US" sz="2000" dirty="0" err="1">
                <a:solidFill>
                  <a:srgbClr val="0000FF"/>
                </a:solidFill>
              </a:rPr>
              <a:t>pred</a:t>
            </a:r>
            <a:r>
              <a:rPr lang="en-US" sz="2000" dirty="0">
                <a:solidFill>
                  <a:srgbClr val="0000FF"/>
                </a:solidFill>
              </a:rPr>
              <a:t>, LN$CR90[-sub])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err="1">
                <a:solidFill>
                  <a:srgbClr val="FF0000"/>
                </a:solidFill>
              </a:rPr>
              <a:t>pred</a:t>
            </a:r>
            <a:r>
              <a:rPr lang="en-US" sz="2000" dirty="0">
                <a:solidFill>
                  <a:srgbClr val="FF0000"/>
                </a:solidFill>
              </a:rPr>
              <a:t>    0     1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 0      52   14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   1      16    11</a:t>
            </a:r>
          </a:p>
        </p:txBody>
      </p:sp>
    </p:spTree>
    <p:extLst>
      <p:ext uri="{BB962C8B-B14F-4D97-AF65-F5344CB8AC3E}">
        <p14:creationId xmlns:p14="http://schemas.microsoft.com/office/powerpoint/2010/main" val="236177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components of a SVM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Separating </a:t>
            </a:r>
            <a:r>
              <a:rPr lang="en-US" dirty="0" err="1"/>
              <a:t>hyperplane</a:t>
            </a:r>
            <a:endParaRPr lang="en-US" dirty="0"/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Maximum-margin of the </a:t>
            </a:r>
            <a:r>
              <a:rPr lang="en-US" dirty="0" err="1"/>
              <a:t>hyperplane</a:t>
            </a:r>
            <a:endParaRPr lang="en-US" dirty="0"/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Soft margin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Kernel function</a:t>
            </a:r>
          </a:p>
        </p:txBody>
      </p:sp>
    </p:spTree>
    <p:extLst>
      <p:ext uri="{BB962C8B-B14F-4D97-AF65-F5344CB8AC3E}">
        <p14:creationId xmlns:p14="http://schemas.microsoft.com/office/powerpoint/2010/main" val="3033062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 </a:t>
            </a:r>
            <a:r>
              <a:rPr lang="en-US" dirty="0"/>
              <a:t>(polynomial kernel)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####  Fitting an SVM using e1071 package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tmodel2&lt;-</a:t>
            </a:r>
            <a:r>
              <a:rPr lang="en-US" dirty="0" err="1">
                <a:solidFill>
                  <a:srgbClr val="0000FF"/>
                </a:solidFill>
              </a:rPr>
              <a:t>tune.svm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as.factor</a:t>
            </a:r>
            <a:r>
              <a:rPr lang="en-US" dirty="0">
                <a:solidFill>
                  <a:srgbClr val="0000FF"/>
                </a:solidFill>
              </a:rPr>
              <a:t>(CR90)~., data=LN[sub,], kernel="polynomial", type="C", degree=c(2:4) , gamma=10^(-6:-1), cost=10^(1:3), </a:t>
            </a:r>
            <a:r>
              <a:rPr lang="en-US" dirty="0" err="1">
                <a:solidFill>
                  <a:srgbClr val="0000FF"/>
                </a:solidFill>
              </a:rPr>
              <a:t>class.weights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cwts</a:t>
            </a:r>
            <a:r>
              <a:rPr lang="en-US" dirty="0">
                <a:solidFill>
                  <a:srgbClr val="0000FF"/>
                </a:solidFill>
              </a:rPr>
              <a:t>[2])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tmodel2$best.parameters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degree   gamma   cost    </a:t>
            </a:r>
            <a:r>
              <a:rPr lang="en-US" dirty="0" err="1">
                <a:solidFill>
                  <a:srgbClr val="FF0000"/>
                </a:solidFill>
              </a:rPr>
              <a:t>class.weights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600"/>
              </a:spcBef>
              <a:buAutoNum type="arabicPlain" startAt="9"/>
            </a:pPr>
            <a:r>
              <a:rPr lang="en-US" dirty="0">
                <a:solidFill>
                  <a:srgbClr val="FF0000"/>
                </a:solidFill>
              </a:rPr>
              <a:t>4         0.1       100      3.816327 </a:t>
            </a:r>
          </a:p>
          <a:p>
            <a:pPr marL="514350" indent="-514350">
              <a:spcBef>
                <a:spcPts val="600"/>
              </a:spcBef>
              <a:buAutoNum type="arabicPlain" startAt="9"/>
            </a:pPr>
            <a:r>
              <a:rPr lang="en-US" dirty="0">
                <a:solidFill>
                  <a:srgbClr val="0000FF"/>
                </a:solidFill>
              </a:rPr>
              <a:t>tmodel2$best.performance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[1] 0.2780702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tmodel2$best.model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Call: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FF0000"/>
                </a:solidFill>
              </a:rPr>
              <a:t>best.svm</a:t>
            </a:r>
            <a:r>
              <a:rPr lang="en-US" dirty="0">
                <a:solidFill>
                  <a:srgbClr val="FF0000"/>
                </a:solidFill>
              </a:rPr>
              <a:t>(x = </a:t>
            </a:r>
            <a:r>
              <a:rPr lang="en-US" dirty="0" err="1">
                <a:solidFill>
                  <a:srgbClr val="FF0000"/>
                </a:solidFill>
              </a:rPr>
              <a:t>as.factor</a:t>
            </a:r>
            <a:r>
              <a:rPr lang="en-US" dirty="0">
                <a:solidFill>
                  <a:srgbClr val="FF0000"/>
                </a:solidFill>
              </a:rPr>
              <a:t>(CR90) ~ ., data = LN[sub, ], degree = c(2:6), gamma=10^(-6:-1), cost = 10^(1:3), </a:t>
            </a:r>
            <a:r>
              <a:rPr lang="en-US" dirty="0" err="1">
                <a:solidFill>
                  <a:srgbClr val="FF0000"/>
                </a:solidFill>
              </a:rPr>
              <a:t>class.weights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cwts</a:t>
            </a:r>
            <a:r>
              <a:rPr lang="en-US" dirty="0">
                <a:solidFill>
                  <a:srgbClr val="FF0000"/>
                </a:solidFill>
              </a:rPr>
              <a:t>[2], kernel = "polynomial",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type = "C")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Parameters: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SVM-Type:  C-classification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SVM-Kernel:  polynomial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cost:  100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degree:  4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coef.0:  0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Number of Support Vectors:  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2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 </a:t>
            </a:r>
            <a:r>
              <a:rPr lang="en-US" dirty="0"/>
              <a:t>(polynomial kernel)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5563"/>
            <a:ext cx="10515600" cy="48514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####  Fitting an SVM using e1071 package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model2&lt;-</a:t>
            </a:r>
            <a:r>
              <a:rPr lang="en-US" dirty="0" err="1">
                <a:solidFill>
                  <a:srgbClr val="0000FF"/>
                </a:solidFill>
              </a:rPr>
              <a:t>svm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as.factor</a:t>
            </a:r>
            <a:r>
              <a:rPr lang="en-US" dirty="0">
                <a:solidFill>
                  <a:srgbClr val="0000FF"/>
                </a:solidFill>
              </a:rPr>
              <a:t>(CR90)~., data=LN[sub,], kernel="polynomial", type="C", cost=100, degree=4,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gamma=0.1, cross=10)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3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model2$decision.values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0/1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2     1.0433848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3     2.2333284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278  -0.1773095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280  -1.0000194</a:t>
            </a:r>
          </a:p>
          <a:p>
            <a:pPr marL="0" indent="0">
              <a:spcBef>
                <a:spcPts val="600"/>
              </a:spcBef>
              <a:buNone/>
            </a:pP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model2$tot.accuracy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[1] 71.12299</a:t>
            </a:r>
          </a:p>
          <a:p>
            <a:pPr marL="0" indent="0">
              <a:spcBef>
                <a:spcPts val="600"/>
              </a:spcBef>
              <a:buNone/>
            </a:pP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table(model2$fitted, LN$CR90[sub])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0        1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0    138    3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1     0       46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99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e1071</a:t>
            </a:r>
            <a:r>
              <a:rPr lang="en-US" dirty="0"/>
              <a:t>: Comparing Kernels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Training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table(</a:t>
            </a:r>
            <a:r>
              <a:rPr lang="en-US" dirty="0" err="1">
                <a:solidFill>
                  <a:srgbClr val="0000FF"/>
                </a:solidFill>
              </a:rPr>
              <a:t>model$fitted</a:t>
            </a:r>
            <a:r>
              <a:rPr lang="en-US" dirty="0">
                <a:solidFill>
                  <a:srgbClr val="0000FF"/>
                </a:solidFill>
              </a:rPr>
              <a:t>, LN$CR90[sub])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0        1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0   138    0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1    0       49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table(</a:t>
            </a:r>
            <a:r>
              <a:rPr lang="en-US" dirty="0" err="1">
                <a:solidFill>
                  <a:srgbClr val="0000FF"/>
                </a:solidFill>
              </a:rPr>
              <a:t>pred</a:t>
            </a:r>
            <a:r>
              <a:rPr lang="en-US" dirty="0">
                <a:solidFill>
                  <a:srgbClr val="0000FF"/>
                </a:solidFill>
              </a:rPr>
              <a:t>, LN$CR90[-sub])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FF0000"/>
                </a:solidFill>
              </a:rPr>
              <a:t>pred</a:t>
            </a:r>
            <a:r>
              <a:rPr lang="en-US" dirty="0">
                <a:solidFill>
                  <a:srgbClr val="FF0000"/>
                </a:solidFill>
              </a:rPr>
              <a:t>    0     1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0      52   14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1      16    11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Training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table(model2$fitted, LN$CR90[sub])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0        1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0    138    3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1     0       46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Test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table(pred2, LN$CR90[-sub])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pred2   0      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0      54    18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1       14      7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19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kernlab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### The R package </a:t>
            </a:r>
            <a:r>
              <a:rPr lang="en-US" dirty="0" err="1"/>
              <a:t>kernlab</a:t>
            </a:r>
            <a:r>
              <a:rPr lang="en-US" dirty="0"/>
              <a:t> is an alternative to e1071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### Provides more possible kernel functions and different types of </a:t>
            </a:r>
            <a:r>
              <a:rPr lang="en-US" dirty="0" err="1"/>
              <a:t>svm</a:t>
            </a:r>
            <a:r>
              <a:rPr lang="en-US" dirty="0"/>
              <a:t> implementation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### However, it does not have a built in tuning function (and requires more knowledge to use)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library(</a:t>
            </a:r>
            <a:r>
              <a:rPr lang="en-US" dirty="0" err="1">
                <a:solidFill>
                  <a:srgbClr val="0000FF"/>
                </a:solidFill>
              </a:rPr>
              <a:t>kernlab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model3&lt;-</a:t>
            </a:r>
            <a:r>
              <a:rPr lang="en-US" dirty="0" err="1">
                <a:solidFill>
                  <a:srgbClr val="0000FF"/>
                </a:solidFill>
              </a:rPr>
              <a:t>ksvm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as.factor</a:t>
            </a:r>
            <a:r>
              <a:rPr lang="en-US" dirty="0">
                <a:solidFill>
                  <a:srgbClr val="0000FF"/>
                </a:solidFill>
              </a:rPr>
              <a:t>(CR90) ~ ., data=LN[sub,], type="C-svc", kernel="</a:t>
            </a:r>
            <a:r>
              <a:rPr lang="en-US" dirty="0" err="1">
                <a:solidFill>
                  <a:srgbClr val="0000FF"/>
                </a:solidFill>
              </a:rPr>
              <a:t>rbfdot</a:t>
            </a:r>
            <a:r>
              <a:rPr lang="en-US" dirty="0">
                <a:solidFill>
                  <a:srgbClr val="0000FF"/>
                </a:solidFill>
              </a:rPr>
              <a:t>",  </a:t>
            </a:r>
            <a:r>
              <a:rPr lang="en-US" dirty="0" err="1">
                <a:solidFill>
                  <a:srgbClr val="0000FF"/>
                </a:solidFill>
              </a:rPr>
              <a:t>kpar</a:t>
            </a:r>
            <a:r>
              <a:rPr lang="en-US" dirty="0">
                <a:solidFill>
                  <a:srgbClr val="0000FF"/>
                </a:solidFill>
              </a:rPr>
              <a:t>=list(sigma=0.1), C=100, 	</a:t>
            </a:r>
            <a:r>
              <a:rPr lang="en-US" dirty="0" err="1">
                <a:solidFill>
                  <a:srgbClr val="0000FF"/>
                </a:solidFill>
              </a:rPr>
              <a:t>prob.model</a:t>
            </a:r>
            <a:r>
              <a:rPr lang="en-US" dirty="0">
                <a:solidFill>
                  <a:srgbClr val="0000FF"/>
                </a:solidFill>
              </a:rPr>
              <a:t>=T)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3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</a:rPr>
              <a:t>slotNames</a:t>
            </a:r>
            <a:r>
              <a:rPr lang="en-US" dirty="0">
                <a:solidFill>
                  <a:srgbClr val="0000FF"/>
                </a:solidFill>
              </a:rPr>
              <a:t>(model3)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[1] "</a:t>
            </a:r>
            <a:r>
              <a:rPr lang="en-US" dirty="0" err="1">
                <a:solidFill>
                  <a:srgbClr val="FF0000"/>
                </a:solidFill>
              </a:rPr>
              <a:t>param</a:t>
            </a:r>
            <a:r>
              <a:rPr lang="en-US" dirty="0">
                <a:solidFill>
                  <a:srgbClr val="FF0000"/>
                </a:solidFill>
              </a:rPr>
              <a:t>"      "scaling"    "</a:t>
            </a:r>
            <a:r>
              <a:rPr lang="en-US" dirty="0" err="1">
                <a:solidFill>
                  <a:srgbClr val="FF0000"/>
                </a:solidFill>
              </a:rPr>
              <a:t>coef</a:t>
            </a:r>
            <a:r>
              <a:rPr lang="en-US" dirty="0">
                <a:solidFill>
                  <a:srgbClr val="FF0000"/>
                </a:solidFill>
              </a:rPr>
              <a:t>"       "</a:t>
            </a:r>
            <a:r>
              <a:rPr lang="en-US" dirty="0" err="1">
                <a:solidFill>
                  <a:srgbClr val="FF0000"/>
                </a:solidFill>
              </a:rPr>
              <a:t>alphaindex</a:t>
            </a:r>
            <a:r>
              <a:rPr lang="en-US" dirty="0">
                <a:solidFill>
                  <a:srgbClr val="FF0000"/>
                </a:solidFill>
              </a:rPr>
              <a:t>" "b"          "</a:t>
            </a:r>
            <a:r>
              <a:rPr lang="en-US" dirty="0" err="1">
                <a:solidFill>
                  <a:srgbClr val="FF0000"/>
                </a:solidFill>
              </a:rPr>
              <a:t>obj</a:t>
            </a:r>
            <a:r>
              <a:rPr lang="en-US" dirty="0">
                <a:solidFill>
                  <a:srgbClr val="FF0000"/>
                </a:solidFill>
              </a:rPr>
              <a:t>"        "</a:t>
            </a:r>
            <a:r>
              <a:rPr lang="en-US" dirty="0" err="1">
                <a:solidFill>
                  <a:srgbClr val="FF0000"/>
                </a:solidFill>
              </a:rPr>
              <a:t>SVindex</a:t>
            </a:r>
            <a:r>
              <a:rPr lang="en-US" dirty="0">
                <a:solidFill>
                  <a:srgbClr val="FF0000"/>
                </a:solidFill>
              </a:rPr>
              <a:t>"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[8] "</a:t>
            </a:r>
            <a:r>
              <a:rPr lang="en-US" dirty="0" err="1">
                <a:solidFill>
                  <a:srgbClr val="FF0000"/>
                </a:solidFill>
              </a:rPr>
              <a:t>nSV</a:t>
            </a:r>
            <a:r>
              <a:rPr lang="en-US" dirty="0">
                <a:solidFill>
                  <a:srgbClr val="FF0000"/>
                </a:solidFill>
              </a:rPr>
              <a:t>"        "prior"      "</a:t>
            </a:r>
            <a:r>
              <a:rPr lang="en-US" dirty="0" err="1">
                <a:solidFill>
                  <a:srgbClr val="FF0000"/>
                </a:solidFill>
              </a:rPr>
              <a:t>prob.model</a:t>
            </a:r>
            <a:r>
              <a:rPr lang="en-US" dirty="0">
                <a:solidFill>
                  <a:srgbClr val="FF0000"/>
                </a:solidFill>
              </a:rPr>
              <a:t>" "alpha"      "type"       "</a:t>
            </a:r>
            <a:r>
              <a:rPr lang="en-US" dirty="0" err="1">
                <a:solidFill>
                  <a:srgbClr val="FF0000"/>
                </a:solidFill>
              </a:rPr>
              <a:t>kernelf</a:t>
            </a:r>
            <a:r>
              <a:rPr lang="en-US" dirty="0">
                <a:solidFill>
                  <a:srgbClr val="FF0000"/>
                </a:solidFill>
              </a:rPr>
              <a:t>"    "</a:t>
            </a:r>
            <a:r>
              <a:rPr lang="en-US" dirty="0" err="1">
                <a:solidFill>
                  <a:srgbClr val="FF0000"/>
                </a:solidFill>
              </a:rPr>
              <a:t>kpar</a:t>
            </a:r>
            <a:r>
              <a:rPr lang="en-US" dirty="0">
                <a:solidFill>
                  <a:srgbClr val="FF0000"/>
                </a:solidFill>
              </a:rPr>
              <a:t>"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[15] "</a:t>
            </a:r>
            <a:r>
              <a:rPr lang="en-US" dirty="0" err="1">
                <a:solidFill>
                  <a:srgbClr val="FF0000"/>
                </a:solidFill>
              </a:rPr>
              <a:t>xmatrix</a:t>
            </a:r>
            <a:r>
              <a:rPr lang="en-US" dirty="0">
                <a:solidFill>
                  <a:srgbClr val="FF0000"/>
                </a:solidFill>
              </a:rPr>
              <a:t>"    "</a:t>
            </a:r>
            <a:r>
              <a:rPr lang="en-US" dirty="0" err="1">
                <a:solidFill>
                  <a:srgbClr val="FF0000"/>
                </a:solidFill>
              </a:rPr>
              <a:t>ymatrix</a:t>
            </a:r>
            <a:r>
              <a:rPr lang="en-US" dirty="0">
                <a:solidFill>
                  <a:srgbClr val="FF0000"/>
                </a:solidFill>
              </a:rPr>
              <a:t>"    "fitted"     "</a:t>
            </a:r>
            <a:r>
              <a:rPr lang="en-US" dirty="0" err="1">
                <a:solidFill>
                  <a:srgbClr val="FF0000"/>
                </a:solidFill>
              </a:rPr>
              <a:t>lev</a:t>
            </a:r>
            <a:r>
              <a:rPr lang="en-US" dirty="0">
                <a:solidFill>
                  <a:srgbClr val="FF0000"/>
                </a:solidFill>
              </a:rPr>
              <a:t>"        "</a:t>
            </a:r>
            <a:r>
              <a:rPr lang="en-US" dirty="0" err="1">
                <a:solidFill>
                  <a:srgbClr val="FF0000"/>
                </a:solidFill>
              </a:rPr>
              <a:t>nclass</a:t>
            </a:r>
            <a:r>
              <a:rPr lang="en-US" dirty="0">
                <a:solidFill>
                  <a:srgbClr val="FF0000"/>
                </a:solidFill>
              </a:rPr>
              <a:t>"     "error"      "cross"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[22] "</a:t>
            </a:r>
            <a:r>
              <a:rPr lang="en-US" dirty="0" err="1">
                <a:solidFill>
                  <a:srgbClr val="FF0000"/>
                </a:solidFill>
              </a:rPr>
              <a:t>n.action</a:t>
            </a:r>
            <a:r>
              <a:rPr lang="en-US" dirty="0">
                <a:solidFill>
                  <a:srgbClr val="FF0000"/>
                </a:solidFill>
              </a:rPr>
              <a:t>"   "terms"      "</a:t>
            </a:r>
            <a:r>
              <a:rPr lang="en-US" dirty="0" err="1">
                <a:solidFill>
                  <a:srgbClr val="FF0000"/>
                </a:solidFill>
              </a:rPr>
              <a:t>kcall</a:t>
            </a:r>
            <a:r>
              <a:rPr lang="en-US" dirty="0">
                <a:solidFill>
                  <a:srgbClr val="FF0000"/>
                </a:solidFill>
              </a:rPr>
              <a:t>“</a:t>
            </a:r>
          </a:p>
          <a:p>
            <a:pPr marL="0" indent="0">
              <a:spcBef>
                <a:spcPts val="600"/>
              </a:spcBef>
              <a:buNone/>
            </a:pP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table(model3@fitted, LN$CR90[sub])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0        1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0   138    2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1   0        47</a:t>
            </a:r>
          </a:p>
        </p:txBody>
      </p:sp>
    </p:spTree>
    <p:extLst>
      <p:ext uri="{BB962C8B-B14F-4D97-AF65-F5344CB8AC3E}">
        <p14:creationId xmlns:p14="http://schemas.microsoft.com/office/powerpoint/2010/main" val="2590396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Models from </a:t>
            </a:r>
            <a:r>
              <a:rPr lang="en-US" i="1" dirty="0"/>
              <a:t>e1071</a:t>
            </a:r>
            <a:r>
              <a:rPr lang="en-US" dirty="0"/>
              <a:t> and </a:t>
            </a:r>
            <a:r>
              <a:rPr lang="en-US" i="1" dirty="0" err="1"/>
              <a:t>kernlab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Training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table(</a:t>
            </a:r>
            <a:r>
              <a:rPr lang="en-US" dirty="0" err="1">
                <a:solidFill>
                  <a:srgbClr val="0000FF"/>
                </a:solidFill>
              </a:rPr>
              <a:t>model$fitted</a:t>
            </a:r>
            <a:r>
              <a:rPr lang="en-US" dirty="0">
                <a:solidFill>
                  <a:srgbClr val="0000FF"/>
                </a:solidFill>
              </a:rPr>
              <a:t>, LN$CR90[sub])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0        1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0   138    0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1    0       49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table(pred, LN$CR90[-sub])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pred    0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0      52   14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1      16    11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Training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table(model3@fitted, LN$CR90[sub])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0        1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0   138    2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1   0        47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Test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table(pred3, LN$CR90[-sub])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pred3  0     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0      54   14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1      14    11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167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kernlab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The </a:t>
            </a:r>
            <a:r>
              <a:rPr lang="en-US" sz="3000" i="1" dirty="0" err="1"/>
              <a:t>kernlab</a:t>
            </a:r>
            <a:r>
              <a:rPr lang="en-US" sz="3000" dirty="0"/>
              <a:t> package also has some nice plotting features</a:t>
            </a:r>
          </a:p>
          <a:p>
            <a:r>
              <a:rPr lang="en-US" sz="3000" dirty="0"/>
              <a:t>We can plot the contours for the SVM “posterior probability” for any pair of variables in the model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100" dirty="0" err="1">
                <a:solidFill>
                  <a:srgbClr val="0000FF"/>
                </a:solidFill>
              </a:rPr>
              <a:t>svp</a:t>
            </a:r>
            <a:r>
              <a:rPr lang="en-US" sz="2100" dirty="0">
                <a:solidFill>
                  <a:srgbClr val="0000FF"/>
                </a:solidFill>
              </a:rPr>
              <a:t>&lt;-</a:t>
            </a:r>
            <a:r>
              <a:rPr lang="en-US" sz="2100" dirty="0" err="1">
                <a:solidFill>
                  <a:srgbClr val="0000FF"/>
                </a:solidFill>
              </a:rPr>
              <a:t>ksvm</a:t>
            </a:r>
            <a:r>
              <a:rPr lang="en-US" sz="2100" dirty="0">
                <a:solidFill>
                  <a:srgbClr val="0000FF"/>
                </a:solidFill>
              </a:rPr>
              <a:t>(</a:t>
            </a:r>
            <a:r>
              <a:rPr lang="en-US" sz="2100" dirty="0" err="1">
                <a:solidFill>
                  <a:srgbClr val="0000FF"/>
                </a:solidFill>
              </a:rPr>
              <a:t>as.factor</a:t>
            </a:r>
            <a:r>
              <a:rPr lang="en-US" sz="2100" dirty="0">
                <a:solidFill>
                  <a:srgbClr val="0000FF"/>
                </a:solidFill>
              </a:rPr>
              <a:t>(CR90) ~ il2ra + </a:t>
            </a:r>
            <a:r>
              <a:rPr lang="en-US" sz="2100" dirty="0" err="1">
                <a:solidFill>
                  <a:srgbClr val="0000FF"/>
                </a:solidFill>
              </a:rPr>
              <a:t>egfr</a:t>
            </a:r>
            <a:r>
              <a:rPr lang="en-US" sz="2100" dirty="0">
                <a:solidFill>
                  <a:srgbClr val="0000FF"/>
                </a:solidFill>
              </a:rPr>
              <a:t> + age, data=LN[sub,], type="C-svc", kernel="</a:t>
            </a:r>
            <a:r>
              <a:rPr lang="en-US" sz="2100" dirty="0" err="1">
                <a:solidFill>
                  <a:srgbClr val="0000FF"/>
                </a:solidFill>
              </a:rPr>
              <a:t>rbfdot</a:t>
            </a:r>
            <a:r>
              <a:rPr lang="en-US" sz="2100" dirty="0">
                <a:solidFill>
                  <a:srgbClr val="0000FF"/>
                </a:solidFill>
              </a:rPr>
              <a:t>", </a:t>
            </a:r>
            <a:r>
              <a:rPr lang="en-US" sz="2100" dirty="0" err="1">
                <a:solidFill>
                  <a:srgbClr val="0000FF"/>
                </a:solidFill>
              </a:rPr>
              <a:t>kpar</a:t>
            </a:r>
            <a:r>
              <a:rPr lang="en-US" sz="2100" dirty="0">
                <a:solidFill>
                  <a:srgbClr val="0000FF"/>
                </a:solidFill>
              </a:rPr>
              <a:t>=list(sigma=0.1), C=100, </a:t>
            </a:r>
            <a:r>
              <a:rPr lang="en-US" sz="2100" dirty="0" err="1">
                <a:solidFill>
                  <a:srgbClr val="0000FF"/>
                </a:solidFill>
              </a:rPr>
              <a:t>prob.model</a:t>
            </a:r>
            <a:r>
              <a:rPr lang="en-US" sz="2100" dirty="0">
                <a:solidFill>
                  <a:srgbClr val="0000FF"/>
                </a:solidFill>
              </a:rPr>
              <a:t>=T)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</a:rPr>
              <a:t>x&lt;-LN[</a:t>
            </a:r>
            <a:r>
              <a:rPr lang="en-US" sz="2100" dirty="0" err="1">
                <a:solidFill>
                  <a:srgbClr val="0000FF"/>
                </a:solidFill>
              </a:rPr>
              <a:t>sub,c</a:t>
            </a:r>
            <a:r>
              <a:rPr lang="en-US" sz="2100" dirty="0">
                <a:solidFill>
                  <a:srgbClr val="0000FF"/>
                </a:solidFill>
              </a:rPr>
              <a:t>(2,6,7)]</a:t>
            </a:r>
          </a:p>
          <a:p>
            <a:pPr marL="0" indent="0">
              <a:buNone/>
            </a:pPr>
            <a:endParaRPr lang="en-US" sz="9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</a:rPr>
              <a:t>plot(</a:t>
            </a:r>
            <a:r>
              <a:rPr lang="en-US" sz="2100" dirty="0" err="1">
                <a:solidFill>
                  <a:srgbClr val="0000FF"/>
                </a:solidFill>
              </a:rPr>
              <a:t>svp,data</a:t>
            </a:r>
            <a:r>
              <a:rPr lang="en-US" sz="2100" dirty="0">
                <a:solidFill>
                  <a:srgbClr val="0000FF"/>
                </a:solidFill>
              </a:rPr>
              <a:t>=x, slice=list(age=0))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</a:rPr>
              <a:t>plot(</a:t>
            </a:r>
            <a:r>
              <a:rPr lang="en-US" sz="2100" dirty="0" err="1">
                <a:solidFill>
                  <a:srgbClr val="0000FF"/>
                </a:solidFill>
              </a:rPr>
              <a:t>svp,data</a:t>
            </a:r>
            <a:r>
              <a:rPr lang="en-US" sz="2100" dirty="0">
                <a:solidFill>
                  <a:srgbClr val="0000FF"/>
                </a:solidFill>
              </a:rPr>
              <a:t>=x, slice=list(age=-1.5))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</a:rPr>
              <a:t>plot(</a:t>
            </a:r>
            <a:r>
              <a:rPr lang="en-US" sz="2100" dirty="0" err="1">
                <a:solidFill>
                  <a:srgbClr val="0000FF"/>
                </a:solidFill>
              </a:rPr>
              <a:t>svp,data</a:t>
            </a:r>
            <a:r>
              <a:rPr lang="en-US" sz="2100" dirty="0">
                <a:solidFill>
                  <a:srgbClr val="0000FF"/>
                </a:solidFill>
              </a:rPr>
              <a:t>=x, slice=list(age=1.5))</a:t>
            </a:r>
          </a:p>
          <a:p>
            <a:pPr marL="0" indent="0">
              <a:buNone/>
            </a:pPr>
            <a:endParaRPr lang="en-US" sz="9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</a:rPr>
              <a:t>plot(</a:t>
            </a:r>
            <a:r>
              <a:rPr lang="en-US" sz="2100" dirty="0" err="1">
                <a:solidFill>
                  <a:srgbClr val="0000FF"/>
                </a:solidFill>
              </a:rPr>
              <a:t>svp,data</a:t>
            </a:r>
            <a:r>
              <a:rPr lang="en-US" sz="2100" dirty="0">
                <a:solidFill>
                  <a:srgbClr val="0000FF"/>
                </a:solidFill>
              </a:rPr>
              <a:t>=x, slice=list(</a:t>
            </a:r>
            <a:r>
              <a:rPr lang="en-US" sz="2100" dirty="0" err="1">
                <a:solidFill>
                  <a:srgbClr val="0000FF"/>
                </a:solidFill>
              </a:rPr>
              <a:t>egfr</a:t>
            </a:r>
            <a:r>
              <a:rPr lang="en-US" sz="2100" dirty="0">
                <a:solidFill>
                  <a:srgbClr val="0000FF"/>
                </a:solidFill>
              </a:rPr>
              <a:t>=-2))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</a:rPr>
              <a:t>plot(</a:t>
            </a:r>
            <a:r>
              <a:rPr lang="en-US" sz="2100" dirty="0" err="1">
                <a:solidFill>
                  <a:srgbClr val="0000FF"/>
                </a:solidFill>
              </a:rPr>
              <a:t>svp,data</a:t>
            </a:r>
            <a:r>
              <a:rPr lang="en-US" sz="2100" dirty="0">
                <a:solidFill>
                  <a:srgbClr val="0000FF"/>
                </a:solidFill>
              </a:rPr>
              <a:t>=x, slice=list(</a:t>
            </a:r>
            <a:r>
              <a:rPr lang="en-US" sz="2100" dirty="0" err="1">
                <a:solidFill>
                  <a:srgbClr val="0000FF"/>
                </a:solidFill>
              </a:rPr>
              <a:t>egfr</a:t>
            </a:r>
            <a:r>
              <a:rPr lang="en-US" sz="2100" dirty="0">
                <a:solidFill>
                  <a:srgbClr val="0000FF"/>
                </a:solidFill>
              </a:rPr>
              <a:t>=0))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</a:rPr>
              <a:t>plot(</a:t>
            </a:r>
            <a:r>
              <a:rPr lang="en-US" sz="2100" dirty="0" err="1">
                <a:solidFill>
                  <a:srgbClr val="0000FF"/>
                </a:solidFill>
              </a:rPr>
              <a:t>svp,data</a:t>
            </a:r>
            <a:r>
              <a:rPr lang="en-US" sz="2100" dirty="0">
                <a:solidFill>
                  <a:srgbClr val="0000FF"/>
                </a:solidFill>
              </a:rPr>
              <a:t>=x, slice=list(</a:t>
            </a:r>
            <a:r>
              <a:rPr lang="en-US" sz="2100" dirty="0" err="1">
                <a:solidFill>
                  <a:srgbClr val="0000FF"/>
                </a:solidFill>
              </a:rPr>
              <a:t>egfr</a:t>
            </a:r>
            <a:r>
              <a:rPr lang="en-US" sz="2100" dirty="0">
                <a:solidFill>
                  <a:srgbClr val="0000FF"/>
                </a:solidFill>
              </a:rPr>
              <a:t>=2))</a:t>
            </a:r>
          </a:p>
        </p:txBody>
      </p:sp>
    </p:spTree>
    <p:extLst>
      <p:ext uri="{BB962C8B-B14F-4D97-AF65-F5344CB8AC3E}">
        <p14:creationId xmlns:p14="http://schemas.microsoft.com/office/powerpoint/2010/main" val="3051125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4637" y="3072971"/>
            <a:ext cx="914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 = -1.5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9732" y="3072972"/>
            <a:ext cx="723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 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14694" y="3072972"/>
            <a:ext cx="859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 = 1.5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7" y="3321555"/>
            <a:ext cx="3107395" cy="3102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62" y="3377728"/>
            <a:ext cx="3111048" cy="310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366" y="3375977"/>
            <a:ext cx="3052890" cy="3048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8942" y="6330208"/>
            <a:ext cx="879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EGFR = -2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9121" y="6392995"/>
            <a:ext cx="825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EGFR =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51313" y="6330207"/>
            <a:ext cx="825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EGFR = 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12392E-DB21-4E3A-BE90-B162F2A31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302" y="0"/>
            <a:ext cx="3107395" cy="31027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6D035B-E7EE-9A64-AC98-E1AAB3047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73" y="-15222"/>
            <a:ext cx="3092795" cy="3088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0869FD-6389-38D6-1444-736C89DC2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647" y="0"/>
            <a:ext cx="3052890" cy="304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1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More Interesting Example Application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Prediction of RNA-protein binding residues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Involved in transcription regulation, splicing and protein synthesis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This problem has been tackled by several different methods in the past</a:t>
            </a:r>
          </a:p>
          <a:p>
            <a:pPr lvl="1" eaLnBrk="1" hangingPunct="1"/>
            <a:r>
              <a:rPr lang="en-US" dirty="0"/>
              <a:t>ANNs, Naïve Bayes classifiers (</a:t>
            </a:r>
            <a:r>
              <a:rPr lang="en-US" dirty="0" err="1"/>
              <a:t>NBc</a:t>
            </a:r>
            <a:r>
              <a:rPr lang="en-US" dirty="0"/>
              <a:t>), SVMs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711868"/>
            <a:ext cx="11100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 </a:t>
            </a:r>
            <a:r>
              <a:rPr lang="en-US" dirty="0" err="1"/>
              <a:t>Maetschke</a:t>
            </a:r>
            <a:r>
              <a:rPr lang="en-US" dirty="0"/>
              <a:t> SR and Yuan Z (2009).  Exploiting structural and topological information to improve prediction </a:t>
            </a:r>
          </a:p>
          <a:p>
            <a:r>
              <a:rPr lang="en-US" dirty="0"/>
              <a:t>        of RNA-protein binding sites.  BMC Bioinformatics, 10: 341, </a:t>
            </a:r>
            <a:r>
              <a:rPr lang="en-US" dirty="0">
                <a:hlinkClick r:id="rId2"/>
              </a:rPr>
              <a:t>http://www.biomedcentral.com/1471-2105/10/341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744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Training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51146" y="1143000"/>
            <a:ext cx="1084754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From BR144, 144 protein-RNA complexes with annotated residues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4304 binding residues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27937 non-binding residues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very low sequence similarity</a:t>
            </a:r>
          </a:p>
          <a:p>
            <a:pPr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Data includes: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Sequence data (PSI-BLAST profile)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Accessible surface area (ASA) – residue location and correlation with interface regions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/>
              <a:t>Betweeness</a:t>
            </a:r>
            <a:r>
              <a:rPr lang="en-US" dirty="0"/>
              <a:t>-centrality  (BC)– A node’s relative importance in a network, calculated from a spatial patch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Retention </a:t>
            </a:r>
            <a:r>
              <a:rPr lang="en-US" dirty="0" err="1"/>
              <a:t>coefficeint</a:t>
            </a:r>
            <a:r>
              <a:rPr lang="en-US" dirty="0"/>
              <a:t> (RC) - ability to hold peptide nucleic acids in that region, at pH of 2 </a:t>
            </a:r>
          </a:p>
        </p:txBody>
      </p:sp>
    </p:spTree>
    <p:extLst>
      <p:ext uri="{BB962C8B-B14F-4D97-AF65-F5344CB8AC3E}">
        <p14:creationId xmlns:p14="http://schemas.microsoft.com/office/powerpoint/2010/main" val="341933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Region selection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25563"/>
            <a:ext cx="10823532" cy="2713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Initially evaluated the predictive power of binding residues of all amino acid </a:t>
            </a:r>
            <a:r>
              <a:rPr lang="en-US" dirty="0" err="1"/>
              <a:t>indicies</a:t>
            </a:r>
            <a:r>
              <a:rPr lang="en-US" dirty="0"/>
              <a:t> in the </a:t>
            </a:r>
            <a:r>
              <a:rPr lang="en-US" dirty="0" err="1"/>
              <a:t>AAIndex</a:t>
            </a:r>
            <a:r>
              <a:rPr lang="en-US" dirty="0"/>
              <a:t> database</a:t>
            </a:r>
          </a:p>
          <a:p>
            <a:pPr eaLnBrk="1" hangingPunct="1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This established a baseline for prediction accuracy based on a single residue feature </a:t>
            </a:r>
          </a:p>
        </p:txBody>
      </p:sp>
      <p:pic>
        <p:nvPicPr>
          <p:cNvPr id="3379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429000"/>
            <a:ext cx="65754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05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Microarray expression data from patients with acute leukemia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Both acute lymphoblastic (ALL) and acute myeloid (AML) leukemias</a:t>
            </a:r>
          </a:p>
          <a:p>
            <a:pPr lvl="1" eaLnBrk="1" hangingPunct="1">
              <a:lnSpc>
                <a:spcPct val="90000"/>
              </a:lnSpc>
            </a:pPr>
            <a:endParaRPr lang="en-US" sz="800"/>
          </a:p>
          <a:p>
            <a:pPr eaLnBrk="1" hangingPunct="1">
              <a:lnSpc>
                <a:spcPct val="90000"/>
              </a:lnSpc>
            </a:pPr>
            <a:r>
              <a:rPr lang="en-US"/>
              <a:t>We want to identify type of leukemia based on expression data from patients</a:t>
            </a:r>
          </a:p>
          <a:p>
            <a:pPr eaLnBrk="1" hangingPunct="1">
              <a:lnSpc>
                <a:spcPct val="90000"/>
              </a:lnSpc>
            </a:pPr>
            <a:endParaRPr lang="en-US" sz="800"/>
          </a:p>
          <a:p>
            <a:pPr eaLnBrk="1" hangingPunct="1">
              <a:lnSpc>
                <a:spcPct val="90000"/>
              </a:lnSpc>
            </a:pPr>
            <a:r>
              <a:rPr lang="en-US"/>
              <a:t>From a  much larger data set by Golub </a:t>
            </a:r>
            <a:r>
              <a:rPr lang="en-US" i="1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21252880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Region selection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1562" y="1295400"/>
            <a:ext cx="10935222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Next step was to examine the impact on prediction accuracy by considering the </a:t>
            </a:r>
            <a:r>
              <a:rPr lang="en-US" sz="2400" dirty="0" err="1"/>
              <a:t>aa’s</a:t>
            </a:r>
            <a:r>
              <a:rPr lang="en-US" sz="2400" dirty="0"/>
              <a:t> “near” an interface residue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Refer to these regions as “patches” and they are defines by three different measures of nearness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189289"/>
            <a:ext cx="17907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54" y="3807673"/>
            <a:ext cx="1646238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5259231" y="5334793"/>
            <a:ext cx="206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Euclidian distance between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carbon atoms of residues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7923607" y="5325844"/>
            <a:ext cx="16958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Vertices with smallest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geodesic distance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the central vertex</a:t>
            </a:r>
          </a:p>
        </p:txBody>
      </p:sp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82" y="2742406"/>
            <a:ext cx="17907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1238" y="3876675"/>
            <a:ext cx="1905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2281239" y="3940176"/>
            <a:ext cx="2092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</a:rPr>
              <a:t>Defined by ordering in chain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11095" y="2666206"/>
            <a:ext cx="1855787" cy="80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4519613"/>
            <a:ext cx="3276600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879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5" y="190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Prediction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62050"/>
            <a:ext cx="10680439" cy="39751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 test against </a:t>
            </a:r>
            <a:r>
              <a:rPr lang="en-US" dirty="0" err="1"/>
              <a:t>tRNA</a:t>
            </a:r>
            <a:r>
              <a:rPr lang="en-US" dirty="0"/>
              <a:t> </a:t>
            </a:r>
            <a:r>
              <a:rPr lang="en-US" dirty="0" err="1"/>
              <a:t>psudouridine</a:t>
            </a:r>
            <a:r>
              <a:rPr lang="en-US" dirty="0"/>
              <a:t> synthase (IRE3:A)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600201"/>
            <a:ext cx="5859462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43200" y="6002338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Known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True binding (yellow)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168900" y="6029325"/>
            <a:ext cx="179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SVM predicted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Binding (yellow)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527925" y="6034088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Comparison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752600" y="2438400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front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binding cleft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787525" y="5048251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back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8709352" y="3331967"/>
            <a:ext cx="1670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000" dirty="0">
                <a:latin typeface="Arial" panose="020B0604020202020204" pitchFamily="34" charset="0"/>
              </a:rPr>
              <a:t>True positive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000" dirty="0">
                <a:latin typeface="Arial" panose="020B0604020202020204" pitchFamily="34" charset="0"/>
              </a:rPr>
              <a:t>True negative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000" dirty="0">
                <a:latin typeface="Arial" panose="020B0604020202020204" pitchFamily="34" charset="0"/>
              </a:rPr>
              <a:t>False positive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000" dirty="0">
                <a:latin typeface="Arial" panose="020B0604020202020204" pitchFamily="34" charset="0"/>
              </a:rPr>
              <a:t>False negative</a:t>
            </a:r>
          </a:p>
        </p:txBody>
      </p:sp>
    </p:spTree>
    <p:extLst>
      <p:ext uri="{BB962C8B-B14F-4D97-AF65-F5344CB8AC3E}">
        <p14:creationId xmlns:p14="http://schemas.microsoft.com/office/powerpoint/2010/main" val="16290499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Method Comparison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057401"/>
            <a:ext cx="84296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Data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Start by considering two genes for each patient.</a:t>
            </a:r>
          </a:p>
          <a:p>
            <a:pPr eaLnBrk="1" hangingPunct="1"/>
            <a:endParaRPr lang="en-US" sz="1100"/>
          </a:p>
          <a:p>
            <a:pPr eaLnBrk="1" hangingPunct="1"/>
            <a:r>
              <a:rPr lang="en-US"/>
              <a:t>Each gene is represented as an RNA expression level of the given gene</a:t>
            </a:r>
          </a:p>
          <a:p>
            <a:pPr eaLnBrk="1" hangingPunct="1"/>
            <a:endParaRPr lang="en-US" sz="1100"/>
          </a:p>
          <a:p>
            <a:pPr eaLnBrk="1" hangingPunct="1"/>
            <a:r>
              <a:rPr lang="en-US"/>
              <a:t>The training data can be described, where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/>
              <a:t> is our data and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/>
              <a:t> is the class of that data point</a:t>
            </a:r>
          </a:p>
        </p:txBody>
      </p:sp>
      <p:graphicFrame>
        <p:nvGraphicFramePr>
          <p:cNvPr id="9220" name="Object 1"/>
          <p:cNvGraphicFramePr>
            <a:graphicFrameLocks noChangeAspect="1"/>
          </p:cNvGraphicFramePr>
          <p:nvPr/>
        </p:nvGraphicFramePr>
        <p:xfrm>
          <a:off x="3733800" y="4572001"/>
          <a:ext cx="3810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300" imgH="304800" progId="Equation.DSMT4">
                  <p:embed/>
                </p:oleObj>
              </mc:Choice>
              <mc:Fallback>
                <p:oleObj name="Equation" r:id="rId2" imgW="2019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1"/>
                        <a:ext cx="3810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55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2-Gene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4089" y="1295401"/>
            <a:ext cx="10584492" cy="22447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If there truly were only 2 genes, coming up with a classification rule  might be easy </a:t>
            </a:r>
          </a:p>
          <a:p>
            <a:pPr>
              <a:defRPr/>
            </a:pPr>
            <a:r>
              <a:rPr lang="en-US" dirty="0"/>
              <a:t>Consider the graph below…</a:t>
            </a:r>
          </a:p>
          <a:p>
            <a:pPr lvl="1">
              <a:defRPr/>
            </a:pPr>
            <a:r>
              <a:rPr lang="en-US" dirty="0"/>
              <a:t>But what about 4+ dimensions</a:t>
            </a:r>
          </a:p>
          <a:p>
            <a:pPr lvl="1">
              <a:defRPr/>
            </a:pPr>
            <a:r>
              <a:rPr lang="en-US" dirty="0"/>
              <a:t>Or more likely (in gene expression) thousands of dimensions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2514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114800"/>
            <a:ext cx="31226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0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6763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The Separating Hyperplane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26301" y="1066801"/>
            <a:ext cx="10997852" cy="5059363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hyperplane</a:t>
            </a:r>
            <a:r>
              <a:rPr lang="en-US" dirty="0"/>
              <a:t> is the decision boundary an SVM uses to distinguish one object from another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It is a flat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dimension subspace of 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dimensional space, separating the original space into 2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dot on a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line on a 2-D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plane in a 3-D volume…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604125" y="506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98988"/>
            <a:ext cx="304323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8988"/>
            <a:ext cx="250825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216400"/>
            <a:ext cx="2514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560889"/>
            <a:ext cx="26670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52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4171</Words>
  <Application>Microsoft Office PowerPoint</Application>
  <PresentationFormat>Widescreen</PresentationFormat>
  <Paragraphs>607</Paragraphs>
  <Slides>62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Calibri Light</vt:lpstr>
      <vt:lpstr>Symbol</vt:lpstr>
      <vt:lpstr>Tahoma</vt:lpstr>
      <vt:lpstr>Times</vt:lpstr>
      <vt:lpstr>Times New Roman</vt:lpstr>
      <vt:lpstr>Office Theme</vt:lpstr>
      <vt:lpstr>Equation</vt:lpstr>
      <vt:lpstr>Support Vector Machines</vt:lpstr>
      <vt:lpstr>Recall Our Discussion of Optimal Hyperplanes</vt:lpstr>
      <vt:lpstr>What are SVMs?</vt:lpstr>
      <vt:lpstr>Examples of Uses of SVMs</vt:lpstr>
      <vt:lpstr>Basic components of a SVM</vt:lpstr>
      <vt:lpstr>Simple Example</vt:lpstr>
      <vt:lpstr>Example Data</vt:lpstr>
      <vt:lpstr>2-Gene Example</vt:lpstr>
      <vt:lpstr>The Separating Hyperplane</vt:lpstr>
      <vt:lpstr>The Separating Hyperplane</vt:lpstr>
      <vt:lpstr>Which Hyperplane</vt:lpstr>
      <vt:lpstr>Linear Support Vector Machines</vt:lpstr>
      <vt:lpstr>Linearly Separable Data</vt:lpstr>
      <vt:lpstr>The Maximal Margin Hyperplane</vt:lpstr>
      <vt:lpstr>PowerPoint Presentation</vt:lpstr>
      <vt:lpstr>Linear Support Vector Machines</vt:lpstr>
      <vt:lpstr>Interpretation of </vt:lpstr>
      <vt:lpstr>Solve Optimal Boundary by Quadratic Programming</vt:lpstr>
      <vt:lpstr>Wolfe Dual Problem</vt:lpstr>
      <vt:lpstr>Linear SVM Solution</vt:lpstr>
      <vt:lpstr>Karush-Kuhn-Tucker (KKT) Optimality Condition</vt:lpstr>
      <vt:lpstr>Support Vectors</vt:lpstr>
      <vt:lpstr>PowerPoint Presentation</vt:lpstr>
      <vt:lpstr>How Can We Extend This</vt:lpstr>
      <vt:lpstr>More About SVMs in General</vt:lpstr>
      <vt:lpstr>Linearly Non-Separable Data</vt:lpstr>
      <vt:lpstr>The Soft Margin</vt:lpstr>
      <vt:lpstr>More on the Soft Margin</vt:lpstr>
      <vt:lpstr>Nonlinear Support Vector Machines</vt:lpstr>
      <vt:lpstr>Kernel Trick</vt:lpstr>
      <vt:lpstr>Example of  the Kernel Trick</vt:lpstr>
      <vt:lpstr>Nonlinear Support Vector Machines</vt:lpstr>
      <vt:lpstr>Nonlinear Support Vector Machines</vt:lpstr>
      <vt:lpstr>Nonlinear Support Vector Machines</vt:lpstr>
      <vt:lpstr>Nonlinear Support Vector Machines</vt:lpstr>
      <vt:lpstr>Higher Dimension Projection</vt:lpstr>
      <vt:lpstr>The “Right” Kernel</vt:lpstr>
      <vt:lpstr>Optimizing the Kernel</vt:lpstr>
      <vt:lpstr>Optimizing the Kernel</vt:lpstr>
      <vt:lpstr>Multiple Classes Problem</vt:lpstr>
      <vt:lpstr>Fitting SVMs in R</vt:lpstr>
      <vt:lpstr>Lupus Nephritis</vt:lpstr>
      <vt:lpstr>e1071 Tuning Parameters</vt:lpstr>
      <vt:lpstr>e1071</vt:lpstr>
      <vt:lpstr>e1071</vt:lpstr>
      <vt:lpstr>e1071</vt:lpstr>
      <vt:lpstr>e1071</vt:lpstr>
      <vt:lpstr>PowerPoint Presentation</vt:lpstr>
      <vt:lpstr>e1071</vt:lpstr>
      <vt:lpstr>e1071 (polynomial kernel)</vt:lpstr>
      <vt:lpstr>e1071 (polynomial kernel)</vt:lpstr>
      <vt:lpstr>e1071: Comparing Kernels</vt:lpstr>
      <vt:lpstr>kernlab</vt:lpstr>
      <vt:lpstr>Compare Models from e1071 and kernlab</vt:lpstr>
      <vt:lpstr>kernlab</vt:lpstr>
      <vt:lpstr>PowerPoint Presentation</vt:lpstr>
      <vt:lpstr>A More Interesting Example Application</vt:lpstr>
      <vt:lpstr>Training Data</vt:lpstr>
      <vt:lpstr>Region selection</vt:lpstr>
      <vt:lpstr>Region selection</vt:lpstr>
      <vt:lpstr>Prediction</vt:lpstr>
      <vt:lpstr>Method Comparison</vt:lpstr>
    </vt:vector>
  </TitlesOfParts>
  <Company>Medical 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Support Vector Machines</dc:title>
  <dc:creator>Bethany Wolf</dc:creator>
  <cp:lastModifiedBy>Wolf, Bethany Jacobs</cp:lastModifiedBy>
  <cp:revision>41</cp:revision>
  <cp:lastPrinted>2017-07-31T19:47:29Z</cp:lastPrinted>
  <dcterms:created xsi:type="dcterms:W3CDTF">2017-07-31T12:54:48Z</dcterms:created>
  <dcterms:modified xsi:type="dcterms:W3CDTF">2023-04-12T20:13:35Z</dcterms:modified>
</cp:coreProperties>
</file>