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4"/>
  </p:notesMasterIdLst>
  <p:handoutMasterIdLst>
    <p:handoutMasterId r:id="rId125"/>
  </p:handoutMasterIdLst>
  <p:sldIdLst>
    <p:sldId id="256" r:id="rId2"/>
    <p:sldId id="378" r:id="rId3"/>
    <p:sldId id="379" r:id="rId4"/>
    <p:sldId id="380" r:id="rId5"/>
    <p:sldId id="266" r:id="rId6"/>
    <p:sldId id="267" r:id="rId7"/>
    <p:sldId id="381" r:id="rId8"/>
    <p:sldId id="382" r:id="rId9"/>
    <p:sldId id="383" r:id="rId10"/>
    <p:sldId id="384" r:id="rId11"/>
    <p:sldId id="385" r:id="rId12"/>
    <p:sldId id="386" r:id="rId13"/>
    <p:sldId id="274" r:id="rId14"/>
    <p:sldId id="275" r:id="rId15"/>
    <p:sldId id="276" r:id="rId16"/>
    <p:sldId id="387" r:id="rId17"/>
    <p:sldId id="388" r:id="rId18"/>
    <p:sldId id="389" r:id="rId19"/>
    <p:sldId id="280" r:id="rId20"/>
    <p:sldId id="281" r:id="rId21"/>
    <p:sldId id="257" r:id="rId22"/>
    <p:sldId id="325" r:id="rId23"/>
    <p:sldId id="326" r:id="rId24"/>
    <p:sldId id="258" r:id="rId25"/>
    <p:sldId id="259" r:id="rId26"/>
    <p:sldId id="260" r:id="rId27"/>
    <p:sldId id="261" r:id="rId28"/>
    <p:sldId id="262" r:id="rId29"/>
    <p:sldId id="327" r:id="rId30"/>
    <p:sldId id="263" r:id="rId31"/>
    <p:sldId id="264" r:id="rId32"/>
    <p:sldId id="330" r:id="rId33"/>
    <p:sldId id="265" r:id="rId34"/>
    <p:sldId id="329" r:id="rId35"/>
    <p:sldId id="331" r:id="rId36"/>
    <p:sldId id="312" r:id="rId37"/>
    <p:sldId id="296" r:id="rId38"/>
    <p:sldId id="310" r:id="rId39"/>
    <p:sldId id="309" r:id="rId40"/>
    <p:sldId id="311" r:id="rId41"/>
    <p:sldId id="314" r:id="rId42"/>
    <p:sldId id="268" r:id="rId43"/>
    <p:sldId id="269" r:id="rId44"/>
    <p:sldId id="270" r:id="rId45"/>
    <p:sldId id="271" r:id="rId46"/>
    <p:sldId id="272" r:id="rId47"/>
    <p:sldId id="273" r:id="rId48"/>
    <p:sldId id="277" r:id="rId49"/>
    <p:sldId id="284" r:id="rId50"/>
    <p:sldId id="285" r:id="rId51"/>
    <p:sldId id="286" r:id="rId52"/>
    <p:sldId id="278" r:id="rId53"/>
    <p:sldId id="306" r:id="rId54"/>
    <p:sldId id="307" r:id="rId55"/>
    <p:sldId id="308" r:id="rId56"/>
    <p:sldId id="279" r:id="rId57"/>
    <p:sldId id="288" r:id="rId58"/>
    <p:sldId id="282" r:id="rId59"/>
    <p:sldId id="287" r:id="rId60"/>
    <p:sldId id="289" r:id="rId61"/>
    <p:sldId id="290" r:id="rId62"/>
    <p:sldId id="291" r:id="rId63"/>
    <p:sldId id="323" r:id="rId64"/>
    <p:sldId id="315" r:id="rId65"/>
    <p:sldId id="316" r:id="rId66"/>
    <p:sldId id="317" r:id="rId67"/>
    <p:sldId id="322" r:id="rId68"/>
    <p:sldId id="318" r:id="rId69"/>
    <p:sldId id="319" r:id="rId70"/>
    <p:sldId id="320" r:id="rId71"/>
    <p:sldId id="321" r:id="rId72"/>
    <p:sldId id="324" r:id="rId73"/>
    <p:sldId id="299" r:id="rId74"/>
    <p:sldId id="297" r:id="rId75"/>
    <p:sldId id="298" r:id="rId76"/>
    <p:sldId id="293" r:id="rId77"/>
    <p:sldId id="294" r:id="rId78"/>
    <p:sldId id="295" r:id="rId79"/>
    <p:sldId id="300" r:id="rId80"/>
    <p:sldId id="301" r:id="rId81"/>
    <p:sldId id="304" r:id="rId82"/>
    <p:sldId id="303" r:id="rId83"/>
    <p:sldId id="302" r:id="rId84"/>
    <p:sldId id="305" r:id="rId85"/>
    <p:sldId id="332" r:id="rId86"/>
    <p:sldId id="333" r:id="rId87"/>
    <p:sldId id="334" r:id="rId88"/>
    <p:sldId id="335" r:id="rId89"/>
    <p:sldId id="336" r:id="rId90"/>
    <p:sldId id="337" r:id="rId91"/>
    <p:sldId id="338" r:id="rId92"/>
    <p:sldId id="339" r:id="rId93"/>
    <p:sldId id="343" r:id="rId94"/>
    <p:sldId id="344" r:id="rId95"/>
    <p:sldId id="340" r:id="rId96"/>
    <p:sldId id="341" r:id="rId97"/>
    <p:sldId id="342" r:id="rId98"/>
    <p:sldId id="345" r:id="rId99"/>
    <p:sldId id="368" r:id="rId100"/>
    <p:sldId id="374" r:id="rId101"/>
    <p:sldId id="369" r:id="rId102"/>
    <p:sldId id="370" r:id="rId103"/>
    <p:sldId id="375" r:id="rId104"/>
    <p:sldId id="346" r:id="rId105"/>
    <p:sldId id="347" r:id="rId106"/>
    <p:sldId id="348" r:id="rId107"/>
    <p:sldId id="353" r:id="rId108"/>
    <p:sldId id="354" r:id="rId109"/>
    <p:sldId id="355" r:id="rId110"/>
    <p:sldId id="356" r:id="rId111"/>
    <p:sldId id="357" r:id="rId112"/>
    <p:sldId id="359" r:id="rId113"/>
    <p:sldId id="358" r:id="rId114"/>
    <p:sldId id="360" r:id="rId115"/>
    <p:sldId id="361" r:id="rId116"/>
    <p:sldId id="366" r:id="rId117"/>
    <p:sldId id="365" r:id="rId118"/>
    <p:sldId id="376" r:id="rId119"/>
    <p:sldId id="372" r:id="rId120"/>
    <p:sldId id="371" r:id="rId121"/>
    <p:sldId id="377" r:id="rId122"/>
    <p:sldId id="367" r:id="rId123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notesMaster" Target="notesMasters/notesMaster1.xml"/><Relationship Id="rId129" Type="http://schemas.openxmlformats.org/officeDocument/2006/relationships/tableStyles" Target="tableStyle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21A93734-1631-47B9-A781-12EBD666A0C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3FBCBA14-633D-4E39-843C-277E882F4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89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80C3C3C-AFBA-4308-8406-0E349ABC9A1B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CC32B1CD-57AE-492D-8F44-0C334334C4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4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14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61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622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351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097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78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013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4197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440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268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94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831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292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681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144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43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33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51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29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32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71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07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BAEA-8384-4FDD-9ED3-9B0A91D7F2A5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A9A3-A522-4429-BC05-CF0BE2275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BAEA-8384-4FDD-9ED3-9B0A91D7F2A5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A9A3-A522-4429-BC05-CF0BE2275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0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BAEA-8384-4FDD-9ED3-9B0A91D7F2A5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A9A3-A522-4429-BC05-CF0BE2275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58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EE88D22-2966-473E-B05B-DF0D73A61BF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71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BAEA-8384-4FDD-9ED3-9B0A91D7F2A5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A9A3-A522-4429-BC05-CF0BE2275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0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BAEA-8384-4FDD-9ED3-9B0A91D7F2A5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A9A3-A522-4429-BC05-CF0BE2275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42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25563"/>
            <a:ext cx="5181600" cy="4851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25563"/>
            <a:ext cx="518160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BAEA-8384-4FDD-9ED3-9B0A91D7F2A5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A9A3-A522-4429-BC05-CF0BE2275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55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BAEA-8384-4FDD-9ED3-9B0A91D7F2A5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A9A3-A522-4429-BC05-CF0BE2275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3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BAEA-8384-4FDD-9ED3-9B0A91D7F2A5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A9A3-A522-4429-BC05-CF0BE2275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8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BAEA-8384-4FDD-9ED3-9B0A91D7F2A5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A9A3-A522-4429-BC05-CF0BE2275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4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BAEA-8384-4FDD-9ED3-9B0A91D7F2A5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A9A3-A522-4429-BC05-CF0BE2275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24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BAEA-8384-4FDD-9ED3-9B0A91D7F2A5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A9A3-A522-4429-BC05-CF0BE2275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4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BAEA-8384-4FDD-9ED3-9B0A91D7F2A5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8A9A3-A522-4429-BC05-CF0BE2275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59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6.wmf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7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6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8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40.bin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wmf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Ensemble Models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BMTRY 790: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1945086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SAMME Algorithm</a:t>
            </a:r>
            <a:br>
              <a:rPr lang="en-US" sz="3600" dirty="0"/>
            </a:br>
            <a:r>
              <a:rPr lang="en-US" sz="1200" dirty="0"/>
              <a:t>AKA: </a:t>
            </a:r>
            <a:r>
              <a:rPr lang="en-US" sz="1200" dirty="0" err="1"/>
              <a:t>Stagewise</a:t>
            </a:r>
            <a:r>
              <a:rPr lang="en-US" sz="1200" dirty="0"/>
              <a:t> Additive Modeling using a Multi-Class Exponential Loss Function</a:t>
            </a:r>
            <a:endParaRPr lang="en-US" sz="36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77240" y="1098884"/>
            <a:ext cx="1048512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Initialize observation weights</a:t>
            </a: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endParaRPr lang="en-US" sz="9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For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 = 1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to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M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" pitchFamily="18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endParaRPr lang="en-US" sz="9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(a) Fit a classifier </a:t>
            </a: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G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to the training data using weights </a:t>
            </a: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w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endParaRPr lang="en-US" sz="2000" baseline="-25000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(b) Compute:</a:t>
            </a:r>
          </a:p>
          <a:p>
            <a:pPr marL="857250" lvl="1" indent="-457200">
              <a:lnSpc>
                <a:spcPct val="80000"/>
              </a:lnSpc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(c) Compute:</a:t>
            </a:r>
          </a:p>
          <a:p>
            <a:pPr marL="857250" lvl="1" indent="-457200">
              <a:lnSpc>
                <a:spcPct val="80000"/>
              </a:lnSpc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(d) Set :</a:t>
            </a: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Output from the boosted ensemble is given by: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38575" y="6006799"/>
          <a:ext cx="3200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28800" imgH="330200" progId="Equation.DSMT4">
                  <p:embed/>
                </p:oleObj>
              </mc:Choice>
              <mc:Fallback>
                <p:oleObj name="Equation" r:id="rId2" imgW="1828800" imgH="330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6006799"/>
                        <a:ext cx="3200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03600" y="2672080"/>
          <a:ext cx="33782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30320" imgH="558720" progId="Equation.DSMT4">
                  <p:embed/>
                </p:oleObj>
              </mc:Choice>
              <mc:Fallback>
                <p:oleObj name="Equation" r:id="rId4" imgW="1930320" imgH="5587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2672080"/>
                        <a:ext cx="33782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03600" y="3953510"/>
          <a:ext cx="371157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20760" imgH="507960" progId="Equation.DSMT4">
                  <p:embed/>
                </p:oleObj>
              </mc:Choice>
              <mc:Fallback>
                <p:oleObj name="Equation" r:id="rId6" imgW="2120760" imgH="5079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3953510"/>
                        <a:ext cx="371157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03600" y="4789504"/>
          <a:ext cx="5416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225800" imgH="304800" progId="Equation.DSMT4">
                  <p:embed/>
                </p:oleObj>
              </mc:Choice>
              <mc:Fallback>
                <p:oleObj name="Equation" r:id="rId8" imgW="3225800" imgH="3048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4789504"/>
                        <a:ext cx="54165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343219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Margins and Proximity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round(margin(</a:t>
            </a:r>
            <a:r>
              <a:rPr lang="en-US" dirty="0" err="1">
                <a:solidFill>
                  <a:srgbClr val="0000FF"/>
                </a:solidFill>
              </a:rPr>
              <a:t>RFmod</a:t>
            </a:r>
            <a:r>
              <a:rPr lang="en-US" dirty="0">
                <a:solidFill>
                  <a:srgbClr val="0000FF"/>
                </a:solidFill>
              </a:rPr>
              <a:t>), 3)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Class0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0.709   0.623  -0.257  -0.081  -0.142  0.246  -0.148  -0.168   0.619   0.575   0.695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Class0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0.836   0.740   0.625   0.718   0.045   0.658   0.810   0.803   0.795   0.812   0.588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…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Class1  Class0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Class1  Class0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Class0</a:t>
            </a:r>
            <a:r>
              <a:rPr lang="en-US" dirty="0">
                <a:solidFill>
                  <a:srgbClr val="FF0000"/>
                </a:solidFill>
              </a:rPr>
              <a:t>  Class1  </a:t>
            </a:r>
            <a:r>
              <a:rPr lang="en-US" dirty="0" err="1">
                <a:solidFill>
                  <a:srgbClr val="FF0000"/>
                </a:solidFill>
              </a:rPr>
              <a:t>Class1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Class1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0.932   0.354   0.430  -0.440   0.731  -0.023  -0.231   0.554 - 0.751  -0.569  -0.177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round(</a:t>
            </a:r>
            <a:r>
              <a:rPr lang="en-US" dirty="0" err="1">
                <a:solidFill>
                  <a:srgbClr val="0000FF"/>
                </a:solidFill>
              </a:rPr>
              <a:t>RFmod$proximity</a:t>
            </a:r>
            <a:r>
              <a:rPr lang="en-US" dirty="0">
                <a:solidFill>
                  <a:srgbClr val="0000FF"/>
                </a:solidFill>
              </a:rPr>
              <a:t>[1:5,1:10], 3)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2           3          5        6          7          8          9         10        13      15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2 1.000  0.215  0.043  0.000  0.000  0.007  0.000  0.036  0.121  0.159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3 0.215  1.000  0.109  0.000  0.016  0.043  0.050  0.000  0.229  0.240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5 0.043  0.109  1.000  0.023  0.053  0.241  0.030  0.025  0.090  0.000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6 0.000  0.000  0.023  1.000  0.007  0.000  0.134  0.066  0.014  0.014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7 0.000  0.016  0.053  0.007  1.000  0.163  0.140  0.017  0.038  0.079</a:t>
            </a:r>
          </a:p>
        </p:txBody>
      </p:sp>
    </p:spTree>
    <p:extLst>
      <p:ext uri="{BB962C8B-B14F-4D97-AF65-F5344CB8AC3E}">
        <p14:creationId xmlns:p14="http://schemas.microsoft.com/office/powerpoint/2010/main" val="352694635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plot(margin(</a:t>
            </a:r>
            <a:r>
              <a:rPr lang="en-US" sz="2000" dirty="0" err="1">
                <a:solidFill>
                  <a:srgbClr val="0000FF"/>
                </a:solidFill>
              </a:rPr>
              <a:t>RFmod</a:t>
            </a:r>
            <a:r>
              <a:rPr lang="en-US" sz="2000" dirty="0">
                <a:solidFill>
                  <a:srgbClr val="0000FF"/>
                </a:solidFill>
              </a:rPr>
              <a:t>), </a:t>
            </a:r>
            <a:r>
              <a:rPr lang="en-US" sz="2000" dirty="0" err="1">
                <a:solidFill>
                  <a:srgbClr val="0000FF"/>
                </a:solidFill>
              </a:rPr>
              <a:t>ylab</a:t>
            </a:r>
            <a:r>
              <a:rPr lang="en-US" sz="2000" dirty="0">
                <a:solidFill>
                  <a:srgbClr val="0000FF"/>
                </a:solidFill>
              </a:rPr>
              <a:t>="Margin")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458" y="155871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77598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MDSplot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dirty="0" err="1">
                <a:solidFill>
                  <a:srgbClr val="0000FF"/>
                </a:solidFill>
              </a:rPr>
              <a:t>RFmod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fac</a:t>
            </a:r>
            <a:r>
              <a:rPr lang="en-US" sz="2000" dirty="0">
                <a:solidFill>
                  <a:srgbClr val="0000FF"/>
                </a:solidFill>
              </a:rPr>
              <a:t>=LN$CR90[sub],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        k=2, </a:t>
            </a:r>
            <a:r>
              <a:rPr lang="en-US" sz="2000" dirty="0" err="1">
                <a:solidFill>
                  <a:srgbClr val="0000FF"/>
                </a:solidFill>
              </a:rPr>
              <a:t>pch</a:t>
            </a:r>
            <a:r>
              <a:rPr lang="en-US" sz="2000" dirty="0">
                <a:solidFill>
                  <a:srgbClr val="0000FF"/>
                </a:solidFill>
              </a:rPr>
              <a:t>=16, main="Proximity Plot")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9798" y="140372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47906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3362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26934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Variables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### The </a:t>
            </a:r>
            <a:r>
              <a:rPr lang="en-US" sz="2000" i="1" dirty="0" err="1"/>
              <a:t>randomForest</a:t>
            </a:r>
            <a:r>
              <a:rPr lang="en-US" sz="2000" i="1" dirty="0"/>
              <a:t> </a:t>
            </a:r>
            <a:r>
              <a:rPr lang="en-US" sz="2000" dirty="0"/>
              <a:t>package also function that considers number of variables (by importance)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set.seed</a:t>
            </a:r>
            <a:r>
              <a:rPr lang="en-US" sz="2000" dirty="0">
                <a:solidFill>
                  <a:srgbClr val="0000FF"/>
                </a:solidFill>
              </a:rPr>
              <a:t>(1234)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RFcv1&lt;-</a:t>
            </a:r>
            <a:r>
              <a:rPr lang="en-US" sz="2000" dirty="0" err="1">
                <a:solidFill>
                  <a:srgbClr val="0000FF"/>
                </a:solidFill>
              </a:rPr>
              <a:t>rfcv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dirty="0" err="1">
                <a:solidFill>
                  <a:srgbClr val="0000FF"/>
                </a:solidFill>
              </a:rPr>
              <a:t>trainx</a:t>
            </a:r>
            <a:r>
              <a:rPr lang="en-US" sz="2000" dirty="0">
                <a:solidFill>
                  <a:srgbClr val="0000FF"/>
                </a:solidFill>
              </a:rPr>
              <a:t>=LN[sub,-11], </a:t>
            </a:r>
            <a:r>
              <a:rPr lang="en-US" sz="2000" dirty="0" err="1">
                <a:solidFill>
                  <a:srgbClr val="0000FF"/>
                </a:solidFill>
              </a:rPr>
              <a:t>trainy</a:t>
            </a:r>
            <a:r>
              <a:rPr lang="en-US" sz="2000" dirty="0">
                <a:solidFill>
                  <a:srgbClr val="0000FF"/>
                </a:solidFill>
              </a:rPr>
              <a:t>=LN$CR90[sub], scale="log", </a:t>
            </a:r>
            <a:r>
              <a:rPr lang="en-US" sz="2000" dirty="0" err="1">
                <a:solidFill>
                  <a:srgbClr val="0000FF"/>
                </a:solidFill>
              </a:rPr>
              <a:t>cv.fold</a:t>
            </a:r>
            <a:r>
              <a:rPr lang="en-US" sz="2000" dirty="0">
                <a:solidFill>
                  <a:srgbClr val="0000FF"/>
                </a:solidFill>
              </a:rPr>
              <a:t>=10, step=0.9)</a:t>
            </a:r>
          </a:p>
          <a:p>
            <a:pPr marL="0" indent="0">
              <a:buNone/>
            </a:pPr>
            <a:endParaRPr lang="en-US" sz="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names(RFcv1)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[1] "</a:t>
            </a:r>
            <a:r>
              <a:rPr lang="en-US" sz="2000" dirty="0" err="1">
                <a:solidFill>
                  <a:srgbClr val="FF0000"/>
                </a:solidFill>
              </a:rPr>
              <a:t>n.var</a:t>
            </a:r>
            <a:r>
              <a:rPr lang="en-US" sz="2000" dirty="0">
                <a:solidFill>
                  <a:srgbClr val="FF0000"/>
                </a:solidFill>
              </a:rPr>
              <a:t>"     "error.cv"  "predicted“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RFcv1$n.var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[1] 10  9  8  7  6  5  4  3  2  1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round(RFcv1$error.cv, 4)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10         9           8            7           6           5           4           3           2           1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0.2460 0.2460 0.2834 0.2620 0.2567 0.2781 0.2620 0.2834 0.3102 0.3583 </a:t>
            </a:r>
          </a:p>
        </p:txBody>
      </p:sp>
    </p:spTree>
    <p:extLst>
      <p:ext uri="{BB962C8B-B14F-4D97-AF65-F5344CB8AC3E}">
        <p14:creationId xmlns:p14="http://schemas.microsoft.com/office/powerpoint/2010/main" val="16754862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33362"/>
            <a:ext cx="80772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8038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Back to Our Multinomial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066800"/>
            <a:ext cx="9275618" cy="5410200"/>
          </a:xfrm>
        </p:spPr>
        <p:txBody>
          <a:bodyPr>
            <a:normAutofit/>
          </a:bodyPr>
          <a:lstStyle/>
          <a:p>
            <a:r>
              <a:rPr lang="en-US" dirty="0"/>
              <a:t>Localized breast cancer can be treated by excising tumor tissue in the affected breast</a:t>
            </a:r>
          </a:p>
          <a:p>
            <a:endParaRPr lang="en-US" sz="1200" dirty="0"/>
          </a:p>
          <a:p>
            <a:r>
              <a:rPr lang="en-US" dirty="0"/>
              <a:t>In order to ensure removal of as little tissue as possible, it is important to determine different tissue types to discriminate tumor from other tissue.</a:t>
            </a:r>
          </a:p>
          <a:p>
            <a:endParaRPr lang="en-US" sz="1200" dirty="0"/>
          </a:p>
          <a:p>
            <a:r>
              <a:rPr lang="en-US" dirty="0"/>
              <a:t>Study goal: Determine if </a:t>
            </a:r>
            <a:r>
              <a:rPr lang="en-US" dirty="0" err="1"/>
              <a:t>impedence</a:t>
            </a:r>
            <a:r>
              <a:rPr lang="en-US" dirty="0"/>
              <a:t> measures in human breast tissue can discriminate</a:t>
            </a:r>
          </a:p>
          <a:p>
            <a:pPr lvl="1"/>
            <a:r>
              <a:rPr lang="en-US" dirty="0"/>
              <a:t>Connective </a:t>
            </a:r>
          </a:p>
          <a:p>
            <a:pPr lvl="1"/>
            <a:r>
              <a:rPr lang="en-US" dirty="0"/>
              <a:t>Benign tumor</a:t>
            </a:r>
          </a:p>
          <a:p>
            <a:pPr lvl="1"/>
            <a:r>
              <a:rPr lang="en-US" dirty="0"/>
              <a:t>Carcinoma</a:t>
            </a:r>
          </a:p>
          <a:p>
            <a:pPr lvl="1"/>
            <a:r>
              <a:rPr lang="en-US" dirty="0"/>
              <a:t>Adipose</a:t>
            </a:r>
          </a:p>
          <a:p>
            <a:pPr marL="457200" lvl="1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8371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Tuning </a:t>
            </a:r>
            <a:r>
              <a:rPr lang="en-US" i="1" dirty="0" err="1"/>
              <a:t>mtry</a:t>
            </a:r>
            <a:r>
              <a:rPr lang="en-US" dirty="0"/>
              <a:t> for a Random Forest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08562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### Choose model fitting parameters using caret (this is computationally slow...)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err="1">
                <a:solidFill>
                  <a:srgbClr val="0000FF"/>
                </a:solidFill>
              </a:rPr>
              <a:t>tuneRF</a:t>
            </a:r>
            <a:r>
              <a:rPr lang="en-US" sz="2000" dirty="0">
                <a:solidFill>
                  <a:srgbClr val="0000FF"/>
                </a:solidFill>
              </a:rPr>
              <a:t>(x=</a:t>
            </a: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[,-1], y=</a:t>
            </a: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[, 1], </a:t>
            </a:r>
            <a:r>
              <a:rPr lang="en-US" sz="2000" dirty="0" err="1">
                <a:solidFill>
                  <a:srgbClr val="0000FF"/>
                </a:solidFill>
              </a:rPr>
              <a:t>mtryStart</a:t>
            </a:r>
            <a:r>
              <a:rPr lang="en-US" sz="2000" dirty="0">
                <a:solidFill>
                  <a:srgbClr val="0000FF"/>
                </a:solidFill>
              </a:rPr>
              <a:t>=2, </a:t>
            </a:r>
            <a:r>
              <a:rPr lang="en-US" sz="2000" dirty="0" err="1">
                <a:solidFill>
                  <a:srgbClr val="0000FF"/>
                </a:solidFill>
              </a:rPr>
              <a:t>ntreeTry</a:t>
            </a:r>
            <a:r>
              <a:rPr lang="en-US" sz="2000" dirty="0">
                <a:solidFill>
                  <a:srgbClr val="0000FF"/>
                </a:solidFill>
              </a:rPr>
              <a:t>=500, </a:t>
            </a:r>
            <a:r>
              <a:rPr lang="en-US" sz="2000" dirty="0" err="1">
                <a:solidFill>
                  <a:srgbClr val="0000FF"/>
                </a:solidFill>
              </a:rPr>
              <a:t>stepFactor</a:t>
            </a:r>
            <a:r>
              <a:rPr lang="en-US" sz="2000" dirty="0">
                <a:solidFill>
                  <a:srgbClr val="0000FF"/>
                </a:solidFill>
              </a:rPr>
              <a:t>=1.5,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	improve=0.0005,trace=TRUE, plot=TRUE, </a:t>
            </a:r>
            <a:r>
              <a:rPr lang="en-US" sz="2000" dirty="0" err="1">
                <a:solidFill>
                  <a:srgbClr val="0000FF"/>
                </a:solidFill>
              </a:rPr>
              <a:t>doBest</a:t>
            </a:r>
            <a:r>
              <a:rPr lang="en-US" sz="2000" dirty="0">
                <a:solidFill>
                  <a:srgbClr val="0000FF"/>
                </a:solidFill>
              </a:rPr>
              <a:t>=FALSE)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err="1">
                <a:solidFill>
                  <a:srgbClr val="FF0000"/>
                </a:solidFill>
              </a:rPr>
              <a:t>mtry</a:t>
            </a:r>
            <a:r>
              <a:rPr lang="en-US" sz="2000" dirty="0">
                <a:solidFill>
                  <a:srgbClr val="FF0000"/>
                </a:solidFill>
              </a:rPr>
              <a:t> = 2  OOB error = 10.38%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Searching left ...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Searching right ...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err="1">
                <a:solidFill>
                  <a:srgbClr val="FF0000"/>
                </a:solidFill>
              </a:rPr>
              <a:t>mtry</a:t>
            </a:r>
            <a:r>
              <a:rPr lang="en-US" sz="2000" dirty="0">
                <a:solidFill>
                  <a:srgbClr val="FF0000"/>
                </a:solidFill>
              </a:rPr>
              <a:t> = 3        OOB error = 10.38%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0 5e-04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   </a:t>
            </a:r>
            <a:r>
              <a:rPr lang="en-US" sz="2000" dirty="0" err="1">
                <a:solidFill>
                  <a:srgbClr val="FF0000"/>
                </a:solidFill>
              </a:rPr>
              <a:t>mtry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  <a:r>
              <a:rPr lang="en-US" sz="2000" dirty="0" err="1">
                <a:solidFill>
                  <a:srgbClr val="FF0000"/>
                </a:solidFill>
              </a:rPr>
              <a:t>OOBError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2.OOB    2 0.1037736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3.OOB    3 0.1037736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895067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2262" y="233362"/>
            <a:ext cx="6467475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02985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Tuning </a:t>
            </a:r>
            <a:r>
              <a:rPr lang="en-US" i="1" dirty="0" err="1"/>
              <a:t>ntree</a:t>
            </a:r>
            <a:r>
              <a:rPr lang="en-US" dirty="0"/>
              <a:t> for a Random Forest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08562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RFmod1&lt;-</a:t>
            </a:r>
            <a:r>
              <a:rPr lang="en-US" sz="2000" dirty="0" err="1">
                <a:solidFill>
                  <a:srgbClr val="0000FF"/>
                </a:solidFill>
              </a:rPr>
              <a:t>randomForest</a:t>
            </a:r>
            <a:r>
              <a:rPr lang="en-US" sz="2000" dirty="0">
                <a:solidFill>
                  <a:srgbClr val="0000FF"/>
                </a:solidFill>
              </a:rPr>
              <a:t>(factor(Class)~., data=</a:t>
            </a: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, subset=sub, </a:t>
            </a:r>
            <a:r>
              <a:rPr lang="en-US" sz="2000" dirty="0" err="1">
                <a:solidFill>
                  <a:srgbClr val="0000FF"/>
                </a:solidFill>
              </a:rPr>
              <a:t>ntree</a:t>
            </a:r>
            <a:r>
              <a:rPr lang="en-US" sz="2000" dirty="0">
                <a:solidFill>
                  <a:srgbClr val="0000FF"/>
                </a:solidFill>
              </a:rPr>
              <a:t>=1000, </a:t>
            </a:r>
            <a:r>
              <a:rPr lang="en-US" sz="2000" dirty="0" err="1">
                <a:solidFill>
                  <a:srgbClr val="0000FF"/>
                </a:solidFill>
              </a:rPr>
              <a:t>mtry</a:t>
            </a:r>
            <a:r>
              <a:rPr lang="en-US" sz="2000" dirty="0">
                <a:solidFill>
                  <a:srgbClr val="0000FF"/>
                </a:solidFill>
              </a:rPr>
              <a:t>=3, importance=T)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round(RFmod1$err.rate, 4)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OOB adipose carcinoma connective </a:t>
            </a:r>
            <a:r>
              <a:rPr lang="en-US" sz="2000" dirty="0" err="1">
                <a:solidFill>
                  <a:srgbClr val="FF0000"/>
                </a:solidFill>
              </a:rPr>
              <a:t>nonmalig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[1,] 0.1333  0.0000    0.1250     0.0000   0.2727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[2,] 0.0930  0.0000    0.1250     0.0000   0.1429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[3,] 0.0926  0.0000    0.1000     0.0000   0.1481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[4,] 0.1525  0.1000    0.1667     0.0000   0.2069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[5,] 0.2097  0.1667    0.2500     0.0000   0.2667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[998,] 0.1127  0.0714    0.1333     0.1000   0.1250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[999,] 0.1127  0.0714    0.1333     0.1000   0.1250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[1000,] 0.1127  0.0714    0.1333     0.1000   0.1250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plot(1:1000, RFmod1$err.rate[,1], </a:t>
            </a:r>
            <a:r>
              <a:rPr lang="en-US" sz="2000" dirty="0" err="1">
                <a:solidFill>
                  <a:srgbClr val="0000FF"/>
                </a:solidFill>
              </a:rPr>
              <a:t>xlab</a:t>
            </a:r>
            <a:r>
              <a:rPr lang="en-US" sz="2000" dirty="0">
                <a:solidFill>
                  <a:srgbClr val="0000FF"/>
                </a:solidFill>
              </a:rPr>
              <a:t>="</a:t>
            </a:r>
            <a:r>
              <a:rPr lang="en-US" sz="2000" dirty="0" err="1">
                <a:solidFill>
                  <a:srgbClr val="0000FF"/>
                </a:solidFill>
              </a:rPr>
              <a:t>ntrees</a:t>
            </a:r>
            <a:r>
              <a:rPr lang="en-US" sz="2000" dirty="0">
                <a:solidFill>
                  <a:srgbClr val="0000FF"/>
                </a:solidFill>
              </a:rPr>
              <a:t>", </a:t>
            </a:r>
            <a:r>
              <a:rPr lang="en-US" sz="2000" dirty="0" err="1">
                <a:solidFill>
                  <a:srgbClr val="0000FF"/>
                </a:solidFill>
              </a:rPr>
              <a:t>ylab</a:t>
            </a:r>
            <a:r>
              <a:rPr lang="en-US" sz="2000" dirty="0">
                <a:solidFill>
                  <a:srgbClr val="0000FF"/>
                </a:solidFill>
              </a:rPr>
              <a:t>="OOB error", main="Estimated from Model",	</a:t>
            </a:r>
            <a:r>
              <a:rPr lang="en-US" sz="2000" dirty="0" err="1">
                <a:solidFill>
                  <a:srgbClr val="0000FF"/>
                </a:solidFill>
              </a:rPr>
              <a:t>pch</a:t>
            </a:r>
            <a:r>
              <a:rPr lang="en-US" sz="2000" dirty="0">
                <a:solidFill>
                  <a:srgbClr val="0000FF"/>
                </a:solidFill>
              </a:rPr>
              <a:t>=16, </a:t>
            </a:r>
            <a:r>
              <a:rPr lang="en-US" sz="2000" dirty="0" err="1">
                <a:solidFill>
                  <a:srgbClr val="0000FF"/>
                </a:solidFill>
              </a:rPr>
              <a:t>cex</a:t>
            </a:r>
            <a:r>
              <a:rPr lang="en-US" sz="2000" dirty="0">
                <a:solidFill>
                  <a:srgbClr val="0000FF"/>
                </a:solidFill>
              </a:rPr>
              <a:t>=0.5, col=2)</a:t>
            </a:r>
          </a:p>
        </p:txBody>
      </p:sp>
    </p:spTree>
    <p:extLst>
      <p:ext uri="{BB962C8B-B14F-4D97-AF65-F5344CB8AC3E}">
        <p14:creationId xmlns:p14="http://schemas.microsoft.com/office/powerpoint/2010/main" val="2847635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604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Why does SAMME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880" y="1295401"/>
            <a:ext cx="9951720" cy="4830763"/>
          </a:xfrm>
        </p:spPr>
        <p:txBody>
          <a:bodyPr>
            <a:noAutofit/>
          </a:bodyPr>
          <a:lstStyle/>
          <a:p>
            <a:r>
              <a:rPr lang="en-US" dirty="0"/>
              <a:t>Friedman, Hastie and </a:t>
            </a:r>
            <a:r>
              <a:rPr lang="en-US" dirty="0" err="1"/>
              <a:t>Tibshirani</a:t>
            </a:r>
            <a:r>
              <a:rPr lang="en-US" dirty="0"/>
              <a:t> (2000) showed boosting is the same as fitting a forward </a:t>
            </a:r>
            <a:r>
              <a:rPr lang="en-US" dirty="0" err="1"/>
              <a:t>stagewise</a:t>
            </a:r>
            <a:r>
              <a:rPr lang="en-US" dirty="0"/>
              <a:t> additive model with an exponential loss function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SAMME is an extension of this idea but using a multi-class exponential loss function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30880" y="2567354"/>
          <a:ext cx="5097462" cy="2324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30240" imgH="1143000" progId="Equation.DSMT4">
                  <p:embed/>
                </p:oleObj>
              </mc:Choice>
              <mc:Fallback>
                <p:oleObj name="Equation" r:id="rId2" imgW="2730240" imgH="11430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30880" y="2567354"/>
                        <a:ext cx="5097462" cy="2324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821175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Tuning </a:t>
            </a:r>
            <a:r>
              <a:rPr lang="en-US" i="1" dirty="0" err="1"/>
              <a:t>ntree</a:t>
            </a:r>
            <a:r>
              <a:rPr lang="en-US" dirty="0"/>
              <a:t> for a Random Forest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08562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 err="1">
                <a:solidFill>
                  <a:srgbClr val="0000FF"/>
                </a:solidFill>
              </a:rPr>
              <a:t>sz</a:t>
            </a:r>
            <a:r>
              <a:rPr lang="en-US" sz="2000" dirty="0">
                <a:solidFill>
                  <a:srgbClr val="0000FF"/>
                </a:solidFill>
              </a:rPr>
              <a:t>&lt;-c(1:200)*5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err="1">
                <a:solidFill>
                  <a:srgbClr val="0000FF"/>
                </a:solidFill>
              </a:rPr>
              <a:t>ooberbysz</a:t>
            </a:r>
            <a:r>
              <a:rPr lang="en-US" sz="2000" dirty="0">
                <a:solidFill>
                  <a:srgbClr val="0000FF"/>
                </a:solidFill>
              </a:rPr>
              <a:t>&lt;-c()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for (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 in 1:200){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	RFmod1&lt;-</a:t>
            </a:r>
            <a:r>
              <a:rPr lang="en-US" sz="2000" dirty="0" err="1">
                <a:solidFill>
                  <a:srgbClr val="0000FF"/>
                </a:solidFill>
              </a:rPr>
              <a:t>randomForest</a:t>
            </a:r>
            <a:r>
              <a:rPr lang="en-US" sz="2000" dirty="0">
                <a:solidFill>
                  <a:srgbClr val="0000FF"/>
                </a:solidFill>
              </a:rPr>
              <a:t>(CR90 ~ ., data=LN, subset=sub, </a:t>
            </a:r>
            <a:r>
              <a:rPr lang="en-US" sz="2000" dirty="0" err="1">
                <a:solidFill>
                  <a:srgbClr val="0000FF"/>
                </a:solidFill>
              </a:rPr>
              <a:t>ntree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sz</a:t>
            </a:r>
            <a:r>
              <a:rPr lang="en-US" sz="2000" dirty="0">
                <a:solidFill>
                  <a:srgbClr val="0000FF"/>
                </a:solidFill>
              </a:rPr>
              <a:t>[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], </a:t>
            </a:r>
            <a:r>
              <a:rPr lang="en-US" sz="2000" dirty="0" err="1">
                <a:solidFill>
                  <a:srgbClr val="0000FF"/>
                </a:solidFill>
              </a:rPr>
              <a:t>mtry</a:t>
            </a:r>
            <a:r>
              <a:rPr lang="en-US" sz="2000" dirty="0">
                <a:solidFill>
                  <a:srgbClr val="0000FF"/>
                </a:solidFill>
              </a:rPr>
              <a:t>=3, importance=T, 		</a:t>
            </a:r>
            <a:r>
              <a:rPr lang="en-US" sz="2000" dirty="0" err="1">
                <a:solidFill>
                  <a:srgbClr val="0000FF"/>
                </a:solidFill>
              </a:rPr>
              <a:t>keep.inbag</a:t>
            </a:r>
            <a:r>
              <a:rPr lang="en-US" sz="2000" dirty="0">
                <a:solidFill>
                  <a:srgbClr val="0000FF"/>
                </a:solidFill>
              </a:rPr>
              <a:t>=T)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err="1">
                <a:solidFill>
                  <a:srgbClr val="0000FF"/>
                </a:solidFill>
              </a:rPr>
              <a:t>ooberbysz</a:t>
            </a:r>
            <a:r>
              <a:rPr lang="en-US" sz="2000" dirty="0">
                <a:solidFill>
                  <a:srgbClr val="0000FF"/>
                </a:solidFill>
              </a:rPr>
              <a:t>&lt;-append(</a:t>
            </a:r>
            <a:r>
              <a:rPr lang="en-US" sz="2000" dirty="0" err="1">
                <a:solidFill>
                  <a:srgbClr val="0000FF"/>
                </a:solidFill>
              </a:rPr>
              <a:t>ooberbysz</a:t>
            </a:r>
            <a:r>
              <a:rPr lang="en-US" sz="2000" dirty="0">
                <a:solidFill>
                  <a:srgbClr val="0000FF"/>
                </a:solidFill>
              </a:rPr>
              <a:t>, RFmod1$err.rate[</a:t>
            </a:r>
            <a:r>
              <a:rPr lang="en-US" sz="2000" dirty="0" err="1">
                <a:solidFill>
                  <a:srgbClr val="0000FF"/>
                </a:solidFill>
              </a:rPr>
              <a:t>sz</a:t>
            </a:r>
            <a:r>
              <a:rPr lang="en-US" sz="2000" dirty="0">
                <a:solidFill>
                  <a:srgbClr val="0000FF"/>
                </a:solidFill>
              </a:rPr>
              <a:t>[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],1])	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round(</a:t>
            </a:r>
            <a:r>
              <a:rPr lang="en-US" sz="2000" dirty="0" err="1">
                <a:solidFill>
                  <a:srgbClr val="FF0000"/>
                </a:solidFill>
              </a:rPr>
              <a:t>ooberbysz</a:t>
            </a:r>
            <a:r>
              <a:rPr lang="en-US" sz="2000" dirty="0">
                <a:solidFill>
                  <a:srgbClr val="FF0000"/>
                </a:solidFill>
              </a:rPr>
              <a:t>, 4)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0.3448 0.2772 0.3226 0.3155 0.2995 0.2674 0.2460 0.2888 0.2567 0.2353 0.2193 0.2620 0.2781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0.2460 0.2513 0.2620 0.2620 0.2620 0.2567 0.2513 0.2460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plot(</a:t>
            </a:r>
            <a:r>
              <a:rPr lang="en-US" sz="2000" dirty="0" err="1">
                <a:solidFill>
                  <a:srgbClr val="0000FF"/>
                </a:solidFill>
              </a:rPr>
              <a:t>sz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ooberbysz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xlab</a:t>
            </a:r>
            <a:r>
              <a:rPr lang="en-US" sz="2000" dirty="0">
                <a:solidFill>
                  <a:srgbClr val="0000FF"/>
                </a:solidFill>
              </a:rPr>
              <a:t>="</a:t>
            </a:r>
            <a:r>
              <a:rPr lang="en-US" sz="2000" dirty="0" err="1">
                <a:solidFill>
                  <a:srgbClr val="0000FF"/>
                </a:solidFill>
              </a:rPr>
              <a:t>ntrees</a:t>
            </a:r>
            <a:r>
              <a:rPr lang="en-US" sz="2000" dirty="0">
                <a:solidFill>
                  <a:srgbClr val="0000FF"/>
                </a:solidFill>
              </a:rPr>
              <a:t>", </a:t>
            </a:r>
            <a:r>
              <a:rPr lang="en-US" sz="2000" dirty="0" err="1">
                <a:solidFill>
                  <a:srgbClr val="0000FF"/>
                </a:solidFill>
              </a:rPr>
              <a:t>ylab</a:t>
            </a:r>
            <a:r>
              <a:rPr lang="en-US" sz="2000" dirty="0">
                <a:solidFill>
                  <a:srgbClr val="0000FF"/>
                </a:solidFill>
              </a:rPr>
              <a:t>="OOB error",	main="Estimated from Separate Models",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err="1">
                <a:solidFill>
                  <a:srgbClr val="0000FF"/>
                </a:solidFill>
              </a:rPr>
              <a:t>pch</a:t>
            </a:r>
            <a:r>
              <a:rPr lang="en-US" sz="2000" dirty="0">
                <a:solidFill>
                  <a:srgbClr val="0000FF"/>
                </a:solidFill>
              </a:rPr>
              <a:t>=16, </a:t>
            </a:r>
            <a:r>
              <a:rPr lang="en-US" sz="2000" dirty="0" err="1">
                <a:solidFill>
                  <a:srgbClr val="0000FF"/>
                </a:solidFill>
              </a:rPr>
              <a:t>cex</a:t>
            </a:r>
            <a:r>
              <a:rPr lang="en-US" sz="2000" dirty="0">
                <a:solidFill>
                  <a:srgbClr val="0000FF"/>
                </a:solidFill>
              </a:rPr>
              <a:t>=0.5, col=4)</a:t>
            </a:r>
          </a:p>
        </p:txBody>
      </p:sp>
    </p:spTree>
    <p:extLst>
      <p:ext uri="{BB962C8B-B14F-4D97-AF65-F5344CB8AC3E}">
        <p14:creationId xmlns:p14="http://schemas.microsoft.com/office/powerpoint/2010/main" val="414071574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FB45C9-EC75-7763-D61A-BEE69A8F2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6700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72442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a Random Forest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/>
              <a:t>### now that we’ve selected </a:t>
            </a:r>
            <a:r>
              <a:rPr lang="en-US" sz="2000" i="1" dirty="0" err="1"/>
              <a:t>ntree</a:t>
            </a:r>
            <a:r>
              <a:rPr lang="en-US" sz="2000" dirty="0"/>
              <a:t> and </a:t>
            </a:r>
            <a:r>
              <a:rPr lang="en-US" sz="2000" i="1" dirty="0" err="1"/>
              <a:t>mtry</a:t>
            </a:r>
            <a:r>
              <a:rPr lang="en-US" sz="2000" dirty="0"/>
              <a:t> let’s fit a model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RFmod1&lt;-</a:t>
            </a:r>
            <a:r>
              <a:rPr lang="en-US" sz="2000" dirty="0" err="1">
                <a:solidFill>
                  <a:srgbClr val="0000FF"/>
                </a:solidFill>
              </a:rPr>
              <a:t>randomForest</a:t>
            </a:r>
            <a:r>
              <a:rPr lang="en-US" sz="2000" dirty="0">
                <a:solidFill>
                  <a:srgbClr val="0000FF"/>
                </a:solidFill>
              </a:rPr>
              <a:t>(Class ~ ., data=</a:t>
            </a: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, subset=sub, </a:t>
            </a:r>
            <a:r>
              <a:rPr lang="en-US" sz="2000" dirty="0" err="1">
                <a:solidFill>
                  <a:srgbClr val="0000FF"/>
                </a:solidFill>
              </a:rPr>
              <a:t>ntree</a:t>
            </a:r>
            <a:r>
              <a:rPr lang="en-US" sz="2000" dirty="0">
                <a:solidFill>
                  <a:srgbClr val="0000FF"/>
                </a:solidFill>
              </a:rPr>
              <a:t>=500, </a:t>
            </a:r>
            <a:r>
              <a:rPr lang="en-US" sz="2000" dirty="0" err="1">
                <a:solidFill>
                  <a:srgbClr val="0000FF"/>
                </a:solidFill>
              </a:rPr>
              <a:t>mtry</a:t>
            </a:r>
            <a:r>
              <a:rPr lang="en-US" sz="2000" dirty="0">
                <a:solidFill>
                  <a:srgbClr val="0000FF"/>
                </a:solidFill>
              </a:rPr>
              <a:t>=3, importance=T)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RFmod1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Call:  </a:t>
            </a:r>
            <a:r>
              <a:rPr lang="en-US" sz="2000" dirty="0" err="1">
                <a:solidFill>
                  <a:srgbClr val="FF0000"/>
                </a:solidFill>
              </a:rPr>
              <a:t>randomForest</a:t>
            </a:r>
            <a:r>
              <a:rPr lang="en-US" sz="2000" dirty="0">
                <a:solidFill>
                  <a:srgbClr val="FF0000"/>
                </a:solidFill>
              </a:rPr>
              <a:t>(formula = Class ~ ., data = </a:t>
            </a:r>
            <a:r>
              <a:rPr lang="en-US" sz="2000" dirty="0" err="1">
                <a:solidFill>
                  <a:srgbClr val="FF0000"/>
                </a:solidFill>
              </a:rPr>
              <a:t>btis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ntree</a:t>
            </a:r>
            <a:r>
              <a:rPr lang="en-US" sz="2000" dirty="0">
                <a:solidFill>
                  <a:srgbClr val="FF0000"/>
                </a:solidFill>
              </a:rPr>
              <a:t> = 500, </a:t>
            </a:r>
            <a:r>
              <a:rPr lang="en-US" sz="2000" dirty="0" err="1">
                <a:solidFill>
                  <a:srgbClr val="FF0000"/>
                </a:solidFill>
              </a:rPr>
              <a:t>mtry</a:t>
            </a:r>
            <a:r>
              <a:rPr lang="en-US" sz="2000" dirty="0">
                <a:solidFill>
                  <a:srgbClr val="FF0000"/>
                </a:solidFill>
              </a:rPr>
              <a:t> = 3,      importance = T, subset = sub)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  Type of random forest: classification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        Number of trees: 500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No. of variables tried at each split: 3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OOB estimate of  error rate: 11.27%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Confusion matrix: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       adipose  carcinoma  connective  </a:t>
            </a:r>
            <a:r>
              <a:rPr lang="en-US" sz="2000" dirty="0" err="1">
                <a:solidFill>
                  <a:srgbClr val="FF0000"/>
                </a:solidFill>
              </a:rPr>
              <a:t>nonmalig</a:t>
            </a:r>
            <a:r>
              <a:rPr lang="en-US" sz="2000" dirty="0">
                <a:solidFill>
                  <a:srgbClr val="FF0000"/>
                </a:solidFill>
              </a:rPr>
              <a:t>    </a:t>
            </a:r>
            <a:r>
              <a:rPr lang="en-US" sz="2000" dirty="0" err="1">
                <a:solidFill>
                  <a:srgbClr val="FF0000"/>
                </a:solidFill>
              </a:rPr>
              <a:t>class.error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adipose           14              0                 1        	      0  	    0.06666667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carcinoma        0             12                0        	      2  	    0.14285714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connective       2              0          	      6        	      1  	    0.33333333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</a:rPr>
              <a:t>nonmalig</a:t>
            </a:r>
            <a:r>
              <a:rPr lang="en-US" sz="2000" dirty="0">
                <a:solidFill>
                  <a:srgbClr val="FF0000"/>
                </a:solidFill>
              </a:rPr>
              <a:t>         0               2         	      0       	      31  	    0.06060606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160997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a Random Forest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### now that we’ve selected </a:t>
            </a:r>
            <a:r>
              <a:rPr lang="en-US" sz="2000" i="1" dirty="0" err="1"/>
              <a:t>ntree</a:t>
            </a:r>
            <a:r>
              <a:rPr lang="en-US" sz="2000" dirty="0"/>
              <a:t> and </a:t>
            </a:r>
            <a:r>
              <a:rPr lang="en-US" sz="2000" i="1" dirty="0" err="1"/>
              <a:t>mtry</a:t>
            </a:r>
            <a:r>
              <a:rPr lang="en-US" sz="2000" dirty="0"/>
              <a:t> let’s fit a model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round(RFmod1$importance, digits=4)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 	    adipose carcinoma  connective    </a:t>
            </a:r>
            <a:r>
              <a:rPr lang="en-US" sz="2000" dirty="0" err="1">
                <a:solidFill>
                  <a:srgbClr val="FF0000"/>
                </a:solidFill>
              </a:rPr>
              <a:t>nonmalig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  <a:r>
              <a:rPr lang="en-US" sz="2000" dirty="0" err="1">
                <a:solidFill>
                  <a:srgbClr val="FF0000"/>
                </a:solidFill>
              </a:rPr>
              <a:t>MeanDecreaseAccuracy</a:t>
            </a:r>
            <a:r>
              <a:rPr lang="en-US" sz="2000" dirty="0">
                <a:solidFill>
                  <a:srgbClr val="FF0000"/>
                </a:solidFill>
              </a:rPr>
              <a:t>   </a:t>
            </a:r>
            <a:r>
              <a:rPr lang="en-US" sz="2000" dirty="0" err="1">
                <a:solidFill>
                  <a:srgbClr val="FF0000"/>
                </a:solidFill>
              </a:rPr>
              <a:t>MeanDecreaseGini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I0          	    0.3498      0.1113       0.1892  	 0.0852              0.1548          	     10.3355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PA500         0.0230      0.2345       0.0597   	0.0280               0.0683       		     5.7388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HFS       	    0.0042      0.0042       0.0049   	0.0062               0.0052      		     1.0288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</a:rPr>
              <a:t>normArea</a:t>
            </a:r>
            <a:r>
              <a:rPr lang="en-US" sz="2000" dirty="0">
                <a:solidFill>
                  <a:srgbClr val="FF0000"/>
                </a:solidFill>
              </a:rPr>
              <a:t>  0.0476      0.1590       0.0148   	0.1014               0.0879       		     6.8260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</a:rPr>
              <a:t>MaxIP</a:t>
            </a:r>
            <a:r>
              <a:rPr lang="en-US" sz="2000" dirty="0">
                <a:solidFill>
                  <a:srgbClr val="FF0000"/>
                </a:solidFill>
              </a:rPr>
              <a:t>         0.1670      0.0526       0.0589   	0.1773               0.1344      		     9.4172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DR         	    0.0019      0.0461       0.0894   	0.0944               0.0641      		     4.5614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P         	    0.3438      0.1090       0.1477   	0.0695               0.1406       		      9.9210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782278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487" y="400050"/>
            <a:ext cx="9725025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8122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87" y="1565329"/>
            <a:ext cx="5142192" cy="513445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69197" y="325464"/>
            <a:ext cx="10515600" cy="8834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Compare To Boosting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916" y="1370752"/>
            <a:ext cx="4877481" cy="520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69702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Prediction Performance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Boosting</a:t>
            </a:r>
          </a:p>
          <a:p>
            <a:pPr marL="0" indent="0">
              <a:buNone/>
            </a:pPr>
            <a:r>
              <a:rPr lang="en-US" u="sng" dirty="0"/>
              <a:t>Training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00FF"/>
                </a:solidFill>
              </a:rPr>
              <a:t> </a:t>
            </a:r>
            <a:r>
              <a:rPr lang="en-US" sz="2300" dirty="0" err="1">
                <a:solidFill>
                  <a:srgbClr val="0000FF"/>
                </a:solidFill>
              </a:rPr>
              <a:t>prtrn</a:t>
            </a:r>
            <a:r>
              <a:rPr lang="en-US" sz="2300" dirty="0">
                <a:solidFill>
                  <a:srgbClr val="0000FF"/>
                </a:solidFill>
              </a:rPr>
              <a:t>&lt;-predict(SammeMod1, </a:t>
            </a:r>
            <a:r>
              <a:rPr lang="en-US" sz="2300" dirty="0" err="1">
                <a:solidFill>
                  <a:srgbClr val="0000FF"/>
                </a:solidFill>
              </a:rPr>
              <a:t>newdata</a:t>
            </a:r>
            <a:r>
              <a:rPr lang="en-US" sz="2300" dirty="0">
                <a:solidFill>
                  <a:srgbClr val="0000FF"/>
                </a:solidFill>
              </a:rPr>
              <a:t>=</a:t>
            </a:r>
            <a:r>
              <a:rPr lang="en-US" sz="2300" dirty="0" err="1">
                <a:solidFill>
                  <a:srgbClr val="0000FF"/>
                </a:solidFill>
              </a:rPr>
              <a:t>btis</a:t>
            </a:r>
            <a:r>
              <a:rPr lang="en-US" sz="2300" dirty="0">
                <a:solidFill>
                  <a:srgbClr val="0000FF"/>
                </a:solidFill>
              </a:rPr>
              <a:t>[sub,])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00FF"/>
                </a:solidFill>
              </a:rPr>
              <a:t> </a:t>
            </a:r>
            <a:r>
              <a:rPr lang="en-US" sz="2300" dirty="0" err="1">
                <a:solidFill>
                  <a:srgbClr val="0000FF"/>
                </a:solidFill>
              </a:rPr>
              <a:t>prtrn$confusion</a:t>
            </a:r>
            <a:endParaRPr lang="en-US" sz="23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 		Observed Class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Predicted Class   adipose   carcinoma   connective   </a:t>
            </a:r>
            <a:r>
              <a:rPr lang="en-US" sz="2100" dirty="0" err="1">
                <a:solidFill>
                  <a:srgbClr val="FF0000"/>
                </a:solidFill>
              </a:rPr>
              <a:t>nonmalig</a:t>
            </a:r>
            <a:endParaRPr lang="en-US" sz="2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     adipose               15                 0                  0                    0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     carcinoma           0                  14                0                    0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     connective          0                  0                   9                    0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     </a:t>
            </a:r>
            <a:r>
              <a:rPr lang="en-US" sz="2100" dirty="0" err="1">
                <a:solidFill>
                  <a:srgbClr val="FF0000"/>
                </a:solidFill>
              </a:rPr>
              <a:t>nonmalig</a:t>
            </a:r>
            <a:r>
              <a:rPr lang="en-US" sz="2100" dirty="0">
                <a:solidFill>
                  <a:srgbClr val="FF0000"/>
                </a:solidFill>
              </a:rPr>
              <a:t>             0                  0                   0                   33</a:t>
            </a:r>
          </a:p>
          <a:p>
            <a:pPr marL="0" indent="0">
              <a:buNone/>
            </a:pPr>
            <a:endParaRPr lang="en-US" sz="23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Random Forest</a:t>
            </a:r>
          </a:p>
          <a:p>
            <a:pPr marL="0" indent="0">
              <a:buNone/>
            </a:pPr>
            <a:r>
              <a:rPr lang="en-US" u="sng" dirty="0"/>
              <a:t>Training</a:t>
            </a:r>
            <a:endParaRPr lang="en-US" dirty="0"/>
          </a:p>
          <a:p>
            <a:pPr marL="0" indent="0">
              <a:buNone/>
            </a:pPr>
            <a:r>
              <a:rPr lang="en-US" sz="2300" dirty="0">
                <a:solidFill>
                  <a:srgbClr val="0000FF"/>
                </a:solidFill>
              </a:rPr>
              <a:t>RFmod1$confusion</a:t>
            </a:r>
          </a:p>
          <a:p>
            <a:pPr marL="0" indent="0">
              <a:buNone/>
            </a:pPr>
            <a:endParaRPr lang="en-US" sz="23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3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Confusion matrix: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                    adipose  carcinoma  connective  </a:t>
            </a:r>
            <a:r>
              <a:rPr lang="en-US" sz="2100" dirty="0" err="1">
                <a:solidFill>
                  <a:srgbClr val="FF0000"/>
                </a:solidFill>
              </a:rPr>
              <a:t>nonmalig</a:t>
            </a:r>
            <a:r>
              <a:rPr lang="en-US" sz="2100" dirty="0">
                <a:solidFill>
                  <a:srgbClr val="FF0000"/>
                </a:solidFill>
              </a:rPr>
              <a:t>    </a:t>
            </a:r>
            <a:r>
              <a:rPr lang="en-US" sz="2100" dirty="0" err="1">
                <a:solidFill>
                  <a:srgbClr val="FF0000"/>
                </a:solidFill>
              </a:rPr>
              <a:t>class.error</a:t>
            </a:r>
            <a:endParaRPr lang="en-US" sz="2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adipose           14              0                    1        	      0  	    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carcinoma        0             12                   0        	      2  	    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connective       2              0          	      6        	      1  	</a:t>
            </a:r>
          </a:p>
          <a:p>
            <a:pPr marL="0" indent="0">
              <a:buNone/>
            </a:pPr>
            <a:r>
              <a:rPr lang="en-US" sz="2100" dirty="0" err="1">
                <a:solidFill>
                  <a:srgbClr val="FF0000"/>
                </a:solidFill>
              </a:rPr>
              <a:t>nonmalig</a:t>
            </a:r>
            <a:r>
              <a:rPr lang="en-US" sz="2100" dirty="0">
                <a:solidFill>
                  <a:srgbClr val="FF0000"/>
                </a:solidFill>
              </a:rPr>
              <a:t>         0               2         	      0       	      31  	</a:t>
            </a:r>
          </a:p>
        </p:txBody>
      </p:sp>
    </p:spTree>
    <p:extLst>
      <p:ext uri="{BB962C8B-B14F-4D97-AF65-F5344CB8AC3E}">
        <p14:creationId xmlns:p14="http://schemas.microsoft.com/office/powerpoint/2010/main" val="409842303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Prediction Performance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Boosting</a:t>
            </a:r>
          </a:p>
          <a:p>
            <a:pPr marL="0" indent="0">
              <a:buNone/>
            </a:pPr>
            <a:r>
              <a:rPr lang="en-US" u="sng" dirty="0"/>
              <a:t>Test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0000FF"/>
                </a:solidFill>
              </a:rPr>
              <a:t>prtst</a:t>
            </a:r>
            <a:r>
              <a:rPr lang="en-US" sz="1800" dirty="0">
                <a:solidFill>
                  <a:srgbClr val="0000FF"/>
                </a:solidFill>
              </a:rPr>
              <a:t>&lt;-predict(SammeMod1, </a:t>
            </a:r>
            <a:r>
              <a:rPr lang="en-US" sz="1800" dirty="0" err="1">
                <a:solidFill>
                  <a:srgbClr val="0000FF"/>
                </a:solidFill>
              </a:rPr>
              <a:t>newdata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btis</a:t>
            </a:r>
            <a:r>
              <a:rPr lang="en-US" sz="1800" dirty="0">
                <a:solidFill>
                  <a:srgbClr val="0000FF"/>
                </a:solidFill>
              </a:rPr>
              <a:t>[-sub,])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0000FF"/>
                </a:solidFill>
              </a:rPr>
              <a:t>prtst$confusion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             	     	Observed Class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Predicted Class   adipose   carcinoma   connective   </a:t>
            </a:r>
            <a:r>
              <a:rPr lang="en-US" sz="1600" dirty="0" err="1">
                <a:solidFill>
                  <a:srgbClr val="FF0000"/>
                </a:solidFill>
              </a:rPr>
              <a:t>nonmalig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   adipose                 7                0                   1                    0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   carcinoma            0                6                   0                    2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   connective           0                0                   4                    0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   </a:t>
            </a:r>
            <a:r>
              <a:rPr lang="en-US" sz="1600" dirty="0" err="1">
                <a:solidFill>
                  <a:srgbClr val="FF0000"/>
                </a:solidFill>
              </a:rPr>
              <a:t>nonmalig</a:t>
            </a:r>
            <a:r>
              <a:rPr lang="en-US" sz="1600" dirty="0">
                <a:solidFill>
                  <a:srgbClr val="FF0000"/>
                </a:solidFill>
              </a:rPr>
              <a:t>              0                1                   0                   14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63640" y="1325563"/>
            <a:ext cx="5592564" cy="4851400"/>
          </a:xfrm>
        </p:spPr>
        <p:txBody>
          <a:bodyPr>
            <a:normAutofit/>
          </a:bodyPr>
          <a:lstStyle/>
          <a:p>
            <a:r>
              <a:rPr lang="en-US" dirty="0"/>
              <a:t>Random Forest</a:t>
            </a:r>
          </a:p>
          <a:p>
            <a:pPr marL="0" indent="0">
              <a:buNone/>
            </a:pPr>
            <a:r>
              <a:rPr lang="en-US" u="sng" dirty="0"/>
              <a:t>Test</a:t>
            </a:r>
            <a:endParaRPr lang="en-US" dirty="0"/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table(predict(RFmod1, </a:t>
            </a:r>
            <a:r>
              <a:rPr lang="en-US" sz="1800" dirty="0" err="1">
                <a:solidFill>
                  <a:srgbClr val="0000FF"/>
                </a:solidFill>
              </a:rPr>
              <a:t>newdata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btis</a:t>
            </a:r>
            <a:r>
              <a:rPr lang="en-US" sz="1800" dirty="0">
                <a:solidFill>
                  <a:srgbClr val="0000FF"/>
                </a:solidFill>
              </a:rPr>
              <a:t>[-sub,]), </a:t>
            </a:r>
            <a:r>
              <a:rPr lang="en-US" sz="1800" dirty="0" err="1">
                <a:solidFill>
                  <a:srgbClr val="0000FF"/>
                </a:solidFill>
              </a:rPr>
              <a:t>btis</a:t>
            </a:r>
            <a:r>
              <a:rPr lang="en-US" sz="1800" dirty="0">
                <a:solidFill>
                  <a:srgbClr val="0000FF"/>
                </a:solidFill>
              </a:rPr>
              <a:t>[-sub, 1])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        </a:t>
            </a:r>
          </a:p>
          <a:p>
            <a:pPr marL="0" indent="0">
              <a:buNone/>
            </a:pPr>
            <a:endParaRPr lang="en-US" sz="16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300" dirty="0">
                <a:solidFill>
                  <a:srgbClr val="0000FF"/>
                </a:solidFill>
              </a:rPr>
              <a:t>   </a:t>
            </a:r>
            <a:r>
              <a:rPr lang="en-US" sz="1600" dirty="0">
                <a:solidFill>
                  <a:srgbClr val="FF0000"/>
                </a:solidFill>
              </a:rPr>
              <a:t>                   adipose  carcinoma connective </a:t>
            </a:r>
            <a:r>
              <a:rPr lang="en-US" sz="1600" dirty="0" err="1">
                <a:solidFill>
                  <a:srgbClr val="FF0000"/>
                </a:solidFill>
              </a:rPr>
              <a:t>nonmalig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adipose             7              0                  1                  0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carcinoma        0              6                  0                  2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connective       0              0                  4                  0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</a:t>
            </a:r>
            <a:r>
              <a:rPr lang="en-US" sz="1600" dirty="0" err="1">
                <a:solidFill>
                  <a:srgbClr val="FF0000"/>
                </a:solidFill>
              </a:rPr>
              <a:t>nonmalig</a:t>
            </a:r>
            <a:r>
              <a:rPr lang="en-US" sz="1600" dirty="0">
                <a:solidFill>
                  <a:srgbClr val="FF0000"/>
                </a:solidFill>
              </a:rPr>
              <a:t>          0              1                  0                 14</a:t>
            </a:r>
          </a:p>
        </p:txBody>
      </p:sp>
    </p:spTree>
    <p:extLst>
      <p:ext uri="{BB962C8B-B14F-4D97-AF65-F5344CB8AC3E}">
        <p14:creationId xmlns:p14="http://schemas.microsoft.com/office/powerpoint/2010/main" val="103153132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Margins and Proximity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round(margin(RFmod1), 3)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dirty="0">
                <a:solidFill>
                  <a:srgbClr val="FF0000"/>
                </a:solidFill>
              </a:rPr>
              <a:t> carcinoma  carcinoma  carcinoma  carcinoma  carcinoma  carcinoma  carcinoma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dirty="0">
                <a:solidFill>
                  <a:srgbClr val="FF0000"/>
                </a:solidFill>
              </a:rPr>
              <a:t>     0.784         0.980            0.976           0.978         -0.859          0.932         0.990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dirty="0">
                <a:solidFill>
                  <a:srgbClr val="FF0000"/>
                </a:solidFill>
              </a:rPr>
              <a:t>carcinoma  carcinoma  carcinoma  carcinoma  carcinoma  carcinoma  carcinoma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dirty="0">
                <a:solidFill>
                  <a:srgbClr val="FF0000"/>
                </a:solidFill>
              </a:rPr>
              <a:t>     0.903         1.000            0.929         -0.192          0.756          0.363         0.702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…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adipose    </a:t>
            </a:r>
            <a:r>
              <a:rPr lang="en-US" dirty="0" err="1">
                <a:solidFill>
                  <a:srgbClr val="FF0000"/>
                </a:solidFill>
              </a:rPr>
              <a:t>adipose</a:t>
            </a: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err="1">
                <a:solidFill>
                  <a:srgbClr val="FF0000"/>
                </a:solidFill>
              </a:rPr>
              <a:t>adipose</a:t>
            </a: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err="1">
                <a:solidFill>
                  <a:srgbClr val="FF0000"/>
                </a:solidFill>
              </a:rPr>
              <a:t>adipose</a:t>
            </a: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err="1">
                <a:solidFill>
                  <a:srgbClr val="FF0000"/>
                </a:solidFill>
              </a:rPr>
              <a:t>adipose</a:t>
            </a: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err="1">
                <a:solidFill>
                  <a:srgbClr val="FF0000"/>
                </a:solidFill>
              </a:rPr>
              <a:t>adipose</a:t>
            </a: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err="1">
                <a:solidFill>
                  <a:srgbClr val="FF0000"/>
                </a:solidFill>
              </a:rPr>
              <a:t>adipose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0.948       0.972         0.934       0.990         0.489       -0.705        0.767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round(RFmod1$proximity[1:5,1:10], 3)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1           2          4         5        8           9        11        13       14       15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1 1.000  0.722  0.763  0.750  0.111  0.786  0.855  0.817  0.788  0.833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2 0.722  1.000  0.917  0.922  0.059  0.838  0.915  0.896  0.912  0.882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4 0.763  0.917  1.000  0.935  0.054  0.930  0.972  0.894  0.984  0.800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5 0.750  0.922  0.935  1.000  0.076  0.889  0.945  0.803  0.915  0.857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8 0.111  0.059  0.054  0.076  1.000  0.098  0.060  0.129  0.015  0.125</a:t>
            </a:r>
          </a:p>
        </p:txBody>
      </p:sp>
    </p:spTree>
    <p:extLst>
      <p:ext uri="{BB962C8B-B14F-4D97-AF65-F5344CB8AC3E}">
        <p14:creationId xmlns:p14="http://schemas.microsoft.com/office/powerpoint/2010/main" val="116550319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3362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966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A Little More on Boosting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680" y="1371601"/>
            <a:ext cx="10713720" cy="4754563"/>
          </a:xfrm>
        </p:spPr>
        <p:txBody>
          <a:bodyPr>
            <a:normAutofit/>
          </a:bodyPr>
          <a:lstStyle/>
          <a:p>
            <a:r>
              <a:rPr lang="en-US" dirty="0"/>
              <a:t>Boosting can be applied to any classifier, though most useful for weak learners</a:t>
            </a:r>
          </a:p>
          <a:p>
            <a:pPr lvl="1"/>
            <a:r>
              <a:rPr lang="en-US" dirty="0"/>
              <a:t>Linear regression classifier</a:t>
            </a:r>
          </a:p>
          <a:p>
            <a:pPr lvl="1"/>
            <a:r>
              <a:rPr lang="en-US" dirty="0"/>
              <a:t>Logistic regression</a:t>
            </a:r>
          </a:p>
          <a:p>
            <a:pPr lvl="1"/>
            <a:r>
              <a:rPr lang="en-US" dirty="0"/>
              <a:t>CART</a:t>
            </a:r>
          </a:p>
          <a:p>
            <a:endParaRPr lang="en-US" sz="800" dirty="0"/>
          </a:p>
          <a:p>
            <a:r>
              <a:rPr lang="en-US" dirty="0"/>
              <a:t>The most common base models are CART trees</a:t>
            </a:r>
          </a:p>
          <a:p>
            <a:endParaRPr lang="en-US" sz="800" dirty="0"/>
          </a:p>
          <a:p>
            <a:r>
              <a:rPr lang="en-US" dirty="0"/>
              <a:t>When using CART we can still consider tree size</a:t>
            </a:r>
          </a:p>
          <a:p>
            <a:pPr lvl="1"/>
            <a:r>
              <a:rPr lang="en-US" dirty="0"/>
              <a:t>Still want to avoid over-fitting of individual trees </a:t>
            </a:r>
          </a:p>
          <a:p>
            <a:pPr lvl="1"/>
            <a:r>
              <a:rPr lang="en-US" dirty="0"/>
              <a:t>Pruning can be employed (just as in CART)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7664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3362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67920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3362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71084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Boosting or Random Forests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algorithms useful for improving prediction of weak learners</a:t>
            </a:r>
          </a:p>
          <a:p>
            <a:endParaRPr lang="en-US" sz="1200" dirty="0"/>
          </a:p>
          <a:p>
            <a:r>
              <a:rPr lang="en-US" dirty="0"/>
              <a:t>Boosting is more computationally intensive</a:t>
            </a:r>
          </a:p>
          <a:p>
            <a:endParaRPr lang="en-US" sz="1200" dirty="0"/>
          </a:p>
          <a:p>
            <a:r>
              <a:rPr lang="en-US" dirty="0"/>
              <a:t>In truth, one is not better than the other for all datasets</a:t>
            </a:r>
          </a:p>
          <a:p>
            <a:pPr lvl="1"/>
            <a:r>
              <a:rPr lang="en-US" dirty="0"/>
              <a:t>Both provide a measure of relative importance</a:t>
            </a:r>
          </a:p>
          <a:p>
            <a:pPr lvl="1"/>
            <a:r>
              <a:rPr lang="en-US" dirty="0"/>
              <a:t>Both require tuning </a:t>
            </a:r>
          </a:p>
          <a:p>
            <a:pPr lvl="2"/>
            <a:r>
              <a:rPr lang="en-US" dirty="0"/>
              <a:t>though random forest is somewhat more robust to tuning parameters</a:t>
            </a:r>
          </a:p>
          <a:p>
            <a:pPr lvl="1"/>
            <a:r>
              <a:rPr lang="en-US" dirty="0"/>
              <a:t>Consider both as options for if building a prediction model </a:t>
            </a:r>
          </a:p>
          <a:p>
            <a:pPr lvl="2"/>
            <a:r>
              <a:rPr lang="en-US" dirty="0"/>
              <a:t>Just be sure to compare performance using a validation approach</a:t>
            </a:r>
          </a:p>
        </p:txBody>
      </p:sp>
    </p:spTree>
    <p:extLst>
      <p:ext uri="{BB962C8B-B14F-4D97-AF65-F5344CB8AC3E}">
        <p14:creationId xmlns:p14="http://schemas.microsoft.com/office/powerpoint/2010/main" val="1274458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A Little More on Boosting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371601"/>
            <a:ext cx="10713720" cy="4754563"/>
          </a:xfrm>
        </p:spPr>
        <p:txBody>
          <a:bodyPr>
            <a:normAutofit/>
          </a:bodyPr>
          <a:lstStyle/>
          <a:p>
            <a:r>
              <a:rPr lang="en-US" dirty="0"/>
              <a:t>If CART is the base model, the posterior probability is estimated by the proportion of trees that predict a particular class</a:t>
            </a:r>
          </a:p>
          <a:p>
            <a:endParaRPr lang="en-US" sz="1400" dirty="0"/>
          </a:p>
          <a:p>
            <a:r>
              <a:rPr lang="en-US" dirty="0"/>
              <a:t>Certainty about the predicted class is defined as the </a:t>
            </a:r>
            <a:r>
              <a:rPr lang="en-US" b="1" dirty="0">
                <a:solidFill>
                  <a:srgbClr val="00B0F0"/>
                </a:solidFill>
              </a:rPr>
              <a:t>margin</a:t>
            </a:r>
          </a:p>
          <a:p>
            <a:endParaRPr lang="en-US" sz="1400" b="1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B0F0"/>
                </a:solidFill>
              </a:rPr>
              <a:t>margin</a:t>
            </a:r>
            <a:r>
              <a:rPr lang="en-US" dirty="0"/>
              <a:t> in boosting is estimated by the difference between the support for the correct class and the maximum support for the incorrect class</a:t>
            </a:r>
          </a:p>
        </p:txBody>
      </p:sp>
    </p:spTree>
    <p:extLst>
      <p:ext uri="{BB962C8B-B14F-4D97-AF65-F5344CB8AC3E}">
        <p14:creationId xmlns:p14="http://schemas.microsoft.com/office/powerpoint/2010/main" val="1915065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Bootstrap Aggregating (bagging)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6280" y="1219200"/>
            <a:ext cx="10561320" cy="5257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Bagging (</a:t>
            </a:r>
            <a:r>
              <a:rPr lang="en-US" dirty="0">
                <a:solidFill>
                  <a:srgbClr val="00B0F0"/>
                </a:solidFill>
                <a:latin typeface="Calibri" pitchFamily="34" charset="0"/>
              </a:rPr>
              <a:t>bootstrap aggregating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 also develops set of weak classifiers,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G</a:t>
            </a:r>
            <a:r>
              <a:rPr lang="en-US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),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= 1,2,…,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Unlike boosting, bagging </a:t>
            </a:r>
            <a:r>
              <a:rPr lang="en-US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does not use all of the data for each classifier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Rather it uses a subset of the data (i.e. a bootstrap sample) and construct a model for each subset of the data randomly selected by the algorithm</a:t>
            </a:r>
          </a:p>
          <a:p>
            <a:pPr marL="0" indent="0">
              <a:buNone/>
            </a:pPr>
            <a:endParaRPr lang="en-US" sz="1800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60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Bagging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0080" y="1356360"/>
            <a:ext cx="10637520" cy="51206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Predictions from a bagged ensemble are made based on a majority vote from the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classifiers 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Each tree casts a vote for the class of a new observation 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Class receiving the most votes is the predicted class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Also unlike boosting, all votes receive equal weight</a:t>
            </a:r>
          </a:p>
        </p:txBody>
      </p:sp>
    </p:spTree>
    <p:extLst>
      <p:ext uri="{BB962C8B-B14F-4D97-AF65-F5344CB8AC3E}">
        <p14:creationId xmlns:p14="http://schemas.microsoft.com/office/powerpoint/2010/main" val="3918353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16042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Bagging Algorithm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6780" y="1293796"/>
            <a:ext cx="10378440" cy="53340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Given some data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W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= (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, that includes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 = 1,2,…,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observations on a vector of predictors,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x</a:t>
            </a:r>
            <a:r>
              <a:rPr lang="en-US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, and response variable </a:t>
            </a:r>
            <a:r>
              <a:rPr lang="en-US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y</a:t>
            </a:r>
            <a:r>
              <a:rPr lang="en-US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that is in 1 of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classes</a:t>
            </a: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For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= 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to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endParaRPr lang="en-US" sz="9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(a) From data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W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= (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,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, draw a bootstrap sample of size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yielding </a:t>
            </a: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            training data </a:t>
            </a: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W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= (</a:t>
            </a: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y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,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endParaRPr lang="en-US" sz="2000" baseline="-25000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(b) Fit a classifier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G</a:t>
            </a:r>
            <a:r>
              <a:rPr lang="en-US" sz="2000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to the training data </a:t>
            </a: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W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= (</a:t>
            </a: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y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,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Output from the bagged ensemble is given by:</a:t>
            </a:r>
          </a:p>
        </p:txBody>
      </p:sp>
      <p:graphicFrame>
        <p:nvGraphicFramePr>
          <p:cNvPr id="403463" name="Object 7"/>
          <p:cNvGraphicFramePr>
            <a:graphicFrameLocks noChangeAspect="1"/>
          </p:cNvGraphicFramePr>
          <p:nvPr/>
        </p:nvGraphicFramePr>
        <p:xfrm>
          <a:off x="3447098" y="5608320"/>
          <a:ext cx="4000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6000" imgH="355320" progId="Equation.DSMT4">
                  <p:embed/>
                </p:oleObj>
              </mc:Choice>
              <mc:Fallback>
                <p:oleObj name="Equation" r:id="rId3" imgW="2286000" imgH="355320" progId="Equation.DSMT4">
                  <p:embed/>
                  <p:pic>
                    <p:nvPicPr>
                      <p:cNvPr id="4034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7098" y="5608320"/>
                        <a:ext cx="40005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273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Out-of-Bag Data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1040" y="1127760"/>
            <a:ext cx="10774680" cy="5349239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Drawing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repeated bootstrap samples from a single data set yields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“unique” sets of data</a:t>
            </a:r>
          </a:p>
          <a:p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Approximately 37% of the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observations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are omitted from the </a:t>
            </a:r>
            <a:r>
              <a:rPr lang="en-US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baseline="30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bootstrap data set</a:t>
            </a:r>
          </a:p>
          <a:p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These omitted data are referred to as </a:t>
            </a:r>
            <a:r>
              <a:rPr lang="en-US" i="1" dirty="0">
                <a:solidFill>
                  <a:srgbClr val="00B0F0"/>
                </a:solidFill>
                <a:latin typeface="Calibri" pitchFamily="34" charset="0"/>
              </a:rPr>
              <a:t>out-of-bag </a:t>
            </a:r>
            <a:r>
              <a:rPr lang="en-US" dirty="0">
                <a:solidFill>
                  <a:srgbClr val="00B0F0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rgbClr val="00B0F0"/>
                </a:solidFill>
                <a:latin typeface="Calibri" pitchFamily="34" charset="0"/>
              </a:rPr>
              <a:t>OOB</a:t>
            </a:r>
            <a:r>
              <a:rPr lang="en-US" dirty="0">
                <a:solidFill>
                  <a:srgbClr val="00B0F0"/>
                </a:solidFill>
                <a:latin typeface="Calibri" pitchFamily="34" charset="0"/>
              </a:rPr>
              <a:t>)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data and can be treated as independent test data</a:t>
            </a:r>
          </a:p>
          <a:p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We can use each classifier in a bagged ensemble to make a prediction on its OOB to get an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unbiased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estimate of model error </a:t>
            </a:r>
          </a:p>
          <a:p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OOB prediction for observation </a:t>
            </a:r>
            <a:r>
              <a:rPr lang="en-US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</a:t>
            </a:r>
          </a:p>
          <a:p>
            <a:pPr lvl="1"/>
            <a:endParaRPr lang="en-US" sz="800" i="1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OOB error is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42371" name="Object 3"/>
          <p:cNvGraphicFramePr>
            <a:graphicFrameLocks noChangeAspect="1"/>
          </p:cNvGraphicFramePr>
          <p:nvPr/>
        </p:nvGraphicFramePr>
        <p:xfrm>
          <a:off x="5764848" y="5387023"/>
          <a:ext cx="35750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20760" imgH="533160" progId="Equation.DSMT4">
                  <p:embed/>
                </p:oleObj>
              </mc:Choice>
              <mc:Fallback>
                <p:oleObj name="Equation" r:id="rId3" imgW="2120760" imgH="533160" progId="Equation.DSMT4">
                  <p:embed/>
                  <p:pic>
                    <p:nvPicPr>
                      <p:cNvPr id="4423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4848" y="5387023"/>
                        <a:ext cx="3575050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72" name="Object 4"/>
          <p:cNvGraphicFramePr>
            <a:graphicFrameLocks noChangeAspect="1"/>
          </p:cNvGraphicFramePr>
          <p:nvPr/>
        </p:nvGraphicFramePr>
        <p:xfrm>
          <a:off x="3290571" y="6119971"/>
          <a:ext cx="34448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44440" imgH="291960" progId="Equation.DSMT4">
                  <p:embed/>
                </p:oleObj>
              </mc:Choice>
              <mc:Fallback>
                <p:oleObj name="Equation" r:id="rId5" imgW="2044440" imgH="291960" progId="Equation.DSMT4">
                  <p:embed/>
                  <p:pic>
                    <p:nvPicPr>
                      <p:cNvPr id="4423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571" y="6119971"/>
                        <a:ext cx="344487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586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Comments on Bagging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92480" y="1143000"/>
            <a:ext cx="10744200" cy="5334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Bagging has the advantage of having built-in test data to estimate model error rate (in an unbiased fashion)</a:t>
            </a:r>
          </a:p>
          <a:p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has also been shown that </a:t>
            </a:r>
            <a:r>
              <a:rPr lang="en-US" i="1" dirty="0">
                <a:solidFill>
                  <a:srgbClr val="00B0F0"/>
                </a:solidFill>
              </a:rPr>
              <a:t>sub-sampling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can be used as an alternative to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bagging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select a subset of the data without replacement</a:t>
            </a:r>
          </a:p>
          <a:p>
            <a:pPr lvl="1"/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Yields similar </a:t>
            </a:r>
            <a:r>
              <a:rPr lang="en-US" dirty="0"/>
              <a:t>improvements bagging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Generally suggest selecting 63% of data when drawing the subset (similar number of unique observations to bagging) 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Some suggests this is preferable since observations are not included more than once in any given dataset</a:t>
            </a:r>
          </a:p>
        </p:txBody>
      </p:sp>
    </p:spTree>
    <p:extLst>
      <p:ext uri="{BB962C8B-B14F-4D97-AF65-F5344CB8AC3E}">
        <p14:creationId xmlns:p14="http://schemas.microsoft.com/office/powerpoint/2010/main" val="810898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Comments on Boosting and Bagging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Both boosting and bagging are effective at variance reduction</a:t>
            </a:r>
          </a:p>
          <a:p>
            <a:endParaRPr lang="en-US" dirty="0"/>
          </a:p>
          <a:p>
            <a:r>
              <a:rPr lang="en-US" dirty="0"/>
              <a:t>However, boosting has also been shown to reduce bias (where as bagging does not)</a:t>
            </a:r>
          </a:p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Bagging is more computationally efficient than boosting in general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Ensemble Models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9753600" cy="5334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One of the most notable improvements in CART came with the advent of </a:t>
            </a:r>
            <a:r>
              <a:rPr lang="en-US" i="1" dirty="0">
                <a:solidFill>
                  <a:srgbClr val="00B0F0"/>
                </a:solidFill>
                <a:latin typeface="Calibri" pitchFamily="34" charset="0"/>
              </a:rPr>
              <a:t>ensemble learners</a:t>
            </a:r>
          </a:p>
          <a:p>
            <a:pPr>
              <a:lnSpc>
                <a:spcPct val="80000"/>
              </a:lnSpc>
            </a:pPr>
            <a:endParaRPr lang="en-US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i="1" dirty="0">
                <a:solidFill>
                  <a:srgbClr val="00B0F0"/>
                </a:solidFill>
                <a:latin typeface="Calibri" pitchFamily="34" charset="0"/>
              </a:rPr>
              <a:t>Ensemble Models</a:t>
            </a:r>
            <a:r>
              <a:rPr lang="en-US" dirty="0">
                <a:latin typeface="Calibri" pitchFamily="34" charset="0"/>
              </a:rPr>
              <a:t>: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Build a classification or prediction model from a group of simple base models (e.g. CART)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The </a:t>
            </a:r>
            <a:r>
              <a:rPr lang="en-US" i="1" dirty="0">
                <a:solidFill>
                  <a:srgbClr val="00B0F0"/>
                </a:solidFill>
                <a:latin typeface="Calibri" pitchFamily="34" charset="0"/>
              </a:rPr>
              <a:t>committee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 of models each cast a vote for: </a:t>
            </a:r>
          </a:p>
          <a:p>
            <a:pPr lvl="2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Predicted class (for classification) </a:t>
            </a:r>
          </a:p>
          <a:p>
            <a:pPr lvl="2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Mean response (for regression)</a:t>
            </a:r>
          </a:p>
          <a:p>
            <a:pPr lvl="1">
              <a:lnSpc>
                <a:spcPct val="80000"/>
              </a:lnSpc>
            </a:pPr>
            <a:endParaRPr lang="en-US" dirty="0">
              <a:latin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For classification, predicted class is decided by a majority vote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For regression,     is the average predicted value across models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246120" y="5312526"/>
          <a:ext cx="304800" cy="408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203040" progId="Equation.DSMT4">
                  <p:embed/>
                </p:oleObj>
              </mc:Choice>
              <mc:Fallback>
                <p:oleObj name="Equation" r:id="rId2" imgW="139680" imgH="20304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46120" y="5312526"/>
                        <a:ext cx="304800" cy="408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325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Randomization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143000"/>
            <a:ext cx="9448800" cy="5334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The previous methods focus on specific observations in the data </a:t>
            </a:r>
          </a:p>
          <a:p>
            <a:pPr lvl="1"/>
            <a:r>
              <a:rPr lang="en-US" dirty="0">
                <a:solidFill>
                  <a:srgbClr val="00B0F0"/>
                </a:solidFill>
                <a:latin typeface="Calibri" pitchFamily="34" charset="0"/>
              </a:rPr>
              <a:t>Boosting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: adaptively reweight observations </a:t>
            </a:r>
          </a:p>
          <a:p>
            <a:pPr lvl="1"/>
            <a:r>
              <a:rPr lang="en-US" dirty="0">
                <a:solidFill>
                  <a:srgbClr val="00B0F0"/>
                </a:solidFill>
                <a:latin typeface="Calibri" pitchFamily="34" charset="0"/>
              </a:rPr>
              <a:t>Bagging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: select bootstrap samples of observations</a:t>
            </a:r>
          </a:p>
          <a:p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Randomization focuses on predictors (columns NOT rows)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Each classifier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G</a:t>
            </a:r>
            <a:r>
              <a:rPr lang="en-US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is constructed on the full training data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But uses a random subset of the predictors (rather than a subset of observations) when constructing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G</a:t>
            </a:r>
            <a:r>
              <a:rPr lang="en-US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endParaRPr lang="en-US" sz="800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Predictions are made using the same formula as for bagging</a:t>
            </a:r>
          </a:p>
          <a:p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This method is rarely used by itself…</a:t>
            </a:r>
          </a:p>
        </p:txBody>
      </p:sp>
    </p:spTree>
    <p:extLst>
      <p:ext uri="{BB962C8B-B14F-4D97-AF65-F5344CB8AC3E}">
        <p14:creationId xmlns:p14="http://schemas.microsoft.com/office/powerpoint/2010/main" val="331999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Random Forest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3227" y="1371600"/>
            <a:ext cx="9479973" cy="5334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One of the most popular ensemble methods is </a:t>
            </a:r>
            <a:r>
              <a:rPr lang="en-US" i="1" dirty="0">
                <a:solidFill>
                  <a:srgbClr val="00B0F0"/>
                </a:solidFill>
                <a:latin typeface="Calibri" pitchFamily="34" charset="0"/>
              </a:rPr>
              <a:t>Random Forest</a:t>
            </a:r>
            <a:endParaRPr lang="en-US" dirty="0">
              <a:solidFill>
                <a:srgbClr val="00B0F0"/>
              </a:solidFill>
              <a:latin typeface="Calibri" pitchFamily="34" charset="0"/>
            </a:endParaRPr>
          </a:p>
          <a:p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Random forest combines bagging and randomization 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Usually has better performance compared to single model counterpart 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Also usually better computing speed relative to boosting and bagging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Generates out-of-bag (OOB) data for some very useful purposes</a:t>
            </a:r>
          </a:p>
          <a:p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100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Bagging vs. Boosting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3227" y="1371600"/>
            <a:ext cx="9479973" cy="5334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In bagging, idea was to reduce variance by averaging a large number of unbiased models (i.e. decision trees)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Trees good because they can model complex interactions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Also have low bias if grown sufficiently large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Trees generated by bagging are identically distributed (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i.d.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</a:t>
            </a:r>
            <a:endParaRPr lang="en-US" dirty="0">
              <a:solidFill>
                <a:srgbClr val="00B0F0"/>
              </a:solidFill>
              <a:latin typeface="Calibri" pitchFamily="34" charset="0"/>
            </a:endParaRPr>
          </a:p>
          <a:p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Comparison with boosting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Boosting idea was to adaptively fit trees to remove bias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This approach leads to trees that are not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i.d.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40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Random Forest vs. Bagging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3227" y="1371600"/>
            <a:ext cx="9479973" cy="5334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Consider in bagging 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we have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i.d.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random variables with variance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anose="05050102010706020507" pitchFamily="18" charset="2"/>
              </a:rPr>
              <a:t>s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If they are also independent, averaging yields variance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anose="05050102010706020507" pitchFamily="18" charset="2"/>
              </a:rPr>
              <a:t>s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/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If they are </a:t>
            </a:r>
            <a:r>
              <a:rPr lang="en-US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not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independent but rather have pairwise correlation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anose="05050102010706020507" pitchFamily="18" charset="2"/>
              </a:rPr>
              <a:t>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, then the variance of the average is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anose="05050102010706020507" pitchFamily="18" charset="2"/>
              </a:rPr>
              <a:t>rs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 +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anose="05050102010706020507" pitchFamily="18" charset="2"/>
              </a:rPr>
              <a:t>s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2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(1-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anose="05050102010706020507" pitchFamily="18" charset="2"/>
              </a:rPr>
              <a:t>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)/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</a:p>
          <a:p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Idea of Random Forest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In bagging, as correlation increase we loose the benefit of averaging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Thus the idea in random forest is to reduce the correlation without increasing variance very much</a:t>
            </a:r>
          </a:p>
          <a:p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So let’s look at the algorithm</a:t>
            </a:r>
          </a:p>
          <a:p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662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Random Forest Algorithm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143000"/>
            <a:ext cx="9448800" cy="53340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Given training data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W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= (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y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,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, with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=1,2,…,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observations on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p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predictors in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x</a:t>
            </a:r>
            <a:r>
              <a:rPr lang="en-US" sz="2400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and a response,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y</a:t>
            </a:r>
            <a:r>
              <a:rPr lang="en-US" sz="24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i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For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=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to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endParaRPr lang="en-US" sz="9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(a) From data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W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= (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,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, draw a bootstrap sample of size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yielding training data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W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= (</a:t>
            </a: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y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,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endParaRPr lang="en-US" sz="2000" baseline="-25000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endParaRPr lang="en-US" sz="9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(b) Fit a CART classifier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G</a:t>
            </a:r>
            <a:r>
              <a:rPr lang="en-US" sz="2000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to the training data </a:t>
            </a: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W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= (</a:t>
            </a: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y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,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b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BUT</a:t>
            </a: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		  </a:t>
            </a: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		     At each step of the recursive partitioning algorithm</a:t>
            </a: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               (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)   Randomly select a subset of size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j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from the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p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predictors </a:t>
            </a: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		       (ii)  Determine the “best” split from among the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j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predictors</a:t>
            </a: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		       (iii) Grow CART tree to perfect fit (i.e. NO PRUNING)</a:t>
            </a: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endParaRPr lang="en-US" sz="9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Output from a random forest ensemble (for classification) is given by:</a:t>
            </a:r>
          </a:p>
        </p:txBody>
      </p:sp>
      <p:graphicFrame>
        <p:nvGraphicFramePr>
          <p:cNvPr id="403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646673"/>
              </p:ext>
            </p:extLst>
          </p:nvPr>
        </p:nvGraphicFramePr>
        <p:xfrm>
          <a:off x="3345873" y="5854700"/>
          <a:ext cx="4000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6000" imgH="355320" progId="Equation.DSMT4">
                  <p:embed/>
                </p:oleObj>
              </mc:Choice>
              <mc:Fallback>
                <p:oleObj name="Equation" r:id="rId3" imgW="22860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5873" y="5854700"/>
                        <a:ext cx="40005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22644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Fitting CART Tree within RF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5182" y="1371601"/>
            <a:ext cx="10422082" cy="4906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Assume we have data </a:t>
            </a:r>
            <a:r>
              <a:rPr lang="en-US" i="1" dirty="0">
                <a:latin typeface="Times" pitchFamily="18" charset="0"/>
              </a:rPr>
              <a:t>W</a:t>
            </a:r>
            <a:r>
              <a:rPr lang="en-US" dirty="0">
                <a:latin typeface="Times" pitchFamily="18" charset="0"/>
              </a:rPr>
              <a:t> = (</a:t>
            </a:r>
            <a:r>
              <a:rPr lang="en-US" i="1" dirty="0">
                <a:latin typeface="Times" pitchFamily="18" charset="0"/>
              </a:rPr>
              <a:t>y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b="1" dirty="0">
                <a:latin typeface="Times" pitchFamily="18" charset="0"/>
              </a:rPr>
              <a:t>x</a:t>
            </a:r>
            <a:r>
              <a:rPr lang="en-US" dirty="0">
                <a:latin typeface="Times" pitchFamily="18" charset="0"/>
              </a:rPr>
              <a:t>) </a:t>
            </a:r>
            <a:r>
              <a:rPr lang="en-US" dirty="0"/>
              <a:t>with </a:t>
            </a:r>
            <a:r>
              <a:rPr lang="en-US" i="1" dirty="0">
                <a:latin typeface="Times" pitchFamily="18" charset="0"/>
              </a:rPr>
              <a:t>N</a:t>
            </a:r>
            <a:r>
              <a:rPr lang="en-US" dirty="0"/>
              <a:t> observations and 10 predictors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dirty="0"/>
              <a:t>Random forest algorithm selects bootstrapped sample of the data to yield training set </a:t>
            </a:r>
            <a:r>
              <a:rPr lang="en-US" i="1" dirty="0" err="1">
                <a:latin typeface="Times" pitchFamily="18" charset="0"/>
              </a:rPr>
              <a:t>W</a:t>
            </a:r>
            <a:r>
              <a:rPr lang="en-US" i="1" baseline="-25000" dirty="0" err="1">
                <a:latin typeface="Times" pitchFamily="18" charset="0"/>
              </a:rPr>
              <a:t>b</a:t>
            </a:r>
            <a:r>
              <a:rPr lang="en-US" dirty="0"/>
              <a:t> with </a:t>
            </a:r>
            <a:r>
              <a:rPr lang="en-US" i="1" dirty="0">
                <a:latin typeface="Times" pitchFamily="18" charset="0"/>
              </a:rPr>
              <a:t>N</a:t>
            </a:r>
            <a:r>
              <a:rPr lang="en-US" dirty="0"/>
              <a:t> observations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dirty="0"/>
              <a:t>In the first step of constructing the CART tree for data </a:t>
            </a:r>
            <a:r>
              <a:rPr lang="en-US" i="1" dirty="0" err="1">
                <a:latin typeface="Times" pitchFamily="18" charset="0"/>
              </a:rPr>
              <a:t>W</a:t>
            </a:r>
            <a:r>
              <a:rPr lang="en-US" i="1" baseline="-25000" dirty="0" err="1">
                <a:latin typeface="Times" pitchFamily="18" charset="0"/>
              </a:rPr>
              <a:t>b</a:t>
            </a:r>
            <a:r>
              <a:rPr lang="en-US" dirty="0"/>
              <a:t>, RF randomly selects predictors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3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4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5</a:t>
            </a:r>
            <a:r>
              <a:rPr lang="en-US" dirty="0">
                <a:latin typeface="Times" pitchFamily="18" charset="0"/>
              </a:rPr>
              <a:t>,</a:t>
            </a:r>
            <a:r>
              <a:rPr lang="en-US" dirty="0"/>
              <a:t> and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7</a:t>
            </a:r>
          </a:p>
          <a:p>
            <a:pPr>
              <a:spcBef>
                <a:spcPts val="0"/>
              </a:spcBef>
            </a:pPr>
            <a:endParaRPr lang="en-US" sz="1200" dirty="0">
              <a:latin typeface="Times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/>
              <a:t>The recursive partitioning algorithm then selects the best split among these 5 predictors</a:t>
            </a:r>
          </a:p>
        </p:txBody>
      </p:sp>
    </p:spTree>
    <p:extLst>
      <p:ext uri="{BB962C8B-B14F-4D97-AF65-F5344CB8AC3E}">
        <p14:creationId xmlns:p14="http://schemas.microsoft.com/office/powerpoint/2010/main" val="29895381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543800" y="2819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543800" y="2819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763000" y="2819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153400" y="2667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72401" y="22860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4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39000" y="3352800"/>
            <a:ext cx="533400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?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16973" y="1517074"/>
            <a:ext cx="5836227" cy="4754563"/>
          </a:xfrm>
        </p:spPr>
        <p:txBody>
          <a:bodyPr>
            <a:normAutofit/>
          </a:bodyPr>
          <a:lstStyle/>
          <a:p>
            <a:r>
              <a:rPr lang="en-US" dirty="0"/>
              <a:t>Let’s say from among predictors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3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4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5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dirty="0"/>
              <a:t>and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7</a:t>
            </a:r>
            <a:r>
              <a:rPr lang="en-US" dirty="0">
                <a:latin typeface="Times" pitchFamily="18" charset="0"/>
              </a:rPr>
              <a:t>…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4 </a:t>
            </a:r>
            <a:r>
              <a:rPr lang="en-US" dirty="0"/>
              <a:t>provides best split</a:t>
            </a:r>
          </a:p>
          <a:p>
            <a:endParaRPr lang="en-US" sz="1200" dirty="0"/>
          </a:p>
          <a:p>
            <a:r>
              <a:rPr lang="en-US" dirty="0"/>
              <a:t>For the next split (branch going left) random forest algorithm randomly selects a new subset of predictors:</a:t>
            </a:r>
          </a:p>
          <a:p>
            <a:pPr lvl="1"/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2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7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9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dirty="0"/>
              <a:t>and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10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981200" y="-1"/>
            <a:ext cx="8229600" cy="1091045"/>
          </a:xfrm>
        </p:spPr>
        <p:txBody>
          <a:bodyPr>
            <a:normAutofit/>
          </a:bodyPr>
          <a:lstStyle/>
          <a:p>
            <a:r>
              <a:rPr lang="en-US" sz="3600" dirty="0"/>
              <a:t>Fitting CART Tree within RF</a:t>
            </a:r>
          </a:p>
        </p:txBody>
      </p:sp>
    </p:spTree>
    <p:extLst>
      <p:ext uri="{BB962C8B-B14F-4D97-AF65-F5344CB8AC3E}">
        <p14:creationId xmlns:p14="http://schemas.microsoft.com/office/powerpoint/2010/main" val="933680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543800" y="2819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543800" y="2819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763000" y="2819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153400" y="2667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72401" y="22860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4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10400" y="3352800"/>
            <a:ext cx="914400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9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</a:t>
            </a:r>
            <a:r>
              <a:rPr lang="en-US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&lt;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2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10491" y="1306751"/>
            <a:ext cx="5780809" cy="5287963"/>
          </a:xfrm>
        </p:spPr>
        <p:txBody>
          <a:bodyPr>
            <a:normAutofit/>
          </a:bodyPr>
          <a:lstStyle/>
          <a:p>
            <a:r>
              <a:rPr lang="en-US" dirty="0"/>
              <a:t>The recursive partitioning algorithm then selects the best split for this branch from among the 5 selected predictors</a:t>
            </a:r>
          </a:p>
          <a:p>
            <a:endParaRPr lang="en-US" sz="1200" dirty="0"/>
          </a:p>
          <a:p>
            <a:r>
              <a:rPr lang="en-US" dirty="0"/>
              <a:t>Let’s say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9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2 </a:t>
            </a:r>
            <a:r>
              <a:rPr lang="en-US" dirty="0"/>
              <a:t>provides best split</a:t>
            </a:r>
          </a:p>
          <a:p>
            <a:endParaRPr lang="en-US" sz="1200" dirty="0"/>
          </a:p>
          <a:p>
            <a:r>
              <a:rPr lang="en-US" dirty="0"/>
              <a:t>For the next split (branch going right from the first split) random forest algorithm randomly selects a new subset of predictors:</a:t>
            </a:r>
          </a:p>
          <a:p>
            <a:pPr lvl="1"/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2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4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5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7</a:t>
            </a:r>
            <a:r>
              <a:rPr lang="en-US" dirty="0">
                <a:latin typeface="Times" pitchFamily="18" charset="0"/>
              </a:rPr>
              <a:t>, </a:t>
            </a:r>
            <a:r>
              <a:rPr lang="en-US" dirty="0"/>
              <a:t>and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8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01982" y="234117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Fitting CART Tree within RF</a:t>
            </a:r>
          </a:p>
        </p:txBody>
      </p:sp>
    </p:spTree>
    <p:extLst>
      <p:ext uri="{BB962C8B-B14F-4D97-AF65-F5344CB8AC3E}">
        <p14:creationId xmlns:p14="http://schemas.microsoft.com/office/powerpoint/2010/main" val="260240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543800" y="2819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543800" y="2819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763000" y="2819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153400" y="2667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72401" y="22860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4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10400" y="3352800"/>
            <a:ext cx="914400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9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</a:t>
            </a:r>
            <a:r>
              <a:rPr lang="en-US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&lt;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2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952499" y="1447799"/>
            <a:ext cx="5219701" cy="4800601"/>
          </a:xfrm>
        </p:spPr>
        <p:txBody>
          <a:bodyPr>
            <a:noAutofit/>
          </a:bodyPr>
          <a:lstStyle/>
          <a:p>
            <a:r>
              <a:rPr lang="en-US" dirty="0"/>
              <a:t>Again the recursive partitioning algorithm then selects the best split for this branch from among the 5 selected predictors</a:t>
            </a:r>
          </a:p>
          <a:p>
            <a:endParaRPr lang="en-US" sz="1200" dirty="0"/>
          </a:p>
          <a:p>
            <a:r>
              <a:rPr lang="en-US" dirty="0"/>
              <a:t>Let’s say </a:t>
            </a:r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2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20 </a:t>
            </a:r>
            <a:r>
              <a:rPr lang="en-US" dirty="0"/>
              <a:t>provides best split</a:t>
            </a:r>
          </a:p>
          <a:p>
            <a:endParaRPr lang="en-US" sz="1200" dirty="0"/>
          </a:p>
          <a:p>
            <a:r>
              <a:rPr lang="en-US" dirty="0"/>
              <a:t>This process will be repeated until the CART tree perfectly fit training data </a:t>
            </a:r>
            <a:r>
              <a:rPr lang="en-US" i="1" dirty="0" err="1">
                <a:latin typeface="Times" pitchFamily="18" charset="0"/>
              </a:rPr>
              <a:t>W</a:t>
            </a:r>
            <a:r>
              <a:rPr lang="en-US" i="1" baseline="-25000" dirty="0" err="1">
                <a:latin typeface="Times" pitchFamily="18" charset="0"/>
              </a:rPr>
              <a:t>b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05800" y="3352800"/>
            <a:ext cx="914400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</a:t>
            </a:r>
            <a:r>
              <a:rPr lang="en-US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&lt;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20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162800" y="3962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848600" y="3962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162800" y="39624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543800" y="3733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382000" y="3962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9067800" y="3962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382000" y="39624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8763000" y="3733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001000" y="47244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…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981200" y="-1"/>
            <a:ext cx="8229600" cy="1125497"/>
          </a:xfrm>
        </p:spPr>
        <p:txBody>
          <a:bodyPr>
            <a:normAutofit/>
          </a:bodyPr>
          <a:lstStyle/>
          <a:p>
            <a:r>
              <a:rPr lang="en-US" sz="3600" dirty="0"/>
              <a:t>Fitting CART Tree within RF</a:t>
            </a:r>
          </a:p>
        </p:txBody>
      </p:sp>
    </p:spTree>
    <p:extLst>
      <p:ext uri="{BB962C8B-B14F-4D97-AF65-F5344CB8AC3E}">
        <p14:creationId xmlns:p14="http://schemas.microsoft.com/office/powerpoint/2010/main" val="21647587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Variables to Consider at Each Split?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RF was developed, simulations were conducted to provide guidance as to the number of variables considered at a split</a:t>
            </a:r>
          </a:p>
          <a:p>
            <a:endParaRPr lang="en-US" sz="1200" dirty="0"/>
          </a:p>
          <a:p>
            <a:r>
              <a:rPr lang="en-US" dirty="0"/>
              <a:t>The recommendations are</a:t>
            </a:r>
          </a:p>
          <a:p>
            <a:endParaRPr lang="en-US" sz="1200" dirty="0"/>
          </a:p>
          <a:p>
            <a:pPr lvl="1"/>
            <a:r>
              <a:rPr lang="en-US" dirty="0"/>
              <a:t>Regression: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Classification:</a:t>
            </a:r>
          </a:p>
          <a:p>
            <a:endParaRPr lang="en-US" dirty="0"/>
          </a:p>
          <a:p>
            <a:r>
              <a:rPr lang="en-US" dirty="0"/>
              <a:t>In practice, these should be considered as tuning parameters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147756"/>
              </p:ext>
            </p:extLst>
          </p:nvPr>
        </p:nvGraphicFramePr>
        <p:xfrm>
          <a:off x="3668545" y="3210650"/>
          <a:ext cx="1078513" cy="509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7200" imgH="215640" progId="Equation.DSMT4">
                  <p:embed/>
                </p:oleObj>
              </mc:Choice>
              <mc:Fallback>
                <p:oleObj name="Equation" r:id="rId2" imgW="4572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68545" y="3210650"/>
                        <a:ext cx="1078513" cy="5092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071843"/>
              </p:ext>
            </p:extLst>
          </p:nvPr>
        </p:nvGraphicFramePr>
        <p:xfrm>
          <a:off x="3668545" y="3831648"/>
          <a:ext cx="89852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355320" progId="Equation.DSMT4">
                  <p:embed/>
                </p:oleObj>
              </mc:Choice>
              <mc:Fallback>
                <p:oleObj name="Equation" r:id="rId4" imgW="3808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68545" y="3831648"/>
                        <a:ext cx="898525" cy="83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9422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Ensemble Approaches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143000"/>
            <a:ext cx="952500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b="1" i="1" dirty="0">
                <a:solidFill>
                  <a:srgbClr val="00B0F0"/>
                </a:solidFill>
                <a:latin typeface="Calibri" pitchFamily="34" charset="0"/>
              </a:rPr>
              <a:t>Boosting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alibri" pitchFamily="34" charset="0"/>
              </a:rPr>
              <a:t>	Sequentially apply a weak classification algorithm (i.e. CART) to repeatedly modified version of training data to yield a set of weighted classifiers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b="1" i="1" dirty="0">
                <a:solidFill>
                  <a:srgbClr val="00B0F0"/>
                </a:solidFill>
                <a:latin typeface="Calibri" pitchFamily="34" charset="0"/>
              </a:rPr>
              <a:t>Bagging (bootstrap aggregating)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alibri" pitchFamily="34" charset="0"/>
              </a:rPr>
              <a:t>	Draw repeated bootstrap samples from training data and apply weak classification algorithm to each bootstrap sample to yield a collection of weak classifiers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b="1" i="1" dirty="0">
                <a:solidFill>
                  <a:srgbClr val="00B0F0"/>
                </a:solidFill>
                <a:latin typeface="Calibri" pitchFamily="34" charset="0"/>
              </a:rPr>
              <a:t>Randomization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alibri" pitchFamily="34" charset="0"/>
              </a:rPr>
              <a:t>	Repeatedly select random subsets of the predictors/features from the data an construct weak classifiers for each subset of predictors to yield a collection of weak classifiers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505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Margin in Random Forest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7" y="1371601"/>
            <a:ext cx="9975273" cy="4754563"/>
          </a:xfrm>
        </p:spPr>
        <p:txBody>
          <a:bodyPr>
            <a:normAutofit/>
          </a:bodyPr>
          <a:lstStyle/>
          <a:p>
            <a:r>
              <a:rPr lang="en-US" dirty="0"/>
              <a:t>As was true with boosting, the posterior probability is estimated by the proportion of trees that predict a particular class</a:t>
            </a:r>
          </a:p>
          <a:p>
            <a:endParaRPr lang="en-US" sz="1400" dirty="0"/>
          </a:p>
          <a:p>
            <a:r>
              <a:rPr lang="en-US" dirty="0"/>
              <a:t>In random forest, the </a:t>
            </a:r>
            <a:r>
              <a:rPr lang="en-US" b="1" dirty="0">
                <a:solidFill>
                  <a:srgbClr val="00B0F0"/>
                </a:solidFill>
              </a:rPr>
              <a:t>margin</a:t>
            </a:r>
            <a:r>
              <a:rPr lang="en-US" dirty="0"/>
              <a:t> is the difference between the proportion of votes for the correct class and the maximum proportion for an incorrect class</a:t>
            </a:r>
          </a:p>
          <a:p>
            <a:endParaRPr lang="en-US" sz="1200" dirty="0"/>
          </a:p>
          <a:p>
            <a:r>
              <a:rPr lang="en-US" dirty="0"/>
              <a:t>Thus a </a:t>
            </a:r>
            <a:r>
              <a:rPr lang="en-US" b="1" dirty="0">
                <a:solidFill>
                  <a:srgbClr val="00B0F0"/>
                </a:solidFill>
              </a:rPr>
              <a:t>margin</a:t>
            </a:r>
            <a:r>
              <a:rPr lang="en-US" dirty="0"/>
              <a:t> value &gt; 0 indicates a correctly predicted class under the majority votes assumption</a:t>
            </a:r>
          </a:p>
        </p:txBody>
      </p:sp>
    </p:spTree>
    <p:extLst>
      <p:ext uri="{BB962C8B-B14F-4D97-AF65-F5344CB8AC3E}">
        <p14:creationId xmlns:p14="http://schemas.microsoft.com/office/powerpoint/2010/main" val="1421399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/>
          <a:lstStyle/>
          <a:p>
            <a:pPr algn="ctr"/>
            <a:r>
              <a:rPr lang="en-US" sz="4000" dirty="0"/>
              <a:t>Out-of-Bag</a:t>
            </a:r>
            <a:r>
              <a:rPr lang="en-US" sz="3600" dirty="0"/>
              <a:t> Data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18309" y="1219200"/>
            <a:ext cx="10058400" cy="52578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As with bagging, we end up with an OOB sample for each tree in our forest</a:t>
            </a:r>
          </a:p>
          <a:p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Also like bagging we can use these OOB data to obtain an unbiased estimate of model error</a:t>
            </a:r>
          </a:p>
          <a:p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However, with random forest we also get an additional feature…</a:t>
            </a:r>
          </a:p>
          <a:p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 variable importance measure…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Note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: there is a less well developed importance measure developed for boosting based on the gain in Gini index given by a variable in the each  tree and the weight of the tree</a:t>
            </a:r>
          </a:p>
        </p:txBody>
      </p:sp>
    </p:spTree>
    <p:extLst>
      <p:ext uri="{BB962C8B-B14F-4D97-AF65-F5344CB8AC3E}">
        <p14:creationId xmlns:p14="http://schemas.microsoft.com/office/powerpoint/2010/main" val="34359971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Bag Error Rate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 OOB for tree </a:t>
            </a:r>
            <a:r>
              <a:rPr lang="en-US" i="1" dirty="0"/>
              <a:t>G</a:t>
            </a:r>
            <a:r>
              <a:rPr lang="en-US" i="1" baseline="-25000" dirty="0"/>
              <a:t>b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are not used in building the tree, these data can be considered as test data for the </a:t>
            </a:r>
            <a:r>
              <a:rPr lang="en-US" i="1" dirty="0" err="1"/>
              <a:t>b</a:t>
            </a:r>
            <a:r>
              <a:rPr lang="en-US" baseline="30000" dirty="0" err="1"/>
              <a:t>th</a:t>
            </a:r>
            <a:r>
              <a:rPr lang="en-US" dirty="0"/>
              <a:t> tree</a:t>
            </a:r>
          </a:p>
          <a:p>
            <a:r>
              <a:rPr lang="en-US" dirty="0"/>
              <a:t>We can use this fact to develop an estimated error rate for the forest</a:t>
            </a:r>
          </a:p>
          <a:p>
            <a:pPr lvl="1"/>
            <a:r>
              <a:rPr lang="en-US" dirty="0"/>
              <a:t>Observation </a:t>
            </a:r>
            <a:r>
              <a:rPr lang="en-US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x</a:t>
            </a:r>
            <a:r>
              <a:rPr lang="en-US" i="1" baseline="-250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i</a:t>
            </a:r>
            <a:r>
              <a:rPr lang="en-US" i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dirty="0"/>
              <a:t>is included in ~ 1/3 of OOB datasets  </a:t>
            </a:r>
          </a:p>
          <a:p>
            <a:pPr lvl="1"/>
            <a:r>
              <a:rPr lang="en-US" dirty="0"/>
              <a:t>OOB error rate:  </a:t>
            </a:r>
          </a:p>
          <a:p>
            <a:pPr lvl="2"/>
            <a:r>
              <a:rPr lang="en-US" dirty="0"/>
              <a:t>Estimate the predicted class for all observations in the data based on only those trees for which they were out-of-bag</a:t>
            </a:r>
          </a:p>
          <a:p>
            <a:pPr lvl="2"/>
            <a:r>
              <a:rPr lang="en-US" dirty="0"/>
              <a:t>Compare the OOB predicted value to the observed value</a:t>
            </a:r>
          </a:p>
          <a:p>
            <a:pPr lvl="2"/>
            <a:r>
              <a:rPr lang="en-US" dirty="0"/>
              <a:t>Average the sum of the errors over all observations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 general, the result is an unbiased estimate of the test error rate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506188"/>
              </p:ext>
            </p:extLst>
          </p:nvPr>
        </p:nvGraphicFramePr>
        <p:xfrm>
          <a:off x="3505201" y="4852700"/>
          <a:ext cx="35782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44440" imgH="291960" progId="Equation.DSMT4">
                  <p:embed/>
                </p:oleObj>
              </mc:Choice>
              <mc:Fallback>
                <p:oleObj name="Equation" r:id="rId2" imgW="20444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1" y="4852700"/>
                        <a:ext cx="357822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30052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/>
          <a:lstStyle/>
          <a:p>
            <a:pPr algn="ctr"/>
            <a:r>
              <a:rPr lang="en-US" sz="4000" dirty="0">
                <a:latin typeface="Calibri" pitchFamily="34" charset="0"/>
              </a:rPr>
              <a:t>Variable</a:t>
            </a:r>
            <a:r>
              <a:rPr lang="en-US" sz="3600" dirty="0">
                <a:latin typeface="Calibri" pitchFamily="34" charset="0"/>
              </a:rPr>
              <a:t> Importance Measure for RF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55963" y="1143000"/>
            <a:ext cx="10463645" cy="5334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Estimate model error using the OOB data according to</a:t>
            </a: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Randomly permute column for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4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j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yielding data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  <a:p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Estimate model error on the OOB data again but with column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4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j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randomly permuted</a:t>
            </a: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Variable importance is measured as the difference between post and pre-permuted data</a:t>
            </a:r>
          </a:p>
        </p:txBody>
      </p:sp>
      <p:graphicFrame>
        <p:nvGraphicFramePr>
          <p:cNvPr id="4423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87539"/>
              </p:ext>
            </p:extLst>
          </p:nvPr>
        </p:nvGraphicFramePr>
        <p:xfrm>
          <a:off x="3276601" y="1747837"/>
          <a:ext cx="35782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44440" imgH="291960" progId="Equation.DSMT4">
                  <p:embed/>
                </p:oleObj>
              </mc:Choice>
              <mc:Fallback>
                <p:oleObj name="Equation" r:id="rId3" imgW="20444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1" y="1747837"/>
                        <a:ext cx="357822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43531"/>
              </p:ext>
            </p:extLst>
          </p:nvPr>
        </p:nvGraphicFramePr>
        <p:xfrm>
          <a:off x="3505200" y="3949557"/>
          <a:ext cx="3733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33360" imgH="355320" progId="Equation.DSMT4">
                  <p:embed/>
                </p:oleObj>
              </mc:Choice>
              <mc:Fallback>
                <p:oleObj name="Equation" r:id="rId5" imgW="21333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949557"/>
                        <a:ext cx="3733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907776"/>
              </p:ext>
            </p:extLst>
          </p:nvPr>
        </p:nvGraphicFramePr>
        <p:xfrm>
          <a:off x="7239000" y="2465388"/>
          <a:ext cx="167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38080" imgH="304560" progId="Equation.DSMT4">
                  <p:embed/>
                </p:oleObj>
              </mc:Choice>
              <mc:Fallback>
                <p:oleObj name="Equation" r:id="rId7" imgW="8380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465388"/>
                        <a:ext cx="1676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852258"/>
              </p:ext>
            </p:extLst>
          </p:nvPr>
        </p:nvGraphicFramePr>
        <p:xfrm>
          <a:off x="3027362" y="5795677"/>
          <a:ext cx="46894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79480" imgH="266400" progId="Equation.DSMT4">
                  <p:embed/>
                </p:oleObj>
              </mc:Choice>
              <mc:Fallback>
                <p:oleObj name="Equation" r:id="rId9" imgW="26794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362" y="5795677"/>
                        <a:ext cx="46894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6798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Proximity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additional feature from RF that can be estimated using the OOB data is the proximity (i.e. similarity) between observations</a:t>
            </a:r>
          </a:p>
          <a:p>
            <a:endParaRPr lang="en-US" sz="1200" dirty="0"/>
          </a:p>
          <a:p>
            <a:r>
              <a:rPr lang="en-US" dirty="0"/>
              <a:t>For every tree in the RF, a pair of OOB observations sharing the same terminal node will increase their proximity by 1</a:t>
            </a:r>
          </a:p>
          <a:p>
            <a:endParaRPr lang="en-US" sz="1200" dirty="0"/>
          </a:p>
          <a:p>
            <a:r>
              <a:rPr lang="en-US" dirty="0"/>
              <a:t>When evaluated across the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lang="en-US" dirty="0"/>
              <a:t> trees, the result is an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dirty="0"/>
              <a:t> x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i="1" dirty="0"/>
              <a:t> </a:t>
            </a:r>
            <a:r>
              <a:rPr lang="en-US" dirty="0"/>
              <a:t> proximity matrix quantifying the proximity of any pair of observations</a:t>
            </a:r>
          </a:p>
          <a:p>
            <a:endParaRPr lang="en-US" sz="1200" dirty="0"/>
          </a:p>
          <a:p>
            <a:r>
              <a:rPr lang="en-US" dirty="0"/>
              <a:t>Idea is that similarity between observations, even high dimensional data can be represented graphically based on proximity</a:t>
            </a:r>
          </a:p>
        </p:txBody>
      </p:sp>
    </p:spTree>
    <p:extLst>
      <p:ext uri="{BB962C8B-B14F-4D97-AF65-F5344CB8AC3E}">
        <p14:creationId xmlns:p14="http://schemas.microsoft.com/office/powerpoint/2010/main" val="6872648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5463" y="21939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Fitting Ensemble Models in R</a:t>
            </a:r>
          </a:p>
        </p:txBody>
      </p:sp>
    </p:spTree>
    <p:extLst>
      <p:ext uri="{BB962C8B-B14F-4D97-AF65-F5344CB8AC3E}">
        <p14:creationId xmlns:p14="http://schemas.microsoft.com/office/powerpoint/2010/main" val="29088641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sz="4000" dirty="0" err="1"/>
              <a:t>AdaBoost</a:t>
            </a:r>
            <a:r>
              <a:rPr lang="en-US" sz="4000" dirty="0"/>
              <a:t> in 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423555"/>
            <a:ext cx="10515600" cy="4753408"/>
          </a:xfrm>
        </p:spPr>
        <p:txBody>
          <a:bodyPr>
            <a:normAutofit/>
          </a:bodyPr>
          <a:lstStyle/>
          <a:p>
            <a:r>
              <a:rPr lang="en-US" dirty="0"/>
              <a:t>Many R packages for Boosted CART models (here are a few)</a:t>
            </a:r>
          </a:p>
          <a:p>
            <a:pPr lvl="1"/>
            <a:r>
              <a:rPr lang="en-US" dirty="0" err="1"/>
              <a:t>adabag</a:t>
            </a:r>
            <a:endParaRPr lang="en-US" dirty="0"/>
          </a:p>
          <a:p>
            <a:pPr lvl="2"/>
            <a:r>
              <a:rPr lang="en-US" dirty="0"/>
              <a:t>Fits </a:t>
            </a:r>
            <a:r>
              <a:rPr lang="en-US" dirty="0" err="1"/>
              <a:t>Adaboost</a:t>
            </a:r>
            <a:r>
              <a:rPr lang="en-US" dirty="0"/>
              <a:t> and SAMME models for classification </a:t>
            </a:r>
          </a:p>
          <a:p>
            <a:pPr lvl="2"/>
            <a:r>
              <a:rPr lang="en-US" dirty="0"/>
              <a:t>Will also fit bagged models</a:t>
            </a:r>
          </a:p>
          <a:p>
            <a:pPr lvl="1"/>
            <a:r>
              <a:rPr lang="en-US" dirty="0" err="1"/>
              <a:t>ada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Fits </a:t>
            </a:r>
            <a:r>
              <a:rPr lang="en-US" dirty="0" err="1"/>
              <a:t>AdaBoost</a:t>
            </a:r>
            <a:r>
              <a:rPr lang="en-US" dirty="0"/>
              <a:t> models using stochastic gradient descent algorithm</a:t>
            </a:r>
          </a:p>
          <a:p>
            <a:pPr lvl="2"/>
            <a:r>
              <a:rPr lang="en-US" dirty="0"/>
              <a:t>Doesn’t have capability to fit multi-class model</a:t>
            </a:r>
          </a:p>
          <a:p>
            <a:pPr lvl="1"/>
            <a:r>
              <a:rPr lang="en-US" dirty="0"/>
              <a:t>others…</a:t>
            </a:r>
          </a:p>
          <a:p>
            <a:pPr lvl="2"/>
            <a:r>
              <a:rPr lang="en-US" dirty="0" err="1"/>
              <a:t>fastAdaboost</a:t>
            </a:r>
            <a:r>
              <a:rPr lang="en-US" dirty="0"/>
              <a:t>, </a:t>
            </a:r>
            <a:r>
              <a:rPr lang="en-US" dirty="0" err="1"/>
              <a:t>mboost</a:t>
            </a:r>
            <a:r>
              <a:rPr lang="en-US" dirty="0"/>
              <a:t>, </a:t>
            </a:r>
            <a:r>
              <a:rPr lang="en-US" dirty="0" err="1"/>
              <a:t>gmb</a:t>
            </a:r>
            <a:endParaRPr lang="en-US" dirty="0"/>
          </a:p>
          <a:p>
            <a:pPr lvl="2"/>
            <a:r>
              <a:rPr lang="en-US" dirty="0"/>
              <a:t>Plus others that fit boosted models using based models other than decision trees</a:t>
            </a:r>
          </a:p>
          <a:p>
            <a:endParaRPr lang="en-US" sz="1200" dirty="0"/>
          </a:p>
          <a:p>
            <a:r>
              <a:rPr lang="en-US" dirty="0"/>
              <a:t>So let’s consider and example</a:t>
            </a:r>
          </a:p>
        </p:txBody>
      </p:sp>
    </p:spTree>
    <p:extLst>
      <p:ext uri="{BB962C8B-B14F-4D97-AF65-F5344CB8AC3E}">
        <p14:creationId xmlns:p14="http://schemas.microsoft.com/office/powerpoint/2010/main" val="30284597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Nephritis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Treatment response in patients with treatment response</a:t>
            </a:r>
          </a:p>
          <a:p>
            <a:endParaRPr lang="en-US" dirty="0"/>
          </a:p>
          <a:p>
            <a:r>
              <a:rPr lang="en-US" dirty="0"/>
              <a:t>Data include 280 observations examining treatment response at 1 year in patient with lupus nephritis</a:t>
            </a:r>
          </a:p>
          <a:p>
            <a:endParaRPr lang="en-US" dirty="0"/>
          </a:p>
          <a:p>
            <a:r>
              <a:rPr lang="en-US" dirty="0"/>
              <a:t>Data includes </a:t>
            </a:r>
          </a:p>
          <a:p>
            <a:pPr lvl="1"/>
            <a:r>
              <a:rPr lang="en-US" dirty="0"/>
              <a:t>Demographics: 		age, race</a:t>
            </a:r>
          </a:p>
          <a:p>
            <a:pPr lvl="1"/>
            <a:r>
              <a:rPr lang="en-US" dirty="0"/>
              <a:t>Treatment response: 	Yes/No</a:t>
            </a:r>
          </a:p>
          <a:p>
            <a:pPr lvl="1"/>
            <a:r>
              <a:rPr lang="en-US" dirty="0"/>
              <a:t>Clinical Markers: 	c4c, </a:t>
            </a:r>
            <a:r>
              <a:rPr lang="en-US" dirty="0" err="1"/>
              <a:t>dsDNA</a:t>
            </a:r>
            <a:r>
              <a:rPr lang="en-US" dirty="0"/>
              <a:t>, EGFR, </a:t>
            </a:r>
            <a:r>
              <a:rPr lang="en-US" dirty="0" err="1"/>
              <a:t>UrPrCr</a:t>
            </a:r>
            <a:endParaRPr lang="en-US" dirty="0"/>
          </a:p>
          <a:p>
            <a:pPr lvl="1"/>
            <a:r>
              <a:rPr lang="en-US" dirty="0"/>
              <a:t>Urine markers:		IL2ra, IL6, IL8, IL12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937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Note on Training a Boosted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</a:t>
            </a:r>
            <a:r>
              <a:rPr lang="en-US" dirty="0" err="1"/>
              <a:t>AdaBoost</a:t>
            </a:r>
            <a:r>
              <a:rPr lang="en-US" dirty="0"/>
              <a:t> and SAMME models are composed of a set of decision trees, pruning of trees can (and should) be applied</a:t>
            </a:r>
          </a:p>
          <a:p>
            <a:endParaRPr lang="en-US" dirty="0"/>
          </a:p>
          <a:p>
            <a:r>
              <a:rPr lang="en-US" dirty="0"/>
              <a:t>Think of trees as a set of interactions (aka the branches)</a:t>
            </a:r>
          </a:p>
          <a:p>
            <a:pPr lvl="1"/>
            <a:r>
              <a:rPr lang="en-US" dirty="0"/>
              <a:t>Trees with only 1 split = main effects</a:t>
            </a:r>
          </a:p>
          <a:p>
            <a:pPr lvl="1"/>
            <a:r>
              <a:rPr lang="en-US" dirty="0"/>
              <a:t>Very large trees = complex interactions among many predictors</a:t>
            </a:r>
          </a:p>
          <a:p>
            <a:pPr lvl="1"/>
            <a:r>
              <a:rPr lang="en-US" dirty="0"/>
              <a:t>Main focus of pruning in boosting is to restrict tree size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921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Note on Training a Boosted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practice, many data can be reasonably well explained by lower-order interactions</a:t>
            </a:r>
          </a:p>
          <a:p>
            <a:endParaRPr lang="en-US" dirty="0"/>
          </a:p>
          <a:p>
            <a:r>
              <a:rPr lang="en-US" dirty="0"/>
              <a:t>Simulations have found that selecting maximum tree sizes between 4 to 8 terminal nodes often works well</a:t>
            </a:r>
          </a:p>
          <a:p>
            <a:pPr lvl="1"/>
            <a:r>
              <a:rPr lang="en-US" dirty="0"/>
              <a:t>Appears to fairly insensitive and not overly noisy in fit</a:t>
            </a:r>
          </a:p>
          <a:p>
            <a:pPr lvl="1"/>
            <a:r>
              <a:rPr lang="en-US" dirty="0"/>
              <a:t>This choice yields trees sizes between 2 to 6 levels</a:t>
            </a:r>
          </a:p>
          <a:p>
            <a:pPr lvl="2"/>
            <a:r>
              <a:rPr lang="en-US" dirty="0"/>
              <a:t>i.e. max depth between 2-6</a:t>
            </a:r>
          </a:p>
          <a:p>
            <a:pPr lvl="1"/>
            <a:r>
              <a:rPr lang="en-US" dirty="0"/>
              <a:t>Thus this is a good starting point for tuning the model prior to final fit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9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On Boosting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68680" y="1143000"/>
            <a:ext cx="11003280" cy="5334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Consider error on some training data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        </a:t>
            </a:r>
            <a:r>
              <a:rPr lang="en-US" sz="2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G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sz="2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200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is a weak classifier from which we make a prediction for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           observation </a:t>
            </a:r>
            <a:r>
              <a:rPr lang="en-US" sz="2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200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, </a:t>
            </a:r>
            <a:r>
              <a:rPr lang="en-US" sz="22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= 1,2,…,</a:t>
            </a:r>
            <a:r>
              <a:rPr lang="en-US" sz="2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N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Boosting develops set of weak classifiers,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G</a:t>
            </a:r>
            <a:r>
              <a:rPr lang="en-US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),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= 1,2,…,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, on repeatedly modified versions of a training data set</a:t>
            </a:r>
          </a:p>
          <a:p>
            <a:pPr>
              <a:lnSpc>
                <a:spcPct val="100000"/>
              </a:lnSpc>
            </a:pPr>
            <a:endParaRPr lang="en-US" sz="1400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Predictions are based on weighted predictions from the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classifiers</a:t>
            </a:r>
          </a:p>
          <a:p>
            <a:pPr>
              <a:lnSpc>
                <a:spcPct val="100000"/>
              </a:lnSpc>
            </a:pPr>
            <a:endParaRPr lang="en-US" sz="1400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Algorithm originally designed for classification of a binary response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        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Note…  requires coding of the response as: 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614160" y="5882641"/>
          <a:ext cx="1143000" cy="439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60240" imgH="253800" progId="Equation.DSMT4">
                  <p:embed/>
                </p:oleObj>
              </mc:Choice>
              <mc:Fallback>
                <p:oleObj name="Equation" r:id="rId3" imgW="660240" imgH="253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4160" y="5882641"/>
                        <a:ext cx="1143000" cy="4396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914" name="Object 2"/>
          <p:cNvGraphicFramePr>
            <a:graphicFrameLocks noChangeAspect="1"/>
          </p:cNvGraphicFramePr>
          <p:nvPr/>
        </p:nvGraphicFramePr>
        <p:xfrm>
          <a:off x="3505200" y="1752601"/>
          <a:ext cx="33147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63560" imgH="291960" progId="Equation.DSMT4">
                  <p:embed/>
                </p:oleObj>
              </mc:Choice>
              <mc:Fallback>
                <p:oleObj name="Equation" r:id="rId5" imgW="1663560" imgH="291960" progId="Equation.DSMT4">
                  <p:embed/>
                  <p:pic>
                    <p:nvPicPr>
                      <p:cNvPr id="4229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52601"/>
                        <a:ext cx="3314700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1353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Note on Training a Boosted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also can consider the number of trees,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, in the boosted model during training</a:t>
            </a:r>
          </a:p>
          <a:p>
            <a:pPr lvl="1"/>
            <a:r>
              <a:rPr lang="en-US" dirty="0"/>
              <a:t>As boosting progresses, the reduction in training “risk” can become very small</a:t>
            </a:r>
          </a:p>
          <a:p>
            <a:pPr lvl="1"/>
            <a:r>
              <a:rPr lang="en-US" dirty="0"/>
              <a:t>Choosing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 too large can result in </a:t>
            </a:r>
            <a:r>
              <a:rPr lang="en-US" dirty="0" err="1"/>
              <a:t>overfitting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One approach: monitor impact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 on a validation sample</a:t>
            </a:r>
          </a:p>
          <a:p>
            <a:endParaRPr lang="en-US" sz="800" dirty="0"/>
          </a:p>
          <a:p>
            <a:r>
              <a:rPr lang="en-US" dirty="0"/>
              <a:t>Alternatively, shrinkage approaches (think ridge and lasso regression) have also been developed to avoid </a:t>
            </a:r>
            <a:r>
              <a:rPr lang="en-US" dirty="0" err="1"/>
              <a:t>overfitting</a:t>
            </a:r>
            <a:endParaRPr lang="en-US" dirty="0"/>
          </a:p>
          <a:p>
            <a:pPr lvl="1"/>
            <a:r>
              <a:rPr lang="en-US" dirty="0"/>
              <a:t>Adapt the gradient descent algorithm to include a shrinkage parameter</a:t>
            </a:r>
          </a:p>
        </p:txBody>
      </p:sp>
    </p:spTree>
    <p:extLst>
      <p:ext uri="{BB962C8B-B14F-4D97-AF65-F5344CB8AC3E}">
        <p14:creationId xmlns:p14="http://schemas.microsoft.com/office/powerpoint/2010/main" val="30794985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Gradient Descent for Boosting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53390" y="1364688"/>
            <a:ext cx="8679873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Initialize the model:   </a:t>
            </a:r>
            <a:endParaRPr lang="en-US" sz="9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For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 = 1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to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M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" pitchFamily="18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endParaRPr lang="en-US" sz="9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(a) Set weights</a:t>
            </a:r>
          </a:p>
          <a:p>
            <a:pPr marL="857250" lvl="1" indent="-45720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(b) Fit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 =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anose="05050102010706020507" pitchFamily="18" charset="2"/>
              </a:rPr>
              <a:t>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G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))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to the training data using weights </a:t>
            </a: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w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endParaRPr lang="en-US" sz="2000" baseline="-25000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  <a:p>
            <a:pPr marL="857250" lvl="1" indent="-45720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(c) Compute:</a:t>
            </a:r>
          </a:p>
          <a:p>
            <a:pPr marL="857250" lvl="1" indent="-45720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(d) Update: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anose="05050102010706020507" pitchFamily="18" charset="2"/>
              </a:rPr>
              <a:t>h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can be 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anose="05050102010706020507" pitchFamily="18" charset="2"/>
              </a:rPr>
              <a:t>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is the penalty parameter/learning rate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107161"/>
              </p:ext>
            </p:extLst>
          </p:nvPr>
        </p:nvGraphicFramePr>
        <p:xfrm>
          <a:off x="3713885" y="3508245"/>
          <a:ext cx="46894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79480" imgH="342720" progId="Equation.DSMT4">
                  <p:embed/>
                </p:oleObj>
              </mc:Choice>
              <mc:Fallback>
                <p:oleObj name="Equation" r:id="rId2" imgW="26794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885" y="3508245"/>
                        <a:ext cx="468947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718774"/>
              </p:ext>
            </p:extLst>
          </p:nvPr>
        </p:nvGraphicFramePr>
        <p:xfrm>
          <a:off x="2817668" y="4710372"/>
          <a:ext cx="3437659" cy="1011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90560" imgH="761760" progId="Equation.DSMT4">
                  <p:embed/>
                </p:oleObj>
              </mc:Choice>
              <mc:Fallback>
                <p:oleObj name="Equation" r:id="rId4" imgW="25905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668" y="4710372"/>
                        <a:ext cx="3437659" cy="10110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423304"/>
              </p:ext>
            </p:extLst>
          </p:nvPr>
        </p:nvGraphicFramePr>
        <p:xfrm>
          <a:off x="4404243" y="1354370"/>
          <a:ext cx="10445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96880" imgH="253800" progId="Equation.DSMT4">
                  <p:embed/>
                </p:oleObj>
              </mc:Choice>
              <mc:Fallback>
                <p:oleObj name="Equation" r:id="rId6" imgW="596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4243" y="1354370"/>
                        <a:ext cx="104457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656949"/>
              </p:ext>
            </p:extLst>
          </p:nvPr>
        </p:nvGraphicFramePr>
        <p:xfrm>
          <a:off x="3904615" y="2261294"/>
          <a:ext cx="39560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60440" imgH="317160" progId="Equation.DSMT4">
                  <p:embed/>
                </p:oleObj>
              </mc:Choice>
              <mc:Fallback>
                <p:oleObj name="Equation" r:id="rId8" imgW="22604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4615" y="2261294"/>
                        <a:ext cx="395605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734872"/>
              </p:ext>
            </p:extLst>
          </p:nvPr>
        </p:nvGraphicFramePr>
        <p:xfrm>
          <a:off x="3659705" y="4166314"/>
          <a:ext cx="35782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44440" imgH="253800" progId="Equation.DSMT4">
                  <p:embed/>
                </p:oleObj>
              </mc:Choice>
              <mc:Fallback>
                <p:oleObj name="Equation" r:id="rId10" imgW="2044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705" y="4166314"/>
                        <a:ext cx="357822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4578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</a:t>
            </a:r>
            <a:r>
              <a:rPr lang="en-US" dirty="0" err="1"/>
              <a:t>AdaBoost</a:t>
            </a:r>
            <a:r>
              <a:rPr lang="en-US" dirty="0"/>
              <a:t> using </a:t>
            </a:r>
            <a:r>
              <a:rPr lang="en-US" dirty="0" err="1"/>
              <a:t>adabag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### First looking at </a:t>
            </a:r>
            <a:r>
              <a:rPr lang="en-US" sz="2000" dirty="0" err="1"/>
              <a:t>adabag</a:t>
            </a:r>
            <a:r>
              <a:rPr lang="en-US" sz="2000" dirty="0"/>
              <a:t> package for boosting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library(</a:t>
            </a:r>
            <a:r>
              <a:rPr lang="en-US" sz="2000" dirty="0" err="1">
                <a:solidFill>
                  <a:srgbClr val="0000FF"/>
                </a:solidFill>
              </a:rPr>
              <a:t>adabag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LN&lt;-read.csv("H:/public_html/BMTRY790_Spring2023/Datasets/LupusNephritis.csv")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ids1&lt;-which(LN$CR90==1)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ids0&lt;-which(LN$CR90==0)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LN$CR90&lt;-</a:t>
            </a:r>
            <a:r>
              <a:rPr lang="en-US" sz="2000" dirty="0" err="1">
                <a:solidFill>
                  <a:srgbClr val="0000FF"/>
                </a:solidFill>
              </a:rPr>
              <a:t>as.factor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dirty="0" err="1">
                <a:solidFill>
                  <a:srgbClr val="0000FF"/>
                </a:solidFill>
              </a:rPr>
              <a:t>ifelse</a:t>
            </a:r>
            <a:r>
              <a:rPr lang="en-US" sz="2000" dirty="0">
                <a:solidFill>
                  <a:srgbClr val="0000FF"/>
                </a:solidFill>
              </a:rPr>
              <a:t>(LN$CR90==1, "Class1","Class0"))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trn1&lt;-sample(ids1, .67*length(ids1), replace=F)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trn0&lt;-sample(ids0, .67*length(ids0), replace=F)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sub&lt;-sort(c(trn1, trn0))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6531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</a:t>
            </a:r>
            <a:r>
              <a:rPr lang="en-US" dirty="0" err="1"/>
              <a:t>AdaBoost</a:t>
            </a:r>
            <a:r>
              <a:rPr lang="en-US" dirty="0"/>
              <a:t> (</a:t>
            </a:r>
            <a:r>
              <a:rPr lang="en-US" dirty="0" err="1"/>
              <a:t>adabag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085628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### Choose model fitting parameters using caret (this is computationally slow...)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grid &lt;- </a:t>
            </a:r>
            <a:r>
              <a:rPr lang="en-US" sz="2000" dirty="0" err="1">
                <a:solidFill>
                  <a:srgbClr val="0000FF"/>
                </a:solidFill>
              </a:rPr>
              <a:t>expand.grid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dirty="0" err="1">
                <a:solidFill>
                  <a:srgbClr val="0000FF"/>
                </a:solidFill>
              </a:rPr>
              <a:t>mfinal</a:t>
            </a:r>
            <a:r>
              <a:rPr lang="en-US" sz="2000" dirty="0">
                <a:solidFill>
                  <a:srgbClr val="0000FF"/>
                </a:solidFill>
              </a:rPr>
              <a:t>=c(100, 250, 500), </a:t>
            </a:r>
            <a:r>
              <a:rPr lang="en-US" sz="2000" dirty="0" err="1">
                <a:solidFill>
                  <a:srgbClr val="0000FF"/>
                </a:solidFill>
              </a:rPr>
              <a:t>maxdepth</a:t>
            </a:r>
            <a:r>
              <a:rPr lang="en-US" sz="2000" dirty="0">
                <a:solidFill>
                  <a:srgbClr val="0000FF"/>
                </a:solidFill>
              </a:rPr>
              <a:t> = c(2:6), </a:t>
            </a:r>
            <a:r>
              <a:rPr lang="en-US" sz="2000" dirty="0" err="1">
                <a:solidFill>
                  <a:srgbClr val="0000FF"/>
                </a:solidFill>
              </a:rPr>
              <a:t>coeflearn</a:t>
            </a:r>
            <a:r>
              <a:rPr lang="en-US" sz="2000" dirty="0">
                <a:solidFill>
                  <a:srgbClr val="0000FF"/>
                </a:solidFill>
              </a:rPr>
              <a:t> = "Freund")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trBoost1&lt;-train(CR90~., data=LN, method="AdaBoost.M1", </a:t>
            </a:r>
            <a:r>
              <a:rPr lang="en-US" sz="2000" dirty="0" err="1">
                <a:solidFill>
                  <a:srgbClr val="0000FF"/>
                </a:solidFill>
              </a:rPr>
              <a:t>tuneGrid</a:t>
            </a:r>
            <a:r>
              <a:rPr lang="en-US" sz="2000" dirty="0">
                <a:solidFill>
                  <a:srgbClr val="0000FF"/>
                </a:solidFill>
              </a:rPr>
              <a:t>=grid,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err="1">
                <a:solidFill>
                  <a:srgbClr val="0000FF"/>
                </a:solidFill>
              </a:rPr>
              <a:t>trControl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trainControl</a:t>
            </a:r>
            <a:r>
              <a:rPr lang="en-US" sz="2000" dirty="0">
                <a:solidFill>
                  <a:srgbClr val="0000FF"/>
                </a:solidFill>
              </a:rPr>
              <a:t>(method = "cv", number = 10, </a:t>
            </a:r>
            <a:r>
              <a:rPr lang="en-US" sz="2000" dirty="0" err="1">
                <a:solidFill>
                  <a:srgbClr val="0000FF"/>
                </a:solidFill>
              </a:rPr>
              <a:t>classProbs</a:t>
            </a:r>
            <a:r>
              <a:rPr lang="en-US" sz="2000" dirty="0">
                <a:solidFill>
                  <a:srgbClr val="0000FF"/>
                </a:solidFill>
              </a:rPr>
              <a:t> = TRUE))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trBoost1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AdaBoost.M1 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280 samples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10 predictor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2 classes: 'Class0', 'Class1' 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No pre-processing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Resampling: Cross-Validated (10 fold)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Summary of sample sizes: 224, 224, 223, 224, 225, ...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Resampling results across tuning parameters: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maxdepth</a:t>
            </a:r>
            <a:r>
              <a:rPr lang="en-US" sz="2000" dirty="0">
                <a:solidFill>
                  <a:srgbClr val="FF0000"/>
                </a:solidFill>
              </a:rPr>
              <a:t>   </a:t>
            </a:r>
            <a:r>
              <a:rPr lang="en-US" sz="2000" dirty="0" err="1">
                <a:solidFill>
                  <a:srgbClr val="FF0000"/>
                </a:solidFill>
              </a:rPr>
              <a:t>mfinal</a:t>
            </a:r>
            <a:r>
              <a:rPr lang="en-US" sz="2000" dirty="0">
                <a:solidFill>
                  <a:srgbClr val="FF0000"/>
                </a:solidFill>
              </a:rPr>
              <a:t>   Accuracy      Kappa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2                  50         0.7654944   0.3568077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2                  100       0.7436782   0.2997448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26357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</a:t>
            </a:r>
            <a:r>
              <a:rPr lang="en-US" dirty="0" err="1"/>
              <a:t>AdaBoost</a:t>
            </a:r>
            <a:r>
              <a:rPr lang="en-US" dirty="0"/>
              <a:t> (</a:t>
            </a:r>
            <a:r>
              <a:rPr lang="en-US" dirty="0" err="1"/>
              <a:t>adabag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08562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### Choose model fitting parameters using caret (this is computationally slow...)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trBoost1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maxdepth</a:t>
            </a:r>
            <a:r>
              <a:rPr lang="en-US" sz="2000" dirty="0">
                <a:solidFill>
                  <a:srgbClr val="FF0000"/>
                </a:solidFill>
              </a:rPr>
              <a:t>   </a:t>
            </a:r>
            <a:r>
              <a:rPr lang="en-US" sz="2000" dirty="0" err="1">
                <a:solidFill>
                  <a:srgbClr val="FF0000"/>
                </a:solidFill>
              </a:rPr>
              <a:t>mfinal</a:t>
            </a:r>
            <a:r>
              <a:rPr lang="en-US" sz="2000" dirty="0">
                <a:solidFill>
                  <a:srgbClr val="FF0000"/>
                </a:solidFill>
              </a:rPr>
              <a:t>    Accuracy     Kappa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5                  100       0.7617816  0.3246032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5         	       250      0.7901341  0.4116736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6                   50        0.7621784  0.3363356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6                   100      0.7763592  0.3701187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6                   250      0.7863072  0.3915330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Tuning parameter '</a:t>
            </a:r>
            <a:r>
              <a:rPr lang="en-US" sz="2000" dirty="0" err="1">
                <a:solidFill>
                  <a:srgbClr val="FF0000"/>
                </a:solidFill>
              </a:rPr>
              <a:t>coeflearn</a:t>
            </a:r>
            <a:r>
              <a:rPr lang="en-US" sz="2000" dirty="0">
                <a:solidFill>
                  <a:srgbClr val="FF0000"/>
                </a:solidFill>
              </a:rPr>
              <a:t>' was held constant at a value of Freund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Accuracy was used to select the optimal model using  the largest value.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The final values used for the model were </a:t>
            </a:r>
            <a:r>
              <a:rPr lang="en-US" sz="2000" dirty="0" err="1">
                <a:solidFill>
                  <a:srgbClr val="FF0000"/>
                </a:solidFill>
              </a:rPr>
              <a:t>mfinal</a:t>
            </a:r>
            <a:r>
              <a:rPr lang="en-US" sz="2000" dirty="0">
                <a:solidFill>
                  <a:srgbClr val="FF0000"/>
                </a:solidFill>
              </a:rPr>
              <a:t> = 250, </a:t>
            </a:r>
            <a:r>
              <a:rPr lang="en-US" sz="2000" dirty="0" err="1">
                <a:solidFill>
                  <a:srgbClr val="FF0000"/>
                </a:solidFill>
              </a:rPr>
              <a:t>maxdepth</a:t>
            </a:r>
            <a:r>
              <a:rPr lang="en-US" sz="2000" dirty="0">
                <a:solidFill>
                  <a:srgbClr val="FF0000"/>
                </a:solidFill>
              </a:rPr>
              <a:t> = 5 and </a:t>
            </a:r>
            <a:r>
              <a:rPr lang="en-US" sz="2000" dirty="0" err="1">
                <a:solidFill>
                  <a:srgbClr val="FF0000"/>
                </a:solidFill>
              </a:rPr>
              <a:t>coeflearn</a:t>
            </a:r>
            <a:r>
              <a:rPr lang="en-US" sz="2000" dirty="0">
                <a:solidFill>
                  <a:srgbClr val="FF0000"/>
                </a:solidFill>
              </a:rPr>
              <a:t> = Freund.</a:t>
            </a:r>
          </a:p>
        </p:txBody>
      </p:sp>
    </p:spTree>
    <p:extLst>
      <p:ext uri="{BB962C8B-B14F-4D97-AF65-F5344CB8AC3E}">
        <p14:creationId xmlns:p14="http://schemas.microsoft.com/office/powerpoint/2010/main" val="17226842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</a:t>
            </a:r>
            <a:r>
              <a:rPr lang="en-US" dirty="0" err="1"/>
              <a:t>AdaBoost</a:t>
            </a:r>
            <a:r>
              <a:rPr lang="en-US" dirty="0"/>
              <a:t> (</a:t>
            </a:r>
            <a:r>
              <a:rPr lang="en-US" dirty="0" err="1"/>
              <a:t>adabag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/>
              <a:t>### Fitting model using selected parameters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BoostMod1&lt;-boosting(CR90~., data=LN[sub,], boos=F, </a:t>
            </a:r>
            <a:r>
              <a:rPr lang="en-US" dirty="0" err="1">
                <a:solidFill>
                  <a:srgbClr val="0000FF"/>
                </a:solidFill>
              </a:rPr>
              <a:t>coeflearn</a:t>
            </a:r>
            <a:r>
              <a:rPr lang="en-US" dirty="0">
                <a:solidFill>
                  <a:srgbClr val="0000FF"/>
                </a:solidFill>
              </a:rPr>
              <a:t>="Freund", </a:t>
            </a:r>
            <a:r>
              <a:rPr lang="en-US" dirty="0" err="1">
                <a:solidFill>
                  <a:srgbClr val="0000FF"/>
                </a:solidFill>
              </a:rPr>
              <a:t>mfinal</a:t>
            </a:r>
            <a:r>
              <a:rPr lang="en-US" dirty="0">
                <a:solidFill>
                  <a:srgbClr val="0000FF"/>
                </a:solidFill>
              </a:rPr>
              <a:t>=250, control=</a:t>
            </a:r>
            <a:r>
              <a:rPr lang="en-US" dirty="0" err="1">
                <a:solidFill>
                  <a:srgbClr val="0000FF"/>
                </a:solidFill>
              </a:rPr>
              <a:t>rpart.control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dirty="0" err="1">
                <a:solidFill>
                  <a:srgbClr val="0000FF"/>
                </a:solidFill>
              </a:rPr>
              <a:t>maxdepth</a:t>
            </a:r>
            <a:r>
              <a:rPr lang="en-US" dirty="0">
                <a:solidFill>
                  <a:srgbClr val="0000FF"/>
                </a:solidFill>
              </a:rPr>
              <a:t>=5))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/>
              <a:t>#Note calls </a:t>
            </a:r>
            <a:r>
              <a:rPr lang="en-US" dirty="0" err="1"/>
              <a:t>rpart</a:t>
            </a:r>
            <a:r>
              <a:rPr lang="en-US" dirty="0"/>
              <a:t> so you can set the control parameters for the trees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names(BoostMod1)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[1] "formula"    "trees"      "weights"    "votes"      "</a:t>
            </a:r>
            <a:r>
              <a:rPr lang="en-US" dirty="0" err="1">
                <a:solidFill>
                  <a:srgbClr val="FF0000"/>
                </a:solidFill>
              </a:rPr>
              <a:t>prob</a:t>
            </a:r>
            <a:r>
              <a:rPr lang="en-US" dirty="0">
                <a:solidFill>
                  <a:srgbClr val="FF0000"/>
                </a:solidFill>
              </a:rPr>
              <a:t>"       "class"      "importance" "terms"      "call“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BoostMod1$trees[[1]]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n= 187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node), split, n, loss, </a:t>
            </a:r>
            <a:r>
              <a:rPr lang="en-US" dirty="0" err="1">
                <a:solidFill>
                  <a:srgbClr val="FF0000"/>
                </a:solidFill>
              </a:rPr>
              <a:t>yval</a:t>
            </a:r>
            <a:r>
              <a:rPr lang="en-US" dirty="0">
                <a:solidFill>
                  <a:srgbClr val="FF0000"/>
                </a:solidFill>
              </a:rPr>
              <a:t>, (</a:t>
            </a:r>
            <a:r>
              <a:rPr lang="en-US" dirty="0" err="1">
                <a:solidFill>
                  <a:srgbClr val="FF0000"/>
                </a:solidFill>
              </a:rPr>
              <a:t>yprob</a:t>
            </a:r>
            <a:r>
              <a:rPr lang="en-US" dirty="0">
                <a:solidFill>
                  <a:srgbClr val="FF0000"/>
                </a:solidFill>
              </a:rPr>
              <a:t>),        * denotes terminal node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1) root 187 0.26203210 Class0 (0.88803917 0.11196083)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2) </a:t>
            </a:r>
            <a:r>
              <a:rPr lang="en-US" dirty="0" err="1">
                <a:solidFill>
                  <a:srgbClr val="FF0000"/>
                </a:solidFill>
              </a:rPr>
              <a:t>urprcr</a:t>
            </a:r>
            <a:r>
              <a:rPr lang="en-US" dirty="0">
                <a:solidFill>
                  <a:srgbClr val="FF0000"/>
                </a:solidFill>
              </a:rPr>
              <a:t>&gt;=0.657 133 0.12834220 Class0 (0.92748798 0.07251202)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4) il2ra&gt;=396.65 90 0.05882353 Class0 (0.95288873 0.04711127)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5) il2ra&lt; 396.65 43 0.06951872 Class0 (0.86665271 0.13334729)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10) age&gt;=22.5 34 0.03208556 Class0 (0.92929293 0.07070707)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11) age&lt; 22.5 9 0.01069519 Class1 (0.44588045 0.55411955)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3) </a:t>
            </a:r>
            <a:r>
              <a:rPr lang="en-US" dirty="0" err="1">
                <a:solidFill>
                  <a:srgbClr val="FF0000"/>
                </a:solidFill>
              </a:rPr>
              <a:t>urprcr</a:t>
            </a:r>
            <a:r>
              <a:rPr lang="en-US" dirty="0">
                <a:solidFill>
                  <a:srgbClr val="FF0000"/>
                </a:solidFill>
              </a:rPr>
              <a:t>&lt; 0.657 54 0.13368980 Class0 (0.76563995 0.23436005)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6) il8&lt; 52.25 40 0.06951872 Class0 (0.85399954 0.14600046)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12)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&lt; 85.0055 14 0.00000000 Class0 (1.00000000 0.00000000)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13)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&gt;=85.0055 26 0.06951872 Class1 (0.73796791 0.26203209)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26) age&gt;=22.9 18 0.03743316 Class0 (0.81569049 0.18430951)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27) age&lt; 22.9 8 0.01069519 Class1 (0.48421053 0.51578947)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7) il8&gt;=52.25 14 0.01069519 Class1 (0.31944444 0.68055556) *</a:t>
            </a:r>
          </a:p>
        </p:txBody>
      </p:sp>
    </p:spTree>
    <p:extLst>
      <p:ext uri="{BB962C8B-B14F-4D97-AF65-F5344CB8AC3E}">
        <p14:creationId xmlns:p14="http://schemas.microsoft.com/office/powerpoint/2010/main" val="4141576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1</a:t>
            </a:r>
            <a:r>
              <a:rPr lang="en-US" baseline="30000" dirty="0"/>
              <a:t>st</a:t>
            </a:r>
            <a:r>
              <a:rPr lang="en-US" dirty="0"/>
              <a:t> and 125</a:t>
            </a:r>
            <a:r>
              <a:rPr lang="en-US" baseline="30000" dirty="0"/>
              <a:t>th</a:t>
            </a:r>
            <a:r>
              <a:rPr lang="en-US" dirty="0"/>
              <a:t>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336" y="1325563"/>
            <a:ext cx="5718464" cy="4851400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1) root 187 0.2620 Class0 (0.8880 0.1120)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2) </a:t>
            </a:r>
            <a:r>
              <a:rPr lang="en-US" dirty="0" err="1">
                <a:solidFill>
                  <a:srgbClr val="FF0000"/>
                </a:solidFill>
              </a:rPr>
              <a:t>urprcr</a:t>
            </a:r>
            <a:r>
              <a:rPr lang="en-US" dirty="0">
                <a:solidFill>
                  <a:srgbClr val="FF0000"/>
                </a:solidFill>
              </a:rPr>
              <a:t>&gt;=0.657 133 0.1283 Class0 (0.9275 0.0725)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4) il2ra&gt;=396.65 90 0.0588 Class0 (0.9529 0.0471)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5) il2ra&lt; 396.65 43 0.0695 Class0 (0.8667 0.1333)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10) age&gt;=22.5 34 0.0321 Class0 (0.9293 0.0707)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11) age&lt; 22.5 9 0.0107 Class1 (0.4459 0.5541)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3) </a:t>
            </a:r>
            <a:r>
              <a:rPr lang="en-US" dirty="0" err="1">
                <a:solidFill>
                  <a:srgbClr val="FF0000"/>
                </a:solidFill>
              </a:rPr>
              <a:t>urprcr</a:t>
            </a:r>
            <a:r>
              <a:rPr lang="en-US" dirty="0">
                <a:solidFill>
                  <a:srgbClr val="FF0000"/>
                </a:solidFill>
              </a:rPr>
              <a:t>&lt; 0.657 54 0.1337 Class0 (0.7656 0.2344)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6) il8&lt; 52.25 40 0.0695 Class0 (0.8540 0.1460)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12)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&lt; 85.0055 14 0.0000 Class0 (1.0000 0.0000)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13)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&gt;=85.0055 26 0.0695 Class1 (0.7380 0.2620)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26) age&gt;=22.9 18 0.0374 Class0 (0.8157 0.1843)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27) age&lt; 22.9 8 0.01070 Class1 (0.4842 0.5158)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7) il8&gt;=52.25 14 0.01070 Class1 (0.3194 0.6806) *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25563"/>
            <a:ext cx="5718464" cy="525188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1) root 187 0.4251 Class0 (0.6465 0.3535)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2)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&gt;=131.544 33 0.0530 Class0 (0.8569 0.14307)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3)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&lt; 131.544 154 0.3399 Class1 (0.5527 0.4473)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6)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&lt; 121.3625 139 0.2634 Class0 (0.6303 0.3697)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12)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&gt;=109.967 21 0.0078 Class0 (0.9530 0.0470)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13)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&lt; 109.967 118 0.2153 Class1 (0.5326 0.4674)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26) il2ra&lt; 187.35 18 0.0069 Class0 (0.8954 0.1046)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27) il2ra&gt;=187.35 100 0.1715 Class1 (0.4826 0.5174)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54) c4c&gt;=21.95 32 0.0121 Class0 (0.8377 0.1623)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55) c4c&lt; 21.95 68 0.1253 Class1 (0.4171 0.5826)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7)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&gt;=121.3625 15 0.0079 Class1 (0.0894 0.9106) *</a:t>
            </a:r>
          </a:p>
        </p:txBody>
      </p:sp>
    </p:spTree>
    <p:extLst>
      <p:ext uri="{BB962C8B-B14F-4D97-AF65-F5344CB8AC3E}">
        <p14:creationId xmlns:p14="http://schemas.microsoft.com/office/powerpoint/2010/main" val="14143210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825" y="266700"/>
            <a:ext cx="889635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45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</a:t>
            </a:r>
            <a:r>
              <a:rPr lang="en-US" dirty="0" err="1"/>
              <a:t>AdaBoost</a:t>
            </a:r>
            <a:r>
              <a:rPr lang="en-US" dirty="0"/>
              <a:t> (</a:t>
            </a:r>
            <a:r>
              <a:rPr lang="en-US" dirty="0" err="1"/>
              <a:t>adabag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/>
              <a:t>### What about other information on the model?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round(BoostMod1$weights, 3)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[1] 1.655 1.653 1.142 1.621 1.482 1.423 1.072 1.904 1.659 1.906 1.472 1.078 1.744 1.407 1.440 1.281 1.397 1.558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[19] 1.571 1.456 1.142 1.476 1.603 1.320 1.663 1.004 1.500 1.335 1.561 1.686 2.145 1.823 2.014 1.712 2.115 1.896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...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[235] 1.949 1.692 1.209 1.459 1.365 1.308 1.140 1.336 1.588 1.699 0.815 1.478 1.715 1.181 1.289 1.342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BoostMod1$votes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[,1]               [,2]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[1,]    281.889       119.554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[2,]    278.586       122.857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[3,]    273.943       127.501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[4,]    275.091       126.352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[185,] 128.209       273.234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[186,] 127.785       273.659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[187,] 126.637       274.806</a:t>
            </a:r>
          </a:p>
        </p:txBody>
      </p:sp>
    </p:spTree>
    <p:extLst>
      <p:ext uri="{BB962C8B-B14F-4D97-AF65-F5344CB8AC3E}">
        <p14:creationId xmlns:p14="http://schemas.microsoft.com/office/powerpoint/2010/main" val="485662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Through an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354"/>
            <a:ext cx="10515600" cy="4851400"/>
          </a:xfrm>
        </p:spPr>
        <p:txBody>
          <a:bodyPr/>
          <a:lstStyle/>
          <a:p>
            <a:r>
              <a:rPr lang="en-US" dirty="0"/>
              <a:t>Recall the </a:t>
            </a:r>
            <a:r>
              <a:rPr lang="en-US" dirty="0" err="1"/>
              <a:t>AdaBoost</a:t>
            </a:r>
            <a:r>
              <a:rPr lang="en-US" dirty="0"/>
              <a:t> algorithm: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04108" y="1589809"/>
            <a:ext cx="8679873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Initialize observation weights</a:t>
            </a:r>
            <a:endParaRPr lang="en-US" sz="9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For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 = 1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to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M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" pitchFamily="18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endParaRPr lang="en-US" sz="9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(a) Fit a classifier </a:t>
            </a: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G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to the training data using weights </a:t>
            </a: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w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endParaRPr lang="en-US" sz="2000" baseline="-25000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  <a:p>
            <a:pPr marL="857250" lvl="1" indent="-45720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(b) Compute:</a:t>
            </a:r>
          </a:p>
          <a:p>
            <a:pPr marL="857250" lvl="1" indent="-45720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(c) Compute:</a:t>
            </a:r>
          </a:p>
          <a:p>
            <a:pPr marL="857250" lvl="1" indent="-45720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(d) Set :</a:t>
            </a: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Output from the boosted ensemble is given by: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93540" y="3193213"/>
          <a:ext cx="33782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30320" imgH="558720" progId="Equation.DSMT4">
                  <p:embed/>
                </p:oleObj>
              </mc:Choice>
              <mc:Fallback>
                <p:oleObj name="Equation" r:id="rId2" imgW="193032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3540" y="3193213"/>
                        <a:ext cx="33782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4193540" y="4445750"/>
          <a:ext cx="24225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200" imgH="507960" progId="Equation.DSMT4">
                  <p:embed/>
                </p:oleObj>
              </mc:Choice>
              <mc:Fallback>
                <p:oleObj name="Equation" r:id="rId4" imgW="13842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3540" y="4445750"/>
                        <a:ext cx="2422525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713885" y="5241117"/>
          <a:ext cx="5416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225600" imgH="304560" progId="Equation.DSMT4">
                  <p:embed/>
                </p:oleObj>
              </mc:Choice>
              <mc:Fallback>
                <p:oleObj name="Equation" r:id="rId6" imgW="32256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885" y="5241117"/>
                        <a:ext cx="5416550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8153400" y="6066863"/>
          <a:ext cx="3200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28800" imgH="330120" progId="Equation.DSMT4">
                  <p:embed/>
                </p:oleObj>
              </mc:Choice>
              <mc:Fallback>
                <p:oleObj name="Equation" r:id="rId8" imgW="18288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066863"/>
                        <a:ext cx="320040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604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Boosting Algorithm (</a:t>
            </a:r>
            <a:r>
              <a:rPr lang="en-US" sz="4000" dirty="0" err="1"/>
              <a:t>AdaBoost</a:t>
            </a:r>
            <a:r>
              <a:rPr lang="en-US" sz="4000" dirty="0"/>
              <a:t>)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68680" y="1143000"/>
            <a:ext cx="9494520" cy="5334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Initialize observation weights</a:t>
            </a: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endParaRPr lang="en-US" sz="9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For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 = 1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to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M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  <a:cs typeface="Times" pitchFamily="18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endParaRPr lang="en-US" sz="9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(a) Fit a classifier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G</a:t>
            </a:r>
            <a:r>
              <a:rPr lang="en-US" sz="2000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to the training data using weights </a:t>
            </a: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w</a:t>
            </a:r>
            <a:r>
              <a:rPr lang="en-US" sz="20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endParaRPr lang="en-US" sz="2000" baseline="-25000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(b) Compute:</a:t>
            </a:r>
          </a:p>
          <a:p>
            <a:pPr marL="857250" lvl="1" indent="-457200">
              <a:lnSpc>
                <a:spcPct val="80000"/>
              </a:lnSpc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(c) Compute:</a:t>
            </a:r>
          </a:p>
          <a:p>
            <a:pPr marL="857250" lvl="1" indent="-457200">
              <a:lnSpc>
                <a:spcPct val="80000"/>
              </a:lnSpc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(d) Set :</a:t>
            </a: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Output from the boosted ensemble is given by: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36340" y="3016568"/>
          <a:ext cx="33782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30320" imgH="558720" progId="Equation.DSMT4">
                  <p:embed/>
                </p:oleObj>
              </mc:Choice>
              <mc:Fallback>
                <p:oleObj name="Equation" r:id="rId3" imgW="1930320" imgH="55872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340" y="3016568"/>
                        <a:ext cx="33782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59" name="Object 3"/>
          <p:cNvGraphicFramePr>
            <a:graphicFrameLocks noChangeAspect="1"/>
          </p:cNvGraphicFramePr>
          <p:nvPr/>
        </p:nvGraphicFramePr>
        <p:xfrm>
          <a:off x="3736340" y="4248468"/>
          <a:ext cx="24225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84200" imgH="507960" progId="Equation.DSMT4">
                  <p:embed/>
                </p:oleObj>
              </mc:Choice>
              <mc:Fallback>
                <p:oleObj name="Equation" r:id="rId5" imgW="1384200" imgH="507960" progId="Equation.DSMT4">
                  <p:embed/>
                  <p:pic>
                    <p:nvPicPr>
                      <p:cNvPr id="403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340" y="4248468"/>
                        <a:ext cx="2422525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62" name="Object 6"/>
          <p:cNvGraphicFramePr>
            <a:graphicFrameLocks noChangeAspect="1"/>
          </p:cNvGraphicFramePr>
          <p:nvPr/>
        </p:nvGraphicFramePr>
        <p:xfrm>
          <a:off x="3736340" y="5060474"/>
          <a:ext cx="5416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225600" imgH="304560" progId="Equation.DSMT4">
                  <p:embed/>
                </p:oleObj>
              </mc:Choice>
              <mc:Fallback>
                <p:oleObj name="Equation" r:id="rId7" imgW="3225600" imgH="304560" progId="Equation.DSMT4">
                  <p:embed/>
                  <p:pic>
                    <p:nvPicPr>
                      <p:cNvPr id="403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340" y="5060474"/>
                        <a:ext cx="5416550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63" name="Object 7"/>
          <p:cNvGraphicFramePr>
            <a:graphicFrameLocks noChangeAspect="1"/>
          </p:cNvGraphicFramePr>
          <p:nvPr/>
        </p:nvGraphicFramePr>
        <p:xfrm>
          <a:off x="7437120" y="5899150"/>
          <a:ext cx="3200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828800" imgH="330120" progId="Equation.DSMT4">
                  <p:embed/>
                </p:oleObj>
              </mc:Choice>
              <mc:Fallback>
                <p:oleObj name="Equation" r:id="rId9" imgW="1828800" imgH="330120" progId="Equation.DSMT4">
                  <p:embed/>
                  <p:pic>
                    <p:nvPicPr>
                      <p:cNvPr id="4034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7120" y="5899150"/>
                        <a:ext cx="320040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72916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990" y="1766454"/>
            <a:ext cx="2449010" cy="244532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354"/>
            <a:ext cx="10515600" cy="4851400"/>
          </a:xfrm>
        </p:spPr>
        <p:txBody>
          <a:bodyPr/>
          <a:lstStyle/>
          <a:p>
            <a:r>
              <a:rPr lang="en-US" dirty="0"/>
              <a:t>For the first iteration</a:t>
            </a:r>
          </a:p>
          <a:p>
            <a:pPr marL="514350" indent="-514350">
              <a:buAutoNum type="arabicParenBoth"/>
            </a:pPr>
            <a:r>
              <a:rPr lang="en-US" dirty="0"/>
              <a:t>Observation weights?</a:t>
            </a:r>
          </a:p>
          <a:p>
            <a:pPr marL="514350" indent="-514350">
              <a:buAutoNum type="arabicParenBoth"/>
            </a:pPr>
            <a:endParaRPr lang="en-US" dirty="0"/>
          </a:p>
          <a:p>
            <a:pPr marL="514350" indent="-514350">
              <a:buAutoNum type="arabicParenBoth"/>
            </a:pPr>
            <a:r>
              <a:rPr lang="en-US" dirty="0"/>
              <a:t>Build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G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dirty="0"/>
              <a:t> =</a:t>
            </a:r>
          </a:p>
          <a:p>
            <a:pPr marL="514350" indent="-514350">
              <a:buAutoNum type="arabicParenBoth"/>
            </a:pPr>
            <a:endParaRPr lang="en-US" dirty="0"/>
          </a:p>
          <a:p>
            <a:pPr marL="514350" indent="-514350">
              <a:buAutoNum type="arabicParenBoth"/>
            </a:pPr>
            <a:endParaRPr lang="en-US" dirty="0"/>
          </a:p>
          <a:p>
            <a:pPr marL="514350" indent="-514350">
              <a:buAutoNum type="arabicParenBoth"/>
            </a:pPr>
            <a:r>
              <a:rPr lang="en-US" dirty="0"/>
              <a:t>Estimate error (30 observations misclassified of 187)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Through an Iteration</a:t>
            </a:r>
          </a:p>
        </p:txBody>
      </p:sp>
    </p:spTree>
    <p:extLst>
      <p:ext uri="{BB962C8B-B14F-4D97-AF65-F5344CB8AC3E}">
        <p14:creationId xmlns:p14="http://schemas.microsoft.com/office/powerpoint/2010/main" val="15985392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354"/>
            <a:ext cx="10515600" cy="485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(4) Calculate the model weight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(5) Update the observation weights</a:t>
            </a:r>
          </a:p>
          <a:p>
            <a:pPr marL="0" indent="0">
              <a:buNone/>
            </a:pPr>
            <a:r>
              <a:rPr lang="en-US" sz="2400" dirty="0"/>
              <a:t>	(a) Correctly classified observations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(b) Incorrectly classified observations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Through an Iteration</a:t>
            </a:r>
          </a:p>
        </p:txBody>
      </p:sp>
    </p:spTree>
    <p:extLst>
      <p:ext uri="{BB962C8B-B14F-4D97-AF65-F5344CB8AC3E}">
        <p14:creationId xmlns:p14="http://schemas.microsoft.com/office/powerpoint/2010/main" val="22873728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</a:t>
            </a:r>
            <a:r>
              <a:rPr lang="en-US" dirty="0" err="1"/>
              <a:t>AdaBoost</a:t>
            </a:r>
            <a:r>
              <a:rPr lang="en-US" dirty="0"/>
              <a:t> (</a:t>
            </a:r>
            <a:r>
              <a:rPr lang="en-US" dirty="0" err="1"/>
              <a:t>adabag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/>
              <a:t>### What about other information on the model?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round(</a:t>
            </a:r>
            <a:r>
              <a:rPr lang="en-US" sz="1800" dirty="0" err="1">
                <a:solidFill>
                  <a:srgbClr val="0000FF"/>
                </a:solidFill>
              </a:rPr>
              <a:t>BoostMod$prob</a:t>
            </a:r>
            <a:r>
              <a:rPr lang="en-US" sz="1800" dirty="0">
                <a:solidFill>
                  <a:srgbClr val="0000FF"/>
                </a:solidFill>
              </a:rPr>
              <a:t>, 3)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[,1]     [,2]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[1,] 0.742 0.258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[2,] 0.262 0.738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[3,] 0.739 0.261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[185,] 0.740 0.260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[186,] 0.741 0.259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[187,] 0.740 0.260</a:t>
            </a: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round(BoostMod1$importance, 3)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 age        c4c     </a:t>
            </a:r>
            <a:r>
              <a:rPr lang="en-US" sz="1800" dirty="0" err="1">
                <a:solidFill>
                  <a:srgbClr val="FF0000"/>
                </a:solidFill>
              </a:rPr>
              <a:t>dsdnapn</a:t>
            </a:r>
            <a:r>
              <a:rPr lang="en-US" sz="1800" dirty="0">
                <a:solidFill>
                  <a:srgbClr val="FF0000"/>
                </a:solidFill>
              </a:rPr>
              <a:t>    </a:t>
            </a:r>
            <a:r>
              <a:rPr lang="en-US" sz="1800" dirty="0" err="1">
                <a:solidFill>
                  <a:srgbClr val="FF0000"/>
                </a:solidFill>
              </a:rPr>
              <a:t>egfr</a:t>
            </a:r>
            <a:r>
              <a:rPr lang="en-US" sz="1800" dirty="0">
                <a:solidFill>
                  <a:srgbClr val="FF0000"/>
                </a:solidFill>
              </a:rPr>
              <a:t>       il12        il2ra        il6        il8         race      </a:t>
            </a:r>
            <a:r>
              <a:rPr lang="en-US" sz="1800" dirty="0" err="1">
                <a:solidFill>
                  <a:srgbClr val="FF0000"/>
                </a:solidFill>
              </a:rPr>
              <a:t>urprcr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13.556   10.045    1.804    16.307  10.536  10.392  11.384  11.041   2.290  12.645</a:t>
            </a:r>
          </a:p>
        </p:txBody>
      </p:sp>
    </p:spTree>
    <p:extLst>
      <p:ext uri="{BB962C8B-B14F-4D97-AF65-F5344CB8AC3E}">
        <p14:creationId xmlns:p14="http://schemas.microsoft.com/office/powerpoint/2010/main" val="20164281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Importance in </a:t>
            </a:r>
            <a:r>
              <a:rPr lang="en-US" dirty="0" err="1"/>
              <a:t>AdaBoost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Clinicians like decision trees because they are visual and easy to interpret</a:t>
            </a:r>
          </a:p>
          <a:p>
            <a:endParaRPr lang="en-US" sz="800" dirty="0"/>
          </a:p>
          <a:p>
            <a:r>
              <a:rPr lang="en-US" dirty="0"/>
              <a:t>This interpretability is somewhat lost when we generate an ensemble of trees (such as boosting)</a:t>
            </a:r>
          </a:p>
          <a:p>
            <a:endParaRPr lang="en-US" sz="800" dirty="0"/>
          </a:p>
          <a:p>
            <a:r>
              <a:rPr lang="en-US" dirty="0"/>
              <a:t>Thus to:</a:t>
            </a:r>
          </a:p>
          <a:p>
            <a:pPr lvl="1"/>
            <a:r>
              <a:rPr lang="en-US" dirty="0"/>
              <a:t>Improve the interpretability of boosted models </a:t>
            </a:r>
          </a:p>
          <a:p>
            <a:pPr lvl="1"/>
            <a:r>
              <a:rPr lang="en-US" dirty="0"/>
              <a:t>Provide information about the relationship between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dirty="0"/>
              <a:t> with the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’s</a:t>
            </a:r>
          </a:p>
          <a:p>
            <a:pPr lvl="1"/>
            <a:endParaRPr lang="en-US" dirty="0"/>
          </a:p>
          <a:p>
            <a:r>
              <a:rPr lang="en-US" dirty="0"/>
              <a:t>A measure of relative variable importance was developed…</a:t>
            </a:r>
          </a:p>
        </p:txBody>
      </p:sp>
    </p:spTree>
    <p:extLst>
      <p:ext uri="{BB962C8B-B14F-4D97-AF65-F5344CB8AC3E}">
        <p14:creationId xmlns:p14="http://schemas.microsoft.com/office/powerpoint/2010/main" val="33069243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Squared Importance of Single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the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baseline="30000" dirty="0" err="1"/>
              <a:t>th</a:t>
            </a:r>
            <a:r>
              <a:rPr lang="en-US" dirty="0"/>
              <a:t> decision tree,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G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dirty="0"/>
              <a:t>, define the squared importance for variable 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dirty="0"/>
              <a:t> as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Here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i="1" dirty="0"/>
              <a:t> </a:t>
            </a:r>
            <a:r>
              <a:rPr lang="en-US" dirty="0"/>
              <a:t>is the number of internal nodes (non-terminal)</a:t>
            </a:r>
          </a:p>
          <a:p>
            <a:r>
              <a:rPr lang="en-US" dirty="0"/>
              <a:t>      is the improvement in training misclassification error from making the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baseline="30000" dirty="0" err="1"/>
              <a:t>th</a:t>
            </a:r>
            <a:r>
              <a:rPr lang="en-US" dirty="0"/>
              <a:t> split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35485"/>
              </p:ext>
            </p:extLst>
          </p:nvPr>
        </p:nvGraphicFramePr>
        <p:xfrm>
          <a:off x="2432050" y="2584450"/>
          <a:ext cx="704373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60360" imgH="253800" progId="Equation.DSMT4">
                  <p:embed/>
                </p:oleObj>
              </mc:Choice>
              <mc:Fallback>
                <p:oleObj name="Equation" r:id="rId2" imgW="3060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32050" y="2584450"/>
                        <a:ext cx="7043738" cy="585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436122"/>
              </p:ext>
            </p:extLst>
          </p:nvPr>
        </p:nvGraphicFramePr>
        <p:xfrm>
          <a:off x="1171431" y="4165009"/>
          <a:ext cx="459942" cy="604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15640" progId="Equation.DSMT4">
                  <p:embed/>
                </p:oleObj>
              </mc:Choice>
              <mc:Fallback>
                <p:oleObj name="Equation" r:id="rId4" imgW="1648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1431" y="4165009"/>
                        <a:ext cx="459942" cy="604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48289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Boosted Ensemble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a boosted model,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 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                      </a:t>
            </a:r>
            <a:r>
              <a:rPr lang="en-US" dirty="0"/>
              <a:t>, define the squared importance for variable 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dirty="0"/>
              <a:t> as the average across the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 trees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measure of </a:t>
            </a:r>
            <a:r>
              <a:rPr lang="en-US" i="1" dirty="0"/>
              <a:t>relative importance</a:t>
            </a:r>
            <a:r>
              <a:rPr lang="en-US" dirty="0"/>
              <a:t> is generally scaled in some way</a:t>
            </a:r>
          </a:p>
          <a:p>
            <a:pPr lvl="1"/>
            <a:r>
              <a:rPr lang="en-US" dirty="0"/>
              <a:t>Setting largest to 100 and scaling accordingly </a:t>
            </a:r>
          </a:p>
          <a:p>
            <a:pPr lvl="1"/>
            <a:r>
              <a:rPr lang="en-US" dirty="0"/>
              <a:t>Set sum across all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dirty="0"/>
              <a:t> predictors to equal 100</a:t>
            </a:r>
          </a:p>
          <a:p>
            <a:pPr lvl="1"/>
            <a:endParaRPr lang="en-US" sz="800" dirty="0"/>
          </a:p>
          <a:p>
            <a:r>
              <a:rPr lang="en-US" dirty="0"/>
              <a:t>Averaging this measure over the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 trees also</a:t>
            </a:r>
          </a:p>
          <a:p>
            <a:pPr lvl="1"/>
            <a:r>
              <a:rPr lang="en-US" dirty="0"/>
              <a:t>Provides added stability in the measure of importance (vs. a single tree)</a:t>
            </a:r>
          </a:p>
          <a:p>
            <a:pPr lvl="1"/>
            <a:r>
              <a:rPr lang="en-US" dirty="0"/>
              <a:t>Additionally masking (due to correlation between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’s is less of a problem)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381558"/>
              </p:ext>
            </p:extLst>
          </p:nvPr>
        </p:nvGraphicFramePr>
        <p:xfrm>
          <a:off x="3671888" y="2286000"/>
          <a:ext cx="45878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93680" imgH="342720" progId="Equation.DSMT4">
                  <p:embed/>
                </p:oleObj>
              </mc:Choice>
              <mc:Fallback>
                <p:oleObj name="Equation" r:id="rId2" imgW="19936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71888" y="2286000"/>
                        <a:ext cx="4587875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872983"/>
              </p:ext>
            </p:extLst>
          </p:nvPr>
        </p:nvGraphicFramePr>
        <p:xfrm>
          <a:off x="4208175" y="1298575"/>
          <a:ext cx="248443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280" imgH="253800" progId="Equation.DSMT4">
                  <p:embed/>
                </p:oleObj>
              </mc:Choice>
              <mc:Fallback>
                <p:oleObj name="Equation" r:id="rId4" imgW="1079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08175" y="1298575"/>
                        <a:ext cx="2484437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54057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62" y="266700"/>
            <a:ext cx="776287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638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</a:t>
            </a:r>
            <a:r>
              <a:rPr lang="en-US" dirty="0" err="1"/>
              <a:t>AdaBoost</a:t>
            </a:r>
            <a:r>
              <a:rPr lang="en-US" dirty="0"/>
              <a:t> (</a:t>
            </a:r>
            <a:r>
              <a:rPr lang="en-US" dirty="0" err="1"/>
              <a:t>adabag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dirty="0"/>
              <a:t>### Recall the margins tell us something about how well we are separating our classes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round(margins(BoostMod1, LN[sub,])$margins, 3)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en-US" sz="1800" dirty="0"/>
              <a:t>### TRAINING</a:t>
            </a:r>
            <a:r>
              <a:rPr lang="en-US" sz="1800" dirty="0">
                <a:solidFill>
                  <a:srgbClr val="FF0000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[1] 0.404 0.388 0.365 0.371 0.365 0.384 0.365 0.368 0.371 0.404 0.411 0.418 0.374 0.515 0.380 0.372 0.435 0.389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[19] 0.373 0.489 0.456 0.381 0.382 0.365 0.370 0.358 0.425 0.380 0.376 0.544 0.374 0.378 0.367 0.417 0.398 0.382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[163] 0.371 0.368 0.377 0.603 0.377 0.386 0.559 0.395 0.453 0.374 0.370 0.407 0.373 0.374 0.363 0.383 0.370 0.364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[181] 0.473 0.367 0.369 0.376 0.361 0.363 0.369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round(margins(predict(BoostMod1, </a:t>
            </a:r>
            <a:r>
              <a:rPr lang="en-US" sz="1800" dirty="0" err="1">
                <a:solidFill>
                  <a:srgbClr val="0000FF"/>
                </a:solidFill>
              </a:rPr>
              <a:t>newdata</a:t>
            </a:r>
            <a:r>
              <a:rPr lang="en-US" sz="1800" dirty="0">
                <a:solidFill>
                  <a:srgbClr val="0000FF"/>
                </a:solidFill>
              </a:rPr>
              <a:t>=LN[-sub,]), LN[-sub,])$margins, 3) 	</a:t>
            </a:r>
            <a:r>
              <a:rPr lang="en-US" sz="1800" dirty="0"/>
              <a:t>### TEST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[1]  0.121  0.132  0.257  0.395  0.032  0.135  0.212 -0.089  0.147 -0.019  0.000 -0.316  0.029  0.183  0.424 -0.020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[17]  0.381  0.366  0.460  0.314 -0.276 -0.208  0.285  0.311  0.271  0.193 -0.251  0.082 -0.323 -0.210  0.232  0.328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[65] -0.127 -0.205  0.058 -0.068 -0.230  0.112  0.002  0.078  0.202  0.307  0.273  0.425  0.487  0.475  0.409  0.428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[81]  0.238  0.324  0.226  0.266  0.118  0.190  0.091  0.329 -0.148  0.414  0.398  0.303 -0.034</a:t>
            </a:r>
          </a:p>
        </p:txBody>
      </p:sp>
    </p:spTree>
    <p:extLst>
      <p:ext uri="{BB962C8B-B14F-4D97-AF65-F5344CB8AC3E}">
        <p14:creationId xmlns:p14="http://schemas.microsoft.com/office/powerpoint/2010/main" val="41226612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62" y="266700"/>
            <a:ext cx="776287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493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</a:t>
            </a:r>
            <a:r>
              <a:rPr lang="en-US" dirty="0" err="1"/>
              <a:t>AdaBoost</a:t>
            </a:r>
            <a:r>
              <a:rPr lang="en-US" dirty="0"/>
              <a:t> (</a:t>
            </a:r>
            <a:r>
              <a:rPr lang="en-US" dirty="0" err="1"/>
              <a:t>adabag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### Let’s look at why the training and test margins look as they do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table(predict(BoostMod1, LN[sub,-11])$class, LN$CR90[sub])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en-US" sz="1800" dirty="0"/>
              <a:t>### TRAINING</a:t>
            </a:r>
            <a:r>
              <a:rPr lang="en-US" sz="1800" dirty="0">
                <a:solidFill>
                  <a:srgbClr val="FF0000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      	Class0   Class1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Class0    	  138        0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Class1        0          49</a:t>
            </a:r>
          </a:p>
          <a:p>
            <a:pPr marL="0" indent="0">
              <a:buNone/>
            </a:pPr>
            <a:r>
              <a:rPr lang="en-US" sz="1800" dirty="0"/>
              <a:t>### 0% misclassified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table(predict(BoostMod1, LN[-sub,-11])$class, LN$CR90[-sub]) 	</a:t>
            </a:r>
            <a:r>
              <a:rPr lang="en-US" sz="1800" dirty="0"/>
              <a:t>### TEST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	Class0   Class1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Class0       63         18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Class1       5            7</a:t>
            </a:r>
          </a:p>
          <a:p>
            <a:pPr marL="0" indent="0">
              <a:buNone/>
            </a:pPr>
            <a:r>
              <a:rPr lang="en-US" sz="1800" dirty="0"/>
              <a:t>### 24.7% misclassified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333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Boosting Weights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53440" y="1143000"/>
            <a:ext cx="9509760" cy="53340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>
                <a:solidFill>
                  <a:srgbClr val="00B0F0"/>
                </a:solidFill>
                <a:latin typeface="Calibri" pitchFamily="34" charset="0"/>
              </a:rPr>
              <a:t>Classifier weights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: </a:t>
            </a:r>
          </a:p>
          <a:p>
            <a:pPr marL="0" indent="0">
              <a:lnSpc>
                <a:spcPct val="80000"/>
              </a:lnSpc>
              <a:buNone/>
            </a:pP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The boosting estimated a weight for each classifier in the set of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 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G</a:t>
            </a:r>
            <a:r>
              <a:rPr lang="en-US" sz="24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400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),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 = 1, 2,…,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,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classifiers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Note: Estimation of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</a:rPr>
              <a:t>a</a:t>
            </a:r>
            <a:r>
              <a:rPr lang="en-US" sz="2000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, assumes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err</a:t>
            </a:r>
            <a:r>
              <a:rPr lang="en-US" sz="20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(</a:t>
            </a:r>
            <a:r>
              <a:rPr lang="en-US" sz="2000" i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m</a:t>
            </a:r>
            <a:r>
              <a:rPr lang="en-US" sz="20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)</a:t>
            </a:r>
            <a:r>
              <a:rPr lang="en-US" sz="20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&lt; ½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</a:t>
            </a:r>
          </a:p>
          <a:p>
            <a:pPr>
              <a:lnSpc>
                <a:spcPct val="80000"/>
              </a:lnSpc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Classifiers yielding smaller weighted error during fitting receive a higher weight than more poorly fitting classifiers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en-US" sz="9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Thus more accurate classifiers in the set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G</a:t>
            </a:r>
            <a:r>
              <a:rPr lang="en-US" sz="24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400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have more say in the final prediction</a:t>
            </a:r>
          </a:p>
          <a:p>
            <a:pPr marL="0" indent="0">
              <a:lnSpc>
                <a:spcPct val="80000"/>
              </a:lnSpc>
              <a:buNone/>
            </a:pPr>
            <a:endParaRPr lang="en-US" sz="9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03459" name="Object 3"/>
          <p:cNvGraphicFramePr>
            <a:graphicFrameLocks noChangeAspect="1"/>
          </p:cNvGraphicFramePr>
          <p:nvPr/>
        </p:nvGraphicFramePr>
        <p:xfrm>
          <a:off x="4038600" y="4206240"/>
          <a:ext cx="2057400" cy="806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95280" imgH="507960" progId="Equation.DSMT4">
                  <p:embed/>
                </p:oleObj>
              </mc:Choice>
              <mc:Fallback>
                <p:oleObj name="Equation" r:id="rId3" imgW="1295280" imgH="507960" progId="Equation.DSMT4">
                  <p:embed/>
                  <p:pic>
                    <p:nvPicPr>
                      <p:cNvPr id="403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206240"/>
                        <a:ext cx="2057400" cy="8068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63" name="Object 7"/>
          <p:cNvGraphicFramePr>
            <a:graphicFrameLocks noChangeAspect="1"/>
          </p:cNvGraphicFramePr>
          <p:nvPr/>
        </p:nvGraphicFramePr>
        <p:xfrm>
          <a:off x="3718560" y="5867139"/>
          <a:ext cx="3200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28800" imgH="330120" progId="Equation.DSMT4">
                  <p:embed/>
                </p:oleObj>
              </mc:Choice>
              <mc:Fallback>
                <p:oleObj name="Equation" r:id="rId5" imgW="1828800" imgH="330120" progId="Equation.DSMT4">
                  <p:embed/>
                  <p:pic>
                    <p:nvPicPr>
                      <p:cNvPr id="4034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8560" y="5867139"/>
                        <a:ext cx="320040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20387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</a:t>
            </a:r>
            <a:r>
              <a:rPr lang="en-US" dirty="0" err="1"/>
              <a:t>AdaBoost</a:t>
            </a:r>
            <a:r>
              <a:rPr lang="en-US" dirty="0"/>
              <a:t> (</a:t>
            </a:r>
            <a:r>
              <a:rPr lang="en-US" dirty="0" err="1"/>
              <a:t>adabag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800" dirty="0"/>
              <a:t>### We can also look at how error changes with increasing numbers of trees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round(</a:t>
            </a:r>
            <a:r>
              <a:rPr lang="en-US" sz="1800" dirty="0" err="1">
                <a:solidFill>
                  <a:srgbClr val="0000FF"/>
                </a:solidFill>
              </a:rPr>
              <a:t>errorevol</a:t>
            </a:r>
            <a:r>
              <a:rPr lang="en-US" sz="1800" dirty="0">
                <a:solidFill>
                  <a:srgbClr val="0000FF"/>
                </a:solidFill>
              </a:rPr>
              <a:t>(BoostMod1, LN[sub,])$error, 4)	</a:t>
            </a:r>
            <a:r>
              <a:rPr lang="en-US" sz="1800" dirty="0"/>
              <a:t>### TRAINING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[1] 0.1658 0.2086 0.0749 0.0963 0.0267 0.0267 0.0000 0.0053 0.0000 0.0000 0.0000 0.0000 0.0000 0.0000 0.0000 0.0000 0.0000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[18] 0.0000 0.0000 0.0000 0.0000 0.0000 0.0000 0.0000 0.0000 0.0000 0.0000 0.0000 0.0000 0.0000 0.0000 0.0000 0.0000 0.0000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[222] 0.0000 0.0000 0.0000 0.0000 0.0000 0.0000 0.0000 0.0000 0.0000 0.0000 0.0000 0.0000 0.0000 0.0000 0.0000 0.0000 0.0000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[239] 0.0000 0.0000 0.0000 0.0000 0.0000 0.0000 0.0000 0.0000 0.0000 0.0000 0.0000 0.0000</a:t>
            </a: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round(</a:t>
            </a:r>
            <a:r>
              <a:rPr lang="en-US" sz="1800" dirty="0" err="1">
                <a:solidFill>
                  <a:srgbClr val="0000FF"/>
                </a:solidFill>
              </a:rPr>
              <a:t>errorevol</a:t>
            </a:r>
            <a:r>
              <a:rPr lang="en-US" sz="1800" dirty="0">
                <a:solidFill>
                  <a:srgbClr val="0000FF"/>
                </a:solidFill>
              </a:rPr>
              <a:t>(BoostMod1, LN[-sub,])$error, 4)	</a:t>
            </a:r>
            <a:r>
              <a:rPr lang="en-US" sz="1800" dirty="0"/>
              <a:t> ### TEST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[1] 0.2581 0.3763 0.2796 0.3011 0.2581 0.2688 0.2796 0.2581 0.2581 0.2688 0.2903 0.3011 0.2796 0.2903 0.2581 0.3011 0.2688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[18] 0.2796 0.2796 0.2903 0.3118 0.2688 0.2581 0.2366 0.2473 0.2366 0.2258 0.2366 0.2473 0.2366 0.2473 0.2581 0.2473 0.2581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[222] 0.2581 0.2581 0.2581 0.2581 0.2581 0.2581 0.2581 0.2581 0.2581 0.2581 0.2581 0.2581 0.2581 0.2473 0.2473 0.2473 0.2473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[239] 0.2473 0.2473 0.2473 0.2473 0.2473 0.2473 0.2473 0.2473 0.2473 0.2473 0.2473 0.2473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8590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62" y="266700"/>
            <a:ext cx="776287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026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</a:t>
            </a:r>
            <a:r>
              <a:rPr lang="en-US" dirty="0" err="1"/>
              <a:t>AdaBoost</a:t>
            </a:r>
            <a:r>
              <a:rPr lang="en-US" dirty="0"/>
              <a:t> (</a:t>
            </a:r>
            <a:r>
              <a:rPr lang="en-US" dirty="0" err="1"/>
              <a:t>adabag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/>
              <a:t>### There is also a cross-validation function to allow us to estimate test error rate…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BoostMod1cv&lt;-boosting.cv(CR90~., data=LN, v=10, boos=F, </a:t>
            </a:r>
            <a:r>
              <a:rPr lang="en-US" sz="1800" dirty="0" err="1">
                <a:solidFill>
                  <a:srgbClr val="0000FF"/>
                </a:solidFill>
              </a:rPr>
              <a:t>coeflearn</a:t>
            </a:r>
            <a:r>
              <a:rPr lang="en-US" sz="1800" dirty="0">
                <a:solidFill>
                  <a:srgbClr val="0000FF"/>
                </a:solidFill>
              </a:rPr>
              <a:t>="Freund", </a:t>
            </a:r>
            <a:r>
              <a:rPr lang="en-US" sz="1800" dirty="0" err="1">
                <a:solidFill>
                  <a:srgbClr val="0000FF"/>
                </a:solidFill>
              </a:rPr>
              <a:t>mfinal</a:t>
            </a:r>
            <a:r>
              <a:rPr lang="en-US" sz="1800" dirty="0">
                <a:solidFill>
                  <a:srgbClr val="0000FF"/>
                </a:solidFill>
              </a:rPr>
              <a:t>=250, control=</a:t>
            </a:r>
            <a:r>
              <a:rPr lang="en-US" sz="1800" dirty="0" err="1">
                <a:solidFill>
                  <a:srgbClr val="0000FF"/>
                </a:solidFill>
              </a:rPr>
              <a:t>rpart.control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maxdepth</a:t>
            </a:r>
            <a:r>
              <a:rPr lang="en-US" sz="1800" dirty="0">
                <a:solidFill>
                  <a:srgbClr val="0000FF"/>
                </a:solidFill>
              </a:rPr>
              <a:t>=5))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BoostMod1cv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$class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[1] "Class0" "Class0" "Class0" "Class0" "Class1" "Class1" "Class0" "Class1" "Class1" "Class1" "Class0" "Class0" "Class0"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[14] "Class0" "Class0" "Class0" "Class0" "Class0" "Class0" "Class0" "Class0" "Class0" "Class0" "Class0" "Class0" "Class0"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[261] "Class0" "Class0" "Class0" "Class0" "Class0" "Class0" "Class0" "Class0" "Class0" "Class1" "Class0" "Class0" "Class1"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[274] "Class1" "Class0" "Class0" "Class1" "Class0" "Class0" "Class0"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$confusion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              Observed Class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Predicted Class     Class0   Class1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      Class0              189       42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      Class1               17        32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$error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[1] 0.2107143</a:t>
            </a:r>
          </a:p>
        </p:txBody>
      </p:sp>
    </p:spTree>
    <p:extLst>
      <p:ext uri="{BB962C8B-B14F-4D97-AF65-F5344CB8AC3E}">
        <p14:creationId xmlns:p14="http://schemas.microsoft.com/office/powerpoint/2010/main" val="15970959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8591" y="166398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about other packages?</a:t>
            </a:r>
          </a:p>
        </p:txBody>
      </p:sp>
    </p:spTree>
    <p:extLst>
      <p:ext uri="{BB962C8B-B14F-4D97-AF65-F5344CB8AC3E}">
        <p14:creationId xmlns:p14="http://schemas.microsoft.com/office/powerpoint/2010/main" val="17560639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Boosting Model Using </a:t>
            </a:r>
            <a:r>
              <a:rPr lang="en-US" dirty="0" err="1"/>
              <a:t>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085628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### Now consider the </a:t>
            </a:r>
            <a:r>
              <a:rPr lang="en-US" sz="2000" dirty="0" err="1"/>
              <a:t>ada</a:t>
            </a:r>
            <a:r>
              <a:rPr lang="en-US" sz="2000" dirty="0"/>
              <a:t> package for boosting (implements stochastic gradient descent)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library(</a:t>
            </a:r>
            <a:r>
              <a:rPr lang="en-US" sz="2000" dirty="0" err="1">
                <a:solidFill>
                  <a:srgbClr val="0000FF"/>
                </a:solidFill>
              </a:rPr>
              <a:t>ada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### Choose model fitting parameters using caret (this is computationally slow...)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grid &lt;- </a:t>
            </a:r>
            <a:r>
              <a:rPr lang="en-US" sz="2000" dirty="0" err="1">
                <a:solidFill>
                  <a:srgbClr val="0000FF"/>
                </a:solidFill>
              </a:rPr>
              <a:t>expand.grid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dirty="0" err="1">
                <a:solidFill>
                  <a:srgbClr val="0000FF"/>
                </a:solidFill>
              </a:rPr>
              <a:t>iter</a:t>
            </a:r>
            <a:r>
              <a:rPr lang="en-US" sz="2000" dirty="0">
                <a:solidFill>
                  <a:srgbClr val="0000FF"/>
                </a:solidFill>
              </a:rPr>
              <a:t>=c(100, 250, 500), </a:t>
            </a:r>
            <a:r>
              <a:rPr lang="en-US" sz="2000" dirty="0" err="1">
                <a:solidFill>
                  <a:srgbClr val="0000FF"/>
                </a:solidFill>
              </a:rPr>
              <a:t>maxdepth</a:t>
            </a:r>
            <a:r>
              <a:rPr lang="en-US" sz="2000" dirty="0">
                <a:solidFill>
                  <a:srgbClr val="0000FF"/>
                </a:solidFill>
              </a:rPr>
              <a:t> = c(2:6), nu = c(0.05, 0.2, 0.6, 1))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trBoost2&lt;-train(CR90~., data=LN, method="AdaBoost.M1", </a:t>
            </a:r>
            <a:r>
              <a:rPr lang="en-US" sz="2000" dirty="0" err="1">
                <a:solidFill>
                  <a:srgbClr val="0000FF"/>
                </a:solidFill>
              </a:rPr>
              <a:t>tuneGrid</a:t>
            </a:r>
            <a:r>
              <a:rPr lang="en-US" sz="2000" dirty="0">
                <a:solidFill>
                  <a:srgbClr val="0000FF"/>
                </a:solidFill>
              </a:rPr>
              <a:t>=grid,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err="1">
                <a:solidFill>
                  <a:srgbClr val="0000FF"/>
                </a:solidFill>
              </a:rPr>
              <a:t>trControl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trainControl</a:t>
            </a:r>
            <a:r>
              <a:rPr lang="en-US" sz="2000" dirty="0">
                <a:solidFill>
                  <a:srgbClr val="0000FF"/>
                </a:solidFill>
              </a:rPr>
              <a:t>(method = "cv", number = 5, </a:t>
            </a:r>
            <a:r>
              <a:rPr lang="en-US" sz="2000" dirty="0" err="1">
                <a:solidFill>
                  <a:srgbClr val="0000FF"/>
                </a:solidFill>
              </a:rPr>
              <a:t>classProbs</a:t>
            </a:r>
            <a:r>
              <a:rPr lang="en-US" sz="2000" dirty="0">
                <a:solidFill>
                  <a:srgbClr val="0000FF"/>
                </a:solidFill>
              </a:rPr>
              <a:t> = TRUE))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trBoost2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Boosted Classification Trees 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280 samples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10 predictor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2 classes: 'Class0', 'Class1' 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No pre-processing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Resampling: Cross-Validated (5 fold)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Summary of sample sizes: 224, 224, 224, 225, 223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Resampling results across tuning parameters: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nu    </a:t>
            </a:r>
            <a:r>
              <a:rPr lang="en-US" sz="2000" dirty="0" err="1">
                <a:solidFill>
                  <a:srgbClr val="FF0000"/>
                </a:solidFill>
              </a:rPr>
              <a:t>maxdepth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  <a:r>
              <a:rPr lang="en-US" sz="2000" dirty="0" err="1">
                <a:solidFill>
                  <a:srgbClr val="FF0000"/>
                </a:solidFill>
              </a:rPr>
              <a:t>iter</a:t>
            </a:r>
            <a:r>
              <a:rPr lang="en-US" sz="2000" dirty="0">
                <a:solidFill>
                  <a:srgbClr val="FF0000"/>
                </a:solidFill>
              </a:rPr>
              <a:t>     Accuracy      Kappa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0.05  2                100     0.7643210  0.2646832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0.05  2                250     0.7571110  0.2650677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806161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Boosting Model Using </a:t>
            </a:r>
            <a:r>
              <a:rPr lang="en-US" dirty="0" err="1"/>
              <a:t>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08562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### Choose model fitting parameters using caret (this is computationally slow...)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trBoost1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nu    </a:t>
            </a:r>
            <a:r>
              <a:rPr lang="en-US" sz="2000" dirty="0" err="1">
                <a:solidFill>
                  <a:srgbClr val="FF0000"/>
                </a:solidFill>
              </a:rPr>
              <a:t>maxdepth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  <a:r>
              <a:rPr lang="en-US" sz="2000" dirty="0" err="1">
                <a:solidFill>
                  <a:srgbClr val="FF0000"/>
                </a:solidFill>
              </a:rPr>
              <a:t>iter</a:t>
            </a:r>
            <a:r>
              <a:rPr lang="en-US" sz="2000" dirty="0">
                <a:solidFill>
                  <a:srgbClr val="FF0000"/>
                </a:solidFill>
              </a:rPr>
              <a:t>     Accuracy      Kappa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…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1.00    5               500     0.7390636    0.2362793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1.00   6               100     0.7748496    0.3155564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1.00   6                250    0.7712110    0.3307612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1.00   6                 500   0.7569230    0.2792901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Accuracy was used to select the optimal model using  the largest value.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The final values used for the model were </a:t>
            </a:r>
            <a:r>
              <a:rPr lang="en-US" sz="2000" dirty="0" err="1">
                <a:solidFill>
                  <a:srgbClr val="FF0000"/>
                </a:solidFill>
              </a:rPr>
              <a:t>iter</a:t>
            </a:r>
            <a:r>
              <a:rPr lang="en-US" sz="2000" dirty="0">
                <a:solidFill>
                  <a:srgbClr val="FF0000"/>
                </a:solidFill>
              </a:rPr>
              <a:t> = 100, </a:t>
            </a:r>
            <a:r>
              <a:rPr lang="en-US" sz="2000" dirty="0" err="1">
                <a:solidFill>
                  <a:srgbClr val="FF0000"/>
                </a:solidFill>
              </a:rPr>
              <a:t>maxdepth</a:t>
            </a:r>
            <a:r>
              <a:rPr lang="en-US" sz="2000" dirty="0">
                <a:solidFill>
                  <a:srgbClr val="FF0000"/>
                </a:solidFill>
              </a:rPr>
              <a:t> = 5 and nu = 0.05.</a:t>
            </a:r>
          </a:p>
        </p:txBody>
      </p:sp>
    </p:spTree>
    <p:extLst>
      <p:ext uri="{BB962C8B-B14F-4D97-AF65-F5344CB8AC3E}">
        <p14:creationId xmlns:p14="http://schemas.microsoft.com/office/powerpoint/2010/main" val="315021101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Boosting Model in </a:t>
            </a:r>
            <a:r>
              <a:rPr lang="en-US" dirty="0" err="1"/>
              <a:t>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/>
              <a:t>### Fitting model using selected parameters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BoostMod2&lt;-</a:t>
            </a:r>
            <a:r>
              <a:rPr lang="en-US" dirty="0" err="1">
                <a:solidFill>
                  <a:srgbClr val="0000FF"/>
                </a:solidFill>
              </a:rPr>
              <a:t>ada</a:t>
            </a:r>
            <a:r>
              <a:rPr lang="en-US" dirty="0">
                <a:solidFill>
                  <a:srgbClr val="0000FF"/>
                </a:solidFill>
              </a:rPr>
              <a:t>(CR90~., data=LN[sub,], </a:t>
            </a:r>
            <a:r>
              <a:rPr lang="en-US" dirty="0" err="1">
                <a:solidFill>
                  <a:srgbClr val="0000FF"/>
                </a:solidFill>
              </a:rPr>
              <a:t>iter</a:t>
            </a:r>
            <a:r>
              <a:rPr lang="en-US" dirty="0">
                <a:solidFill>
                  <a:srgbClr val="0000FF"/>
                </a:solidFill>
              </a:rPr>
              <a:t>=100, nu=0.05, </a:t>
            </a:r>
            <a:r>
              <a:rPr lang="en-US" dirty="0" err="1">
                <a:solidFill>
                  <a:srgbClr val="0000FF"/>
                </a:solidFill>
              </a:rPr>
              <a:t>bag.frac</a:t>
            </a:r>
            <a:r>
              <a:rPr lang="en-US" dirty="0">
                <a:solidFill>
                  <a:srgbClr val="0000FF"/>
                </a:solidFill>
              </a:rPr>
              <a:t>=1,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err="1">
                <a:solidFill>
                  <a:srgbClr val="0000FF"/>
                </a:solidFill>
              </a:rPr>
              <a:t>test.x</a:t>
            </a:r>
            <a:r>
              <a:rPr lang="en-US" dirty="0">
                <a:solidFill>
                  <a:srgbClr val="0000FF"/>
                </a:solidFill>
              </a:rPr>
              <a:t>=LN[-sub,-11], </a:t>
            </a:r>
            <a:r>
              <a:rPr lang="en-US" dirty="0" err="1">
                <a:solidFill>
                  <a:srgbClr val="0000FF"/>
                </a:solidFill>
              </a:rPr>
              <a:t>test.y</a:t>
            </a:r>
            <a:r>
              <a:rPr lang="en-US" dirty="0">
                <a:solidFill>
                  <a:srgbClr val="0000FF"/>
                </a:solidFill>
              </a:rPr>
              <a:t>=LN[-sub,11], control=</a:t>
            </a:r>
            <a:r>
              <a:rPr lang="en-US" dirty="0" err="1">
                <a:solidFill>
                  <a:srgbClr val="0000FF"/>
                </a:solidFill>
              </a:rPr>
              <a:t>rpart.control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dirty="0" err="1">
                <a:solidFill>
                  <a:srgbClr val="0000FF"/>
                </a:solidFill>
              </a:rPr>
              <a:t>maxdepth</a:t>
            </a:r>
            <a:r>
              <a:rPr lang="en-US" dirty="0">
                <a:solidFill>
                  <a:srgbClr val="0000FF"/>
                </a:solidFill>
              </a:rPr>
              <a:t>=5))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BoostMod2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Call:    </a:t>
            </a:r>
            <a:r>
              <a:rPr lang="en-US" dirty="0" err="1">
                <a:solidFill>
                  <a:srgbClr val="FF0000"/>
                </a:solidFill>
              </a:rPr>
              <a:t>ada</a:t>
            </a:r>
            <a:r>
              <a:rPr lang="en-US" dirty="0">
                <a:solidFill>
                  <a:srgbClr val="FF0000"/>
                </a:solidFill>
              </a:rPr>
              <a:t>(CR90 ~ ., data = LN[sub, ], </a:t>
            </a:r>
            <a:r>
              <a:rPr lang="en-US" dirty="0" err="1">
                <a:solidFill>
                  <a:srgbClr val="FF0000"/>
                </a:solidFill>
              </a:rPr>
              <a:t>iter</a:t>
            </a:r>
            <a:r>
              <a:rPr lang="en-US" dirty="0">
                <a:solidFill>
                  <a:srgbClr val="FF0000"/>
                </a:solidFill>
              </a:rPr>
              <a:t> = 250, nu = 0.05, </a:t>
            </a:r>
            <a:r>
              <a:rPr lang="en-US" dirty="0" err="1">
                <a:solidFill>
                  <a:srgbClr val="FF0000"/>
                </a:solidFill>
              </a:rPr>
              <a:t>bag.frac</a:t>
            </a:r>
            <a:r>
              <a:rPr lang="en-US" dirty="0">
                <a:solidFill>
                  <a:srgbClr val="FF0000"/>
                </a:solidFill>
              </a:rPr>
              <a:t> = 1,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err="1">
                <a:solidFill>
                  <a:srgbClr val="FF0000"/>
                </a:solidFill>
              </a:rPr>
              <a:t>test.x</a:t>
            </a:r>
            <a:r>
              <a:rPr lang="en-US" dirty="0">
                <a:solidFill>
                  <a:srgbClr val="FF0000"/>
                </a:solidFill>
              </a:rPr>
              <a:t> = LN[-sub, -11], </a:t>
            </a:r>
            <a:r>
              <a:rPr lang="en-US" dirty="0" err="1">
                <a:solidFill>
                  <a:srgbClr val="FF0000"/>
                </a:solidFill>
              </a:rPr>
              <a:t>test.y</a:t>
            </a:r>
            <a:r>
              <a:rPr lang="en-US" dirty="0">
                <a:solidFill>
                  <a:srgbClr val="FF0000"/>
                </a:solidFill>
              </a:rPr>
              <a:t> = LN[-sub, 11], control = </a:t>
            </a:r>
            <a:r>
              <a:rPr lang="en-US" dirty="0" err="1">
                <a:solidFill>
                  <a:srgbClr val="FF0000"/>
                </a:solidFill>
              </a:rPr>
              <a:t>rpart.control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maxdepth</a:t>
            </a:r>
            <a:r>
              <a:rPr lang="en-US" dirty="0">
                <a:solidFill>
                  <a:srgbClr val="FF0000"/>
                </a:solidFill>
              </a:rPr>
              <a:t> = 5))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Loss: exponential Method: discrete   Iteration: 250 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Final Confusion Matrix for Data: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   Final Prediction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True value   Class0   Class1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Class0      138        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Class1       0           49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Train Error: 0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Out-Of-Bag Error:  0  iteration= 6 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Additional Estimates of number of iterations: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train.err1 train.kap1  test.err2  test.kap2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131        131         97         97</a:t>
            </a:r>
          </a:p>
        </p:txBody>
      </p:sp>
    </p:spTree>
    <p:extLst>
      <p:ext uri="{BB962C8B-B14F-4D97-AF65-F5344CB8AC3E}">
        <p14:creationId xmlns:p14="http://schemas.microsoft.com/office/powerpoint/2010/main" val="239648964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Model Fit with More Iterations in </a:t>
            </a:r>
            <a:r>
              <a:rPr lang="en-US" dirty="0" err="1"/>
              <a:t>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390" y="1176452"/>
            <a:ext cx="7730837" cy="541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4413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1</a:t>
            </a:r>
            <a:r>
              <a:rPr lang="en-US" baseline="30000" dirty="0"/>
              <a:t>st</a:t>
            </a:r>
            <a:r>
              <a:rPr lang="en-US" dirty="0"/>
              <a:t> Tree From </a:t>
            </a:r>
            <a:r>
              <a:rPr lang="en-US" dirty="0" err="1"/>
              <a:t>adabag</a:t>
            </a:r>
            <a:r>
              <a:rPr lang="en-US" dirty="0"/>
              <a:t> and </a:t>
            </a:r>
            <a:r>
              <a:rPr lang="en-US" dirty="0" err="1"/>
              <a:t>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336" y="1325563"/>
            <a:ext cx="5718464" cy="48514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1) root 187 0.2620 Class0 (0.8880 0.1120)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2) </a:t>
            </a:r>
            <a:r>
              <a:rPr lang="en-US" sz="1800" dirty="0" err="1">
                <a:solidFill>
                  <a:srgbClr val="FF0000"/>
                </a:solidFill>
              </a:rPr>
              <a:t>urprcr</a:t>
            </a:r>
            <a:r>
              <a:rPr lang="en-US" sz="1800" dirty="0">
                <a:solidFill>
                  <a:srgbClr val="FF0000"/>
                </a:solidFill>
              </a:rPr>
              <a:t>&gt;=0.657 133 0.1283 Class0 (0.9275 0.0725)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4) il2ra&gt;=396.65 90 0.0588 Class0 (0.9529 0.0471)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5) il2ra&lt; 396.65 43 0.0695 Class0 (0.8667 0.1333)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10) age&gt;=22.5 34 0.0321 Class0 (0.9293 0.0707)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11) age&lt; 22.5 9 0.0107 Class1 (0.4459 0.5541)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3) </a:t>
            </a:r>
            <a:r>
              <a:rPr lang="en-US" sz="1800" dirty="0" err="1">
                <a:solidFill>
                  <a:srgbClr val="FF0000"/>
                </a:solidFill>
              </a:rPr>
              <a:t>urprcr</a:t>
            </a:r>
            <a:r>
              <a:rPr lang="en-US" sz="1800" dirty="0">
                <a:solidFill>
                  <a:srgbClr val="FF0000"/>
                </a:solidFill>
              </a:rPr>
              <a:t>&lt; 0.657 54 0.1337 Class0 (0.7656 0.2344)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6) il8&lt; 52.25 40 0.0695 Class0 (0.8540 0.1460)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12) </a:t>
            </a:r>
            <a:r>
              <a:rPr lang="en-US" sz="1800" dirty="0" err="1">
                <a:solidFill>
                  <a:srgbClr val="FF0000"/>
                </a:solidFill>
              </a:rPr>
              <a:t>egfr</a:t>
            </a:r>
            <a:r>
              <a:rPr lang="en-US" sz="1800" dirty="0">
                <a:solidFill>
                  <a:srgbClr val="FF0000"/>
                </a:solidFill>
              </a:rPr>
              <a:t>&lt; 85.0055 14 0.0000 Class0 (1.0000 0.0000)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13) </a:t>
            </a:r>
            <a:r>
              <a:rPr lang="en-US" sz="1800" dirty="0" err="1">
                <a:solidFill>
                  <a:srgbClr val="FF0000"/>
                </a:solidFill>
              </a:rPr>
              <a:t>egfr</a:t>
            </a:r>
            <a:r>
              <a:rPr lang="en-US" sz="1800" dirty="0">
                <a:solidFill>
                  <a:srgbClr val="FF0000"/>
                </a:solidFill>
              </a:rPr>
              <a:t>&gt;=85.0055 26 0.0695 Class1 (0.7380 0.2620)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26) age&gt;=22.9 18 0.0374 Class0 (0.8157 0.1843)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27) age&lt; 22.9 8 0.01070 Class1 (0.4842 0.5158)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7) il8&gt;=52.25 14 0.01070 Class1 (0.3194 0.6806) *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25563"/>
            <a:ext cx="5718464" cy="525188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1) root 187 0.2620 -1 (0.8880 0.1120)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2) </a:t>
            </a:r>
            <a:r>
              <a:rPr lang="en-US" sz="1800" dirty="0" err="1">
                <a:solidFill>
                  <a:srgbClr val="FF0000"/>
                </a:solidFill>
              </a:rPr>
              <a:t>urprcr</a:t>
            </a:r>
            <a:r>
              <a:rPr lang="en-US" sz="1800" dirty="0">
                <a:solidFill>
                  <a:srgbClr val="FF0000"/>
                </a:solidFill>
              </a:rPr>
              <a:t>&gt;=0.657 133 0.1283 -1 (0.9275 0.0725)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4) il2ra&gt;=396.65 90 0.0588 -1 (0.9529 0.0471)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5) il2ra&lt; 396.65 43 0.0695 -1 (0.86665271 0.1333)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10) age&gt;=22.5 34 0.03201 -1 (0.92929293 0.0707)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11) age&lt; 22.5 9 0.0107 1 (0.44588045 0.5541)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3) </a:t>
            </a:r>
            <a:r>
              <a:rPr lang="en-US" sz="1800" dirty="0" err="1">
                <a:solidFill>
                  <a:srgbClr val="FF0000"/>
                </a:solidFill>
              </a:rPr>
              <a:t>urprcr</a:t>
            </a:r>
            <a:r>
              <a:rPr lang="en-US" sz="1800" dirty="0">
                <a:solidFill>
                  <a:srgbClr val="FF0000"/>
                </a:solidFill>
              </a:rPr>
              <a:t>&lt; 0.657 54 0.1337 -1 (0.76563995 0.2344)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6) il8&lt; 52.25 40 0.0695 -1 (0.85399954 0.1460)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12) </a:t>
            </a:r>
            <a:r>
              <a:rPr lang="en-US" sz="1800" dirty="0" err="1">
                <a:solidFill>
                  <a:srgbClr val="FF0000"/>
                </a:solidFill>
              </a:rPr>
              <a:t>egfr</a:t>
            </a:r>
            <a:r>
              <a:rPr lang="en-US" sz="1800" dirty="0">
                <a:solidFill>
                  <a:srgbClr val="FF0000"/>
                </a:solidFill>
              </a:rPr>
              <a:t>&lt; 85.0055 14 0.0000 -1 (1.0000 0.0000)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13) </a:t>
            </a:r>
            <a:r>
              <a:rPr lang="en-US" sz="1800" dirty="0" err="1">
                <a:solidFill>
                  <a:srgbClr val="FF0000"/>
                </a:solidFill>
              </a:rPr>
              <a:t>egfr</a:t>
            </a:r>
            <a:r>
              <a:rPr lang="en-US" sz="1800" dirty="0">
                <a:solidFill>
                  <a:srgbClr val="FF0000"/>
                </a:solidFill>
              </a:rPr>
              <a:t>&gt;=85.0055 26 0.0695 1 (0.7380 0.2620)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26) age&gt;=22.9 18 0.0374 -1 (0.8157 0.1843)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27) age&lt; 22.9 8 0.0107 1 (0.4842 0.5158)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7) il8&gt;=52.25 14 0.0107 1 (0.3194 0.6806) *</a:t>
            </a:r>
          </a:p>
        </p:txBody>
      </p:sp>
    </p:spTree>
    <p:extLst>
      <p:ext uri="{BB962C8B-B14F-4D97-AF65-F5344CB8AC3E}">
        <p14:creationId xmlns:p14="http://schemas.microsoft.com/office/powerpoint/2010/main" val="11991845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125</a:t>
            </a:r>
            <a:r>
              <a:rPr lang="en-US" baseline="30000" dirty="0"/>
              <a:t>th</a:t>
            </a:r>
            <a:r>
              <a:rPr lang="en-US" dirty="0"/>
              <a:t> Tree From </a:t>
            </a:r>
            <a:r>
              <a:rPr lang="en-US" dirty="0" err="1"/>
              <a:t>adabag</a:t>
            </a:r>
            <a:r>
              <a:rPr lang="en-US" dirty="0"/>
              <a:t> and </a:t>
            </a:r>
            <a:r>
              <a:rPr lang="en-US" dirty="0" err="1"/>
              <a:t>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336" y="1325563"/>
            <a:ext cx="5718464" cy="4851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1) root 187 0.4251 Class0 (0.6465 0.3535)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2)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&gt;=131.544 33 0.0530 Class0 (0.8569 0.14307)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3)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&lt; 131.544 154 0.3399 Class1 (0.5527 0.4473)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6)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&lt; 121.3625 139 0.2634 Class0 (0.6303 0.3697)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12)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&gt;=109.967 21 0.0078 Class0 (0.9530 0.0470)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13)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&lt; 109.967 118 0.2153 Class1 (0.5326 0.4674)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26) il2ra&lt; 187.35 18 0.0069 Class0 (0.8954 0.1046)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27) il2ra&gt;=187.35 100 0.1715 Class1 (0.4826 0.5174)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54) c4c&gt;=21.95 32 0.0121 Class0 (0.8377 0.1623)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55) c4c&lt; 21.95 68 0.1253 Class1 (0.4171 0.5826)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7)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&gt;=121.3625 15 0.0079 Class1 (0.0894 0.9106) *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25563"/>
            <a:ext cx="5718464" cy="525188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1) root 187 0.46981140 -1 (0.5601578 0.4398422) 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2) urprcr&gt;=2.0105 78 0.11271070 -1 (0.6685159 0.3314841) 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4) il6&lt; 5.35 18 0.00000000 -1 (1.0000000 0.0000000) *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5) il6&gt;=5.35 60 0.11271070 -1 (0.6142720 0.3857280) 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 10) il6&gt;=25.75 18 0.00000000 -1 (1.0000000 0.0000000) *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 11) il6&lt; 25.75 42 0.11271070 -1 (0.5480807 0.4519193) 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   22) il2ra&lt; 280.3 8 0.00000000 -1 (1.0000000 0.0000000) *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   23) il2ra&gt;=280.3 34 0.09721537 1 (0.4932518 0.5067482) 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     46) c4c&gt;=21.95 7 0.00000000 -1 (1.0000000 0.0000000) *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     47) c4c&lt; 21.95 27 0.08026950 1 (0.4455830 0.5544170) *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3) urprcr&lt; 2.0105 109 0.32876630 1 (0.5095564 0.4904436) 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6) egfr&lt; 69.404 26 0.02345680 -1 (0.7539918 0.2460082) 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 12) il6&lt; 35.4 19 0.00000000 -1 (1.0000000 0.0000000) *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 13) il6&gt;=35.4 7 0.01324304 1 (0.3891737 0.6108263) *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7) egfr&gt;=69.404 83 0.26506040 1 (0.4727233 0.5272767) 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 14) urprcr&lt; 1.0985 63 0.21139410 -1 (0.5315189 0.4684811) 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   28) il12&lt; 85.3 11 0.01447425 -1 (0.8209022 0.1790978) *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   29) il12&gt;=85.3 52 0.15373810 1 (0.4683809 0.5316191) 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     58) egfr&lt; 117.2015 33 0.09616815 -1 (0.5934122 0.4065878) *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     59) egfr&gt;=117.2015 19 0.02936493 1 (0.2475062 0.7524938) *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     15) urprcr&gt;=1.0985 20 0.05253409 1 (0.3265781 0.6734219) *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Boosting Weights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9753600" cy="51054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>
                <a:solidFill>
                  <a:srgbClr val="00B0F0"/>
                </a:solidFill>
                <a:latin typeface="Calibri" pitchFamily="34" charset="0"/>
              </a:rPr>
              <a:t>Observation Weights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Boosting also weights the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observations in the training at each repetition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" pitchFamily="18" charset="0"/>
            </a:endParaRPr>
          </a:p>
          <a:p>
            <a:pPr>
              <a:lnSpc>
                <a:spcPct val="80000"/>
              </a:lnSpc>
            </a:pP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Before fitting any classifiers, we have no idea which observations are more difficult to classify so all have the same starting weight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968791" y="4373880"/>
          <a:ext cx="2477729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22360" imgH="393480" progId="Equation.DSMT4">
                  <p:embed/>
                </p:oleObj>
              </mc:Choice>
              <mc:Fallback>
                <p:oleObj name="Equation" r:id="rId3" imgW="1422360" imgH="39348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8791" y="4373880"/>
                        <a:ext cx="2477729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89847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092" y="187036"/>
            <a:ext cx="7477427" cy="65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47577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 Performance of </a:t>
            </a:r>
            <a:r>
              <a:rPr lang="en-US" dirty="0" err="1"/>
              <a:t>adabag</a:t>
            </a:r>
            <a:r>
              <a:rPr lang="en-US" dirty="0"/>
              <a:t> and </a:t>
            </a:r>
            <a:r>
              <a:rPr lang="en-US" dirty="0" err="1"/>
              <a:t>ada</a:t>
            </a:r>
            <a:r>
              <a:rPr lang="en-US" dirty="0"/>
              <a:t> Models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Model from </a:t>
            </a:r>
            <a:r>
              <a:rPr lang="en-US" dirty="0" err="1"/>
              <a:t>adabag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u="sng" dirty="0"/>
              <a:t>Training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table(predict(BoostMod1, LN[sub,-11])$class, LN$CR90[sub])</a:t>
            </a: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	Class0   Class1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Class0      138        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Class1        0          49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Test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table(predict(BoostMod1, LN[-sub,-11])$class, LN$CR90[-sub]) 	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Class0   Class1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Class0       63         18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Class1       5            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Model from </a:t>
            </a:r>
            <a:r>
              <a:rPr lang="en-US" dirty="0" err="1"/>
              <a:t>ada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u="sng" dirty="0"/>
              <a:t>Training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BoostMod2$confusion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    Final Prediction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True value   Class0  Class1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Class0       138       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Class1         0         49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Test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table(predict(BoostMod2, </a:t>
            </a:r>
            <a:r>
              <a:rPr lang="en-US" dirty="0" err="1">
                <a:solidFill>
                  <a:srgbClr val="0000FF"/>
                </a:solidFill>
              </a:rPr>
              <a:t>newdata</a:t>
            </a:r>
            <a:r>
              <a:rPr lang="en-US" dirty="0">
                <a:solidFill>
                  <a:srgbClr val="0000FF"/>
                </a:solidFill>
              </a:rPr>
              <a:t>=LN[-sub,], type="vector"), LN$CR90[-sub])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             Class0   Class1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Class0     65       17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Class1      3         8</a:t>
            </a:r>
          </a:p>
        </p:txBody>
      </p:sp>
    </p:spTree>
    <p:extLst>
      <p:ext uri="{BB962C8B-B14F-4D97-AF65-F5344CB8AC3E}">
        <p14:creationId xmlns:p14="http://schemas.microsoft.com/office/powerpoint/2010/main" val="168635749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679" y="1325563"/>
            <a:ext cx="11491041" cy="526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6951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Multi-Class Boosting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Recall, the SAMME algorithm extended </a:t>
            </a:r>
            <a:r>
              <a:rPr lang="en-US" dirty="0" err="1"/>
              <a:t>AdaBoost</a:t>
            </a:r>
            <a:r>
              <a:rPr lang="en-US" dirty="0"/>
              <a:t> for the multiclass setting</a:t>
            </a:r>
          </a:p>
          <a:p>
            <a:endParaRPr lang="en-US" sz="800" dirty="0"/>
          </a:p>
          <a:p>
            <a:r>
              <a:rPr lang="en-US" dirty="0"/>
              <a:t>Only adaptation to </a:t>
            </a:r>
            <a:r>
              <a:rPr lang="en-US" dirty="0" err="1"/>
              <a:t>AdaBoost</a:t>
            </a:r>
            <a:r>
              <a:rPr lang="en-US" dirty="0"/>
              <a:t> is to adjust the model specific weights to account for multiple classes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also fit a SAMME model using </a:t>
            </a:r>
            <a:r>
              <a:rPr lang="en-US" dirty="0" err="1"/>
              <a:t>adabag</a:t>
            </a:r>
            <a:r>
              <a:rPr lang="en-US" dirty="0"/>
              <a:t> and the boosting function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165059"/>
              </p:ext>
            </p:extLst>
          </p:nvPr>
        </p:nvGraphicFramePr>
        <p:xfrm>
          <a:off x="2398857" y="3576782"/>
          <a:ext cx="69786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87720" imgH="507960" progId="Equation.DSMT4">
                  <p:embed/>
                </p:oleObj>
              </mc:Choice>
              <mc:Fallback>
                <p:oleObj name="Equation" r:id="rId2" imgW="398772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857" y="3576782"/>
                        <a:ext cx="697865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661578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Multinomial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066800"/>
            <a:ext cx="9275618" cy="5410200"/>
          </a:xfrm>
        </p:spPr>
        <p:txBody>
          <a:bodyPr>
            <a:normAutofit/>
          </a:bodyPr>
          <a:lstStyle/>
          <a:p>
            <a:r>
              <a:rPr lang="en-US" dirty="0"/>
              <a:t>Localized breast cancer can be treated by excising tumor tissue in the affected breast</a:t>
            </a:r>
          </a:p>
          <a:p>
            <a:endParaRPr lang="en-US" sz="1200" dirty="0"/>
          </a:p>
          <a:p>
            <a:r>
              <a:rPr lang="en-US" dirty="0"/>
              <a:t>In order to ensure removal of as little tissue as possible, it is important to determine different tissue types to discriminate tumor from other tissue.</a:t>
            </a:r>
          </a:p>
          <a:p>
            <a:endParaRPr lang="en-US" sz="1200" dirty="0"/>
          </a:p>
          <a:p>
            <a:r>
              <a:rPr lang="en-US" dirty="0"/>
              <a:t>Study goal: Determine if impedance measures in human breast tissue can discriminate</a:t>
            </a:r>
          </a:p>
          <a:p>
            <a:pPr lvl="1"/>
            <a:r>
              <a:rPr lang="en-US" dirty="0"/>
              <a:t>Connective </a:t>
            </a:r>
          </a:p>
          <a:p>
            <a:pPr lvl="1"/>
            <a:r>
              <a:rPr lang="en-US" dirty="0"/>
              <a:t>Benign tumor</a:t>
            </a:r>
          </a:p>
          <a:p>
            <a:pPr lvl="1"/>
            <a:r>
              <a:rPr lang="en-US" dirty="0"/>
              <a:t>Carcinoma</a:t>
            </a:r>
          </a:p>
          <a:p>
            <a:pPr lvl="1"/>
            <a:r>
              <a:rPr lang="en-US" dirty="0"/>
              <a:t>Adipose</a:t>
            </a:r>
          </a:p>
          <a:p>
            <a:pPr marL="457200" lvl="1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2961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Multinomial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066800"/>
            <a:ext cx="9275618" cy="5410200"/>
          </a:xfrm>
        </p:spPr>
        <p:txBody>
          <a:bodyPr>
            <a:normAutofit/>
          </a:bodyPr>
          <a:lstStyle/>
          <a:p>
            <a:r>
              <a:rPr lang="en-US" dirty="0"/>
              <a:t>Features:</a:t>
            </a:r>
          </a:p>
          <a:p>
            <a:pPr lvl="1"/>
            <a:r>
              <a:rPr lang="en-US" dirty="0"/>
              <a:t>I0 = </a:t>
            </a:r>
            <a:r>
              <a:rPr lang="en-US" dirty="0" err="1"/>
              <a:t>Impedivity</a:t>
            </a:r>
            <a:r>
              <a:rPr lang="en-US" dirty="0"/>
              <a:t> (ohm) at zero frequency</a:t>
            </a:r>
          </a:p>
          <a:p>
            <a:pPr lvl="1"/>
            <a:r>
              <a:rPr lang="en-US" dirty="0"/>
              <a:t>PA500 = Phase angle at 500 KHz</a:t>
            </a:r>
          </a:p>
          <a:p>
            <a:pPr lvl="1"/>
            <a:r>
              <a:rPr lang="en-US" dirty="0"/>
              <a:t>HFS = High-frequency slope of phase angle</a:t>
            </a:r>
          </a:p>
          <a:p>
            <a:pPr lvl="1"/>
            <a:r>
              <a:rPr lang="en-US" dirty="0" err="1"/>
              <a:t>normArea</a:t>
            </a:r>
            <a:r>
              <a:rPr lang="en-US" dirty="0"/>
              <a:t> = Area under the spectrum by impedance distance </a:t>
            </a:r>
          </a:p>
          <a:p>
            <a:pPr marL="457200" lvl="1" indent="0">
              <a:buNone/>
            </a:pPr>
            <a:r>
              <a:rPr lang="en-US" dirty="0"/>
              <a:t>		      between spectral ends</a:t>
            </a:r>
          </a:p>
          <a:p>
            <a:pPr lvl="1"/>
            <a:r>
              <a:rPr lang="en-US" dirty="0"/>
              <a:t>Max IP = Maximum of the spectrum</a:t>
            </a:r>
          </a:p>
          <a:p>
            <a:pPr lvl="1"/>
            <a:r>
              <a:rPr lang="en-US" dirty="0"/>
              <a:t>DR = Distance between I0 and the real part of the maximum </a:t>
            </a:r>
          </a:p>
          <a:p>
            <a:pPr marL="457200" lvl="1" indent="0">
              <a:buNone/>
            </a:pPr>
            <a:r>
              <a:rPr lang="en-US" dirty="0"/>
              <a:t>             frequency point</a:t>
            </a:r>
          </a:p>
          <a:p>
            <a:pPr lvl="1"/>
            <a:r>
              <a:rPr lang="en-US" dirty="0"/>
              <a:t>P = Length of the spectral curve</a:t>
            </a:r>
          </a:p>
          <a:p>
            <a:pPr marL="457200" lvl="1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9049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SAMME (</a:t>
            </a:r>
            <a:r>
              <a:rPr lang="en-US" dirty="0" err="1"/>
              <a:t>adabag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08562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### Choose model fitting parameters using caret (this is computationally slow...)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&lt;-read.csv("H:\\public_html\\BMTRY790_Spring2023\\Datasets\\BreastTissue.csv")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&lt;-</a:t>
            </a: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[,-1]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err="1">
                <a:solidFill>
                  <a:srgbClr val="0000FF"/>
                </a:solidFill>
              </a:rPr>
              <a:t>Set.seed</a:t>
            </a:r>
            <a:r>
              <a:rPr lang="en-US" sz="2000" dirty="0">
                <a:solidFill>
                  <a:srgbClr val="0000FF"/>
                </a:solidFill>
              </a:rPr>
              <a:t>(1234)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sub&lt;-sort(sample(1:nrow(</a:t>
            </a: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), 0.67*</a:t>
            </a:r>
            <a:r>
              <a:rPr lang="en-US" sz="2000" dirty="0" err="1">
                <a:solidFill>
                  <a:srgbClr val="0000FF"/>
                </a:solidFill>
              </a:rPr>
              <a:t>nrow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), replace=F))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grid &lt;- </a:t>
            </a:r>
            <a:r>
              <a:rPr lang="en-US" sz="2000" dirty="0" err="1">
                <a:solidFill>
                  <a:srgbClr val="0000FF"/>
                </a:solidFill>
              </a:rPr>
              <a:t>expand.grid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dirty="0" err="1">
                <a:solidFill>
                  <a:srgbClr val="0000FF"/>
                </a:solidFill>
              </a:rPr>
              <a:t>mfinal</a:t>
            </a:r>
            <a:r>
              <a:rPr lang="en-US" sz="2000" dirty="0">
                <a:solidFill>
                  <a:srgbClr val="0000FF"/>
                </a:solidFill>
              </a:rPr>
              <a:t>=c(100,250,500), </a:t>
            </a:r>
            <a:r>
              <a:rPr lang="en-US" sz="2000" dirty="0" err="1">
                <a:solidFill>
                  <a:srgbClr val="0000FF"/>
                </a:solidFill>
              </a:rPr>
              <a:t>maxdepth</a:t>
            </a:r>
            <a:r>
              <a:rPr lang="en-US" sz="2000" dirty="0">
                <a:solidFill>
                  <a:srgbClr val="0000FF"/>
                </a:solidFill>
              </a:rPr>
              <a:t> = c(2:6), </a:t>
            </a:r>
            <a:r>
              <a:rPr lang="en-US" sz="2000" dirty="0" err="1">
                <a:solidFill>
                  <a:srgbClr val="0000FF"/>
                </a:solidFill>
              </a:rPr>
              <a:t>coeflearn</a:t>
            </a:r>
            <a:r>
              <a:rPr lang="en-US" sz="2000" dirty="0">
                <a:solidFill>
                  <a:srgbClr val="0000FF"/>
                </a:solidFill>
              </a:rPr>
              <a:t> = "Zhu")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trSamme1&lt;-train(Class~., data=</a:t>
            </a: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, method="AdaBoost.M1", </a:t>
            </a:r>
            <a:r>
              <a:rPr lang="en-US" sz="2000" dirty="0" err="1">
                <a:solidFill>
                  <a:srgbClr val="0000FF"/>
                </a:solidFill>
              </a:rPr>
              <a:t>tuneGrid</a:t>
            </a:r>
            <a:r>
              <a:rPr lang="en-US" sz="2000" dirty="0">
                <a:solidFill>
                  <a:srgbClr val="0000FF"/>
                </a:solidFill>
              </a:rPr>
              <a:t>=grid,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err="1">
                <a:solidFill>
                  <a:srgbClr val="0000FF"/>
                </a:solidFill>
              </a:rPr>
              <a:t>trControl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trainControl</a:t>
            </a:r>
            <a:r>
              <a:rPr lang="en-US" sz="2000" dirty="0">
                <a:solidFill>
                  <a:srgbClr val="0000FF"/>
                </a:solidFill>
              </a:rPr>
              <a:t>(method = "cv", number = 10, </a:t>
            </a:r>
            <a:r>
              <a:rPr lang="en-US" sz="2000" dirty="0" err="1">
                <a:solidFill>
                  <a:srgbClr val="0000FF"/>
                </a:solidFill>
              </a:rPr>
              <a:t>classProbs</a:t>
            </a:r>
            <a:r>
              <a:rPr lang="en-US" sz="2000" dirty="0">
                <a:solidFill>
                  <a:srgbClr val="0000FF"/>
                </a:solidFill>
              </a:rPr>
              <a:t> = TRUE))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trSamme1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353174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SAMME (</a:t>
            </a:r>
            <a:r>
              <a:rPr lang="en-US" dirty="0" err="1"/>
              <a:t>adabag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0481"/>
            <a:ext cx="10515600" cy="5376574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### Choose model fitting parameters using caret (this is computationally slow...)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AdaBoost.M1 :  106 samples,   7 predictor,    4 classes: 'adipose', 'carcinoma', 'connective', '</a:t>
            </a:r>
            <a:r>
              <a:rPr lang="en-US" sz="2000" dirty="0" err="1">
                <a:solidFill>
                  <a:srgbClr val="FF0000"/>
                </a:solidFill>
              </a:rPr>
              <a:t>nonmalig</a:t>
            </a:r>
            <a:r>
              <a:rPr lang="en-US" sz="2000" dirty="0">
                <a:solidFill>
                  <a:srgbClr val="FF0000"/>
                </a:solidFill>
              </a:rPr>
              <a:t>'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No pre-processing;   Resampling: Cross-Validated (5 fold) ;  Summary of sample sizes: 85, 84, 85, 85, 85;   Resampling results across tuning parameters: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maxdepth</a:t>
            </a:r>
            <a:r>
              <a:rPr lang="en-US" sz="2000" dirty="0">
                <a:solidFill>
                  <a:srgbClr val="FF0000"/>
                </a:solidFill>
              </a:rPr>
              <a:t>       </a:t>
            </a:r>
            <a:r>
              <a:rPr lang="en-US" sz="2000" dirty="0" err="1">
                <a:solidFill>
                  <a:srgbClr val="FF0000"/>
                </a:solidFill>
              </a:rPr>
              <a:t>mfinal</a:t>
            </a:r>
            <a:r>
              <a:rPr lang="en-US" sz="2000" dirty="0">
                <a:solidFill>
                  <a:srgbClr val="FF0000"/>
                </a:solidFill>
              </a:rPr>
              <a:t>    Accuracy     Kappa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4         	100     0.9051948  0.8609395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4         	250     0.9051948  0.8609395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4         	500     0.9051948  0.8609395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5         	100     0.9047619  0.8600893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5        	250     0.9147186  0.8752140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5         	500     0.9147186  0.8752140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6         	100     0.9142857  0.8738807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6         	250     0.9051948  0.8609395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6         	500     0.9142857  0.8738807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7         	100     0.9051948  0.8609395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7         	250     0.9051948  0.8609395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7         	500     0.8956710  0.8471481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8         	100     0.9142857  0.8738807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8         	250     0.9051948  0.8609395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8         	500     0.8956710  0.8471481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Tuning parameter '</a:t>
            </a:r>
            <a:r>
              <a:rPr lang="en-US" sz="2000" dirty="0" err="1">
                <a:solidFill>
                  <a:srgbClr val="FF0000"/>
                </a:solidFill>
              </a:rPr>
              <a:t>coeflearn</a:t>
            </a:r>
            <a:r>
              <a:rPr lang="en-US" sz="2000" dirty="0">
                <a:solidFill>
                  <a:srgbClr val="FF0000"/>
                </a:solidFill>
              </a:rPr>
              <a:t>' was held constant at a value of Zhu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Accuracy was used to select the optimal model using  the largest value.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The final values used for the model were </a:t>
            </a:r>
            <a:r>
              <a:rPr lang="en-US" sz="2000" dirty="0" err="1">
                <a:solidFill>
                  <a:srgbClr val="FF0000"/>
                </a:solidFill>
              </a:rPr>
              <a:t>mfinal</a:t>
            </a:r>
            <a:r>
              <a:rPr lang="en-US" sz="2000" dirty="0">
                <a:solidFill>
                  <a:srgbClr val="FF0000"/>
                </a:solidFill>
              </a:rPr>
              <a:t> = 250, </a:t>
            </a:r>
            <a:r>
              <a:rPr lang="en-US" sz="2000" dirty="0" err="1">
                <a:solidFill>
                  <a:srgbClr val="FF0000"/>
                </a:solidFill>
              </a:rPr>
              <a:t>maxdepth</a:t>
            </a:r>
            <a:r>
              <a:rPr lang="en-US" sz="2000" dirty="0">
                <a:solidFill>
                  <a:srgbClr val="FF0000"/>
                </a:solidFill>
              </a:rPr>
              <a:t> = 5 and </a:t>
            </a:r>
            <a:r>
              <a:rPr lang="en-US" sz="2000" dirty="0" err="1">
                <a:solidFill>
                  <a:srgbClr val="FF0000"/>
                </a:solidFill>
              </a:rPr>
              <a:t>coeflearn</a:t>
            </a:r>
            <a:r>
              <a:rPr lang="en-US" sz="2000" dirty="0">
                <a:solidFill>
                  <a:srgbClr val="FF0000"/>
                </a:solidFill>
              </a:rPr>
              <a:t> = Zhu.</a:t>
            </a:r>
          </a:p>
        </p:txBody>
      </p:sp>
    </p:spTree>
    <p:extLst>
      <p:ext uri="{BB962C8B-B14F-4D97-AF65-F5344CB8AC3E}">
        <p14:creationId xmlns:p14="http://schemas.microsoft.com/office/powerpoint/2010/main" val="141353221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SAMME (</a:t>
            </a:r>
            <a:r>
              <a:rPr lang="en-US" dirty="0" err="1"/>
              <a:t>adabag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### Fitting model using selected parameters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SammeMod1&lt;-boosting(Class~., data=</a:t>
            </a:r>
            <a:r>
              <a:rPr lang="en-US" dirty="0" err="1">
                <a:solidFill>
                  <a:srgbClr val="0000FF"/>
                </a:solidFill>
              </a:rPr>
              <a:t>btis</a:t>
            </a:r>
            <a:r>
              <a:rPr lang="en-US" dirty="0">
                <a:solidFill>
                  <a:srgbClr val="0000FF"/>
                </a:solidFill>
              </a:rPr>
              <a:t>[sub,], boos=F, </a:t>
            </a:r>
            <a:r>
              <a:rPr lang="en-US" dirty="0" err="1">
                <a:solidFill>
                  <a:srgbClr val="0000FF"/>
                </a:solidFill>
              </a:rPr>
              <a:t>coeflearn</a:t>
            </a:r>
            <a:r>
              <a:rPr lang="en-US" dirty="0">
                <a:solidFill>
                  <a:srgbClr val="0000FF"/>
                </a:solidFill>
              </a:rPr>
              <a:t>=“Zhu", </a:t>
            </a:r>
            <a:r>
              <a:rPr lang="en-US" dirty="0" err="1">
                <a:solidFill>
                  <a:srgbClr val="0000FF"/>
                </a:solidFill>
              </a:rPr>
              <a:t>mfinal</a:t>
            </a:r>
            <a:r>
              <a:rPr lang="en-US" dirty="0">
                <a:solidFill>
                  <a:srgbClr val="0000FF"/>
                </a:solidFill>
              </a:rPr>
              <a:t>=250, control=</a:t>
            </a:r>
            <a:r>
              <a:rPr lang="en-US" dirty="0" err="1">
                <a:solidFill>
                  <a:srgbClr val="0000FF"/>
                </a:solidFill>
              </a:rPr>
              <a:t>rpart.control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dirty="0" err="1">
                <a:solidFill>
                  <a:srgbClr val="0000FF"/>
                </a:solidFill>
              </a:rPr>
              <a:t>maxdepth</a:t>
            </a:r>
            <a:r>
              <a:rPr lang="en-US" dirty="0">
                <a:solidFill>
                  <a:srgbClr val="0000FF"/>
                </a:solidFill>
              </a:rPr>
              <a:t>=5))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names(SammeMod1)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[1] "formula"    "trees"      "weights"    "votes"      "</a:t>
            </a:r>
            <a:r>
              <a:rPr lang="en-US" dirty="0" err="1">
                <a:solidFill>
                  <a:srgbClr val="FF0000"/>
                </a:solidFill>
              </a:rPr>
              <a:t>prob</a:t>
            </a:r>
            <a:r>
              <a:rPr lang="en-US" dirty="0">
                <a:solidFill>
                  <a:srgbClr val="FF0000"/>
                </a:solidFill>
              </a:rPr>
              <a:t>"       "class"      "importance" "terms"      "call“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SammeMod1$trees[[1]]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n= 71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node), split, n, loss, </a:t>
            </a:r>
            <a:r>
              <a:rPr lang="en-US" dirty="0" err="1">
                <a:solidFill>
                  <a:srgbClr val="FF0000"/>
                </a:solidFill>
              </a:rPr>
              <a:t>yval</a:t>
            </a:r>
            <a:r>
              <a:rPr lang="en-US" dirty="0">
                <a:solidFill>
                  <a:srgbClr val="FF0000"/>
                </a:solidFill>
              </a:rPr>
              <a:t>, (</a:t>
            </a:r>
            <a:r>
              <a:rPr lang="en-US" dirty="0" err="1">
                <a:solidFill>
                  <a:srgbClr val="FF0000"/>
                </a:solidFill>
              </a:rPr>
              <a:t>yprob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* denotes terminal node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1) root 71 0.63380280 </a:t>
            </a:r>
            <a:r>
              <a:rPr lang="en-US" dirty="0" err="1">
                <a:solidFill>
                  <a:srgbClr val="FF0000"/>
                </a:solidFill>
              </a:rPr>
              <a:t>nonmalig</a:t>
            </a:r>
            <a:r>
              <a:rPr lang="en-US" dirty="0">
                <a:solidFill>
                  <a:srgbClr val="FF0000"/>
                </a:solidFill>
              </a:rPr>
              <a:t> (0.1875458 0.2117216 0.1054945 0.4952381)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2) I0&gt;=621.9257 28 0.16901410 adipose (0.6400000 0.0000000 0.3600000 0.0000000)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4) P&gt;=1563.84 15 0.00000000 adipose (1.0000000 0.0000000 0.0000000 0.0000000)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5) P&lt; 1563.84 13 0.01408451 connective (0.1000000 0.0000000 0.9000000 0.0000000)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3) I0&lt; 621.9257 43 0.23943660 </a:t>
            </a:r>
            <a:r>
              <a:rPr lang="en-US" dirty="0" err="1">
                <a:solidFill>
                  <a:srgbClr val="FF0000"/>
                </a:solidFill>
              </a:rPr>
              <a:t>nonmalig</a:t>
            </a:r>
            <a:r>
              <a:rPr lang="en-US" dirty="0">
                <a:solidFill>
                  <a:srgbClr val="FF0000"/>
                </a:solidFill>
              </a:rPr>
              <a:t> (0.0000000 0.2994819 0.0000000 0.7005181)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6) </a:t>
            </a:r>
            <a:r>
              <a:rPr lang="en-US" dirty="0" err="1">
                <a:solidFill>
                  <a:srgbClr val="FF0000"/>
                </a:solidFill>
              </a:rPr>
              <a:t>normArea</a:t>
            </a:r>
            <a:r>
              <a:rPr lang="en-US" dirty="0">
                <a:solidFill>
                  <a:srgbClr val="FF0000"/>
                </a:solidFill>
              </a:rPr>
              <a:t>&gt;=15.74809 19 0.02816901 carcinoma (0.0000000 0.8475073 0.0000000 0.1524927)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7) </a:t>
            </a:r>
            <a:r>
              <a:rPr lang="en-US" dirty="0" err="1">
                <a:solidFill>
                  <a:srgbClr val="FF0000"/>
                </a:solidFill>
              </a:rPr>
              <a:t>normArea</a:t>
            </a:r>
            <a:r>
              <a:rPr lang="en-US" dirty="0">
                <a:solidFill>
                  <a:srgbClr val="FF0000"/>
                </a:solidFill>
              </a:rPr>
              <a:t>&lt; 15.74809 24 0.00000000 </a:t>
            </a:r>
            <a:r>
              <a:rPr lang="en-US" dirty="0" err="1">
                <a:solidFill>
                  <a:srgbClr val="FF0000"/>
                </a:solidFill>
              </a:rPr>
              <a:t>nonmalig</a:t>
            </a:r>
            <a:r>
              <a:rPr lang="en-US" dirty="0">
                <a:solidFill>
                  <a:srgbClr val="FF0000"/>
                </a:solidFill>
              </a:rPr>
              <a:t> (0.0000000 0.0000000 0.0000000 1.0000000) *</a:t>
            </a:r>
          </a:p>
        </p:txBody>
      </p:sp>
    </p:spTree>
    <p:extLst>
      <p:ext uri="{BB962C8B-B14F-4D97-AF65-F5344CB8AC3E}">
        <p14:creationId xmlns:p14="http://schemas.microsoft.com/office/powerpoint/2010/main" val="228390052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Trees with Min and Max Weights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336" y="1325563"/>
            <a:ext cx="5718464" cy="48514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</a:rPr>
              <a:t>which(SammeMod1$weights==min(SammeMod1$weights))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[1] 151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FF"/>
                </a:solidFill>
              </a:rPr>
              <a:t>SammeMod1$trees[[151]]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n= 71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node), split, n, loss, </a:t>
            </a:r>
            <a:r>
              <a:rPr lang="en-US" sz="1400" dirty="0" err="1">
                <a:solidFill>
                  <a:srgbClr val="FF0000"/>
                </a:solidFill>
              </a:rPr>
              <a:t>yval</a:t>
            </a:r>
            <a:r>
              <a:rPr lang="en-US" sz="1400" dirty="0">
                <a:solidFill>
                  <a:srgbClr val="FF0000"/>
                </a:solidFill>
              </a:rPr>
              <a:t>, (</a:t>
            </a:r>
            <a:r>
              <a:rPr lang="en-US" sz="1400" dirty="0" err="1">
                <a:solidFill>
                  <a:srgbClr val="FF0000"/>
                </a:solidFill>
              </a:rPr>
              <a:t>yprob</a:t>
            </a:r>
            <a:r>
              <a:rPr lang="en-US" sz="1400" dirty="0">
                <a:solidFill>
                  <a:srgbClr val="FF0000"/>
                </a:solidFill>
              </a:rPr>
              <a:t>),       * denotes terminal node</a:t>
            </a:r>
          </a:p>
          <a:p>
            <a:pPr marL="0" indent="0">
              <a:spcBef>
                <a:spcPts val="600"/>
              </a:spcBef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1) root 71 0.7252 adipose (0.2980 0.2438 0.1610 0.2972)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  2) I0&gt;=621.9 28 0.2021 adipose (0.6491 0.00 0.3509 0.00)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    4) HFS&lt; 0.0703 13 0.0112 adipose (0.9709 0.00 0.02908 0.00)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    5) HFS&gt;=0.0703 15 0.0007 connective (0.0048 0.00 0.9952 0.00)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  3) I0&lt; 621.9 43 0.2486 </a:t>
            </a:r>
            <a:r>
              <a:rPr lang="en-US" sz="1400" dirty="0" err="1">
                <a:solidFill>
                  <a:srgbClr val="FF0000"/>
                </a:solidFill>
              </a:rPr>
              <a:t>nonmalig</a:t>
            </a:r>
            <a:r>
              <a:rPr lang="en-US" sz="1400" dirty="0">
                <a:solidFill>
                  <a:srgbClr val="FF0000"/>
                </a:solidFill>
              </a:rPr>
              <a:t> (0.00 0.4507 0.00 0.5493)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    6) </a:t>
            </a:r>
            <a:r>
              <a:rPr lang="en-US" sz="1400" dirty="0" err="1">
                <a:solidFill>
                  <a:srgbClr val="FF0000"/>
                </a:solidFill>
              </a:rPr>
              <a:t>normArea</a:t>
            </a:r>
            <a:r>
              <a:rPr lang="en-US" sz="1400" dirty="0">
                <a:solidFill>
                  <a:srgbClr val="FF0000"/>
                </a:solidFill>
              </a:rPr>
              <a:t>&gt;=15.75 19 0.0963 carcinoma (0.00 0.7005 0.00.2995)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    7) </a:t>
            </a:r>
            <a:r>
              <a:rPr lang="en-US" sz="1400" dirty="0" err="1">
                <a:solidFill>
                  <a:srgbClr val="FF0000"/>
                </a:solidFill>
              </a:rPr>
              <a:t>normArea</a:t>
            </a:r>
            <a:r>
              <a:rPr lang="en-US" sz="1400" dirty="0">
                <a:solidFill>
                  <a:srgbClr val="FF0000"/>
                </a:solidFill>
              </a:rPr>
              <a:t>&lt; 15.75 24 0.0000 </a:t>
            </a:r>
            <a:r>
              <a:rPr lang="en-US" sz="1400" dirty="0" err="1">
                <a:solidFill>
                  <a:srgbClr val="FF0000"/>
                </a:solidFill>
              </a:rPr>
              <a:t>nonmalig</a:t>
            </a:r>
            <a:r>
              <a:rPr lang="en-US" sz="1400" dirty="0">
                <a:solidFill>
                  <a:srgbClr val="FF0000"/>
                </a:solidFill>
              </a:rPr>
              <a:t> (0.00 0.00 0.00 1.0000) *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25563"/>
            <a:ext cx="5718464" cy="5251882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which(SammeMod1$weights==max(SammeMod1$weights))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[1] 149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SammeMod1$trees[[149]]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n= 71 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node), split, n, loss, </a:t>
            </a:r>
            <a:r>
              <a:rPr lang="en-US" dirty="0" err="1">
                <a:solidFill>
                  <a:srgbClr val="FF0000"/>
                </a:solidFill>
              </a:rPr>
              <a:t>yval</a:t>
            </a:r>
            <a:r>
              <a:rPr lang="en-US" dirty="0">
                <a:solidFill>
                  <a:srgbClr val="FF0000"/>
                </a:solidFill>
              </a:rPr>
              <a:t>, (</a:t>
            </a:r>
            <a:r>
              <a:rPr lang="en-US" dirty="0" err="1">
                <a:solidFill>
                  <a:srgbClr val="FF0000"/>
                </a:solidFill>
              </a:rPr>
              <a:t>yprob</a:t>
            </a:r>
            <a:r>
              <a:rPr lang="en-US" dirty="0">
                <a:solidFill>
                  <a:srgbClr val="FF0000"/>
                </a:solidFill>
              </a:rPr>
              <a:t>),          * denotes terminal node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1) root 71 0.2297 adipose (0.9319   0.0002  0.0677  0.0002)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2) DR&gt;=412.7 10 0.0002 adipose (0.9999 0.00 0.0001 0.00)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3) DR&lt; 412.7 61 0.0424 connective (0.2649 0.0019 0.7309 0.0002)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6) P&gt;=1563.8 10 0.0000 adipose (1.0000 0.00 0.00 0.00)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7) P&lt; 1563.8 51 0.0221 connective (0.00 0.0026 0.9943 0.0031)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14) I0&gt;=621.9 8 0.0000 connective (0.00 0.00 1.0000 0.00)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15) I0&lt; 621.9 43 0.01051 </a:t>
            </a:r>
            <a:r>
              <a:rPr lang="en-US" dirty="0" err="1">
                <a:solidFill>
                  <a:srgbClr val="FF0000"/>
                </a:solidFill>
              </a:rPr>
              <a:t>nonmalig</a:t>
            </a:r>
            <a:r>
              <a:rPr lang="en-US" dirty="0">
                <a:solidFill>
                  <a:srgbClr val="FF0000"/>
                </a:solidFill>
              </a:rPr>
              <a:t> (0.00 0.4507 0.00 0.5493)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30) PA500&gt;=0.123 28 0.0041 carcinoma (0.00 0.7005 0.00 0.2995)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60) DR&gt;=58.98 17 0.0000 carcinoma (0.00 1.0000 0.00 0.00)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61) DR&lt; 58.98 11 0.0000 </a:t>
            </a:r>
            <a:r>
              <a:rPr lang="en-US" dirty="0" err="1">
                <a:solidFill>
                  <a:srgbClr val="FF0000"/>
                </a:solidFill>
              </a:rPr>
              <a:t>nonmalig</a:t>
            </a:r>
            <a:r>
              <a:rPr lang="en-US" dirty="0">
                <a:solidFill>
                  <a:srgbClr val="FF0000"/>
                </a:solidFill>
              </a:rPr>
              <a:t> (0.00 0.00 0.00 1.0000) *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31) PA500&lt; 0.123 15 0.0000 </a:t>
            </a:r>
            <a:r>
              <a:rPr lang="en-US" dirty="0" err="1">
                <a:solidFill>
                  <a:srgbClr val="FF0000"/>
                </a:solidFill>
              </a:rPr>
              <a:t>nonmalig</a:t>
            </a:r>
            <a:r>
              <a:rPr lang="en-US" dirty="0">
                <a:solidFill>
                  <a:srgbClr val="FF0000"/>
                </a:solidFill>
              </a:rPr>
              <a:t> (0.00 0.00 0.00 1.0000) *</a:t>
            </a:r>
          </a:p>
        </p:txBody>
      </p:sp>
    </p:spTree>
    <p:extLst>
      <p:ext uri="{BB962C8B-B14F-4D97-AF65-F5344CB8AC3E}">
        <p14:creationId xmlns:p14="http://schemas.microsoft.com/office/powerpoint/2010/main" val="2322227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/>
          <a:lstStyle/>
          <a:p>
            <a:r>
              <a:rPr lang="en-US" sz="3600" dirty="0">
                <a:latin typeface="Calibri" pitchFamily="34" charset="0"/>
              </a:rPr>
              <a:t>Boosting Weights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1040" y="1447800"/>
            <a:ext cx="9662160" cy="5029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rgbClr val="00B0F0"/>
                </a:solidFill>
                <a:latin typeface="Calibri" pitchFamily="34" charset="0"/>
              </a:rPr>
              <a:t>Observation weights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: </a:t>
            </a:r>
          </a:p>
          <a:p>
            <a:pPr marL="0" indent="0">
              <a:lnSpc>
                <a:spcPct val="80000"/>
              </a:lnSpc>
              <a:buNone/>
            </a:pPr>
            <a:endParaRPr lang="en-US" sz="8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As we fit successive models, observations </a:t>
            </a:r>
            <a:r>
              <a:rPr lang="en-US" b="1" dirty="0">
                <a:solidFill>
                  <a:srgbClr val="CC00FF"/>
                </a:solidFill>
                <a:latin typeface="Calibri" pitchFamily="34" charset="0"/>
              </a:rPr>
              <a:t>correctly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classified in model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G</a:t>
            </a:r>
            <a:r>
              <a:rPr lang="en-US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are </a:t>
            </a:r>
            <a:r>
              <a:rPr lang="en-US" b="1" dirty="0">
                <a:solidFill>
                  <a:srgbClr val="CC00FF"/>
                </a:solidFill>
                <a:latin typeface="Calibri" pitchFamily="34" charset="0"/>
              </a:rPr>
              <a:t>down weighted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when fitting model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G</a:t>
            </a:r>
            <a:r>
              <a:rPr lang="en-US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m+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1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Similarly, observations that are </a:t>
            </a:r>
            <a:r>
              <a:rPr lang="en-US" b="1" dirty="0">
                <a:solidFill>
                  <a:srgbClr val="CC00FF"/>
                </a:solidFill>
                <a:latin typeface="Calibri" pitchFamily="34" charset="0"/>
              </a:rPr>
              <a:t>incorrectly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classified are </a:t>
            </a:r>
            <a:r>
              <a:rPr lang="en-US" b="1" dirty="0">
                <a:solidFill>
                  <a:srgbClr val="CC00FF"/>
                </a:solidFill>
                <a:latin typeface="Calibri" pitchFamily="34" charset="0"/>
              </a:rPr>
              <a:t>up weighted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in when the next model is fit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NOTE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:  Although boosting weights the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observations in the training data for each classifier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G</a:t>
            </a:r>
            <a:r>
              <a:rPr lang="en-US" sz="2400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(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x</a:t>
            </a:r>
            <a:r>
              <a:rPr lang="en-US" sz="2400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)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, only the classifier specific weights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</a:rPr>
              <a:t>a</a:t>
            </a:r>
            <a:r>
              <a:rPr lang="en-US" sz="2400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</a:rPr>
              <a:t>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are used when predicting new observations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03462" name="Object 6"/>
          <p:cNvGraphicFramePr>
            <a:graphicFrameLocks noChangeAspect="1"/>
          </p:cNvGraphicFramePr>
          <p:nvPr/>
        </p:nvGraphicFramePr>
        <p:xfrm>
          <a:off x="2910840" y="4282440"/>
          <a:ext cx="56451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25600" imgH="304560" progId="Equation.DSMT4">
                  <p:embed/>
                </p:oleObj>
              </mc:Choice>
              <mc:Fallback>
                <p:oleObj name="Equation" r:id="rId3" imgW="3225600" imgH="304560" progId="Equation.DSMT4">
                  <p:embed/>
                  <p:pic>
                    <p:nvPicPr>
                      <p:cNvPr id="403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0840" y="4282440"/>
                        <a:ext cx="56451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574829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7" y="119062"/>
            <a:ext cx="10144125" cy="661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69682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6700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04578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SAMME Margins (</a:t>
            </a:r>
            <a:r>
              <a:rPr lang="en-US" dirty="0" err="1"/>
              <a:t>adabag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### Examining the margins for our SAMME model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round(margins(SammeMod1, </a:t>
            </a:r>
            <a:r>
              <a:rPr lang="en-US" sz="1800" dirty="0" err="1">
                <a:solidFill>
                  <a:srgbClr val="0000FF"/>
                </a:solidFill>
              </a:rPr>
              <a:t>btis</a:t>
            </a:r>
            <a:r>
              <a:rPr lang="en-US" sz="1800" dirty="0">
                <a:solidFill>
                  <a:srgbClr val="0000FF"/>
                </a:solidFill>
              </a:rPr>
              <a:t>[sub,])$margins, 3)		</a:t>
            </a:r>
            <a:r>
              <a:rPr lang="en-US" sz="1800" dirty="0"/>
              <a:t>###TRAINING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[1] 0.603 0.604 0.578 0.463 0.466 0.586 0.611 0.620 0.597 0.562 0.637 0.573 0.629 0.595 0.634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…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[58] 0.498 0.465 0.548 0.452 0.514 0.533 0.514 0.597 0.532 0.532 0.539 0.562 0.536 0.446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round(margins(predict(SammeMod1, </a:t>
            </a:r>
            <a:r>
              <a:rPr lang="en-US" sz="1800" dirty="0" err="1">
                <a:solidFill>
                  <a:srgbClr val="0000FF"/>
                </a:solidFill>
              </a:rPr>
              <a:t>btis</a:t>
            </a:r>
            <a:r>
              <a:rPr lang="en-US" sz="1800" dirty="0">
                <a:solidFill>
                  <a:srgbClr val="0000FF"/>
                </a:solidFill>
              </a:rPr>
              <a:t>[-sub,]), </a:t>
            </a:r>
            <a:r>
              <a:rPr lang="en-US" sz="1800" dirty="0" err="1">
                <a:solidFill>
                  <a:srgbClr val="0000FF"/>
                </a:solidFill>
              </a:rPr>
              <a:t>btis</a:t>
            </a:r>
            <a:r>
              <a:rPr lang="en-US" sz="1800" dirty="0">
                <a:solidFill>
                  <a:srgbClr val="0000FF"/>
                </a:solidFill>
              </a:rPr>
              <a:t>[-sub,])$margins, 3)   </a:t>
            </a:r>
            <a:r>
              <a:rPr lang="en-US" sz="1800" dirty="0"/>
              <a:t>###TEST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[1]  0.574  0.397 -0.184  0.531  0.601  0.411  0.536 -0.022  0.863  0.852  0.267  0.560  0.493  0.507  0.493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[16]  0.464  0.140  0.531  0.856  0.570  0.345  0.577  0.432  0.596  0.374  0.595  0.579  0.453  0.661 -0.596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[31]  0.562  0.570  0.598 -0.538  0.554</a:t>
            </a:r>
          </a:p>
        </p:txBody>
      </p:sp>
    </p:spTree>
    <p:extLst>
      <p:ext uri="{BB962C8B-B14F-4D97-AF65-F5344CB8AC3E}">
        <p14:creationId xmlns:p14="http://schemas.microsoft.com/office/powerpoint/2010/main" val="184886806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450" y="266700"/>
            <a:ext cx="80391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44342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SAMME Fit Test and Training (</a:t>
            </a:r>
            <a:r>
              <a:rPr lang="en-US" dirty="0" err="1"/>
              <a:t>adabag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dirty="0"/>
              <a:t>### Predictions for training and test data?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prtrn</a:t>
            </a:r>
            <a:r>
              <a:rPr lang="en-US" sz="2000" dirty="0">
                <a:solidFill>
                  <a:srgbClr val="0000FF"/>
                </a:solidFill>
              </a:rPr>
              <a:t>&lt;-predict(SammeMod1, </a:t>
            </a:r>
            <a:r>
              <a:rPr lang="en-US" sz="2000" dirty="0" err="1">
                <a:solidFill>
                  <a:srgbClr val="0000FF"/>
                </a:solidFill>
              </a:rPr>
              <a:t>newdata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[sub,])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prtrn$confusion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  		Observed Class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Predicted Class   adipose   carcinoma   connective   </a:t>
            </a:r>
            <a:r>
              <a:rPr lang="en-US" sz="2000" dirty="0" err="1">
                <a:solidFill>
                  <a:srgbClr val="FF0000"/>
                </a:solidFill>
              </a:rPr>
              <a:t>nonmalig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adipose               15                 0                  0               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carcinoma           0                  14                0               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connective          0                  0                  9               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</a:t>
            </a:r>
            <a:r>
              <a:rPr lang="en-US" sz="2000" dirty="0" err="1">
                <a:solidFill>
                  <a:srgbClr val="FF0000"/>
                </a:solidFill>
              </a:rPr>
              <a:t>nonmalig</a:t>
            </a:r>
            <a:r>
              <a:rPr lang="en-US" sz="2000" dirty="0">
                <a:solidFill>
                  <a:srgbClr val="FF0000"/>
                </a:solidFill>
              </a:rPr>
              <a:t>             0                  0                  0                    33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prtst</a:t>
            </a:r>
            <a:r>
              <a:rPr lang="en-US" sz="2000" dirty="0">
                <a:solidFill>
                  <a:srgbClr val="0000FF"/>
                </a:solidFill>
              </a:rPr>
              <a:t>&lt;-predict(SammeMod1, </a:t>
            </a:r>
            <a:r>
              <a:rPr lang="en-US" sz="2000" dirty="0" err="1">
                <a:solidFill>
                  <a:srgbClr val="0000FF"/>
                </a:solidFill>
              </a:rPr>
              <a:t>newdata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btis</a:t>
            </a:r>
            <a:r>
              <a:rPr lang="en-US" sz="2000" dirty="0">
                <a:solidFill>
                  <a:srgbClr val="0000FF"/>
                </a:solidFill>
              </a:rPr>
              <a:t>[-sub,])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prtst$confusion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  	     	Observed Class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Predicted Class   adipose   carcinoma   connective   </a:t>
            </a:r>
            <a:r>
              <a:rPr lang="en-US" sz="2000" dirty="0" err="1">
                <a:solidFill>
                  <a:srgbClr val="FF0000"/>
                </a:solidFill>
              </a:rPr>
              <a:t>nonmalig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adipose                 7                0                   1               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carcinoma            0                6                   0                    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connective           0                0                   4               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</a:t>
            </a:r>
            <a:r>
              <a:rPr lang="en-US" sz="2000" dirty="0" err="1">
                <a:solidFill>
                  <a:srgbClr val="FF0000"/>
                </a:solidFill>
              </a:rPr>
              <a:t>nonmalig</a:t>
            </a:r>
            <a:r>
              <a:rPr lang="en-US" sz="2000" dirty="0">
                <a:solidFill>
                  <a:srgbClr val="FF0000"/>
                </a:solidFill>
              </a:rPr>
              <a:t>              0                1                   0                   14        </a:t>
            </a:r>
          </a:p>
        </p:txBody>
      </p:sp>
    </p:spTree>
    <p:extLst>
      <p:ext uri="{BB962C8B-B14F-4D97-AF65-F5344CB8AC3E}">
        <p14:creationId xmlns:p14="http://schemas.microsoft.com/office/powerpoint/2010/main" val="100101447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sz="4000" dirty="0"/>
              <a:t>Random Forest in 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423555"/>
            <a:ext cx="10515600" cy="47534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main package for developing random forest models is </a:t>
            </a:r>
            <a:r>
              <a:rPr lang="en-US" i="1" dirty="0" err="1"/>
              <a:t>randomForest</a:t>
            </a:r>
            <a:endParaRPr lang="en-US" i="1" dirty="0"/>
          </a:p>
          <a:p>
            <a:pPr lvl="1"/>
            <a:r>
              <a:rPr lang="en-US" dirty="0"/>
              <a:t>Additional packages have been developed for adaptions of random forest</a:t>
            </a:r>
          </a:p>
          <a:p>
            <a:pPr lvl="1"/>
            <a:r>
              <a:rPr lang="en-US" dirty="0"/>
              <a:t>party:  </a:t>
            </a:r>
          </a:p>
          <a:p>
            <a:pPr lvl="2"/>
            <a:r>
              <a:rPr lang="en-US" dirty="0"/>
              <a:t>Can fit forest of conditional CART trees to address issue of bias towards continuous predictors </a:t>
            </a:r>
          </a:p>
          <a:p>
            <a:pPr lvl="1"/>
            <a:r>
              <a:rPr lang="en-US" dirty="0" err="1"/>
              <a:t>RandomForestSCR</a:t>
            </a:r>
            <a:endParaRPr lang="en-US" dirty="0"/>
          </a:p>
          <a:p>
            <a:pPr lvl="2"/>
            <a:r>
              <a:rPr lang="en-US" dirty="0"/>
              <a:t>Able to fit survival forest (i.e. random forests for time to event data with censoring)</a:t>
            </a:r>
          </a:p>
          <a:p>
            <a:pPr lvl="1"/>
            <a:r>
              <a:rPr lang="en-US" dirty="0"/>
              <a:t>And several others</a:t>
            </a:r>
          </a:p>
          <a:p>
            <a:endParaRPr lang="en-US" sz="1200" dirty="0"/>
          </a:p>
          <a:p>
            <a:r>
              <a:rPr lang="en-US" dirty="0"/>
              <a:t>So let’s consider our two examples </a:t>
            </a:r>
          </a:p>
          <a:p>
            <a:pPr lvl="1"/>
            <a:r>
              <a:rPr lang="en-US" dirty="0"/>
              <a:t>Treatment response in lupus nephritis</a:t>
            </a:r>
          </a:p>
          <a:p>
            <a:pPr lvl="1"/>
            <a:r>
              <a:rPr lang="en-US" dirty="0"/>
              <a:t>Breast tissue type</a:t>
            </a:r>
          </a:p>
        </p:txBody>
      </p:sp>
    </p:spTree>
    <p:extLst>
      <p:ext uri="{BB962C8B-B14F-4D97-AF65-F5344CB8AC3E}">
        <p14:creationId xmlns:p14="http://schemas.microsoft.com/office/powerpoint/2010/main" val="363086011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Note on Training Random Forest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Unlike </a:t>
            </a:r>
            <a:r>
              <a:rPr lang="en-US" dirty="0" err="1"/>
              <a:t>AdaBoost</a:t>
            </a:r>
            <a:r>
              <a:rPr lang="en-US" dirty="0"/>
              <a:t> and SAMME, in random forest, we are not generally concerned with pruning trees</a:t>
            </a:r>
          </a:p>
          <a:p>
            <a:endParaRPr lang="en-US" sz="800" dirty="0"/>
          </a:p>
          <a:p>
            <a:r>
              <a:rPr lang="en-US" dirty="0"/>
              <a:t>However, there are several model tuning parameters we need to consider</a:t>
            </a:r>
          </a:p>
          <a:p>
            <a:pPr lvl="1"/>
            <a:r>
              <a:rPr lang="en-US" dirty="0"/>
              <a:t>Number of trees</a:t>
            </a:r>
          </a:p>
          <a:p>
            <a:pPr lvl="1"/>
            <a:r>
              <a:rPr lang="en-US" dirty="0"/>
              <a:t>Number of variables considered at each split</a:t>
            </a:r>
          </a:p>
          <a:p>
            <a:endParaRPr lang="en-US" sz="800" dirty="0"/>
          </a:p>
          <a:p>
            <a:r>
              <a:rPr lang="en-US" dirty="0"/>
              <a:t>The package </a:t>
            </a:r>
            <a:r>
              <a:rPr lang="en-US" i="1" dirty="0"/>
              <a:t>caret</a:t>
            </a:r>
            <a:r>
              <a:rPr lang="en-US" dirty="0"/>
              <a:t> can be used to train models but it only allows us to vary the number of variables considered at a split</a:t>
            </a:r>
          </a:p>
          <a:p>
            <a:endParaRPr lang="en-US" sz="800" dirty="0"/>
          </a:p>
          <a:p>
            <a:r>
              <a:rPr lang="en-US" dirty="0"/>
              <a:t>There is also a tuning function in </a:t>
            </a:r>
            <a:r>
              <a:rPr lang="en-US" i="1" dirty="0" err="1"/>
              <a:t>randomForest</a:t>
            </a:r>
            <a:r>
              <a:rPr lang="en-US" dirty="0"/>
              <a:t> focus on number of variables considered at a split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7595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Tuning </a:t>
            </a:r>
            <a:r>
              <a:rPr lang="en-US" i="1" dirty="0" err="1"/>
              <a:t>mtry</a:t>
            </a:r>
            <a:r>
              <a:rPr lang="en-US" dirty="0"/>
              <a:t> for a Random Forest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08562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library(</a:t>
            </a:r>
            <a:r>
              <a:rPr lang="en-US" sz="2000" dirty="0" err="1">
                <a:solidFill>
                  <a:srgbClr val="0000FF"/>
                </a:solidFill>
              </a:rPr>
              <a:t>randomForest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### Choose model fitting parameters using caret (this is computationally slow...)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err="1">
                <a:solidFill>
                  <a:srgbClr val="0000FF"/>
                </a:solidFill>
              </a:rPr>
              <a:t>tuneRF</a:t>
            </a:r>
            <a:r>
              <a:rPr lang="en-US" sz="2000" dirty="0">
                <a:solidFill>
                  <a:srgbClr val="0000FF"/>
                </a:solidFill>
              </a:rPr>
              <a:t>(x=LN[,-11], y=LN[,11], </a:t>
            </a:r>
            <a:r>
              <a:rPr lang="en-US" sz="2000" dirty="0" err="1">
                <a:solidFill>
                  <a:srgbClr val="0000FF"/>
                </a:solidFill>
              </a:rPr>
              <a:t>mtryStart</a:t>
            </a:r>
            <a:r>
              <a:rPr lang="en-US" sz="2000" dirty="0">
                <a:solidFill>
                  <a:srgbClr val="0000FF"/>
                </a:solidFill>
              </a:rPr>
              <a:t>=2, </a:t>
            </a:r>
            <a:r>
              <a:rPr lang="en-US" sz="2000" dirty="0" err="1">
                <a:solidFill>
                  <a:srgbClr val="0000FF"/>
                </a:solidFill>
              </a:rPr>
              <a:t>ntreeTry</a:t>
            </a:r>
            <a:r>
              <a:rPr lang="en-US" sz="2000" dirty="0">
                <a:solidFill>
                  <a:srgbClr val="0000FF"/>
                </a:solidFill>
              </a:rPr>
              <a:t>=500, </a:t>
            </a:r>
            <a:r>
              <a:rPr lang="en-US" sz="2000" dirty="0" err="1">
                <a:solidFill>
                  <a:srgbClr val="0000FF"/>
                </a:solidFill>
              </a:rPr>
              <a:t>stepFactor</a:t>
            </a:r>
            <a:r>
              <a:rPr lang="en-US" sz="2000" dirty="0">
                <a:solidFill>
                  <a:srgbClr val="0000FF"/>
                </a:solidFill>
              </a:rPr>
              <a:t>=1.5,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	improve=0.0005,trace=TRUE, plot=TRUE, </a:t>
            </a:r>
            <a:r>
              <a:rPr lang="en-US" sz="2000" dirty="0" err="1">
                <a:solidFill>
                  <a:srgbClr val="0000FF"/>
                </a:solidFill>
              </a:rPr>
              <a:t>doBest</a:t>
            </a:r>
            <a:r>
              <a:rPr lang="en-US" sz="2000" dirty="0">
                <a:solidFill>
                  <a:srgbClr val="0000FF"/>
                </a:solidFill>
              </a:rPr>
              <a:t>=FALSE)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err="1">
                <a:solidFill>
                  <a:srgbClr val="FF0000"/>
                </a:solidFill>
              </a:rPr>
              <a:t>mtry</a:t>
            </a:r>
            <a:r>
              <a:rPr lang="en-US" sz="2000" dirty="0">
                <a:solidFill>
                  <a:srgbClr val="FF0000"/>
                </a:solidFill>
              </a:rPr>
              <a:t> = 2  OOB error = 23.21%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Searching left ...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Searching right ...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err="1">
                <a:solidFill>
                  <a:srgbClr val="FF0000"/>
                </a:solidFill>
              </a:rPr>
              <a:t>mtry</a:t>
            </a:r>
            <a:r>
              <a:rPr lang="en-US" sz="2000" dirty="0">
                <a:solidFill>
                  <a:srgbClr val="FF0000"/>
                </a:solidFill>
              </a:rPr>
              <a:t> = 3        OOB error = 22.5%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0.03076923 5e-04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err="1">
                <a:solidFill>
                  <a:srgbClr val="FF0000"/>
                </a:solidFill>
              </a:rPr>
              <a:t>mtry</a:t>
            </a:r>
            <a:r>
              <a:rPr lang="en-US" sz="2000" dirty="0">
                <a:solidFill>
                  <a:srgbClr val="FF0000"/>
                </a:solidFill>
              </a:rPr>
              <a:t> = 4        OOB error = 23.21%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-0.03174603 5e-04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</a:t>
            </a:r>
            <a:r>
              <a:rPr lang="en-US" sz="2000" dirty="0" err="1">
                <a:solidFill>
                  <a:srgbClr val="FF0000"/>
                </a:solidFill>
              </a:rPr>
              <a:t>mtry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  <a:r>
              <a:rPr lang="en-US" sz="2000" dirty="0" err="1">
                <a:solidFill>
                  <a:srgbClr val="FF0000"/>
                </a:solidFill>
              </a:rPr>
              <a:t>OOBError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2.OOB    2     0.2321429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3.OOB    3     0.2250000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4.OOB    4     0.2321429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29845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3362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9904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Tuning </a:t>
            </a:r>
            <a:r>
              <a:rPr lang="en-US" i="1" dirty="0" err="1"/>
              <a:t>ntree</a:t>
            </a:r>
            <a:r>
              <a:rPr lang="en-US" dirty="0"/>
              <a:t> for a Random Forest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08562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 err="1">
                <a:solidFill>
                  <a:srgbClr val="0000FF"/>
                </a:solidFill>
              </a:rPr>
              <a:t>RFmod</a:t>
            </a:r>
            <a:r>
              <a:rPr lang="en-US" sz="2000" dirty="0">
                <a:solidFill>
                  <a:srgbClr val="0000FF"/>
                </a:solidFill>
              </a:rPr>
              <a:t>&lt;-</a:t>
            </a:r>
            <a:r>
              <a:rPr lang="en-US" sz="2000" dirty="0" err="1">
                <a:solidFill>
                  <a:srgbClr val="0000FF"/>
                </a:solidFill>
              </a:rPr>
              <a:t>randomForest</a:t>
            </a:r>
            <a:r>
              <a:rPr lang="en-US" sz="2000" dirty="0">
                <a:solidFill>
                  <a:srgbClr val="0000FF"/>
                </a:solidFill>
              </a:rPr>
              <a:t>(CR90 ~ ., data=LN, subset=sub, </a:t>
            </a:r>
            <a:r>
              <a:rPr lang="en-US" sz="2000" dirty="0" err="1">
                <a:solidFill>
                  <a:srgbClr val="0000FF"/>
                </a:solidFill>
              </a:rPr>
              <a:t>ntree</a:t>
            </a:r>
            <a:r>
              <a:rPr lang="en-US" sz="2000" dirty="0">
                <a:solidFill>
                  <a:srgbClr val="0000FF"/>
                </a:solidFill>
              </a:rPr>
              <a:t>=1000, </a:t>
            </a:r>
            <a:r>
              <a:rPr lang="en-US" sz="2000" dirty="0" err="1">
                <a:solidFill>
                  <a:srgbClr val="0000FF"/>
                </a:solidFill>
              </a:rPr>
              <a:t>mtry</a:t>
            </a:r>
            <a:r>
              <a:rPr lang="en-US" sz="2000" dirty="0">
                <a:solidFill>
                  <a:srgbClr val="0000FF"/>
                </a:solidFill>
              </a:rPr>
              <a:t>=3, importance=T)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round(</a:t>
            </a:r>
            <a:r>
              <a:rPr lang="en-US" sz="2000" dirty="0" err="1">
                <a:solidFill>
                  <a:srgbClr val="0000FF"/>
                </a:solidFill>
              </a:rPr>
              <a:t>RFmod$err.rate</a:t>
            </a:r>
            <a:r>
              <a:rPr lang="en-US" sz="2000" dirty="0">
                <a:solidFill>
                  <a:srgbClr val="0000FF"/>
                </a:solidFill>
              </a:rPr>
              <a:t>, 4)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OOB     Class0     Class1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[1,]   0.3867   0.3273  0.5500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[2,]   0.3898   0.2892  0.6286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[3,]   0.3800   0.2727  0.6750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[4,]   0.3293   0.2119  0.6304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  [5,]   0.3869   0.2645  0.7021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[998,] 0.2460   0.0725  0.7347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 [999,] 0.2460   0.0725  0.7347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[1000,] 0.2460  0.0725  0.7347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plot(1:1000, </a:t>
            </a:r>
            <a:r>
              <a:rPr lang="en-US" sz="2000" dirty="0" err="1">
                <a:solidFill>
                  <a:srgbClr val="0000FF"/>
                </a:solidFill>
              </a:rPr>
              <a:t>RFmod$err.rate</a:t>
            </a:r>
            <a:r>
              <a:rPr lang="en-US" sz="2000" dirty="0">
                <a:solidFill>
                  <a:srgbClr val="0000FF"/>
                </a:solidFill>
              </a:rPr>
              <a:t>[,1], </a:t>
            </a:r>
            <a:r>
              <a:rPr lang="en-US" sz="2000" dirty="0" err="1">
                <a:solidFill>
                  <a:srgbClr val="0000FF"/>
                </a:solidFill>
              </a:rPr>
              <a:t>xlab</a:t>
            </a:r>
            <a:r>
              <a:rPr lang="en-US" sz="2000" dirty="0">
                <a:solidFill>
                  <a:srgbClr val="0000FF"/>
                </a:solidFill>
              </a:rPr>
              <a:t>="</a:t>
            </a:r>
            <a:r>
              <a:rPr lang="en-US" sz="2000" dirty="0" err="1">
                <a:solidFill>
                  <a:srgbClr val="0000FF"/>
                </a:solidFill>
              </a:rPr>
              <a:t>ntrees</a:t>
            </a:r>
            <a:r>
              <a:rPr lang="en-US" sz="2000" dirty="0">
                <a:solidFill>
                  <a:srgbClr val="0000FF"/>
                </a:solidFill>
              </a:rPr>
              <a:t>", </a:t>
            </a:r>
            <a:r>
              <a:rPr lang="en-US" sz="2000" dirty="0" err="1">
                <a:solidFill>
                  <a:srgbClr val="0000FF"/>
                </a:solidFill>
              </a:rPr>
              <a:t>ylab</a:t>
            </a:r>
            <a:r>
              <a:rPr lang="en-US" sz="2000" dirty="0">
                <a:solidFill>
                  <a:srgbClr val="0000FF"/>
                </a:solidFill>
              </a:rPr>
              <a:t>="OOB error", main="Estimated from Model",	</a:t>
            </a:r>
            <a:r>
              <a:rPr lang="en-US" sz="2000" dirty="0" err="1">
                <a:solidFill>
                  <a:srgbClr val="0000FF"/>
                </a:solidFill>
              </a:rPr>
              <a:t>pch</a:t>
            </a:r>
            <a:r>
              <a:rPr lang="en-US" sz="2000" dirty="0">
                <a:solidFill>
                  <a:srgbClr val="0000FF"/>
                </a:solidFill>
              </a:rPr>
              <a:t>=16, </a:t>
            </a:r>
            <a:r>
              <a:rPr lang="en-US" sz="2000" dirty="0" err="1">
                <a:solidFill>
                  <a:srgbClr val="0000FF"/>
                </a:solidFill>
              </a:rPr>
              <a:t>cex</a:t>
            </a:r>
            <a:r>
              <a:rPr lang="en-US" sz="2000" dirty="0">
                <a:solidFill>
                  <a:srgbClr val="0000FF"/>
                </a:solidFill>
              </a:rPr>
              <a:t>=0.5, col=2)</a:t>
            </a:r>
          </a:p>
        </p:txBody>
      </p:sp>
    </p:spTree>
    <p:extLst>
      <p:ext uri="{BB962C8B-B14F-4D97-AF65-F5344CB8AC3E}">
        <p14:creationId xmlns:p14="http://schemas.microsoft.com/office/powerpoint/2010/main" val="72320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Adaptations of </a:t>
            </a:r>
            <a:r>
              <a:rPr lang="en-US" sz="4000" dirty="0" err="1"/>
              <a:t>AdaBoost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Boosting was initially developed for solving a two class problem…</a:t>
            </a:r>
          </a:p>
          <a:p>
            <a:endParaRPr lang="en-US" dirty="0"/>
          </a:p>
          <a:p>
            <a:r>
              <a:rPr lang="en-US" dirty="0"/>
              <a:t>What if there are &gt; 2 classes? </a:t>
            </a:r>
          </a:p>
          <a:p>
            <a:pPr lvl="1"/>
            <a:r>
              <a:rPr lang="en-US" dirty="0"/>
              <a:t>One solution is to fit a two class model to each pair of classes  </a:t>
            </a:r>
          </a:p>
          <a:p>
            <a:pPr lvl="1"/>
            <a:r>
              <a:rPr lang="en-US" dirty="0"/>
              <a:t>This can be extremely difficult given the constraint that  estimation of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</a:rPr>
              <a:t>a</a:t>
            </a:r>
            <a:r>
              <a:rPr lang="en-US" i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assumes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err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(</a:t>
            </a:r>
            <a:r>
              <a:rPr lang="en-US" i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m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)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" pitchFamily="18" charset="0"/>
                <a:cs typeface="Times" pitchFamily="18" charset="0"/>
              </a:rPr>
              <a:t>&lt; ½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6917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Tuning </a:t>
            </a:r>
            <a:r>
              <a:rPr lang="en-US" i="1" dirty="0" err="1"/>
              <a:t>ntree</a:t>
            </a:r>
            <a:r>
              <a:rPr lang="en-US" dirty="0"/>
              <a:t> for a Random Forest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08562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 err="1">
                <a:solidFill>
                  <a:srgbClr val="0000FF"/>
                </a:solidFill>
              </a:rPr>
              <a:t>sz</a:t>
            </a:r>
            <a:r>
              <a:rPr lang="en-US" sz="2000" dirty="0">
                <a:solidFill>
                  <a:srgbClr val="0000FF"/>
                </a:solidFill>
              </a:rPr>
              <a:t>&lt;-c(1:200)*5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err="1">
                <a:solidFill>
                  <a:srgbClr val="0000FF"/>
                </a:solidFill>
              </a:rPr>
              <a:t>ooberbysz</a:t>
            </a:r>
            <a:r>
              <a:rPr lang="en-US" sz="2000" dirty="0">
                <a:solidFill>
                  <a:srgbClr val="0000FF"/>
                </a:solidFill>
              </a:rPr>
              <a:t>&lt;-c()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for (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 in 1:200){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err="1">
                <a:solidFill>
                  <a:srgbClr val="0000FF"/>
                </a:solidFill>
              </a:rPr>
              <a:t>RFmod</a:t>
            </a:r>
            <a:r>
              <a:rPr lang="en-US" sz="2000" dirty="0">
                <a:solidFill>
                  <a:srgbClr val="0000FF"/>
                </a:solidFill>
              </a:rPr>
              <a:t>&lt;-</a:t>
            </a:r>
            <a:r>
              <a:rPr lang="en-US" sz="2000" dirty="0" err="1">
                <a:solidFill>
                  <a:srgbClr val="0000FF"/>
                </a:solidFill>
              </a:rPr>
              <a:t>randomForest</a:t>
            </a:r>
            <a:r>
              <a:rPr lang="en-US" sz="2000" dirty="0">
                <a:solidFill>
                  <a:srgbClr val="0000FF"/>
                </a:solidFill>
              </a:rPr>
              <a:t>(CR90 ~ ., data=LN, subset=sub, </a:t>
            </a:r>
            <a:r>
              <a:rPr lang="en-US" sz="2000" dirty="0" err="1">
                <a:solidFill>
                  <a:srgbClr val="0000FF"/>
                </a:solidFill>
              </a:rPr>
              <a:t>ntree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 err="1">
                <a:solidFill>
                  <a:srgbClr val="0000FF"/>
                </a:solidFill>
              </a:rPr>
              <a:t>sz</a:t>
            </a:r>
            <a:r>
              <a:rPr lang="en-US" sz="2000" dirty="0">
                <a:solidFill>
                  <a:srgbClr val="0000FF"/>
                </a:solidFill>
              </a:rPr>
              <a:t>[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], </a:t>
            </a:r>
            <a:r>
              <a:rPr lang="en-US" sz="2000" dirty="0" err="1">
                <a:solidFill>
                  <a:srgbClr val="0000FF"/>
                </a:solidFill>
              </a:rPr>
              <a:t>mtry</a:t>
            </a:r>
            <a:r>
              <a:rPr lang="en-US" sz="2000" dirty="0">
                <a:solidFill>
                  <a:srgbClr val="0000FF"/>
                </a:solidFill>
              </a:rPr>
              <a:t>=3, importance=T, 		</a:t>
            </a:r>
            <a:r>
              <a:rPr lang="en-US" sz="2000" dirty="0" err="1">
                <a:solidFill>
                  <a:srgbClr val="0000FF"/>
                </a:solidFill>
              </a:rPr>
              <a:t>keep.inbag</a:t>
            </a:r>
            <a:r>
              <a:rPr lang="en-US" sz="2000" dirty="0">
                <a:solidFill>
                  <a:srgbClr val="0000FF"/>
                </a:solidFill>
              </a:rPr>
              <a:t>=T)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err="1">
                <a:solidFill>
                  <a:srgbClr val="0000FF"/>
                </a:solidFill>
              </a:rPr>
              <a:t>ooberbysz</a:t>
            </a:r>
            <a:r>
              <a:rPr lang="en-US" sz="2000" dirty="0">
                <a:solidFill>
                  <a:srgbClr val="0000FF"/>
                </a:solidFill>
              </a:rPr>
              <a:t>&lt;-append(</a:t>
            </a:r>
            <a:r>
              <a:rPr lang="en-US" sz="2000" dirty="0" err="1">
                <a:solidFill>
                  <a:srgbClr val="0000FF"/>
                </a:solidFill>
              </a:rPr>
              <a:t>ooberbysz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RFmod$err.rate</a:t>
            </a:r>
            <a:r>
              <a:rPr lang="en-US" sz="2000" dirty="0">
                <a:solidFill>
                  <a:srgbClr val="0000FF"/>
                </a:solidFill>
              </a:rPr>
              <a:t>[</a:t>
            </a:r>
            <a:r>
              <a:rPr lang="en-US" sz="2000" dirty="0" err="1">
                <a:solidFill>
                  <a:srgbClr val="0000FF"/>
                </a:solidFill>
              </a:rPr>
              <a:t>sz</a:t>
            </a:r>
            <a:r>
              <a:rPr lang="en-US" sz="2000" dirty="0">
                <a:solidFill>
                  <a:srgbClr val="0000FF"/>
                </a:solidFill>
              </a:rPr>
              <a:t>[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],1])	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round(</a:t>
            </a:r>
            <a:r>
              <a:rPr lang="en-US" sz="2000" dirty="0" err="1">
                <a:solidFill>
                  <a:srgbClr val="FF0000"/>
                </a:solidFill>
              </a:rPr>
              <a:t>ooberbysz</a:t>
            </a:r>
            <a:r>
              <a:rPr lang="en-US" sz="2000" dirty="0">
                <a:solidFill>
                  <a:srgbClr val="FF0000"/>
                </a:solidFill>
              </a:rPr>
              <a:t>, 4)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0.3448 0.2772 0.3226 0.3155 0.2995 0.2674 0.2460 0.2888 0.2567 0.2353 0.2193 0.2620 0.2781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0.2460 0.2513 0.2620 0.2620 0.2620 0.2567 0.2513 0.2460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plot(</a:t>
            </a:r>
            <a:r>
              <a:rPr lang="en-US" sz="2000" dirty="0" err="1">
                <a:solidFill>
                  <a:srgbClr val="0000FF"/>
                </a:solidFill>
              </a:rPr>
              <a:t>sz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ooberbysz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xlab</a:t>
            </a:r>
            <a:r>
              <a:rPr lang="en-US" sz="2000" dirty="0">
                <a:solidFill>
                  <a:srgbClr val="0000FF"/>
                </a:solidFill>
              </a:rPr>
              <a:t>="</a:t>
            </a:r>
            <a:r>
              <a:rPr lang="en-US" sz="2000" dirty="0" err="1">
                <a:solidFill>
                  <a:srgbClr val="0000FF"/>
                </a:solidFill>
              </a:rPr>
              <a:t>ntrees</a:t>
            </a:r>
            <a:r>
              <a:rPr lang="en-US" sz="2000" dirty="0">
                <a:solidFill>
                  <a:srgbClr val="0000FF"/>
                </a:solidFill>
              </a:rPr>
              <a:t>", </a:t>
            </a:r>
            <a:r>
              <a:rPr lang="en-US" sz="2000" dirty="0" err="1">
                <a:solidFill>
                  <a:srgbClr val="0000FF"/>
                </a:solidFill>
              </a:rPr>
              <a:t>ylab</a:t>
            </a:r>
            <a:r>
              <a:rPr lang="en-US" sz="2000" dirty="0">
                <a:solidFill>
                  <a:srgbClr val="0000FF"/>
                </a:solidFill>
              </a:rPr>
              <a:t>="OOB error",	main="Estimated from Separate Models",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dirty="0" err="1">
                <a:solidFill>
                  <a:srgbClr val="0000FF"/>
                </a:solidFill>
              </a:rPr>
              <a:t>pch</a:t>
            </a:r>
            <a:r>
              <a:rPr lang="en-US" sz="2000" dirty="0">
                <a:solidFill>
                  <a:srgbClr val="0000FF"/>
                </a:solidFill>
              </a:rPr>
              <a:t>=16, </a:t>
            </a:r>
            <a:r>
              <a:rPr lang="en-US" sz="2000" dirty="0" err="1">
                <a:solidFill>
                  <a:srgbClr val="0000FF"/>
                </a:solidFill>
              </a:rPr>
              <a:t>cex</a:t>
            </a:r>
            <a:r>
              <a:rPr lang="en-US" sz="2000" dirty="0">
                <a:solidFill>
                  <a:srgbClr val="0000FF"/>
                </a:solidFill>
              </a:rPr>
              <a:t>=0.5, col=4)</a:t>
            </a:r>
          </a:p>
        </p:txBody>
      </p:sp>
    </p:spTree>
    <p:extLst>
      <p:ext uri="{BB962C8B-B14F-4D97-AF65-F5344CB8AC3E}">
        <p14:creationId xmlns:p14="http://schemas.microsoft.com/office/powerpoint/2010/main" val="167460810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3362"/>
            <a:ext cx="105156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73796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a Random Forest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### now that we’ve selected </a:t>
            </a:r>
            <a:r>
              <a:rPr lang="en-US" i="1" dirty="0" err="1"/>
              <a:t>ntree</a:t>
            </a:r>
            <a:r>
              <a:rPr lang="en-US" dirty="0"/>
              <a:t> and </a:t>
            </a:r>
            <a:r>
              <a:rPr lang="en-US" i="1" dirty="0" err="1"/>
              <a:t>mtry</a:t>
            </a:r>
            <a:r>
              <a:rPr lang="en-US" dirty="0"/>
              <a:t> let’s fit a model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FF"/>
                </a:solidFill>
              </a:rPr>
              <a:t>RFmod</a:t>
            </a:r>
            <a:r>
              <a:rPr lang="en-US" dirty="0">
                <a:solidFill>
                  <a:srgbClr val="0000FF"/>
                </a:solidFill>
              </a:rPr>
              <a:t>&lt;-</a:t>
            </a:r>
            <a:r>
              <a:rPr lang="en-US" dirty="0" err="1">
                <a:solidFill>
                  <a:srgbClr val="0000FF"/>
                </a:solidFill>
              </a:rPr>
              <a:t>randomForest</a:t>
            </a:r>
            <a:r>
              <a:rPr lang="en-US" dirty="0">
                <a:solidFill>
                  <a:srgbClr val="0000FF"/>
                </a:solidFill>
              </a:rPr>
              <a:t>(CR90 ~ ., data=LN, subset=sub, </a:t>
            </a:r>
            <a:r>
              <a:rPr lang="en-US" dirty="0" err="1">
                <a:solidFill>
                  <a:srgbClr val="0000FF"/>
                </a:solidFill>
              </a:rPr>
              <a:t>ntree</a:t>
            </a:r>
            <a:r>
              <a:rPr lang="en-US" dirty="0">
                <a:solidFill>
                  <a:srgbClr val="0000FF"/>
                </a:solidFill>
              </a:rPr>
              <a:t>=250, </a:t>
            </a:r>
            <a:r>
              <a:rPr lang="en-US" dirty="0" err="1">
                <a:solidFill>
                  <a:srgbClr val="0000FF"/>
                </a:solidFill>
              </a:rPr>
              <a:t>mtry</a:t>
            </a:r>
            <a:r>
              <a:rPr lang="en-US" dirty="0">
                <a:solidFill>
                  <a:srgbClr val="0000FF"/>
                </a:solidFill>
              </a:rPr>
              <a:t>=3, importance=T)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names(</a:t>
            </a:r>
            <a:r>
              <a:rPr lang="en-US" dirty="0" err="1">
                <a:solidFill>
                  <a:srgbClr val="0000FF"/>
                </a:solidFill>
              </a:rPr>
              <a:t>RFmod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[1] "call"            "type"            "predicted"       "</a:t>
            </a:r>
            <a:r>
              <a:rPr lang="en-US" dirty="0" err="1">
                <a:solidFill>
                  <a:srgbClr val="FF0000"/>
                </a:solidFill>
              </a:rPr>
              <a:t>err.rate</a:t>
            </a:r>
            <a:r>
              <a:rPr lang="en-US" dirty="0">
                <a:solidFill>
                  <a:srgbClr val="FF0000"/>
                </a:solidFill>
              </a:rPr>
              <a:t>"        "confusion"       "votes"   "</a:t>
            </a:r>
            <a:r>
              <a:rPr lang="en-US" dirty="0" err="1">
                <a:solidFill>
                  <a:srgbClr val="FF0000"/>
                </a:solidFill>
              </a:rPr>
              <a:t>oob.times</a:t>
            </a:r>
            <a:r>
              <a:rPr lang="en-US" dirty="0">
                <a:solidFill>
                  <a:srgbClr val="FF0000"/>
                </a:solidFill>
              </a:rPr>
              <a:t>"       "classes"         "importance"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[10]  "</a:t>
            </a:r>
            <a:r>
              <a:rPr lang="en-US" dirty="0" err="1">
                <a:solidFill>
                  <a:srgbClr val="FF0000"/>
                </a:solidFill>
              </a:rPr>
              <a:t>importanceSD</a:t>
            </a:r>
            <a:r>
              <a:rPr lang="en-US" dirty="0">
                <a:solidFill>
                  <a:srgbClr val="FF0000"/>
                </a:solidFill>
              </a:rPr>
              <a:t>"    "</a:t>
            </a:r>
            <a:r>
              <a:rPr lang="en-US" dirty="0" err="1">
                <a:solidFill>
                  <a:srgbClr val="FF0000"/>
                </a:solidFill>
              </a:rPr>
              <a:t>localImportance</a:t>
            </a:r>
            <a:r>
              <a:rPr lang="en-US" dirty="0">
                <a:solidFill>
                  <a:srgbClr val="FF0000"/>
                </a:solidFill>
              </a:rPr>
              <a:t>" "proximity"    "</a:t>
            </a:r>
            <a:r>
              <a:rPr lang="en-US" dirty="0" err="1">
                <a:solidFill>
                  <a:srgbClr val="FF0000"/>
                </a:solidFill>
              </a:rPr>
              <a:t>ntree</a:t>
            </a:r>
            <a:r>
              <a:rPr lang="en-US" dirty="0">
                <a:solidFill>
                  <a:srgbClr val="FF0000"/>
                </a:solidFill>
              </a:rPr>
              <a:t>"        "</a:t>
            </a:r>
            <a:r>
              <a:rPr lang="en-US" dirty="0" err="1">
                <a:solidFill>
                  <a:srgbClr val="FF0000"/>
                </a:solidFill>
              </a:rPr>
              <a:t>mtry</a:t>
            </a:r>
            <a:r>
              <a:rPr lang="en-US" dirty="0">
                <a:solidFill>
                  <a:srgbClr val="FF0000"/>
                </a:solidFill>
              </a:rPr>
              <a:t>"       "forest"     "y"         "test"       "</a:t>
            </a:r>
            <a:r>
              <a:rPr lang="en-US" dirty="0" err="1">
                <a:solidFill>
                  <a:srgbClr val="FF0000"/>
                </a:solidFill>
              </a:rPr>
              <a:t>inbag</a:t>
            </a:r>
            <a:r>
              <a:rPr lang="en-US" dirty="0">
                <a:solidFill>
                  <a:srgbClr val="FF0000"/>
                </a:solidFill>
              </a:rPr>
              <a:t>"        "terms"          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FF"/>
                </a:solidFill>
              </a:rPr>
              <a:t>RFmod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Call:   </a:t>
            </a:r>
            <a:r>
              <a:rPr lang="en-US" dirty="0" err="1">
                <a:solidFill>
                  <a:srgbClr val="FF0000"/>
                </a:solidFill>
              </a:rPr>
              <a:t>randomForest</a:t>
            </a:r>
            <a:r>
              <a:rPr lang="en-US" dirty="0">
                <a:solidFill>
                  <a:srgbClr val="FF0000"/>
                </a:solidFill>
              </a:rPr>
              <a:t>(formula = CR90 ~ ., data = LN, </a:t>
            </a:r>
            <a:r>
              <a:rPr lang="en-US" dirty="0" err="1">
                <a:solidFill>
                  <a:srgbClr val="FF0000"/>
                </a:solidFill>
              </a:rPr>
              <a:t>ntree</a:t>
            </a:r>
            <a:r>
              <a:rPr lang="en-US" dirty="0">
                <a:solidFill>
                  <a:srgbClr val="FF0000"/>
                </a:solidFill>
              </a:rPr>
              <a:t> = 250, </a:t>
            </a:r>
            <a:r>
              <a:rPr lang="en-US" dirty="0" err="1">
                <a:solidFill>
                  <a:srgbClr val="FF0000"/>
                </a:solidFill>
              </a:rPr>
              <a:t>mtry</a:t>
            </a:r>
            <a:r>
              <a:rPr lang="en-US" dirty="0">
                <a:solidFill>
                  <a:srgbClr val="FF0000"/>
                </a:solidFill>
              </a:rPr>
              <a:t> = 3,      importance = T, subset = sub)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Type of random forest: classification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     Number of trees: 250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No. of variables tried at each split: 3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OOB estimate of  error rate: 27.81%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Confusion matrix: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Class0 Class1   </a:t>
            </a:r>
            <a:r>
              <a:rPr lang="en-US" dirty="0" err="1">
                <a:solidFill>
                  <a:srgbClr val="FF0000"/>
                </a:solidFill>
              </a:rPr>
              <a:t>class.error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Class0    125        13       0.0942029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Class1     39         10       0.7959184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9911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 in the Forest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</a:rPr>
              <a:t>getTree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dirty="0" err="1">
                <a:solidFill>
                  <a:srgbClr val="0000FF"/>
                </a:solidFill>
              </a:rPr>
              <a:t>RFmod</a:t>
            </a:r>
            <a:r>
              <a:rPr lang="en-US" dirty="0">
                <a:solidFill>
                  <a:srgbClr val="0000FF"/>
                </a:solidFill>
              </a:rPr>
              <a:t>, k=1)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left daughter right daughter split 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split point status prediction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1              2              3         6    121.6380      1          0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2              4              5         9    144.8500      1          0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3              6              7         3      0.5785      1          0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4              8              9         7    284.1000      1          0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5             10             11         5     12.3500      1          0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6             12             13         6    127.0155      1          0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7             14             15         6    125.1825      1          0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8             16             17         3      0.8325      1          0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…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51             0              0         0      0.0000     -1          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52             0              0         0      0.0000     -1          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53             0              0         0      0.0000     -1          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54            58             59         9    113.6000      1          0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55             0              0         0      0.0000     -1          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56             0              0         0      0.0000     -1          2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57             0              0         0      0.0000     -1          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58             0              0         0      0.0000     -1          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59             0              0         0      0.0000     -1          2</a:t>
            </a:r>
          </a:p>
        </p:txBody>
      </p:sp>
    </p:spTree>
    <p:extLst>
      <p:ext uri="{BB962C8B-B14F-4D97-AF65-F5344CB8AC3E}">
        <p14:creationId xmlns:p14="http://schemas.microsoft.com/office/powerpoint/2010/main" val="70635853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1</a:t>
            </a:r>
            <a:r>
              <a:rPr lang="en-US" baseline="30000" dirty="0"/>
              <a:t>st</a:t>
            </a:r>
            <a:r>
              <a:rPr lang="en-US" dirty="0"/>
              <a:t> and 125</a:t>
            </a:r>
            <a:r>
              <a:rPr lang="en-US" baseline="30000" dirty="0"/>
              <a:t>th</a:t>
            </a:r>
            <a:r>
              <a:rPr lang="en-US" dirty="0"/>
              <a:t> Tree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129" y="1096374"/>
            <a:ext cx="8692231" cy="576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83164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Importance from RF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round(</a:t>
            </a:r>
            <a:r>
              <a:rPr lang="en-US" dirty="0" err="1">
                <a:solidFill>
                  <a:srgbClr val="0000FF"/>
                </a:solidFill>
              </a:rPr>
              <a:t>RFmod$importance</a:t>
            </a:r>
            <a:r>
              <a:rPr lang="en-US" dirty="0">
                <a:solidFill>
                  <a:srgbClr val="0000FF"/>
                </a:solidFill>
              </a:rPr>
              <a:t>, digits=4)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                 Class0      	Class1   </a:t>
            </a:r>
            <a:r>
              <a:rPr lang="en-US" dirty="0" err="1">
                <a:solidFill>
                  <a:srgbClr val="0000FF"/>
                </a:solidFill>
              </a:rPr>
              <a:t>MeanDecreaseAccuracy</a:t>
            </a: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dirty="0" err="1">
                <a:solidFill>
                  <a:srgbClr val="0000FF"/>
                </a:solidFill>
              </a:rPr>
              <a:t>MeanDecreaseGini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race        -0.0005     	0.0092               0.0020           		1.6910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age           0.0059    	0.0256               0.0109           		8.0648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FF"/>
                </a:solidFill>
              </a:rPr>
              <a:t>urprcr</a:t>
            </a:r>
            <a:r>
              <a:rPr lang="en-US" dirty="0">
                <a:solidFill>
                  <a:srgbClr val="0000FF"/>
                </a:solidFill>
              </a:rPr>
              <a:t>      0.0157    	0.0580               0.0264          		12.7087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FF"/>
                </a:solidFill>
              </a:rPr>
              <a:t>dsdnapn</a:t>
            </a:r>
            <a:r>
              <a:rPr lang="en-US" dirty="0">
                <a:solidFill>
                  <a:srgbClr val="0000FF"/>
                </a:solidFill>
              </a:rPr>
              <a:t>  0.0001    	0.0036               0.0009           		1.2797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c4c          -0.0015   	-0.0018            -0.0015           		5.7019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FF"/>
                </a:solidFill>
              </a:rPr>
              <a:t>egfr</a:t>
            </a:r>
            <a:r>
              <a:rPr lang="en-US" dirty="0">
                <a:solidFill>
                  <a:srgbClr val="0000FF"/>
                </a:solidFill>
              </a:rPr>
              <a:t>          0.0100    	0.0253               0.0138           		9.9396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il2ra         0.0070   	-0.0092              0.0030           		9.9143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il6             0.0050    	0.0120               0.0067           		7.6411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il8             0.0005   	-0.0004              0.0002           		7.2446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il12           0.0066    	-0.0013              0.0047           		7.9559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3203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3362"/>
            <a:ext cx="10515600" cy="6391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85762"/>
            <a:ext cx="105156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02690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To Boosting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534" y="1461515"/>
            <a:ext cx="4907109" cy="48514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635" y="1325563"/>
            <a:ext cx="5760204" cy="498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45066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Prediction Performance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Boosting</a:t>
            </a:r>
          </a:p>
          <a:p>
            <a:pPr marL="0" indent="0">
              <a:buNone/>
            </a:pPr>
            <a:r>
              <a:rPr lang="en-US" u="sng" dirty="0"/>
              <a:t>Training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table(predict(BoostMod1, LN[sub,-11])$class, LN$CR90[sub])</a:t>
            </a: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	Class0   Class1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Class0      138        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Class1        0          49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Test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table(predict(BoostMod1, LN[-sub,-11])$class, LN$CR90[-sub]) 	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Class0   Class1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Class0       63         18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Class1       5            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Random Forest</a:t>
            </a:r>
          </a:p>
          <a:p>
            <a:pPr marL="0" indent="0">
              <a:buNone/>
            </a:pPr>
            <a:r>
              <a:rPr lang="en-US" u="sng" dirty="0"/>
              <a:t>Training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rgbClr val="0000FF"/>
                </a:solidFill>
              </a:rPr>
              <a:t>RFmod$confusion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Class0 Class1   </a:t>
            </a:r>
            <a:r>
              <a:rPr lang="en-US" dirty="0" err="1">
                <a:solidFill>
                  <a:srgbClr val="FF0000"/>
                </a:solidFill>
              </a:rPr>
              <a:t>class.error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Class0    125     13       0.0942029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Class1     39      10       0.7959184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Test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table(predict(</a:t>
            </a:r>
            <a:r>
              <a:rPr lang="en-US" dirty="0" err="1">
                <a:solidFill>
                  <a:srgbClr val="0000FF"/>
                </a:solidFill>
              </a:rPr>
              <a:t>RFmod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err="1">
                <a:solidFill>
                  <a:srgbClr val="0000FF"/>
                </a:solidFill>
              </a:rPr>
              <a:t>newdata</a:t>
            </a:r>
            <a:r>
              <a:rPr lang="en-US" dirty="0">
                <a:solidFill>
                  <a:srgbClr val="0000FF"/>
                </a:solidFill>
              </a:rPr>
              <a:t>=LN[-sub,]), LN$CR90[-sub])</a:t>
            </a:r>
          </a:p>
          <a:p>
            <a:pPr marL="0" indent="0">
              <a:buNone/>
            </a:pPr>
            <a:r>
              <a:rPr lang="en-US" dirty="0"/>
              <a:t>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Class0   Class1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Class0      67       21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Class1       1         4</a:t>
            </a:r>
          </a:p>
        </p:txBody>
      </p:sp>
    </p:spTree>
    <p:extLst>
      <p:ext uri="{BB962C8B-B14F-4D97-AF65-F5344CB8AC3E}">
        <p14:creationId xmlns:p14="http://schemas.microsoft.com/office/powerpoint/2010/main" val="181227599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Forest Margins and Proximity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as with boosting, we can look at the margins for our observations</a:t>
            </a:r>
          </a:p>
          <a:p>
            <a:pPr lvl="1"/>
            <a:r>
              <a:rPr lang="en-US" dirty="0"/>
              <a:t>RF used the OOB prediction to determine the margin for observations use in building the forest</a:t>
            </a:r>
          </a:p>
          <a:p>
            <a:pPr lvl="1"/>
            <a:r>
              <a:rPr lang="en-US" dirty="0"/>
              <a:t>This is different than boosting which uses the predictions from observations used to develop the trees in the training data</a:t>
            </a:r>
          </a:p>
          <a:p>
            <a:pPr lvl="1"/>
            <a:r>
              <a:rPr lang="en-US" dirty="0"/>
              <a:t>Thus for boosting we had to leave a test set out to get a test estimate of the margins</a:t>
            </a:r>
          </a:p>
          <a:p>
            <a:endParaRPr lang="en-US" dirty="0"/>
          </a:p>
          <a:p>
            <a:r>
              <a:rPr lang="en-US" dirty="0"/>
              <a:t>Recall we mentioned that RF will also capture the proximity of all observation pairs </a:t>
            </a:r>
          </a:p>
          <a:p>
            <a:pPr lvl="1"/>
            <a:r>
              <a:rPr lang="en-US" dirty="0"/>
              <a:t>Gives us an idea of which observations are most similar</a:t>
            </a:r>
          </a:p>
        </p:txBody>
      </p:sp>
    </p:spTree>
    <p:extLst>
      <p:ext uri="{BB962C8B-B14F-4D97-AF65-F5344CB8AC3E}">
        <p14:creationId xmlns:p14="http://schemas.microsoft.com/office/powerpoint/2010/main" val="63932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5754</TotalTime>
  <Words>10787</Words>
  <Application>Microsoft Office PowerPoint</Application>
  <PresentationFormat>Widescreen</PresentationFormat>
  <Paragraphs>1285</Paragraphs>
  <Slides>122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122</vt:i4>
      </vt:variant>
    </vt:vector>
  </HeadingPairs>
  <TitlesOfParts>
    <vt:vector size="130" baseType="lpstr">
      <vt:lpstr>Adobe Devanagari</vt:lpstr>
      <vt:lpstr>Arial</vt:lpstr>
      <vt:lpstr>Calibri</vt:lpstr>
      <vt:lpstr>Calibri Light</vt:lpstr>
      <vt:lpstr>Symbol</vt:lpstr>
      <vt:lpstr>Times</vt:lpstr>
      <vt:lpstr>Office Theme</vt:lpstr>
      <vt:lpstr>Equation</vt:lpstr>
      <vt:lpstr>Ensemble Models</vt:lpstr>
      <vt:lpstr>Ensemble Models</vt:lpstr>
      <vt:lpstr>Ensemble Approaches</vt:lpstr>
      <vt:lpstr>On Boosting</vt:lpstr>
      <vt:lpstr>Boosting Algorithm (AdaBoost)</vt:lpstr>
      <vt:lpstr>Boosting Weights</vt:lpstr>
      <vt:lpstr>Boosting Weights</vt:lpstr>
      <vt:lpstr>Boosting Weights</vt:lpstr>
      <vt:lpstr>Adaptations of AdaBoost</vt:lpstr>
      <vt:lpstr>SAMME Algorithm AKA: Stagewise Additive Modeling using a Multi-Class Exponential Loss Function</vt:lpstr>
      <vt:lpstr>Why does SAMME work</vt:lpstr>
      <vt:lpstr>A Little More on Boosting</vt:lpstr>
      <vt:lpstr>A Little More on Boosting</vt:lpstr>
      <vt:lpstr>Bootstrap Aggregating (bagging)</vt:lpstr>
      <vt:lpstr>Bagging</vt:lpstr>
      <vt:lpstr>Bagging Algorithm</vt:lpstr>
      <vt:lpstr>Out-of-Bag Data</vt:lpstr>
      <vt:lpstr>Comments on Bagging</vt:lpstr>
      <vt:lpstr>Comments on Boosting and Bagging</vt:lpstr>
      <vt:lpstr>Randomization</vt:lpstr>
      <vt:lpstr>Random Forest</vt:lpstr>
      <vt:lpstr>Bagging vs. Boosting</vt:lpstr>
      <vt:lpstr>Random Forest vs. Bagging</vt:lpstr>
      <vt:lpstr>Random Forest Algorithm</vt:lpstr>
      <vt:lpstr>Fitting CART Tree within RF</vt:lpstr>
      <vt:lpstr>Fitting CART Tree within RF</vt:lpstr>
      <vt:lpstr>Fitting CART Tree within RF</vt:lpstr>
      <vt:lpstr>Fitting CART Tree within RF</vt:lpstr>
      <vt:lpstr>How Many Variables to Consider at Each Split?</vt:lpstr>
      <vt:lpstr>Margin in Random Forest</vt:lpstr>
      <vt:lpstr>Out-of-Bag Data</vt:lpstr>
      <vt:lpstr>Out of Bag Error Rate</vt:lpstr>
      <vt:lpstr>Variable Importance Measure for RF</vt:lpstr>
      <vt:lpstr>Proximity Measure</vt:lpstr>
      <vt:lpstr>Fitting Ensemble Models in R</vt:lpstr>
      <vt:lpstr>AdaBoost in R</vt:lpstr>
      <vt:lpstr>Lupus Nephritis</vt:lpstr>
      <vt:lpstr>A Quick Note on Training a Boosted Model</vt:lpstr>
      <vt:lpstr>A Quick Note on Training a Boosted Model</vt:lpstr>
      <vt:lpstr>A Quick Note on Training a Boosted Model</vt:lpstr>
      <vt:lpstr>Stochastic Gradient Descent for Boosting</vt:lpstr>
      <vt:lpstr>Fitting AdaBoost using adabag</vt:lpstr>
      <vt:lpstr>Training AdaBoost (adabag)</vt:lpstr>
      <vt:lpstr>Training AdaBoost (adabag)</vt:lpstr>
      <vt:lpstr>Fitting AdaBoost (adabag)</vt:lpstr>
      <vt:lpstr>Compare 1st and 125th Tree</vt:lpstr>
      <vt:lpstr>PowerPoint Presentation</vt:lpstr>
      <vt:lpstr>Properties of AdaBoost (adabag)</vt:lpstr>
      <vt:lpstr>Working Through an Iteration</vt:lpstr>
      <vt:lpstr>Working Through an Iteration</vt:lpstr>
      <vt:lpstr>Working Through an Iteration</vt:lpstr>
      <vt:lpstr>Properties of AdaBoost (adabag)</vt:lpstr>
      <vt:lpstr>Variable Importance in AdaBoost</vt:lpstr>
      <vt:lpstr>Squared Importance of Single Tree</vt:lpstr>
      <vt:lpstr>Importance of Boosted Ensemble</vt:lpstr>
      <vt:lpstr>PowerPoint Presentation</vt:lpstr>
      <vt:lpstr>Properties of AdaBoost (adabag)</vt:lpstr>
      <vt:lpstr>PowerPoint Presentation</vt:lpstr>
      <vt:lpstr>Properties of AdaBoost (adabag)</vt:lpstr>
      <vt:lpstr>Properties of AdaBoost (adabag)</vt:lpstr>
      <vt:lpstr>PowerPoint Presentation</vt:lpstr>
      <vt:lpstr>Properties of AdaBoost (adabag)</vt:lpstr>
      <vt:lpstr>What about other packages?</vt:lpstr>
      <vt:lpstr>Training Boosting Model Using ada</vt:lpstr>
      <vt:lpstr>Training Boosting Model Using ada</vt:lpstr>
      <vt:lpstr>Fitting Boosting Model in ada</vt:lpstr>
      <vt:lpstr>Evaluating Model Fit with More Iterations in ada</vt:lpstr>
      <vt:lpstr>Compare 1st Tree From adabag and ada</vt:lpstr>
      <vt:lpstr>Compare 125th Tree From adabag and ada</vt:lpstr>
      <vt:lpstr>PowerPoint Presentation</vt:lpstr>
      <vt:lpstr>Prediction Performance of adabag and ada Models</vt:lpstr>
      <vt:lpstr>Variable Importance</vt:lpstr>
      <vt:lpstr>Multi-Class Boosting</vt:lpstr>
      <vt:lpstr>Multinomial Example</vt:lpstr>
      <vt:lpstr>Multinomial Example</vt:lpstr>
      <vt:lpstr>Training SAMME (adabag)</vt:lpstr>
      <vt:lpstr>Training SAMME (adabag)</vt:lpstr>
      <vt:lpstr>Fitting SAMME (adabag)</vt:lpstr>
      <vt:lpstr>Compare Trees with Min and Max Weights</vt:lpstr>
      <vt:lpstr>PowerPoint Presentation</vt:lpstr>
      <vt:lpstr>PowerPoint Presentation</vt:lpstr>
      <vt:lpstr>SAMME Margins (adabag)</vt:lpstr>
      <vt:lpstr>PowerPoint Presentation</vt:lpstr>
      <vt:lpstr>SAMME Fit Test and Training (adabag)</vt:lpstr>
      <vt:lpstr>Random Forest in R</vt:lpstr>
      <vt:lpstr>A Quick Note on Training Random Forest Models</vt:lpstr>
      <vt:lpstr>Tuning mtry for a Random Forest Model</vt:lpstr>
      <vt:lpstr>PowerPoint Presentation</vt:lpstr>
      <vt:lpstr>Tuning ntree for a Random Forest Model</vt:lpstr>
      <vt:lpstr>Tuning ntree for a Random Forest Model</vt:lpstr>
      <vt:lpstr>PowerPoint Presentation</vt:lpstr>
      <vt:lpstr>Fitting a Random Forest Model</vt:lpstr>
      <vt:lpstr>Trees in the Forest</vt:lpstr>
      <vt:lpstr>Compare 1st and 125th Tree</vt:lpstr>
      <vt:lpstr>Variable Importance from RF</vt:lpstr>
      <vt:lpstr>PowerPoint Presentation</vt:lpstr>
      <vt:lpstr>Compare To Boosting</vt:lpstr>
      <vt:lpstr>Comparing Prediction Performance</vt:lpstr>
      <vt:lpstr>Random Forest Margins and Proximity</vt:lpstr>
      <vt:lpstr>Margins and Proximity</vt:lpstr>
      <vt:lpstr>PowerPoint Presentation</vt:lpstr>
      <vt:lpstr>PowerPoint Presentation</vt:lpstr>
      <vt:lpstr>PowerPoint Presentation</vt:lpstr>
      <vt:lpstr>Number of Variables</vt:lpstr>
      <vt:lpstr>PowerPoint Presentation</vt:lpstr>
      <vt:lpstr>Back to Our Multinomial Example</vt:lpstr>
      <vt:lpstr>Tuning mtry for a Random Forest Model</vt:lpstr>
      <vt:lpstr>PowerPoint Presentation</vt:lpstr>
      <vt:lpstr>Tuning ntree for a Random Forest Model</vt:lpstr>
      <vt:lpstr>Tuning ntree for a Random Forest Model</vt:lpstr>
      <vt:lpstr>PowerPoint Presentation</vt:lpstr>
      <vt:lpstr>Fitting a Random Forest Model</vt:lpstr>
      <vt:lpstr>Fitting a Random Forest Model</vt:lpstr>
      <vt:lpstr>PowerPoint Presentation</vt:lpstr>
      <vt:lpstr>PowerPoint Presentation</vt:lpstr>
      <vt:lpstr>Comparing Prediction Performance</vt:lpstr>
      <vt:lpstr>Comparing Prediction Performance</vt:lpstr>
      <vt:lpstr>Margins and Proximity</vt:lpstr>
      <vt:lpstr>PowerPoint Presentation</vt:lpstr>
      <vt:lpstr>PowerPoint Presentation</vt:lpstr>
      <vt:lpstr>PowerPoint Presentation</vt:lpstr>
      <vt:lpstr>Boosting or Random Forests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Ensemble Models II</dc:title>
  <dc:creator>Bethany Wolf</dc:creator>
  <cp:lastModifiedBy>Wolf, Bethany Jacobs</cp:lastModifiedBy>
  <cp:revision>83</cp:revision>
  <cp:lastPrinted>2017-07-17T20:56:03Z</cp:lastPrinted>
  <dcterms:created xsi:type="dcterms:W3CDTF">2017-07-14T13:09:44Z</dcterms:created>
  <dcterms:modified xsi:type="dcterms:W3CDTF">2023-04-13T13:01:23Z</dcterms:modified>
</cp:coreProperties>
</file>