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327" r:id="rId3"/>
    <p:sldId id="293" r:id="rId4"/>
    <p:sldId id="294" r:id="rId5"/>
    <p:sldId id="295" r:id="rId6"/>
    <p:sldId id="304" r:id="rId7"/>
    <p:sldId id="296" r:id="rId8"/>
    <p:sldId id="297" r:id="rId9"/>
    <p:sldId id="298" r:id="rId10"/>
    <p:sldId id="299" r:id="rId11"/>
    <p:sldId id="301" r:id="rId12"/>
    <p:sldId id="331" r:id="rId13"/>
    <p:sldId id="302" r:id="rId14"/>
    <p:sldId id="329" r:id="rId15"/>
    <p:sldId id="303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33" r:id="rId24"/>
    <p:sldId id="315" r:id="rId25"/>
    <p:sldId id="338" r:id="rId26"/>
    <p:sldId id="312" r:id="rId27"/>
    <p:sldId id="313" r:id="rId28"/>
    <p:sldId id="316" r:id="rId29"/>
    <p:sldId id="317" r:id="rId30"/>
    <p:sldId id="344" r:id="rId31"/>
    <p:sldId id="318" r:id="rId32"/>
    <p:sldId id="319" r:id="rId33"/>
    <p:sldId id="320" r:id="rId34"/>
    <p:sldId id="321" r:id="rId35"/>
    <p:sldId id="322" r:id="rId36"/>
    <p:sldId id="324" r:id="rId37"/>
    <p:sldId id="349" r:id="rId38"/>
    <p:sldId id="323" r:id="rId39"/>
    <p:sldId id="325" r:id="rId40"/>
    <p:sldId id="326" r:id="rId41"/>
    <p:sldId id="262" r:id="rId42"/>
    <p:sldId id="263" r:id="rId43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1" tIns="46660" rIns="93321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2" y="0"/>
            <a:ext cx="4033943" cy="352375"/>
          </a:xfrm>
          <a:prstGeom prst="rect">
            <a:avLst/>
          </a:prstGeom>
        </p:spPr>
        <p:txBody>
          <a:bodyPr vert="horz" lIns="93321" tIns="46660" rIns="93321" bIns="46660" rtlCol="0"/>
          <a:lstStyle>
            <a:lvl1pPr algn="r">
              <a:defRPr sz="1200"/>
            </a:lvl1pPr>
          </a:lstStyle>
          <a:p>
            <a:fld id="{674D6307-7A5C-4A5A-8149-2BB6B103DC56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726"/>
            <a:ext cx="4033943" cy="352374"/>
          </a:xfrm>
          <a:prstGeom prst="rect">
            <a:avLst/>
          </a:prstGeom>
        </p:spPr>
        <p:txBody>
          <a:bodyPr vert="horz" lIns="93321" tIns="46660" rIns="93321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2" y="6670726"/>
            <a:ext cx="4033943" cy="352374"/>
          </a:xfrm>
          <a:prstGeom prst="rect">
            <a:avLst/>
          </a:prstGeom>
        </p:spPr>
        <p:txBody>
          <a:bodyPr vert="horz" lIns="93321" tIns="46660" rIns="93321" bIns="46660" rtlCol="0" anchor="b"/>
          <a:lstStyle>
            <a:lvl1pPr algn="r">
              <a:defRPr sz="1200"/>
            </a:lvl1pPr>
          </a:lstStyle>
          <a:p>
            <a:fld id="{DE4095A2-32A9-45F1-8082-EB39A1418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1" tIns="46660" rIns="93321" bIns="466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2" y="0"/>
            <a:ext cx="4033943" cy="352375"/>
          </a:xfrm>
          <a:prstGeom prst="rect">
            <a:avLst/>
          </a:prstGeom>
        </p:spPr>
        <p:txBody>
          <a:bodyPr vert="horz" lIns="93321" tIns="46660" rIns="93321" bIns="46660" rtlCol="0"/>
          <a:lstStyle>
            <a:lvl1pPr algn="r">
              <a:defRPr sz="1200"/>
            </a:lvl1pPr>
          </a:lstStyle>
          <a:p>
            <a:fld id="{64EDA00C-6AA1-4F53-BFC2-A7C265F00BBA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1" tIns="46660" rIns="93321" bIns="466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8"/>
            <a:ext cx="7447280" cy="2765346"/>
          </a:xfrm>
          <a:prstGeom prst="rect">
            <a:avLst/>
          </a:prstGeom>
        </p:spPr>
        <p:txBody>
          <a:bodyPr vert="horz" lIns="93321" tIns="46660" rIns="93321" bIns="466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6"/>
            <a:ext cx="4033943" cy="352374"/>
          </a:xfrm>
          <a:prstGeom prst="rect">
            <a:avLst/>
          </a:prstGeom>
        </p:spPr>
        <p:txBody>
          <a:bodyPr vert="horz" lIns="93321" tIns="46660" rIns="93321" bIns="466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2" y="6670726"/>
            <a:ext cx="4033943" cy="352374"/>
          </a:xfrm>
          <a:prstGeom prst="rect">
            <a:avLst/>
          </a:prstGeom>
        </p:spPr>
        <p:txBody>
          <a:bodyPr vert="horz" lIns="93321" tIns="46660" rIns="93321" bIns="46660" rtlCol="0" anchor="b"/>
          <a:lstStyle>
            <a:lvl1pPr algn="r">
              <a:defRPr sz="1200"/>
            </a:lvl1pPr>
          </a:lstStyle>
          <a:p>
            <a:fld id="{E4416147-0657-40AE-831A-40EAA6FE6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7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EE88D22-2966-473E-B05B-DF0D73A61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44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011"/>
            <a:ext cx="10515600" cy="4773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2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5181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181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1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5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5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5D40B-4E03-48DC-AB96-B428D2B0247E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25CA-5FAC-4C42-BE13-07CA0CE1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Multivariate Adaptive Regression Splines (MARS)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0247"/>
            <a:ext cx="9144000" cy="1655762"/>
          </a:xfrm>
        </p:spPr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3770249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is a 3-D Surface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0565"/>
            <a:ext cx="5630061" cy="4448796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38" y="1971097"/>
            <a:ext cx="5512250" cy="4351338"/>
          </a:xfrm>
        </p:spPr>
      </p:pic>
    </p:spTree>
    <p:extLst>
      <p:ext uri="{BB962C8B-B14F-4D97-AF65-F5344CB8AC3E}">
        <p14:creationId xmlns:p14="http://schemas.microsoft.com/office/powerpoint/2010/main" val="400885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Building a MARS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At each step, the reflected pair and product with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that yield the largest decrease in training error added to the model</a:t>
            </a:r>
          </a:p>
          <a:p>
            <a:endParaRPr lang="en-US" sz="800" dirty="0"/>
          </a:p>
          <a:p>
            <a:r>
              <a:rPr lang="en-US" dirty="0"/>
              <a:t>The terms added to the model take the form </a:t>
            </a:r>
          </a:p>
          <a:p>
            <a:endParaRPr lang="en-US" dirty="0"/>
          </a:p>
          <a:p>
            <a:endParaRPr lang="en-US" sz="2000" dirty="0"/>
          </a:p>
          <a:p>
            <a:r>
              <a:rPr lang="en-US" dirty="0"/>
              <a:t>MARS can consider higher order interactions (i.e. multiply more than 2 linear basis functions) but interpretability can be tough</a:t>
            </a:r>
          </a:p>
          <a:p>
            <a:endParaRPr lang="en-US" sz="800" dirty="0"/>
          </a:p>
          <a:p>
            <a:r>
              <a:rPr lang="en-US" dirty="0"/>
              <a:t>One restriction placed on model terms is that each input can only appear in a product once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534657"/>
              </p:ext>
            </p:extLst>
          </p:nvPr>
        </p:nvGraphicFramePr>
        <p:xfrm>
          <a:off x="3324658" y="3127305"/>
          <a:ext cx="60213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253800" progId="Equation.DSMT4">
                  <p:embed/>
                </p:oleObj>
              </mc:Choice>
              <mc:Fallback>
                <p:oleObj name="Equation" r:id="rId2" imgW="283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24658" y="3127305"/>
                        <a:ext cx="6021387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6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127"/>
            <a:ext cx="10515600" cy="4950836"/>
          </a:xfrm>
        </p:spPr>
        <p:txBody>
          <a:bodyPr/>
          <a:lstStyle/>
          <a:p>
            <a:r>
              <a:rPr lang="en-US" dirty="0"/>
              <a:t>The algorithm might proceed as follows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73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Overfitting</a:t>
            </a:r>
            <a:r>
              <a:rPr lang="en-US" sz="4000" dirty="0"/>
              <a:t> and 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Large number of basis functions/interactions makes it easy to over fit</a:t>
            </a:r>
          </a:p>
          <a:p>
            <a:endParaRPr lang="en-US" sz="800" dirty="0"/>
          </a:p>
          <a:p>
            <a:r>
              <a:rPr lang="en-US" dirty="0"/>
              <a:t>MARS uses GCV to determine the appropriate number of model parameters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en-US" dirty="0"/>
              <a:t> = number of independent basis functions</a:t>
            </a:r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i="1" dirty="0"/>
              <a:t> </a:t>
            </a:r>
            <a:r>
              <a:rPr lang="en-US" dirty="0"/>
              <a:t>= number of knots</a:t>
            </a:r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en-US" dirty="0"/>
              <a:t> = constant</a:t>
            </a:r>
          </a:p>
          <a:p>
            <a:pPr lvl="2"/>
            <a:r>
              <a:rPr lang="en-US" dirty="0"/>
              <a:t>2 if model includes only additive terms</a:t>
            </a:r>
          </a:p>
          <a:p>
            <a:pPr lvl="2"/>
            <a:r>
              <a:rPr lang="en-US" dirty="0"/>
              <a:t>3 if model includes products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401001"/>
              </p:ext>
            </p:extLst>
          </p:nvPr>
        </p:nvGraphicFramePr>
        <p:xfrm>
          <a:off x="3087399" y="2813379"/>
          <a:ext cx="618331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533160" progId="Equation.DSMT4">
                  <p:embed/>
                </p:oleObj>
              </mc:Choice>
              <mc:Fallback>
                <p:oleObj name="Equation" r:id="rId2" imgW="2908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87399" y="2813379"/>
                        <a:ext cx="6183312" cy="113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989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Overfitting</a:t>
            </a:r>
            <a:r>
              <a:rPr lang="en-US" sz="4000" dirty="0"/>
              <a:t> and 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sz="2600" dirty="0"/>
              <a:t>Most implementations of MARS still fit to a “full” model using a forward step-wise approach</a:t>
            </a:r>
          </a:p>
          <a:p>
            <a:pPr lvl="1"/>
            <a:r>
              <a:rPr lang="en-US" dirty="0"/>
              <a:t>As terms added to the model, both “sides” of the reflected pair are included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Once the full model is constructed, pruning implemented via backward step-wise selection </a:t>
            </a:r>
          </a:p>
          <a:p>
            <a:pPr lvl="1"/>
            <a:r>
              <a:rPr lang="en-US" dirty="0"/>
              <a:t>The GCV used to conduct the backward  selection</a:t>
            </a:r>
          </a:p>
          <a:p>
            <a:pPr lvl="1"/>
            <a:r>
              <a:rPr lang="en-US" dirty="0"/>
              <a:t>Under pruning</a:t>
            </a:r>
          </a:p>
          <a:p>
            <a:pPr lvl="2"/>
            <a:r>
              <a:rPr lang="en-US" dirty="0"/>
              <a:t>Not required to include both “sides” of the reflected pair</a:t>
            </a:r>
          </a:p>
          <a:p>
            <a:pPr lvl="2"/>
            <a:r>
              <a:rPr lang="en-US" dirty="0"/>
              <a:t>Also not required to include main effects when interactions are present</a:t>
            </a:r>
          </a:p>
          <a:p>
            <a:endParaRPr lang="en-US" sz="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00306"/>
              </p:ext>
            </p:extLst>
          </p:nvPr>
        </p:nvGraphicFramePr>
        <p:xfrm>
          <a:off x="2896667" y="2749577"/>
          <a:ext cx="49958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253800" progId="Equation.DSMT4">
                  <p:embed/>
                </p:oleObj>
              </mc:Choice>
              <mc:Fallback>
                <p:oleObj name="Equation" r:id="rId2" imgW="234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96667" y="2749577"/>
                        <a:ext cx="4995862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36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Comparison of MARS and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Note:  MARS and CART are strongly related to one another</a:t>
            </a:r>
          </a:p>
          <a:p>
            <a:endParaRPr lang="en-US" sz="800" dirty="0"/>
          </a:p>
          <a:p>
            <a:r>
              <a:rPr lang="en-US" dirty="0"/>
              <a:t>Following modification to MARS yields the same results as CART</a:t>
            </a:r>
          </a:p>
          <a:p>
            <a:pPr lvl="1"/>
            <a:r>
              <a:rPr lang="en-US" dirty="0"/>
              <a:t>Replace the piecewise linear basis functions in MARS with step functions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Model terms multiplied by a candidate term are replaced by the interaction and thus not available for additional interactions</a:t>
            </a:r>
          </a:p>
          <a:p>
            <a:pPr lvl="1"/>
            <a:endParaRPr lang="en-US" sz="800" dirty="0"/>
          </a:p>
          <a:p>
            <a:r>
              <a:rPr lang="en-US" dirty="0"/>
              <a:t>However, implementation of MARS allows the models to capture additive effects that one can’t identify directly with CART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02564"/>
              </p:ext>
            </p:extLst>
          </p:nvPr>
        </p:nvGraphicFramePr>
        <p:xfrm>
          <a:off x="4051644" y="3080833"/>
          <a:ext cx="3312710" cy="44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215640" progId="Equation.DSMT4">
                  <p:embed/>
                </p:oleObj>
              </mc:Choice>
              <mc:Fallback>
                <p:oleObj name="Equation" r:id="rId2" imgW="1600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51644" y="3080833"/>
                        <a:ext cx="3312710" cy="446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993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Fitting a MARS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There are (at least) 2 R libraries that can be used to fit MARS models</a:t>
            </a:r>
          </a:p>
          <a:p>
            <a:pPr lvl="1"/>
            <a:r>
              <a:rPr lang="en-US" i="1" dirty="0" err="1"/>
              <a:t>mda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Developed by Hastie and </a:t>
            </a:r>
            <a:r>
              <a:rPr lang="en-US" dirty="0" err="1"/>
              <a:t>Tibshirani</a:t>
            </a:r>
            <a:endParaRPr lang="en-US" dirty="0"/>
          </a:p>
          <a:p>
            <a:pPr lvl="2"/>
            <a:r>
              <a:rPr lang="en-US" dirty="0"/>
              <a:t>Uses GCV approach to select model and can prune models as well</a:t>
            </a:r>
          </a:p>
          <a:p>
            <a:pPr lvl="2"/>
            <a:r>
              <a:rPr lang="en-US" dirty="0"/>
              <a:t>Also has functions to fit models by several related methods</a:t>
            </a:r>
          </a:p>
          <a:p>
            <a:pPr lvl="2"/>
            <a:endParaRPr lang="en-US" dirty="0"/>
          </a:p>
          <a:p>
            <a:pPr lvl="1"/>
            <a:r>
              <a:rPr lang="en-US" i="1" dirty="0"/>
              <a:t>earth </a:t>
            </a:r>
            <a:r>
              <a:rPr lang="en-US" dirty="0"/>
              <a:t>(Enhanced Adaptive Regression Through Hinges)</a:t>
            </a:r>
          </a:p>
          <a:p>
            <a:pPr lvl="2"/>
            <a:r>
              <a:rPr lang="en-US" dirty="0"/>
              <a:t>Specifically for fitting MARS models</a:t>
            </a:r>
          </a:p>
          <a:p>
            <a:pPr lvl="2"/>
            <a:r>
              <a:rPr lang="en-US" dirty="0"/>
              <a:t>More functionality than </a:t>
            </a:r>
            <a:r>
              <a:rPr lang="en-US" dirty="0" err="1"/>
              <a:t>mda</a:t>
            </a:r>
            <a:endParaRPr lang="en-US" dirty="0"/>
          </a:p>
          <a:p>
            <a:pPr lvl="2"/>
            <a:r>
              <a:rPr lang="en-US" dirty="0"/>
              <a:t>Has a function to convert MARS models fit in </a:t>
            </a:r>
            <a:r>
              <a:rPr lang="en-US" i="1" dirty="0" err="1"/>
              <a:t>mda</a:t>
            </a:r>
            <a:r>
              <a:rPr lang="en-US" dirty="0"/>
              <a:t> to an </a:t>
            </a:r>
            <a:r>
              <a:rPr lang="en-US" i="1" dirty="0"/>
              <a:t>earth </a:t>
            </a:r>
            <a:r>
              <a:rPr lang="en-US" dirty="0"/>
              <a:t>object</a:t>
            </a:r>
          </a:p>
          <a:p>
            <a:endParaRPr lang="en-US" sz="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66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Example: Immune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Recall our environmental exposure and immune response data</a:t>
            </a:r>
          </a:p>
          <a:p>
            <a:pPr lvl="1"/>
            <a:r>
              <a:rPr lang="en-US" dirty="0"/>
              <a:t>Endocrine Disrupting Compounds (EDCs) are ubiquitous natural and man-made chemicals found in consumer products that have the ability to mimic natural hormones. </a:t>
            </a:r>
          </a:p>
          <a:p>
            <a:pPr lvl="1"/>
            <a:r>
              <a:rPr lang="en-US" dirty="0"/>
              <a:t>Studies suggest EDCs may induce an inflammatory response.</a:t>
            </a:r>
          </a:p>
          <a:p>
            <a:pPr lvl="1"/>
            <a:r>
              <a:rPr lang="en-US" dirty="0"/>
              <a:t>Study goal to evaluate impact of environmental EDC levels on inflammatory</a:t>
            </a:r>
          </a:p>
          <a:p>
            <a:endParaRPr lang="en-US" dirty="0"/>
          </a:p>
          <a:p>
            <a:r>
              <a:rPr lang="en-US" dirty="0"/>
              <a:t>Study population </a:t>
            </a:r>
          </a:p>
          <a:p>
            <a:pPr lvl="1"/>
            <a:r>
              <a:rPr lang="en-US" dirty="0"/>
              <a:t>75 serum samples </a:t>
            </a:r>
          </a:p>
          <a:p>
            <a:pPr lvl="1"/>
            <a:r>
              <a:rPr lang="en-US" dirty="0"/>
              <a:t>Predictors: levels of 9 EDCs </a:t>
            </a:r>
          </a:p>
          <a:p>
            <a:pPr lvl="1"/>
            <a:r>
              <a:rPr lang="en-US" dirty="0"/>
              <a:t>Outcome: Level of inflammatory cytokine </a:t>
            </a:r>
            <a:r>
              <a:rPr lang="en-US" dirty="0" err="1"/>
              <a:t>INF</a:t>
            </a:r>
            <a:r>
              <a:rPr lang="en-US" dirty="0" err="1">
                <a:latin typeface="Symbol" panose="05050102010706020507" pitchFamily="18" charset="2"/>
              </a:rPr>
              <a:t>g</a:t>
            </a:r>
            <a:endParaRPr 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16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mda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58240"/>
            <a:ext cx="10785389" cy="5437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### Fitting MARS model using </a:t>
            </a:r>
            <a:r>
              <a:rPr lang="en-US" sz="1800" dirty="0" err="1"/>
              <a:t>mda</a:t>
            </a:r>
            <a:r>
              <a:rPr lang="en-US" sz="1800" dirty="0"/>
              <a:t> </a:t>
            </a:r>
            <a:r>
              <a:rPr lang="en-US" sz="1800" dirty="0" err="1"/>
              <a:t>pakage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library(</a:t>
            </a:r>
            <a:r>
              <a:rPr lang="en-US" sz="1800" dirty="0" err="1">
                <a:solidFill>
                  <a:srgbClr val="0000FF"/>
                </a:solidFill>
              </a:rPr>
              <a:t>mda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FF"/>
                </a:solidFill>
              </a:rPr>
              <a:t>immresp</a:t>
            </a:r>
            <a:r>
              <a:rPr lang="en-US" sz="1800" dirty="0">
                <a:solidFill>
                  <a:srgbClr val="0000FF"/>
                </a:solidFill>
              </a:rPr>
              <a:t>&lt;-read.csv("H:\\public_html\\BMTRY790_Spring2023\\Datasets\\EnvironContamImmuneResp2.csv")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/>
              <a:t>### Fitting an </a:t>
            </a:r>
            <a:r>
              <a:rPr lang="en-US" sz="1800" u="sng" dirty="0"/>
              <a:t>ADDITIVE</a:t>
            </a:r>
            <a:r>
              <a:rPr lang="en-US" sz="1800" dirty="0"/>
              <a:t> MARS model using the </a:t>
            </a:r>
            <a:r>
              <a:rPr lang="en-US" sz="1800" dirty="0" err="1"/>
              <a:t>mda</a:t>
            </a:r>
            <a:r>
              <a:rPr lang="en-US" sz="1800" dirty="0"/>
              <a:t> package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mars.fit1&lt;-mars(</a:t>
            </a:r>
            <a:r>
              <a:rPr lang="en-US" sz="1800" dirty="0" err="1">
                <a:solidFill>
                  <a:srgbClr val="0000FF"/>
                </a:solidFill>
              </a:rPr>
              <a:t>immresp</a:t>
            </a:r>
            <a:r>
              <a:rPr lang="en-US" sz="1800" dirty="0">
                <a:solidFill>
                  <a:srgbClr val="0000FF"/>
                </a:solidFill>
              </a:rPr>
              <a:t>[,-10], </a:t>
            </a:r>
            <a:r>
              <a:rPr lang="en-US" sz="1800" dirty="0" err="1">
                <a:solidFill>
                  <a:srgbClr val="0000FF"/>
                </a:solidFill>
              </a:rPr>
              <a:t>immresp</a:t>
            </a:r>
            <a:r>
              <a:rPr lang="en-US" sz="1800" dirty="0">
                <a:solidFill>
                  <a:srgbClr val="0000FF"/>
                </a:solidFill>
              </a:rPr>
              <a:t>[,10], degree=1, prune=TRUE, </a:t>
            </a:r>
            <a:r>
              <a:rPr lang="en-US" sz="1800" dirty="0" err="1">
                <a:solidFill>
                  <a:srgbClr val="0000FF"/>
                </a:solidFill>
              </a:rPr>
              <a:t>forward.step</a:t>
            </a:r>
            <a:r>
              <a:rPr lang="en-US" sz="1800" dirty="0">
                <a:solidFill>
                  <a:srgbClr val="0000FF"/>
                </a:solidFill>
              </a:rPr>
              <a:t> = TRUE)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names(mars.fit1)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[1] "call"           "</a:t>
            </a:r>
            <a:r>
              <a:rPr lang="en-US" sz="1800" dirty="0" err="1">
                <a:solidFill>
                  <a:srgbClr val="FF0000"/>
                </a:solidFill>
              </a:rPr>
              <a:t>all.terms</a:t>
            </a:r>
            <a:r>
              <a:rPr lang="en-US" sz="1800" dirty="0">
                <a:solidFill>
                  <a:srgbClr val="FF0000"/>
                </a:solidFill>
              </a:rPr>
              <a:t>"      "</a:t>
            </a:r>
            <a:r>
              <a:rPr lang="en-US" sz="1800" dirty="0" err="1">
                <a:solidFill>
                  <a:srgbClr val="FF0000"/>
                </a:solidFill>
              </a:rPr>
              <a:t>selected.terms</a:t>
            </a:r>
            <a:r>
              <a:rPr lang="en-US" sz="1800" dirty="0">
                <a:solidFill>
                  <a:srgbClr val="FF0000"/>
                </a:solidFill>
              </a:rPr>
              <a:t>" "penalty"        "degree"         "</a:t>
            </a:r>
            <a:r>
              <a:rPr lang="en-US" sz="1800" dirty="0" err="1">
                <a:solidFill>
                  <a:srgbClr val="FF0000"/>
                </a:solidFill>
              </a:rPr>
              <a:t>nk</a:t>
            </a:r>
            <a:r>
              <a:rPr lang="en-US" sz="1800" dirty="0">
                <a:solidFill>
                  <a:srgbClr val="FF0000"/>
                </a:solidFill>
              </a:rPr>
              <a:t>"         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[7] "thresh"         "</a:t>
            </a:r>
            <a:r>
              <a:rPr lang="en-US" sz="1800" dirty="0" err="1">
                <a:solidFill>
                  <a:srgbClr val="FF0000"/>
                </a:solidFill>
              </a:rPr>
              <a:t>gcv</a:t>
            </a:r>
            <a:r>
              <a:rPr lang="en-US" sz="1800" dirty="0">
                <a:solidFill>
                  <a:srgbClr val="FF0000"/>
                </a:solidFill>
              </a:rPr>
              <a:t>"            "factor"         "cuts"           "residuals"      "</a:t>
            </a:r>
            <a:r>
              <a:rPr lang="en-US" sz="1800" dirty="0" err="1">
                <a:solidFill>
                  <a:srgbClr val="FF0000"/>
                </a:solidFill>
              </a:rPr>
              <a:t>fitted.values</a:t>
            </a:r>
            <a:r>
              <a:rPr lang="en-US" sz="1800" dirty="0">
                <a:solidFill>
                  <a:srgbClr val="FF0000"/>
                </a:solidFill>
              </a:rPr>
              <a:t>"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[13] "</a:t>
            </a:r>
            <a:r>
              <a:rPr lang="en-US" sz="1800" dirty="0" err="1">
                <a:solidFill>
                  <a:srgbClr val="FF0000"/>
                </a:solidFill>
              </a:rPr>
              <a:t>lenb</a:t>
            </a:r>
            <a:r>
              <a:rPr lang="en-US" sz="1800" dirty="0">
                <a:solidFill>
                  <a:srgbClr val="FF0000"/>
                </a:solidFill>
              </a:rPr>
              <a:t>"           "coefficients"   "x"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2141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mda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Information about our </a:t>
            </a:r>
            <a:r>
              <a:rPr lang="en-US" sz="2000" u="sng" dirty="0"/>
              <a:t>ADDITIVE</a:t>
            </a:r>
            <a:r>
              <a:rPr lang="en-US" sz="2000" dirty="0"/>
              <a:t> MARS model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mars.fit1$gcv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371.9659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mars.fit1$all.terms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 1  2  3  4  5  6  7  8 10 11 12 13 14 15 16 17 18 20 21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mars.fit1$selected.terms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1 3 5 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mars.fit1$coef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	[,1]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[1,]  23.4345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[2,]   0.0578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[3,] 330.817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[4,]   0.0451</a:t>
            </a:r>
          </a:p>
        </p:txBody>
      </p:sp>
    </p:spTree>
    <p:extLst>
      <p:ext uri="{BB962C8B-B14F-4D97-AF65-F5344CB8AC3E}">
        <p14:creationId xmlns:p14="http://schemas.microsoft.com/office/powerpoint/2010/main" val="205046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Decision Trees: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573" y="1219201"/>
            <a:ext cx="9265227" cy="5211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 recently discussed tree-based methods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Non-parametric and semi-parametric methods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Models can be represented graphically for easy interpretation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Intuitive and easy to interpret relative to many statistical models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Similar to how clinicians think to make decisions about patient care</a:t>
            </a:r>
          </a:p>
          <a:p>
            <a:pPr lvl="1"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dirty="0"/>
              <a:t>There are issues however with decision tree methods: 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Have a tendency to over-fit the data (not uncommon among machine learning methods)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Referred  to as weak learners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Small changes in the data results in very different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6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mda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mars.fit1$cuts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    [,1] [,2] [,3]   [,4]  [,5]     [,6]    [,7]    [,8]    [,9]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[1,]   0.0    0   0.0     0 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[2,]   0.0    0   0.0     0   0.00  0.00  0.00   0.00    919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[3,]   0.0    0   0.0     0   0.00  0.00  0.00   0.00    919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[4,]   0.1    0   0.0     0 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[5,]   0.1    0   0.0     0 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[6,]   0.0    0   0.0    21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[7,]   0.0    0   0.0    21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[8,]   0.0    0   0.0     0   0.00  0.00  0.00   0.00    580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[9,]   0.0    0   0.0     0   0.00  0.00  0.00   0.00    580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[10,]  0.0    0   0.0     0   0.00  4.66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[11,]  0.0    0   0.0     0   0.00  4.66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[12,]  0.0    0   0.0     0   0.00  0.00  9.43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[13,]  0.0    0   0.0     0   0.00  0.00  9.43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[14,]  0.0    0   0.0     0   0.00  0.00  0.00   32.46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[15,]  0.0    0   0.0     0   0.00  0.00  0.00   32.46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[16,]  0.0    0   0.0     0   8.36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[17,]  0.0    0   0.0     0   8.36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[18,]  0.0    0   0.0     0  12.3 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[19,]  0.0    0   0.0     0  12.3 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[20,]  0.0    0  28.9    0  0.00 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[21,]  0.0    0  28.9    0  0.00   0.00  0.00   0.00      0</a:t>
            </a:r>
          </a:p>
        </p:txBody>
      </p:sp>
      <p:sp>
        <p:nvSpPr>
          <p:cNvPr id="4" name="Rectangle 3"/>
          <p:cNvSpPr/>
          <p:nvPr/>
        </p:nvSpPr>
        <p:spPr>
          <a:xfrm>
            <a:off x="926123" y="1629508"/>
            <a:ext cx="5193323" cy="24618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4329" y="2078481"/>
            <a:ext cx="5193323" cy="24618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883" y="2527454"/>
            <a:ext cx="5193323" cy="24618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4329" y="3240177"/>
            <a:ext cx="5193323" cy="24618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03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mda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mars.fit1$factor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  </a:t>
            </a:r>
            <a:r>
              <a:rPr lang="en-US" sz="1600" dirty="0" err="1">
                <a:solidFill>
                  <a:srgbClr val="FF0000"/>
                </a:solidFill>
              </a:rPr>
              <a:t>PFHxA</a:t>
            </a:r>
            <a:r>
              <a:rPr lang="en-US" sz="1600" dirty="0">
                <a:solidFill>
                  <a:srgbClr val="FF0000"/>
                </a:solidFill>
              </a:rPr>
              <a:t>   </a:t>
            </a:r>
            <a:r>
              <a:rPr lang="en-US" sz="1600" dirty="0" err="1">
                <a:solidFill>
                  <a:srgbClr val="FF0000"/>
                </a:solidFill>
              </a:rPr>
              <a:t>PFHpA</a:t>
            </a:r>
            <a:r>
              <a:rPr lang="en-US" sz="1600" dirty="0">
                <a:solidFill>
                  <a:srgbClr val="FF0000"/>
                </a:solidFill>
              </a:rPr>
              <a:t> PFOA </a:t>
            </a:r>
            <a:r>
              <a:rPr lang="en-US" sz="1600" dirty="0" err="1">
                <a:solidFill>
                  <a:srgbClr val="FF0000"/>
                </a:solidFill>
              </a:rPr>
              <a:t>PFUnA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PFDoA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PFTriA</a:t>
            </a:r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err="1">
                <a:solidFill>
                  <a:srgbClr val="FF0000"/>
                </a:solidFill>
              </a:rPr>
              <a:t>PFHxS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PFHpS</a:t>
            </a:r>
            <a:r>
              <a:rPr lang="en-US" sz="1600" dirty="0">
                <a:solidFill>
                  <a:srgbClr val="FF0000"/>
                </a:solidFill>
              </a:rPr>
              <a:t>  PFOS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[1,]      0       0        0        0       0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[2,]      0       0        0        0       0        0        0        0       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[3,]      0       0        0        0       0        0        0        0      -1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[4,]      1       0        0        0       0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[5,]     -1       0        0        0       0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[6,]      0       0        0        1       0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[7,]      0       0        0       -1       0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[8,]      0       0        0        0       0        0        0        0       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[9,]      0       0        0        0       0        0        0        0      -1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[10,]     0       0        0        0       0        1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[11,]     0       0        0        0       0       -1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[12,]     0       0        0        0       0        0        1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[13,]     0       0        0        0       0        0       -1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[14,]     0       0        0        0       0        0        0        1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[15,]     0       0        0        0       0        0        0       -1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[16,]     0       0        0        0       1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[17,]     0       0        0        0      -1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[18,]     0       0        0        0       1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[19,]     0       0        0        0      -1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[20,]     0       0        1        0       0        0        0        0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[21,]     0       0       -1        0       0        0        0        0       0</a:t>
            </a:r>
          </a:p>
        </p:txBody>
      </p:sp>
      <p:sp>
        <p:nvSpPr>
          <p:cNvPr id="4" name="Rectangle 3"/>
          <p:cNvSpPr/>
          <p:nvPr/>
        </p:nvSpPr>
        <p:spPr>
          <a:xfrm>
            <a:off x="902677" y="1612779"/>
            <a:ext cx="5696243" cy="24650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2677" y="2029693"/>
            <a:ext cx="5696243" cy="317585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2677" y="2517690"/>
            <a:ext cx="5696243" cy="25599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2677" y="3187933"/>
            <a:ext cx="5696243" cy="317585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10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 Model from </a:t>
            </a:r>
            <a:r>
              <a:rPr lang="en-US" i="1" dirty="0" err="1"/>
              <a:t>mda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75360"/>
            <a:ext cx="10515600" cy="543763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/>
              <a:t>### So using this info we can get the form of our MARS model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mars.fit1$coef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[1,]  23.4345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[2,]   0.0578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[3,] 330.817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[4,]   0.0451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mars.fit1$cuts[c(1,3,5,8),]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[,1] [,2] [,3]   [,4]  [,5]     [,6]    [,7]    [,8]    [,9]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[1,]   0.0    0   0.0     0 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[3,]   0.0    0   0.0     0   0.00  0.00  0.00   0.00    919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[5,]   0.1    0   0.0     0   0.00  0.00  0.00   0.00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[8,]   0.0    0   0.0     0   0.00  0.00  0.00   0.00    580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mars.fit1$factor[c(1,3,5,8),]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</a:t>
            </a:r>
            <a:r>
              <a:rPr lang="en-US" sz="1800" dirty="0" err="1">
                <a:solidFill>
                  <a:srgbClr val="FF0000"/>
                </a:solidFill>
              </a:rPr>
              <a:t>PFHxA</a:t>
            </a: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 err="1">
                <a:solidFill>
                  <a:srgbClr val="FF0000"/>
                </a:solidFill>
              </a:rPr>
              <a:t>PFHpA</a:t>
            </a:r>
            <a:r>
              <a:rPr lang="en-US" sz="1800" dirty="0">
                <a:solidFill>
                  <a:srgbClr val="FF0000"/>
                </a:solidFill>
              </a:rPr>
              <a:t> PFOA </a:t>
            </a:r>
            <a:r>
              <a:rPr lang="en-US" sz="1800" dirty="0" err="1">
                <a:solidFill>
                  <a:srgbClr val="FF0000"/>
                </a:solidFill>
              </a:rPr>
              <a:t>PFUnA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PFDoA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PFTriA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err="1">
                <a:solidFill>
                  <a:srgbClr val="FF0000"/>
                </a:solidFill>
              </a:rPr>
              <a:t>PFHxS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PFHpS</a:t>
            </a:r>
            <a:r>
              <a:rPr lang="en-US" sz="1800" dirty="0">
                <a:solidFill>
                  <a:srgbClr val="FF0000"/>
                </a:solidFill>
              </a:rPr>
              <a:t>  PFOS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[1,]      0           0          0         0          0           0           0         0   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[3,]      0           0          0         0          0           0           0         0         -1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[5,]     -1           0          0         0          0           0           0         0   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[8,]      0           0          0         0          0           0           0         0          1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07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Actual Model?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316902"/>
              </p:ext>
            </p:extLst>
          </p:nvPr>
        </p:nvGraphicFramePr>
        <p:xfrm>
          <a:off x="1689100" y="1403011"/>
          <a:ext cx="25908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53800" progId="Equation.DSMT4">
                  <p:embed/>
                </p:oleObj>
              </mc:Choice>
              <mc:Fallback>
                <p:oleObj name="Equation" r:id="rId2" imgW="1409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89100" y="1403011"/>
                        <a:ext cx="2590800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989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our prediction for PFOS = 975 and </a:t>
            </a:r>
            <a:r>
              <a:rPr lang="en-US" dirty="0" err="1"/>
              <a:t>PFHxA</a:t>
            </a:r>
            <a:r>
              <a:rPr lang="en-US" dirty="0"/>
              <a:t> = 0.05?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25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for PFOS = 375 and </a:t>
            </a:r>
            <a:r>
              <a:rPr lang="en-US" dirty="0" err="1"/>
              <a:t>PFHxA</a:t>
            </a:r>
            <a:r>
              <a:rPr lang="en-US" dirty="0"/>
              <a:t> = 0.26?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for PFOS = 680 and </a:t>
            </a:r>
            <a:r>
              <a:rPr lang="en-US" dirty="0" err="1"/>
              <a:t>PFHxA</a:t>
            </a:r>
            <a:r>
              <a:rPr lang="en-US" dirty="0"/>
              <a:t> = 0.04?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03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Effects of Each Predictor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### PLOTTING ALL INDIVIDUAL PREDICTORS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par(</a:t>
            </a:r>
            <a:r>
              <a:rPr lang="en-US" sz="1600" dirty="0" err="1"/>
              <a:t>mfrow</a:t>
            </a:r>
            <a:r>
              <a:rPr lang="en-US" sz="1600" dirty="0"/>
              <a:t> = c(3, 3), mar=c(4,3,3,2), </a:t>
            </a:r>
            <a:r>
              <a:rPr lang="en-US" sz="1600" dirty="0" err="1"/>
              <a:t>pty</a:t>
            </a:r>
            <a:r>
              <a:rPr lang="en-US" sz="1600" dirty="0"/>
              <a:t>="s")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 in 1:9)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{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xp</a:t>
            </a:r>
            <a:r>
              <a:rPr lang="en-US" sz="1600" dirty="0"/>
              <a:t> &lt;- matrix(</a:t>
            </a:r>
            <a:r>
              <a:rPr lang="en-US" sz="1600" dirty="0" err="1"/>
              <a:t>sapply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[,-10], mean), 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          </a:t>
            </a:r>
            <a:r>
              <a:rPr lang="en-US" sz="1600" dirty="0" err="1"/>
              <a:t>nrow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), </a:t>
            </a:r>
            <a:r>
              <a:rPr lang="en-US" sz="1600" dirty="0" err="1"/>
              <a:t>ncol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 - 1, 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          </a:t>
            </a:r>
            <a:r>
              <a:rPr lang="en-US" sz="1600" dirty="0" err="1"/>
              <a:t>byrow</a:t>
            </a:r>
            <a:r>
              <a:rPr lang="en-US" sz="1600" dirty="0"/>
              <a:t> = TRUE)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xr</a:t>
            </a:r>
            <a:r>
              <a:rPr lang="en-US" sz="1600" dirty="0"/>
              <a:t> &lt;- </a:t>
            </a:r>
            <a:r>
              <a:rPr lang="en-US" sz="1600" dirty="0" err="1"/>
              <a:t>sapply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, range)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xp</a:t>
            </a:r>
            <a:r>
              <a:rPr lang="en-US" sz="1600" dirty="0"/>
              <a:t>[, </a:t>
            </a:r>
            <a:r>
              <a:rPr lang="en-US" sz="1600" dirty="0" err="1"/>
              <a:t>i</a:t>
            </a:r>
            <a:r>
              <a:rPr lang="en-US" sz="1600" dirty="0"/>
              <a:t>] &lt;- </a:t>
            </a:r>
            <a:r>
              <a:rPr lang="en-US" sz="1600" dirty="0" err="1"/>
              <a:t>seq</a:t>
            </a:r>
            <a:r>
              <a:rPr lang="en-US" sz="1600" dirty="0"/>
              <a:t>(</a:t>
            </a:r>
            <a:r>
              <a:rPr lang="en-US" sz="1600" dirty="0" err="1"/>
              <a:t>xr</a:t>
            </a:r>
            <a:r>
              <a:rPr lang="en-US" sz="1600" dirty="0"/>
              <a:t>[1, 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xr</a:t>
            </a:r>
            <a:r>
              <a:rPr lang="en-US" sz="1600" dirty="0"/>
              <a:t>[2, 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len</a:t>
            </a:r>
            <a:r>
              <a:rPr lang="en-US" sz="1600" dirty="0"/>
              <a:t>=</a:t>
            </a:r>
            <a:r>
              <a:rPr lang="en-US" sz="1600" dirty="0" err="1"/>
              <a:t>nrow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xf</a:t>
            </a:r>
            <a:r>
              <a:rPr lang="en-US" sz="1600" dirty="0"/>
              <a:t> &lt;- predict(mars.fit1, </a:t>
            </a:r>
            <a:r>
              <a:rPr lang="en-US" sz="1600" dirty="0" err="1"/>
              <a:t>xp</a:t>
            </a:r>
            <a:r>
              <a:rPr lang="en-US" sz="1600" dirty="0"/>
              <a:t>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plot(</a:t>
            </a:r>
            <a:r>
              <a:rPr lang="en-US" sz="1600" dirty="0" err="1"/>
              <a:t>xp</a:t>
            </a:r>
            <a:r>
              <a:rPr lang="en-US" sz="1600" dirty="0"/>
              <a:t>[, 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xf</a:t>
            </a:r>
            <a:r>
              <a:rPr lang="en-US" sz="1600" dirty="0"/>
              <a:t>, </a:t>
            </a:r>
            <a:r>
              <a:rPr lang="en-US" sz="1600" dirty="0" err="1"/>
              <a:t>xlab</a:t>
            </a:r>
            <a:r>
              <a:rPr lang="en-US" sz="1600" dirty="0"/>
              <a:t> = </a:t>
            </a:r>
            <a:r>
              <a:rPr lang="en-US" sz="1600" dirty="0" err="1"/>
              <a:t>colnames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)[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ylab</a:t>
            </a:r>
            <a:r>
              <a:rPr lang="en-US" sz="1600" dirty="0"/>
              <a:t> = "", type = "l")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640" y="35528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98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Surface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3" y="1403011"/>
            <a:ext cx="5322127" cy="517006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919" y="1889760"/>
            <a:ext cx="5188171" cy="468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49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in 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300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Fitting an </a:t>
            </a:r>
            <a:r>
              <a:rPr lang="en-US" sz="2000" u="sng" dirty="0"/>
              <a:t>INTERACTION</a:t>
            </a:r>
            <a:r>
              <a:rPr lang="en-US" sz="2000" dirty="0"/>
              <a:t> MARS model using the </a:t>
            </a:r>
            <a:r>
              <a:rPr lang="en-US" sz="2000" dirty="0" err="1"/>
              <a:t>mda</a:t>
            </a:r>
            <a:r>
              <a:rPr lang="en-US" sz="2000" dirty="0"/>
              <a:t> package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mars.fit2&lt;-mars(</a:t>
            </a:r>
            <a:r>
              <a:rPr lang="en-US" sz="2000" dirty="0" err="1">
                <a:solidFill>
                  <a:srgbClr val="0000FF"/>
                </a:solidFill>
              </a:rPr>
              <a:t>immresp</a:t>
            </a:r>
            <a:r>
              <a:rPr lang="en-US" sz="2000" dirty="0">
                <a:solidFill>
                  <a:srgbClr val="0000FF"/>
                </a:solidFill>
              </a:rPr>
              <a:t>[,-c(2:6,9)], </a:t>
            </a:r>
            <a:r>
              <a:rPr lang="en-US" sz="2000" dirty="0" err="1">
                <a:solidFill>
                  <a:srgbClr val="0000FF"/>
                </a:solidFill>
              </a:rPr>
              <a:t>immresp</a:t>
            </a:r>
            <a:r>
              <a:rPr lang="en-US" sz="2000" dirty="0">
                <a:solidFill>
                  <a:srgbClr val="0000FF"/>
                </a:solidFill>
              </a:rPr>
              <a:t>[,10], degree=2, prune=TRUE, </a:t>
            </a:r>
            <a:r>
              <a:rPr lang="en-US" sz="2000" dirty="0" err="1">
                <a:solidFill>
                  <a:srgbClr val="0000FF"/>
                </a:solidFill>
              </a:rPr>
              <a:t>forward.step</a:t>
            </a:r>
            <a:r>
              <a:rPr lang="en-US" sz="2000" dirty="0">
                <a:solidFill>
                  <a:srgbClr val="0000FF"/>
                </a:solidFill>
              </a:rPr>
              <a:t> = TRUE)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mars.fit2$gcv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425.879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mars.fit2$all.terms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 1  2  3  4  5  6  8  9 10 12 13 14 15 16 18 20 21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mars.fit2$selected.terms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1 2 5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mars.fit2$coef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	[,1]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[1,] 47.6428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[2,]   0.0341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[3,]   0.0123</a:t>
            </a:r>
          </a:p>
        </p:txBody>
      </p:sp>
    </p:spTree>
    <p:extLst>
      <p:ext uri="{BB962C8B-B14F-4D97-AF65-F5344CB8AC3E}">
        <p14:creationId xmlns:p14="http://schemas.microsoft.com/office/powerpoint/2010/main" val="777369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in 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3010"/>
            <a:ext cx="10515600" cy="5009981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/>
              <a:t>### So using this info we can get the form of our MARS model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mars.fit2$coef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[1,] 47.6428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[2,]   0.0341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[3,]   0.0123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mars.fit2$cuts[c(1,2,5),]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[,1]  [,2]  [,3]   [,4]  [,5]  [,6]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[1,]    0     0    0.0     0      0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[2,]    0     0    0.0     0      0   919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[3,]    0     0   19.5    0      0   919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mars.fit2$factor[c(1,2,5),]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</a:t>
            </a:r>
            <a:r>
              <a:rPr lang="en-US" sz="1600" dirty="0" err="1">
                <a:solidFill>
                  <a:srgbClr val="FF0000"/>
                </a:solidFill>
              </a:rPr>
              <a:t>PFHpA</a:t>
            </a:r>
            <a:r>
              <a:rPr lang="en-US" sz="1600" dirty="0">
                <a:solidFill>
                  <a:srgbClr val="FF0000"/>
                </a:solidFill>
              </a:rPr>
              <a:t>   PFOA   </a:t>
            </a:r>
            <a:r>
              <a:rPr lang="en-US" sz="1600" dirty="0" err="1">
                <a:solidFill>
                  <a:srgbClr val="FF0000"/>
                </a:solidFill>
              </a:rPr>
              <a:t>PFUnA</a:t>
            </a:r>
            <a:r>
              <a:rPr lang="en-US" sz="1600" dirty="0">
                <a:solidFill>
                  <a:srgbClr val="FF0000"/>
                </a:solidFill>
              </a:rPr>
              <a:t>   </a:t>
            </a:r>
            <a:r>
              <a:rPr lang="en-US" sz="1600" dirty="0" err="1">
                <a:solidFill>
                  <a:srgbClr val="FF0000"/>
                </a:solidFill>
              </a:rPr>
              <a:t>PFDoA</a:t>
            </a:r>
            <a:r>
              <a:rPr lang="en-US" sz="1600" dirty="0">
                <a:solidFill>
                  <a:srgbClr val="FF0000"/>
                </a:solidFill>
              </a:rPr>
              <a:t>   </a:t>
            </a:r>
            <a:r>
              <a:rPr lang="en-US" sz="1600" dirty="0" err="1">
                <a:solidFill>
                  <a:srgbClr val="FF0000"/>
                </a:solidFill>
              </a:rPr>
              <a:t>PFTriA</a:t>
            </a:r>
            <a:r>
              <a:rPr lang="en-US" sz="1600" dirty="0">
                <a:solidFill>
                  <a:srgbClr val="FF0000"/>
                </a:solidFill>
              </a:rPr>
              <a:t>  PFOS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[1,]     0        0         0            0            0    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[2,]     0        0         0            0            0        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[3,]     0        0        -1            0            0      -1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0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Multivariate Adaptive Regression Splines (MARS)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7073"/>
            <a:ext cx="10515600" cy="46598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Linear regression, linear basis expansions, and non-linear regression all make assumptions about the “model”</a:t>
            </a:r>
          </a:p>
          <a:p>
            <a:pPr lvl="1"/>
            <a:r>
              <a:rPr lang="en-US" dirty="0"/>
              <a:t>Incorrect assumptions lead to poor results</a:t>
            </a:r>
          </a:p>
          <a:p>
            <a:pPr lvl="1"/>
            <a:r>
              <a:rPr lang="en-US" dirty="0"/>
              <a:t>Reduced interpretability</a:t>
            </a:r>
          </a:p>
          <a:p>
            <a:pPr lvl="1"/>
            <a:endParaRPr lang="en-US" sz="900" dirty="0"/>
          </a:p>
          <a:p>
            <a:r>
              <a:rPr lang="en-US" dirty="0"/>
              <a:t>CART (and similar) models interpretable but have the issues discussed previously</a:t>
            </a:r>
          </a:p>
          <a:p>
            <a:pPr lvl="1"/>
            <a:r>
              <a:rPr lang="en-US" dirty="0"/>
              <a:t>Also tend to perform poorly for regression tasks (i.e. continuous outcomes)</a:t>
            </a:r>
          </a:p>
          <a:p>
            <a:pPr lvl="1"/>
            <a:r>
              <a:rPr lang="en-US" dirty="0"/>
              <a:t>Difficulty capturing additive relationships</a:t>
            </a:r>
          </a:p>
          <a:p>
            <a:pPr lvl="1"/>
            <a:endParaRPr lang="en-US" sz="900" dirty="0"/>
          </a:p>
          <a:p>
            <a:r>
              <a:rPr lang="en-US" dirty="0"/>
              <a:t>Can we combine several features of these approaches?</a:t>
            </a:r>
          </a:p>
          <a:p>
            <a:pPr lvl="1"/>
            <a:r>
              <a:rPr lang="en-US" dirty="0"/>
              <a:t>Basis functions </a:t>
            </a:r>
          </a:p>
          <a:p>
            <a:pPr lvl="1"/>
            <a:r>
              <a:rPr lang="en-US" dirty="0"/>
              <a:t>Minimal </a:t>
            </a:r>
            <a:r>
              <a:rPr lang="en-US" i="1" dirty="0"/>
              <a:t>a priori </a:t>
            </a:r>
            <a:r>
              <a:rPr lang="en-US" dirty="0"/>
              <a:t>assumptions</a:t>
            </a:r>
          </a:p>
          <a:p>
            <a:pPr lvl="1"/>
            <a:r>
              <a:rPr lang="en-US" dirty="0"/>
              <a:t>Reasonable computational complexity</a:t>
            </a:r>
          </a:p>
          <a:p>
            <a:pPr lvl="1"/>
            <a:r>
              <a:rPr lang="en-US" dirty="0"/>
              <a:t>"good" error rates</a:t>
            </a:r>
          </a:p>
        </p:txBody>
      </p:sp>
    </p:spTree>
    <p:extLst>
      <p:ext uri="{BB962C8B-B14F-4D97-AF65-F5344CB8AC3E}">
        <p14:creationId xmlns:p14="http://schemas.microsoft.com/office/powerpoint/2010/main" val="864367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Model Allowing for Interactions?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405205"/>
              </p:ext>
            </p:extLst>
          </p:nvPr>
        </p:nvGraphicFramePr>
        <p:xfrm>
          <a:off x="2236788" y="1403011"/>
          <a:ext cx="2686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53800" progId="Equation.DSMT4">
                  <p:embed/>
                </p:oleObj>
              </mc:Choice>
              <mc:Fallback>
                <p:oleObj name="Equation" r:id="rId2" imgW="1409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36788" y="1403011"/>
                        <a:ext cx="26860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879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Predictions (Interaction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our prediction for PFOS = 180 and </a:t>
            </a:r>
            <a:r>
              <a:rPr lang="en-US" dirty="0" err="1"/>
              <a:t>PFUnA</a:t>
            </a:r>
            <a:r>
              <a:rPr lang="en-US" dirty="0"/>
              <a:t> = 14.2?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there a region where both model terms have an impact?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00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3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Effects of Each Predictor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par(</a:t>
            </a:r>
            <a:r>
              <a:rPr lang="en-US" sz="1600" dirty="0" err="1"/>
              <a:t>mfrow</a:t>
            </a:r>
            <a:r>
              <a:rPr lang="en-US" sz="1600" dirty="0"/>
              <a:t> = c(2, 3), mar=c(4,3,3,2), </a:t>
            </a:r>
            <a:r>
              <a:rPr lang="en-US" sz="1600" dirty="0" err="1"/>
              <a:t>pty</a:t>
            </a:r>
            <a:r>
              <a:rPr lang="en-US" sz="1600" dirty="0"/>
              <a:t>="s")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 in 1:6)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{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xp</a:t>
            </a:r>
            <a:r>
              <a:rPr lang="en-US" sz="1600" dirty="0"/>
              <a:t> &lt;- matrix(</a:t>
            </a:r>
            <a:r>
              <a:rPr lang="en-US" sz="1600" dirty="0" err="1"/>
              <a:t>sapply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[,c(2:6,9)], mean),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          </a:t>
            </a:r>
            <a:r>
              <a:rPr lang="en-US" sz="1600" dirty="0" err="1"/>
              <a:t>nrow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), 6, </a:t>
            </a:r>
            <a:r>
              <a:rPr lang="en-US" sz="1600" dirty="0" err="1"/>
              <a:t>byrow</a:t>
            </a:r>
            <a:r>
              <a:rPr lang="en-US" sz="1600" dirty="0"/>
              <a:t> = TRUE)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xr</a:t>
            </a:r>
            <a:r>
              <a:rPr lang="en-US" sz="1600" dirty="0"/>
              <a:t> &lt;- </a:t>
            </a:r>
            <a:r>
              <a:rPr lang="en-US" sz="1600" dirty="0" err="1"/>
              <a:t>sapply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[,c(2:6,9)], range)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xp</a:t>
            </a:r>
            <a:r>
              <a:rPr lang="en-US" sz="1600" dirty="0"/>
              <a:t>[, </a:t>
            </a:r>
            <a:r>
              <a:rPr lang="en-US" sz="1600" dirty="0" err="1"/>
              <a:t>i</a:t>
            </a:r>
            <a:r>
              <a:rPr lang="en-US" sz="1600" dirty="0"/>
              <a:t>] &lt;- </a:t>
            </a:r>
            <a:r>
              <a:rPr lang="en-US" sz="1600" dirty="0" err="1"/>
              <a:t>seq</a:t>
            </a:r>
            <a:r>
              <a:rPr lang="en-US" sz="1600" dirty="0"/>
              <a:t>(</a:t>
            </a:r>
            <a:r>
              <a:rPr lang="en-US" sz="1600" dirty="0" err="1"/>
              <a:t>xr</a:t>
            </a:r>
            <a:r>
              <a:rPr lang="en-US" sz="1600" dirty="0"/>
              <a:t>[1, 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xr</a:t>
            </a:r>
            <a:r>
              <a:rPr lang="en-US" sz="1600" dirty="0"/>
              <a:t>[2, 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len</a:t>
            </a:r>
            <a:r>
              <a:rPr lang="en-US" sz="1600" dirty="0"/>
              <a:t>=</a:t>
            </a:r>
            <a:r>
              <a:rPr lang="en-US" sz="1600" dirty="0" err="1"/>
              <a:t>nrow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</a:t>
            </a:r>
            <a:r>
              <a:rPr lang="en-US" sz="1600" dirty="0" err="1"/>
              <a:t>xf</a:t>
            </a:r>
            <a:r>
              <a:rPr lang="en-US" sz="1600" dirty="0"/>
              <a:t> &lt;- predict(mars.fit2, </a:t>
            </a:r>
            <a:r>
              <a:rPr lang="en-US" sz="1600" dirty="0" err="1"/>
              <a:t>xp</a:t>
            </a:r>
            <a:r>
              <a:rPr lang="en-US" sz="1600" dirty="0"/>
              <a:t>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plot(</a:t>
            </a:r>
            <a:r>
              <a:rPr lang="en-US" sz="1600" dirty="0" err="1"/>
              <a:t>xp</a:t>
            </a:r>
            <a:r>
              <a:rPr lang="en-US" sz="1600" dirty="0"/>
              <a:t>[, 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xf</a:t>
            </a:r>
            <a:r>
              <a:rPr lang="en-US" sz="1600" dirty="0"/>
              <a:t>, </a:t>
            </a:r>
            <a:r>
              <a:rPr lang="en-US" sz="1600" dirty="0" err="1"/>
              <a:t>xlab</a:t>
            </a:r>
            <a:r>
              <a:rPr lang="en-US" sz="1600" dirty="0"/>
              <a:t> = </a:t>
            </a:r>
            <a:r>
              <a:rPr lang="en-US" sz="1600" dirty="0" err="1"/>
              <a:t>colnames</a:t>
            </a:r>
            <a:r>
              <a:rPr lang="en-US" sz="1600" dirty="0"/>
              <a:t>(</a:t>
            </a:r>
            <a:r>
              <a:rPr lang="en-US" sz="1600" dirty="0" err="1"/>
              <a:t>immresp</a:t>
            </a:r>
            <a:r>
              <a:rPr lang="en-US" sz="1600" dirty="0"/>
              <a:t>) [c(2:6,9)][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         </a:t>
            </a:r>
            <a:r>
              <a:rPr lang="en-US" sz="1600" dirty="0" err="1"/>
              <a:t>ylab</a:t>
            </a:r>
            <a:r>
              <a:rPr lang="en-US" sz="1600" dirty="0"/>
              <a:t> = "", type = "l")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1600" dirty="0"/>
              <a:t>  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66725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92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Surface (Interaction Model)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8" y="1403011"/>
            <a:ext cx="5609524" cy="52285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724" y="1403011"/>
            <a:ext cx="5190476" cy="5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10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an </a:t>
            </a:r>
            <a:r>
              <a:rPr lang="en-US" sz="2000" u="sng" dirty="0"/>
              <a:t>ADDITIVE</a:t>
            </a:r>
            <a:r>
              <a:rPr lang="en-US" sz="2000" dirty="0"/>
              <a:t> MARS model using the earth package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mars.fit3&lt;-earth(</a:t>
            </a:r>
            <a:r>
              <a:rPr lang="en-US" sz="2000" dirty="0" err="1">
                <a:solidFill>
                  <a:srgbClr val="0000FF"/>
                </a:solidFill>
              </a:rPr>
              <a:t>immresp</a:t>
            </a:r>
            <a:r>
              <a:rPr lang="en-US" sz="2000" dirty="0">
                <a:solidFill>
                  <a:srgbClr val="0000FF"/>
                </a:solidFill>
              </a:rPr>
              <a:t>[,-10], </a:t>
            </a:r>
            <a:r>
              <a:rPr lang="en-US" sz="2000" dirty="0" err="1">
                <a:solidFill>
                  <a:srgbClr val="0000FF"/>
                </a:solidFill>
              </a:rPr>
              <a:t>immresp</a:t>
            </a:r>
            <a:r>
              <a:rPr lang="en-US" sz="2000" dirty="0">
                <a:solidFill>
                  <a:srgbClr val="0000FF"/>
                </a:solidFill>
              </a:rPr>
              <a:t>[,10], degree=1, prune=TRUE, </a:t>
            </a:r>
            <a:r>
              <a:rPr lang="en-US" sz="2000" dirty="0" err="1">
                <a:solidFill>
                  <a:srgbClr val="0000FF"/>
                </a:solidFill>
              </a:rPr>
              <a:t>forward.step</a:t>
            </a:r>
            <a:r>
              <a:rPr lang="en-US" sz="2000" dirty="0">
                <a:solidFill>
                  <a:srgbClr val="0000FF"/>
                </a:solidFill>
              </a:rPr>
              <a:t> = TRUE)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mars.fit3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Selected 9 of 16 terms, and 4 of 9 predictors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Termination condition: Reached </a:t>
            </a:r>
            <a:r>
              <a:rPr lang="en-US" sz="2000" dirty="0" err="1">
                <a:solidFill>
                  <a:srgbClr val="FF0000"/>
                </a:solidFill>
              </a:rPr>
              <a:t>nk</a:t>
            </a:r>
            <a:r>
              <a:rPr lang="en-US" sz="2000" dirty="0">
                <a:solidFill>
                  <a:srgbClr val="FF0000"/>
                </a:solidFill>
              </a:rPr>
              <a:t> 21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Importance: PFOS, </a:t>
            </a:r>
            <a:r>
              <a:rPr lang="en-US" sz="2000" dirty="0" err="1">
                <a:solidFill>
                  <a:srgbClr val="FF0000"/>
                </a:solidFill>
              </a:rPr>
              <a:t>PFHxA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PFUnA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PFTriA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     </a:t>
            </a:r>
            <a:r>
              <a:rPr lang="en-US" sz="2000" dirty="0" err="1">
                <a:solidFill>
                  <a:srgbClr val="FF0000"/>
                </a:solidFill>
              </a:rPr>
              <a:t>PFHpA</a:t>
            </a:r>
            <a:r>
              <a:rPr lang="en-US" sz="2000" dirty="0">
                <a:solidFill>
                  <a:srgbClr val="FF0000"/>
                </a:solidFill>
              </a:rPr>
              <a:t>-unused, PFOA-unused, </a:t>
            </a:r>
            <a:r>
              <a:rPr lang="en-US" sz="2000" dirty="0" err="1">
                <a:solidFill>
                  <a:srgbClr val="FF0000"/>
                </a:solidFill>
              </a:rPr>
              <a:t>PFDoA</a:t>
            </a:r>
            <a:r>
              <a:rPr lang="en-US" sz="2000" dirty="0">
                <a:solidFill>
                  <a:srgbClr val="FF0000"/>
                </a:solidFill>
              </a:rPr>
              <a:t>-unused, </a:t>
            </a:r>
            <a:r>
              <a:rPr lang="en-US" sz="2000" dirty="0" err="1">
                <a:solidFill>
                  <a:srgbClr val="FF0000"/>
                </a:solidFill>
              </a:rPr>
              <a:t>PFHxS</a:t>
            </a:r>
            <a:r>
              <a:rPr lang="en-US" sz="2000" dirty="0">
                <a:solidFill>
                  <a:srgbClr val="FF0000"/>
                </a:solidFill>
              </a:rPr>
              <a:t>-unused, </a:t>
            </a:r>
            <a:r>
              <a:rPr lang="en-US" sz="2000" dirty="0" err="1">
                <a:solidFill>
                  <a:srgbClr val="FF0000"/>
                </a:solidFill>
              </a:rPr>
              <a:t>PFHpS</a:t>
            </a:r>
            <a:r>
              <a:rPr lang="en-US" sz="2000" dirty="0">
                <a:solidFill>
                  <a:srgbClr val="FF0000"/>
                </a:solidFill>
              </a:rPr>
              <a:t>-unused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Number of terms at each degree of interaction: 1 8 (additive model)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GCV 376.3404    RSS 16880.12    </a:t>
            </a:r>
            <a:r>
              <a:rPr lang="en-US" sz="2000" dirty="0" err="1">
                <a:solidFill>
                  <a:srgbClr val="FF0000"/>
                </a:solidFill>
              </a:rPr>
              <a:t>GRSq</a:t>
            </a:r>
            <a:r>
              <a:rPr lang="en-US" sz="2000" dirty="0">
                <a:solidFill>
                  <a:srgbClr val="FF0000"/>
                </a:solidFill>
              </a:rPr>
              <a:t> 0.2197695    </a:t>
            </a:r>
            <a:r>
              <a:rPr lang="en-US" sz="2000" dirty="0" err="1">
                <a:solidFill>
                  <a:srgbClr val="FF0000"/>
                </a:solidFill>
              </a:rPr>
              <a:t>RSq</a:t>
            </a:r>
            <a:r>
              <a:rPr lang="en-US" sz="2000" dirty="0">
                <a:solidFill>
                  <a:srgbClr val="FF0000"/>
                </a:solidFill>
              </a:rPr>
              <a:t> 0.5206911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names(mars.fit3)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[1] "</a:t>
            </a:r>
            <a:r>
              <a:rPr lang="en-US" sz="2000" dirty="0" err="1">
                <a:solidFill>
                  <a:srgbClr val="FF0000"/>
                </a:solidFill>
              </a:rPr>
              <a:t>rss</a:t>
            </a:r>
            <a:r>
              <a:rPr lang="en-US" sz="2000" dirty="0">
                <a:solidFill>
                  <a:srgbClr val="FF0000"/>
                </a:solidFill>
              </a:rPr>
              <a:t>"               "</a:t>
            </a:r>
            <a:r>
              <a:rPr lang="en-US" sz="2000" dirty="0" err="1">
                <a:solidFill>
                  <a:srgbClr val="FF0000"/>
                </a:solidFill>
              </a:rPr>
              <a:t>rsq</a:t>
            </a:r>
            <a:r>
              <a:rPr lang="en-US" sz="2000" dirty="0">
                <a:solidFill>
                  <a:srgbClr val="FF0000"/>
                </a:solidFill>
              </a:rPr>
              <a:t>"               "</a:t>
            </a:r>
            <a:r>
              <a:rPr lang="en-US" sz="2000" dirty="0" err="1">
                <a:solidFill>
                  <a:srgbClr val="FF0000"/>
                </a:solidFill>
              </a:rPr>
              <a:t>gcv</a:t>
            </a:r>
            <a:r>
              <a:rPr lang="en-US" sz="2000" dirty="0">
                <a:solidFill>
                  <a:srgbClr val="FF0000"/>
                </a:solidFill>
              </a:rPr>
              <a:t>"               "</a:t>
            </a:r>
            <a:r>
              <a:rPr lang="en-US" sz="2000" dirty="0" err="1">
                <a:solidFill>
                  <a:srgbClr val="FF0000"/>
                </a:solidFill>
              </a:rPr>
              <a:t>grsq</a:t>
            </a:r>
            <a:r>
              <a:rPr lang="en-US" sz="2000" dirty="0">
                <a:solidFill>
                  <a:srgbClr val="FF0000"/>
                </a:solidFill>
              </a:rPr>
              <a:t>"              "</a:t>
            </a:r>
            <a:r>
              <a:rPr lang="en-US" sz="2000" dirty="0" err="1">
                <a:solidFill>
                  <a:srgbClr val="FF0000"/>
                </a:solidFill>
              </a:rPr>
              <a:t>bx</a:t>
            </a:r>
            <a:r>
              <a:rPr lang="en-US" sz="2000" dirty="0">
                <a:solidFill>
                  <a:srgbClr val="FF0000"/>
                </a:solidFill>
              </a:rPr>
              <a:t>"   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[6] "</a:t>
            </a:r>
            <a:r>
              <a:rPr lang="en-US" sz="2000" dirty="0" err="1">
                <a:solidFill>
                  <a:srgbClr val="FF0000"/>
                </a:solidFill>
              </a:rPr>
              <a:t>dirs</a:t>
            </a:r>
            <a:r>
              <a:rPr lang="en-US" sz="2000" dirty="0">
                <a:solidFill>
                  <a:srgbClr val="FF0000"/>
                </a:solidFill>
              </a:rPr>
              <a:t>"              "cuts"              "</a:t>
            </a:r>
            <a:r>
              <a:rPr lang="en-US" sz="2000" dirty="0" err="1">
                <a:solidFill>
                  <a:srgbClr val="FF0000"/>
                </a:solidFill>
              </a:rPr>
              <a:t>selected.terms</a:t>
            </a:r>
            <a:r>
              <a:rPr lang="en-US" sz="2000" dirty="0">
                <a:solidFill>
                  <a:srgbClr val="FF0000"/>
                </a:solidFill>
              </a:rPr>
              <a:t>"    "</a:t>
            </a:r>
            <a:r>
              <a:rPr lang="en-US" sz="2000" dirty="0" err="1">
                <a:solidFill>
                  <a:srgbClr val="FF0000"/>
                </a:solidFill>
              </a:rPr>
              <a:t>prune.terms</a:t>
            </a:r>
            <a:r>
              <a:rPr lang="en-US" sz="2000" dirty="0">
                <a:solidFill>
                  <a:srgbClr val="FF0000"/>
                </a:solidFill>
              </a:rPr>
              <a:t>"       "</a:t>
            </a:r>
            <a:r>
              <a:rPr lang="en-US" sz="2000" dirty="0" err="1">
                <a:solidFill>
                  <a:srgbClr val="FF0000"/>
                </a:solidFill>
              </a:rPr>
              <a:t>fitted.values</a:t>
            </a:r>
            <a:r>
              <a:rPr lang="en-US" sz="2000" dirty="0">
                <a:solidFill>
                  <a:srgbClr val="FF0000"/>
                </a:solidFill>
              </a:rPr>
              <a:t>"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[11] "residuals"         "coefficients"      "</a:t>
            </a:r>
            <a:r>
              <a:rPr lang="en-US" sz="2000" dirty="0" err="1">
                <a:solidFill>
                  <a:srgbClr val="FF0000"/>
                </a:solidFill>
              </a:rPr>
              <a:t>rss.per.response</a:t>
            </a:r>
            <a:r>
              <a:rPr lang="en-US" sz="2000" dirty="0">
                <a:solidFill>
                  <a:srgbClr val="FF0000"/>
                </a:solidFill>
              </a:rPr>
              <a:t>"  "</a:t>
            </a:r>
            <a:r>
              <a:rPr lang="en-US" sz="2000" dirty="0" err="1">
                <a:solidFill>
                  <a:srgbClr val="FF0000"/>
                </a:solidFill>
              </a:rPr>
              <a:t>rsq.per.response</a:t>
            </a:r>
            <a:r>
              <a:rPr lang="en-US" sz="2000" dirty="0">
                <a:solidFill>
                  <a:srgbClr val="FF0000"/>
                </a:solidFill>
              </a:rPr>
              <a:t>"  "</a:t>
            </a:r>
            <a:r>
              <a:rPr lang="en-US" sz="2000" dirty="0" err="1">
                <a:solidFill>
                  <a:srgbClr val="FF0000"/>
                </a:solidFill>
              </a:rPr>
              <a:t>gcv.per.response</a:t>
            </a:r>
            <a:r>
              <a:rPr lang="en-US" sz="2000" dirty="0">
                <a:solidFill>
                  <a:srgbClr val="FF0000"/>
                </a:solidFill>
              </a:rPr>
              <a:t>"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[16] "</a:t>
            </a:r>
            <a:r>
              <a:rPr lang="en-US" sz="2000" dirty="0" err="1">
                <a:solidFill>
                  <a:srgbClr val="FF0000"/>
                </a:solidFill>
              </a:rPr>
              <a:t>grsq.per.response</a:t>
            </a:r>
            <a:r>
              <a:rPr lang="en-US" sz="2000" dirty="0">
                <a:solidFill>
                  <a:srgbClr val="FF0000"/>
                </a:solidFill>
              </a:rPr>
              <a:t>" "</a:t>
            </a:r>
            <a:r>
              <a:rPr lang="en-US" sz="2000" dirty="0" err="1">
                <a:solidFill>
                  <a:srgbClr val="FF0000"/>
                </a:solidFill>
              </a:rPr>
              <a:t>rss.per.subset</a:t>
            </a:r>
            <a:r>
              <a:rPr lang="en-US" sz="2000" dirty="0">
                <a:solidFill>
                  <a:srgbClr val="FF0000"/>
                </a:solidFill>
              </a:rPr>
              <a:t>"    "</a:t>
            </a:r>
            <a:r>
              <a:rPr lang="en-US" sz="2000" dirty="0" err="1">
                <a:solidFill>
                  <a:srgbClr val="FF0000"/>
                </a:solidFill>
              </a:rPr>
              <a:t>gcv.per.subset</a:t>
            </a:r>
            <a:r>
              <a:rPr lang="en-US" sz="2000" dirty="0">
                <a:solidFill>
                  <a:srgbClr val="FF0000"/>
                </a:solidFill>
              </a:rPr>
              <a:t>"    "leverages"         "</a:t>
            </a:r>
            <a:r>
              <a:rPr lang="en-US" sz="2000" dirty="0" err="1">
                <a:solidFill>
                  <a:srgbClr val="FF0000"/>
                </a:solidFill>
              </a:rPr>
              <a:t>pmethod</a:t>
            </a:r>
            <a:r>
              <a:rPr lang="en-US" sz="2000" dirty="0">
                <a:solidFill>
                  <a:srgbClr val="FF0000"/>
                </a:solidFill>
              </a:rPr>
              <a:t>"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[21] "</a:t>
            </a:r>
            <a:r>
              <a:rPr lang="en-US" sz="2000" dirty="0" err="1">
                <a:solidFill>
                  <a:srgbClr val="FF0000"/>
                </a:solidFill>
              </a:rPr>
              <a:t>nprune</a:t>
            </a:r>
            <a:r>
              <a:rPr lang="en-US" sz="2000" dirty="0">
                <a:solidFill>
                  <a:srgbClr val="FF0000"/>
                </a:solidFill>
              </a:rPr>
              <a:t>"            "penalty"           "</a:t>
            </a:r>
            <a:r>
              <a:rPr lang="en-US" sz="2000" dirty="0" err="1">
                <a:solidFill>
                  <a:srgbClr val="FF0000"/>
                </a:solidFill>
              </a:rPr>
              <a:t>nk</a:t>
            </a:r>
            <a:r>
              <a:rPr lang="en-US" sz="2000" dirty="0">
                <a:solidFill>
                  <a:srgbClr val="FF0000"/>
                </a:solidFill>
              </a:rPr>
              <a:t>"                "thresh"            "</a:t>
            </a:r>
            <a:r>
              <a:rPr lang="en-US" sz="2000" dirty="0" err="1">
                <a:solidFill>
                  <a:srgbClr val="FF0000"/>
                </a:solidFill>
              </a:rPr>
              <a:t>termcond</a:t>
            </a:r>
            <a:r>
              <a:rPr lang="en-US" sz="2000" dirty="0">
                <a:solidFill>
                  <a:srgbClr val="FF0000"/>
                </a:solidFill>
              </a:rPr>
              <a:t>"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[26] "weights"           "call"              "namesx.org"        "</a:t>
            </a:r>
            <a:r>
              <a:rPr lang="en-US" sz="2000" dirty="0" err="1">
                <a:solidFill>
                  <a:srgbClr val="FF0000"/>
                </a:solidFill>
              </a:rPr>
              <a:t>namesx</a:t>
            </a:r>
            <a:r>
              <a:rPr lang="en-US" sz="2000" dirty="0">
                <a:solidFill>
                  <a:srgbClr val="FF0000"/>
                </a:solidFill>
              </a:rPr>
              <a:t>"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719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Fitting an </a:t>
            </a:r>
            <a:r>
              <a:rPr lang="en-US" sz="2000" u="sng" dirty="0"/>
              <a:t>ADDITIVE</a:t>
            </a:r>
            <a:r>
              <a:rPr lang="en-US" sz="2000" dirty="0"/>
              <a:t> MARS model using the earth package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mars.fit3$coef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 		immresp[,10]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(Intercept)      	40.26172178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h(914-PFOS)       	0.03890829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h(PFHxA-0.13)   	370.02511425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h(20.8-PFUnA)     	4.60377589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h(PFOS-594)       	0.03927793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h(PFTriA-3.76) 	-224.01447772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h(PFTriA-4.08) 	122.52065846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h(PFTriA-3.38)  	103.71368915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t-BR" sz="2000" dirty="0">
                <a:solidFill>
                  <a:srgbClr val="FF0000"/>
                </a:solidFill>
              </a:rPr>
              <a:t>h(PFHxA-0.07)  	-367.77967552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26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earth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mars.fit3$selected.terms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[1]  1  3  4  7  8  9  14  15  16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mars.fit3$cuts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	       </a:t>
            </a:r>
            <a:r>
              <a:rPr lang="en-US" sz="2000" dirty="0" err="1">
                <a:solidFill>
                  <a:srgbClr val="FF0000"/>
                </a:solidFill>
              </a:rPr>
              <a:t>PFHxA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PFHpA</a:t>
            </a:r>
            <a:r>
              <a:rPr lang="en-US" sz="2000" dirty="0">
                <a:solidFill>
                  <a:srgbClr val="FF0000"/>
                </a:solidFill>
              </a:rPr>
              <a:t>    PFOA    </a:t>
            </a:r>
            <a:r>
              <a:rPr lang="en-US" sz="2000" dirty="0" err="1">
                <a:solidFill>
                  <a:srgbClr val="FF0000"/>
                </a:solidFill>
              </a:rPr>
              <a:t>PFUnA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PFDoA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PFTriA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PFHxS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PFHpS</a:t>
            </a:r>
            <a:r>
              <a:rPr lang="en-US" sz="2000" dirty="0">
                <a:solidFill>
                  <a:srgbClr val="FF0000"/>
                </a:solidFill>
              </a:rPr>
              <a:t>   PFOS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     0.00        0            0   	       0.0            0   	      0.00	      0.00        0    	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h(PFOS-914)     0.00        0            0   	       0.0            0   	      0.00	      0.00        0	  914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h(914-PFOS)     0.00        0            0   	       0.0            0   	      0.00	      0.00        0	  914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h(PFHxA-0.13)  0.13        0            0   	       0.0            0   	      0.00	      0.00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h(0.13-PFHxA)  0.13        0           0   	       0.0            0   	      0.00	      0.00        0 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h(PFUnA-20.8)  0.00       0           0  	     20.8            0   	      0.00	      0.00        0 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h(20.8-PFUnA)  0.00       0           0  	     20.8            0	      0.00	      0.00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h(PFOS-594)      0.00       0           0  	       0.0            0	      0.00	      0.00        0	  594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h(PFTriA-3.76)   0.00       0           0   	       0.0            0	      3.76	      0.00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h(3.76-PFTriA)   0.00       0           0   	       0.0            0 	      3.76	      0.00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h(PFHxS-9.87)   0.00       0           0   	       0.0            0 	      0.00	      9.87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h(9.87-PFHxS)   0.00       0           0   	       0.0            0	      0.00	      9.87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h(PFHxS-34.02) 0.00       0           0   	       0.0            0	      0.00	    34.02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h(PFTriA-4.08)   0.00       0          0   	       0.0            0 	      4.08	      0.00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h(PFTriA-3.38)   0.00       0          0   	       0.0            0	      3.38	      0.00        0	    0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h(PFHxA-0.07)   0.07       0          0   	       0.0            0	      0.00	      0.00        0	    0</a:t>
            </a:r>
          </a:p>
        </p:txBody>
      </p:sp>
      <p:sp>
        <p:nvSpPr>
          <p:cNvPr id="5" name="Rectangle 4"/>
          <p:cNvSpPr/>
          <p:nvPr/>
        </p:nvSpPr>
        <p:spPr>
          <a:xfrm>
            <a:off x="902677" y="2223719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2677" y="2792048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2677" y="3062956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677" y="3825965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2677" y="4096873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2677" y="4367781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02677" y="5656692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02677" y="6208551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02677" y="5927600"/>
            <a:ext cx="8957603" cy="227064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22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earth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278" y="1325563"/>
            <a:ext cx="10515600" cy="496093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mars.fit3$dirs.[mars.fit3$selected.terms,]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     </a:t>
            </a:r>
            <a:r>
              <a:rPr lang="en-US" sz="2000" dirty="0" err="1">
                <a:solidFill>
                  <a:srgbClr val="FF0000"/>
                </a:solidFill>
              </a:rPr>
              <a:t>PFHxA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PFHpA</a:t>
            </a:r>
            <a:r>
              <a:rPr lang="en-US" sz="2000" dirty="0">
                <a:solidFill>
                  <a:srgbClr val="FF0000"/>
                </a:solidFill>
              </a:rPr>
              <a:t>   PFOA   </a:t>
            </a:r>
            <a:r>
              <a:rPr lang="en-US" sz="2000" dirty="0" err="1">
                <a:solidFill>
                  <a:srgbClr val="FF0000"/>
                </a:solidFill>
              </a:rPr>
              <a:t>PFUnA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PFDoA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PFTriA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PFHxS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PFHpS</a:t>
            </a:r>
            <a:r>
              <a:rPr lang="en-US" sz="2000" dirty="0">
                <a:solidFill>
                  <a:srgbClr val="FF0000"/>
                </a:solidFill>
              </a:rPr>
              <a:t>   PFOS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(Intercept)          0         0          0     	0     	0      	0     	0           0         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h(914-PFOS)       0         0         0     	0     	0      	0     	0           0         -1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h(PFHxA-0.13)    1         0         0     	0     	0      	0     	0           0         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h(20.8-PFUnA)    0         0         0    	-1    	0      	0     	0           0         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h(PFOS-594)        0         0         0     	0     	0      	0     	0           0          1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h(PFTriA-3.76)     0         0         0    	0     	0      	1     	0           0         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h(PFTriA-4.08)     0         0         0     	0     	0      	1     	0           0         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h(PFTriA-3.38)     0         0         0     	0     	0      	1     	0           0          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h(PFHxA-0.07)     1         0         0     	0     	0      	0     	0           0          0</a:t>
            </a:r>
          </a:p>
        </p:txBody>
      </p:sp>
    </p:spTree>
    <p:extLst>
      <p:ext uri="{BB962C8B-B14F-4D97-AF65-F5344CB8AC3E}">
        <p14:creationId xmlns:p14="http://schemas.microsoft.com/office/powerpoint/2010/main" val="2130275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7744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Diagnostic Plots for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plot(mars.fit3)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Note, the </a:t>
            </a:r>
            <a:r>
              <a:rPr lang="en-US" dirty="0" err="1"/>
              <a:t>GRSq</a:t>
            </a:r>
            <a:r>
              <a:rPr lang="en-US" dirty="0"/>
              <a:t> is: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60" y="202882"/>
            <a:ext cx="6400800" cy="639127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917204"/>
              </p:ext>
            </p:extLst>
          </p:nvPr>
        </p:nvGraphicFramePr>
        <p:xfrm>
          <a:off x="1717918" y="3086711"/>
          <a:ext cx="1078055" cy="688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380880" progId="Equation.DSMT4">
                  <p:embed/>
                </p:oleObj>
              </mc:Choice>
              <mc:Fallback>
                <p:oleObj name="Equation" r:id="rId3" imgW="5968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918" y="3086711"/>
                        <a:ext cx="1078055" cy="688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7619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 MARS from </a:t>
            </a:r>
            <a:r>
              <a:rPr lang="en-US" i="1" dirty="0" err="1"/>
              <a:t>mda</a:t>
            </a:r>
            <a:r>
              <a:rPr lang="en-US" dirty="0"/>
              <a:t> to </a:t>
            </a:r>
            <a:r>
              <a:rPr lang="en-US" i="1" dirty="0"/>
              <a:t>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3010"/>
            <a:ext cx="10744200" cy="5009981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/>
              <a:t>### We can convert a MARS model developed in </a:t>
            </a:r>
            <a:r>
              <a:rPr lang="en-US" sz="2000" dirty="0" err="1"/>
              <a:t>mda</a:t>
            </a:r>
            <a:r>
              <a:rPr lang="en-US" sz="2000" dirty="0"/>
              <a:t> into the format observed in earth using the earth package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mars.fit4&lt;-</a:t>
            </a:r>
            <a:r>
              <a:rPr lang="en-US" sz="2000" dirty="0" err="1">
                <a:solidFill>
                  <a:srgbClr val="0000FF"/>
                </a:solidFill>
              </a:rPr>
              <a:t>mars.to.earth</a:t>
            </a:r>
            <a:r>
              <a:rPr lang="en-US" sz="2000" dirty="0">
                <a:solidFill>
                  <a:srgbClr val="0000FF"/>
                </a:solidFill>
              </a:rPr>
              <a:t>(mars.fit2)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mars.fit4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Selected 3 of 18 terms, and 2 of 6 predictors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Termination condition: Unknown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Importance: object has no </a:t>
            </a:r>
            <a:r>
              <a:rPr lang="en-US" sz="2000" dirty="0" err="1">
                <a:solidFill>
                  <a:srgbClr val="FF0000"/>
                </a:solidFill>
              </a:rPr>
              <a:t>prune.terms</a:t>
            </a:r>
            <a:r>
              <a:rPr lang="en-US" sz="2000" dirty="0">
                <a:solidFill>
                  <a:srgbClr val="FF0000"/>
                </a:solidFill>
              </a:rPr>
              <a:t>, call update() on the model to fix that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Number of terms at each degree of interaction: 1 1 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GCV 425.879    RSS 27034.8    </a:t>
            </a:r>
            <a:r>
              <a:rPr lang="en-US" sz="2000" dirty="0" err="1">
                <a:solidFill>
                  <a:srgbClr val="FF0000"/>
                </a:solidFill>
              </a:rPr>
              <a:t>GRSq</a:t>
            </a:r>
            <a:r>
              <a:rPr lang="en-US" sz="2000" dirty="0">
                <a:solidFill>
                  <a:srgbClr val="FF0000"/>
                </a:solidFill>
              </a:rPr>
              <a:t> 0.1170658    </a:t>
            </a:r>
            <a:r>
              <a:rPr lang="en-US" sz="2000" dirty="0" err="1">
                <a:solidFill>
                  <a:srgbClr val="FF0000"/>
                </a:solidFill>
              </a:rPr>
              <a:t>RSq</a:t>
            </a:r>
            <a:r>
              <a:rPr lang="en-US" sz="2000" dirty="0">
                <a:solidFill>
                  <a:srgbClr val="FF0000"/>
                </a:solidFill>
              </a:rPr>
              <a:t> 0.2323503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update(mars.fit4)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Termination condition: Unknown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Importance: PFOS, </a:t>
            </a:r>
            <a:r>
              <a:rPr lang="en-US" sz="2000" dirty="0" err="1">
                <a:solidFill>
                  <a:srgbClr val="FF0000"/>
                </a:solidFill>
              </a:rPr>
              <a:t>PFUnA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PFHpA</a:t>
            </a:r>
            <a:r>
              <a:rPr lang="en-US" sz="2000" dirty="0">
                <a:solidFill>
                  <a:srgbClr val="FF0000"/>
                </a:solidFill>
              </a:rPr>
              <a:t>-unused, PFOA-unused, </a:t>
            </a:r>
            <a:r>
              <a:rPr lang="en-US" sz="2000" dirty="0" err="1">
                <a:solidFill>
                  <a:srgbClr val="FF0000"/>
                </a:solidFill>
              </a:rPr>
              <a:t>PFDoA</a:t>
            </a:r>
            <a:r>
              <a:rPr lang="en-US" sz="2000" dirty="0">
                <a:solidFill>
                  <a:srgbClr val="FF0000"/>
                </a:solidFill>
              </a:rPr>
              <a:t>-unused, </a:t>
            </a:r>
            <a:r>
              <a:rPr lang="en-US" sz="2000" dirty="0" err="1">
                <a:solidFill>
                  <a:srgbClr val="FF0000"/>
                </a:solidFill>
              </a:rPr>
              <a:t>PFTriA</a:t>
            </a:r>
            <a:r>
              <a:rPr lang="en-US" sz="2000" dirty="0">
                <a:solidFill>
                  <a:srgbClr val="FF0000"/>
                </a:solidFill>
              </a:rPr>
              <a:t>-unused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Number of terms at each degree of interaction: 1 1 1</a:t>
            </a:r>
          </a:p>
          <a:p>
            <a:pPr marL="0" indent="0">
              <a:lnSpc>
                <a:spcPct val="70000"/>
              </a:lnSpc>
              <a:spcBef>
                <a:spcPts val="4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GCV 425.879    RSS 27034.8    </a:t>
            </a:r>
            <a:r>
              <a:rPr lang="en-US" sz="2000" dirty="0" err="1">
                <a:solidFill>
                  <a:srgbClr val="FF0000"/>
                </a:solidFill>
              </a:rPr>
              <a:t>GRSq</a:t>
            </a:r>
            <a:r>
              <a:rPr lang="en-US" sz="2000" dirty="0">
                <a:solidFill>
                  <a:srgbClr val="FF0000"/>
                </a:solidFill>
              </a:rPr>
              <a:t> 0.1170658    </a:t>
            </a:r>
            <a:r>
              <a:rPr lang="en-US" sz="2000" dirty="0" err="1">
                <a:solidFill>
                  <a:srgbClr val="FF0000"/>
                </a:solidFill>
              </a:rPr>
              <a:t>RSq</a:t>
            </a:r>
            <a:r>
              <a:rPr lang="en-US" sz="2000" dirty="0">
                <a:solidFill>
                  <a:srgbClr val="FF0000"/>
                </a:solidFill>
              </a:rPr>
              <a:t> 0.2323503</a:t>
            </a:r>
          </a:p>
        </p:txBody>
      </p:sp>
    </p:spTree>
    <p:extLst>
      <p:ext uri="{BB962C8B-B14F-4D97-AF65-F5344CB8AC3E}">
        <p14:creationId xmlns:p14="http://schemas.microsoft.com/office/powerpoint/2010/main" val="285470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Multivariate Adaptive Regression Splines (MARS)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Adaptive nonparametric regression procedure</a:t>
            </a:r>
          </a:p>
          <a:p>
            <a:endParaRPr lang="en-US" sz="800" dirty="0"/>
          </a:p>
          <a:p>
            <a:r>
              <a:rPr lang="en-US" dirty="0"/>
              <a:t>Makes no assumption about any underlying functional relationship</a:t>
            </a:r>
          </a:p>
          <a:p>
            <a:endParaRPr lang="en-US" sz="800" dirty="0"/>
          </a:p>
          <a:p>
            <a:r>
              <a:rPr lang="en-US" dirty="0"/>
              <a:t>Constructs models from a set of coefficients and basis functions that are entirely "driven" by the data</a:t>
            </a:r>
          </a:p>
          <a:p>
            <a:endParaRPr lang="en-US" sz="800" dirty="0"/>
          </a:p>
          <a:p>
            <a:r>
              <a:rPr lang="en-US" dirty="0"/>
              <a:t>Partition feature space into regions, each with its own regression equation</a:t>
            </a:r>
          </a:p>
          <a:p>
            <a:pPr lvl="1"/>
            <a:r>
              <a:rPr lang="en-US" dirty="0"/>
              <a:t>Recall we used this idea in CART</a:t>
            </a:r>
          </a:p>
          <a:p>
            <a:pPr lvl="1"/>
            <a:r>
              <a:rPr lang="en-US" dirty="0"/>
              <a:t>Also makes it useful for larger number of inputs (high dimension)</a:t>
            </a:r>
          </a:p>
        </p:txBody>
      </p:sp>
    </p:spTree>
    <p:extLst>
      <p:ext uri="{BB962C8B-B14F-4D97-AF65-F5344CB8AC3E}">
        <p14:creationId xmlns:p14="http://schemas.microsoft.com/office/powerpoint/2010/main" val="2611150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7744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Diagnostic Plots for MARS</a:t>
            </a:r>
            <a:br>
              <a:rPr lang="en-US" sz="4000" dirty="0"/>
            </a:br>
            <a:r>
              <a:rPr lang="en-US" sz="4000" dirty="0"/>
              <a:t>from </a:t>
            </a:r>
            <a:r>
              <a:rPr lang="en-US" sz="4000" dirty="0" err="1"/>
              <a:t>mda</a:t>
            </a:r>
            <a:r>
              <a:rPr lang="en-US" sz="4000" dirty="0"/>
              <a:t> using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plot(mars.fit4)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6920" y="613909"/>
            <a:ext cx="6095999" cy="6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48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82396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Recall Our Concerns with Decision Trees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1022604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Single decision trees methods have a tendency to over-fit the data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They also tend to be rather “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weak classifiers</a:t>
            </a:r>
            <a:r>
              <a:rPr lang="en-US" dirty="0">
                <a:latin typeface="Calibri" pitchFamily="34" charset="0"/>
              </a:rPr>
              <a:t>”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Small changes in the training data can result in very different models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Test error rate may be only slightly better than guessing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MARS was designed to address poor regression performance of an approach like CART…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Can still have issues with over-fitting and poor test performance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This leads us to a discussion of methods to improve the performance of these models!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86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Next Time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97536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Ensemble Models</a:t>
            </a:r>
            <a:r>
              <a:rPr lang="en-US" dirty="0">
                <a:latin typeface="Calibri" pitchFamily="34" charset="0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Build a classification or prediction model from a group of simple base models (e.g. CART)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Prediction via 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committee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2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Multivariate Adaptive Regression Splines (MARS)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194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MARS uses a piecewise linear basis expansion approach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950872"/>
              </p:ext>
            </p:extLst>
          </p:nvPr>
        </p:nvGraphicFramePr>
        <p:xfrm>
          <a:off x="2167659" y="2127958"/>
          <a:ext cx="7210628" cy="83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393480" progId="Equation.DSMT4">
                  <p:embed/>
                </p:oleObj>
              </mc:Choice>
              <mc:Fallback>
                <p:oleObj name="Equation" r:id="rId2" imgW="3390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67659" y="2127958"/>
                        <a:ext cx="7210628" cy="837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0149" y="3172677"/>
            <a:ext cx="5185648" cy="36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9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MARS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advantage to MARS is that features are allowed to operate locally</a:t>
            </a:r>
          </a:p>
          <a:p>
            <a:pPr lvl="1"/>
            <a:r>
              <a:rPr lang="en-US" dirty="0"/>
              <a:t>Only regions where inputs or cross-products are non-zero impact prediction</a:t>
            </a:r>
          </a:p>
          <a:p>
            <a:pPr lvl="1"/>
            <a:r>
              <a:rPr lang="en-US" u="sng" dirty="0"/>
              <a:t>Result</a:t>
            </a:r>
            <a:r>
              <a:rPr lang="en-US" dirty="0"/>
              <a:t>: regression surface that is built in a parsimonious manner</a:t>
            </a:r>
          </a:p>
          <a:p>
            <a:pPr lvl="1"/>
            <a:endParaRPr lang="en-US" sz="1400" dirty="0"/>
          </a:p>
          <a:p>
            <a:r>
              <a:rPr lang="en-US" dirty="0"/>
              <a:t>Also has a computational advantage by using piecewise linear basis expansions</a:t>
            </a:r>
          </a:p>
          <a:p>
            <a:pPr lvl="1"/>
            <a:r>
              <a:rPr lang="en-US" dirty="0"/>
              <a:t>Exploits form of basis function when evaluating choice of knots</a:t>
            </a:r>
          </a:p>
          <a:p>
            <a:pPr lvl="2"/>
            <a:r>
              <a:rPr lang="en-US" dirty="0"/>
              <a:t>Needs only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O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operations</a:t>
            </a:r>
          </a:p>
          <a:p>
            <a:pPr lvl="2"/>
            <a:endParaRPr lang="en-US" sz="800" dirty="0"/>
          </a:p>
          <a:p>
            <a:pPr lvl="1"/>
            <a:r>
              <a:rPr lang="en-US" dirty="0"/>
              <a:t>Forward modeling strategy means higher-order interactions only considered when the lower-order versions are in the model</a:t>
            </a:r>
          </a:p>
          <a:p>
            <a:pPr lvl="2"/>
            <a:r>
              <a:rPr lang="en-US" dirty="0"/>
              <a:t>Thus avoid searching over exponentially growing space of possible models</a:t>
            </a:r>
          </a:p>
        </p:txBody>
      </p:sp>
    </p:spTree>
    <p:extLst>
      <p:ext uri="{BB962C8B-B14F-4D97-AF65-F5344CB8AC3E}">
        <p14:creationId xmlns:p14="http://schemas.microsoft.com/office/powerpoint/2010/main" val="140294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More on 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Each function estimated for a MARS model is piecewise linear with a knot at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dirty="0"/>
              <a:t>i.e. these are linear splines</a:t>
            </a:r>
          </a:p>
          <a:p>
            <a:endParaRPr lang="en-US" sz="800" dirty="0"/>
          </a:p>
          <a:p>
            <a:r>
              <a:rPr lang="en-US" dirty="0"/>
              <a:t>Idea:  Generate </a:t>
            </a:r>
            <a:r>
              <a:rPr lang="en-US" i="1" dirty="0">
                <a:solidFill>
                  <a:srgbClr val="00B0F0"/>
                </a:solidFill>
              </a:rPr>
              <a:t>reflected pairs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for each feature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with knots at unique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ij</a:t>
            </a:r>
            <a:r>
              <a:rPr lang="en-US" dirty="0"/>
              <a:t> yielding a collection of basis functions (recall the figure)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r>
              <a:rPr lang="en-US" dirty="0"/>
              <a:t>If all values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are unique, there will be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Np</a:t>
            </a:r>
            <a:r>
              <a:rPr lang="en-US" dirty="0"/>
              <a:t> basis functions</a:t>
            </a:r>
          </a:p>
          <a:p>
            <a:pPr lvl="1"/>
            <a:r>
              <a:rPr lang="en-US" dirty="0"/>
              <a:t>Each basis function depends only on a single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42879"/>
              </p:ext>
            </p:extLst>
          </p:nvPr>
        </p:nvGraphicFramePr>
        <p:xfrm>
          <a:off x="2683175" y="4120334"/>
          <a:ext cx="57531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317160" progId="Equation.DSMT4">
                  <p:embed/>
                </p:oleObj>
              </mc:Choice>
              <mc:Fallback>
                <p:oleObj name="Equation" r:id="rId2" imgW="27050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83175" y="4120334"/>
                        <a:ext cx="5753100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515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Building a MARS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Use a forward stepwise approach using functions from set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en-US" dirty="0"/>
              <a:t> and their products to yield a model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the selected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, coefficients </a:t>
            </a:r>
            <a:r>
              <a:rPr lang="en-US" i="1" dirty="0" err="1">
                <a:latin typeface="Symbol" panose="05050102010706020507" pitchFamily="18" charset="2"/>
              </a:rPr>
              <a:t>b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estimated using OLS approach</a:t>
            </a:r>
          </a:p>
          <a:p>
            <a:pPr lvl="1"/>
            <a:r>
              <a:rPr lang="en-US" dirty="0"/>
              <a:t>i.e. estimate based on minimizing residual sums of squares</a:t>
            </a:r>
          </a:p>
          <a:p>
            <a:endParaRPr lang="en-US" sz="800" dirty="0"/>
          </a:p>
          <a:p>
            <a:r>
              <a:rPr lang="en-US" dirty="0"/>
              <a:t>So how do we determine what basis functions are added to the model as the algorithm progresses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851924"/>
              </p:ext>
            </p:extLst>
          </p:nvPr>
        </p:nvGraphicFramePr>
        <p:xfrm>
          <a:off x="4591286" y="2380457"/>
          <a:ext cx="32400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253800" progId="Equation.DSMT4">
                  <p:embed/>
                </p:oleObj>
              </mc:Choice>
              <mc:Fallback>
                <p:oleObj name="Equation" r:id="rId2" imgW="1523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91286" y="2380457"/>
                        <a:ext cx="3240088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8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Building a MARS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Start with the constant model with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1</a:t>
            </a:r>
          </a:p>
          <a:p>
            <a:endParaRPr lang="en-US" sz="1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Consider a</a:t>
            </a:r>
            <a:r>
              <a:rPr lang="en-US" dirty="0"/>
              <a:t>ll functions in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en-US" i="1" dirty="0"/>
              <a:t> </a:t>
            </a:r>
            <a:r>
              <a:rPr lang="en-US" dirty="0"/>
              <a:t>as candidate functions</a:t>
            </a:r>
          </a:p>
          <a:p>
            <a:endParaRPr lang="en-US" sz="1000" dirty="0"/>
          </a:p>
          <a:p>
            <a:r>
              <a:rPr lang="en-US" dirty="0"/>
              <a:t>At each stage, consider </a:t>
            </a:r>
          </a:p>
          <a:p>
            <a:pPr lvl="1"/>
            <a:r>
              <a:rPr lang="en-US" dirty="0"/>
              <a:t>Reflected pairs in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Products of functions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in current model set </a:t>
            </a:r>
            <a:r>
              <a:rPr lang="en-US" i="1" dirty="0">
                <a:latin typeface="Script MT Bold" panose="03040602040607080904" pitchFamily="66" charset="0"/>
                <a:cs typeface="Adobe Devanagari" panose="02040503050201020203" pitchFamily="18" charset="0"/>
              </a:rPr>
              <a:t>M</a:t>
            </a:r>
            <a:r>
              <a:rPr lang="en-US" dirty="0"/>
              <a:t> with reflected pairs in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In general considered for inclusion: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516282"/>
              </p:ext>
            </p:extLst>
          </p:nvPr>
        </p:nvGraphicFramePr>
        <p:xfrm>
          <a:off x="4148340" y="4687877"/>
          <a:ext cx="3092718" cy="148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774360" progId="Equation.DSMT4">
                  <p:embed/>
                </p:oleObj>
              </mc:Choice>
              <mc:Fallback>
                <p:oleObj name="Equation" r:id="rId2" imgW="16128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48340" y="4687877"/>
                        <a:ext cx="3092718" cy="1489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91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5281</TotalTime>
  <Words>3821</Words>
  <Application>Microsoft Office PowerPoint</Application>
  <PresentationFormat>Widescreen</PresentationFormat>
  <Paragraphs>447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Script MT Bold</vt:lpstr>
      <vt:lpstr>Symbol</vt:lpstr>
      <vt:lpstr>Times</vt:lpstr>
      <vt:lpstr>Office Theme</vt:lpstr>
      <vt:lpstr>Equation</vt:lpstr>
      <vt:lpstr>Multivariate Adaptive Regression Splines (MARS)</vt:lpstr>
      <vt:lpstr>Decision Trees: Concerns</vt:lpstr>
      <vt:lpstr>Multivariate Adaptive Regression Splines (MARS)</vt:lpstr>
      <vt:lpstr>Multivariate Adaptive Regression Splines (MARS)</vt:lpstr>
      <vt:lpstr>Multivariate Adaptive Regression Splines (MARS)</vt:lpstr>
      <vt:lpstr>Advantages of MARS Approach</vt:lpstr>
      <vt:lpstr>More on MARS</vt:lpstr>
      <vt:lpstr>Building a MARS Model</vt:lpstr>
      <vt:lpstr>Building a MARS Model</vt:lpstr>
      <vt:lpstr>Results is a 3-D Surface</vt:lpstr>
      <vt:lpstr>Building a MARS Model</vt:lpstr>
      <vt:lpstr>Example</vt:lpstr>
      <vt:lpstr>Overfitting and MARS</vt:lpstr>
      <vt:lpstr>Overfitting and MARS</vt:lpstr>
      <vt:lpstr>Comparison of MARS and CART</vt:lpstr>
      <vt:lpstr>Fitting a MARS Model in R</vt:lpstr>
      <vt:lpstr>Example: Immune Response</vt:lpstr>
      <vt:lpstr>mda Package</vt:lpstr>
      <vt:lpstr>mda Package</vt:lpstr>
      <vt:lpstr>mda Package</vt:lpstr>
      <vt:lpstr>mda Package</vt:lpstr>
      <vt:lpstr>MARS Model from mda</vt:lpstr>
      <vt:lpstr>What Is The Actual Model?</vt:lpstr>
      <vt:lpstr>Example Predictions</vt:lpstr>
      <vt:lpstr>Example Predictions</vt:lpstr>
      <vt:lpstr>Effects of Each Predictor</vt:lpstr>
      <vt:lpstr>Response Surface</vt:lpstr>
      <vt:lpstr>Interactions in MARS</vt:lpstr>
      <vt:lpstr>Interactions in MARS</vt:lpstr>
      <vt:lpstr>What Is the Model Allowing for Interactions?</vt:lpstr>
      <vt:lpstr>Example Predictions (Interaction Model)</vt:lpstr>
      <vt:lpstr>Effects of Each Predictor</vt:lpstr>
      <vt:lpstr>Response Surface (Interaction Model)</vt:lpstr>
      <vt:lpstr>earth Package</vt:lpstr>
      <vt:lpstr>earth Package</vt:lpstr>
      <vt:lpstr>earth Package</vt:lpstr>
      <vt:lpstr>earth Package</vt:lpstr>
      <vt:lpstr>Diagnostic Plots for earth</vt:lpstr>
      <vt:lpstr>Converting a MARS from mda to earth</vt:lpstr>
      <vt:lpstr>Diagnostic Plots for MARS from mda using earth</vt:lpstr>
      <vt:lpstr>Recall Our Concerns with Decision Trees</vt:lpstr>
      <vt:lpstr>Next Time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Wolf</dc:creator>
  <cp:lastModifiedBy>Wolf, Bethany Jacobs</cp:lastModifiedBy>
  <cp:revision>68</cp:revision>
  <cp:lastPrinted>2023-04-03T20:31:04Z</cp:lastPrinted>
  <dcterms:created xsi:type="dcterms:W3CDTF">2017-07-08T15:00:37Z</dcterms:created>
  <dcterms:modified xsi:type="dcterms:W3CDTF">2023-04-04T11:28:51Z</dcterms:modified>
</cp:coreProperties>
</file>