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256" r:id="rId2"/>
    <p:sldId id="267" r:id="rId3"/>
    <p:sldId id="286" r:id="rId4"/>
    <p:sldId id="349" r:id="rId5"/>
    <p:sldId id="348" r:id="rId6"/>
    <p:sldId id="347" r:id="rId7"/>
    <p:sldId id="287" r:id="rId8"/>
    <p:sldId id="288" r:id="rId9"/>
    <p:sldId id="268" r:id="rId10"/>
    <p:sldId id="310" r:id="rId11"/>
    <p:sldId id="270" r:id="rId12"/>
    <p:sldId id="271" r:id="rId13"/>
    <p:sldId id="272" r:id="rId14"/>
    <p:sldId id="273" r:id="rId15"/>
    <p:sldId id="275" r:id="rId16"/>
    <p:sldId id="276" r:id="rId17"/>
    <p:sldId id="277" r:id="rId18"/>
    <p:sldId id="278" r:id="rId19"/>
    <p:sldId id="279" r:id="rId20"/>
    <p:sldId id="284" r:id="rId21"/>
    <p:sldId id="285" r:id="rId22"/>
    <p:sldId id="313" r:id="rId23"/>
    <p:sldId id="318" r:id="rId24"/>
    <p:sldId id="319" r:id="rId25"/>
    <p:sldId id="320" r:id="rId26"/>
    <p:sldId id="321" r:id="rId27"/>
    <p:sldId id="322" r:id="rId28"/>
    <p:sldId id="316" r:id="rId29"/>
    <p:sldId id="323" r:id="rId30"/>
    <p:sldId id="317" r:id="rId31"/>
    <p:sldId id="324" r:id="rId32"/>
    <p:sldId id="325" r:id="rId33"/>
    <p:sldId id="326" r:id="rId34"/>
    <p:sldId id="327" r:id="rId35"/>
    <p:sldId id="328" r:id="rId36"/>
    <p:sldId id="329" r:id="rId37"/>
    <p:sldId id="331" r:id="rId38"/>
    <p:sldId id="330" r:id="rId39"/>
    <p:sldId id="332" r:id="rId40"/>
    <p:sldId id="333" r:id="rId41"/>
    <p:sldId id="334" r:id="rId42"/>
    <p:sldId id="335" r:id="rId43"/>
    <p:sldId id="429" r:id="rId44"/>
    <p:sldId id="434" r:id="rId45"/>
    <p:sldId id="433" r:id="rId46"/>
    <p:sldId id="432" r:id="rId47"/>
    <p:sldId id="431" r:id="rId48"/>
    <p:sldId id="406" r:id="rId49"/>
    <p:sldId id="314" r:id="rId50"/>
    <p:sldId id="315" r:id="rId51"/>
    <p:sldId id="291" r:id="rId52"/>
    <p:sldId id="292" r:id="rId53"/>
    <p:sldId id="293" r:id="rId54"/>
    <p:sldId id="294" r:id="rId55"/>
    <p:sldId id="295" r:id="rId56"/>
    <p:sldId id="296" r:id="rId57"/>
    <p:sldId id="297" r:id="rId58"/>
    <p:sldId id="301" r:id="rId59"/>
    <p:sldId id="302" r:id="rId60"/>
    <p:sldId id="303" r:id="rId61"/>
    <p:sldId id="304" r:id="rId62"/>
    <p:sldId id="305" r:id="rId63"/>
    <p:sldId id="306" r:id="rId64"/>
    <p:sldId id="337" r:id="rId65"/>
    <p:sldId id="336" r:id="rId66"/>
    <p:sldId id="338" r:id="rId67"/>
    <p:sldId id="339" r:id="rId68"/>
    <p:sldId id="340" r:id="rId69"/>
    <p:sldId id="341" r:id="rId70"/>
    <p:sldId id="342" r:id="rId71"/>
    <p:sldId id="343" r:id="rId72"/>
    <p:sldId id="344" r:id="rId73"/>
    <p:sldId id="345" r:id="rId74"/>
    <p:sldId id="346" r:id="rId75"/>
    <p:sldId id="307" r:id="rId76"/>
    <p:sldId id="308" r:id="rId77"/>
  </p:sldIdLst>
  <p:sldSz cx="12192000" cy="68580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5237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0057518-9F91-4903-9747-6F0F3C73D2F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7938" y="877888"/>
            <a:ext cx="4213225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79866"/>
            <a:ext cx="7447280" cy="2765346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70727"/>
            <a:ext cx="4033943" cy="35237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EF0053B-1AD4-4F4A-80FA-3C16E6340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79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2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380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78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7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24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43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FC8E6-71BA-4D7E-AF3B-F56F77B1A83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48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3B163-5B0F-4A94-900D-8B7E14E7CF13}" type="slidenum">
              <a:rPr lang="en-US"/>
              <a:pPr/>
              <a:t>57</a:t>
            </a:fld>
            <a:endParaRPr lang="en-US" dirty="0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87625" y="715963"/>
            <a:ext cx="4357688" cy="2451100"/>
          </a:xfrm>
          <a:solidFill>
            <a:srgbClr val="FFFFFF"/>
          </a:solidFill>
          <a:ln/>
        </p:spPr>
      </p:sp>
      <p:sp>
        <p:nvSpPr>
          <p:cNvPr id="27341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453340" y="3403786"/>
            <a:ext cx="6633019" cy="2720339"/>
          </a:xfrm>
          <a:noFill/>
          <a:ln/>
        </p:spPr>
        <p:txBody>
          <a:bodyPr wrap="none" anchor="ctr"/>
          <a:lstStyle/>
          <a:p>
            <a:r>
              <a:rPr lang="en-US" dirty="0"/>
              <a:t>-LR is a statistical method capable of discovering logical combinations of predictors that describe a binary response</a:t>
            </a:r>
          </a:p>
          <a:p>
            <a:r>
              <a:rPr lang="en-US" dirty="0"/>
              <a:t>-We will the model of urinary bladder cancer posed by Mitra et. al. as an example of how a LR model might look</a:t>
            </a:r>
          </a:p>
          <a:p>
            <a:r>
              <a:rPr lang="en-US" dirty="0"/>
              <a:t>-The LR model pictured here describes the model shown in the picture</a:t>
            </a:r>
          </a:p>
          <a:p>
            <a:r>
              <a:rPr lang="en-US" dirty="0"/>
              <a:t>-Note: a particular logic tree does not necessarily represent a unique representation of the model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9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8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EE88D22-2966-473E-B05B-DF0D73A61BF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1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2526"/>
            <a:ext cx="10515600" cy="1325563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037"/>
            <a:ext cx="10515600" cy="486392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0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25563"/>
            <a:ext cx="5181600" cy="485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5563"/>
            <a:ext cx="5181600" cy="4851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8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92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3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0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6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1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4D94-F08D-4E23-ADCC-E6706160016D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AB0A-1B14-40D5-9C84-D652D4F12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4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4.bin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7.jpeg"/><Relationship Id="rId4" Type="http://schemas.openxmlformats.org/officeDocument/2006/relationships/image" Target="../media/image26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Decision Trees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BMTRY790: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2440670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Classification and Regression Trees: CART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219201"/>
            <a:ext cx="10131136" cy="5135563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600" b="1" dirty="0">
                <a:solidFill>
                  <a:srgbClr val="00B0F0"/>
                </a:solidFill>
              </a:rPr>
              <a:t>Main Idea</a:t>
            </a:r>
            <a:r>
              <a:rPr lang="en-US" sz="2600" dirty="0"/>
              <a:t>: divide feature space into disjoint set of rectangles and fit a simple model to each one </a:t>
            </a:r>
          </a:p>
          <a:p>
            <a:pPr marL="457200" indent="-457200"/>
            <a:endParaRPr lang="en-US" sz="2600" dirty="0"/>
          </a:p>
          <a:p>
            <a:pPr marL="457200" indent="-457200"/>
            <a:endParaRPr lang="en-US" sz="2600" dirty="0"/>
          </a:p>
          <a:p>
            <a:pPr marL="457200" indent="-457200"/>
            <a:endParaRPr lang="en-US" sz="2600" dirty="0"/>
          </a:p>
          <a:p>
            <a:pPr marL="457200" indent="-457200"/>
            <a:endParaRPr lang="en-US" sz="2600" dirty="0"/>
          </a:p>
          <a:p>
            <a:pPr marL="457200" indent="-457200"/>
            <a:r>
              <a:rPr lang="en-US" sz="2600" u="sng" dirty="0"/>
              <a:t>Regression</a:t>
            </a:r>
            <a:r>
              <a:rPr lang="en-US" sz="2600" dirty="0"/>
              <a:t>: predicted output = mean of training data in each region based on fitting linear function in each region </a:t>
            </a:r>
          </a:p>
          <a:p>
            <a:pPr marL="457200" indent="-457200"/>
            <a:endParaRPr lang="en-US" sz="800" dirty="0"/>
          </a:p>
          <a:p>
            <a:pPr marL="457200" indent="-457200"/>
            <a:r>
              <a:rPr lang="en-US" sz="2600" u="sng" dirty="0"/>
              <a:t>Classification</a:t>
            </a:r>
            <a:r>
              <a:rPr lang="en-US" sz="2600" dirty="0"/>
              <a:t>: predicted class = most frequent class in the training data in each region.  Estimate class probabilities by the frequencies in the training data in that region.</a:t>
            </a:r>
          </a:p>
          <a:p>
            <a:pPr marL="457200"/>
            <a:endParaRPr lang="en-US" sz="2600" i="1" dirty="0"/>
          </a:p>
        </p:txBody>
      </p:sp>
      <p:pic>
        <p:nvPicPr>
          <p:cNvPr id="4" name="Content Placeholder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070" y="2092412"/>
            <a:ext cx="1876397" cy="172994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644" y="1799134"/>
            <a:ext cx="2207741" cy="22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14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Feature Space as Rectangular Regions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895600" y="28194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895600" y="2819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33528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33800" y="33528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90800" y="33528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733800" y="33528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724400" y="3352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43400" y="3962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114800" y="28194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276600" y="33528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343400" y="39624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105400" y="39624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505200" y="2667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24201" y="22860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1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14601" y="29718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2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33801" y="29718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3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43401" y="35814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4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38400" y="41910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1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48000" y="41910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2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81400" y="41910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3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91000" y="48006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4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53000" y="48006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5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38400" y="41910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048000" y="41910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581400" y="41910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4191000" y="48006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4953000" y="48006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5" name="Picture 64" descr="CAR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3962401"/>
            <a:ext cx="2514600" cy="2442567"/>
          </a:xfrm>
          <a:prstGeom prst="rect">
            <a:avLst/>
          </a:prstGeom>
        </p:spPr>
      </p:pic>
      <p:pic>
        <p:nvPicPr>
          <p:cNvPr id="33" name="Picture 32" descr="CART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200" y="1600200"/>
            <a:ext cx="219075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524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CART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509" y="1143001"/>
            <a:ext cx="7177273" cy="5135563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00B0F0"/>
                </a:solidFill>
              </a:rPr>
              <a:t>CART trees</a:t>
            </a:r>
            <a:r>
              <a:rPr lang="en-US" sz="2600" dirty="0"/>
              <a:t>: graphical representations of a CART model</a:t>
            </a:r>
          </a:p>
          <a:p>
            <a:pPr>
              <a:lnSpc>
                <a:spcPct val="90000"/>
              </a:lnSpc>
            </a:pPr>
            <a:endParaRPr lang="en-US" sz="900" dirty="0"/>
          </a:p>
          <a:p>
            <a:pPr>
              <a:lnSpc>
                <a:spcPct val="90000"/>
              </a:lnSpc>
            </a:pPr>
            <a:r>
              <a:rPr lang="en-US" sz="2600" dirty="0"/>
              <a:t>Features in a CART tree:</a:t>
            </a:r>
          </a:p>
          <a:p>
            <a:pPr lvl="1"/>
            <a:r>
              <a:rPr lang="en-US" sz="2000" dirty="0">
                <a:solidFill>
                  <a:srgbClr val="00B0F0"/>
                </a:solidFill>
              </a:rPr>
              <a:t>Nodes/partitions</a:t>
            </a:r>
            <a:r>
              <a:rPr lang="en-US" sz="2000" dirty="0"/>
              <a:t>: binary splits in the data based on </a:t>
            </a:r>
            <a:r>
              <a:rPr lang="en-US" sz="2000" u="sng" dirty="0"/>
              <a:t>one</a:t>
            </a:r>
            <a:r>
              <a:rPr lang="en-US" sz="2000" dirty="0"/>
              <a:t> feature (e.g. </a:t>
            </a:r>
            <a:r>
              <a:rPr lang="en-US" sz="2000" i="1" dirty="0">
                <a:latin typeface="Times" pitchFamily="18" charset="0"/>
              </a:rPr>
              <a:t>X</a:t>
            </a:r>
            <a:r>
              <a:rPr lang="en-US" sz="2000" baseline="-25000" dirty="0">
                <a:latin typeface="Times" pitchFamily="18" charset="0"/>
              </a:rPr>
              <a:t>1</a:t>
            </a:r>
            <a:r>
              <a:rPr lang="en-US" sz="2000" dirty="0">
                <a:latin typeface="Times" pitchFamily="18" charset="0"/>
              </a:rPr>
              <a:t> </a:t>
            </a:r>
            <a:r>
              <a:rPr lang="en-US" sz="2000" u="sng" dirty="0">
                <a:latin typeface="Times" pitchFamily="18" charset="0"/>
              </a:rPr>
              <a:t>&lt;</a:t>
            </a:r>
            <a:r>
              <a:rPr lang="en-US" sz="2000" dirty="0">
                <a:latin typeface="Times" pitchFamily="18" charset="0"/>
              </a:rPr>
              <a:t> </a:t>
            </a:r>
            <a:r>
              <a:rPr lang="en-US" sz="2000" i="1" dirty="0">
                <a:latin typeface="Times" pitchFamily="18" charset="0"/>
              </a:rPr>
              <a:t>t</a:t>
            </a:r>
            <a:r>
              <a:rPr lang="en-US" sz="2000" baseline="-25000" dirty="0">
                <a:latin typeface="Times" pitchFamily="18" charset="0"/>
              </a:rPr>
              <a:t>1</a:t>
            </a:r>
            <a:r>
              <a:rPr lang="en-US" sz="2000" dirty="0"/>
              <a:t>)</a:t>
            </a:r>
          </a:p>
          <a:p>
            <a:pPr lvl="1"/>
            <a:endParaRPr lang="en-US" sz="2000" dirty="0">
              <a:solidFill>
                <a:srgbClr val="00B0F0"/>
              </a:solidFill>
            </a:endParaRPr>
          </a:p>
          <a:p>
            <a:pPr lvl="1"/>
            <a:r>
              <a:rPr lang="en-US" dirty="0">
                <a:solidFill>
                  <a:srgbClr val="00B0F0"/>
                </a:solidFill>
              </a:rPr>
              <a:t>Branches</a:t>
            </a:r>
            <a:r>
              <a:rPr lang="en-US" dirty="0"/>
              <a:t>: paths leading down from a split</a:t>
            </a:r>
          </a:p>
          <a:p>
            <a:pPr lvl="2"/>
            <a:r>
              <a:rPr lang="en-US" dirty="0"/>
              <a:t>Go left if </a:t>
            </a:r>
            <a:r>
              <a:rPr lang="en-US" b="1" dirty="0">
                <a:latin typeface="Times" pitchFamily="18" charset="0"/>
              </a:rPr>
              <a:t>X</a:t>
            </a:r>
            <a:r>
              <a:rPr lang="en-US" i="1" dirty="0"/>
              <a:t> </a:t>
            </a:r>
            <a:r>
              <a:rPr lang="en-US" dirty="0"/>
              <a:t>follows the rule defines at the split</a:t>
            </a:r>
          </a:p>
          <a:p>
            <a:pPr lvl="2"/>
            <a:r>
              <a:rPr lang="en-US" dirty="0"/>
              <a:t>Go right if </a:t>
            </a:r>
            <a:r>
              <a:rPr lang="en-US" b="1" dirty="0">
                <a:latin typeface="Times" pitchFamily="18" charset="0"/>
              </a:rPr>
              <a:t>X</a:t>
            </a:r>
            <a:r>
              <a:rPr lang="en-US" dirty="0"/>
              <a:t> doesn’t meet criteria</a:t>
            </a:r>
          </a:p>
          <a:p>
            <a:pPr lvl="1"/>
            <a:endParaRPr lang="en-US" sz="2000" dirty="0"/>
          </a:p>
          <a:p>
            <a:pPr lvl="1"/>
            <a:r>
              <a:rPr lang="en-US" sz="2400" dirty="0">
                <a:solidFill>
                  <a:srgbClr val="00B0F0"/>
                </a:solidFill>
              </a:rPr>
              <a:t>Terminal nodes</a:t>
            </a:r>
            <a:r>
              <a:rPr lang="en-US" sz="2400" dirty="0"/>
              <a:t>: rectangular region where splitting ends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8791183" y="2362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8791183" y="2362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486383" y="2895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629383" y="2895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486383" y="2895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629383" y="2895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619983" y="28956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238983" y="3505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010383" y="2362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9172183" y="2895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0238983" y="3505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000983" y="3505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400783" y="2209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019784" y="18288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1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10184" y="25146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2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29384" y="25146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3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238984" y="31242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4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33983" y="37338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1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43583" y="37338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2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76983" y="37338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3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86583" y="43434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4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848583" y="43434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5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33983" y="37338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943583" y="37338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9476983" y="37338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086583" y="43434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0848583" y="43434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6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CART Tree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405" y="1295401"/>
            <a:ext cx="6791195" cy="5135563"/>
          </a:xfrm>
        </p:spPr>
        <p:txBody>
          <a:bodyPr>
            <a:normAutofit/>
          </a:bodyPr>
          <a:lstStyle/>
          <a:p>
            <a:r>
              <a:rPr lang="en-US" dirty="0"/>
              <a:t>Predictions from a tree are made from the top down</a:t>
            </a:r>
          </a:p>
          <a:p>
            <a:endParaRPr lang="en-US" sz="800" dirty="0"/>
          </a:p>
          <a:p>
            <a:r>
              <a:rPr lang="en-US" dirty="0"/>
              <a:t>For new observation with feature vector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Follow path through true for the observed vector until reaching a terminal node</a:t>
            </a:r>
          </a:p>
          <a:p>
            <a:endParaRPr lang="en-US" sz="800" dirty="0"/>
          </a:p>
          <a:p>
            <a:r>
              <a:rPr lang="en-US" dirty="0"/>
              <a:t>Prediction matches prediction made at terminal node</a:t>
            </a:r>
          </a:p>
          <a:p>
            <a:pPr lvl="1"/>
            <a:r>
              <a:rPr lang="en-US" dirty="0"/>
              <a:t>In the case of classification, it is the class with the largest probability at that node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8077200" y="2362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8077200" y="2362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772400" y="2895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15400" y="2895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772400" y="2895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915400" y="2895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906000" y="28956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525000" y="3505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9296400" y="2362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458200" y="2895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525000" y="3505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287000" y="3505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686800" y="2209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1" y="18288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1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96201" y="25146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2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15401" y="25146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3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25001" y="31242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t</a:t>
            </a:r>
            <a:r>
              <a:rPr lang="en-US" baseline="-25000" dirty="0">
                <a:latin typeface="Times" pitchFamily="18" charset="0"/>
              </a:rPr>
              <a:t>4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0" y="37338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1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29600" y="37338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2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63000" y="37338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3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372600" y="43434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4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34600" y="43434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5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00" y="37338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229600" y="37338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763000" y="37338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9372600" y="43434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0134600" y="43434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6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CART Tree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296" y="1295401"/>
            <a:ext cx="6603304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example, say our feature vector is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Times" pitchFamily="18" charset="0"/>
              </a:rPr>
              <a:t> X</a:t>
            </a:r>
            <a:r>
              <a:rPr lang="en-US" dirty="0">
                <a:latin typeface="Times" pitchFamily="18" charset="0"/>
              </a:rPr>
              <a:t> = (6, -1.5)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Start at the top- which direction do we go?</a:t>
            </a:r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077200" y="2362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8077200" y="2362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772400" y="28956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15400" y="2895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772400" y="2895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915400" y="2895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906000" y="28956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525000" y="3505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9296400" y="2362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458200" y="2895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525000" y="3505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287000" y="3505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686800" y="22098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1" y="1828800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4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96201" y="2514600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-1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15401" y="2514600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1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5.5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25001" y="3124200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X</a:t>
            </a:r>
            <a:r>
              <a:rPr lang="en-US" baseline="-25000" dirty="0">
                <a:latin typeface="Times" pitchFamily="18" charset="0"/>
              </a:rPr>
              <a:t>2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u="sng" dirty="0">
                <a:latin typeface="Times" pitchFamily="18" charset="0"/>
              </a:rPr>
              <a:t>&lt;</a:t>
            </a:r>
            <a:r>
              <a:rPr lang="en-US" dirty="0">
                <a:latin typeface="Times" pitchFamily="18" charset="0"/>
              </a:rPr>
              <a:t> -0.2</a:t>
            </a:r>
            <a:endParaRPr lang="en-US" baseline="-25000" dirty="0">
              <a:latin typeface="Times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0" y="37338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1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29600" y="37338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2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63000" y="37338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3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372600" y="43434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4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134600" y="43434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" pitchFamily="18" charset="0"/>
              </a:rPr>
              <a:t>R</a:t>
            </a:r>
            <a:r>
              <a:rPr lang="en-US" baseline="-25000" dirty="0">
                <a:latin typeface="Times" pitchFamily="18" charset="0"/>
              </a:rPr>
              <a:t>5</a:t>
            </a:r>
            <a:endParaRPr lang="en-US" i="1" baseline="-25000" dirty="0">
              <a:latin typeface="Times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00" y="37338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229600" y="37338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763000" y="37338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9372600" y="43434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0134600" y="4343400"/>
            <a:ext cx="38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98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Building a CART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4" y="1028178"/>
            <a:ext cx="10182236" cy="5410200"/>
          </a:xfrm>
        </p:spPr>
        <p:txBody>
          <a:bodyPr>
            <a:normAutofit/>
          </a:bodyPr>
          <a:lstStyle/>
          <a:p>
            <a:r>
              <a:rPr lang="en-US" sz="2600" i="1" dirty="0">
                <a:solidFill>
                  <a:srgbClr val="00B0F0"/>
                </a:solidFill>
              </a:rPr>
              <a:t>Recursive Partitioning</a:t>
            </a:r>
            <a:r>
              <a:rPr lang="en-US" sz="2600" dirty="0">
                <a:solidFill>
                  <a:srgbClr val="00B0F0"/>
                </a:solidFill>
              </a:rPr>
              <a:t> </a:t>
            </a:r>
            <a:r>
              <a:rPr lang="en-US" sz="2600" dirty="0"/>
              <a:t>(aka </a:t>
            </a:r>
            <a:r>
              <a:rPr lang="en-US" sz="2600" i="1" dirty="0">
                <a:solidFill>
                  <a:srgbClr val="00B0F0"/>
                </a:solidFill>
              </a:rPr>
              <a:t>Greedy Search</a:t>
            </a:r>
            <a:r>
              <a:rPr lang="en-US" sz="2600" dirty="0"/>
              <a:t>) Algorithm</a:t>
            </a:r>
            <a:endParaRPr lang="en-US" sz="2600" i="1" dirty="0"/>
          </a:p>
          <a:p>
            <a:pPr>
              <a:lnSpc>
                <a:spcPct val="90000"/>
              </a:lnSpc>
              <a:buNone/>
            </a:pPr>
            <a:endParaRPr lang="en-US" sz="8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(1) Consider all possible splits for each features/predictors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		</a:t>
            </a:r>
            <a:r>
              <a:rPr lang="en-US" sz="1800" dirty="0"/>
              <a:t> -Think of split as a cutpoint (when </a:t>
            </a:r>
            <a:r>
              <a:rPr lang="en-US" sz="1800" i="1" dirty="0">
                <a:latin typeface="Times" pitchFamily="18" charset="0"/>
              </a:rPr>
              <a:t>X </a:t>
            </a:r>
            <a:r>
              <a:rPr lang="en-US" sz="1800" dirty="0"/>
              <a:t>is binary this is always ½)</a:t>
            </a:r>
          </a:p>
          <a:p>
            <a:pPr>
              <a:lnSpc>
                <a:spcPct val="90000"/>
              </a:lnSpc>
              <a:buNone/>
            </a:pPr>
            <a:endParaRPr lang="en-US" sz="8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(2) Select predictor and split on that predictor that provides the best separation of the data</a:t>
            </a:r>
          </a:p>
          <a:p>
            <a:pPr>
              <a:lnSpc>
                <a:spcPct val="90000"/>
              </a:lnSpc>
              <a:buNone/>
            </a:pPr>
            <a:endParaRPr lang="en-US" sz="8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(3) Divide data into 2 subsets based on the selected split</a:t>
            </a:r>
          </a:p>
          <a:p>
            <a:pPr>
              <a:lnSpc>
                <a:spcPct val="90000"/>
              </a:lnSpc>
              <a:buNone/>
            </a:pPr>
            <a:endParaRPr lang="en-US" sz="8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(4) For each subset, consider all possible splits for each feature</a:t>
            </a:r>
          </a:p>
          <a:p>
            <a:pPr>
              <a:lnSpc>
                <a:spcPct val="90000"/>
              </a:lnSpc>
              <a:buNone/>
            </a:pPr>
            <a:endParaRPr lang="en-US" sz="9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(5) Select the predictor/split that provides best separation for each subset of data</a:t>
            </a:r>
          </a:p>
          <a:p>
            <a:pPr>
              <a:lnSpc>
                <a:spcPct val="90000"/>
              </a:lnSpc>
              <a:buNone/>
            </a:pPr>
            <a:endParaRPr lang="en-US" sz="9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(6) Repeat this process until some desired level of data purity is reach</a:t>
            </a:r>
            <a:r>
              <a:rPr lang="en-US" sz="2000" dirty="0">
                <a:sym typeface="Wingdings" pitchFamily="2" charset="2"/>
              </a:rPr>
              <a:t> 	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sym typeface="Wingdings" pitchFamily="2" charset="2"/>
              </a:rPr>
              <a:t>		 this is a terminal node!</a:t>
            </a:r>
            <a:endParaRPr lang="en-US" sz="2000" dirty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7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GB" sz="3600" dirty="0"/>
              <a:t>Impurity of a Node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9296400" cy="5486400"/>
          </a:xfrm>
        </p:spPr>
        <p:txBody>
          <a:bodyPr>
            <a:normAutofit/>
          </a:bodyPr>
          <a:lstStyle/>
          <a:p>
            <a:r>
              <a:rPr lang="en-GB" dirty="0"/>
              <a:t>Need a measure of impurity of a node to help decide on how to split a node, or which node to split</a:t>
            </a:r>
          </a:p>
          <a:p>
            <a:endParaRPr lang="en-GB" sz="800" dirty="0"/>
          </a:p>
          <a:p>
            <a:r>
              <a:rPr lang="en-GB" dirty="0"/>
              <a:t>The measure should be at a maximum when a node is equally divided amongst all classes</a:t>
            </a:r>
          </a:p>
          <a:p>
            <a:endParaRPr lang="en-GB" sz="800" dirty="0"/>
          </a:p>
          <a:p>
            <a:r>
              <a:rPr lang="en-GB" dirty="0"/>
              <a:t>The impurity should be zero if the node is all one class</a:t>
            </a:r>
          </a:p>
          <a:p>
            <a:endParaRPr lang="en-GB" sz="800" dirty="0"/>
          </a:p>
          <a:p>
            <a:r>
              <a:rPr lang="en-GB" dirty="0"/>
              <a:t>Consider the proportion of observations of class </a:t>
            </a:r>
            <a:r>
              <a:rPr lang="en-GB" i="1" dirty="0">
                <a:latin typeface="Times" pitchFamily="18" charset="0"/>
              </a:rPr>
              <a:t>k</a:t>
            </a:r>
            <a:r>
              <a:rPr lang="en-GB" dirty="0"/>
              <a:t> in node </a:t>
            </a:r>
            <a:r>
              <a:rPr lang="en-GB" i="1" dirty="0">
                <a:latin typeface="Times" pitchFamily="18" charset="0"/>
              </a:rPr>
              <a:t>m</a:t>
            </a:r>
            <a:r>
              <a:rPr lang="en-GB" dirty="0"/>
              <a:t>: 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79938" y="4936298"/>
          <a:ext cx="2351691" cy="608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360" imgH="368280" progId="Equation.DSMT4">
                  <p:embed/>
                </p:oleObj>
              </mc:Choice>
              <mc:Fallback>
                <p:oleObj name="Equation" r:id="rId2" imgW="1422360" imgH="3682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938" y="4936298"/>
                        <a:ext cx="2351691" cy="608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115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r>
              <a:rPr lang="en-GB" sz="3600" dirty="0"/>
              <a:t>Measures of Impurity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1665" y="1066800"/>
            <a:ext cx="10597019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Possible measures of impurity:</a:t>
            </a:r>
          </a:p>
          <a:p>
            <a:pPr>
              <a:buNone/>
            </a:pPr>
            <a:r>
              <a:rPr lang="en-GB" sz="2400" dirty="0"/>
              <a:t>(1) Misclassification Rate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000" dirty="0"/>
              <a:t>     </a:t>
            </a:r>
          </a:p>
          <a:p>
            <a:pPr>
              <a:buNone/>
            </a:pPr>
            <a:r>
              <a:rPr lang="en-GB" sz="2000" dirty="0"/>
              <a:t>    -Situations can occur where no split improves the misclassification rate</a:t>
            </a:r>
          </a:p>
          <a:p>
            <a:pPr>
              <a:buNone/>
            </a:pPr>
            <a:r>
              <a:rPr lang="en-GB" sz="2000" dirty="0"/>
              <a:t>	-The misclassification rate can be equal when one option is clearly better for the next step</a:t>
            </a:r>
          </a:p>
          <a:p>
            <a:pPr>
              <a:buNone/>
            </a:pPr>
            <a:endParaRPr lang="en-GB" sz="1400" dirty="0"/>
          </a:p>
          <a:p>
            <a:pPr>
              <a:buNone/>
            </a:pPr>
            <a:r>
              <a:rPr lang="en-GB" sz="2400" dirty="0"/>
              <a:t>(2) Deviance/Cross-entropy: </a:t>
            </a:r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/>
              <a:t>(3)  </a:t>
            </a:r>
            <a:r>
              <a:rPr lang="en-GB" sz="2400" i="1" dirty="0">
                <a:solidFill>
                  <a:srgbClr val="00B0F0"/>
                </a:solidFill>
              </a:rPr>
              <a:t>Gini Index</a:t>
            </a:r>
            <a:r>
              <a:rPr lang="en-GB" sz="2400" dirty="0">
                <a:solidFill>
                  <a:srgbClr val="00B0F0"/>
                </a:solidFill>
              </a:rPr>
              <a:t>:</a:t>
            </a:r>
            <a:endParaRPr lang="en-GB" sz="2400" dirty="0"/>
          </a:p>
        </p:txBody>
      </p:sp>
      <p:graphicFrame>
        <p:nvGraphicFramePr>
          <p:cNvPr id="335875" name="Object 3"/>
          <p:cNvGraphicFramePr>
            <a:graphicFrameLocks noChangeAspect="1"/>
          </p:cNvGraphicFramePr>
          <p:nvPr/>
        </p:nvGraphicFramePr>
        <p:xfrm>
          <a:off x="2887250" y="2064185"/>
          <a:ext cx="338001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44440" imgH="368280" progId="Equation.DSMT4">
                  <p:embed/>
                </p:oleObj>
              </mc:Choice>
              <mc:Fallback>
                <p:oleObj name="Equation" r:id="rId2" imgW="2044440" imgH="368280" progId="Equation.DSMT4">
                  <p:embed/>
                  <p:pic>
                    <p:nvPicPr>
                      <p:cNvPr id="3358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250" y="2064185"/>
                        <a:ext cx="3380014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6" name="Object 4"/>
          <p:cNvGraphicFramePr>
            <a:graphicFrameLocks noChangeAspect="1"/>
          </p:cNvGraphicFramePr>
          <p:nvPr/>
        </p:nvGraphicFramePr>
        <p:xfrm>
          <a:off x="4890407" y="3963443"/>
          <a:ext cx="232009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9720" imgH="291960" progId="Equation.DSMT4">
                  <p:embed/>
                </p:oleObj>
              </mc:Choice>
              <mc:Fallback>
                <p:oleObj name="Equation" r:id="rId4" imgW="1269720" imgH="291960" progId="Equation.DSMT4">
                  <p:embed/>
                  <p:pic>
                    <p:nvPicPr>
                      <p:cNvPr id="3358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407" y="3963443"/>
                        <a:ext cx="2320091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7" name="Object 5"/>
          <p:cNvGraphicFramePr>
            <a:graphicFrameLocks noChangeAspect="1"/>
          </p:cNvGraphicFramePr>
          <p:nvPr/>
        </p:nvGraphicFramePr>
        <p:xfrm>
          <a:off x="3061607" y="4890369"/>
          <a:ext cx="3657600" cy="50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20760" imgH="291960" progId="Equation.DSMT4">
                  <p:embed/>
                </p:oleObj>
              </mc:Choice>
              <mc:Fallback>
                <p:oleObj name="Equation" r:id="rId6" imgW="2120760" imgH="291960" progId="Equation.DSMT4">
                  <p:embed/>
                  <p:pic>
                    <p:nvPicPr>
                      <p:cNvPr id="3358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1607" y="4890369"/>
                        <a:ext cx="3657600" cy="503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5673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Tree Impurity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1"/>
            <a:ext cx="8229600" cy="4830763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i="1" dirty="0">
                <a:solidFill>
                  <a:srgbClr val="00B0F0"/>
                </a:solidFill>
              </a:rPr>
              <a:t>impurity of a tree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/>
              <a:t>is sum over all terminal nodes of the impurity of a node multiplied by the proportion of cases that reach that node of the tree</a:t>
            </a:r>
          </a:p>
          <a:p>
            <a:endParaRPr lang="en-GB" sz="800" dirty="0"/>
          </a:p>
          <a:p>
            <a:r>
              <a:rPr lang="en-GB" u="sng" dirty="0"/>
              <a:t>Example</a:t>
            </a:r>
            <a:r>
              <a:rPr lang="en-GB" dirty="0"/>
              <a:t>: Impurity of a tree with one single node, with both A and B having 400 cases, using the Gini Index:</a:t>
            </a:r>
          </a:p>
          <a:p>
            <a:pPr lvl="1"/>
            <a:r>
              <a:rPr lang="en-GB" dirty="0"/>
              <a:t>Proportions of the two cases= 0.5</a:t>
            </a:r>
          </a:p>
          <a:p>
            <a:pPr lvl="1"/>
            <a:r>
              <a:rPr lang="en-GB" dirty="0"/>
              <a:t>Therefore Gini Index= (0.5)(1-0.5)+ (0.5)(1-0.5) = 0.5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432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Simple Example</a:t>
            </a:r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</p:nvPr>
        </p:nvGraphicFramePr>
        <p:xfrm>
          <a:off x="1981200" y="838200"/>
          <a:ext cx="25146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" pitchFamily="18" charset="0"/>
                        </a:rPr>
                        <a:t>X</a:t>
                      </a:r>
                      <a:r>
                        <a:rPr lang="en-US" i="0" baseline="-25000" dirty="0">
                          <a:latin typeface="Times" pitchFamily="18" charset="0"/>
                        </a:rPr>
                        <a:t>1</a:t>
                      </a:r>
                      <a:endParaRPr lang="en-US" i="1" baseline="-25000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Times" pitchFamily="18" charset="0"/>
                        </a:rPr>
                        <a:t>X</a:t>
                      </a:r>
                      <a:r>
                        <a:rPr lang="en-US" i="0" baseline="-25000" dirty="0">
                          <a:latin typeface="Times" pitchFamily="18" charset="0"/>
                        </a:rPr>
                        <a:t>2</a:t>
                      </a:r>
                      <a:endParaRPr lang="en-US" i="1" baseline="-25000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330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1" y="990601"/>
            <a:ext cx="5103469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491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Tree-Based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573" y="1219201"/>
            <a:ext cx="9265227" cy="52117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Non-parametric and semi-parametric methods</a:t>
            </a:r>
          </a:p>
          <a:p>
            <a:pPr>
              <a:lnSpc>
                <a:spcPct val="100000"/>
              </a:lnSpc>
            </a:pPr>
            <a:endParaRPr lang="en-US" sz="800" dirty="0"/>
          </a:p>
          <a:p>
            <a:pPr>
              <a:lnSpc>
                <a:spcPct val="100000"/>
              </a:lnSpc>
            </a:pPr>
            <a:r>
              <a:rPr lang="en-US" dirty="0"/>
              <a:t>Models can be represented graphically making them very easy to interpret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Intuitive and easy to interpret relative to many statistical models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Similar to how clinicians think to make decisions about patient care</a:t>
            </a:r>
          </a:p>
          <a:p>
            <a:pPr lvl="1">
              <a:lnSpc>
                <a:spcPct val="100000"/>
              </a:lnSpc>
            </a:pPr>
            <a:endParaRPr lang="en-US" sz="800" dirty="0"/>
          </a:p>
          <a:p>
            <a:pPr>
              <a:lnSpc>
                <a:spcPct val="100000"/>
              </a:lnSpc>
            </a:pPr>
            <a:r>
              <a:rPr lang="en-US" dirty="0"/>
              <a:t>Examples of popular decision tree methods include: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Classification and Regression Trees (CART) and extensions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Conditional CART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Logic Regression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93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Pruning the Tree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244" y="1268413"/>
            <a:ext cx="9371556" cy="48577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u="sng" dirty="0"/>
              <a:t>Over fitting</a:t>
            </a:r>
          </a:p>
          <a:p>
            <a:r>
              <a:rPr lang="en-GB" sz="2400" dirty="0"/>
              <a:t>CART trees grown to maximum purity often over fit the data</a:t>
            </a:r>
          </a:p>
          <a:p>
            <a:endParaRPr lang="en-GB" sz="800" dirty="0"/>
          </a:p>
          <a:p>
            <a:r>
              <a:rPr lang="en-GB" sz="2400" dirty="0"/>
              <a:t>Error rate will always drop (or at least not increase) with every split</a:t>
            </a:r>
          </a:p>
          <a:p>
            <a:endParaRPr lang="en-GB" sz="800" dirty="0"/>
          </a:p>
          <a:p>
            <a:r>
              <a:rPr lang="en-GB" sz="2400" dirty="0"/>
              <a:t>Does not mean error rate on test data will improve</a:t>
            </a:r>
          </a:p>
          <a:p>
            <a:endParaRPr lang="en-GB" sz="800" dirty="0"/>
          </a:p>
          <a:p>
            <a:r>
              <a:rPr lang="en-GB" sz="2400" dirty="0"/>
              <a:t>Best method of arriving at a suitable size for the tree is to grow an overly complex one then to </a:t>
            </a:r>
            <a:r>
              <a:rPr lang="en-GB" sz="2400" i="1" dirty="0">
                <a:solidFill>
                  <a:srgbClr val="00B0F0"/>
                </a:solidFill>
              </a:rPr>
              <a:t>prune</a:t>
            </a:r>
            <a:r>
              <a:rPr lang="en-GB" sz="2400" dirty="0"/>
              <a:t> it back</a:t>
            </a:r>
          </a:p>
          <a:p>
            <a:endParaRPr lang="en-GB" sz="800" dirty="0"/>
          </a:p>
          <a:p>
            <a:r>
              <a:rPr lang="en-GB" sz="2400" dirty="0"/>
              <a:t>Pruning (in classification trees) based on misclassification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693851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Pruning the Tree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9244" y="1143000"/>
            <a:ext cx="10146082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GB" sz="3000" dirty="0"/>
              <a:t>Pruning parameters include (to name a few):</a:t>
            </a:r>
          </a:p>
          <a:p>
            <a:pPr>
              <a:lnSpc>
                <a:spcPct val="90000"/>
              </a:lnSpc>
              <a:buNone/>
            </a:pPr>
            <a:endParaRPr lang="en-GB" sz="800" dirty="0"/>
          </a:p>
          <a:p>
            <a:pPr>
              <a:lnSpc>
                <a:spcPct val="90000"/>
              </a:lnSpc>
              <a:buNone/>
            </a:pPr>
            <a:r>
              <a:rPr lang="en-GB" sz="2600" dirty="0"/>
              <a:t>	  (1) minimum number of observations in a node to allow a split</a:t>
            </a:r>
          </a:p>
          <a:p>
            <a:pPr>
              <a:lnSpc>
                <a:spcPct val="90000"/>
              </a:lnSpc>
              <a:buNone/>
            </a:pPr>
            <a:endParaRPr lang="en-GB" sz="1200" dirty="0"/>
          </a:p>
          <a:p>
            <a:pPr>
              <a:lnSpc>
                <a:spcPct val="90000"/>
              </a:lnSpc>
              <a:buNone/>
            </a:pPr>
            <a:r>
              <a:rPr lang="en-GB" sz="2600" dirty="0"/>
              <a:t>     (2) minimum number of observations in a terminal node</a:t>
            </a:r>
          </a:p>
          <a:p>
            <a:pPr>
              <a:lnSpc>
                <a:spcPct val="90000"/>
              </a:lnSpc>
              <a:buNone/>
            </a:pPr>
            <a:endParaRPr lang="en-GB" sz="1200" dirty="0"/>
          </a:p>
          <a:p>
            <a:pPr>
              <a:lnSpc>
                <a:spcPct val="90000"/>
              </a:lnSpc>
              <a:buNone/>
            </a:pPr>
            <a:r>
              <a:rPr lang="en-GB" sz="2600" dirty="0"/>
              <a:t>     (3) max depth of any node in the tree</a:t>
            </a:r>
          </a:p>
          <a:p>
            <a:pPr>
              <a:lnSpc>
                <a:spcPct val="90000"/>
              </a:lnSpc>
              <a:buNone/>
            </a:pPr>
            <a:r>
              <a:rPr lang="en-GB" sz="1200" dirty="0"/>
              <a:t>         </a:t>
            </a:r>
          </a:p>
          <a:p>
            <a:pPr marL="0">
              <a:buNone/>
            </a:pPr>
            <a:r>
              <a:rPr lang="en-GB" sz="3000" dirty="0"/>
              <a:t>Use cross-validation to determine the appropriate tuning parameters</a:t>
            </a:r>
          </a:p>
          <a:p>
            <a:pPr>
              <a:lnSpc>
                <a:spcPct val="90000"/>
              </a:lnSpc>
              <a:buNone/>
            </a:pPr>
            <a:r>
              <a:rPr lang="en-GB" sz="800" dirty="0"/>
              <a:t>	</a:t>
            </a:r>
            <a:r>
              <a:rPr lang="en-GB" sz="2400" dirty="0"/>
              <a:t>Possible rules:  </a:t>
            </a:r>
          </a:p>
          <a:p>
            <a:pPr>
              <a:lnSpc>
                <a:spcPct val="90000"/>
              </a:lnSpc>
              <a:buNone/>
            </a:pPr>
            <a:r>
              <a:rPr lang="en-GB" sz="2200" dirty="0"/>
              <a:t>		minimize cross validation relative error (xerror)</a:t>
            </a:r>
          </a:p>
          <a:p>
            <a:pPr>
              <a:lnSpc>
                <a:spcPct val="90000"/>
              </a:lnSpc>
              <a:buNone/>
            </a:pPr>
            <a:r>
              <a:rPr lang="en-GB" sz="2200" dirty="0"/>
              <a:t>		use the “1-SE rule” which uses the largest value of </a:t>
            </a:r>
            <a:r>
              <a:rPr lang="en-GB" sz="2200" i="1" dirty="0" err="1">
                <a:latin typeface="Times" pitchFamily="18" charset="0"/>
                <a:cs typeface="Times" pitchFamily="18" charset="0"/>
              </a:rPr>
              <a:t>C</a:t>
            </a:r>
            <a:r>
              <a:rPr lang="en-GB" sz="2200" i="1" baseline="-25000" dirty="0" err="1">
                <a:latin typeface="Times" pitchFamily="18" charset="0"/>
                <a:cs typeface="Times" pitchFamily="18" charset="0"/>
              </a:rPr>
              <a:t>p</a:t>
            </a:r>
            <a:r>
              <a:rPr lang="en-GB" sz="2200" dirty="0"/>
              <a:t> with the “xerror” within 	one standard deviation of the minimum</a:t>
            </a:r>
          </a:p>
        </p:txBody>
      </p:sp>
    </p:spTree>
    <p:extLst>
      <p:ext uri="{BB962C8B-B14F-4D97-AF65-F5344CB8AC3E}">
        <p14:creationId xmlns:p14="http://schemas.microsoft.com/office/powerpoint/2010/main" val="286914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Features of CART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CART trees able to build models when missing data present</a:t>
            </a:r>
          </a:p>
          <a:p>
            <a:pPr lvl="1"/>
            <a:r>
              <a:rPr lang="en-US" dirty="0"/>
              <a:t>Surrogate splits: </a:t>
            </a:r>
          </a:p>
          <a:p>
            <a:pPr lvl="2"/>
            <a:r>
              <a:rPr lang="en-US" dirty="0"/>
              <a:t>Say node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splits on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&lt;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c</a:t>
            </a:r>
            <a:r>
              <a:rPr lang="en-US" dirty="0"/>
              <a:t> and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/>
              <a:t> has missing values</a:t>
            </a:r>
          </a:p>
          <a:p>
            <a:pPr lvl="2"/>
            <a:r>
              <a:rPr lang="en-US" dirty="0"/>
              <a:t>Apply recursive partitioning to other predictors to identify surrogate splits to group missing values of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i="1" dirty="0"/>
              <a:t> </a:t>
            </a:r>
            <a:r>
              <a:rPr lang="en-US" dirty="0"/>
              <a:t>into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&lt;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c</a:t>
            </a:r>
            <a:r>
              <a:rPr lang="en-US" dirty="0"/>
              <a:t> or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u="sng" dirty="0">
                <a:latin typeface="Times" panose="02020603050405020304" pitchFamily="18" charset="0"/>
                <a:cs typeface="Times" panose="02020603050405020304" pitchFamily="18" charset="0"/>
              </a:rPr>
              <a:t>&gt;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c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Rank all variables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-j</a:t>
            </a:r>
            <a:r>
              <a:rPr lang="en-US" i="1" dirty="0"/>
              <a:t> </a:t>
            </a:r>
            <a:r>
              <a:rPr lang="en-US" dirty="0"/>
              <a:t>according to how well they group dichotomized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Use “best” surrogate split to determine which branch missing values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/>
              <a:t> of belongs to</a:t>
            </a:r>
          </a:p>
          <a:p>
            <a:pPr lvl="2"/>
            <a:endParaRPr lang="en-US" sz="800" dirty="0"/>
          </a:p>
          <a:p>
            <a:r>
              <a:rPr lang="en-US" dirty="0"/>
              <a:t>CART trees also provide a measure of variable importance</a:t>
            </a:r>
          </a:p>
          <a:p>
            <a:pPr lvl="1"/>
            <a:r>
              <a:rPr lang="en-US" dirty="0"/>
              <a:t>Sum goodness of fit measure 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 across all nodes that split on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endParaRPr 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r>
              <a:rPr lang="en-US" dirty="0"/>
              <a:t>Also sum adjusted goodness of fit for splits that include a surrogate split on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endParaRPr lang="en-US" dirty="0"/>
          </a:p>
          <a:p>
            <a:pPr lvl="1"/>
            <a:r>
              <a:rPr lang="en-US" dirty="0"/>
              <a:t>Scale importance across all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’s so the importance sums to 100</a:t>
            </a:r>
          </a:p>
        </p:txBody>
      </p:sp>
    </p:spTree>
    <p:extLst>
      <p:ext uri="{BB962C8B-B14F-4D97-AF65-F5344CB8AC3E}">
        <p14:creationId xmlns:p14="http://schemas.microsoft.com/office/powerpoint/2010/main" val="1153036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718" y="0"/>
            <a:ext cx="10515600" cy="1325563"/>
          </a:xfrm>
        </p:spPr>
        <p:txBody>
          <a:bodyPr/>
          <a:lstStyle/>
          <a:p>
            <a:r>
              <a:rPr lang="en-US"/>
              <a:t>Recursive Partitioning Splits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718" y="1325563"/>
            <a:ext cx="10515600" cy="4863926"/>
          </a:xfrm>
        </p:spPr>
        <p:txBody>
          <a:bodyPr/>
          <a:lstStyle/>
          <a:p>
            <a:r>
              <a:rPr lang="en-US" dirty="0"/>
              <a:t>Consider the following data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469651"/>
              </p:ext>
            </p:extLst>
          </p:nvPr>
        </p:nvGraphicFramePr>
        <p:xfrm>
          <a:off x="1381990" y="1924458"/>
          <a:ext cx="3117272" cy="4488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-0.24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-1.35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608503"/>
              </p:ext>
            </p:extLst>
          </p:nvPr>
        </p:nvGraphicFramePr>
        <p:xfrm>
          <a:off x="7752309" y="1892946"/>
          <a:ext cx="3564084" cy="455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X1 </a:t>
                      </a:r>
                      <a:r>
                        <a:rPr lang="en-US" sz="1600" u="sng" strike="noStrike" dirty="0">
                          <a:effectLst/>
                        </a:rPr>
                        <a:t>&gt;</a:t>
                      </a:r>
                      <a:r>
                        <a:rPr lang="en-US" sz="1600" u="none" strike="noStrike" dirty="0">
                          <a:effectLst/>
                        </a:rPr>
                        <a:t> 0.33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-1.35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4499262" y="4168348"/>
            <a:ext cx="3253047" cy="543"/>
          </a:xfrm>
          <a:prstGeom prst="straightConnector1">
            <a:avLst/>
          </a:prstGeom>
          <a:ln w="1905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09781" y="3481657"/>
            <a:ext cx="2759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Best split for each variable</a:t>
            </a:r>
          </a:p>
          <a:p>
            <a:pPr algn="ctr"/>
            <a:r>
              <a:rPr lang="en-US" dirty="0"/>
              <a:t>using recursive partitioning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14586" y="2180106"/>
            <a:ext cx="534470" cy="223503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02922" y="2180105"/>
            <a:ext cx="534470" cy="223503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14586" y="2713818"/>
            <a:ext cx="534470" cy="129735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602922" y="2713818"/>
            <a:ext cx="534470" cy="129735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14586" y="4321377"/>
            <a:ext cx="534470" cy="223503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602922" y="4321376"/>
            <a:ext cx="534470" cy="223503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606474" y="5646939"/>
            <a:ext cx="534470" cy="223503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14586" y="5646938"/>
            <a:ext cx="534470" cy="223503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14586" y="4544879"/>
            <a:ext cx="536448" cy="1078644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02922" y="4544879"/>
            <a:ext cx="536448" cy="1078644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02922" y="5893858"/>
            <a:ext cx="536448" cy="542551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914586" y="5881162"/>
            <a:ext cx="536448" cy="542551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600944" y="4050101"/>
            <a:ext cx="536448" cy="271276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600944" y="2423075"/>
            <a:ext cx="536448" cy="271276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914586" y="2430835"/>
            <a:ext cx="536448" cy="271276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912608" y="4032863"/>
            <a:ext cx="536448" cy="271276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78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718" y="0"/>
            <a:ext cx="10515600" cy="1325563"/>
          </a:xfrm>
        </p:spPr>
        <p:txBody>
          <a:bodyPr/>
          <a:lstStyle/>
          <a:p>
            <a:r>
              <a:rPr lang="en-US"/>
              <a:t>Recursive Partitioning Splits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718" y="1325563"/>
            <a:ext cx="10515600" cy="4863926"/>
          </a:xfrm>
        </p:spPr>
        <p:txBody>
          <a:bodyPr/>
          <a:lstStyle/>
          <a:p>
            <a:r>
              <a:rPr lang="en-US" dirty="0"/>
              <a:t>Consider the following data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81990" y="1924458"/>
          <a:ext cx="3117272" cy="4488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-0.24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-1.35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749197"/>
              </p:ext>
            </p:extLst>
          </p:nvPr>
        </p:nvGraphicFramePr>
        <p:xfrm>
          <a:off x="7752309" y="1892946"/>
          <a:ext cx="3564084" cy="455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X2 </a:t>
                      </a:r>
                      <a:r>
                        <a:rPr lang="en-US" sz="1600" u="sng" strike="noStrike" dirty="0">
                          <a:effectLst/>
                        </a:rPr>
                        <a:t>&gt;</a:t>
                      </a:r>
                      <a:r>
                        <a:rPr lang="en-US" sz="1600" u="none" strike="noStrike" dirty="0">
                          <a:effectLst/>
                        </a:rPr>
                        <a:t> 2.06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-1.35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4499262" y="4168348"/>
            <a:ext cx="3253047" cy="543"/>
          </a:xfrm>
          <a:prstGeom prst="straightConnector1">
            <a:avLst/>
          </a:prstGeom>
          <a:ln w="1905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09781" y="3481657"/>
            <a:ext cx="2759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Best split for each variable</a:t>
            </a:r>
          </a:p>
          <a:p>
            <a:pPr algn="ctr"/>
            <a:r>
              <a:rPr lang="en-US" dirty="0"/>
              <a:t>using recursive partitioning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8802624" y="2206752"/>
            <a:ext cx="560832" cy="2353056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596826" y="2206752"/>
            <a:ext cx="560832" cy="2353056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596826" y="4568294"/>
            <a:ext cx="560832" cy="1844698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802624" y="4568294"/>
            <a:ext cx="560832" cy="1844698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95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718" y="0"/>
            <a:ext cx="10515600" cy="1325563"/>
          </a:xfrm>
        </p:spPr>
        <p:txBody>
          <a:bodyPr/>
          <a:lstStyle/>
          <a:p>
            <a:r>
              <a:rPr lang="en-US"/>
              <a:t>Recursive Partitioning Splits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718" y="1325563"/>
            <a:ext cx="10515600" cy="4863926"/>
          </a:xfrm>
        </p:spPr>
        <p:txBody>
          <a:bodyPr/>
          <a:lstStyle/>
          <a:p>
            <a:r>
              <a:rPr lang="en-US" dirty="0"/>
              <a:t>Consider the following data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81990" y="1924458"/>
          <a:ext cx="3117272" cy="4488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-0.24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-1.35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915545"/>
              </p:ext>
            </p:extLst>
          </p:nvPr>
        </p:nvGraphicFramePr>
        <p:xfrm>
          <a:off x="7752309" y="1892946"/>
          <a:ext cx="3564084" cy="455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X3 &lt; 1.07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-1.35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4499262" y="4168348"/>
            <a:ext cx="3253047" cy="543"/>
          </a:xfrm>
          <a:prstGeom prst="straightConnector1">
            <a:avLst/>
          </a:prstGeom>
          <a:ln w="1905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09781" y="3481657"/>
            <a:ext cx="2759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Best split for each variable</a:t>
            </a:r>
          </a:p>
          <a:p>
            <a:pPr algn="ctr"/>
            <a:r>
              <a:rPr lang="en-US" dirty="0"/>
              <a:t>using recursive partitioning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9706810" y="2439345"/>
            <a:ext cx="536448" cy="794901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577064" y="2439346"/>
            <a:ext cx="536448" cy="7949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696596" y="3234247"/>
            <a:ext cx="536448" cy="24741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577064" y="3234247"/>
            <a:ext cx="536448" cy="24741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706810" y="2191934"/>
            <a:ext cx="536448" cy="24741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577064" y="2191934"/>
            <a:ext cx="536448" cy="247410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696596" y="3481657"/>
            <a:ext cx="536448" cy="794901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577064" y="3481657"/>
            <a:ext cx="536448" cy="794901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696596" y="4613699"/>
            <a:ext cx="536448" cy="1823200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577064" y="4589313"/>
            <a:ext cx="536448" cy="1847586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577064" y="4276558"/>
            <a:ext cx="536448" cy="312755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696596" y="4288751"/>
            <a:ext cx="536448" cy="312755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718" y="0"/>
            <a:ext cx="10515600" cy="1325563"/>
          </a:xfrm>
        </p:spPr>
        <p:txBody>
          <a:bodyPr/>
          <a:lstStyle/>
          <a:p>
            <a:r>
              <a:rPr lang="en-US" dirty="0"/>
              <a:t>Surrogate Splits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718" y="1325563"/>
            <a:ext cx="10515600" cy="4863926"/>
          </a:xfrm>
        </p:spPr>
        <p:txBody>
          <a:bodyPr/>
          <a:lstStyle/>
          <a:p>
            <a:r>
              <a:rPr lang="en-US" dirty="0"/>
              <a:t>Now say we were missing one value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/>
              <a:t>…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489748"/>
              </p:ext>
            </p:extLst>
          </p:nvPr>
        </p:nvGraphicFramePr>
        <p:xfrm>
          <a:off x="1034517" y="1954664"/>
          <a:ext cx="3564084" cy="455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X2 </a:t>
                      </a:r>
                      <a:r>
                        <a:rPr lang="en-US" sz="1600" u="sng" strike="noStrike" dirty="0">
                          <a:effectLst/>
                        </a:rPr>
                        <a:t>&gt;</a:t>
                      </a:r>
                      <a:r>
                        <a:rPr lang="en-US" sz="1600" u="none" strike="noStrike" dirty="0">
                          <a:effectLst/>
                        </a:rPr>
                        <a:t> 2.06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-1.35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4562993" y="4215800"/>
            <a:ext cx="3253047" cy="543"/>
          </a:xfrm>
          <a:prstGeom prst="straightConnector1">
            <a:avLst/>
          </a:prstGeom>
          <a:ln w="1905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99938" y="3287690"/>
            <a:ext cx="2779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Choose best surrogate split </a:t>
            </a:r>
          </a:p>
          <a:p>
            <a:pPr algn="ctr"/>
            <a:r>
              <a:rPr lang="en-US" dirty="0"/>
              <a:t>for </a:t>
            </a:r>
            <a:r>
              <a:rPr lang="en-US" i="1" dirty="0"/>
              <a:t>x</a:t>
            </a:r>
            <a:r>
              <a:rPr lang="en-US" baseline="-25000" dirty="0"/>
              <a:t>-2</a:t>
            </a:r>
            <a:r>
              <a:rPr lang="en-US" dirty="0"/>
              <a:t> to group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endParaRPr lang="en-US" dirty="0"/>
          </a:p>
          <a:p>
            <a:pPr algn="ctr"/>
            <a:r>
              <a:rPr lang="en-US" dirty="0"/>
              <a:t>using recursive partitioning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9034" y="2268470"/>
            <a:ext cx="560832" cy="182804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79034" y="4630012"/>
            <a:ext cx="560832" cy="1844698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84832" y="4630012"/>
            <a:ext cx="560832" cy="1844698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79034" y="4389120"/>
            <a:ext cx="560832" cy="24089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84832" y="2268470"/>
            <a:ext cx="560832" cy="182804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84832" y="4389120"/>
            <a:ext cx="560832" cy="24089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48337"/>
              </p:ext>
            </p:extLst>
          </p:nvPr>
        </p:nvGraphicFramePr>
        <p:xfrm>
          <a:off x="7816040" y="1985843"/>
          <a:ext cx="3461560" cy="4488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5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X1</a:t>
                      </a:r>
                      <a:r>
                        <a:rPr lang="en-US" sz="1600" u="none" strike="noStrike" baseline="0" dirty="0">
                          <a:effectLst/>
                        </a:rPr>
                        <a:t> &gt; 0.33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X2 </a:t>
                      </a:r>
                      <a:r>
                        <a:rPr lang="en-US" sz="1600" u="sng" strike="noStrike" dirty="0">
                          <a:effectLst/>
                        </a:rPr>
                        <a:t>&gt;</a:t>
                      </a:r>
                      <a:r>
                        <a:rPr lang="en-US" sz="1600" u="none" strike="noStrike" dirty="0">
                          <a:effectLst/>
                        </a:rPr>
                        <a:t> 2.06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-0.24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-1.35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7991856" y="2256278"/>
            <a:ext cx="560832" cy="240892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827008" y="2264060"/>
            <a:ext cx="560832" cy="240892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991856" y="2790234"/>
            <a:ext cx="560832" cy="1306278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825244" y="2790234"/>
            <a:ext cx="560832" cy="1306278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991856" y="4389120"/>
            <a:ext cx="560832" cy="240892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825244" y="4381794"/>
            <a:ext cx="560832" cy="240892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991856" y="5698514"/>
            <a:ext cx="560832" cy="240892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31340" y="5698514"/>
            <a:ext cx="560832" cy="240892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91856" y="2497170"/>
            <a:ext cx="560832" cy="275248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825244" y="2497170"/>
            <a:ext cx="560832" cy="279661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991855" y="4098448"/>
            <a:ext cx="560833" cy="274105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825244" y="4103936"/>
            <a:ext cx="557784" cy="267328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991856" y="5939406"/>
            <a:ext cx="560832" cy="535304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831340" y="5949936"/>
            <a:ext cx="560832" cy="535304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831340" y="4622636"/>
            <a:ext cx="560832" cy="1073218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991856" y="4622636"/>
            <a:ext cx="560832" cy="1073218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08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718" y="0"/>
            <a:ext cx="10515600" cy="1325563"/>
          </a:xfrm>
        </p:spPr>
        <p:txBody>
          <a:bodyPr/>
          <a:lstStyle/>
          <a:p>
            <a:r>
              <a:rPr lang="en-US" dirty="0"/>
              <a:t>Surrogate Splits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718" y="1325563"/>
            <a:ext cx="10515600" cy="4863926"/>
          </a:xfrm>
        </p:spPr>
        <p:txBody>
          <a:bodyPr/>
          <a:lstStyle/>
          <a:p>
            <a:r>
              <a:rPr lang="en-US" dirty="0"/>
              <a:t>Now say we were missing one value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/>
              <a:t>…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34517" y="1954664"/>
          <a:ext cx="3564084" cy="4550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X2 </a:t>
                      </a:r>
                      <a:r>
                        <a:rPr lang="en-US" sz="1600" u="sng" strike="noStrike" dirty="0">
                          <a:effectLst/>
                        </a:rPr>
                        <a:t>&gt;</a:t>
                      </a:r>
                      <a:r>
                        <a:rPr lang="en-US" sz="1600" u="none" strike="noStrike" dirty="0">
                          <a:effectLst/>
                        </a:rPr>
                        <a:t> 2.06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5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-1.35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4562993" y="4215800"/>
            <a:ext cx="3253047" cy="543"/>
          </a:xfrm>
          <a:prstGeom prst="straightConnector1">
            <a:avLst/>
          </a:prstGeom>
          <a:ln w="19050"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99938" y="3287690"/>
            <a:ext cx="2779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Choose best surrogate split </a:t>
            </a:r>
          </a:p>
          <a:p>
            <a:pPr algn="ctr"/>
            <a:r>
              <a:rPr lang="en-US" dirty="0"/>
              <a:t>for </a:t>
            </a:r>
            <a:r>
              <a:rPr lang="en-US" i="1" dirty="0"/>
              <a:t>x</a:t>
            </a:r>
            <a:r>
              <a:rPr lang="en-US" baseline="-25000" dirty="0"/>
              <a:t>-2</a:t>
            </a:r>
            <a:r>
              <a:rPr lang="en-US" dirty="0"/>
              <a:t> to group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endParaRPr lang="en-US" dirty="0"/>
          </a:p>
          <a:p>
            <a:pPr algn="ctr"/>
            <a:r>
              <a:rPr lang="en-US" dirty="0"/>
              <a:t>using recursive partitioning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79034" y="2268470"/>
            <a:ext cx="560832" cy="182804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79034" y="4630012"/>
            <a:ext cx="560832" cy="1844698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84832" y="4630012"/>
            <a:ext cx="560832" cy="1844698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79034" y="4389120"/>
            <a:ext cx="560832" cy="24089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84832" y="2268470"/>
            <a:ext cx="560832" cy="182804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84832" y="4389120"/>
            <a:ext cx="560832" cy="24089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357215"/>
              </p:ext>
            </p:extLst>
          </p:nvPr>
        </p:nvGraphicFramePr>
        <p:xfrm>
          <a:off x="7816040" y="1985843"/>
          <a:ext cx="3461560" cy="4488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5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5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X1</a:t>
                      </a:r>
                      <a:r>
                        <a:rPr lang="en-US" sz="1600" u="none" strike="noStrike" baseline="0" dirty="0">
                          <a:effectLst/>
                        </a:rPr>
                        <a:t> &gt; 0.33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X2 </a:t>
                      </a:r>
                      <a:r>
                        <a:rPr lang="en-US" sz="1600" u="sng" strike="noStrike" dirty="0">
                          <a:effectLst/>
                        </a:rPr>
                        <a:t>&gt;</a:t>
                      </a:r>
                      <a:r>
                        <a:rPr lang="en-US" sz="1600" u="none" strike="noStrike" dirty="0">
                          <a:effectLst/>
                        </a:rPr>
                        <a:t> 2.06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X3 &lt; 2.64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1.57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-0.24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0.76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1.66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4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-1.35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8825244" y="2268470"/>
            <a:ext cx="560832" cy="1285889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697357" y="4927424"/>
            <a:ext cx="560832" cy="240892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697357" y="5666314"/>
            <a:ext cx="560832" cy="808395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31340" y="5668090"/>
            <a:ext cx="560832" cy="806619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697357" y="4630012"/>
            <a:ext cx="560832" cy="275248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831340" y="4622636"/>
            <a:ext cx="554736" cy="282624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697357" y="2243988"/>
            <a:ext cx="560832" cy="1313404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697357" y="5159244"/>
            <a:ext cx="560832" cy="507069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8825244" y="4925776"/>
            <a:ext cx="560832" cy="240892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825244" y="5159375"/>
            <a:ext cx="573358" cy="508715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697357" y="3554359"/>
            <a:ext cx="560832" cy="275248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697357" y="3843765"/>
            <a:ext cx="560832" cy="252747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8825244" y="3568516"/>
            <a:ext cx="560832" cy="275248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825244" y="3844917"/>
            <a:ext cx="560832" cy="251595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825244" y="4385085"/>
            <a:ext cx="560832" cy="251595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697357" y="4090892"/>
            <a:ext cx="560832" cy="275248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825244" y="4104518"/>
            <a:ext cx="560832" cy="275248"/>
          </a:xfrm>
          <a:prstGeom prst="rect">
            <a:avLst/>
          </a:prstGeom>
          <a:solidFill>
            <a:srgbClr val="7030A0">
              <a:alpha val="4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697357" y="4379766"/>
            <a:ext cx="560832" cy="251595"/>
          </a:xfrm>
          <a:prstGeom prst="rect">
            <a:avLst/>
          </a:prstGeom>
          <a:solidFill>
            <a:srgbClr val="00CC00">
              <a:alpha val="40000"/>
            </a:srgbClr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89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CART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packages in R that will fit a CART model</a:t>
            </a:r>
          </a:p>
          <a:p>
            <a:pPr lvl="1"/>
            <a:r>
              <a:rPr lang="en-US" b="1" dirty="0" err="1">
                <a:solidFill>
                  <a:srgbClr val="00B0F0"/>
                </a:solidFill>
              </a:rPr>
              <a:t>rpart</a:t>
            </a:r>
            <a:r>
              <a:rPr lang="en-US" dirty="0"/>
              <a:t>: probably most commonly used package.  </a:t>
            </a:r>
          </a:p>
          <a:p>
            <a:pPr lvl="2"/>
            <a:r>
              <a:rPr lang="en-US" dirty="0"/>
              <a:t>Has a lot of good functionality</a:t>
            </a:r>
          </a:p>
          <a:p>
            <a:pPr lvl="2"/>
            <a:r>
              <a:rPr lang="en-US" dirty="0"/>
              <a:t>However, plots produced by </a:t>
            </a:r>
            <a:r>
              <a:rPr lang="en-US" i="1" dirty="0" err="1"/>
              <a:t>rpart</a:t>
            </a:r>
            <a:r>
              <a:rPr lang="en-US" dirty="0"/>
              <a:t> are not high quality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solidFill>
                  <a:srgbClr val="00B0F0"/>
                </a:solidFill>
              </a:rPr>
              <a:t>tree</a:t>
            </a:r>
            <a:r>
              <a:rPr lang="en-US" dirty="0"/>
              <a:t>: Less commonly used </a:t>
            </a:r>
          </a:p>
          <a:p>
            <a:pPr lvl="2"/>
            <a:r>
              <a:rPr lang="en-US" dirty="0"/>
              <a:t>Not as much “statistical” functionality as </a:t>
            </a:r>
            <a:r>
              <a:rPr lang="en-US" i="1" dirty="0" err="1"/>
              <a:t>rpart</a:t>
            </a:r>
            <a:r>
              <a:rPr lang="en-US" dirty="0"/>
              <a:t> and less well documented</a:t>
            </a:r>
          </a:p>
          <a:p>
            <a:pPr lvl="2"/>
            <a:r>
              <a:rPr lang="en-US" dirty="0"/>
              <a:t>Graphics are better </a:t>
            </a:r>
          </a:p>
          <a:p>
            <a:pPr lvl="2"/>
            <a:r>
              <a:rPr lang="en-US" dirty="0"/>
              <a:t>Can interactively work with fitted CART model from tree once plotted</a:t>
            </a:r>
          </a:p>
          <a:p>
            <a:pPr lvl="2"/>
            <a:endParaRPr lang="en-US" dirty="0"/>
          </a:p>
          <a:p>
            <a:pPr lvl="1"/>
            <a:r>
              <a:rPr lang="en-US" b="1" dirty="0" err="1">
                <a:solidFill>
                  <a:srgbClr val="00B0F0"/>
                </a:solidFill>
              </a:rPr>
              <a:t>rpart.plot</a:t>
            </a:r>
            <a:r>
              <a:rPr lang="en-US" dirty="0"/>
              <a:t>: package designed to extend and improve plotting of CART trees from </a:t>
            </a:r>
            <a:r>
              <a:rPr lang="en-US" i="1" dirty="0" err="1"/>
              <a:t>rpart</a:t>
            </a:r>
            <a:r>
              <a:rPr lang="en-US" i="1" dirty="0"/>
              <a:t> </a:t>
            </a:r>
            <a:r>
              <a:rPr lang="en-US" dirty="0"/>
              <a:t>package</a:t>
            </a:r>
          </a:p>
        </p:txBody>
      </p:sp>
    </p:spTree>
    <p:extLst>
      <p:ext uri="{BB962C8B-B14F-4D97-AF65-F5344CB8AC3E}">
        <p14:creationId xmlns:p14="http://schemas.microsoft.com/office/powerpoint/2010/main" val="34188297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 Regression:  Ozone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Ozone Concentrations over time</a:t>
            </a:r>
          </a:p>
          <a:p>
            <a:r>
              <a:rPr lang="en-US" dirty="0"/>
              <a:t>Data include 111 observations for an environmental study </a:t>
            </a:r>
          </a:p>
          <a:p>
            <a:r>
              <a:rPr lang="en-US" dirty="0"/>
              <a:t>Measured six variables over 111 (nearly) consecutive days.</a:t>
            </a:r>
          </a:p>
          <a:p>
            <a:pPr lvl="1"/>
            <a:r>
              <a:rPr lang="en-US" dirty="0"/>
              <a:t>Ozone: 	surface concentration of ozone(parts per billion)</a:t>
            </a:r>
          </a:p>
          <a:p>
            <a:pPr lvl="1"/>
            <a:r>
              <a:rPr lang="en-US" dirty="0" err="1"/>
              <a:t>Solar.R</a:t>
            </a:r>
            <a:r>
              <a:rPr lang="en-US" dirty="0"/>
              <a:t>: 	level of solar radiation (</a:t>
            </a:r>
            <a:r>
              <a:rPr lang="en-US" dirty="0" err="1"/>
              <a:t>lang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Wind: 	Wind speed (mph)</a:t>
            </a:r>
          </a:p>
          <a:p>
            <a:pPr lvl="1"/>
            <a:r>
              <a:rPr lang="en-US" dirty="0"/>
              <a:t>Temp:	Air temperature (</a:t>
            </a:r>
            <a:r>
              <a:rPr lang="en-US" baseline="30000" dirty="0" err="1"/>
              <a:t>o</a:t>
            </a:r>
            <a:r>
              <a:rPr lang="en-US" dirty="0" err="1"/>
              <a:t>F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Month: 	Calendar month</a:t>
            </a:r>
          </a:p>
          <a:p>
            <a:pPr lvl="1"/>
            <a:r>
              <a:rPr lang="en-US" dirty="0"/>
              <a:t>Day:	Day of the month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3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Decision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majority of decision tree algorithms have three major tasks: </a:t>
            </a:r>
          </a:p>
          <a:p>
            <a:pPr lvl="1"/>
            <a:r>
              <a:rPr lang="en-US" dirty="0"/>
              <a:t>Defining how to partition the data at each step</a:t>
            </a:r>
          </a:p>
          <a:p>
            <a:pPr lvl="1"/>
            <a:r>
              <a:rPr lang="en-US" dirty="0"/>
              <a:t>Determining when to stop partitioning</a:t>
            </a:r>
          </a:p>
          <a:p>
            <a:pPr lvl="1"/>
            <a:r>
              <a:rPr lang="en-US" dirty="0"/>
              <a:t>Determining how to predict the value of outcome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/>
              <a:t> in a partition </a:t>
            </a:r>
          </a:p>
          <a:p>
            <a:pPr lvl="1"/>
            <a:endParaRPr lang="en-US" sz="800" dirty="0"/>
          </a:p>
          <a:p>
            <a:r>
              <a:rPr lang="en-US" dirty="0"/>
              <a:t>Many approaches to the first task </a:t>
            </a:r>
          </a:p>
          <a:p>
            <a:endParaRPr lang="en-US" sz="800" dirty="0"/>
          </a:p>
          <a:p>
            <a:r>
              <a:rPr lang="en-US" dirty="0"/>
              <a:t>Many tree of algorithms use univariate splits </a:t>
            </a:r>
          </a:p>
          <a:p>
            <a:pPr lvl="1"/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≤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c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 is continuous or semi-continuous) </a:t>
            </a:r>
          </a:p>
          <a:p>
            <a:pPr lvl="1"/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 ∈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lang="en-US" dirty="0"/>
              <a:t> 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 is categorical)</a:t>
            </a:r>
          </a:p>
          <a:p>
            <a:pPr lvl="1"/>
            <a:r>
              <a:rPr lang="en-US" dirty="0"/>
              <a:t>Choice of splits often found by an exhaustive search </a:t>
            </a:r>
          </a:p>
          <a:p>
            <a:pPr lvl="1"/>
            <a:r>
              <a:rPr lang="en-US" dirty="0"/>
              <a:t>Optimizes a node impurity criterion (e.g. </a:t>
            </a:r>
            <a:r>
              <a:rPr lang="en-US" dirty="0" err="1"/>
              <a:t>gini</a:t>
            </a:r>
            <a:r>
              <a:rPr lang="en-US" dirty="0"/>
              <a:t> index) or sum of squared error</a:t>
            </a:r>
          </a:p>
        </p:txBody>
      </p:sp>
    </p:spTree>
    <p:extLst>
      <p:ext uri="{BB962C8B-B14F-4D97-AF65-F5344CB8AC3E}">
        <p14:creationId xmlns:p14="http://schemas.microsoft.com/office/powerpoint/2010/main" val="22404864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rpart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library(</a:t>
            </a:r>
            <a:r>
              <a:rPr lang="en-US" dirty="0" err="1">
                <a:solidFill>
                  <a:srgbClr val="0033CC"/>
                </a:solidFill>
              </a:rPr>
              <a:t>rpart</a:t>
            </a:r>
            <a:r>
              <a:rPr lang="en-US" dirty="0">
                <a:solidFill>
                  <a:srgbClr val="0033CC"/>
                </a:solidFill>
              </a:rPr>
              <a:t>); library(</a:t>
            </a:r>
            <a:r>
              <a:rPr lang="en-US" dirty="0" err="1">
                <a:solidFill>
                  <a:srgbClr val="0033CC"/>
                </a:solidFill>
              </a:rPr>
              <a:t>rpart.plot</a:t>
            </a:r>
            <a:r>
              <a:rPr lang="en-US" dirty="0">
                <a:solidFill>
                  <a:srgbClr val="0033CC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Cair1&lt;-</a:t>
            </a:r>
            <a:r>
              <a:rPr lang="en-US" dirty="0" err="1">
                <a:solidFill>
                  <a:srgbClr val="0033CC"/>
                </a:solidFill>
              </a:rPr>
              <a:t>rpart</a:t>
            </a:r>
            <a:r>
              <a:rPr lang="en-US" dirty="0">
                <a:solidFill>
                  <a:srgbClr val="0033CC"/>
                </a:solidFill>
              </a:rPr>
              <a:t>(log(Ozone)~., data=air)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Cair1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n=116 (37 observations deleted due to </a:t>
            </a:r>
            <a:r>
              <a:rPr lang="en-US" dirty="0" err="1">
                <a:solidFill>
                  <a:srgbClr val="FF0000"/>
                </a:solidFill>
              </a:rPr>
              <a:t>missingness</a:t>
            </a:r>
            <a:r>
              <a:rPr lang="en-US" dirty="0">
                <a:solidFill>
                  <a:srgbClr val="FF0000"/>
                </a:solidFill>
              </a:rPr>
              <a:t>) node), split, n, deviance, </a:t>
            </a:r>
            <a:r>
              <a:rPr lang="en-US" dirty="0" err="1">
                <a:solidFill>
                  <a:srgbClr val="FF0000"/>
                </a:solidFill>
              </a:rPr>
              <a:t>yval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* denotes terminal node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1) root 116 86.1403100 3.418515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2) Temp&lt; 77.5 52 20.9826400 2.769490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4) </a:t>
            </a:r>
            <a:r>
              <a:rPr lang="en-US" dirty="0" err="1">
                <a:solidFill>
                  <a:srgbClr val="FF0000"/>
                </a:solidFill>
              </a:rPr>
              <a:t>Solar.R</a:t>
            </a:r>
            <a:r>
              <a:rPr lang="en-US" dirty="0">
                <a:solidFill>
                  <a:srgbClr val="FF0000"/>
                </a:solidFill>
              </a:rPr>
              <a:t>&lt; 85 16  9.8397810 2.326280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5) </a:t>
            </a:r>
            <a:r>
              <a:rPr lang="en-US" dirty="0" err="1">
                <a:solidFill>
                  <a:srgbClr val="FF0000"/>
                </a:solidFill>
              </a:rPr>
              <a:t>Solar.R</a:t>
            </a:r>
            <a:r>
              <a:rPr lang="en-US" dirty="0">
                <a:solidFill>
                  <a:srgbClr val="FF0000"/>
                </a:solidFill>
              </a:rPr>
              <a:t>&gt;=85 36  6.6030270 2.966472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3) Temp&gt;=77.5 64 25.4564200 3.945848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6) Temp&lt; 82.5 27 11.9772400 3.508450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12) Day&lt; 15.5 13  4.4332920 3.174281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13) Day&gt;=15.5 14  4.7442430 3.818750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7) Temp&gt;=82.5 37  4.5441800 4.265030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14) Temp&lt; 87.5 20  2.5680270 4.075521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15) Temp&gt;=87.5 17  0.4128606 4.487981 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94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rpart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summary(Cair1)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Call: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rpart</a:t>
            </a:r>
            <a:r>
              <a:rPr lang="en-US" dirty="0">
                <a:solidFill>
                  <a:srgbClr val="FF0000"/>
                </a:solidFill>
              </a:rPr>
              <a:t>(formula = log(Ozone) ~ ., data = air)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n=116 (37 observations deleted due to </a:t>
            </a:r>
            <a:r>
              <a:rPr lang="en-US" dirty="0" err="1">
                <a:solidFill>
                  <a:srgbClr val="FF0000"/>
                </a:solidFill>
              </a:rPr>
              <a:t>missingness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CP          </a:t>
            </a:r>
            <a:r>
              <a:rPr lang="en-US" dirty="0" err="1">
                <a:solidFill>
                  <a:srgbClr val="FF0000"/>
                </a:solidFill>
              </a:rPr>
              <a:t>nsplit</a:t>
            </a: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rel</a:t>
            </a:r>
            <a:r>
              <a:rPr lang="en-US" dirty="0">
                <a:solidFill>
                  <a:srgbClr val="FF0000"/>
                </a:solidFill>
              </a:rPr>
              <a:t> error      </a:t>
            </a:r>
            <a:r>
              <a:rPr lang="en-US" dirty="0" err="1">
                <a:solidFill>
                  <a:srgbClr val="FF0000"/>
                </a:solidFill>
              </a:rPr>
              <a:t>xerror</a:t>
            </a:r>
            <a:r>
              <a:rPr lang="en-US" dirty="0">
                <a:solidFill>
                  <a:srgbClr val="FF0000"/>
                </a:solidFill>
              </a:rPr>
              <a:t>          </a:t>
            </a:r>
            <a:r>
              <a:rPr lang="en-US" dirty="0" err="1">
                <a:solidFill>
                  <a:srgbClr val="FF0000"/>
                </a:solidFill>
              </a:rPr>
              <a:t>xstd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1 0.46089046      0      1.0000000   1.0330369   0.1622062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2 0.10372615      1      0.5391095   0.6560960   0.1296762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3 0.05270281      2      0.4353834   0.5487389   0.1176777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4 0.03250164      3      0.3826806   0.5729757   0.1189179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5 0.01814821      4      0.3501789   0.5720998   0.1202745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6 0.01000000      5      0.3320307   0.5183673   0.1054777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Variable importance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Temp    time   Month </a:t>
            </a:r>
            <a:r>
              <a:rPr lang="en-US" dirty="0" err="1">
                <a:solidFill>
                  <a:srgbClr val="FF0000"/>
                </a:solidFill>
              </a:rPr>
              <a:t>Solar.R</a:t>
            </a:r>
            <a:r>
              <a:rPr lang="en-US" dirty="0">
                <a:solidFill>
                  <a:srgbClr val="FF0000"/>
                </a:solidFill>
              </a:rPr>
              <a:t>    Wind     Day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39         16      14           12           12         8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61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rpart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summary(Cair1)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Node number 1: 116 observations,    complexity </a:t>
            </a:r>
            <a:r>
              <a:rPr lang="en-US" dirty="0" err="1">
                <a:solidFill>
                  <a:srgbClr val="FF0000"/>
                </a:solidFill>
              </a:rPr>
              <a:t>param</a:t>
            </a:r>
            <a:r>
              <a:rPr lang="en-US" dirty="0">
                <a:solidFill>
                  <a:srgbClr val="FF0000"/>
                </a:solidFill>
              </a:rPr>
              <a:t>=0.4608905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mean=3.418515, MSE=0.7425889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left son=2 (52 </a:t>
            </a:r>
            <a:r>
              <a:rPr lang="en-US" dirty="0" err="1">
                <a:solidFill>
                  <a:srgbClr val="FF0000"/>
                </a:solidFill>
              </a:rPr>
              <a:t>obs</a:t>
            </a:r>
            <a:r>
              <a:rPr lang="en-US" dirty="0">
                <a:solidFill>
                  <a:srgbClr val="FF0000"/>
                </a:solidFill>
              </a:rPr>
              <a:t>) right son=3 (64 </a:t>
            </a:r>
            <a:r>
              <a:rPr lang="en-US" dirty="0" err="1">
                <a:solidFill>
                  <a:srgbClr val="FF0000"/>
                </a:solidFill>
              </a:rPr>
              <a:t>obs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Primary splits: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Temp    &lt; 77.5  to the left,  improve=0.4608905, (0 missing)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Solar.R</a:t>
            </a:r>
            <a:r>
              <a:rPr lang="en-US" dirty="0">
                <a:solidFill>
                  <a:srgbClr val="FF0000"/>
                </a:solidFill>
              </a:rPr>
              <a:t> &lt; 81.5  to the left,  improve=0.2872242, (5 missing)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Wind    &lt; 8.3   to the right, improve=0.2810880, (0 missing)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time    &lt; 23.5  to the left,  improve=0.2052727, (0 missing)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Month   &lt; 6.5   to the left,  improve=0.1438786, (0 missing)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Surrogate splits: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Month   &lt; 6.5   to the left,  agree=0.750, </a:t>
            </a:r>
            <a:r>
              <a:rPr lang="en-US" dirty="0" err="1">
                <a:solidFill>
                  <a:srgbClr val="FF0000"/>
                </a:solidFill>
              </a:rPr>
              <a:t>adj</a:t>
            </a:r>
            <a:r>
              <a:rPr lang="en-US" dirty="0">
                <a:solidFill>
                  <a:srgbClr val="FF0000"/>
                </a:solidFill>
              </a:rPr>
              <a:t>=0.442, (0 split)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time    &lt; 28.5  to the left,  agree=0.750, </a:t>
            </a:r>
            <a:r>
              <a:rPr lang="en-US" dirty="0" err="1">
                <a:solidFill>
                  <a:srgbClr val="FF0000"/>
                </a:solidFill>
              </a:rPr>
              <a:t>adj</a:t>
            </a:r>
            <a:r>
              <a:rPr lang="en-US" dirty="0">
                <a:solidFill>
                  <a:srgbClr val="FF0000"/>
                </a:solidFill>
              </a:rPr>
              <a:t>=0.442, (0 split)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Wind    &lt; 8.9   to the right, agree=0.681, </a:t>
            </a:r>
            <a:r>
              <a:rPr lang="en-US" dirty="0" err="1">
                <a:solidFill>
                  <a:srgbClr val="FF0000"/>
                </a:solidFill>
              </a:rPr>
              <a:t>adj</a:t>
            </a:r>
            <a:r>
              <a:rPr lang="en-US" dirty="0">
                <a:solidFill>
                  <a:srgbClr val="FF0000"/>
                </a:solidFill>
              </a:rPr>
              <a:t>=0.288, (0 split)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err="1">
                <a:solidFill>
                  <a:srgbClr val="FF0000"/>
                </a:solidFill>
              </a:rPr>
              <a:t>Solar.R</a:t>
            </a:r>
            <a:r>
              <a:rPr lang="en-US" dirty="0">
                <a:solidFill>
                  <a:srgbClr val="FF0000"/>
                </a:solidFill>
              </a:rPr>
              <a:t> &lt; 138   to the left,  agree=0.647, </a:t>
            </a:r>
            <a:r>
              <a:rPr lang="en-US" dirty="0" err="1">
                <a:solidFill>
                  <a:srgbClr val="FF0000"/>
                </a:solidFill>
              </a:rPr>
              <a:t>adj</a:t>
            </a:r>
            <a:r>
              <a:rPr lang="en-US" dirty="0">
                <a:solidFill>
                  <a:srgbClr val="FF0000"/>
                </a:solidFill>
              </a:rPr>
              <a:t>=0.212, (0 split)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Day     &lt; 10.5  to the right, agree=0.612, </a:t>
            </a:r>
            <a:r>
              <a:rPr lang="en-US" dirty="0" err="1">
                <a:solidFill>
                  <a:srgbClr val="FF0000"/>
                </a:solidFill>
              </a:rPr>
              <a:t>adj</a:t>
            </a:r>
            <a:r>
              <a:rPr lang="en-US" dirty="0">
                <a:solidFill>
                  <a:srgbClr val="FF0000"/>
                </a:solidFill>
              </a:rPr>
              <a:t>=0.135, (0 split)…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77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75" y="123825"/>
            <a:ext cx="6334125" cy="6734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1208" y="3023689"/>
            <a:ext cx="614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plot(Cair1, compress=T, main="CART model 1 for Ozone")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text(Cair1, </a:t>
            </a:r>
            <a:r>
              <a:rPr lang="en-US" sz="2000" dirty="0" err="1">
                <a:solidFill>
                  <a:srgbClr val="FF0000"/>
                </a:solidFill>
              </a:rPr>
              <a:t>use.n</a:t>
            </a:r>
            <a:r>
              <a:rPr lang="en-US" sz="2000" dirty="0">
                <a:solidFill>
                  <a:srgbClr val="FF0000"/>
                </a:solidFill>
              </a:rPr>
              <a:t>=T)</a:t>
            </a:r>
          </a:p>
        </p:txBody>
      </p:sp>
    </p:spTree>
    <p:extLst>
      <p:ext uri="{BB962C8B-B14F-4D97-AF65-F5344CB8AC3E}">
        <p14:creationId xmlns:p14="http://schemas.microsoft.com/office/powerpoint/2010/main" val="8086512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1208" y="3023689"/>
            <a:ext cx="45717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library(</a:t>
            </a:r>
            <a:r>
              <a:rPr lang="en-US" sz="2000" dirty="0" err="1">
                <a:solidFill>
                  <a:srgbClr val="FF0000"/>
                </a:solidFill>
              </a:rPr>
              <a:t>rpart.plot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rpart.plot</a:t>
            </a:r>
            <a:r>
              <a:rPr lang="en-US" sz="2000" dirty="0">
                <a:solidFill>
                  <a:srgbClr val="FF0000"/>
                </a:solidFill>
              </a:rPr>
              <a:t>(Cair1, compress=T,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	main="CART model 1 for Ozone")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993" y="0"/>
            <a:ext cx="6334125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7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rpart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###Tuning the CART model using “prune”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Cair1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n=116 (37 observations deleted due to </a:t>
            </a:r>
            <a:r>
              <a:rPr lang="en-US" dirty="0" err="1">
                <a:solidFill>
                  <a:srgbClr val="FF0000"/>
                </a:solidFill>
              </a:rPr>
              <a:t>missingness</a:t>
            </a:r>
            <a:r>
              <a:rPr lang="en-US" dirty="0">
                <a:solidFill>
                  <a:srgbClr val="FF0000"/>
                </a:solidFill>
              </a:rPr>
              <a:t>) node), split, n, deviance, </a:t>
            </a:r>
            <a:r>
              <a:rPr lang="en-US" dirty="0" err="1">
                <a:solidFill>
                  <a:srgbClr val="FF0000"/>
                </a:solidFill>
              </a:rPr>
              <a:t>yval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* denotes terminal node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1) root 116 86.1403100 3.418515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2) Temp&lt; 77.5 52 20.9826400 2.769490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14) Temp&lt; 87.5 20  2.5680270 4.075521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15) Temp&gt;=87.5 17  0.4128606 4.487981 *</a:t>
            </a: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prune(Cair1, </a:t>
            </a:r>
            <a:r>
              <a:rPr lang="en-US" dirty="0" err="1">
                <a:solidFill>
                  <a:srgbClr val="0033CC"/>
                </a:solidFill>
              </a:rPr>
              <a:t>cp</a:t>
            </a:r>
            <a:r>
              <a:rPr lang="en-US" dirty="0">
                <a:solidFill>
                  <a:srgbClr val="0033CC"/>
                </a:solidFill>
              </a:rPr>
              <a:t>=0.05)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1) root 116 86.140310 3.418515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2) Temp&lt; 77.5 52 20.982640 2.769490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4) </a:t>
            </a:r>
            <a:r>
              <a:rPr lang="en-US" dirty="0" err="1">
                <a:solidFill>
                  <a:srgbClr val="FF0000"/>
                </a:solidFill>
              </a:rPr>
              <a:t>Solar.R</a:t>
            </a:r>
            <a:r>
              <a:rPr lang="en-US" dirty="0">
                <a:solidFill>
                  <a:srgbClr val="FF0000"/>
                </a:solidFill>
              </a:rPr>
              <a:t>&lt; 85 16  9.839781 2.326280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5) </a:t>
            </a:r>
            <a:r>
              <a:rPr lang="en-US" dirty="0" err="1">
                <a:solidFill>
                  <a:srgbClr val="FF0000"/>
                </a:solidFill>
              </a:rPr>
              <a:t>Solar.R</a:t>
            </a:r>
            <a:r>
              <a:rPr lang="en-US" dirty="0">
                <a:solidFill>
                  <a:srgbClr val="FF0000"/>
                </a:solidFill>
              </a:rPr>
              <a:t>&gt;=85 36  6.603027 2.966472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3) Temp&gt;=77.5 64 25.456420 3.945848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6) Temp&lt; 82.5 27 11.977240 3.508450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7) Temp&gt;=82.5 37  4.544180 4.265030 *</a:t>
            </a:r>
          </a:p>
        </p:txBody>
      </p:sp>
    </p:spTree>
    <p:extLst>
      <p:ext uri="{BB962C8B-B14F-4D97-AF65-F5344CB8AC3E}">
        <p14:creationId xmlns:p14="http://schemas.microsoft.com/office/powerpoint/2010/main" val="2514406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rpart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###Tuning CART on from end using </a:t>
            </a:r>
            <a:r>
              <a:rPr lang="en-US" dirty="0" err="1"/>
              <a:t>rpart.control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Cair2&lt;-</a:t>
            </a:r>
            <a:r>
              <a:rPr lang="en-US" dirty="0" err="1">
                <a:solidFill>
                  <a:srgbClr val="0033CC"/>
                </a:solidFill>
              </a:rPr>
              <a:t>rpart</a:t>
            </a:r>
            <a:r>
              <a:rPr lang="en-US" dirty="0">
                <a:solidFill>
                  <a:srgbClr val="0033CC"/>
                </a:solidFill>
              </a:rPr>
              <a:t>(log(Ozone)~., data=air, control=</a:t>
            </a:r>
            <a:r>
              <a:rPr lang="en-US" dirty="0" err="1">
                <a:solidFill>
                  <a:srgbClr val="0033CC"/>
                </a:solidFill>
              </a:rPr>
              <a:t>rpart.control</a:t>
            </a:r>
            <a:r>
              <a:rPr lang="en-US" dirty="0">
                <a:solidFill>
                  <a:srgbClr val="0033CC"/>
                </a:solidFill>
              </a:rPr>
              <a:t>(</a:t>
            </a:r>
            <a:r>
              <a:rPr lang="en-US" dirty="0" err="1">
                <a:solidFill>
                  <a:srgbClr val="0033CC"/>
                </a:solidFill>
              </a:rPr>
              <a:t>minsplit</a:t>
            </a:r>
            <a:r>
              <a:rPr lang="en-US" dirty="0">
                <a:solidFill>
                  <a:srgbClr val="0033CC"/>
                </a:solidFill>
              </a:rPr>
              <a:t>=6, </a:t>
            </a:r>
            <a:r>
              <a:rPr lang="en-US" dirty="0" err="1">
                <a:solidFill>
                  <a:srgbClr val="0033CC"/>
                </a:solidFill>
              </a:rPr>
              <a:t>minbucket</a:t>
            </a:r>
            <a:r>
              <a:rPr lang="en-US" dirty="0">
                <a:solidFill>
                  <a:srgbClr val="0033CC"/>
                </a:solidFill>
              </a:rPr>
              <a:t>=2, </a:t>
            </a:r>
            <a:r>
              <a:rPr lang="en-US" dirty="0" err="1">
                <a:solidFill>
                  <a:srgbClr val="0033CC"/>
                </a:solidFill>
              </a:rPr>
              <a:t>cp</a:t>
            </a:r>
            <a:r>
              <a:rPr lang="en-US" dirty="0">
                <a:solidFill>
                  <a:srgbClr val="0033CC"/>
                </a:solidFill>
              </a:rPr>
              <a:t>=0.01))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Cair3&lt;-</a:t>
            </a:r>
            <a:r>
              <a:rPr lang="en-US" dirty="0" err="1">
                <a:solidFill>
                  <a:srgbClr val="0033CC"/>
                </a:solidFill>
              </a:rPr>
              <a:t>rpart</a:t>
            </a:r>
            <a:r>
              <a:rPr lang="en-US" dirty="0">
                <a:solidFill>
                  <a:srgbClr val="0033CC"/>
                </a:solidFill>
              </a:rPr>
              <a:t>(log(Ozone)~., data=air, control=</a:t>
            </a:r>
            <a:r>
              <a:rPr lang="en-US" dirty="0" err="1">
                <a:solidFill>
                  <a:srgbClr val="0033CC"/>
                </a:solidFill>
              </a:rPr>
              <a:t>rpart.control</a:t>
            </a:r>
            <a:r>
              <a:rPr lang="en-US" dirty="0">
                <a:solidFill>
                  <a:srgbClr val="0033CC"/>
                </a:solidFill>
              </a:rPr>
              <a:t>(</a:t>
            </a:r>
            <a:r>
              <a:rPr lang="en-US" dirty="0" err="1">
                <a:solidFill>
                  <a:srgbClr val="0033CC"/>
                </a:solidFill>
              </a:rPr>
              <a:t>minsplit</a:t>
            </a:r>
            <a:r>
              <a:rPr lang="en-US" dirty="0">
                <a:solidFill>
                  <a:srgbClr val="0033CC"/>
                </a:solidFill>
              </a:rPr>
              <a:t>=10, </a:t>
            </a:r>
            <a:r>
              <a:rPr lang="en-US" dirty="0" err="1">
                <a:solidFill>
                  <a:srgbClr val="0033CC"/>
                </a:solidFill>
              </a:rPr>
              <a:t>minbucket</a:t>
            </a:r>
            <a:r>
              <a:rPr lang="en-US" dirty="0">
                <a:solidFill>
                  <a:srgbClr val="0033CC"/>
                </a:solidFill>
              </a:rPr>
              <a:t>=5, </a:t>
            </a:r>
            <a:r>
              <a:rPr lang="en-US" dirty="0" err="1">
                <a:solidFill>
                  <a:srgbClr val="0033CC"/>
                </a:solidFill>
              </a:rPr>
              <a:t>cp</a:t>
            </a:r>
            <a:r>
              <a:rPr lang="en-US" dirty="0">
                <a:solidFill>
                  <a:srgbClr val="0033CC"/>
                </a:solidFill>
              </a:rPr>
              <a:t>=0.05))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n=116 (37 observations deleted due to </a:t>
            </a:r>
            <a:r>
              <a:rPr lang="en-US" dirty="0" err="1">
                <a:solidFill>
                  <a:srgbClr val="FF0000"/>
                </a:solidFill>
              </a:rPr>
              <a:t>missingness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node), split, n, deviance, </a:t>
            </a:r>
            <a:r>
              <a:rPr lang="en-US" dirty="0" err="1">
                <a:solidFill>
                  <a:srgbClr val="FF0000"/>
                </a:solidFill>
              </a:rPr>
              <a:t>yval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* denotes terminal node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1) root 116 86.140310 3.418515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2) Temp&lt; 77.5 52 20.982640 2.769490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4) </a:t>
            </a:r>
            <a:r>
              <a:rPr lang="en-US" dirty="0" err="1">
                <a:solidFill>
                  <a:srgbClr val="FF0000"/>
                </a:solidFill>
              </a:rPr>
              <a:t>Solar.R</a:t>
            </a:r>
            <a:r>
              <a:rPr lang="en-US" dirty="0">
                <a:solidFill>
                  <a:srgbClr val="FF0000"/>
                </a:solidFill>
              </a:rPr>
              <a:t>&lt; 85 16  9.839781 2.326280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5) </a:t>
            </a:r>
            <a:r>
              <a:rPr lang="en-US" dirty="0" err="1">
                <a:solidFill>
                  <a:srgbClr val="FF0000"/>
                </a:solidFill>
              </a:rPr>
              <a:t>Solar.R</a:t>
            </a:r>
            <a:r>
              <a:rPr lang="en-US" dirty="0">
                <a:solidFill>
                  <a:srgbClr val="FF0000"/>
                </a:solidFill>
              </a:rPr>
              <a:t>&gt;=85 36  6.603027 2.966472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3) Temp&gt;=77.5 64 25.456420 3.945848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6) Temp&lt; 82.5 27 11.977240 3.508450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7) Temp&gt;=82.5 37  4.544180 4.265030 *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58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61912"/>
            <a:ext cx="11782425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923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rpart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###Tuning using caret package (Data must be complete)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air2&lt;-</a:t>
            </a:r>
            <a:r>
              <a:rPr lang="en-US" dirty="0" err="1">
                <a:solidFill>
                  <a:srgbClr val="0033CC"/>
                </a:solidFill>
              </a:rPr>
              <a:t>na.omit</a:t>
            </a:r>
            <a:r>
              <a:rPr lang="en-US" dirty="0">
                <a:solidFill>
                  <a:srgbClr val="0033CC"/>
                </a:solidFill>
              </a:rPr>
              <a:t>(air[,c(1:4,7)])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33CC"/>
                </a:solidFill>
              </a:rPr>
              <a:t>trair</a:t>
            </a:r>
            <a:r>
              <a:rPr lang="en-US" dirty="0">
                <a:solidFill>
                  <a:srgbClr val="0033CC"/>
                </a:solidFill>
              </a:rPr>
              <a:t>&lt;-train(log(Ozone) ~ ., data=air2, method="</a:t>
            </a:r>
            <a:r>
              <a:rPr lang="en-US" dirty="0" err="1">
                <a:solidFill>
                  <a:srgbClr val="0033CC"/>
                </a:solidFill>
              </a:rPr>
              <a:t>rpart</a:t>
            </a:r>
            <a:r>
              <a:rPr lang="en-US" dirty="0">
                <a:solidFill>
                  <a:srgbClr val="0033CC"/>
                </a:solidFill>
              </a:rPr>
              <a:t>",  </a:t>
            </a:r>
            <a:r>
              <a:rPr lang="en-US" dirty="0" err="1">
                <a:solidFill>
                  <a:srgbClr val="0033CC"/>
                </a:solidFill>
              </a:rPr>
              <a:t>trControl</a:t>
            </a:r>
            <a:r>
              <a:rPr lang="en-US" dirty="0">
                <a:solidFill>
                  <a:srgbClr val="0033CC"/>
                </a:solidFill>
              </a:rPr>
              <a:t>=</a:t>
            </a:r>
            <a:r>
              <a:rPr lang="en-US" dirty="0" err="1">
                <a:solidFill>
                  <a:srgbClr val="0033CC"/>
                </a:solidFill>
              </a:rPr>
              <a:t>trainControl</a:t>
            </a:r>
            <a:r>
              <a:rPr lang="en-US" dirty="0">
                <a:solidFill>
                  <a:srgbClr val="0033CC"/>
                </a:solidFill>
              </a:rPr>
              <a:t>(method="boot", number=1000))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33CC"/>
                </a:solidFill>
              </a:rPr>
              <a:t>trair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CART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111 samples,   4 predictor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 pre-processing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Resampling: Bootstrapped (1000 reps)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Summary of sample sizes: 111, 111, 111, 111, 111, 111, ...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Resampling results across tuning parameters: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cp</a:t>
            </a:r>
            <a:r>
              <a:rPr lang="en-US" dirty="0">
                <a:solidFill>
                  <a:srgbClr val="FF0000"/>
                </a:solidFill>
              </a:rPr>
              <a:t>          RMSE       </a:t>
            </a:r>
            <a:r>
              <a:rPr lang="en-US" dirty="0" err="1">
                <a:solidFill>
                  <a:srgbClr val="FF0000"/>
                </a:solidFill>
              </a:rPr>
              <a:t>Rsquared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0.05737195  0.6364285  0.4939998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0.11016126  0.6722512  0.4328803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0.45360850  0.7418315  0.3772460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RMSE was used to select the optimal model using  the smallest value.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final value used for the model was </a:t>
            </a:r>
            <a:r>
              <a:rPr lang="en-US" dirty="0" err="1">
                <a:solidFill>
                  <a:srgbClr val="FF0000"/>
                </a:solidFill>
              </a:rPr>
              <a:t>cp</a:t>
            </a:r>
            <a:r>
              <a:rPr lang="en-US" dirty="0">
                <a:solidFill>
                  <a:srgbClr val="FF0000"/>
                </a:solidFill>
              </a:rPr>
              <a:t> = 0.05737195.</a:t>
            </a:r>
          </a:p>
        </p:txBody>
      </p:sp>
    </p:spTree>
    <p:extLst>
      <p:ext uri="{BB962C8B-B14F-4D97-AF65-F5344CB8AC3E}">
        <p14:creationId xmlns:p14="http://schemas.microsoft.com/office/powerpoint/2010/main" val="20036668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Lupus Nephritis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Treatment response in patients with treatment response</a:t>
            </a:r>
          </a:p>
          <a:p>
            <a:endParaRPr lang="en-US" dirty="0"/>
          </a:p>
          <a:p>
            <a:r>
              <a:rPr lang="en-US" dirty="0"/>
              <a:t>Data include 213 observations examining treatment response at 1 year in patient with lupus nephritis</a:t>
            </a:r>
          </a:p>
          <a:p>
            <a:endParaRPr lang="en-US" dirty="0"/>
          </a:p>
          <a:p>
            <a:r>
              <a:rPr lang="en-US" dirty="0"/>
              <a:t>Data includes </a:t>
            </a:r>
          </a:p>
          <a:p>
            <a:pPr lvl="1"/>
            <a:r>
              <a:rPr lang="en-US" dirty="0"/>
              <a:t>Demographics: 		age, race</a:t>
            </a:r>
          </a:p>
          <a:p>
            <a:pPr lvl="1"/>
            <a:r>
              <a:rPr lang="en-US" dirty="0"/>
              <a:t>Treatment response: 	Yes/No</a:t>
            </a:r>
          </a:p>
          <a:p>
            <a:pPr lvl="1"/>
            <a:r>
              <a:rPr lang="en-US" dirty="0"/>
              <a:t>Clinical Markers: 	c4c, </a:t>
            </a:r>
            <a:r>
              <a:rPr lang="en-US" dirty="0" err="1"/>
              <a:t>dsDNA</a:t>
            </a:r>
            <a:r>
              <a:rPr lang="en-US" dirty="0"/>
              <a:t>, EGFR, </a:t>
            </a:r>
            <a:r>
              <a:rPr lang="en-US" dirty="0" err="1"/>
              <a:t>UrPrCr</a:t>
            </a:r>
            <a:endParaRPr lang="en-US" dirty="0"/>
          </a:p>
          <a:p>
            <a:pPr lvl="1"/>
            <a:r>
              <a:rPr lang="en-US" dirty="0"/>
              <a:t>Urine markers:		IL2ra, IL6, IL8, IL12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7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2734"/>
            <a:ext cx="8229600" cy="914400"/>
          </a:xfrm>
        </p:spPr>
        <p:txBody>
          <a:bodyPr>
            <a:normAutofit/>
          </a:bodyPr>
          <a:lstStyle/>
          <a:p>
            <a:r>
              <a:rPr lang="en-GB" sz="3600" dirty="0"/>
              <a:t>Partitioning for Regression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40076"/>
            <a:ext cx="9296400" cy="5313123"/>
          </a:xfrm>
        </p:spPr>
        <p:txBody>
          <a:bodyPr>
            <a:normAutofit/>
          </a:bodyPr>
          <a:lstStyle/>
          <a:p>
            <a:r>
              <a:rPr lang="en-GB" dirty="0"/>
              <a:t>For continuous </a:t>
            </a:r>
            <a:r>
              <a:rPr lang="en-GB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GB" dirty="0"/>
              <a:t>, define a measure of impurity of a node to help decide on how to split a node, or which node to split</a:t>
            </a:r>
          </a:p>
          <a:p>
            <a:endParaRPr lang="en-GB" sz="800" dirty="0"/>
          </a:p>
          <a:p>
            <a:r>
              <a:rPr lang="en-GB" dirty="0"/>
              <a:t>Consider a region </a:t>
            </a:r>
            <a:r>
              <a:rPr lang="en-GB" i="1" dirty="0" err="1">
                <a:latin typeface="Times" panose="02020603050405020304" pitchFamily="18" charset="0"/>
                <a:cs typeface="Times" panose="02020603050405020304" pitchFamily="18" charset="0"/>
              </a:rPr>
              <a:t>R</a:t>
            </a:r>
            <a:r>
              <a:rPr lang="en-GB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GB" dirty="0"/>
              <a:t>, we model our response according to</a:t>
            </a:r>
          </a:p>
          <a:p>
            <a:endParaRPr lang="en-GB" dirty="0"/>
          </a:p>
          <a:p>
            <a:endParaRPr lang="en-GB" sz="800" dirty="0"/>
          </a:p>
          <a:p>
            <a:endParaRPr lang="en-GB" dirty="0"/>
          </a:p>
          <a:p>
            <a:r>
              <a:rPr lang="en-GB" dirty="0"/>
              <a:t>Consider split </a:t>
            </a:r>
            <a:r>
              <a:rPr lang="en-GB" i="1" dirty="0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GB" dirty="0"/>
              <a:t> for variable </a:t>
            </a:r>
            <a:r>
              <a:rPr lang="en-GB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GB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GB" dirty="0"/>
              <a:t> to define pair of regions</a:t>
            </a:r>
          </a:p>
          <a:p>
            <a:endParaRPr lang="en-GB" sz="8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094868"/>
              </p:ext>
            </p:extLst>
          </p:nvPr>
        </p:nvGraphicFramePr>
        <p:xfrm>
          <a:off x="2720975" y="3287412"/>
          <a:ext cx="51244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98520" imgH="291960" progId="Equation.DSMT4">
                  <p:embed/>
                </p:oleObj>
              </mc:Choice>
              <mc:Fallback>
                <p:oleObj name="Equation" r:id="rId2" imgW="3098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3287412"/>
                        <a:ext cx="512445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920103"/>
              </p:ext>
            </p:extLst>
          </p:nvPr>
        </p:nvGraphicFramePr>
        <p:xfrm>
          <a:off x="2824477" y="5018032"/>
          <a:ext cx="49149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71800" imgH="304560" progId="Equation.DSMT4">
                  <p:embed/>
                </p:oleObj>
              </mc:Choice>
              <mc:Fallback>
                <p:oleObj name="Equation" r:id="rId4" imgW="29718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477" y="5018032"/>
                        <a:ext cx="49149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57996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rpart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### Fitting classification model, treatment response lupus nephritis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ln&lt;-read.csv("H:/public_html/BMTRY790_Spring2023/Datasets/LupusNephritis.csv")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Cmod1&lt;-</a:t>
            </a:r>
            <a:r>
              <a:rPr lang="en-US" dirty="0" err="1">
                <a:solidFill>
                  <a:srgbClr val="0033CC"/>
                </a:solidFill>
              </a:rPr>
              <a:t>rpart</a:t>
            </a:r>
            <a:r>
              <a:rPr lang="en-US" dirty="0">
                <a:solidFill>
                  <a:srgbClr val="0033CC"/>
                </a:solidFill>
              </a:rPr>
              <a:t>(CR90~., data=</a:t>
            </a:r>
            <a:r>
              <a:rPr lang="en-US" dirty="0" err="1">
                <a:solidFill>
                  <a:srgbClr val="0033CC"/>
                </a:solidFill>
              </a:rPr>
              <a:t>ln</a:t>
            </a:r>
            <a:r>
              <a:rPr lang="en-US" dirty="0">
                <a:solidFill>
                  <a:srgbClr val="0033CC"/>
                </a:solidFill>
              </a:rPr>
              <a:t>, method="class", control=</a:t>
            </a:r>
            <a:r>
              <a:rPr lang="en-US" dirty="0" err="1">
                <a:solidFill>
                  <a:srgbClr val="0033CC"/>
                </a:solidFill>
              </a:rPr>
              <a:t>rpart.control</a:t>
            </a:r>
            <a:r>
              <a:rPr lang="en-US" dirty="0">
                <a:solidFill>
                  <a:srgbClr val="0033CC"/>
                </a:solidFill>
              </a:rPr>
              <a:t>(</a:t>
            </a:r>
            <a:r>
              <a:rPr lang="en-US" dirty="0" err="1">
                <a:solidFill>
                  <a:srgbClr val="0033CC"/>
                </a:solidFill>
              </a:rPr>
              <a:t>minsplit</a:t>
            </a:r>
            <a:r>
              <a:rPr lang="en-US" dirty="0">
                <a:solidFill>
                  <a:srgbClr val="0033CC"/>
                </a:solidFill>
              </a:rPr>
              <a:t>=6, 			</a:t>
            </a:r>
            <a:r>
              <a:rPr lang="en-US" dirty="0" err="1">
                <a:solidFill>
                  <a:srgbClr val="0033CC"/>
                </a:solidFill>
              </a:rPr>
              <a:t>minbucket</a:t>
            </a:r>
            <a:r>
              <a:rPr lang="en-US" dirty="0">
                <a:solidFill>
                  <a:srgbClr val="0033CC"/>
                </a:solidFill>
              </a:rPr>
              <a:t>=2, </a:t>
            </a:r>
            <a:r>
              <a:rPr lang="en-US" dirty="0" err="1">
                <a:solidFill>
                  <a:srgbClr val="0033CC"/>
                </a:solidFill>
              </a:rPr>
              <a:t>cp</a:t>
            </a:r>
            <a:r>
              <a:rPr lang="en-US" dirty="0">
                <a:solidFill>
                  <a:srgbClr val="0033CC"/>
                </a:solidFill>
              </a:rPr>
              <a:t>=0.05))</a:t>
            </a:r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Cmod1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n= 280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node), split, n, loss, </a:t>
            </a:r>
            <a:r>
              <a:rPr lang="en-US" dirty="0" err="1">
                <a:solidFill>
                  <a:srgbClr val="FF0000"/>
                </a:solidFill>
              </a:rPr>
              <a:t>yval</a:t>
            </a:r>
            <a:r>
              <a:rPr lang="en-US" dirty="0">
                <a:solidFill>
                  <a:srgbClr val="FF0000"/>
                </a:solidFill>
              </a:rPr>
              <a:t>, (</a:t>
            </a:r>
            <a:r>
              <a:rPr lang="en-US" dirty="0" err="1">
                <a:solidFill>
                  <a:srgbClr val="FF0000"/>
                </a:solidFill>
              </a:rPr>
              <a:t>yprob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* denotes terminal node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1) root 280 74 0 (0.7357143 0.2642857)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2) il2ra&lt; 1602.2 250 54 0 (0.7840000 0.2160000)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3) il2ra&gt;=1602.2 30 10 1 (0.3333333 0.6666667)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6)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&lt; 53.942 4  0 0 (1.0000000 0.0000000) *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7) </a:t>
            </a:r>
            <a:r>
              <a:rPr lang="en-US" dirty="0" err="1">
                <a:solidFill>
                  <a:srgbClr val="FF0000"/>
                </a:solidFill>
              </a:rPr>
              <a:t>egfr</a:t>
            </a:r>
            <a:r>
              <a:rPr lang="en-US" dirty="0">
                <a:solidFill>
                  <a:srgbClr val="FF0000"/>
                </a:solidFill>
              </a:rPr>
              <a:t>&gt;=53.942 26  6 1 (0.2307692 0.7692308) 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393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6188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rpart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4376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### Training model using caret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33CC"/>
                </a:solidFill>
              </a:rPr>
              <a:t>trln</a:t>
            </a:r>
            <a:r>
              <a:rPr lang="en-US" dirty="0">
                <a:solidFill>
                  <a:srgbClr val="0033CC"/>
                </a:solidFill>
              </a:rPr>
              <a:t>&lt;-train(</a:t>
            </a:r>
            <a:r>
              <a:rPr lang="en-US" dirty="0" err="1">
                <a:solidFill>
                  <a:srgbClr val="0033CC"/>
                </a:solidFill>
              </a:rPr>
              <a:t>as.factor</a:t>
            </a:r>
            <a:r>
              <a:rPr lang="en-US" dirty="0">
                <a:solidFill>
                  <a:srgbClr val="0033CC"/>
                </a:solidFill>
              </a:rPr>
              <a:t>(CR90) ~ ., data=</a:t>
            </a:r>
            <a:r>
              <a:rPr lang="en-US" dirty="0" err="1">
                <a:solidFill>
                  <a:srgbClr val="0033CC"/>
                </a:solidFill>
              </a:rPr>
              <a:t>ln</a:t>
            </a:r>
            <a:r>
              <a:rPr lang="en-US" dirty="0">
                <a:solidFill>
                  <a:srgbClr val="0033CC"/>
                </a:solidFill>
              </a:rPr>
              <a:t>, method="</a:t>
            </a:r>
            <a:r>
              <a:rPr lang="en-US" dirty="0" err="1">
                <a:solidFill>
                  <a:srgbClr val="0033CC"/>
                </a:solidFill>
              </a:rPr>
              <a:t>rpart</a:t>
            </a:r>
            <a:r>
              <a:rPr lang="en-US" dirty="0">
                <a:solidFill>
                  <a:srgbClr val="0033CC"/>
                </a:solidFill>
              </a:rPr>
              <a:t>", </a:t>
            </a:r>
            <a:r>
              <a:rPr lang="en-US" dirty="0" err="1">
                <a:solidFill>
                  <a:srgbClr val="0033CC"/>
                </a:solidFill>
              </a:rPr>
              <a:t>trControl</a:t>
            </a:r>
            <a:r>
              <a:rPr lang="en-US" dirty="0">
                <a:solidFill>
                  <a:srgbClr val="0033CC"/>
                </a:solidFill>
              </a:rPr>
              <a:t>=</a:t>
            </a:r>
            <a:r>
              <a:rPr lang="en-US" dirty="0" err="1">
                <a:solidFill>
                  <a:srgbClr val="0033CC"/>
                </a:solidFill>
              </a:rPr>
              <a:t>trainControl</a:t>
            </a:r>
            <a:r>
              <a:rPr lang="en-US" dirty="0">
                <a:solidFill>
                  <a:srgbClr val="0033CC"/>
                </a:solidFill>
              </a:rPr>
              <a:t>(method="boot", number=1000))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33CC"/>
                </a:solidFill>
              </a:rPr>
              <a:t>trln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CART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280 samples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10 predictor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2 classes: '0', '1'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No pre-processing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Resampling: Bootstrapped (1000 reps)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Summary of sample sizes: 280, 280, 280, 280, 280, 280, ...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Resampling results across tuning parameters:</a:t>
            </a:r>
          </a:p>
          <a:p>
            <a:pPr marL="0" indent="0">
              <a:buNone/>
            </a:pPr>
            <a:endParaRPr lang="en-US" sz="1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cp</a:t>
            </a:r>
            <a:r>
              <a:rPr lang="en-US" dirty="0">
                <a:solidFill>
                  <a:srgbClr val="FF0000"/>
                </a:solidFill>
              </a:rPr>
              <a:t>          Accuracy   Kappa   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0.03378378  0.7123500  0.20149590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0.03603604  0.7134009  0.20066029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0.13513514  0.7304295  0.09710568</a:t>
            </a:r>
          </a:p>
          <a:p>
            <a:pPr marL="0" indent="0">
              <a:buNone/>
            </a:pPr>
            <a:endParaRPr lang="en-US" sz="1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Accuracy was used to select the optimal model using  the largest value.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final value used for the model was </a:t>
            </a:r>
            <a:r>
              <a:rPr lang="en-US" dirty="0" err="1">
                <a:solidFill>
                  <a:srgbClr val="FF0000"/>
                </a:solidFill>
              </a:rPr>
              <a:t>cp</a:t>
            </a:r>
            <a:r>
              <a:rPr lang="en-US" dirty="0">
                <a:solidFill>
                  <a:srgbClr val="FF0000"/>
                </a:solidFill>
              </a:rPr>
              <a:t> = 0.1351351.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820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Importance in CART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“Surrogate splits”  for node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(splits on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&lt;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c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Apply recursive partitioning to other predictors grouping by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&lt;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c</a:t>
            </a:r>
            <a:r>
              <a:rPr lang="en-US" dirty="0"/>
              <a:t> or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u="sng" dirty="0">
                <a:latin typeface="Times" panose="02020603050405020304" pitchFamily="18" charset="0"/>
                <a:cs typeface="Times" panose="02020603050405020304" pitchFamily="18" charset="0"/>
              </a:rPr>
              <a:t>&gt;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c</a:t>
            </a:r>
            <a:r>
              <a:rPr lang="en-US" dirty="0"/>
              <a:t>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Rank all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-j</a:t>
            </a:r>
            <a:r>
              <a:rPr lang="en-US" i="1" dirty="0"/>
              <a:t> </a:t>
            </a:r>
            <a:r>
              <a:rPr lang="en-US" dirty="0"/>
              <a:t>according to how well they group dichotomized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/>
              <a:t>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Use “best” surrogate split to decide the branch missing values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dirty="0"/>
              <a:t> of belong to</a:t>
            </a:r>
          </a:p>
          <a:p>
            <a:pPr lvl="2">
              <a:lnSpc>
                <a:spcPct val="100000"/>
              </a:lnSpc>
            </a:pPr>
            <a:endParaRPr lang="en-US" sz="800" dirty="0"/>
          </a:p>
          <a:p>
            <a:pPr>
              <a:lnSpc>
                <a:spcPct val="100000"/>
              </a:lnSpc>
            </a:pPr>
            <a:r>
              <a:rPr lang="en-US" dirty="0"/>
              <a:t>Variable importance determined by: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Sum goodness of fit measure 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 across all nodes that split on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endParaRPr 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n-US" dirty="0"/>
              <a:t>Also account for use as surrogate splits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Include sum adjusted by goodness of fit (i.e. agreement with actual variable selected at that split) for each surrogate split </a:t>
            </a:r>
          </a:p>
        </p:txBody>
      </p:sp>
    </p:spTree>
    <p:extLst>
      <p:ext uri="{BB962C8B-B14F-4D97-AF65-F5344CB8AC3E}">
        <p14:creationId xmlns:p14="http://schemas.microsoft.com/office/powerpoint/2010/main" val="22555514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7B473-456F-41EA-BBED-4C913A79B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3"/>
            <a:ext cx="10515600" cy="1325563"/>
          </a:xfrm>
        </p:spPr>
        <p:txBody>
          <a:bodyPr/>
          <a:lstStyle/>
          <a:p>
            <a:r>
              <a:rPr lang="en-US" dirty="0"/>
              <a:t>Example: CART Importance of IL2r</a:t>
            </a:r>
            <a:r>
              <a:rPr lang="el-GR" dirty="0"/>
              <a:t>α</a:t>
            </a:r>
            <a:endParaRPr lang="en-US" dirty="0"/>
          </a:p>
        </p:txBody>
      </p:sp>
      <p:pic>
        <p:nvPicPr>
          <p:cNvPr id="5" name="Content Placeholder 20" descr="Timeline&#10;&#10;Description automatically generated">
            <a:extLst>
              <a:ext uri="{FF2B5EF4-FFF2-40B4-BE49-F238E27FC236}">
                <a16:creationId xmlns:a16="http://schemas.microsoft.com/office/drawing/2014/main" id="{BEB5BEDA-C8CE-4744-90E3-0936CD033A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90" y="1583585"/>
            <a:ext cx="5560891" cy="369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683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7B473-456F-41EA-BBED-4C913A79B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3"/>
            <a:ext cx="10515600" cy="1325563"/>
          </a:xfrm>
        </p:spPr>
        <p:txBody>
          <a:bodyPr/>
          <a:lstStyle/>
          <a:p>
            <a:r>
              <a:rPr lang="en-US" dirty="0"/>
              <a:t>Example: CART Importance of IL2r</a:t>
            </a:r>
            <a:r>
              <a:rPr lang="el-GR" dirty="0"/>
              <a:t>α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C9CE5-51F5-420C-AB41-6A70DCB16736}"/>
              </a:ext>
            </a:extLst>
          </p:cNvPr>
          <p:cNvSpPr txBox="1"/>
          <p:nvPr/>
        </p:nvSpPr>
        <p:spPr>
          <a:xfrm>
            <a:off x="277152" y="1390881"/>
            <a:ext cx="43432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First split on IL2r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dirty="0">
                <a:solidFill>
                  <a:srgbClr val="00B050"/>
                </a:solidFill>
              </a:rPr>
              <a:t>: improvement = 10.88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Content Placeholder 20" descr="Timeline&#10;&#10;Description automatically generated">
            <a:extLst>
              <a:ext uri="{FF2B5EF4-FFF2-40B4-BE49-F238E27FC236}">
                <a16:creationId xmlns:a16="http://schemas.microsoft.com/office/drawing/2014/main" id="{BEB5BEDA-C8CE-4744-90E3-0936CD033A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90" y="1583585"/>
            <a:ext cx="5560891" cy="36908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02B947-B8AE-4230-B7AE-B21D57065E08}"/>
              </a:ext>
            </a:extLst>
          </p:cNvPr>
          <p:cNvSpPr/>
          <p:nvPr/>
        </p:nvSpPr>
        <p:spPr>
          <a:xfrm>
            <a:off x="7933957" y="1583585"/>
            <a:ext cx="1177871" cy="732383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632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7B473-456F-41EA-BBED-4C913A79B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3"/>
            <a:ext cx="10515600" cy="1325563"/>
          </a:xfrm>
        </p:spPr>
        <p:txBody>
          <a:bodyPr/>
          <a:lstStyle/>
          <a:p>
            <a:r>
              <a:rPr lang="en-US" dirty="0"/>
              <a:t>Example: CART Importance of IL2r</a:t>
            </a:r>
            <a:r>
              <a:rPr lang="el-GR" dirty="0"/>
              <a:t>α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C9CE5-51F5-420C-AB41-6A70DCB16736}"/>
              </a:ext>
            </a:extLst>
          </p:cNvPr>
          <p:cNvSpPr txBox="1"/>
          <p:nvPr/>
        </p:nvSpPr>
        <p:spPr>
          <a:xfrm>
            <a:off x="277152" y="1390881"/>
            <a:ext cx="434324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First split on IL2r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dirty="0">
                <a:solidFill>
                  <a:srgbClr val="00B050"/>
                </a:solidFill>
              </a:rPr>
              <a:t>: improvement = 10.88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9900"/>
                </a:solidFill>
              </a:rPr>
              <a:t>Surrogate for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solidFill>
                  <a:srgbClr val="FF9900"/>
                </a:solidFill>
              </a:rPr>
              <a:t>Urprcr</a:t>
            </a:r>
            <a:r>
              <a:rPr lang="en-US" dirty="0">
                <a:solidFill>
                  <a:srgbClr val="FF9900"/>
                </a:solidFill>
              </a:rPr>
              <a:t>: improvement = 6.73</a:t>
            </a:r>
          </a:p>
          <a:p>
            <a:pPr lvl="2"/>
            <a:r>
              <a:rPr lang="en-US" dirty="0">
                <a:solidFill>
                  <a:srgbClr val="FF9900"/>
                </a:solidFill>
              </a:rPr>
              <a:t>IL2ra agreement = 0.057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>
              <a:solidFill>
                <a:srgbClr val="FF990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>
                <a:solidFill>
                  <a:srgbClr val="FF9900"/>
                </a:solidFill>
              </a:rPr>
              <a:t>eGFR (left): improvement = 6.03 </a:t>
            </a:r>
          </a:p>
          <a:p>
            <a:pPr lvl="2"/>
            <a:r>
              <a:rPr lang="en-US" dirty="0">
                <a:solidFill>
                  <a:srgbClr val="FF9900"/>
                </a:solidFill>
              </a:rPr>
              <a:t>IL2ra agreement = 0.179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>
              <a:solidFill>
                <a:srgbClr val="FF990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>
                <a:solidFill>
                  <a:srgbClr val="FF9900"/>
                </a:solidFill>
              </a:rPr>
              <a:t>Age (2</a:t>
            </a:r>
            <a:r>
              <a:rPr lang="en-US" baseline="30000" dirty="0">
                <a:solidFill>
                  <a:srgbClr val="FF9900"/>
                </a:solidFill>
              </a:rPr>
              <a:t>nd</a:t>
            </a:r>
            <a:r>
              <a:rPr lang="en-US" dirty="0">
                <a:solidFill>
                  <a:srgbClr val="FF9900"/>
                </a:solidFill>
              </a:rPr>
              <a:t>): improvement = 3.44</a:t>
            </a:r>
          </a:p>
          <a:p>
            <a:pPr lvl="2"/>
            <a:r>
              <a:rPr lang="en-US" dirty="0">
                <a:solidFill>
                  <a:srgbClr val="FF9900"/>
                </a:solidFill>
              </a:rPr>
              <a:t>IL2ra agreement = 0.185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>
              <a:solidFill>
                <a:srgbClr val="FF990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>
                <a:solidFill>
                  <a:srgbClr val="FF9900"/>
                </a:solidFill>
              </a:rPr>
              <a:t>IL8: improvement = 3.98</a:t>
            </a:r>
          </a:p>
          <a:p>
            <a:pPr lvl="2"/>
            <a:r>
              <a:rPr lang="en-US" dirty="0">
                <a:solidFill>
                  <a:srgbClr val="FF9900"/>
                </a:solidFill>
              </a:rPr>
              <a:t>IL2ra agreement = 0.286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>
              <a:solidFill>
                <a:srgbClr val="FF990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>
                <a:solidFill>
                  <a:srgbClr val="FF9900"/>
                </a:solidFill>
              </a:rPr>
              <a:t>IL12: improvement = 2.42</a:t>
            </a:r>
          </a:p>
          <a:p>
            <a:pPr lvl="1"/>
            <a:r>
              <a:rPr lang="en-US" dirty="0">
                <a:solidFill>
                  <a:srgbClr val="FF9900"/>
                </a:solidFill>
              </a:rPr>
              <a:t>	IL2ra agreement = 0.667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Content Placeholder 20" descr="Timeline&#10;&#10;Description automatically generated">
            <a:extLst>
              <a:ext uri="{FF2B5EF4-FFF2-40B4-BE49-F238E27FC236}">
                <a16:creationId xmlns:a16="http://schemas.microsoft.com/office/drawing/2014/main" id="{BEB5BEDA-C8CE-4744-90E3-0936CD033A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90" y="1583585"/>
            <a:ext cx="5560891" cy="36908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02B947-B8AE-4230-B7AE-B21D57065E08}"/>
              </a:ext>
            </a:extLst>
          </p:cNvPr>
          <p:cNvSpPr/>
          <p:nvPr/>
        </p:nvSpPr>
        <p:spPr>
          <a:xfrm>
            <a:off x="7933957" y="1583585"/>
            <a:ext cx="1177871" cy="732383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F944DC-32FA-443A-859C-152E38852665}"/>
              </a:ext>
            </a:extLst>
          </p:cNvPr>
          <p:cNvSpPr/>
          <p:nvPr/>
        </p:nvSpPr>
        <p:spPr>
          <a:xfrm>
            <a:off x="6234544" y="1949775"/>
            <a:ext cx="665019" cy="732383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F2E315-431E-43B1-B553-6A4ED687C50D}"/>
              </a:ext>
            </a:extLst>
          </p:cNvPr>
          <p:cNvSpPr/>
          <p:nvPr/>
        </p:nvSpPr>
        <p:spPr>
          <a:xfrm>
            <a:off x="7204363" y="2315966"/>
            <a:ext cx="537981" cy="732383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EBC677-12AE-4F82-9AE4-6ED9154E6380}"/>
              </a:ext>
            </a:extLst>
          </p:cNvPr>
          <p:cNvSpPr/>
          <p:nvPr/>
        </p:nvSpPr>
        <p:spPr>
          <a:xfrm>
            <a:off x="7395978" y="3174947"/>
            <a:ext cx="537980" cy="732383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BFCA85-B504-4965-89CE-F1873581C80E}"/>
              </a:ext>
            </a:extLst>
          </p:cNvPr>
          <p:cNvSpPr/>
          <p:nvPr/>
        </p:nvSpPr>
        <p:spPr>
          <a:xfrm>
            <a:off x="8229596" y="3658510"/>
            <a:ext cx="391391" cy="624229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60FD83-1E6C-4EF7-A142-FD1834627411}"/>
              </a:ext>
            </a:extLst>
          </p:cNvPr>
          <p:cNvSpPr/>
          <p:nvPr/>
        </p:nvSpPr>
        <p:spPr>
          <a:xfrm>
            <a:off x="7639668" y="4015482"/>
            <a:ext cx="537980" cy="624229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873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7B473-456F-41EA-BBED-4C913A79B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3"/>
            <a:ext cx="10515600" cy="1325563"/>
          </a:xfrm>
        </p:spPr>
        <p:txBody>
          <a:bodyPr/>
          <a:lstStyle/>
          <a:p>
            <a:r>
              <a:rPr lang="en-US" dirty="0"/>
              <a:t>Example: CART Importance of IL2r</a:t>
            </a:r>
            <a:r>
              <a:rPr lang="el-GR" dirty="0"/>
              <a:t>α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C9CE5-51F5-420C-AB41-6A70DCB16736}"/>
              </a:ext>
            </a:extLst>
          </p:cNvPr>
          <p:cNvSpPr txBox="1"/>
          <p:nvPr/>
        </p:nvSpPr>
        <p:spPr>
          <a:xfrm>
            <a:off x="277152" y="1390881"/>
            <a:ext cx="457125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First split on IL2r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dirty="0">
                <a:solidFill>
                  <a:srgbClr val="00B050"/>
                </a:solidFill>
              </a:rPr>
              <a:t>: improvement = 10.88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9900"/>
                </a:solidFill>
              </a:rPr>
              <a:t>Surrogate for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err="1">
                <a:solidFill>
                  <a:srgbClr val="FF9900"/>
                </a:solidFill>
              </a:rPr>
              <a:t>Urprcr</a:t>
            </a:r>
            <a:r>
              <a:rPr lang="en-US" dirty="0">
                <a:solidFill>
                  <a:srgbClr val="FF9900"/>
                </a:solidFill>
              </a:rPr>
              <a:t>: improvement = 6.73</a:t>
            </a:r>
          </a:p>
          <a:p>
            <a:pPr lvl="2"/>
            <a:r>
              <a:rPr lang="en-US" dirty="0">
                <a:solidFill>
                  <a:srgbClr val="FF9900"/>
                </a:solidFill>
              </a:rPr>
              <a:t>IL2ra agreement = 0.057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>
              <a:solidFill>
                <a:srgbClr val="FF990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>
                <a:solidFill>
                  <a:srgbClr val="FF9900"/>
                </a:solidFill>
              </a:rPr>
              <a:t>eGFR (left): improvement = 6.03 </a:t>
            </a:r>
          </a:p>
          <a:p>
            <a:pPr lvl="2"/>
            <a:r>
              <a:rPr lang="en-US" dirty="0">
                <a:solidFill>
                  <a:srgbClr val="FF9900"/>
                </a:solidFill>
              </a:rPr>
              <a:t>IL2ra agreement = 0.179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>
              <a:solidFill>
                <a:srgbClr val="FF990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>
                <a:solidFill>
                  <a:srgbClr val="FF9900"/>
                </a:solidFill>
              </a:rPr>
              <a:t>Age (2</a:t>
            </a:r>
            <a:r>
              <a:rPr lang="en-US" baseline="30000" dirty="0">
                <a:solidFill>
                  <a:srgbClr val="FF9900"/>
                </a:solidFill>
              </a:rPr>
              <a:t>nd</a:t>
            </a:r>
            <a:r>
              <a:rPr lang="en-US" dirty="0">
                <a:solidFill>
                  <a:srgbClr val="FF9900"/>
                </a:solidFill>
              </a:rPr>
              <a:t>): improvement = 3.44</a:t>
            </a:r>
          </a:p>
          <a:p>
            <a:pPr lvl="2"/>
            <a:r>
              <a:rPr lang="en-US" dirty="0">
                <a:solidFill>
                  <a:srgbClr val="FF9900"/>
                </a:solidFill>
              </a:rPr>
              <a:t>IL2ra agreement = 0.185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>
              <a:solidFill>
                <a:srgbClr val="FF990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>
                <a:solidFill>
                  <a:srgbClr val="FF9900"/>
                </a:solidFill>
              </a:rPr>
              <a:t>IL8: improvement = 3.98</a:t>
            </a:r>
          </a:p>
          <a:p>
            <a:pPr lvl="2"/>
            <a:r>
              <a:rPr lang="en-US" dirty="0">
                <a:solidFill>
                  <a:srgbClr val="FF9900"/>
                </a:solidFill>
              </a:rPr>
              <a:t>IL2ra agreement = 0.286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>
              <a:solidFill>
                <a:srgbClr val="FF9900"/>
              </a:solidFill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dirty="0">
                <a:solidFill>
                  <a:srgbClr val="FF9900"/>
                </a:solidFill>
              </a:rPr>
              <a:t>IL12: improvement = 2.42</a:t>
            </a:r>
          </a:p>
          <a:p>
            <a:pPr lvl="1"/>
            <a:r>
              <a:rPr lang="en-US" dirty="0">
                <a:solidFill>
                  <a:srgbClr val="FF9900"/>
                </a:solidFill>
              </a:rPr>
              <a:t>	IL2ra agreement = 0.667</a:t>
            </a:r>
          </a:p>
          <a:p>
            <a:pPr lvl="1"/>
            <a:endParaRPr lang="en-US" dirty="0"/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Not a surrogate for eGFR (right) or Age (1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/>
            <a:endParaRPr lang="en-US" dirty="0"/>
          </a:p>
        </p:txBody>
      </p:sp>
      <p:pic>
        <p:nvPicPr>
          <p:cNvPr id="5" name="Content Placeholder 20" descr="Timeline&#10;&#10;Description automatically generated">
            <a:extLst>
              <a:ext uri="{FF2B5EF4-FFF2-40B4-BE49-F238E27FC236}">
                <a16:creationId xmlns:a16="http://schemas.microsoft.com/office/drawing/2014/main" id="{BEB5BEDA-C8CE-4744-90E3-0936CD033A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890" y="1583585"/>
            <a:ext cx="5560891" cy="36908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02B947-B8AE-4230-B7AE-B21D57065E08}"/>
              </a:ext>
            </a:extLst>
          </p:cNvPr>
          <p:cNvSpPr/>
          <p:nvPr/>
        </p:nvSpPr>
        <p:spPr>
          <a:xfrm>
            <a:off x="7933957" y="1583585"/>
            <a:ext cx="1177871" cy="732383"/>
          </a:xfrm>
          <a:prstGeom prst="rect">
            <a:avLst/>
          </a:prstGeom>
          <a:solidFill>
            <a:srgbClr val="00FF00">
              <a:alpha val="20000"/>
            </a:srgbClr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F944DC-32FA-443A-859C-152E38852665}"/>
              </a:ext>
            </a:extLst>
          </p:cNvPr>
          <p:cNvSpPr/>
          <p:nvPr/>
        </p:nvSpPr>
        <p:spPr>
          <a:xfrm>
            <a:off x="6234544" y="1949775"/>
            <a:ext cx="665019" cy="732383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F2E315-431E-43B1-B553-6A4ED687C50D}"/>
              </a:ext>
            </a:extLst>
          </p:cNvPr>
          <p:cNvSpPr/>
          <p:nvPr/>
        </p:nvSpPr>
        <p:spPr>
          <a:xfrm>
            <a:off x="7204363" y="2315966"/>
            <a:ext cx="537981" cy="732383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EBC677-12AE-4F82-9AE4-6ED9154E6380}"/>
              </a:ext>
            </a:extLst>
          </p:cNvPr>
          <p:cNvSpPr/>
          <p:nvPr/>
        </p:nvSpPr>
        <p:spPr>
          <a:xfrm>
            <a:off x="7395978" y="3174947"/>
            <a:ext cx="537980" cy="732383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BFCA85-B504-4965-89CE-F1873581C80E}"/>
              </a:ext>
            </a:extLst>
          </p:cNvPr>
          <p:cNvSpPr/>
          <p:nvPr/>
        </p:nvSpPr>
        <p:spPr>
          <a:xfrm>
            <a:off x="8229596" y="3658510"/>
            <a:ext cx="391391" cy="624229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60FD83-1E6C-4EF7-A142-FD1834627411}"/>
              </a:ext>
            </a:extLst>
          </p:cNvPr>
          <p:cNvSpPr/>
          <p:nvPr/>
        </p:nvSpPr>
        <p:spPr>
          <a:xfrm>
            <a:off x="7639668" y="4015482"/>
            <a:ext cx="537980" cy="624229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15F296-53A2-4B6C-9D21-6F890230CE91}"/>
              </a:ext>
            </a:extLst>
          </p:cNvPr>
          <p:cNvSpPr/>
          <p:nvPr/>
        </p:nvSpPr>
        <p:spPr>
          <a:xfrm>
            <a:off x="10296042" y="2003851"/>
            <a:ext cx="399666" cy="624229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01F811-B10C-4555-8A59-D0959275C022}"/>
              </a:ext>
            </a:extLst>
          </p:cNvPr>
          <p:cNvSpPr/>
          <p:nvPr/>
        </p:nvSpPr>
        <p:spPr>
          <a:xfrm>
            <a:off x="8419694" y="2821308"/>
            <a:ext cx="399666" cy="624229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167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1E65-DB00-48AD-AA02-58CB7DCD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CART: Importance in Lupus Nephritis</a:t>
            </a:r>
          </a:p>
        </p:txBody>
      </p:sp>
      <p:pic>
        <p:nvPicPr>
          <p:cNvPr id="21" name="Content Placeholder 20" descr="Timeline&#10;&#10;Description automatically generated">
            <a:extLst>
              <a:ext uri="{FF2B5EF4-FFF2-40B4-BE49-F238E27FC236}">
                <a16:creationId xmlns:a16="http://schemas.microsoft.com/office/drawing/2014/main" id="{290D80E1-2F97-4A56-B34F-C88A21057D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09" y="1979820"/>
            <a:ext cx="5560891" cy="3690829"/>
          </a:xfr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30760A5-AE26-4D73-A6BD-9221D4B87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7428" y="2212576"/>
            <a:ext cx="5425177" cy="369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687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CART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CART is biased toward variables that have more distinct values. </a:t>
            </a:r>
          </a:p>
          <a:p>
            <a:pPr lvl="1"/>
            <a:r>
              <a:rPr lang="en-US" dirty="0"/>
              <a:t>Variables with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/>
              <a:t> distinct values allows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− 1) </a:t>
            </a:r>
            <a:r>
              <a:rPr lang="en-US" dirty="0"/>
              <a:t>splits</a:t>
            </a:r>
          </a:p>
          <a:p>
            <a:pPr lvl="1"/>
            <a:r>
              <a:rPr lang="en-US" dirty="0"/>
              <a:t>Continuous variables often have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 ~ n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while categorical variable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&lt;&lt;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endParaRPr lang="en-US" sz="800" dirty="0"/>
          </a:p>
          <a:p>
            <a:r>
              <a:rPr lang="en-US" dirty="0"/>
              <a:t>Second, CART also has difficulty capturing additive structure</a:t>
            </a:r>
          </a:p>
          <a:p>
            <a:pPr lvl="1"/>
            <a:r>
              <a:rPr lang="en-US" dirty="0"/>
              <a:t>Example: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’s associated with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/>
              <a:t> through additive interactions and main effects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Thirdly, CART (and most tree-based methods) have issues with instability of trees</a:t>
            </a:r>
          </a:p>
          <a:p>
            <a:pPr lvl="1"/>
            <a:r>
              <a:rPr lang="en-US" dirty="0"/>
              <a:t>Referred to as a weak learner</a:t>
            </a:r>
          </a:p>
          <a:p>
            <a:pPr lvl="1"/>
            <a:r>
              <a:rPr lang="en-US" dirty="0"/>
              <a:t>Small changes in the data can result in very different trees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079201"/>
              </p:ext>
            </p:extLst>
          </p:nvPr>
        </p:nvGraphicFramePr>
        <p:xfrm>
          <a:off x="3905250" y="3748074"/>
          <a:ext cx="2234765" cy="446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280" imgH="215640" progId="Equation.DSMT4">
                  <p:embed/>
                </p:oleObj>
              </mc:Choice>
              <mc:Fallback>
                <p:oleObj name="Equation" r:id="rId2" imgW="10792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05250" y="3748074"/>
                        <a:ext cx="2234765" cy="446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956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2734"/>
            <a:ext cx="8229600" cy="914400"/>
          </a:xfrm>
        </p:spPr>
        <p:txBody>
          <a:bodyPr>
            <a:normAutofit/>
          </a:bodyPr>
          <a:lstStyle/>
          <a:p>
            <a:r>
              <a:rPr lang="en-GB" sz="3600" dirty="0"/>
              <a:t>Regression: Impurity of a Node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40076"/>
            <a:ext cx="9296400" cy="5313123"/>
          </a:xfrm>
        </p:spPr>
        <p:txBody>
          <a:bodyPr>
            <a:normAutofit/>
          </a:bodyPr>
          <a:lstStyle/>
          <a:p>
            <a:endParaRPr lang="en-GB" sz="800" dirty="0"/>
          </a:p>
          <a:p>
            <a:r>
              <a:rPr lang="en-GB" dirty="0"/>
              <a:t>We want to choose</a:t>
            </a:r>
            <a:r>
              <a:rPr lang="en-GB" i="1" dirty="0">
                <a:latin typeface="Times" panose="02020603050405020304" pitchFamily="18" charset="0"/>
                <a:cs typeface="Times" panose="02020603050405020304" pitchFamily="18" charset="0"/>
              </a:rPr>
              <a:t> s</a:t>
            </a:r>
            <a:r>
              <a:rPr lang="en-GB" dirty="0"/>
              <a:t> and </a:t>
            </a:r>
            <a:r>
              <a:rPr lang="en-GB" i="1" dirty="0">
                <a:latin typeface="Times" panose="02020603050405020304" pitchFamily="18" charset="0"/>
                <a:cs typeface="Times" panose="02020603050405020304" pitchFamily="18" charset="0"/>
              </a:rPr>
              <a:t>j </a:t>
            </a:r>
            <a:r>
              <a:rPr lang="en-GB" dirty="0"/>
              <a:t>such that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inner min solve by (i.e. finding best split for each </a:t>
            </a:r>
            <a:r>
              <a:rPr lang="en-GB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GB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GB" dirty="0"/>
              <a:t>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Once these best splits are determined, it is a simple process to choose the </a:t>
            </a:r>
            <a:r>
              <a:rPr lang="en-GB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GB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GB" dirty="0"/>
              <a:t> and its associated </a:t>
            </a:r>
            <a:r>
              <a:rPr lang="en-GB" i="1" dirty="0"/>
              <a:t>s</a:t>
            </a:r>
            <a:r>
              <a:rPr lang="en-GB" dirty="0"/>
              <a:t> that is the overall minimizer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393229"/>
              </p:ext>
            </p:extLst>
          </p:nvPr>
        </p:nvGraphicFramePr>
        <p:xfrm>
          <a:off x="2900243" y="2034001"/>
          <a:ext cx="4999037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22560" imgH="507960" progId="Equation.DSMT4">
                  <p:embed/>
                </p:oleObj>
              </mc:Choice>
              <mc:Fallback>
                <p:oleObj name="Equation" r:id="rId2" imgW="30225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243" y="2034001"/>
                        <a:ext cx="4999037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188413"/>
              </p:ext>
            </p:extLst>
          </p:nvPr>
        </p:nvGraphicFramePr>
        <p:xfrm>
          <a:off x="2737643" y="3667714"/>
          <a:ext cx="56499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16040" imgH="304560" progId="Equation.DSMT4">
                  <p:embed/>
                </p:oleObj>
              </mc:Choice>
              <mc:Fallback>
                <p:oleObj name="Equation" r:id="rId4" imgW="34160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643" y="3667714"/>
                        <a:ext cx="5649913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8613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CART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QUEST</a:t>
            </a:r>
            <a:r>
              <a:rPr lang="en-US" dirty="0"/>
              <a:t>: Selects variable,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, on which it will split and then selects split</a:t>
            </a:r>
          </a:p>
          <a:p>
            <a:pPr lvl="1"/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  </a:t>
            </a:r>
            <a:r>
              <a:rPr lang="en-US" dirty="0"/>
              <a:t>selected using ANOVA or </a:t>
            </a:r>
            <a:r>
              <a:rPr lang="en-US" i="1" dirty="0">
                <a:latin typeface="Symbol" panose="05050102010706020507" pitchFamily="18" charset="2"/>
              </a:rPr>
              <a:t>c</a:t>
            </a:r>
            <a:r>
              <a:rPr lang="en-US" baseline="30000" dirty="0"/>
              <a:t>2</a:t>
            </a:r>
            <a:r>
              <a:rPr lang="en-US" dirty="0"/>
              <a:t> approach (depending on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)</a:t>
            </a:r>
          </a:p>
          <a:p>
            <a:pPr lvl="1"/>
            <a:endParaRPr lang="en-US" sz="900" dirty="0"/>
          </a:p>
          <a:p>
            <a:r>
              <a:rPr lang="en-US" dirty="0">
                <a:solidFill>
                  <a:srgbClr val="00B0F0"/>
                </a:solidFill>
              </a:rPr>
              <a:t>CRUISE</a:t>
            </a:r>
            <a:r>
              <a:rPr lang="en-US" dirty="0"/>
              <a:t>: Similar to QUEST in that it selects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 and then selects split</a:t>
            </a:r>
          </a:p>
          <a:p>
            <a:pPr lvl="1"/>
            <a:r>
              <a:rPr lang="en-US" dirty="0"/>
              <a:t>Allows multiple splits 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 </a:t>
            </a:r>
            <a:r>
              <a:rPr lang="en-US" dirty="0"/>
              <a:t>at the node</a:t>
            </a:r>
          </a:p>
          <a:p>
            <a:pPr lvl="1"/>
            <a:r>
              <a:rPr lang="en-US" dirty="0"/>
              <a:t>Includes test for interactions during variable selection</a:t>
            </a:r>
          </a:p>
          <a:p>
            <a:pPr lvl="1"/>
            <a:endParaRPr lang="en-US" sz="900" dirty="0"/>
          </a:p>
          <a:p>
            <a:r>
              <a:rPr lang="en-US" dirty="0">
                <a:solidFill>
                  <a:srgbClr val="00B0F0"/>
                </a:solidFill>
              </a:rPr>
              <a:t>GUIDE</a:t>
            </a:r>
            <a:r>
              <a:rPr lang="en-US" dirty="0"/>
              <a:t>: constructs piecewise-constant, multiple linear, and simple polynomial tree models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fit model to the training data at the current node</a:t>
            </a:r>
          </a:p>
          <a:p>
            <a:pPr lvl="1"/>
            <a:r>
              <a:rPr lang="en-US" dirty="0"/>
              <a:t>(ii) cross-tabulate signs of residuals with each predictor, selecting most significant </a:t>
            </a:r>
            <a:r>
              <a:rPr lang="en-US" i="1" dirty="0">
                <a:latin typeface="Symbol" panose="05050102010706020507" pitchFamily="18" charset="2"/>
              </a:rPr>
              <a:t>c</a:t>
            </a:r>
            <a:r>
              <a:rPr lang="en-US" baseline="30000" dirty="0"/>
              <a:t>2</a:t>
            </a:r>
            <a:r>
              <a:rPr lang="en-US" dirty="0"/>
              <a:t> statistic</a:t>
            </a:r>
          </a:p>
          <a:p>
            <a:pPr lvl="1"/>
            <a:r>
              <a:rPr lang="en-US" dirty="0"/>
              <a:t>(iii) select best split on the selected variable using the appropriate loss function</a:t>
            </a:r>
          </a:p>
          <a:p>
            <a:pPr lvl="1"/>
            <a:endParaRPr lang="en-US" sz="1000" dirty="0"/>
          </a:p>
          <a:p>
            <a:r>
              <a:rPr lang="en-US" dirty="0">
                <a:solidFill>
                  <a:srgbClr val="00B0F0"/>
                </a:solidFill>
              </a:rPr>
              <a:t>Conditional CART</a:t>
            </a:r>
            <a:r>
              <a:rPr lang="en-US" dirty="0"/>
              <a:t>: unified framework embedding recursive binary partitioning with piecewise constant fits into the well-defined theory of permutation tests </a:t>
            </a:r>
          </a:p>
          <a:p>
            <a:endParaRPr lang="en-US" sz="1000" b="1" i="1" dirty="0"/>
          </a:p>
          <a:p>
            <a:r>
              <a:rPr lang="en-US" dirty="0"/>
              <a:t>These are just a few (others include CHAID, C4.5, C5.0, MARS, </a:t>
            </a:r>
            <a:r>
              <a:rPr lang="en-US" dirty="0" err="1"/>
              <a:t>ordinalCART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940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Logic Regression 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4009" y="1143000"/>
            <a:ext cx="10276609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Logic regression is an alternative decision tree method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Uses </a:t>
            </a:r>
            <a:r>
              <a:rPr lang="en-US" i="1" dirty="0">
                <a:solidFill>
                  <a:srgbClr val="0066CC"/>
                </a:solidFill>
                <a:latin typeface="Calibri" pitchFamily="34" charset="0"/>
              </a:rPr>
              <a:t>exclusively binary</a:t>
            </a:r>
            <a:r>
              <a:rPr lang="en-US" dirty="0">
                <a:latin typeface="Calibri" pitchFamily="34" charset="0"/>
              </a:rPr>
              <a:t> features although the response can be binary or continuous 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Logic regression produces models that represent Boolean (i.e. logical) combinations of  </a:t>
            </a:r>
            <a:r>
              <a:rPr lang="en-US" i="1" dirty="0">
                <a:latin typeface="Calibri" pitchFamily="34" charset="0"/>
              </a:rPr>
              <a:t>binary</a:t>
            </a:r>
            <a:r>
              <a:rPr lang="en-US" dirty="0">
                <a:latin typeface="Calibri" pitchFamily="34" charset="0"/>
              </a:rPr>
              <a:t> predictors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“AND”=    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“OR” =    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“NOT” = </a:t>
            </a:r>
            <a:r>
              <a:rPr lang="en-US" dirty="0">
                <a:latin typeface="Times New Roman" pitchFamily="18" charset="0"/>
              </a:rPr>
              <a:t>!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X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j</a:t>
            </a:r>
          </a:p>
          <a:p>
            <a:pPr>
              <a:lnSpc>
                <a:spcPct val="80000"/>
              </a:lnSpc>
            </a:pPr>
            <a:endParaRPr lang="en-US" sz="800" i="1" dirty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Provides greater flexibility to model complex interactions among binary predictors</a:t>
            </a:r>
          </a:p>
        </p:txBody>
      </p:sp>
      <p:graphicFrame>
        <p:nvGraphicFramePr>
          <p:cNvPr id="246788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703194904"/>
              </p:ext>
            </p:extLst>
          </p:nvPr>
        </p:nvGraphicFramePr>
        <p:xfrm>
          <a:off x="2670463" y="3962401"/>
          <a:ext cx="3810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680" imgH="126720" progId="Equation.DSMT4">
                  <p:embed/>
                </p:oleObj>
              </mc:Choice>
              <mc:Fallback>
                <p:oleObj name="Equation" r:id="rId2" imgW="13968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463" y="3962401"/>
                        <a:ext cx="381000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89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79795528"/>
              </p:ext>
            </p:extLst>
          </p:nvPr>
        </p:nvGraphicFramePr>
        <p:xfrm>
          <a:off x="2670463" y="3616326"/>
          <a:ext cx="4572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9518" imgH="126835" progId="Equation.DSMT4">
                  <p:embed/>
                </p:oleObj>
              </mc:Choice>
              <mc:Fallback>
                <p:oleObj name="Equation" r:id="rId4" imgW="139518" imgH="12683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463" y="3616326"/>
                        <a:ext cx="45720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023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Logic Regression 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93173" y="1371600"/>
            <a:ext cx="10834254" cy="5334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Like other decision tree approaches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Non-parametric/semi-parametric data driven method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Also able to model continuous and categorical responses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Logic regression can also be used for time to event outcomes (survival)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Unlike previous decision trees we discusses, logic regression requires features to be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Note, features in CART/decision trees also treated as binary but “best” split for a given feature identified during model development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Logic regression uses </a:t>
            </a:r>
            <a:r>
              <a:rPr lang="en-US" i="1" dirty="0">
                <a:latin typeface="Calibri" pitchFamily="34" charset="0"/>
              </a:rPr>
              <a:t>simulated annealing </a:t>
            </a:r>
            <a:r>
              <a:rPr lang="en-US" dirty="0">
                <a:latin typeface="Calibri" pitchFamily="34" charset="0"/>
              </a:rPr>
              <a:t>algorithm, rather than </a:t>
            </a:r>
            <a:r>
              <a:rPr lang="en-US" i="1" dirty="0">
                <a:latin typeface="Calibri" pitchFamily="34" charset="0"/>
              </a:rPr>
              <a:t>recursive partitioning </a:t>
            </a:r>
            <a:r>
              <a:rPr lang="en-US" dirty="0">
                <a:latin typeface="Calibri" pitchFamily="34" charset="0"/>
              </a:rPr>
              <a:t>to find the “best” model</a:t>
            </a:r>
          </a:p>
        </p:txBody>
      </p:sp>
    </p:spTree>
    <p:extLst>
      <p:ext uri="{BB962C8B-B14F-4D97-AF65-F5344CB8AC3E}">
        <p14:creationId xmlns:p14="http://schemas.microsoft.com/office/powerpoint/2010/main" val="27869785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cs typeface="Calibri" panose="020F0502020204030204" pitchFamily="34" charset="0"/>
              </a:rPr>
              <a:t>Comparing Tree Structures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91045" y="1066800"/>
            <a:ext cx="10141528" cy="5410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alibri" pitchFamily="34" charset="0"/>
              </a:rPr>
              <a:t>Common Decision Tree Approaches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alibri" pitchFamily="34" charset="0"/>
              </a:rPr>
              <a:t>   </a:t>
            </a:r>
            <a:r>
              <a:rPr lang="en-US" sz="2000" dirty="0">
                <a:solidFill>
                  <a:srgbClr val="0066CC"/>
                </a:solidFill>
                <a:latin typeface="Calibri" pitchFamily="34" charset="0"/>
              </a:rPr>
              <a:t>nodes</a:t>
            </a:r>
            <a:r>
              <a:rPr lang="en-US" sz="2000" dirty="0">
                <a:latin typeface="Calibri" pitchFamily="34" charset="0"/>
              </a:rPr>
              <a:t>: define splits on features in the tree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alibri" pitchFamily="34" charset="0"/>
              </a:rPr>
              <a:t>   </a:t>
            </a:r>
            <a:r>
              <a:rPr lang="en-US" sz="2000" dirty="0">
                <a:solidFill>
                  <a:srgbClr val="0066CC"/>
                </a:solidFill>
                <a:latin typeface="Calibri" pitchFamily="34" charset="0"/>
              </a:rPr>
              <a:t>branches</a:t>
            </a:r>
            <a:r>
              <a:rPr lang="en-US" sz="2000" dirty="0">
                <a:latin typeface="Calibri" pitchFamily="34" charset="0"/>
              </a:rPr>
              <a:t>: define relationship between features in the tree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alibri" pitchFamily="34" charset="0"/>
              </a:rPr>
              <a:t>   </a:t>
            </a:r>
            <a:r>
              <a:rPr lang="en-US" sz="2000" dirty="0">
                <a:solidFill>
                  <a:srgbClr val="0066CC"/>
                </a:solidFill>
                <a:latin typeface="Calibri" pitchFamily="34" charset="0"/>
              </a:rPr>
              <a:t>terminal nodes</a:t>
            </a:r>
            <a:r>
              <a:rPr lang="en-US" sz="2000" dirty="0">
                <a:latin typeface="Calibri" pitchFamily="34" charset="0"/>
              </a:rPr>
              <a:t>: Defined by subgroup of the data (prediction defined by results in terminal nodes)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dirty="0">
                <a:latin typeface="Calibri" pitchFamily="34" charset="0"/>
              </a:rPr>
              <a:t>   </a:t>
            </a:r>
            <a:r>
              <a:rPr lang="en-US" sz="2000" dirty="0">
                <a:solidFill>
                  <a:srgbClr val="0066CC"/>
                </a:solidFill>
                <a:latin typeface="Calibri" pitchFamily="34" charset="0"/>
              </a:rPr>
              <a:t>predictions: </a:t>
            </a:r>
            <a:r>
              <a:rPr lang="en-US" sz="2000" dirty="0">
                <a:latin typeface="Calibri" pitchFamily="34" charset="0"/>
              </a:rPr>
              <a:t>Start at the top of the tree and going down the appropriate splits until a terminal node is reached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alibri" pitchFamily="34" charset="0"/>
              </a:rPr>
              <a:t>Logic Regression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alibri" pitchFamily="34" charset="0"/>
              </a:rPr>
              <a:t>   </a:t>
            </a:r>
            <a:r>
              <a:rPr lang="en-US" sz="2000" dirty="0">
                <a:solidFill>
                  <a:srgbClr val="0066CC"/>
                </a:solidFill>
                <a:latin typeface="Calibri" pitchFamily="34" charset="0"/>
              </a:rPr>
              <a:t>knot (nodes)</a:t>
            </a:r>
            <a:r>
              <a:rPr lang="en-US" sz="2000" dirty="0">
                <a:latin typeface="Calibri" pitchFamily="34" charset="0"/>
              </a:rPr>
              <a:t>: “AND”/ “OR” operators in the tree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alibri" pitchFamily="34" charset="0"/>
              </a:rPr>
              <a:t>   </a:t>
            </a:r>
            <a:r>
              <a:rPr lang="en-US" sz="2000" dirty="0">
                <a:solidFill>
                  <a:srgbClr val="0066CC"/>
                </a:solidFill>
                <a:latin typeface="Calibri" pitchFamily="34" charset="0"/>
              </a:rPr>
              <a:t>branches</a:t>
            </a:r>
            <a:r>
              <a:rPr lang="en-US" sz="2000" dirty="0">
                <a:latin typeface="Calibri" pitchFamily="34" charset="0"/>
              </a:rPr>
              <a:t>: define relationship between features in the tree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alibri" pitchFamily="34" charset="0"/>
              </a:rPr>
              <a:t>   </a:t>
            </a:r>
            <a:r>
              <a:rPr lang="en-US" sz="2000" dirty="0">
                <a:solidFill>
                  <a:srgbClr val="0066CC"/>
                </a:solidFill>
                <a:latin typeface="Calibri" pitchFamily="34" charset="0"/>
              </a:rPr>
              <a:t>leaves (terminal nodes)</a:t>
            </a:r>
            <a:r>
              <a:rPr lang="en-US" sz="2000" dirty="0">
                <a:latin typeface="Calibri" pitchFamily="34" charset="0"/>
              </a:rPr>
              <a:t>: Define the features (i.e. </a:t>
            </a:r>
            <a:r>
              <a:rPr lang="en-US" sz="2000" i="1" dirty="0">
                <a:latin typeface="Times New Roman" pitchFamily="18" charset="0"/>
              </a:rPr>
              <a:t>X</a:t>
            </a:r>
            <a:r>
              <a:rPr lang="en-US" sz="2000" dirty="0">
                <a:latin typeface="Calibri" pitchFamily="34" charset="0"/>
              </a:rPr>
              <a:t>’s) use in the tree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 dirty="0">
                <a:latin typeface="Calibri" pitchFamily="34" charset="0"/>
              </a:rPr>
              <a:t>   </a:t>
            </a:r>
            <a:r>
              <a:rPr lang="en-US" sz="2000" dirty="0">
                <a:solidFill>
                  <a:srgbClr val="0066CC"/>
                </a:solidFill>
                <a:latin typeface="Calibri" pitchFamily="34" charset="0"/>
              </a:rPr>
              <a:t>predictions: </a:t>
            </a:r>
            <a:r>
              <a:rPr lang="en-US" sz="2000" dirty="0">
                <a:latin typeface="Calibri" pitchFamily="34" charset="0"/>
              </a:rPr>
              <a:t>the tree can be broken down into a set of logical relationships among features, if an observation matches one of the feature combinations defined in the tree, the class is predicted to be a 1     </a:t>
            </a:r>
          </a:p>
        </p:txBody>
      </p:sp>
    </p:spTree>
    <p:extLst>
      <p:ext uri="{BB962C8B-B14F-4D97-AF65-F5344CB8AC3E}">
        <p14:creationId xmlns:p14="http://schemas.microsoft.com/office/powerpoint/2010/main" val="25966871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Logic Regression 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423554"/>
            <a:ext cx="10401300" cy="505344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Branches in a decision tree can be thought of as “AND” combinations of the features at each node in the branch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The only “OR” operator in a decision tree occurs at the first split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Inclusion of “OR”, “AND”, and “NOT” operators in logic regression trees provides greater flexibility than is seen in CART models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For data with </a:t>
            </a:r>
            <a:r>
              <a:rPr lang="en-US" dirty="0">
                <a:solidFill>
                  <a:srgbClr val="0066CC"/>
                </a:solidFill>
                <a:latin typeface="Calibri" pitchFamily="34" charset="0"/>
              </a:rPr>
              <a:t>predominantly binary</a:t>
            </a:r>
            <a:r>
              <a:rPr lang="en-US" dirty="0">
                <a:latin typeface="Calibri" pitchFamily="34" charset="0"/>
              </a:rPr>
              <a:t> predictors (i.e. single nucleotide polymorphisms, survey data, etc.) logic regression is a better option 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Consider an example…</a:t>
            </a:r>
          </a:p>
        </p:txBody>
      </p:sp>
    </p:spTree>
    <p:extLst>
      <p:ext uri="{BB962C8B-B14F-4D97-AF65-F5344CB8AC3E}">
        <p14:creationId xmlns:p14="http://schemas.microsoft.com/office/powerpoint/2010/main" val="42449344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CART vs. Logic Regression Trees</a:t>
            </a:r>
          </a:p>
        </p:txBody>
      </p:sp>
      <p:sp>
        <p:nvSpPr>
          <p:cNvPr id="320516" name="Text Box 4"/>
          <p:cNvSpPr txBox="1">
            <a:spLocks noChangeArrowheads="1"/>
          </p:cNvSpPr>
          <p:nvPr/>
        </p:nvSpPr>
        <p:spPr bwMode="auto">
          <a:xfrm>
            <a:off x="4419600" y="4572001"/>
            <a:ext cx="889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4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u="sng" dirty="0">
                <a:latin typeface="Calibri" pitchFamily="34" charset="0"/>
              </a:rPr>
              <a:t>&lt;</a:t>
            </a:r>
            <a:r>
              <a:rPr lang="en-US" dirty="0">
                <a:latin typeface="Calibri" pitchFamily="34" charset="0"/>
              </a:rPr>
              <a:t> 0.5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0517" name="Line 5"/>
          <p:cNvSpPr>
            <a:spLocks noChangeShapeType="1"/>
          </p:cNvSpPr>
          <p:nvPr/>
        </p:nvSpPr>
        <p:spPr bwMode="auto">
          <a:xfrm>
            <a:off x="3200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18" name="Line 6"/>
          <p:cNvSpPr>
            <a:spLocks noChangeShapeType="1"/>
          </p:cNvSpPr>
          <p:nvPr/>
        </p:nvSpPr>
        <p:spPr bwMode="auto">
          <a:xfrm>
            <a:off x="2590800" y="3276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19" name="Line 7"/>
          <p:cNvSpPr>
            <a:spLocks noChangeShapeType="1"/>
          </p:cNvSpPr>
          <p:nvPr/>
        </p:nvSpPr>
        <p:spPr bwMode="auto">
          <a:xfrm>
            <a:off x="4191000" y="3276600"/>
            <a:ext cx="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20" name="Line 8"/>
          <p:cNvSpPr>
            <a:spLocks noChangeShapeType="1"/>
          </p:cNvSpPr>
          <p:nvPr/>
        </p:nvSpPr>
        <p:spPr bwMode="auto">
          <a:xfrm>
            <a:off x="34290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21" name="Text Box 9"/>
          <p:cNvSpPr txBox="1">
            <a:spLocks noChangeArrowheads="1"/>
          </p:cNvSpPr>
          <p:nvPr/>
        </p:nvSpPr>
        <p:spPr bwMode="auto">
          <a:xfrm>
            <a:off x="1905001" y="990600"/>
            <a:ext cx="8367713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Assume features are a set of </a:t>
            </a:r>
            <a:r>
              <a:rPr lang="en-US" sz="2000" b="1" dirty="0">
                <a:solidFill>
                  <a:srgbClr val="0066CC"/>
                </a:solidFill>
                <a:latin typeface="Calibri" pitchFamily="34" charset="0"/>
              </a:rPr>
              <a:t>binary predictors</a:t>
            </a:r>
            <a:r>
              <a:rPr lang="en-US" sz="2000" dirty="0">
                <a:latin typeface="Calibri" pitchFamily="34" charset="0"/>
              </a:rPr>
              <a:t> and the following combinations </a:t>
            </a:r>
          </a:p>
          <a:p>
            <a:r>
              <a:rPr lang="en-US" sz="2000" dirty="0">
                <a:latin typeface="Calibri" pitchFamily="34" charset="0"/>
              </a:rPr>
              <a:t>predict that an individual has disease (versus being healthy):</a:t>
            </a:r>
          </a:p>
          <a:p>
            <a:endParaRPr lang="en-US" sz="800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			(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AND 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4</a:t>
            </a:r>
            <a:r>
              <a:rPr lang="en-US" dirty="0">
                <a:latin typeface="Calibri" pitchFamily="34" charset="0"/>
              </a:rPr>
              <a:t>) OR (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AND !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5</a:t>
            </a:r>
            <a:r>
              <a:rPr lang="en-US" dirty="0">
                <a:latin typeface="Calibri" pitchFamily="34" charset="0"/>
              </a:rPr>
              <a:t>)</a:t>
            </a:r>
          </a:p>
        </p:txBody>
      </p:sp>
      <p:sp>
        <p:nvSpPr>
          <p:cNvPr id="320522" name="Text Box 10"/>
          <p:cNvSpPr txBox="1">
            <a:spLocks noChangeArrowheads="1"/>
          </p:cNvSpPr>
          <p:nvPr/>
        </p:nvSpPr>
        <p:spPr bwMode="auto">
          <a:xfrm>
            <a:off x="3810000" y="3657601"/>
            <a:ext cx="889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5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u="sng" dirty="0">
                <a:latin typeface="Calibri" pitchFamily="34" charset="0"/>
              </a:rPr>
              <a:t>&lt;</a:t>
            </a:r>
            <a:r>
              <a:rPr lang="en-US" dirty="0">
                <a:latin typeface="Calibri" pitchFamily="34" charset="0"/>
              </a:rPr>
              <a:t> 0.5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0523" name="Line 11"/>
          <p:cNvSpPr>
            <a:spLocks noChangeShapeType="1"/>
          </p:cNvSpPr>
          <p:nvPr/>
        </p:nvSpPr>
        <p:spPr bwMode="auto">
          <a:xfrm>
            <a:off x="2590800" y="3276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24" name="Text Box 12"/>
          <p:cNvSpPr txBox="1">
            <a:spLocks noChangeArrowheads="1"/>
          </p:cNvSpPr>
          <p:nvPr/>
        </p:nvSpPr>
        <p:spPr bwMode="auto">
          <a:xfrm>
            <a:off x="2743200" y="2667001"/>
            <a:ext cx="889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u="sng" dirty="0">
                <a:latin typeface="Calibri" pitchFamily="34" charset="0"/>
              </a:rPr>
              <a:t>&lt;</a:t>
            </a:r>
            <a:r>
              <a:rPr lang="en-US" dirty="0">
                <a:latin typeface="Calibri" pitchFamily="34" charset="0"/>
              </a:rPr>
              <a:t> 0.5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0525" name="Line 13"/>
          <p:cNvSpPr>
            <a:spLocks noChangeShapeType="1"/>
          </p:cNvSpPr>
          <p:nvPr/>
        </p:nvSpPr>
        <p:spPr bwMode="auto">
          <a:xfrm>
            <a:off x="3429000" y="4114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26" name="Line 14"/>
          <p:cNvSpPr>
            <a:spLocks noChangeShapeType="1"/>
          </p:cNvSpPr>
          <p:nvPr/>
        </p:nvSpPr>
        <p:spPr bwMode="auto">
          <a:xfrm>
            <a:off x="48768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27" name="Line 15"/>
          <p:cNvSpPr>
            <a:spLocks noChangeShapeType="1"/>
          </p:cNvSpPr>
          <p:nvPr/>
        </p:nvSpPr>
        <p:spPr bwMode="auto">
          <a:xfrm>
            <a:off x="44196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4419600" y="4953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29" name="Line 17"/>
          <p:cNvSpPr>
            <a:spLocks noChangeShapeType="1"/>
          </p:cNvSpPr>
          <p:nvPr/>
        </p:nvSpPr>
        <p:spPr bwMode="auto">
          <a:xfrm>
            <a:off x="5334000" y="4953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31" name="Text Box 19"/>
          <p:cNvSpPr txBox="1">
            <a:spLocks noChangeArrowheads="1"/>
          </p:cNvSpPr>
          <p:nvPr/>
        </p:nvSpPr>
        <p:spPr bwMode="auto">
          <a:xfrm>
            <a:off x="2133600" y="4114801"/>
            <a:ext cx="914400" cy="650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Predict</a:t>
            </a:r>
          </a:p>
          <a:p>
            <a:pPr algn="ctr"/>
            <a:r>
              <a:rPr lang="en-US" dirty="0">
                <a:latin typeface="Calibri" pitchFamily="34" charset="0"/>
              </a:rPr>
              <a:t>Y = 0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0533" name="Text Box 21"/>
          <p:cNvSpPr txBox="1">
            <a:spLocks noChangeArrowheads="1"/>
          </p:cNvSpPr>
          <p:nvPr/>
        </p:nvSpPr>
        <p:spPr bwMode="auto">
          <a:xfrm>
            <a:off x="2971800" y="4953001"/>
            <a:ext cx="914400" cy="650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Predict</a:t>
            </a:r>
          </a:p>
          <a:p>
            <a:pPr algn="ctr"/>
            <a:r>
              <a:rPr lang="en-US" dirty="0">
                <a:latin typeface="Calibri" pitchFamily="34" charset="0"/>
              </a:rPr>
              <a:t>Y = 1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0534" name="Text Box 22"/>
          <p:cNvSpPr txBox="1">
            <a:spLocks noChangeArrowheads="1"/>
          </p:cNvSpPr>
          <p:nvPr/>
        </p:nvSpPr>
        <p:spPr bwMode="auto">
          <a:xfrm>
            <a:off x="5029200" y="5791201"/>
            <a:ext cx="914400" cy="650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Predict</a:t>
            </a:r>
          </a:p>
          <a:p>
            <a:pPr algn="ctr"/>
            <a:r>
              <a:rPr lang="en-US" dirty="0">
                <a:latin typeface="Calibri" pitchFamily="34" charset="0"/>
              </a:rPr>
              <a:t>Y = 1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0535" name="Text Box 23"/>
          <p:cNvSpPr txBox="1">
            <a:spLocks noChangeArrowheads="1"/>
          </p:cNvSpPr>
          <p:nvPr/>
        </p:nvSpPr>
        <p:spPr bwMode="auto">
          <a:xfrm>
            <a:off x="3886200" y="5791201"/>
            <a:ext cx="914400" cy="650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Predict</a:t>
            </a:r>
          </a:p>
          <a:p>
            <a:pPr algn="ctr"/>
            <a:r>
              <a:rPr lang="en-US" dirty="0">
                <a:latin typeface="Calibri" pitchFamily="34" charset="0"/>
              </a:rPr>
              <a:t>Y = 0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320536" name="Text Box 24"/>
          <p:cNvSpPr txBox="1">
            <a:spLocks noChangeArrowheads="1"/>
          </p:cNvSpPr>
          <p:nvPr/>
        </p:nvSpPr>
        <p:spPr bwMode="auto">
          <a:xfrm>
            <a:off x="2743200" y="2209801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CART</a:t>
            </a:r>
            <a:endParaRPr lang="en-US" b="1" i="1" dirty="0">
              <a:latin typeface="Calibri" pitchFamily="34" charset="0"/>
            </a:endParaRPr>
          </a:p>
        </p:txBody>
      </p:sp>
      <p:sp>
        <p:nvSpPr>
          <p:cNvPr id="320537" name="Text Box 25"/>
          <p:cNvSpPr txBox="1">
            <a:spLocks noChangeArrowheads="1"/>
          </p:cNvSpPr>
          <p:nvPr/>
        </p:nvSpPr>
        <p:spPr bwMode="auto">
          <a:xfrm>
            <a:off x="7543800" y="2209801"/>
            <a:ext cx="1981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Logic Regression</a:t>
            </a:r>
            <a:endParaRPr lang="en-US" b="1" i="1" dirty="0">
              <a:latin typeface="Calibri" pitchFamily="34" charset="0"/>
            </a:endParaRPr>
          </a:p>
        </p:txBody>
      </p:sp>
      <p:sp>
        <p:nvSpPr>
          <p:cNvPr id="320538" name="Line 26"/>
          <p:cNvSpPr>
            <a:spLocks noChangeShapeType="1"/>
          </p:cNvSpPr>
          <p:nvPr/>
        </p:nvSpPr>
        <p:spPr bwMode="auto">
          <a:xfrm flipV="1">
            <a:off x="7696200" y="29718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39" name="Text Box 27"/>
          <p:cNvSpPr txBox="1">
            <a:spLocks noChangeArrowheads="1"/>
          </p:cNvSpPr>
          <p:nvPr/>
        </p:nvSpPr>
        <p:spPr bwMode="auto">
          <a:xfrm>
            <a:off x="9144000" y="3505201"/>
            <a:ext cx="604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AND</a:t>
            </a:r>
          </a:p>
        </p:txBody>
      </p:sp>
      <p:sp>
        <p:nvSpPr>
          <p:cNvPr id="320540" name="Text Box 28"/>
          <p:cNvSpPr txBox="1">
            <a:spLocks noChangeArrowheads="1"/>
          </p:cNvSpPr>
          <p:nvPr/>
        </p:nvSpPr>
        <p:spPr bwMode="auto">
          <a:xfrm>
            <a:off x="8229600" y="2667001"/>
            <a:ext cx="458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OR</a:t>
            </a:r>
          </a:p>
        </p:txBody>
      </p:sp>
      <p:sp>
        <p:nvSpPr>
          <p:cNvPr id="320542" name="Line 30"/>
          <p:cNvSpPr>
            <a:spLocks noChangeShapeType="1"/>
          </p:cNvSpPr>
          <p:nvPr/>
        </p:nvSpPr>
        <p:spPr bwMode="auto">
          <a:xfrm flipH="1" flipV="1">
            <a:off x="8534400" y="2971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45" name="Text Box 33"/>
          <p:cNvSpPr txBox="1">
            <a:spLocks noChangeArrowheads="1"/>
          </p:cNvSpPr>
          <p:nvPr/>
        </p:nvSpPr>
        <p:spPr bwMode="auto">
          <a:xfrm>
            <a:off x="7391400" y="3505201"/>
            <a:ext cx="604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AND</a:t>
            </a:r>
          </a:p>
        </p:txBody>
      </p:sp>
      <p:sp>
        <p:nvSpPr>
          <p:cNvPr id="320547" name="Line 35"/>
          <p:cNvSpPr>
            <a:spLocks noChangeShapeType="1"/>
          </p:cNvSpPr>
          <p:nvPr/>
        </p:nvSpPr>
        <p:spPr bwMode="auto">
          <a:xfrm flipV="1">
            <a:off x="9067800" y="3810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48" name="Line 36"/>
          <p:cNvSpPr>
            <a:spLocks noChangeShapeType="1"/>
          </p:cNvSpPr>
          <p:nvPr/>
        </p:nvSpPr>
        <p:spPr bwMode="auto">
          <a:xfrm flipH="1" flipV="1">
            <a:off x="9448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49" name="Text Box 37"/>
          <p:cNvSpPr txBox="1">
            <a:spLocks noChangeArrowheads="1"/>
          </p:cNvSpPr>
          <p:nvPr/>
        </p:nvSpPr>
        <p:spPr bwMode="auto">
          <a:xfrm>
            <a:off x="7924800" y="4495800"/>
            <a:ext cx="5334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4</a:t>
            </a:r>
            <a:endParaRPr lang="en-US" i="1" baseline="-25000" dirty="0">
              <a:latin typeface="Calibri" pitchFamily="34" charset="0"/>
            </a:endParaRPr>
          </a:p>
        </p:txBody>
      </p:sp>
      <p:sp>
        <p:nvSpPr>
          <p:cNvPr id="320550" name="Text Box 38"/>
          <p:cNvSpPr txBox="1">
            <a:spLocks noChangeArrowheads="1"/>
          </p:cNvSpPr>
          <p:nvPr/>
        </p:nvSpPr>
        <p:spPr bwMode="auto">
          <a:xfrm>
            <a:off x="7086600" y="4495800"/>
            <a:ext cx="5334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i="1" baseline="-25000" dirty="0">
              <a:latin typeface="Calibri" pitchFamily="34" charset="0"/>
            </a:endParaRPr>
          </a:p>
        </p:txBody>
      </p:sp>
      <p:sp>
        <p:nvSpPr>
          <p:cNvPr id="320551" name="Text Box 39"/>
          <p:cNvSpPr txBox="1">
            <a:spLocks noChangeArrowheads="1"/>
          </p:cNvSpPr>
          <p:nvPr/>
        </p:nvSpPr>
        <p:spPr bwMode="auto">
          <a:xfrm>
            <a:off x="9601200" y="4495800"/>
            <a:ext cx="533400" cy="376238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!</a:t>
            </a:r>
            <a:r>
              <a:rPr lang="en-US" i="1" dirty="0">
                <a:solidFill>
                  <a:schemeClr val="bg1"/>
                </a:solidFill>
                <a:latin typeface="Calibri" pitchFamily="34" charset="0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en-US" i="1" baseline="-25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0552" name="Text Box 40"/>
          <p:cNvSpPr txBox="1">
            <a:spLocks noChangeArrowheads="1"/>
          </p:cNvSpPr>
          <p:nvPr/>
        </p:nvSpPr>
        <p:spPr bwMode="auto">
          <a:xfrm>
            <a:off x="8763000" y="4495800"/>
            <a:ext cx="5334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i="1" baseline="-25000" dirty="0">
              <a:latin typeface="Calibri" pitchFamily="34" charset="0"/>
            </a:endParaRPr>
          </a:p>
        </p:txBody>
      </p:sp>
      <p:sp>
        <p:nvSpPr>
          <p:cNvPr id="320553" name="Line 41"/>
          <p:cNvSpPr>
            <a:spLocks noChangeShapeType="1"/>
          </p:cNvSpPr>
          <p:nvPr/>
        </p:nvSpPr>
        <p:spPr bwMode="auto">
          <a:xfrm flipV="1">
            <a:off x="7391400" y="3810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0555" name="Line 43"/>
          <p:cNvSpPr>
            <a:spLocks noChangeShapeType="1"/>
          </p:cNvSpPr>
          <p:nvPr/>
        </p:nvSpPr>
        <p:spPr bwMode="auto">
          <a:xfrm flipH="1" flipV="1">
            <a:off x="77724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093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sz="3600" dirty="0">
                <a:latin typeface="Calibri" pitchFamily="34" charset="0"/>
              </a:rPr>
              <a:t>Logic Regression Trees Not Unique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1905001" y="990600"/>
            <a:ext cx="7591117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Logic regression trees are not necessarily unique.</a:t>
            </a:r>
          </a:p>
          <a:p>
            <a:r>
              <a:rPr lang="en-US" sz="2000" dirty="0">
                <a:latin typeface="Calibri" pitchFamily="34" charset="0"/>
              </a:rPr>
              <a:t>We can represent our same model with two seemingly different trees…</a:t>
            </a:r>
          </a:p>
          <a:p>
            <a:endParaRPr lang="en-US" sz="800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			(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AND 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4</a:t>
            </a:r>
            <a:r>
              <a:rPr lang="en-US" dirty="0">
                <a:latin typeface="Calibri" pitchFamily="34" charset="0"/>
              </a:rPr>
              <a:t>) OR (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AND !</a:t>
            </a:r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5</a:t>
            </a:r>
            <a:r>
              <a:rPr lang="en-US" dirty="0">
                <a:latin typeface="Calibri" pitchFamily="34" charset="0"/>
              </a:rPr>
              <a:t>)</a:t>
            </a:r>
          </a:p>
        </p:txBody>
      </p:sp>
      <p:sp>
        <p:nvSpPr>
          <p:cNvPr id="330774" name="Text Box 22"/>
          <p:cNvSpPr txBox="1">
            <a:spLocks noChangeArrowheads="1"/>
          </p:cNvSpPr>
          <p:nvPr/>
        </p:nvSpPr>
        <p:spPr bwMode="auto">
          <a:xfrm>
            <a:off x="7010400" y="2743201"/>
            <a:ext cx="2667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Logic Regression Tree 2</a:t>
            </a:r>
            <a:endParaRPr lang="en-US" b="1" i="1" dirty="0">
              <a:latin typeface="Calibri" pitchFamily="34" charset="0"/>
            </a:endParaRPr>
          </a:p>
        </p:txBody>
      </p:sp>
      <p:sp>
        <p:nvSpPr>
          <p:cNvPr id="330775" name="Line 23"/>
          <p:cNvSpPr>
            <a:spLocks noChangeShapeType="1"/>
          </p:cNvSpPr>
          <p:nvPr/>
        </p:nvSpPr>
        <p:spPr bwMode="auto">
          <a:xfrm flipV="1">
            <a:off x="7543800" y="3505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78" name="Line 26"/>
          <p:cNvSpPr>
            <a:spLocks noChangeShapeType="1"/>
          </p:cNvSpPr>
          <p:nvPr/>
        </p:nvSpPr>
        <p:spPr bwMode="auto">
          <a:xfrm flipH="1" flipV="1">
            <a:off x="8382000" y="3505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79" name="Text Box 27"/>
          <p:cNvSpPr txBox="1">
            <a:spLocks noChangeArrowheads="1"/>
          </p:cNvSpPr>
          <p:nvPr/>
        </p:nvSpPr>
        <p:spPr bwMode="auto">
          <a:xfrm>
            <a:off x="8077200" y="3200401"/>
            <a:ext cx="604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AND</a:t>
            </a:r>
          </a:p>
        </p:txBody>
      </p:sp>
      <p:sp>
        <p:nvSpPr>
          <p:cNvPr id="330780" name="Line 28"/>
          <p:cNvSpPr>
            <a:spLocks noChangeShapeType="1"/>
          </p:cNvSpPr>
          <p:nvPr/>
        </p:nvSpPr>
        <p:spPr bwMode="auto">
          <a:xfrm flipV="1">
            <a:off x="8915400" y="4343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81" name="Line 29"/>
          <p:cNvSpPr>
            <a:spLocks noChangeShapeType="1"/>
          </p:cNvSpPr>
          <p:nvPr/>
        </p:nvSpPr>
        <p:spPr bwMode="auto">
          <a:xfrm flipH="1" flipV="1">
            <a:off x="9296400" y="4343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83" name="Text Box 31"/>
          <p:cNvSpPr txBox="1">
            <a:spLocks noChangeArrowheads="1"/>
          </p:cNvSpPr>
          <p:nvPr/>
        </p:nvSpPr>
        <p:spPr bwMode="auto">
          <a:xfrm>
            <a:off x="7239000" y="4114800"/>
            <a:ext cx="5334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i="1" baseline="-25000" dirty="0">
              <a:latin typeface="Calibri" pitchFamily="34" charset="0"/>
            </a:endParaRPr>
          </a:p>
        </p:txBody>
      </p:sp>
      <p:sp>
        <p:nvSpPr>
          <p:cNvPr id="330785" name="Text Box 33"/>
          <p:cNvSpPr txBox="1">
            <a:spLocks noChangeArrowheads="1"/>
          </p:cNvSpPr>
          <p:nvPr/>
        </p:nvSpPr>
        <p:spPr bwMode="auto">
          <a:xfrm>
            <a:off x="8610600" y="5029200"/>
            <a:ext cx="5334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4</a:t>
            </a:r>
            <a:endParaRPr lang="en-US" i="1" baseline="-25000" dirty="0">
              <a:latin typeface="Calibri" pitchFamily="34" charset="0"/>
            </a:endParaRPr>
          </a:p>
        </p:txBody>
      </p:sp>
      <p:sp>
        <p:nvSpPr>
          <p:cNvPr id="330788" name="Text Box 36"/>
          <p:cNvSpPr txBox="1">
            <a:spLocks noChangeArrowheads="1"/>
          </p:cNvSpPr>
          <p:nvPr/>
        </p:nvSpPr>
        <p:spPr bwMode="auto">
          <a:xfrm>
            <a:off x="2286000" y="2743201"/>
            <a:ext cx="2438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Logic Regression Tree 1</a:t>
            </a:r>
            <a:endParaRPr lang="en-US" b="1" i="1" dirty="0">
              <a:latin typeface="Calibri" pitchFamily="34" charset="0"/>
            </a:endParaRPr>
          </a:p>
        </p:txBody>
      </p:sp>
      <p:sp>
        <p:nvSpPr>
          <p:cNvPr id="330789" name="Line 37"/>
          <p:cNvSpPr>
            <a:spLocks noChangeShapeType="1"/>
          </p:cNvSpPr>
          <p:nvPr/>
        </p:nvSpPr>
        <p:spPr bwMode="auto">
          <a:xfrm flipV="1">
            <a:off x="2819400" y="3505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90" name="Text Box 38"/>
          <p:cNvSpPr txBox="1">
            <a:spLocks noChangeArrowheads="1"/>
          </p:cNvSpPr>
          <p:nvPr/>
        </p:nvSpPr>
        <p:spPr bwMode="auto">
          <a:xfrm>
            <a:off x="4267200" y="4038601"/>
            <a:ext cx="604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AND</a:t>
            </a:r>
          </a:p>
        </p:txBody>
      </p:sp>
      <p:sp>
        <p:nvSpPr>
          <p:cNvPr id="330791" name="Text Box 39"/>
          <p:cNvSpPr txBox="1">
            <a:spLocks noChangeArrowheads="1"/>
          </p:cNvSpPr>
          <p:nvPr/>
        </p:nvSpPr>
        <p:spPr bwMode="auto">
          <a:xfrm>
            <a:off x="3352800" y="3200401"/>
            <a:ext cx="458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OR</a:t>
            </a:r>
          </a:p>
        </p:txBody>
      </p:sp>
      <p:sp>
        <p:nvSpPr>
          <p:cNvPr id="330792" name="Line 40"/>
          <p:cNvSpPr>
            <a:spLocks noChangeShapeType="1"/>
          </p:cNvSpPr>
          <p:nvPr/>
        </p:nvSpPr>
        <p:spPr bwMode="auto">
          <a:xfrm flipH="1" flipV="1">
            <a:off x="3657600" y="3505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93" name="Text Box 41"/>
          <p:cNvSpPr txBox="1">
            <a:spLocks noChangeArrowheads="1"/>
          </p:cNvSpPr>
          <p:nvPr/>
        </p:nvSpPr>
        <p:spPr bwMode="auto">
          <a:xfrm>
            <a:off x="2514600" y="4038601"/>
            <a:ext cx="6048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AND</a:t>
            </a:r>
          </a:p>
        </p:txBody>
      </p:sp>
      <p:sp>
        <p:nvSpPr>
          <p:cNvPr id="330794" name="Line 42"/>
          <p:cNvSpPr>
            <a:spLocks noChangeShapeType="1"/>
          </p:cNvSpPr>
          <p:nvPr/>
        </p:nvSpPr>
        <p:spPr bwMode="auto">
          <a:xfrm flipV="1">
            <a:off x="4191000" y="4343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95" name="Line 43"/>
          <p:cNvSpPr>
            <a:spLocks noChangeShapeType="1"/>
          </p:cNvSpPr>
          <p:nvPr/>
        </p:nvSpPr>
        <p:spPr bwMode="auto">
          <a:xfrm flipH="1" flipV="1">
            <a:off x="4572000" y="4343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96" name="Text Box 44"/>
          <p:cNvSpPr txBox="1">
            <a:spLocks noChangeArrowheads="1"/>
          </p:cNvSpPr>
          <p:nvPr/>
        </p:nvSpPr>
        <p:spPr bwMode="auto">
          <a:xfrm>
            <a:off x="3048000" y="5029200"/>
            <a:ext cx="5334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4</a:t>
            </a:r>
            <a:endParaRPr lang="en-US" i="1" baseline="-25000" dirty="0">
              <a:latin typeface="Calibri" pitchFamily="34" charset="0"/>
            </a:endParaRPr>
          </a:p>
        </p:txBody>
      </p:sp>
      <p:sp>
        <p:nvSpPr>
          <p:cNvPr id="330797" name="Text Box 45"/>
          <p:cNvSpPr txBox="1">
            <a:spLocks noChangeArrowheads="1"/>
          </p:cNvSpPr>
          <p:nvPr/>
        </p:nvSpPr>
        <p:spPr bwMode="auto">
          <a:xfrm>
            <a:off x="2209800" y="5029200"/>
            <a:ext cx="5334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i="1" baseline="-25000" dirty="0">
              <a:latin typeface="Calibri" pitchFamily="34" charset="0"/>
            </a:endParaRPr>
          </a:p>
        </p:txBody>
      </p:sp>
      <p:sp>
        <p:nvSpPr>
          <p:cNvPr id="330798" name="Text Box 46"/>
          <p:cNvSpPr txBox="1">
            <a:spLocks noChangeArrowheads="1"/>
          </p:cNvSpPr>
          <p:nvPr/>
        </p:nvSpPr>
        <p:spPr bwMode="auto">
          <a:xfrm>
            <a:off x="4724400" y="5029200"/>
            <a:ext cx="533400" cy="376238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!</a:t>
            </a:r>
            <a:r>
              <a:rPr lang="en-US" i="1" dirty="0">
                <a:solidFill>
                  <a:schemeClr val="bg1"/>
                </a:solidFill>
                <a:latin typeface="Calibri" pitchFamily="34" charset="0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en-US" i="1" baseline="-25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30799" name="Text Box 47"/>
          <p:cNvSpPr txBox="1">
            <a:spLocks noChangeArrowheads="1"/>
          </p:cNvSpPr>
          <p:nvPr/>
        </p:nvSpPr>
        <p:spPr bwMode="auto">
          <a:xfrm>
            <a:off x="3886200" y="5029200"/>
            <a:ext cx="5334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X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i="1" baseline="-25000" dirty="0">
              <a:latin typeface="Calibri" pitchFamily="34" charset="0"/>
            </a:endParaRPr>
          </a:p>
        </p:txBody>
      </p:sp>
      <p:sp>
        <p:nvSpPr>
          <p:cNvPr id="330800" name="Line 48"/>
          <p:cNvSpPr>
            <a:spLocks noChangeShapeType="1"/>
          </p:cNvSpPr>
          <p:nvPr/>
        </p:nvSpPr>
        <p:spPr bwMode="auto">
          <a:xfrm flipV="1">
            <a:off x="2514600" y="4343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801" name="Line 49"/>
          <p:cNvSpPr>
            <a:spLocks noChangeShapeType="1"/>
          </p:cNvSpPr>
          <p:nvPr/>
        </p:nvSpPr>
        <p:spPr bwMode="auto">
          <a:xfrm flipH="1" flipV="1">
            <a:off x="2895600" y="43434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816" name="Text Box 64"/>
          <p:cNvSpPr txBox="1">
            <a:spLocks noChangeArrowheads="1"/>
          </p:cNvSpPr>
          <p:nvPr/>
        </p:nvSpPr>
        <p:spPr bwMode="auto">
          <a:xfrm>
            <a:off x="8991600" y="4038601"/>
            <a:ext cx="458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OR</a:t>
            </a:r>
          </a:p>
        </p:txBody>
      </p:sp>
      <p:sp>
        <p:nvSpPr>
          <p:cNvPr id="330817" name="Text Box 65"/>
          <p:cNvSpPr txBox="1">
            <a:spLocks noChangeArrowheads="1"/>
          </p:cNvSpPr>
          <p:nvPr/>
        </p:nvSpPr>
        <p:spPr bwMode="auto">
          <a:xfrm>
            <a:off x="9448800" y="5029200"/>
            <a:ext cx="533400" cy="376238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!</a:t>
            </a:r>
            <a:r>
              <a:rPr lang="en-US" i="1" dirty="0">
                <a:solidFill>
                  <a:schemeClr val="bg1"/>
                </a:solidFill>
                <a:latin typeface="Calibri" pitchFamily="34" charset="0"/>
              </a:rPr>
              <a:t>X</a:t>
            </a:r>
            <a:r>
              <a:rPr lang="en-US" baseline="-25000" dirty="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en-US" i="1" baseline="-25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45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6324600"/>
            <a:ext cx="4572000" cy="234950"/>
          </a:xfrm>
          <a:prstGeom prst="rect">
            <a:avLst/>
          </a:prstGeom>
          <a:noFill/>
        </p:spPr>
      </p:pic>
      <p:pic>
        <p:nvPicPr>
          <p:cNvPr id="272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1" y="6553200"/>
            <a:ext cx="2074863" cy="141288"/>
          </a:xfrm>
          <a:prstGeom prst="rect">
            <a:avLst/>
          </a:prstGeom>
          <a:noFill/>
        </p:spPr>
      </p:pic>
      <p:pic>
        <p:nvPicPr>
          <p:cNvPr id="2723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1066800"/>
            <a:ext cx="3657600" cy="4972050"/>
          </a:xfrm>
          <a:prstGeom prst="rect">
            <a:avLst/>
          </a:prstGeom>
          <a:noFill/>
        </p:spPr>
      </p:pic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1905000" y="6096000"/>
            <a:ext cx="4343400" cy="20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8675"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Mitra, A. P. et al. , 2006</a:t>
            </a:r>
          </a:p>
        </p:txBody>
      </p:sp>
      <p:sp>
        <p:nvSpPr>
          <p:cNvPr id="272390" name="Text Box 6"/>
          <p:cNvSpPr txBox="1">
            <a:spLocks noChangeArrowheads="1"/>
          </p:cNvSpPr>
          <p:nvPr/>
        </p:nvSpPr>
        <p:spPr bwMode="auto">
          <a:xfrm>
            <a:off x="1752600" y="381001"/>
            <a:ext cx="85232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algn="ctr" defTabSz="828675" hangingPunct="0">
              <a:lnSpc>
                <a:spcPct val="97000"/>
              </a:lnSpc>
              <a:buClr>
                <a:srgbClr val="000000"/>
              </a:buClr>
              <a:buSzPct val="45000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  <a:tab pos="8535988" algn="l"/>
              </a:tabLst>
            </a:pPr>
            <a:r>
              <a:rPr lang="en-GB" sz="3200" b="1" dirty="0">
                <a:solidFill>
                  <a:srgbClr val="000000"/>
                </a:solidFill>
              </a:rPr>
              <a:t>Cancer Example of Logic Regression</a:t>
            </a:r>
          </a:p>
        </p:txBody>
      </p:sp>
      <p:sp>
        <p:nvSpPr>
          <p:cNvPr id="272391" name="Rectangle 7"/>
          <p:cNvSpPr>
            <a:spLocks noChangeArrowheads="1"/>
          </p:cNvSpPr>
          <p:nvPr/>
        </p:nvSpPr>
        <p:spPr bwMode="auto">
          <a:xfrm>
            <a:off x="1524001" y="31157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272392" name="Object 8"/>
          <p:cNvGraphicFramePr>
            <a:graphicFrameLocks noChangeAspect="1"/>
          </p:cNvGraphicFramePr>
          <p:nvPr/>
        </p:nvGraphicFramePr>
        <p:xfrm>
          <a:off x="5880100" y="1371600"/>
          <a:ext cx="4699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920" imgH="507960" progId="Equation.DSMT4">
                  <p:embed/>
                </p:oleObj>
              </mc:Choice>
              <mc:Fallback>
                <p:oleObj name="Equation" r:id="rId6" imgW="330192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1371600"/>
                        <a:ext cx="4699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93" name="Text Box 9"/>
          <p:cNvSpPr txBox="1">
            <a:spLocks noChangeArrowheads="1"/>
          </p:cNvSpPr>
          <p:nvPr/>
        </p:nvSpPr>
        <p:spPr bwMode="auto">
          <a:xfrm>
            <a:off x="5791200" y="990600"/>
            <a:ext cx="33071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Logic Model for Stage P1 Cancer:</a:t>
            </a:r>
          </a:p>
        </p:txBody>
      </p:sp>
      <p:sp>
        <p:nvSpPr>
          <p:cNvPr id="272394" name="Text Box 10"/>
          <p:cNvSpPr txBox="1">
            <a:spLocks noChangeArrowheads="1"/>
          </p:cNvSpPr>
          <p:nvPr/>
        </p:nvSpPr>
        <p:spPr bwMode="auto">
          <a:xfrm>
            <a:off x="5791200" y="2438401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Equivalent Logic Tree:</a:t>
            </a:r>
          </a:p>
        </p:txBody>
      </p:sp>
      <p:sp>
        <p:nvSpPr>
          <p:cNvPr id="272395" name="Rectangle 11"/>
          <p:cNvSpPr>
            <a:spLocks noChangeArrowheads="1"/>
          </p:cNvSpPr>
          <p:nvPr/>
        </p:nvSpPr>
        <p:spPr bwMode="auto">
          <a:xfrm>
            <a:off x="2362200" y="4495800"/>
            <a:ext cx="2743200" cy="1447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2396" name="Rectangle 12"/>
          <p:cNvSpPr>
            <a:spLocks noChangeArrowheads="1"/>
          </p:cNvSpPr>
          <p:nvPr/>
        </p:nvSpPr>
        <p:spPr bwMode="auto">
          <a:xfrm>
            <a:off x="4724400" y="4267200"/>
            <a:ext cx="6096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2397" name="Line 13"/>
          <p:cNvSpPr>
            <a:spLocks noChangeShapeType="1"/>
          </p:cNvSpPr>
          <p:nvPr/>
        </p:nvSpPr>
        <p:spPr bwMode="auto">
          <a:xfrm>
            <a:off x="4876800" y="4267200"/>
            <a:ext cx="228600" cy="0"/>
          </a:xfrm>
          <a:prstGeom prst="line">
            <a:avLst/>
          </a:prstGeom>
          <a:noFill/>
          <a:ln w="635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2" name="Group 14"/>
          <p:cNvGrpSpPr>
            <a:grpSpLocks noChangeAspect="1"/>
          </p:cNvGrpSpPr>
          <p:nvPr/>
        </p:nvGrpSpPr>
        <p:grpSpPr bwMode="auto">
          <a:xfrm>
            <a:off x="5745164" y="2819400"/>
            <a:ext cx="4846637" cy="3314700"/>
            <a:chOff x="2920" y="2888"/>
            <a:chExt cx="6360" cy="4475"/>
          </a:xfrm>
        </p:grpSpPr>
        <p:sp>
          <p:nvSpPr>
            <p:cNvPr id="272399" name="AutoShape 15"/>
            <p:cNvSpPr>
              <a:spLocks noChangeAspect="1" noChangeArrowheads="1"/>
            </p:cNvSpPr>
            <p:nvPr/>
          </p:nvSpPr>
          <p:spPr bwMode="auto">
            <a:xfrm>
              <a:off x="2920" y="2888"/>
              <a:ext cx="6360" cy="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00" name="Rectangle 16"/>
            <p:cNvSpPr>
              <a:spLocks noChangeArrowheads="1"/>
            </p:cNvSpPr>
            <p:nvPr/>
          </p:nvSpPr>
          <p:spPr bwMode="auto">
            <a:xfrm>
              <a:off x="2980" y="6746"/>
              <a:ext cx="750" cy="462"/>
            </a:xfrm>
            <a:prstGeom prst="rect">
              <a:avLst/>
            </a:prstGeom>
            <a:noFill/>
            <a:ln w="19050">
              <a:solidFill>
                <a:srgbClr val="33CC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01" name="Rectangle 17"/>
            <p:cNvSpPr>
              <a:spLocks noChangeArrowheads="1"/>
            </p:cNvSpPr>
            <p:nvPr/>
          </p:nvSpPr>
          <p:spPr bwMode="auto">
            <a:xfrm>
              <a:off x="8380" y="5820"/>
              <a:ext cx="750" cy="46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02" name="Rectangle 18"/>
            <p:cNvSpPr>
              <a:spLocks noChangeArrowheads="1"/>
            </p:cNvSpPr>
            <p:nvPr/>
          </p:nvSpPr>
          <p:spPr bwMode="auto">
            <a:xfrm>
              <a:off x="5680" y="5820"/>
              <a:ext cx="750" cy="463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03" name="Rectangle 19"/>
            <p:cNvSpPr>
              <a:spLocks noChangeArrowheads="1"/>
            </p:cNvSpPr>
            <p:nvPr/>
          </p:nvSpPr>
          <p:spPr bwMode="auto">
            <a:xfrm>
              <a:off x="6580" y="5820"/>
              <a:ext cx="750" cy="463"/>
            </a:xfrm>
            <a:prstGeom prst="rect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04" name="Rectangle 20"/>
            <p:cNvSpPr>
              <a:spLocks noChangeArrowheads="1"/>
            </p:cNvSpPr>
            <p:nvPr/>
          </p:nvSpPr>
          <p:spPr bwMode="auto">
            <a:xfrm>
              <a:off x="7480" y="5820"/>
              <a:ext cx="750" cy="464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05" name="Rectangle 21"/>
            <p:cNvSpPr>
              <a:spLocks noChangeArrowheads="1"/>
            </p:cNvSpPr>
            <p:nvPr/>
          </p:nvSpPr>
          <p:spPr bwMode="auto">
            <a:xfrm>
              <a:off x="4480" y="5820"/>
              <a:ext cx="750" cy="46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06" name="Rectangle 22"/>
            <p:cNvSpPr>
              <a:spLocks noChangeArrowheads="1"/>
            </p:cNvSpPr>
            <p:nvPr/>
          </p:nvSpPr>
          <p:spPr bwMode="auto">
            <a:xfrm>
              <a:off x="4030" y="6746"/>
              <a:ext cx="750" cy="462"/>
            </a:xfrm>
            <a:prstGeom prst="rect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07" name="Line 23"/>
            <p:cNvSpPr>
              <a:spLocks noChangeShapeType="1"/>
            </p:cNvSpPr>
            <p:nvPr/>
          </p:nvSpPr>
          <p:spPr bwMode="auto">
            <a:xfrm flipV="1">
              <a:off x="3430" y="6283"/>
              <a:ext cx="450" cy="4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08" name="Line 24"/>
            <p:cNvSpPr>
              <a:spLocks noChangeShapeType="1"/>
            </p:cNvSpPr>
            <p:nvPr/>
          </p:nvSpPr>
          <p:spPr bwMode="auto">
            <a:xfrm>
              <a:off x="3880" y="6283"/>
              <a:ext cx="450" cy="4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09" name="Text Box 25"/>
            <p:cNvSpPr txBox="1">
              <a:spLocks noChangeArrowheads="1"/>
            </p:cNvSpPr>
            <p:nvPr/>
          </p:nvSpPr>
          <p:spPr bwMode="auto">
            <a:xfrm>
              <a:off x="6130" y="5049"/>
              <a:ext cx="75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</a:rPr>
                <a:t>AND</a:t>
              </a:r>
              <a:endParaRPr lang="en-US" dirty="0"/>
            </a:p>
          </p:txBody>
        </p:sp>
        <p:sp>
          <p:nvSpPr>
            <p:cNvPr id="272410" name="Text Box 26"/>
            <p:cNvSpPr txBox="1">
              <a:spLocks noChangeArrowheads="1"/>
            </p:cNvSpPr>
            <p:nvPr/>
          </p:nvSpPr>
          <p:spPr bwMode="auto">
            <a:xfrm>
              <a:off x="7930" y="5049"/>
              <a:ext cx="75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</a:rPr>
                <a:t>AND</a:t>
              </a:r>
              <a:endParaRPr lang="en-US" dirty="0"/>
            </a:p>
          </p:txBody>
        </p:sp>
        <p:sp>
          <p:nvSpPr>
            <p:cNvPr id="272411" name="Text Box 27"/>
            <p:cNvSpPr txBox="1">
              <a:spLocks noChangeArrowheads="1"/>
            </p:cNvSpPr>
            <p:nvPr/>
          </p:nvSpPr>
          <p:spPr bwMode="auto">
            <a:xfrm>
              <a:off x="4480" y="4123"/>
              <a:ext cx="75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</a:rPr>
                <a:t>AND</a:t>
              </a:r>
              <a:endParaRPr lang="en-US" dirty="0"/>
            </a:p>
          </p:txBody>
        </p:sp>
        <p:sp>
          <p:nvSpPr>
            <p:cNvPr id="272412" name="Text Box 28"/>
            <p:cNvSpPr txBox="1">
              <a:spLocks noChangeArrowheads="1"/>
            </p:cNvSpPr>
            <p:nvPr/>
          </p:nvSpPr>
          <p:spPr bwMode="auto">
            <a:xfrm>
              <a:off x="7030" y="4123"/>
              <a:ext cx="75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</a:rPr>
                <a:t>AND</a:t>
              </a:r>
              <a:endParaRPr lang="en-US" dirty="0"/>
            </a:p>
          </p:txBody>
        </p:sp>
        <p:sp>
          <p:nvSpPr>
            <p:cNvPr id="272413" name="Text Box 29"/>
            <p:cNvSpPr txBox="1">
              <a:spLocks noChangeArrowheads="1"/>
            </p:cNvSpPr>
            <p:nvPr/>
          </p:nvSpPr>
          <p:spPr bwMode="auto">
            <a:xfrm>
              <a:off x="3580" y="5974"/>
              <a:ext cx="75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</a:rPr>
                <a:t>AND</a:t>
              </a:r>
              <a:endParaRPr lang="en-US" dirty="0"/>
            </a:p>
          </p:txBody>
        </p:sp>
        <p:sp>
          <p:nvSpPr>
            <p:cNvPr id="272414" name="Text Box 30"/>
            <p:cNvSpPr txBox="1">
              <a:spLocks noChangeArrowheads="1"/>
            </p:cNvSpPr>
            <p:nvPr/>
          </p:nvSpPr>
          <p:spPr bwMode="auto">
            <a:xfrm>
              <a:off x="7480" y="5820"/>
              <a:ext cx="839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800080"/>
                  </a:solidFill>
                </a:rPr>
                <a:t>H-ras</a:t>
              </a:r>
              <a:endParaRPr lang="en-US" dirty="0"/>
            </a:p>
          </p:txBody>
        </p:sp>
        <p:sp>
          <p:nvSpPr>
            <p:cNvPr id="272415" name="Text Box 31"/>
            <p:cNvSpPr txBox="1">
              <a:spLocks noChangeArrowheads="1"/>
            </p:cNvSpPr>
            <p:nvPr/>
          </p:nvSpPr>
          <p:spPr bwMode="auto">
            <a:xfrm>
              <a:off x="8230" y="5820"/>
              <a:ext cx="105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</a:rPr>
                <a:t>  </a:t>
              </a:r>
              <a:r>
                <a:rPr lang="en-US" sz="1200" b="1" dirty="0">
                  <a:solidFill>
                    <a:srgbClr val="800000"/>
                  </a:solidFill>
                </a:rPr>
                <a:t>FGFR3</a:t>
              </a:r>
              <a:endParaRPr lang="en-US" dirty="0"/>
            </a:p>
          </p:txBody>
        </p:sp>
        <p:sp>
          <p:nvSpPr>
            <p:cNvPr id="272416" name="Text Box 32"/>
            <p:cNvSpPr txBox="1">
              <a:spLocks noChangeArrowheads="1"/>
            </p:cNvSpPr>
            <p:nvPr/>
          </p:nvSpPr>
          <p:spPr bwMode="auto">
            <a:xfrm>
              <a:off x="3130" y="6746"/>
              <a:ext cx="750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00CCFF"/>
                  </a:solidFill>
                </a:rPr>
                <a:t>9q-</a:t>
              </a:r>
              <a:endParaRPr lang="en-US" dirty="0"/>
            </a:p>
          </p:txBody>
        </p:sp>
        <p:sp>
          <p:nvSpPr>
            <p:cNvPr id="272417" name="Text Box 33"/>
            <p:cNvSpPr txBox="1">
              <a:spLocks noChangeArrowheads="1"/>
            </p:cNvSpPr>
            <p:nvPr/>
          </p:nvSpPr>
          <p:spPr bwMode="auto">
            <a:xfrm>
              <a:off x="4180" y="6746"/>
              <a:ext cx="750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FFFFFF"/>
                  </a:solidFill>
                </a:rPr>
                <a:t>!p21</a:t>
              </a:r>
              <a:endParaRPr lang="en-US" dirty="0"/>
            </a:p>
          </p:txBody>
        </p:sp>
        <p:sp>
          <p:nvSpPr>
            <p:cNvPr id="272418" name="Text Box 34"/>
            <p:cNvSpPr txBox="1">
              <a:spLocks noChangeArrowheads="1"/>
            </p:cNvSpPr>
            <p:nvPr/>
          </p:nvSpPr>
          <p:spPr bwMode="auto">
            <a:xfrm>
              <a:off x="4030" y="5049"/>
              <a:ext cx="65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</a:rPr>
                <a:t>OR</a:t>
              </a:r>
              <a:endParaRPr lang="en-US" dirty="0"/>
            </a:p>
          </p:txBody>
        </p:sp>
        <p:sp>
          <p:nvSpPr>
            <p:cNvPr id="272419" name="Text Box 35"/>
            <p:cNvSpPr txBox="1">
              <a:spLocks noChangeArrowheads="1"/>
            </p:cNvSpPr>
            <p:nvPr/>
          </p:nvSpPr>
          <p:spPr bwMode="auto">
            <a:xfrm>
              <a:off x="5920" y="3042"/>
              <a:ext cx="65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000000"/>
                  </a:solidFill>
                </a:rPr>
                <a:t>OR</a:t>
              </a:r>
              <a:endParaRPr lang="en-US" dirty="0"/>
            </a:p>
          </p:txBody>
        </p:sp>
        <p:sp>
          <p:nvSpPr>
            <p:cNvPr id="272420" name="Text Box 36"/>
            <p:cNvSpPr txBox="1">
              <a:spLocks noChangeArrowheads="1"/>
            </p:cNvSpPr>
            <p:nvPr/>
          </p:nvSpPr>
          <p:spPr bwMode="auto">
            <a:xfrm>
              <a:off x="4630" y="5820"/>
              <a:ext cx="75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0000FF"/>
                  </a:solidFill>
                </a:rPr>
                <a:t>Rb</a:t>
              </a:r>
              <a:endParaRPr lang="en-US" dirty="0"/>
            </a:p>
          </p:txBody>
        </p:sp>
        <p:sp>
          <p:nvSpPr>
            <p:cNvPr id="272421" name="Text Box 37"/>
            <p:cNvSpPr txBox="1">
              <a:spLocks noChangeArrowheads="1"/>
            </p:cNvSpPr>
            <p:nvPr/>
          </p:nvSpPr>
          <p:spPr bwMode="auto">
            <a:xfrm>
              <a:off x="6730" y="5820"/>
              <a:ext cx="75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FFFFFF"/>
                  </a:solidFill>
                </a:rPr>
                <a:t>!p21</a:t>
              </a:r>
              <a:endParaRPr lang="en-US" dirty="0"/>
            </a:p>
          </p:txBody>
        </p:sp>
        <p:sp>
          <p:nvSpPr>
            <p:cNvPr id="272422" name="Text Box 38"/>
            <p:cNvSpPr txBox="1">
              <a:spLocks noChangeArrowheads="1"/>
            </p:cNvSpPr>
            <p:nvPr/>
          </p:nvSpPr>
          <p:spPr bwMode="auto">
            <a:xfrm>
              <a:off x="5620" y="5820"/>
              <a:ext cx="900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FFFFFF"/>
                  </a:solidFill>
                </a:rPr>
                <a:t>  !p53</a:t>
              </a:r>
              <a:endParaRPr lang="en-US" dirty="0"/>
            </a:p>
          </p:txBody>
        </p:sp>
        <p:sp>
          <p:nvSpPr>
            <p:cNvPr id="272423" name="Line 39"/>
            <p:cNvSpPr>
              <a:spLocks noChangeShapeType="1"/>
            </p:cNvSpPr>
            <p:nvPr/>
          </p:nvSpPr>
          <p:spPr bwMode="auto">
            <a:xfrm flipV="1">
              <a:off x="3880" y="5357"/>
              <a:ext cx="450" cy="6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24" name="Line 40"/>
            <p:cNvSpPr>
              <a:spLocks noChangeShapeType="1"/>
            </p:cNvSpPr>
            <p:nvPr/>
          </p:nvSpPr>
          <p:spPr bwMode="auto">
            <a:xfrm>
              <a:off x="4330" y="5357"/>
              <a:ext cx="450" cy="4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25" name="Line 41"/>
            <p:cNvSpPr>
              <a:spLocks noChangeShapeType="1"/>
            </p:cNvSpPr>
            <p:nvPr/>
          </p:nvSpPr>
          <p:spPr bwMode="auto">
            <a:xfrm flipV="1">
              <a:off x="4330" y="4432"/>
              <a:ext cx="450" cy="6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26" name="Line 42"/>
            <p:cNvSpPr>
              <a:spLocks noChangeShapeType="1"/>
            </p:cNvSpPr>
            <p:nvPr/>
          </p:nvSpPr>
          <p:spPr bwMode="auto">
            <a:xfrm>
              <a:off x="4780" y="4432"/>
              <a:ext cx="450" cy="4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27" name="Line 43"/>
            <p:cNvSpPr>
              <a:spLocks noChangeShapeType="1"/>
            </p:cNvSpPr>
            <p:nvPr/>
          </p:nvSpPr>
          <p:spPr bwMode="auto">
            <a:xfrm flipV="1">
              <a:off x="4930" y="3351"/>
              <a:ext cx="1200" cy="7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28" name="Line 44"/>
            <p:cNvSpPr>
              <a:spLocks noChangeShapeType="1"/>
            </p:cNvSpPr>
            <p:nvPr/>
          </p:nvSpPr>
          <p:spPr bwMode="auto">
            <a:xfrm>
              <a:off x="6130" y="3351"/>
              <a:ext cx="1200" cy="7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29" name="Line 45"/>
            <p:cNvSpPr>
              <a:spLocks noChangeShapeType="1"/>
            </p:cNvSpPr>
            <p:nvPr/>
          </p:nvSpPr>
          <p:spPr bwMode="auto">
            <a:xfrm flipV="1">
              <a:off x="6580" y="4432"/>
              <a:ext cx="750" cy="6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30" name="Line 46"/>
            <p:cNvSpPr>
              <a:spLocks noChangeShapeType="1"/>
            </p:cNvSpPr>
            <p:nvPr/>
          </p:nvSpPr>
          <p:spPr bwMode="auto">
            <a:xfrm>
              <a:off x="7330" y="4432"/>
              <a:ext cx="750" cy="6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31" name="Line 47"/>
            <p:cNvSpPr>
              <a:spLocks noChangeShapeType="1"/>
            </p:cNvSpPr>
            <p:nvPr/>
          </p:nvSpPr>
          <p:spPr bwMode="auto">
            <a:xfrm>
              <a:off x="6430" y="5357"/>
              <a:ext cx="450" cy="4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32" name="Line 48"/>
            <p:cNvSpPr>
              <a:spLocks noChangeShapeType="1"/>
            </p:cNvSpPr>
            <p:nvPr/>
          </p:nvSpPr>
          <p:spPr bwMode="auto">
            <a:xfrm>
              <a:off x="8230" y="5357"/>
              <a:ext cx="450" cy="4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33" name="Line 49"/>
            <p:cNvSpPr>
              <a:spLocks noChangeShapeType="1"/>
            </p:cNvSpPr>
            <p:nvPr/>
          </p:nvSpPr>
          <p:spPr bwMode="auto">
            <a:xfrm flipV="1">
              <a:off x="7780" y="5357"/>
              <a:ext cx="450" cy="4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34" name="Line 50"/>
            <p:cNvSpPr>
              <a:spLocks noChangeShapeType="1"/>
            </p:cNvSpPr>
            <p:nvPr/>
          </p:nvSpPr>
          <p:spPr bwMode="auto">
            <a:xfrm flipV="1">
              <a:off x="5980" y="5357"/>
              <a:ext cx="450" cy="4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35" name="Rectangle 51"/>
            <p:cNvSpPr>
              <a:spLocks noChangeArrowheads="1"/>
            </p:cNvSpPr>
            <p:nvPr/>
          </p:nvSpPr>
          <p:spPr bwMode="auto">
            <a:xfrm>
              <a:off x="4870" y="4894"/>
              <a:ext cx="750" cy="464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2436" name="Text Box 52"/>
            <p:cNvSpPr txBox="1">
              <a:spLocks noChangeArrowheads="1"/>
            </p:cNvSpPr>
            <p:nvPr/>
          </p:nvSpPr>
          <p:spPr bwMode="auto">
            <a:xfrm>
              <a:off x="4870" y="4894"/>
              <a:ext cx="750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 dirty="0">
                  <a:solidFill>
                    <a:srgbClr val="FFFFFF"/>
                  </a:solidFill>
                </a:rPr>
                <a:t>!p53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66266922"/>
      </p:ext>
    </p:extLst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4000" dirty="0"/>
              <a:t>Fitting a Logic Regression Model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4789" y="1413163"/>
            <a:ext cx="10619509" cy="5334000"/>
          </a:xfrm>
        </p:spPr>
        <p:txBody>
          <a:bodyPr>
            <a:normAutofit/>
          </a:bodyPr>
          <a:lstStyle/>
          <a:p>
            <a:pPr marL="365760" indent="-3429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CART considers one feature at a time  </a:t>
            </a:r>
          </a:p>
          <a:p>
            <a:pPr marL="365760" indent="-342900"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 marL="365760" indent="-3429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Logic regression considers all logical combinations of predictors (up to a fixed size)  </a:t>
            </a:r>
          </a:p>
          <a:p>
            <a:pPr marL="365760" indent="-342900"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 marL="365760" indent="-3429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As a result the search space can be very large  </a:t>
            </a:r>
          </a:p>
          <a:p>
            <a:pPr marL="365760" indent="-342900"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 marL="365760" indent="-3429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Recursive partitioning could be used for logic regression, however, since it only considers one predictor at a time, it may fail to identify optimal combinations of predictors  </a:t>
            </a:r>
          </a:p>
          <a:p>
            <a:pPr marL="365760" indent="-342900"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 marL="365760" indent="-3429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Simulated annealing is a stochastic learning algorithm that is a viable alternative to recursive partitioning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835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Simulated Annealing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5573" y="1340427"/>
            <a:ext cx="10245436" cy="5334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Original idea for </a:t>
            </a:r>
            <a:r>
              <a:rPr lang="en-US" b="1" dirty="0">
                <a:solidFill>
                  <a:srgbClr val="7030A0"/>
                </a:solidFill>
                <a:latin typeface="Calibri" pitchFamily="34" charset="0"/>
              </a:rPr>
              <a:t>simulated annealing </a:t>
            </a:r>
            <a:r>
              <a:rPr lang="en-US" dirty="0">
                <a:latin typeface="Calibri" pitchFamily="34" charset="0"/>
              </a:rPr>
              <a:t>(SA) from metallurgy 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With metal mixtures, control strength, malleability, etc. by controlling  temperature at which the metals anneal  </a:t>
            </a:r>
          </a:p>
          <a:p>
            <a:pPr marL="914400" lvl="1" indent="-457200"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SA borrows from this idea to effectively search large feature space without getting “stuck” at local max/min </a:t>
            </a:r>
          </a:p>
          <a:p>
            <a:pPr marL="457200" indent="-457200">
              <a:lnSpc>
                <a:spcPct val="80000"/>
              </a:lnSpc>
            </a:pPr>
            <a:r>
              <a:rPr lang="en-US" sz="800" dirty="0">
                <a:latin typeface="Calibri" pitchFamily="34" charset="0"/>
              </a:rPr>
              <a:t> </a:t>
            </a:r>
          </a:p>
          <a:p>
            <a:pPr marL="457200" indent="-4572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SA conducts its search using a combination of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i="1" dirty="0">
                <a:solidFill>
                  <a:srgbClr val="0066CC"/>
                </a:solidFill>
                <a:latin typeface="Calibri" pitchFamily="34" charset="0"/>
              </a:rPr>
              <a:t>Random walk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i="1" dirty="0">
                <a:solidFill>
                  <a:srgbClr val="0066CC"/>
                </a:solidFill>
                <a:latin typeface="Calibri" pitchFamily="34" charset="0"/>
              </a:rPr>
              <a:t>Markov chain</a:t>
            </a:r>
          </a:p>
          <a:p>
            <a:pPr marL="914400" lvl="1" indent="-457200"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Rate of annealing controlled by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Number of random steps the algorithm takes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Cooling schedule (staring and ending annealing “temperature”)</a:t>
            </a:r>
          </a:p>
        </p:txBody>
      </p:sp>
    </p:spTree>
    <p:extLst>
      <p:ext uri="{BB962C8B-B14F-4D97-AF65-F5344CB8AC3E}">
        <p14:creationId xmlns:p14="http://schemas.microsoft.com/office/powerpoint/2010/main" val="123226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12734"/>
            <a:ext cx="8229600" cy="914400"/>
          </a:xfrm>
        </p:spPr>
        <p:txBody>
          <a:bodyPr>
            <a:normAutofit/>
          </a:bodyPr>
          <a:lstStyle/>
          <a:p>
            <a:r>
              <a:rPr lang="en-GB" sz="3600" dirty="0"/>
              <a:t>Partitioning for Classification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40076"/>
            <a:ext cx="9296400" cy="5313123"/>
          </a:xfrm>
        </p:spPr>
        <p:txBody>
          <a:bodyPr>
            <a:normAutofit/>
          </a:bodyPr>
          <a:lstStyle/>
          <a:p>
            <a:r>
              <a:rPr lang="en-GB" dirty="0"/>
              <a:t>In this case we also need a measure of impurity of a node to help decide on how to split a node, or which node to split</a:t>
            </a:r>
          </a:p>
          <a:p>
            <a:endParaRPr lang="en-GB" sz="800" dirty="0"/>
          </a:p>
          <a:p>
            <a:r>
              <a:rPr lang="en-GB" dirty="0"/>
              <a:t>The measure should be at a maximum when a node is equally divided amongst all classes</a:t>
            </a:r>
          </a:p>
          <a:p>
            <a:endParaRPr lang="en-GB" sz="800" dirty="0"/>
          </a:p>
          <a:p>
            <a:r>
              <a:rPr lang="en-GB" dirty="0"/>
              <a:t>The impurity will be 0 if prediction is perfect.</a:t>
            </a:r>
          </a:p>
          <a:p>
            <a:endParaRPr lang="en-GB" sz="800" dirty="0"/>
          </a:p>
          <a:p>
            <a:r>
              <a:rPr lang="en-GB" dirty="0"/>
              <a:t>Consider the proportion of observations of class </a:t>
            </a:r>
            <a:r>
              <a:rPr lang="en-GB" i="1" dirty="0">
                <a:latin typeface="Times" pitchFamily="18" charset="0"/>
              </a:rPr>
              <a:t>k</a:t>
            </a:r>
            <a:r>
              <a:rPr lang="en-GB" dirty="0"/>
              <a:t> in node </a:t>
            </a:r>
            <a:r>
              <a:rPr lang="en-GB" i="1" dirty="0">
                <a:latin typeface="Times" pitchFamily="18" charset="0"/>
              </a:rPr>
              <a:t>m</a:t>
            </a:r>
            <a:r>
              <a:rPr lang="en-GB" dirty="0"/>
              <a:t>: 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79938" y="5124189"/>
          <a:ext cx="2351691" cy="608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22360" imgH="368280" progId="Equation.DSMT4">
                  <p:embed/>
                </p:oleObj>
              </mc:Choice>
              <mc:Fallback>
                <p:oleObj name="Equation" r:id="rId2" imgW="1422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938" y="5124189"/>
                        <a:ext cx="2351691" cy="608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8477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Simulated Annealing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7364" y="1146464"/>
            <a:ext cx="10453254" cy="51400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latin typeface="Calibri" pitchFamily="34" charset="0"/>
              </a:rPr>
              <a:t>(0) Select measure of model fit (scoring function)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latin typeface="Calibri" pitchFamily="34" charset="0"/>
              </a:rPr>
              <a:t> Select a random starting point in the search space (i.e. one possible combination of features)</a:t>
            </a:r>
          </a:p>
          <a:p>
            <a:pPr>
              <a:lnSpc>
                <a:spcPct val="80000"/>
              </a:lnSpc>
              <a:buFontTx/>
              <a:buAutoNum type="arabicParenBoth"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latin typeface="Calibri" pitchFamily="34" charset="0"/>
              </a:rPr>
              <a:t> Randomly select of 7 possible moves to update the current model</a:t>
            </a:r>
          </a:p>
          <a:p>
            <a:pPr marL="762000" lvl="1" indent="-304800">
              <a:lnSpc>
                <a:spcPct val="80000"/>
              </a:lnSpc>
              <a:buNone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latin typeface="Calibri" pitchFamily="34" charset="0"/>
              </a:rPr>
              <a:t> Compare the new model to the old model using some measure of fit </a:t>
            </a:r>
          </a:p>
          <a:p>
            <a:pPr>
              <a:lnSpc>
                <a:spcPct val="80000"/>
              </a:lnSpc>
              <a:buFontTx/>
              <a:buAutoNum type="arabicParenBoth"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latin typeface="Calibri" pitchFamily="34" charset="0"/>
              </a:rPr>
              <a:t> If the new model is better, accept unconditionally</a:t>
            </a:r>
          </a:p>
          <a:p>
            <a:pPr>
              <a:lnSpc>
                <a:spcPct val="80000"/>
              </a:lnSpc>
              <a:buFontTx/>
              <a:buAutoNum type="arabicParenBoth"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latin typeface="Calibri" pitchFamily="34" charset="0"/>
              </a:rPr>
              <a:t> If the new model is worse, with some probability choose the new model </a:t>
            </a:r>
          </a:p>
          <a:p>
            <a:pPr marL="762000" lvl="1" indent="-304800">
              <a:lnSpc>
                <a:spcPct val="80000"/>
              </a:lnSpc>
              <a:buNone/>
            </a:pPr>
            <a:r>
              <a:rPr lang="en-US" sz="2000" dirty="0">
                <a:latin typeface="Calibri" pitchFamily="34" charset="0"/>
              </a:rPr>
              <a:t>-This probability related to the current annealing “temperature”</a:t>
            </a:r>
          </a:p>
          <a:p>
            <a:pPr>
              <a:lnSpc>
                <a:spcPct val="80000"/>
              </a:lnSpc>
              <a:buFontTx/>
              <a:buAutoNum type="arabicParenBoth"/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AutoNum type="arabicParenBoth"/>
            </a:pPr>
            <a:r>
              <a:rPr lang="en-US" sz="2400" dirty="0">
                <a:latin typeface="Calibri" pitchFamily="34" charset="0"/>
              </a:rPr>
              <a:t> Repeat for some set number of iterations (number of steps)</a:t>
            </a:r>
          </a:p>
        </p:txBody>
      </p:sp>
    </p:spTree>
    <p:extLst>
      <p:ext uri="{BB962C8B-B14F-4D97-AF65-F5344CB8AC3E}">
        <p14:creationId xmlns:p14="http://schemas.microsoft.com/office/powerpoint/2010/main" val="36201262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Six Allowable Moves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6096000"/>
            <a:ext cx="8305800" cy="381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latin typeface="Calibri" pitchFamily="34" charset="0"/>
              </a:rPr>
              <a:t>Ruczinski I, Kooperberg C, LeBlanc M (2003). Logic Regression.  </a:t>
            </a:r>
            <a:r>
              <a:rPr lang="en-US" sz="1800" i="1" dirty="0">
                <a:latin typeface="Calibri" pitchFamily="34" charset="0"/>
              </a:rPr>
              <a:t>JCGS</a:t>
            </a:r>
            <a:r>
              <a:rPr lang="en-US" sz="1800" dirty="0">
                <a:latin typeface="Calibri" pitchFamily="34" charset="0"/>
              </a:rPr>
              <a:t>, 3(12), 475-511.</a:t>
            </a:r>
          </a:p>
        </p:txBody>
      </p:sp>
      <p:pic>
        <p:nvPicPr>
          <p:cNvPr id="6" name="Picture 5" descr="LFmo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8055" y="1219200"/>
            <a:ext cx="6036206" cy="478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561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Simulated Annealing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4791" y="1143000"/>
            <a:ext cx="10328564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600" dirty="0">
                <a:latin typeface="Calibri" pitchFamily="34" charset="0"/>
              </a:rPr>
              <a:t>Measures of model fit: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>
                <a:latin typeface="Calibri" pitchFamily="34" charset="0"/>
              </a:rPr>
              <a:t>1.  Classification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2000" dirty="0">
                <a:latin typeface="Calibri" pitchFamily="34" charset="0"/>
              </a:rPr>
              <a:t>     Misclassification (classification model)</a:t>
            </a:r>
          </a:p>
          <a:p>
            <a:pPr marL="762000" lvl="1" indent="-304800">
              <a:lnSpc>
                <a:spcPct val="80000"/>
              </a:lnSpc>
              <a:buNone/>
            </a:pPr>
            <a:r>
              <a:rPr lang="en-US" sz="2000" dirty="0">
                <a:latin typeface="Calibri" pitchFamily="34" charset="0"/>
              </a:rPr>
              <a:t>		       Simulated annealing does not have the same issues for misclassification that </a:t>
            </a:r>
          </a:p>
          <a:p>
            <a:pPr marL="762000" lvl="1" indent="-304800">
              <a:lnSpc>
                <a:spcPct val="80000"/>
              </a:lnSpc>
              <a:buNone/>
            </a:pPr>
            <a:r>
              <a:rPr lang="en-US" sz="2000" dirty="0">
                <a:latin typeface="Calibri" pitchFamily="34" charset="0"/>
              </a:rPr>
              <a:t>               recursive partitioning does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alibri" pitchFamily="34" charset="0"/>
              </a:rPr>
              <a:t>             Deviance/cross-entropy (logistic classification model)</a:t>
            </a:r>
          </a:p>
          <a:p>
            <a:pPr>
              <a:lnSpc>
                <a:spcPct val="80000"/>
              </a:lnSpc>
              <a:buFontTx/>
              <a:buAutoNum type="arabicParenBoth"/>
            </a:pPr>
            <a:endParaRPr lang="en-US" sz="80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>
                <a:latin typeface="Calibri" pitchFamily="34" charset="0"/>
              </a:rPr>
              <a:t>2.  Regression:  Sums-of-square error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>
                <a:latin typeface="Calibri" pitchFamily="34" charset="0"/>
              </a:rPr>
              <a:t>3.  Time to Event/Survival:  Hazard function</a:t>
            </a:r>
          </a:p>
          <a:p>
            <a:pPr>
              <a:lnSpc>
                <a:spcPct val="80000"/>
              </a:lnSpc>
              <a:buFontTx/>
              <a:buAutoNum type="arabicParenBoth"/>
            </a:pPr>
            <a:endParaRPr lang="en-US" sz="80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400" dirty="0">
                <a:latin typeface="Calibri" pitchFamily="34" charset="0"/>
              </a:rPr>
              <a:t>4.  User specified model fit/loss function </a:t>
            </a:r>
          </a:p>
          <a:p>
            <a:pPr marL="762000" lvl="1" indent="-304800">
              <a:lnSpc>
                <a:spcPct val="80000"/>
              </a:lnSpc>
              <a:buNone/>
            </a:pPr>
            <a:r>
              <a:rPr lang="en-US" sz="2000" dirty="0">
                <a:latin typeface="Calibri" pitchFamily="34" charset="0"/>
              </a:rPr>
              <a:t>-Write your own</a:t>
            </a:r>
          </a:p>
          <a:p>
            <a:pPr>
              <a:lnSpc>
                <a:spcPct val="80000"/>
              </a:lnSpc>
              <a:buFontTx/>
              <a:buAutoNum type="arabicParenBoth"/>
            </a:pPr>
            <a:endParaRPr lang="en-US" sz="24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AutoNum type="arabicParenBoth"/>
            </a:pP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22788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Other Fitting Considerations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96190" y="1181100"/>
            <a:ext cx="10235046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Choosing annealing parameters (start/end temperatures, number of iterations) 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Determine appropriate set of annealing parameters prior to running model  </a:t>
            </a:r>
          </a:p>
          <a:p>
            <a:pPr lvl="1">
              <a:lnSpc>
                <a:spcPct val="80000"/>
              </a:lnSpc>
            </a:pPr>
            <a:r>
              <a:rPr lang="en-US" b="1" dirty="0">
                <a:solidFill>
                  <a:srgbClr val="0000FF"/>
                </a:solidFill>
                <a:latin typeface="Calibri" pitchFamily="34" charset="0"/>
              </a:rPr>
              <a:t>Starting temperature</a:t>
            </a:r>
            <a:r>
              <a:rPr lang="en-US" dirty="0">
                <a:latin typeface="Calibri" pitchFamily="34" charset="0"/>
              </a:rPr>
              <a:t>:  select to accept 90-95% of “worse” models</a:t>
            </a:r>
          </a:p>
          <a:p>
            <a:pPr lvl="1">
              <a:lnSpc>
                <a:spcPct val="80000"/>
              </a:lnSpc>
            </a:pPr>
            <a:r>
              <a:rPr lang="en-US" b="1" dirty="0">
                <a:solidFill>
                  <a:srgbClr val="0000FF"/>
                </a:solidFill>
                <a:latin typeface="Calibri" pitchFamily="34" charset="0"/>
              </a:rPr>
              <a:t>Ending temperature</a:t>
            </a:r>
            <a:r>
              <a:rPr lang="en-US" dirty="0">
                <a:latin typeface="Calibri" pitchFamily="34" charset="0"/>
              </a:rPr>
              <a:t>: select so &gt;5% of worse models are accepted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Iterations is a matter of choice </a:t>
            </a:r>
            <a:r>
              <a:rPr lang="en-US" dirty="0">
                <a:latin typeface="Calibri" pitchFamily="34" charset="0"/>
                <a:sym typeface="Wingdings" pitchFamily="2" charset="2"/>
              </a:rPr>
              <a:t> more iterations = longer run time      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Choosing maximum number of leaves/trees 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Also good to determine appropriate number of leaves/trees before running final model 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Can be done by cross-validation (select model size with smallest CV error)</a:t>
            </a:r>
          </a:p>
        </p:txBody>
      </p:sp>
    </p:spTree>
    <p:extLst>
      <p:ext uri="{BB962C8B-B14F-4D97-AF65-F5344CB8AC3E}">
        <p14:creationId xmlns:p14="http://schemas.microsoft.com/office/powerpoint/2010/main" val="404926593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Breast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examining factors that impact breast cancer grade.  Specifically the PI is interested in determining factors associated with higher cancer grade</a:t>
            </a:r>
          </a:p>
          <a:p>
            <a:pPr lvl="1"/>
            <a:r>
              <a:rPr lang="en-US" dirty="0"/>
              <a:t>Greater than vs. less than grade 3</a:t>
            </a:r>
          </a:p>
          <a:p>
            <a:r>
              <a:rPr lang="en-US" dirty="0"/>
              <a:t>Predictors include</a:t>
            </a:r>
          </a:p>
          <a:p>
            <a:pPr lvl="1"/>
            <a:r>
              <a:rPr lang="en-US" dirty="0"/>
              <a:t>Patient Age, Race (AA vs. White)</a:t>
            </a:r>
          </a:p>
          <a:p>
            <a:pPr lvl="1"/>
            <a:r>
              <a:rPr lang="en-US" dirty="0"/>
              <a:t>Positive on ECHO (Yes/No)</a:t>
            </a:r>
          </a:p>
          <a:p>
            <a:pPr lvl="1"/>
            <a:r>
              <a:rPr lang="en-US" dirty="0"/>
              <a:t>Estrogen receptor status (present/absent)</a:t>
            </a:r>
          </a:p>
          <a:p>
            <a:pPr lvl="1"/>
            <a:r>
              <a:rPr lang="en-US" dirty="0"/>
              <a:t>HER2 status (present/absent)</a:t>
            </a:r>
          </a:p>
          <a:p>
            <a:pPr lvl="1"/>
            <a:r>
              <a:rPr lang="en-US" dirty="0"/>
              <a:t>Surgical Margin (positive/negative)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840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Logic Regression Model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### First ensure all  predictor variables are binary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library(</a:t>
            </a:r>
            <a:r>
              <a:rPr lang="en-US" sz="2000" dirty="0" err="1">
                <a:solidFill>
                  <a:srgbClr val="0033CC"/>
                </a:solidFill>
              </a:rPr>
              <a:t>LogicReg</a:t>
            </a:r>
            <a:r>
              <a:rPr lang="en-US" sz="2000" dirty="0">
                <a:solidFill>
                  <a:srgbClr val="0033CC"/>
                </a:solidFill>
              </a:rPr>
              <a:t>)</a:t>
            </a:r>
          </a:p>
          <a:p>
            <a:pPr marL="0" indent="0"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BC&lt;-read.csv("H:\\public_html\\BMTRY790_Spring2023\\Datasets\\BC_trees.csv")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33CC"/>
                </a:solidFill>
              </a:rPr>
              <a:t>BC$agecat</a:t>
            </a:r>
            <a:r>
              <a:rPr lang="en-US" sz="2000" dirty="0">
                <a:solidFill>
                  <a:srgbClr val="0033CC"/>
                </a:solidFill>
              </a:rPr>
              <a:t>&lt;-</a:t>
            </a:r>
            <a:r>
              <a:rPr lang="en-US" sz="2000" dirty="0" err="1">
                <a:solidFill>
                  <a:srgbClr val="0033CC"/>
                </a:solidFill>
              </a:rPr>
              <a:t>ifelse</a:t>
            </a:r>
            <a:r>
              <a:rPr lang="en-US" sz="2000" dirty="0">
                <a:solidFill>
                  <a:srgbClr val="0033CC"/>
                </a:solidFill>
              </a:rPr>
              <a:t>(</a:t>
            </a:r>
            <a:r>
              <a:rPr lang="en-US" sz="2000" dirty="0" err="1">
                <a:solidFill>
                  <a:srgbClr val="0033CC"/>
                </a:solidFill>
              </a:rPr>
              <a:t>BC$age</a:t>
            </a:r>
            <a:r>
              <a:rPr lang="en-US" sz="2000" dirty="0">
                <a:solidFill>
                  <a:srgbClr val="0033CC"/>
                </a:solidFill>
              </a:rPr>
              <a:t>&lt;61, 0,1)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33CC"/>
                </a:solidFill>
              </a:rPr>
              <a:t>BC$gradecat</a:t>
            </a:r>
            <a:r>
              <a:rPr lang="en-US" sz="2000" dirty="0">
                <a:solidFill>
                  <a:srgbClr val="0033CC"/>
                </a:solidFill>
              </a:rPr>
              <a:t>&lt;-</a:t>
            </a:r>
            <a:r>
              <a:rPr lang="en-US" sz="2000" dirty="0" err="1">
                <a:solidFill>
                  <a:srgbClr val="0033CC"/>
                </a:solidFill>
              </a:rPr>
              <a:t>ifelse</a:t>
            </a:r>
            <a:r>
              <a:rPr lang="en-US" sz="2000" dirty="0">
                <a:solidFill>
                  <a:srgbClr val="0033CC"/>
                </a:solidFill>
              </a:rPr>
              <a:t>(</a:t>
            </a:r>
            <a:r>
              <a:rPr lang="en-US" sz="2000" dirty="0" err="1">
                <a:solidFill>
                  <a:srgbClr val="0033CC"/>
                </a:solidFill>
              </a:rPr>
              <a:t>BC$gradecat</a:t>
            </a:r>
            <a:r>
              <a:rPr lang="en-US" sz="2000" dirty="0">
                <a:solidFill>
                  <a:srgbClr val="0033CC"/>
                </a:solidFill>
              </a:rPr>
              <a:t>&lt;3, 0, 1)</a:t>
            </a:r>
          </a:p>
        </p:txBody>
      </p:sp>
    </p:spTree>
    <p:extLst>
      <p:ext uri="{BB962C8B-B14F-4D97-AF65-F5344CB8AC3E}">
        <p14:creationId xmlns:p14="http://schemas.microsoft.com/office/powerpoint/2010/main" val="117788473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Logic Regression Model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/>
              <a:t>### Fitting a classification model</a:t>
            </a:r>
          </a:p>
          <a:p>
            <a:pPr marL="0" indent="0">
              <a:buNone/>
            </a:pPr>
            <a:r>
              <a:rPr lang="en-US" sz="2000" dirty="0"/>
              <a:t>###Using CV to select number of leaves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 &lt;- </a:t>
            </a:r>
            <a:r>
              <a:rPr lang="en-US" sz="2000" dirty="0" err="1">
                <a:solidFill>
                  <a:srgbClr val="0033CC"/>
                </a:solidFill>
              </a:rPr>
              <a:t>logreg.anneal.control</a:t>
            </a:r>
            <a:r>
              <a:rPr lang="en-US" sz="2000" dirty="0">
                <a:solidFill>
                  <a:srgbClr val="0033CC"/>
                </a:solidFill>
              </a:rPr>
              <a:t>(start = 2, end = -1, </a:t>
            </a:r>
            <a:r>
              <a:rPr lang="en-US" sz="2000" dirty="0" err="1">
                <a:solidFill>
                  <a:srgbClr val="0033CC"/>
                </a:solidFill>
              </a:rPr>
              <a:t>iter</a:t>
            </a:r>
            <a:r>
              <a:rPr lang="en-US" sz="2000" dirty="0">
                <a:solidFill>
                  <a:srgbClr val="0033CC"/>
                </a:solidFill>
              </a:rPr>
              <a:t> = 100000)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33CC"/>
                </a:solidFill>
              </a:rPr>
              <a:t>logreg</a:t>
            </a:r>
            <a:r>
              <a:rPr lang="en-US" sz="2000" dirty="0">
                <a:solidFill>
                  <a:srgbClr val="0033CC"/>
                </a:solidFill>
              </a:rPr>
              <a:t>(</a:t>
            </a:r>
            <a:r>
              <a:rPr lang="en-US" sz="2000" dirty="0" err="1">
                <a:solidFill>
                  <a:srgbClr val="0033CC"/>
                </a:solidFill>
              </a:rPr>
              <a:t>resp</a:t>
            </a:r>
            <a:r>
              <a:rPr lang="en-US" sz="2000" dirty="0">
                <a:solidFill>
                  <a:srgbClr val="0033CC"/>
                </a:solidFill>
              </a:rPr>
              <a:t>=BC2$gradecat, bin=BC2[,c(1:8,10,11)], type=1, select=3, </a:t>
            </a:r>
            <a:r>
              <a:rPr lang="en-US" sz="2000" dirty="0" err="1">
                <a:solidFill>
                  <a:srgbClr val="0033CC"/>
                </a:solidFill>
              </a:rPr>
              <a:t>ntrees</a:t>
            </a:r>
            <a:r>
              <a:rPr lang="en-US" sz="2000" dirty="0">
                <a:solidFill>
                  <a:srgbClr val="0033CC"/>
                </a:solidFill>
              </a:rPr>
              <a:t>=1, </a:t>
            </a:r>
            <a:r>
              <a:rPr lang="en-US" sz="2000" dirty="0" err="1">
                <a:solidFill>
                  <a:srgbClr val="0033CC"/>
                </a:solidFill>
              </a:rPr>
              <a:t>nleaves</a:t>
            </a:r>
            <a:r>
              <a:rPr lang="en-US" sz="2000" dirty="0">
                <a:solidFill>
                  <a:srgbClr val="0033CC"/>
                </a:solidFill>
              </a:rPr>
              <a:t>=c(3,8),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	 </a:t>
            </a:r>
            <a:r>
              <a:rPr lang="en-US" sz="2000" dirty="0" err="1">
                <a:solidFill>
                  <a:srgbClr val="0033CC"/>
                </a:solidFill>
              </a:rPr>
              <a:t>kfold</a:t>
            </a:r>
            <a:r>
              <a:rPr lang="en-US" sz="2000" dirty="0">
                <a:solidFill>
                  <a:srgbClr val="0033CC"/>
                </a:solidFill>
              </a:rPr>
              <a:t>=5,   </a:t>
            </a:r>
            <a:r>
              <a:rPr lang="en-US" sz="2000" dirty="0" err="1">
                <a:solidFill>
                  <a:srgbClr val="0033CC"/>
                </a:solidFill>
              </a:rPr>
              <a:t>anneal.control</a:t>
            </a:r>
            <a:r>
              <a:rPr lang="en-US" sz="2000" dirty="0">
                <a:solidFill>
                  <a:srgbClr val="0033CC"/>
                </a:solidFill>
              </a:rPr>
              <a:t> = </a:t>
            </a: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The number of trees in these models is   1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The model size is   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                                                              training-now training-</a:t>
            </a:r>
            <a:r>
              <a:rPr lang="en-US" sz="2000" dirty="0" err="1">
                <a:solidFill>
                  <a:srgbClr val="FF0000"/>
                </a:solidFill>
              </a:rPr>
              <a:t>ave</a:t>
            </a:r>
            <a:r>
              <a:rPr lang="en-US" sz="2000" dirty="0">
                <a:solidFill>
                  <a:srgbClr val="FF0000"/>
                </a:solidFill>
              </a:rPr>
              <a:t> test-now     test-</a:t>
            </a:r>
            <a:r>
              <a:rPr lang="en-US" sz="2000" dirty="0" err="1">
                <a:solidFill>
                  <a:srgbClr val="FF0000"/>
                </a:solidFill>
              </a:rPr>
              <a:t>ave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Step  1 of  5 [  1 trees;   2 leaves] CV score:        15.0000      15.0000       6.0000       6.0000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Step  2 of  5 [  1 trees;   2 leaves] CV score:        16.0000      15.5000       5.0000       5.5000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Step  3 of  5 [  1 trees;   2 leaves] CV score:        18.0000      16.3333       3.0000       4.6667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Step  4 of  5 [  1 trees;   2 leaves] CV score:        16.0000      16.2500       5.0000       4.7500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Step  5 of  5 [  1 trees;   2 leaves] CV score:        18.0000      16.6000       3.0000       4.4000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07521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Logic Regression Model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3036"/>
            <a:ext cx="10515600" cy="5544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0033CC"/>
                </a:solidFill>
              </a:rPr>
              <a:t>logreg</a:t>
            </a:r>
            <a:r>
              <a:rPr lang="en-US" sz="2000" dirty="0">
                <a:solidFill>
                  <a:srgbClr val="0033CC"/>
                </a:solidFill>
              </a:rPr>
              <a:t>(</a:t>
            </a:r>
            <a:r>
              <a:rPr lang="en-US" sz="2000" dirty="0" err="1">
                <a:solidFill>
                  <a:srgbClr val="0033CC"/>
                </a:solidFill>
              </a:rPr>
              <a:t>resp</a:t>
            </a:r>
            <a:r>
              <a:rPr lang="en-US" sz="2000" dirty="0">
                <a:solidFill>
                  <a:srgbClr val="0033CC"/>
                </a:solidFill>
              </a:rPr>
              <a:t>=BC2$gradecat, bin=BC2[,c(1:8,10,11)], type=1, select=3, </a:t>
            </a:r>
            <a:r>
              <a:rPr lang="en-US" sz="2000" dirty="0" err="1">
                <a:solidFill>
                  <a:srgbClr val="0033CC"/>
                </a:solidFill>
              </a:rPr>
              <a:t>ntrees</a:t>
            </a:r>
            <a:r>
              <a:rPr lang="en-US" sz="2000" dirty="0">
                <a:solidFill>
                  <a:srgbClr val="0033CC"/>
                </a:solidFill>
              </a:rPr>
              <a:t>=1, </a:t>
            </a:r>
            <a:r>
              <a:rPr lang="en-US" sz="2000" dirty="0" err="1">
                <a:solidFill>
                  <a:srgbClr val="0033CC"/>
                </a:solidFill>
              </a:rPr>
              <a:t>nleaves</a:t>
            </a:r>
            <a:r>
              <a:rPr lang="en-US" sz="2000" dirty="0">
                <a:solidFill>
                  <a:srgbClr val="0033CC"/>
                </a:solidFill>
              </a:rPr>
              <a:t>=c(3,8), 	 </a:t>
            </a:r>
            <a:r>
              <a:rPr lang="en-US" sz="2000" dirty="0" err="1">
                <a:solidFill>
                  <a:srgbClr val="0033CC"/>
                </a:solidFill>
              </a:rPr>
              <a:t>kfold</a:t>
            </a:r>
            <a:r>
              <a:rPr lang="en-US" sz="2000" dirty="0">
                <a:solidFill>
                  <a:srgbClr val="0033CC"/>
                </a:solidFill>
              </a:rPr>
              <a:t>=5,  </a:t>
            </a:r>
            <a:r>
              <a:rPr lang="en-US" sz="2000" dirty="0" err="1">
                <a:solidFill>
                  <a:srgbClr val="0033CC"/>
                </a:solidFill>
              </a:rPr>
              <a:t>anneal.control</a:t>
            </a:r>
            <a:r>
              <a:rPr lang="en-US" sz="2000" dirty="0">
                <a:solidFill>
                  <a:srgbClr val="0033CC"/>
                </a:solidFill>
              </a:rPr>
              <a:t> = </a:t>
            </a: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The model size is   8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                                                                           training-now training-</a:t>
            </a:r>
            <a:r>
              <a:rPr lang="en-US" sz="2700" dirty="0" err="1">
                <a:solidFill>
                  <a:srgbClr val="FF0000"/>
                </a:solidFill>
              </a:rPr>
              <a:t>ave</a:t>
            </a:r>
            <a:r>
              <a:rPr lang="en-US" sz="2700" dirty="0">
                <a:solidFill>
                  <a:srgbClr val="FF0000"/>
                </a:solidFill>
              </a:rPr>
              <a:t>   test-now     test-</a:t>
            </a:r>
            <a:r>
              <a:rPr lang="en-US" sz="2700" dirty="0" err="1">
                <a:solidFill>
                  <a:srgbClr val="FF0000"/>
                </a:solidFill>
              </a:rPr>
              <a:t>ave</a:t>
            </a:r>
            <a:endParaRPr lang="en-US" sz="2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Step  1 of  5 [  1 trees;   8 leaves] CV score:         9.0000       9.0000         5.0000       5.0000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Step  2 of  5 [  1 trees;   8 leaves] CV score:        12.0000      10.5000       4.0000       4.5000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Step  3 of  5 [  1 trees;   8 leaves] CV score:        13.0000      11.3333       3.0000       4.0000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Step  4 of  5 [  1 trees;   8 leaves] CV score:         8.0000      10.5000        7.0000       4.7500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Step  5 of  5 [  1 trees;   8 leaves] CV score:        12.0000      10.8000       3.0000       4.4000</a:t>
            </a:r>
          </a:p>
          <a:p>
            <a:pPr marL="0" indent="0">
              <a:buNone/>
            </a:pPr>
            <a:endParaRPr lang="en-US" sz="2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   </a:t>
            </a:r>
            <a:r>
              <a:rPr lang="en-US" sz="2700" dirty="0" err="1">
                <a:solidFill>
                  <a:srgbClr val="FF0000"/>
                </a:solidFill>
              </a:rPr>
              <a:t>ntree</a:t>
            </a:r>
            <a:r>
              <a:rPr lang="en-US" sz="2700" dirty="0">
                <a:solidFill>
                  <a:srgbClr val="FF0000"/>
                </a:solidFill>
              </a:rPr>
              <a:t> </a:t>
            </a:r>
            <a:r>
              <a:rPr lang="en-US" sz="2700" dirty="0" err="1">
                <a:solidFill>
                  <a:srgbClr val="FF0000"/>
                </a:solidFill>
              </a:rPr>
              <a:t>nleaf</a:t>
            </a:r>
            <a:r>
              <a:rPr lang="en-US" sz="2700" dirty="0">
                <a:solidFill>
                  <a:srgbClr val="FF0000"/>
                </a:solidFill>
              </a:rPr>
              <a:t>   </a:t>
            </a:r>
            <a:r>
              <a:rPr lang="en-US" sz="2700" dirty="0" err="1">
                <a:solidFill>
                  <a:srgbClr val="FF0000"/>
                </a:solidFill>
              </a:rPr>
              <a:t>train.ave</a:t>
            </a:r>
            <a:r>
              <a:rPr lang="en-US" sz="2700" dirty="0">
                <a:solidFill>
                  <a:srgbClr val="FF0000"/>
                </a:solidFill>
              </a:rPr>
              <a:t> train.sd    cv/test cv/test.sd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5       1     2        16.6        1.341641     4.4   1.341641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10     1     3        14.0        1.224745     4.2   1.483240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15     1     4        13.2        1.303840     4.0   1.224745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20     1     5        12.2        1.303840     3.8   1.303840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25     1     6        11.6        1.516575     4.2   1.788854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30     1     7        11.2        1.643168     4.4   1.949359</a:t>
            </a:r>
          </a:p>
          <a:p>
            <a:pPr marL="0" indent="0">
              <a:buNone/>
            </a:pPr>
            <a:r>
              <a:rPr lang="en-US" sz="2700" dirty="0">
                <a:solidFill>
                  <a:srgbClr val="FF0000"/>
                </a:solidFill>
              </a:rPr>
              <a:t>35     1     8        10.8        2.167948     4.4   1.673320</a:t>
            </a:r>
          </a:p>
          <a:p>
            <a:pPr marL="0" indent="0">
              <a:buNone/>
            </a:pPr>
            <a:endParaRPr lang="en-US" sz="2000" dirty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5205984"/>
            <a:ext cx="4099560" cy="256032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149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Logic Regression Model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### Fitting a classification model using the selected number of leaves BUT make sure annealing parameters good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 &lt;- </a:t>
            </a:r>
            <a:r>
              <a:rPr lang="en-US" sz="2000" dirty="0" err="1">
                <a:solidFill>
                  <a:srgbClr val="0033CC"/>
                </a:solidFill>
              </a:rPr>
              <a:t>logreg.anneal.control</a:t>
            </a:r>
            <a:r>
              <a:rPr lang="en-US" sz="2000" dirty="0">
                <a:solidFill>
                  <a:srgbClr val="0033CC"/>
                </a:solidFill>
              </a:rPr>
              <a:t>(start = 1, end = -1, </a:t>
            </a:r>
            <a:r>
              <a:rPr lang="en-US" sz="2000" dirty="0" err="1">
                <a:solidFill>
                  <a:srgbClr val="0033CC"/>
                </a:solidFill>
              </a:rPr>
              <a:t>iter</a:t>
            </a:r>
            <a:r>
              <a:rPr lang="en-US" sz="2000" dirty="0">
                <a:solidFill>
                  <a:srgbClr val="0033CC"/>
                </a:solidFill>
              </a:rPr>
              <a:t> = 100000, update=1000)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fit&lt;-</a:t>
            </a:r>
            <a:r>
              <a:rPr lang="en-US" sz="2000" dirty="0" err="1">
                <a:solidFill>
                  <a:srgbClr val="0033CC"/>
                </a:solidFill>
              </a:rPr>
              <a:t>logreg</a:t>
            </a:r>
            <a:r>
              <a:rPr lang="en-US" sz="2000" dirty="0">
                <a:solidFill>
                  <a:srgbClr val="0033CC"/>
                </a:solidFill>
              </a:rPr>
              <a:t>(</a:t>
            </a:r>
            <a:r>
              <a:rPr lang="en-US" sz="2000" dirty="0" err="1">
                <a:solidFill>
                  <a:srgbClr val="0033CC"/>
                </a:solidFill>
              </a:rPr>
              <a:t>resp</a:t>
            </a:r>
            <a:r>
              <a:rPr lang="en-US" sz="2000" dirty="0">
                <a:solidFill>
                  <a:srgbClr val="0033CC"/>
                </a:solidFill>
              </a:rPr>
              <a:t>=BC2$gradecat, bin=BC2[,c(1:8,10,11)], type=1, select=1, </a:t>
            </a:r>
            <a:r>
              <a:rPr lang="en-US" sz="2000" dirty="0" err="1">
                <a:solidFill>
                  <a:srgbClr val="0033CC"/>
                </a:solidFill>
              </a:rPr>
              <a:t>ntrees</a:t>
            </a:r>
            <a:r>
              <a:rPr lang="en-US" sz="2000" dirty="0">
                <a:solidFill>
                  <a:srgbClr val="0033CC"/>
                </a:solidFill>
              </a:rPr>
              <a:t>=1, </a:t>
            </a:r>
            <a:r>
              <a:rPr lang="en-US" sz="2000" dirty="0" err="1">
                <a:solidFill>
                  <a:srgbClr val="0033CC"/>
                </a:solidFill>
              </a:rPr>
              <a:t>nleaves</a:t>
            </a:r>
            <a:r>
              <a:rPr lang="en-US" sz="2000" dirty="0">
                <a:solidFill>
                  <a:srgbClr val="0033CC"/>
                </a:solidFill>
              </a:rPr>
              <a:t>=5,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             </a:t>
            </a:r>
            <a:r>
              <a:rPr lang="en-US" sz="2000" dirty="0" err="1">
                <a:solidFill>
                  <a:srgbClr val="0033CC"/>
                </a:solidFill>
              </a:rPr>
              <a:t>anneal.control</a:t>
            </a:r>
            <a:r>
              <a:rPr lang="en-US" sz="2000" dirty="0">
                <a:solidFill>
                  <a:srgbClr val="0033CC"/>
                </a:solidFill>
              </a:rPr>
              <a:t> = </a:t>
            </a: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log-temp current score    best score        </a:t>
            </a:r>
            <a:r>
              <a:rPr lang="en-US" sz="2000" dirty="0" err="1">
                <a:solidFill>
                  <a:srgbClr val="FF0000"/>
                </a:solidFill>
              </a:rPr>
              <a:t>acc</a:t>
            </a:r>
            <a:r>
              <a:rPr lang="en-US" sz="2000" dirty="0">
                <a:solidFill>
                  <a:srgbClr val="FF0000"/>
                </a:solidFill>
              </a:rPr>
              <a:t> / </a:t>
            </a:r>
            <a:r>
              <a:rPr lang="en-US" sz="2000" dirty="0" err="1">
                <a:solidFill>
                  <a:srgbClr val="FF0000"/>
                </a:solidFill>
              </a:rPr>
              <a:t>rej</a:t>
            </a:r>
            <a:r>
              <a:rPr lang="en-US" sz="2000" dirty="0">
                <a:solidFill>
                  <a:srgbClr val="FF0000"/>
                </a:solidFill>
              </a:rPr>
              <a:t> /sing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1.000       34.0000           34.0000          0(  0)         0   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0.980       10.0000           10.0000     438(137)     425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0.960       30.0000           10.0000     413(144)     443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0.940       10.0000             9.0000     351(139)     510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-0.961       10.0000            9.0000          0( 47)      953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-0.981       10.0000            9.0000          0( 44)      956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-1.001       10.0000            9.0000          0( 47)      953     0</a:t>
            </a:r>
          </a:p>
          <a:p>
            <a:pPr marL="0" indent="0">
              <a:buNone/>
            </a:pP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555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Logic Regression Model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### Fitting a classification model using the selected number of leaves BUT make sure annealing parameters good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 &lt;- </a:t>
            </a:r>
            <a:r>
              <a:rPr lang="en-US" sz="2000" dirty="0" err="1">
                <a:solidFill>
                  <a:srgbClr val="0033CC"/>
                </a:solidFill>
              </a:rPr>
              <a:t>logreg.anneal.control</a:t>
            </a:r>
            <a:r>
              <a:rPr lang="en-US" sz="2000" dirty="0">
                <a:solidFill>
                  <a:srgbClr val="0033CC"/>
                </a:solidFill>
              </a:rPr>
              <a:t>(start = 2, end = -1, </a:t>
            </a:r>
            <a:r>
              <a:rPr lang="en-US" sz="2000" dirty="0" err="1">
                <a:solidFill>
                  <a:srgbClr val="0033CC"/>
                </a:solidFill>
              </a:rPr>
              <a:t>iter</a:t>
            </a:r>
            <a:r>
              <a:rPr lang="en-US" sz="2000" dirty="0">
                <a:solidFill>
                  <a:srgbClr val="0033CC"/>
                </a:solidFill>
              </a:rPr>
              <a:t> = 100000, update=1000)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fit&lt;-</a:t>
            </a:r>
            <a:r>
              <a:rPr lang="en-US" sz="2000" dirty="0" err="1">
                <a:solidFill>
                  <a:srgbClr val="0033CC"/>
                </a:solidFill>
              </a:rPr>
              <a:t>logreg</a:t>
            </a:r>
            <a:r>
              <a:rPr lang="en-US" sz="2000" dirty="0">
                <a:solidFill>
                  <a:srgbClr val="0033CC"/>
                </a:solidFill>
              </a:rPr>
              <a:t>(</a:t>
            </a:r>
            <a:r>
              <a:rPr lang="en-US" sz="2000" dirty="0" err="1">
                <a:solidFill>
                  <a:srgbClr val="0033CC"/>
                </a:solidFill>
              </a:rPr>
              <a:t>resp</a:t>
            </a:r>
            <a:r>
              <a:rPr lang="en-US" sz="2000" dirty="0">
                <a:solidFill>
                  <a:srgbClr val="0033CC"/>
                </a:solidFill>
              </a:rPr>
              <a:t>=BC2$gradecat, bin=BC2[,c(1:8,10,11)], type=1, select=1, </a:t>
            </a:r>
            <a:r>
              <a:rPr lang="en-US" sz="2000" dirty="0" err="1">
                <a:solidFill>
                  <a:srgbClr val="0033CC"/>
                </a:solidFill>
              </a:rPr>
              <a:t>ntrees</a:t>
            </a:r>
            <a:r>
              <a:rPr lang="en-US" sz="2000" dirty="0">
                <a:solidFill>
                  <a:srgbClr val="0033CC"/>
                </a:solidFill>
              </a:rPr>
              <a:t>=1, </a:t>
            </a:r>
            <a:r>
              <a:rPr lang="en-US" sz="2000" dirty="0" err="1">
                <a:solidFill>
                  <a:srgbClr val="0033CC"/>
                </a:solidFill>
              </a:rPr>
              <a:t>nleaves</a:t>
            </a:r>
            <a:r>
              <a:rPr lang="en-US" sz="2000" dirty="0">
                <a:solidFill>
                  <a:srgbClr val="0033CC"/>
                </a:solidFill>
              </a:rPr>
              <a:t>=5,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             </a:t>
            </a:r>
            <a:r>
              <a:rPr lang="en-US" sz="2000" dirty="0" err="1">
                <a:solidFill>
                  <a:srgbClr val="0033CC"/>
                </a:solidFill>
              </a:rPr>
              <a:t>anneal.control</a:t>
            </a:r>
            <a:r>
              <a:rPr lang="en-US" sz="2000" dirty="0">
                <a:solidFill>
                  <a:srgbClr val="0033CC"/>
                </a:solidFill>
              </a:rPr>
              <a:t> = </a:t>
            </a: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log-temp current score    best score        </a:t>
            </a:r>
            <a:r>
              <a:rPr lang="en-US" sz="2000" dirty="0" err="1">
                <a:solidFill>
                  <a:srgbClr val="FF0000"/>
                </a:solidFill>
              </a:rPr>
              <a:t>acc</a:t>
            </a:r>
            <a:r>
              <a:rPr lang="en-US" sz="2000" dirty="0">
                <a:solidFill>
                  <a:srgbClr val="FF0000"/>
                </a:solidFill>
              </a:rPr>
              <a:t> / </a:t>
            </a:r>
            <a:r>
              <a:rPr lang="en-US" sz="2000" dirty="0" err="1">
                <a:solidFill>
                  <a:srgbClr val="FF0000"/>
                </a:solidFill>
              </a:rPr>
              <a:t>rej</a:t>
            </a:r>
            <a:r>
              <a:rPr lang="en-US" sz="2000" dirty="0">
                <a:solidFill>
                  <a:srgbClr val="FF0000"/>
                </a:solidFill>
              </a:rPr>
              <a:t> /sing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2.000       34.0000          34.0000            0(  0)        0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1.970       34.0000          10.0000       757(200)    43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1.940       29.0000           9.0000        769(168)    63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-0.910       10.0000          9.0000             0( 41)   959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-0.940       10.0000          9.0000             0( 44)   956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-0.970       10.0000          9.0000             0( 54)   946     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-1.000       10.0000          9.0000             0( 51)   949     0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89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Stop 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also several ways to accomplish the second task</a:t>
            </a:r>
          </a:p>
          <a:p>
            <a:pPr lvl="1"/>
            <a:r>
              <a:rPr lang="en-US" dirty="0"/>
              <a:t>Stopping rules </a:t>
            </a:r>
            <a:r>
              <a:rPr lang="en-US" dirty="0">
                <a:sym typeface="Wingdings" panose="05000000000000000000" pitchFamily="2" charset="2"/>
              </a:rPr>
              <a:t> set rules the stop growth of tree at a specific point</a:t>
            </a:r>
            <a:endParaRPr lang="en-US" dirty="0"/>
          </a:p>
          <a:p>
            <a:pPr lvl="1"/>
            <a:r>
              <a:rPr lang="en-US" dirty="0"/>
              <a:t>Pruning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grow tree to perfect fit and the prune </a:t>
            </a:r>
          </a:p>
          <a:p>
            <a:pPr lvl="1"/>
            <a:r>
              <a:rPr lang="en-US" dirty="0"/>
              <a:t>Examples of rules for either approach</a:t>
            </a:r>
          </a:p>
          <a:p>
            <a:pPr lvl="2"/>
            <a:r>
              <a:rPr lang="en-GB" dirty="0"/>
              <a:t>minimum number of observations in a node to allow a split </a:t>
            </a:r>
          </a:p>
          <a:p>
            <a:pPr lvl="2"/>
            <a:r>
              <a:rPr lang="en-GB" dirty="0"/>
              <a:t>minimum number of observations in a terminal node </a:t>
            </a:r>
          </a:p>
          <a:p>
            <a:pPr lvl="2"/>
            <a:r>
              <a:rPr lang="en-GB" dirty="0"/>
              <a:t>maximum depth of any node in the tree</a:t>
            </a:r>
          </a:p>
          <a:p>
            <a:pPr lvl="2"/>
            <a:endParaRPr lang="en-GB" dirty="0"/>
          </a:p>
          <a:p>
            <a:r>
              <a:rPr lang="en-US" dirty="0"/>
              <a:t>Can use validation approached to select these parameters</a:t>
            </a:r>
          </a:p>
        </p:txBody>
      </p:sp>
    </p:spTree>
    <p:extLst>
      <p:ext uri="{BB962C8B-B14F-4D97-AF65-F5344CB8AC3E}">
        <p14:creationId xmlns:p14="http://schemas.microsoft.com/office/powerpoint/2010/main" val="79336949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rgbClr val="0033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95897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Logic Regression Model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/>
              <a:t>### Fitting a logistic regression tree(s) instead of a classification tree</a:t>
            </a:r>
          </a:p>
          <a:p>
            <a:pPr marL="0" indent="0">
              <a:buNone/>
            </a:pPr>
            <a:r>
              <a:rPr lang="en-US" sz="2000" dirty="0"/>
              <a:t>###Using CV to select number of leaves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 &lt;- </a:t>
            </a:r>
            <a:r>
              <a:rPr lang="en-US" sz="2000" dirty="0" err="1">
                <a:solidFill>
                  <a:srgbClr val="0033CC"/>
                </a:solidFill>
              </a:rPr>
              <a:t>logreg.anneal.control</a:t>
            </a:r>
            <a:r>
              <a:rPr lang="en-US" sz="2000" dirty="0">
                <a:solidFill>
                  <a:srgbClr val="0033CC"/>
                </a:solidFill>
              </a:rPr>
              <a:t>(start = 2, end = -4, </a:t>
            </a:r>
            <a:r>
              <a:rPr lang="en-US" sz="2000" dirty="0" err="1">
                <a:solidFill>
                  <a:srgbClr val="0033CC"/>
                </a:solidFill>
              </a:rPr>
              <a:t>iter</a:t>
            </a:r>
            <a:r>
              <a:rPr lang="en-US" sz="2000" dirty="0">
                <a:solidFill>
                  <a:srgbClr val="0033CC"/>
                </a:solidFill>
              </a:rPr>
              <a:t> = 100000)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33CC"/>
                </a:solidFill>
              </a:rPr>
              <a:t>logreg</a:t>
            </a:r>
            <a:r>
              <a:rPr lang="en-US" sz="2000" dirty="0">
                <a:solidFill>
                  <a:srgbClr val="0033CC"/>
                </a:solidFill>
              </a:rPr>
              <a:t>(</a:t>
            </a:r>
            <a:r>
              <a:rPr lang="en-US" sz="2000" dirty="0" err="1">
                <a:solidFill>
                  <a:srgbClr val="0033CC"/>
                </a:solidFill>
              </a:rPr>
              <a:t>resp</a:t>
            </a:r>
            <a:r>
              <a:rPr lang="en-US" sz="2000" dirty="0">
                <a:solidFill>
                  <a:srgbClr val="0033CC"/>
                </a:solidFill>
              </a:rPr>
              <a:t>=</a:t>
            </a:r>
            <a:r>
              <a:rPr lang="en-US" sz="2000" dirty="0" err="1">
                <a:solidFill>
                  <a:srgbClr val="0033CC"/>
                </a:solidFill>
              </a:rPr>
              <a:t>BC$gradecat</a:t>
            </a:r>
            <a:r>
              <a:rPr lang="en-US" sz="2000" dirty="0">
                <a:solidFill>
                  <a:srgbClr val="0033CC"/>
                </a:solidFill>
              </a:rPr>
              <a:t>, bin=BC[,c(3:8,10)], type=2, select=3, </a:t>
            </a:r>
            <a:r>
              <a:rPr lang="en-US" sz="2000" dirty="0" err="1">
                <a:solidFill>
                  <a:srgbClr val="0033CC"/>
                </a:solidFill>
              </a:rPr>
              <a:t>ntrees</a:t>
            </a:r>
            <a:r>
              <a:rPr lang="en-US" sz="2000" dirty="0">
                <a:solidFill>
                  <a:srgbClr val="0033CC"/>
                </a:solidFill>
              </a:rPr>
              <a:t>=c(1,2), </a:t>
            </a:r>
            <a:r>
              <a:rPr lang="en-US" sz="2000" dirty="0" err="1">
                <a:solidFill>
                  <a:srgbClr val="0033CC"/>
                </a:solidFill>
              </a:rPr>
              <a:t>nleaves</a:t>
            </a:r>
            <a:r>
              <a:rPr lang="en-US" sz="2000" dirty="0">
                <a:solidFill>
                  <a:srgbClr val="0033CC"/>
                </a:solidFill>
              </a:rPr>
              <a:t>=c(3,8),  </a:t>
            </a:r>
            <a:r>
              <a:rPr lang="en-US" sz="2000" dirty="0" err="1">
                <a:solidFill>
                  <a:srgbClr val="0033CC"/>
                </a:solidFill>
              </a:rPr>
              <a:t>kfold</a:t>
            </a:r>
            <a:r>
              <a:rPr lang="en-US" sz="2000" dirty="0">
                <a:solidFill>
                  <a:srgbClr val="0033CC"/>
                </a:solidFill>
              </a:rPr>
              <a:t>=5, </a:t>
            </a:r>
            <a:r>
              <a:rPr lang="en-US" sz="2000" dirty="0" err="1">
                <a:solidFill>
                  <a:srgbClr val="0033CC"/>
                </a:solidFill>
              </a:rPr>
              <a:t>anneal.control</a:t>
            </a:r>
            <a:r>
              <a:rPr lang="en-US" sz="2000" dirty="0">
                <a:solidFill>
                  <a:srgbClr val="0033CC"/>
                </a:solidFill>
              </a:rPr>
              <a:t> = </a:t>
            </a: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)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ntree</a:t>
            </a:r>
            <a:r>
              <a:rPr lang="en-US" sz="2000" dirty="0">
                <a:solidFill>
                  <a:srgbClr val="FF0000"/>
                </a:solidFill>
              </a:rPr>
              <a:t>  </a:t>
            </a:r>
            <a:r>
              <a:rPr lang="en-US" sz="2000" dirty="0" err="1">
                <a:solidFill>
                  <a:srgbClr val="FF0000"/>
                </a:solidFill>
              </a:rPr>
              <a:t>nleaf</a:t>
            </a: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 err="1">
                <a:solidFill>
                  <a:srgbClr val="FF0000"/>
                </a:solidFill>
              </a:rPr>
              <a:t>train.ave</a:t>
            </a:r>
            <a:r>
              <a:rPr lang="en-US" sz="2000" dirty="0">
                <a:solidFill>
                  <a:srgbClr val="FF0000"/>
                </a:solidFill>
              </a:rPr>
              <a:t>      train.sd   	    cv/test 	   cv/test.sd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5       1     3	 0.3821529 	 0.01396218    0.4456975   0.09256140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10     1     4	 0.3673307 	 0.01871586    0.4383191   0.07575146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15     1     5	 0.3574603 	 0.02273531    0.4608792   0.10883076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20     1     6	 0.3541588 	 0.02442320    0.4685014   0.07619786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25     1     7	 0.3455709 	 0.02441917    0.4281463   0.11317049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30     1     8	 0.3405299	 0.02262896    0.4453015   0.09324260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35     2     3	 0.3817388	 0.01502776    0.4481493   0.05996305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40     2     4	 0.3690472	 0.01745789    0.4299830   0.05770195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45     2     5	 0.3605500	 0.02150151    0.4481052   0.05822080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50     2     6	 0.3507989	 0.02433062    0.4519308   0.10514771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55     2     7	 0.3461494	 0.02166742    0.4589747   0.06227031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60     2     8	 0.3375338	 0.02515351    0.4731278   0.12165823</a:t>
            </a:r>
            <a:endParaRPr lang="en-US" sz="2000" dirty="0">
              <a:solidFill>
                <a:srgbClr val="00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779520"/>
            <a:ext cx="4831080" cy="231648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5861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Logic Regression Model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/>
              <a:t>### Fitting a logistic classification model using the selected number of leaves/trees</a:t>
            </a:r>
          </a:p>
          <a:p>
            <a:pPr marL="0" indent="0">
              <a:buNone/>
            </a:pPr>
            <a:r>
              <a:rPr lang="en-US" sz="2000" dirty="0"/>
              <a:t>### Again check annealing parameters good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 &lt;- </a:t>
            </a:r>
            <a:r>
              <a:rPr lang="en-US" sz="2000" dirty="0" err="1">
                <a:solidFill>
                  <a:srgbClr val="0033CC"/>
                </a:solidFill>
              </a:rPr>
              <a:t>logreg.anneal.control</a:t>
            </a:r>
            <a:r>
              <a:rPr lang="en-US" sz="2000" dirty="0">
                <a:solidFill>
                  <a:srgbClr val="0033CC"/>
                </a:solidFill>
              </a:rPr>
              <a:t>(start = 2, end = -4, </a:t>
            </a:r>
            <a:r>
              <a:rPr lang="en-US" sz="2000" dirty="0" err="1">
                <a:solidFill>
                  <a:srgbClr val="0033CC"/>
                </a:solidFill>
              </a:rPr>
              <a:t>iter</a:t>
            </a:r>
            <a:r>
              <a:rPr lang="en-US" sz="2000" dirty="0">
                <a:solidFill>
                  <a:srgbClr val="0033CC"/>
                </a:solidFill>
              </a:rPr>
              <a:t> = 100000, update=5000)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fit&lt;-</a:t>
            </a:r>
            <a:r>
              <a:rPr lang="en-US" sz="2000" dirty="0" err="1">
                <a:solidFill>
                  <a:srgbClr val="0033CC"/>
                </a:solidFill>
              </a:rPr>
              <a:t>logreg</a:t>
            </a:r>
            <a:r>
              <a:rPr lang="en-US" sz="2000" dirty="0">
                <a:solidFill>
                  <a:srgbClr val="0033CC"/>
                </a:solidFill>
              </a:rPr>
              <a:t>(</a:t>
            </a:r>
            <a:r>
              <a:rPr lang="en-US" sz="2000" dirty="0" err="1">
                <a:solidFill>
                  <a:srgbClr val="0033CC"/>
                </a:solidFill>
              </a:rPr>
              <a:t>resp</a:t>
            </a:r>
            <a:r>
              <a:rPr lang="en-US" sz="2000" dirty="0">
                <a:solidFill>
                  <a:srgbClr val="0033CC"/>
                </a:solidFill>
              </a:rPr>
              <a:t>=</a:t>
            </a:r>
            <a:r>
              <a:rPr lang="en-US" sz="2000" dirty="0" err="1">
                <a:solidFill>
                  <a:srgbClr val="0033CC"/>
                </a:solidFill>
              </a:rPr>
              <a:t>BC$gradecat</a:t>
            </a:r>
            <a:r>
              <a:rPr lang="en-US" sz="2000" dirty="0">
                <a:solidFill>
                  <a:srgbClr val="0033CC"/>
                </a:solidFill>
              </a:rPr>
              <a:t>, bin=BC[,c(3:8,10)], type=2, select=1, </a:t>
            </a:r>
            <a:r>
              <a:rPr lang="en-US" sz="2000" dirty="0" err="1">
                <a:solidFill>
                  <a:srgbClr val="0033CC"/>
                </a:solidFill>
              </a:rPr>
              <a:t>ntrees</a:t>
            </a:r>
            <a:r>
              <a:rPr lang="en-US" sz="2000" dirty="0">
                <a:solidFill>
                  <a:srgbClr val="0033CC"/>
                </a:solidFill>
              </a:rPr>
              <a:t>=1, </a:t>
            </a:r>
            <a:r>
              <a:rPr lang="en-US" sz="2000" dirty="0" err="1">
                <a:solidFill>
                  <a:srgbClr val="0033CC"/>
                </a:solidFill>
              </a:rPr>
              <a:t>nleaves</a:t>
            </a:r>
            <a:r>
              <a:rPr lang="en-US" sz="2000" dirty="0">
                <a:solidFill>
                  <a:srgbClr val="0033CC"/>
                </a:solidFill>
              </a:rPr>
              <a:t>=7,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            </a:t>
            </a:r>
            <a:r>
              <a:rPr lang="en-US" sz="2000" dirty="0" err="1">
                <a:solidFill>
                  <a:srgbClr val="0033CC"/>
                </a:solidFill>
              </a:rPr>
              <a:t>anneal.control</a:t>
            </a:r>
            <a:r>
              <a:rPr lang="en-US" sz="2000" dirty="0">
                <a:solidFill>
                  <a:srgbClr val="0033CC"/>
                </a:solidFill>
              </a:rPr>
              <a:t> = </a:t>
            </a: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log-temp current score    best score                </a:t>
            </a:r>
            <a:r>
              <a:rPr lang="en-US" sz="2000" dirty="0" err="1">
                <a:solidFill>
                  <a:srgbClr val="FF0000"/>
                </a:solidFill>
              </a:rPr>
              <a:t>acc</a:t>
            </a:r>
            <a:r>
              <a:rPr lang="en-US" sz="2000" dirty="0">
                <a:solidFill>
                  <a:srgbClr val="FF0000"/>
                </a:solidFill>
              </a:rPr>
              <a:t> / </a:t>
            </a:r>
            <a:r>
              <a:rPr lang="en-US" sz="2000" dirty="0" err="1">
                <a:solidFill>
                  <a:srgbClr val="FF0000"/>
                </a:solidFill>
              </a:rPr>
              <a:t>rej</a:t>
            </a:r>
            <a:r>
              <a:rPr lang="en-US" sz="2000" dirty="0">
                <a:solidFill>
                  <a:srgbClr val="FF0000"/>
                </a:solidFill>
              </a:rPr>
              <a:t> /sing  current parameters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2.000        0.4749           0.4749                 0(  0)       0        0    0.337    0.000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1.700        0.4772           0.3859          4035(958)     1        6    0.375   -0.042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1.400        0.4710           0.3859          4068(928)     1        3    0.354   -0.354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1.100        0.4767           0.3859          4016(979)     4        1    0.360   -0.046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-3.101        0.3490           0.3490                0(253)  4747     0    0.137    0.720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-3.401        0.3490           0.3490                0(238)  4762     0    0.137    0.720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-3.701        0.3490           0.3490               4(240)  4756      0    0.137    0.720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-4.001        0.3490           0.3490               0(290)  4710      0    0.137    0.720</a:t>
            </a:r>
          </a:p>
        </p:txBody>
      </p:sp>
    </p:spTree>
    <p:extLst>
      <p:ext uri="{BB962C8B-B14F-4D97-AF65-F5344CB8AC3E}">
        <p14:creationId xmlns:p14="http://schemas.microsoft.com/office/powerpoint/2010/main" val="35943782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Logic Regression Model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/>
              <a:t>### Fitting a logistic classification model using the selected number of leaves/trees</a:t>
            </a:r>
          </a:p>
          <a:p>
            <a:pPr marL="0" indent="0">
              <a:buNone/>
            </a:pPr>
            <a:r>
              <a:rPr lang="en-US" sz="2000" dirty="0"/>
              <a:t>### Again check annealing parameters good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 &lt;- </a:t>
            </a:r>
            <a:r>
              <a:rPr lang="en-US" sz="2000" dirty="0" err="1">
                <a:solidFill>
                  <a:srgbClr val="0033CC"/>
                </a:solidFill>
              </a:rPr>
              <a:t>logreg.anneal.control</a:t>
            </a:r>
            <a:r>
              <a:rPr lang="en-US" sz="2000" dirty="0">
                <a:solidFill>
                  <a:srgbClr val="0033CC"/>
                </a:solidFill>
              </a:rPr>
              <a:t>(start = 1, end = -3.5, </a:t>
            </a:r>
            <a:r>
              <a:rPr lang="en-US" sz="2000" dirty="0" err="1">
                <a:solidFill>
                  <a:srgbClr val="0033CC"/>
                </a:solidFill>
              </a:rPr>
              <a:t>iter</a:t>
            </a:r>
            <a:r>
              <a:rPr lang="en-US" sz="2000" dirty="0">
                <a:solidFill>
                  <a:srgbClr val="0033CC"/>
                </a:solidFill>
              </a:rPr>
              <a:t> = 100000, update=5000)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fit&lt;-</a:t>
            </a:r>
            <a:r>
              <a:rPr lang="en-US" sz="2000" dirty="0" err="1">
                <a:solidFill>
                  <a:srgbClr val="0033CC"/>
                </a:solidFill>
              </a:rPr>
              <a:t>logreg</a:t>
            </a:r>
            <a:r>
              <a:rPr lang="en-US" sz="2000" dirty="0">
                <a:solidFill>
                  <a:srgbClr val="0033CC"/>
                </a:solidFill>
              </a:rPr>
              <a:t>(</a:t>
            </a:r>
            <a:r>
              <a:rPr lang="en-US" sz="2000" dirty="0" err="1">
                <a:solidFill>
                  <a:srgbClr val="0033CC"/>
                </a:solidFill>
              </a:rPr>
              <a:t>resp</a:t>
            </a:r>
            <a:r>
              <a:rPr lang="en-US" sz="2000" dirty="0">
                <a:solidFill>
                  <a:srgbClr val="0033CC"/>
                </a:solidFill>
              </a:rPr>
              <a:t>=</a:t>
            </a:r>
            <a:r>
              <a:rPr lang="en-US" sz="2000" dirty="0" err="1">
                <a:solidFill>
                  <a:srgbClr val="0033CC"/>
                </a:solidFill>
              </a:rPr>
              <a:t>BC$gradecat</a:t>
            </a:r>
            <a:r>
              <a:rPr lang="en-US" sz="2000" dirty="0">
                <a:solidFill>
                  <a:srgbClr val="0033CC"/>
                </a:solidFill>
              </a:rPr>
              <a:t>, bin=BC[,c(3:8,10)], type=2, select=1, </a:t>
            </a:r>
            <a:r>
              <a:rPr lang="en-US" sz="2000" dirty="0" err="1">
                <a:solidFill>
                  <a:srgbClr val="0033CC"/>
                </a:solidFill>
              </a:rPr>
              <a:t>ntrees</a:t>
            </a:r>
            <a:r>
              <a:rPr lang="en-US" sz="2000" dirty="0">
                <a:solidFill>
                  <a:srgbClr val="0033CC"/>
                </a:solidFill>
              </a:rPr>
              <a:t>=1, </a:t>
            </a:r>
            <a:r>
              <a:rPr lang="en-US" sz="2000" dirty="0" err="1">
                <a:solidFill>
                  <a:srgbClr val="0033CC"/>
                </a:solidFill>
              </a:rPr>
              <a:t>nleaves</a:t>
            </a:r>
            <a:r>
              <a:rPr lang="en-US" sz="2000" dirty="0">
                <a:solidFill>
                  <a:srgbClr val="0033CC"/>
                </a:solidFill>
              </a:rPr>
              <a:t>=7,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            </a:t>
            </a:r>
            <a:r>
              <a:rPr lang="en-US" sz="2000" dirty="0" err="1">
                <a:solidFill>
                  <a:srgbClr val="0033CC"/>
                </a:solidFill>
              </a:rPr>
              <a:t>anneal.control</a:t>
            </a:r>
            <a:r>
              <a:rPr lang="en-US" sz="2000" dirty="0">
                <a:solidFill>
                  <a:srgbClr val="0033CC"/>
                </a:solidFill>
              </a:rPr>
              <a:t> = </a:t>
            </a:r>
            <a:r>
              <a:rPr lang="en-US" sz="2000" dirty="0" err="1">
                <a:solidFill>
                  <a:srgbClr val="0033CC"/>
                </a:solidFill>
              </a:rPr>
              <a:t>anneal.params</a:t>
            </a:r>
            <a:r>
              <a:rPr lang="en-US" sz="2000" dirty="0">
                <a:solidFill>
                  <a:srgbClr val="0033CC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33CC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log-temp current score    best score                </a:t>
            </a:r>
            <a:r>
              <a:rPr lang="en-US" sz="2000" dirty="0" err="1">
                <a:solidFill>
                  <a:srgbClr val="FF0000"/>
                </a:solidFill>
              </a:rPr>
              <a:t>acc</a:t>
            </a:r>
            <a:r>
              <a:rPr lang="en-US" sz="2000" dirty="0">
                <a:solidFill>
                  <a:srgbClr val="FF0000"/>
                </a:solidFill>
              </a:rPr>
              <a:t> / </a:t>
            </a:r>
            <a:r>
              <a:rPr lang="en-US" sz="2000" dirty="0" err="1">
                <a:solidFill>
                  <a:srgbClr val="FF0000"/>
                </a:solidFill>
              </a:rPr>
              <a:t>rej</a:t>
            </a:r>
            <a:r>
              <a:rPr lang="en-US" sz="2000" dirty="0">
                <a:solidFill>
                  <a:srgbClr val="FF0000"/>
                </a:solidFill>
              </a:rPr>
              <a:t> /sing       current parameters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1.000         0.4749            0.4749     	0(  0)       0      0     0.337    0.000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0.775        0.4462           0.3859  	             4097(902)     0      1     0.206    0.346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0.550        0.4759           0.3859                3988(***)     8      1     0.300    0.073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0.325        0.4715           0.3859                4012(977)    10     1     0.386   -0.160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-2.824        0.3579           0.3579                    22(314)  4664     0    0.129    0.678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-3.049        0.3579          0.3579                      0(275)  4725     0    0.129    0.678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-3.274        0.3579          0.3579                      0(274)  4726     0    0.129    0.678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-3.499        0.3579          0.3579                      0(269)  4731     0    0.129    0.678</a:t>
            </a:r>
          </a:p>
        </p:txBody>
      </p:sp>
    </p:spTree>
    <p:extLst>
      <p:ext uri="{BB962C8B-B14F-4D97-AF65-F5344CB8AC3E}">
        <p14:creationId xmlns:p14="http://schemas.microsoft.com/office/powerpoint/2010/main" val="299862973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8928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rgbClr val="0033CC"/>
                </a:solidFill>
              </a:rPr>
              <a:t>fit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score 0.358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0.129 +0.678 * ((her2cat and ((not </a:t>
            </a:r>
            <a:r>
              <a:rPr lang="en-US" sz="1600" dirty="0" err="1">
                <a:solidFill>
                  <a:srgbClr val="FF0000"/>
                </a:solidFill>
              </a:rPr>
              <a:t>prcat</a:t>
            </a:r>
            <a:r>
              <a:rPr lang="en-US" sz="1600" dirty="0">
                <a:solidFill>
                  <a:srgbClr val="FF0000"/>
                </a:solidFill>
              </a:rPr>
              <a:t>) or (not </a:t>
            </a:r>
            <a:r>
              <a:rPr lang="en-US" sz="1600" dirty="0" err="1">
                <a:solidFill>
                  <a:srgbClr val="FF0000"/>
                </a:solidFill>
              </a:rPr>
              <a:t>echocat</a:t>
            </a:r>
            <a:r>
              <a:rPr lang="en-US" sz="1600" dirty="0">
                <a:solidFill>
                  <a:srgbClr val="FF0000"/>
                </a:solidFill>
              </a:rPr>
              <a:t>))) or ((not </a:t>
            </a:r>
            <a:r>
              <a:rPr lang="en-US" sz="1600" dirty="0" err="1">
                <a:solidFill>
                  <a:srgbClr val="FF0000"/>
                </a:solidFill>
              </a:rPr>
              <a:t>er</a:t>
            </a:r>
            <a:r>
              <a:rPr lang="en-US" sz="1600" dirty="0">
                <a:solidFill>
                  <a:srgbClr val="FF0000"/>
                </a:solidFill>
              </a:rPr>
              <a:t>) and (</a:t>
            </a:r>
            <a:r>
              <a:rPr lang="en-US" sz="1600" dirty="0" err="1">
                <a:solidFill>
                  <a:srgbClr val="FF0000"/>
                </a:solidFill>
              </a:rPr>
              <a:t>racecat</a:t>
            </a:r>
            <a:r>
              <a:rPr lang="en-US" sz="1600" dirty="0">
                <a:solidFill>
                  <a:srgbClr val="FF0000"/>
                </a:solidFill>
              </a:rPr>
              <a:t> or (not </a:t>
            </a:r>
            <a:r>
              <a:rPr lang="en-US" sz="1600" dirty="0" err="1">
                <a:solidFill>
                  <a:srgbClr val="FF0000"/>
                </a:solidFill>
              </a:rPr>
              <a:t>margincat</a:t>
            </a:r>
            <a:r>
              <a:rPr lang="en-US" sz="1600" dirty="0">
                <a:solidFill>
                  <a:srgbClr val="FF0000"/>
                </a:solidFill>
              </a:rPr>
              <a:t>))))</a:t>
            </a:r>
          </a:p>
          <a:p>
            <a:pPr marL="0" indent="0">
              <a:buNone/>
            </a:pPr>
            <a:endParaRPr lang="en-US" dirty="0">
              <a:solidFill>
                <a:srgbClr val="0033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136" y="1626177"/>
            <a:ext cx="5239702" cy="523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974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Some Final Notes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41664" y="1433945"/>
            <a:ext cx="10048009" cy="503266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Calibri" pitchFamily="34" charset="0"/>
              </a:rPr>
              <a:t>The Good:</a:t>
            </a:r>
          </a:p>
          <a:p>
            <a:pPr marL="365760" indent="-457200"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 marL="822960" lvl="1" indent="-457200">
              <a:lnSpc>
                <a:spcPct val="80000"/>
              </a:lnSpc>
            </a:pPr>
            <a:r>
              <a:rPr lang="en-US" sz="2600" dirty="0">
                <a:latin typeface="Calibri" pitchFamily="34" charset="0"/>
              </a:rPr>
              <a:t>Tree-based methods are very flexible for classification and regression  </a:t>
            </a:r>
          </a:p>
          <a:p>
            <a:pPr marL="822960" lvl="1" indent="-457200">
              <a:lnSpc>
                <a:spcPct val="80000"/>
              </a:lnSpc>
            </a:pPr>
            <a:endParaRPr lang="en-US" sz="1200" dirty="0">
              <a:latin typeface="Calibri" pitchFamily="34" charset="0"/>
            </a:endParaRPr>
          </a:p>
          <a:p>
            <a:pPr marL="822960" lvl="1" indent="-457200">
              <a:lnSpc>
                <a:spcPct val="80000"/>
              </a:lnSpc>
            </a:pPr>
            <a:r>
              <a:rPr lang="en-US" sz="2600" dirty="0">
                <a:latin typeface="Calibri" pitchFamily="34" charset="0"/>
              </a:rPr>
              <a:t>The models can be presented graphically for easier interpretation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marL="1280160" lvl="2" indent="-457200">
              <a:lnSpc>
                <a:spcPct val="80000"/>
              </a:lnSpc>
            </a:pPr>
            <a:r>
              <a:rPr lang="en-US" sz="2200" dirty="0">
                <a:latin typeface="Calibri" pitchFamily="34" charset="0"/>
              </a:rPr>
              <a:t>Clinicians like them, they tend to think this way anyway  </a:t>
            </a:r>
          </a:p>
          <a:p>
            <a:pPr marL="822960" lvl="1" indent="-457200">
              <a:lnSpc>
                <a:spcPct val="80000"/>
              </a:lnSpc>
            </a:pPr>
            <a:endParaRPr lang="en-US" sz="1200" dirty="0">
              <a:latin typeface="Calibri" pitchFamily="34" charset="0"/>
            </a:endParaRPr>
          </a:p>
          <a:p>
            <a:pPr marL="822960" lvl="1" indent="-457200">
              <a:lnSpc>
                <a:spcPct val="80000"/>
              </a:lnSpc>
            </a:pPr>
            <a:r>
              <a:rPr lang="en-US" sz="2600" dirty="0">
                <a:latin typeface="Calibri" pitchFamily="34" charset="0"/>
              </a:rPr>
              <a:t>Decision trees such as CART are very useful in settings where features are continuous and binary  </a:t>
            </a:r>
          </a:p>
          <a:p>
            <a:pPr marL="822960" lvl="1" indent="-457200">
              <a:lnSpc>
                <a:spcPct val="80000"/>
              </a:lnSpc>
            </a:pPr>
            <a:endParaRPr lang="en-US" sz="1200" dirty="0">
              <a:latin typeface="Calibri" pitchFamily="34" charset="0"/>
            </a:endParaRPr>
          </a:p>
          <a:p>
            <a:pPr marL="822960" lvl="1" indent="-457200">
              <a:lnSpc>
                <a:spcPct val="80000"/>
              </a:lnSpc>
            </a:pPr>
            <a:r>
              <a:rPr lang="en-US" sz="2600" dirty="0">
                <a:latin typeface="Calibri" pitchFamily="34" charset="0"/>
              </a:rPr>
              <a:t>Logic regression is useful for modeling data with all binary features (e.g. SNP data)</a:t>
            </a:r>
          </a:p>
        </p:txBody>
      </p:sp>
    </p:spTree>
    <p:extLst>
      <p:ext uri="{BB962C8B-B14F-4D97-AF65-F5344CB8AC3E}">
        <p14:creationId xmlns:p14="http://schemas.microsoft.com/office/powerpoint/2010/main" val="160770728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Some Final Notes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9482" y="1506682"/>
            <a:ext cx="9282545" cy="497031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Calibri" pitchFamily="34" charset="0"/>
              </a:rPr>
              <a:t>The Bad (and sometimes ugly):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800" dirty="0">
                <a:latin typeface="Calibri" pitchFamily="34" charset="0"/>
              </a:rPr>
              <a:t> </a:t>
            </a:r>
          </a:p>
          <a:p>
            <a:pPr lvl="1" indent="-4572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They do have a tendency to over-fit the data not uncommon among machine learning methods</a:t>
            </a:r>
          </a:p>
          <a:p>
            <a:pPr lvl="1" indent="-457200">
              <a:lnSpc>
                <a:spcPct val="80000"/>
              </a:lnSpc>
            </a:pPr>
            <a:endParaRPr lang="en-US" sz="800" dirty="0">
              <a:latin typeface="Calibri" pitchFamily="34" charset="0"/>
            </a:endParaRPr>
          </a:p>
          <a:p>
            <a:pPr lvl="1" indent="-457200">
              <a:lnSpc>
                <a:spcPct val="80000"/>
              </a:lnSpc>
            </a:pPr>
            <a:r>
              <a:rPr lang="en-US" dirty="0">
                <a:latin typeface="Calibri" pitchFamily="34" charset="0"/>
              </a:rPr>
              <a:t>They are referred  to as weak learners small changes in the data results in very different models  </a:t>
            </a:r>
          </a:p>
          <a:p>
            <a:pPr indent="-457200">
              <a:lnSpc>
                <a:spcPct val="80000"/>
              </a:lnSpc>
            </a:pPr>
            <a:endParaRPr lang="en-US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Calibri" pitchFamily="34" charset="0"/>
              </a:rPr>
              <a:t>There has been extensive research into improving the performance of these methods which is the topic of our next class.</a:t>
            </a:r>
          </a:p>
          <a:p>
            <a:pPr>
              <a:lnSpc>
                <a:spcPct val="80000"/>
              </a:lnSpc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78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third task, prediction of outcome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/>
              <a:t>, is relatively easy</a:t>
            </a:r>
          </a:p>
          <a:p>
            <a:r>
              <a:rPr lang="en-US" dirty="0"/>
              <a:t>For regression trees the prediction rule 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classification trees the prediction rule is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150320"/>
              </p:ext>
            </p:extLst>
          </p:nvPr>
        </p:nvGraphicFramePr>
        <p:xfrm>
          <a:off x="1797050" y="2370138"/>
          <a:ext cx="719455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16040" imgH="596880" progId="Equation.DSMT4">
                  <p:embed/>
                </p:oleObj>
              </mc:Choice>
              <mc:Fallback>
                <p:oleObj name="Equation" r:id="rId2" imgW="3416040" imgH="59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97050" y="2370138"/>
                        <a:ext cx="7194550" cy="125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107107"/>
              </p:ext>
            </p:extLst>
          </p:nvPr>
        </p:nvGraphicFramePr>
        <p:xfrm>
          <a:off x="1836088" y="4434465"/>
          <a:ext cx="7461250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43120" imgH="647640" progId="Equation.DSMT4">
                  <p:embed/>
                </p:oleObj>
              </mc:Choice>
              <mc:Fallback>
                <p:oleObj name="Equation" r:id="rId4" imgW="354312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6088" y="4434465"/>
                        <a:ext cx="7461250" cy="1363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721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Some Specific Tree-Based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3583" y="1295401"/>
            <a:ext cx="9267217" cy="49831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Classification and Regression Trees (CART)</a:t>
            </a:r>
          </a:p>
          <a:p>
            <a:pPr lvl="1"/>
            <a:r>
              <a:rPr lang="en-US" dirty="0"/>
              <a:t>Used for both classification and regression</a:t>
            </a:r>
          </a:p>
          <a:p>
            <a:pPr lvl="1"/>
            <a:r>
              <a:rPr lang="en-US" dirty="0"/>
              <a:t>Features can be categorical or continuous</a:t>
            </a:r>
          </a:p>
          <a:p>
            <a:pPr lvl="1"/>
            <a:r>
              <a:rPr lang="en-US" dirty="0"/>
              <a:t>Binary splits selected for all features</a:t>
            </a:r>
          </a:p>
          <a:p>
            <a:pPr lvl="1"/>
            <a:r>
              <a:rPr lang="en-US" dirty="0"/>
              <a:t>Features may occur more than once in a model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Logic Regression</a:t>
            </a:r>
          </a:p>
          <a:p>
            <a:pPr lvl="1"/>
            <a:r>
              <a:rPr lang="en-US" dirty="0"/>
              <a:t>Also used for classification and regression</a:t>
            </a:r>
          </a:p>
          <a:p>
            <a:pPr lvl="1"/>
            <a:r>
              <a:rPr lang="en-US" dirty="0"/>
              <a:t>Features must be </a:t>
            </a:r>
            <a:r>
              <a:rPr lang="en-US" dirty="0">
                <a:solidFill>
                  <a:srgbClr val="FF0000"/>
                </a:solidFill>
              </a:rPr>
              <a:t>categorical</a:t>
            </a:r>
            <a:r>
              <a:rPr lang="en-US" dirty="0"/>
              <a:t> for these models</a:t>
            </a:r>
          </a:p>
          <a:p>
            <a:pPr lvl="1"/>
            <a:r>
              <a:rPr lang="en-US" dirty="0"/>
              <a:t>Features may occur more than once in a model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8139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9030</TotalTime>
  <Words>7289</Words>
  <Application>Microsoft Office PowerPoint</Application>
  <PresentationFormat>Widescreen</PresentationFormat>
  <Paragraphs>1581</Paragraphs>
  <Slides>76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4" baseType="lpstr">
      <vt:lpstr>Arial</vt:lpstr>
      <vt:lpstr>Calibri</vt:lpstr>
      <vt:lpstr>Calibri Light</vt:lpstr>
      <vt:lpstr>Symbol</vt:lpstr>
      <vt:lpstr>Times</vt:lpstr>
      <vt:lpstr>Times New Roman</vt:lpstr>
      <vt:lpstr>Office Theme</vt:lpstr>
      <vt:lpstr>Equation</vt:lpstr>
      <vt:lpstr>Decision Trees </vt:lpstr>
      <vt:lpstr>Tree-Based Methods</vt:lpstr>
      <vt:lpstr>General Decision Trees</vt:lpstr>
      <vt:lpstr>Partitioning for Regression</vt:lpstr>
      <vt:lpstr>Regression: Impurity of a Node</vt:lpstr>
      <vt:lpstr>Partitioning for Classification</vt:lpstr>
      <vt:lpstr>When to Stop Partitioning</vt:lpstr>
      <vt:lpstr>Decision Tree Predictions</vt:lpstr>
      <vt:lpstr>Some Specific Tree-Based Methods</vt:lpstr>
      <vt:lpstr>Classification and Regression Trees: CART</vt:lpstr>
      <vt:lpstr>Feature Space as Rectangular Regions</vt:lpstr>
      <vt:lpstr>CART Trees</vt:lpstr>
      <vt:lpstr>CART Tree Predictions</vt:lpstr>
      <vt:lpstr>CART Tree Predictions</vt:lpstr>
      <vt:lpstr>Building a CART Tree</vt:lpstr>
      <vt:lpstr>Impurity of a Node</vt:lpstr>
      <vt:lpstr>Measures of Impurity</vt:lpstr>
      <vt:lpstr>Tree Impurity</vt:lpstr>
      <vt:lpstr>Simple Example</vt:lpstr>
      <vt:lpstr>Pruning the Tree</vt:lpstr>
      <vt:lpstr>Pruning the Tree</vt:lpstr>
      <vt:lpstr>Additional Features of CART</vt:lpstr>
      <vt:lpstr>Recursive Partitioning Splits</vt:lpstr>
      <vt:lpstr>Recursive Partitioning Splits</vt:lpstr>
      <vt:lpstr>Recursive Partitioning Splits</vt:lpstr>
      <vt:lpstr>Surrogate Splits</vt:lpstr>
      <vt:lpstr>Surrogate Splits</vt:lpstr>
      <vt:lpstr>Fitting CART in R</vt:lpstr>
      <vt:lpstr>CART Regression:  Ozone Example</vt:lpstr>
      <vt:lpstr>rpart Package</vt:lpstr>
      <vt:lpstr>rpart Package</vt:lpstr>
      <vt:lpstr>rpart Package</vt:lpstr>
      <vt:lpstr>PowerPoint Presentation</vt:lpstr>
      <vt:lpstr>PowerPoint Presentation</vt:lpstr>
      <vt:lpstr>rpart Package</vt:lpstr>
      <vt:lpstr>rpart Package</vt:lpstr>
      <vt:lpstr>PowerPoint Presentation</vt:lpstr>
      <vt:lpstr>rpart Package</vt:lpstr>
      <vt:lpstr>Lupus Nephritis</vt:lpstr>
      <vt:lpstr>rpart Package</vt:lpstr>
      <vt:lpstr>PowerPoint Presentation</vt:lpstr>
      <vt:lpstr>rpart Package</vt:lpstr>
      <vt:lpstr>Variable Importance in CART</vt:lpstr>
      <vt:lpstr>Example: CART Importance of IL2rα</vt:lpstr>
      <vt:lpstr>Example: CART Importance of IL2rα</vt:lpstr>
      <vt:lpstr>Example: CART Importance of IL2rα</vt:lpstr>
      <vt:lpstr>Example: CART Importance of IL2rα</vt:lpstr>
      <vt:lpstr>CART: Importance in Lupus Nephritis</vt:lpstr>
      <vt:lpstr>Issues with CART</vt:lpstr>
      <vt:lpstr>Alternatives To CART</vt:lpstr>
      <vt:lpstr>Logic Regression </vt:lpstr>
      <vt:lpstr>Logic Regression </vt:lpstr>
      <vt:lpstr>Comparing Tree Structures</vt:lpstr>
      <vt:lpstr>Logic Regression </vt:lpstr>
      <vt:lpstr>CART vs. Logic Regression Trees</vt:lpstr>
      <vt:lpstr>Logic Regression Trees Not Unique</vt:lpstr>
      <vt:lpstr>PowerPoint Presentation</vt:lpstr>
      <vt:lpstr>Fitting a Logic Regression Model</vt:lpstr>
      <vt:lpstr>Simulated Annealing</vt:lpstr>
      <vt:lpstr>Simulated Annealing</vt:lpstr>
      <vt:lpstr>Six Allowable Moves</vt:lpstr>
      <vt:lpstr>Simulated Annealing</vt:lpstr>
      <vt:lpstr>Other Fitting Considerations</vt:lpstr>
      <vt:lpstr>Example: Breast Cancer</vt:lpstr>
      <vt:lpstr>Fitting Logic Regression Model in R</vt:lpstr>
      <vt:lpstr>Fitting Logic Regression Model in R</vt:lpstr>
      <vt:lpstr>Fitting Logic Regression Model in R</vt:lpstr>
      <vt:lpstr>Fitting Logic Regression Model in R</vt:lpstr>
      <vt:lpstr>Fitting Logic Regression Model in R</vt:lpstr>
      <vt:lpstr>PowerPoint Presentation</vt:lpstr>
      <vt:lpstr>Fitting Logic Regression Model in R</vt:lpstr>
      <vt:lpstr>Fitting Logic Regression Model in R</vt:lpstr>
      <vt:lpstr>Fitting Logic Regression Model in R</vt:lpstr>
      <vt:lpstr>PowerPoint Presentation</vt:lpstr>
      <vt:lpstr>Some Final Notes</vt:lpstr>
      <vt:lpstr>Some Final Notes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Wolf</dc:creator>
  <cp:lastModifiedBy>Wolf, Bethany Jacobs</cp:lastModifiedBy>
  <cp:revision>101</cp:revision>
  <cp:lastPrinted>2023-03-28T12:09:09Z</cp:lastPrinted>
  <dcterms:created xsi:type="dcterms:W3CDTF">2017-06-27T15:31:35Z</dcterms:created>
  <dcterms:modified xsi:type="dcterms:W3CDTF">2023-04-04T12:44:34Z</dcterms:modified>
</cp:coreProperties>
</file>