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5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6" r:id="rId12"/>
    <p:sldId id="287" r:id="rId13"/>
    <p:sldId id="288" r:id="rId14"/>
    <p:sldId id="327" r:id="rId15"/>
    <p:sldId id="328" r:id="rId16"/>
    <p:sldId id="289" r:id="rId17"/>
    <p:sldId id="290" r:id="rId18"/>
    <p:sldId id="292" r:id="rId19"/>
    <p:sldId id="293" r:id="rId20"/>
    <p:sldId id="294" r:id="rId21"/>
    <p:sldId id="319" r:id="rId22"/>
    <p:sldId id="321" r:id="rId23"/>
    <p:sldId id="322" r:id="rId24"/>
    <p:sldId id="320" r:id="rId25"/>
    <p:sldId id="295" r:id="rId26"/>
    <p:sldId id="297" r:id="rId27"/>
    <p:sldId id="296" r:id="rId28"/>
    <p:sldId id="331" r:id="rId29"/>
    <p:sldId id="298" r:id="rId30"/>
    <p:sldId id="332" r:id="rId31"/>
    <p:sldId id="323" r:id="rId32"/>
    <p:sldId id="324" r:id="rId33"/>
    <p:sldId id="325" r:id="rId34"/>
    <p:sldId id="300" r:id="rId35"/>
    <p:sldId id="299" r:id="rId36"/>
    <p:sldId id="301" r:id="rId37"/>
    <p:sldId id="302" r:id="rId38"/>
    <p:sldId id="303" r:id="rId39"/>
    <p:sldId id="304" r:id="rId40"/>
    <p:sldId id="309" r:id="rId41"/>
    <p:sldId id="306" r:id="rId42"/>
    <p:sldId id="311" r:id="rId43"/>
    <p:sldId id="310" r:id="rId44"/>
    <p:sldId id="305" r:id="rId45"/>
    <p:sldId id="326" r:id="rId46"/>
    <p:sldId id="312" r:id="rId47"/>
    <p:sldId id="313" r:id="rId48"/>
    <p:sldId id="315" r:id="rId49"/>
    <p:sldId id="317" r:id="rId50"/>
    <p:sldId id="318" r:id="rId51"/>
    <p:sldId id="329" r:id="rId52"/>
    <p:sldId id="330" r:id="rId5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81669" autoAdjust="0"/>
  </p:normalViewPr>
  <p:slideViewPr>
    <p:cSldViewPr snapToGrid="0">
      <p:cViewPr varScale="1">
        <p:scale>
          <a:sx n="70" d="100"/>
          <a:sy n="70" d="100"/>
        </p:scale>
        <p:origin x="10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57518-9F91-4903-9747-6F0F3C73D2F5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F0053B-1AD4-4F4A-80FA-3C16E6340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479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F0053B-1AD4-4F4A-80FA-3C16E6340F4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624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F0053B-1AD4-4F4A-80FA-3C16E6340F4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62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4D94-F08D-4E23-ADCC-E6706160016D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AB0A-1B14-40D5-9C84-D652D4F12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79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4D94-F08D-4E23-ADCC-E6706160016D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AB0A-1B14-40D5-9C84-D652D4F12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95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4D94-F08D-4E23-ADCC-E6706160016D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AB0A-1B14-40D5-9C84-D652D4F12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085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2526"/>
            <a:ext cx="10515600" cy="1325563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3037"/>
            <a:ext cx="10515600" cy="486392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4D94-F08D-4E23-ADCC-E6706160016D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AB0A-1B14-40D5-9C84-D652D4F12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9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4D94-F08D-4E23-ADCC-E6706160016D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AB0A-1B14-40D5-9C84-D652D4F12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05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25563"/>
            <a:ext cx="5181600" cy="485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25563"/>
            <a:ext cx="5181600" cy="4851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4D94-F08D-4E23-ADCC-E6706160016D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AB0A-1B14-40D5-9C84-D652D4F12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89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922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4D94-F08D-4E23-ADCC-E6706160016D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AB0A-1B14-40D5-9C84-D652D4F12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12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4D94-F08D-4E23-ADCC-E6706160016D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AB0A-1B14-40D5-9C84-D652D4F12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030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4D94-F08D-4E23-ADCC-E6706160016D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AB0A-1B14-40D5-9C84-D652D4F12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609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4D94-F08D-4E23-ADCC-E6706160016D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AB0A-1B14-40D5-9C84-D652D4F12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62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4D94-F08D-4E23-ADCC-E6706160016D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AB0A-1B14-40D5-9C84-D652D4F12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612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44D94-F08D-4E23-ADCC-E6706160016D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2AB0A-1B14-40D5-9C84-D652D4F12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49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1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Generalized Additive Models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BMTRY790: Machine Learning</a:t>
            </a:r>
          </a:p>
        </p:txBody>
      </p:sp>
    </p:spTree>
    <p:extLst>
      <p:ext uri="{BB962C8B-B14F-4D97-AF65-F5344CB8AC3E}">
        <p14:creationId xmlns:p14="http://schemas.microsoft.com/office/powerpoint/2010/main" val="2440670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Fitting Additive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pc="-99" dirty="0">
                <a:cs typeface="Tahoma"/>
              </a:rPr>
              <a:t>Now, given data with observations </a:t>
            </a:r>
            <a:r>
              <a:rPr lang="en-US" spc="-99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spc="-99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spc="-99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pc="-99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spc="-99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i="1" spc="-99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pc="-99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pc="-99" dirty="0">
                <a:cs typeface="Tahoma"/>
              </a:rPr>
              <a:t>we could treat this like we did a smoothing spline and use a penalize fitting approach</a:t>
            </a:r>
          </a:p>
          <a:p>
            <a:endParaRPr lang="en-US" spc="-99" dirty="0">
              <a:cs typeface="Tahoma"/>
            </a:endParaRPr>
          </a:p>
          <a:p>
            <a:endParaRPr lang="en-US" spc="-99" dirty="0">
              <a:cs typeface="Tahoma"/>
            </a:endParaRPr>
          </a:p>
          <a:p>
            <a:endParaRPr lang="en-US" spc="-99" dirty="0">
              <a:cs typeface="Tahoma"/>
            </a:endParaRPr>
          </a:p>
          <a:p>
            <a:pPr lvl="1"/>
            <a:r>
              <a:rPr lang="en-US" spc="-99" dirty="0">
                <a:cs typeface="Tahoma"/>
              </a:rPr>
              <a:t>Where </a:t>
            </a:r>
            <a:r>
              <a:rPr lang="en-US" i="1" spc="-99" dirty="0" err="1">
                <a:latin typeface="Symbol" panose="05050102010706020507" pitchFamily="18" charset="2"/>
                <a:cs typeface="Tahoma"/>
              </a:rPr>
              <a:t>l</a:t>
            </a:r>
            <a:r>
              <a:rPr lang="en-US" i="1" spc="-99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i="1" spc="-99" dirty="0">
                <a:cs typeface="Tahoma"/>
              </a:rPr>
              <a:t> </a:t>
            </a:r>
            <a:r>
              <a:rPr lang="en-US" spc="-99" dirty="0">
                <a:cs typeface="Tahoma"/>
              </a:rPr>
              <a:t>are tuning parameters</a:t>
            </a:r>
          </a:p>
          <a:p>
            <a:pPr lvl="1"/>
            <a:r>
              <a:rPr lang="en-US" spc="-99" dirty="0">
                <a:cs typeface="Tahoma"/>
              </a:rPr>
              <a:t>Minimizer is additive cubic spline model where each </a:t>
            </a:r>
            <a:r>
              <a:rPr lang="en-US" i="1" spc="-99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i="1" spc="-99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pc="-9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99" dirty="0">
                <a:cs typeface="Tahoma"/>
              </a:rPr>
              <a:t>is a cubic spline in input </a:t>
            </a:r>
            <a:r>
              <a:rPr lang="en-US" i="1" spc="-99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spc="-99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endParaRPr lang="en-US" i="1" spc="-99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pc="-99" dirty="0">
                <a:cs typeface="Times New Roman" panose="02020603050405020304" pitchFamily="18" charset="0"/>
              </a:rPr>
              <a:t>Knots are each unique value of </a:t>
            </a:r>
            <a:r>
              <a:rPr lang="en-US" i="1" spc="-99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spc="-99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endParaRPr lang="en-US" spc="-99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800" spc="-99" dirty="0">
              <a:cs typeface="Tahoma"/>
            </a:endParaRPr>
          </a:p>
          <a:p>
            <a:endParaRPr lang="en-US" spc="-109" dirty="0">
              <a:cs typeface="Tahoma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4867067"/>
              </p:ext>
            </p:extLst>
          </p:nvPr>
        </p:nvGraphicFramePr>
        <p:xfrm>
          <a:off x="2379944" y="2638600"/>
          <a:ext cx="7795103" cy="8214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708360" imgH="393480" progId="Equation.DSMT4">
                  <p:embed/>
                </p:oleObj>
              </mc:Choice>
              <mc:Fallback>
                <p:oleObj name="Equation" r:id="rId2" imgW="3708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379944" y="2638600"/>
                        <a:ext cx="7795103" cy="8214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9108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Fitting Additive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pc="-99" dirty="0">
                <a:cs typeface="Tahoma"/>
              </a:rPr>
              <a:t>Without restrictions there isn’t a unique solution… So what can we do?</a:t>
            </a:r>
          </a:p>
          <a:p>
            <a:endParaRPr lang="en-US" sz="800" spc="-99" dirty="0">
              <a:cs typeface="Tahoma"/>
            </a:endParaRPr>
          </a:p>
          <a:p>
            <a:r>
              <a:rPr lang="en-US" dirty="0"/>
              <a:t>The constant </a:t>
            </a:r>
            <a:r>
              <a:rPr lang="en-US" i="1" dirty="0">
                <a:latin typeface="Symbol" panose="05050102010706020507" pitchFamily="18" charset="2"/>
              </a:rPr>
              <a:t>a</a:t>
            </a:r>
            <a:r>
              <a:rPr lang="en-US" dirty="0"/>
              <a:t> is not identifiable because we can add/subtract any constants from each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/>
              <a:t> and adjust </a:t>
            </a:r>
            <a:r>
              <a:rPr lang="en-US" i="1" dirty="0">
                <a:latin typeface="Symbol" panose="05050102010706020507" pitchFamily="18" charset="2"/>
              </a:rPr>
              <a:t>a </a:t>
            </a:r>
            <a:r>
              <a:rPr lang="en-US" dirty="0"/>
              <a:t>accordingly.</a:t>
            </a:r>
          </a:p>
          <a:p>
            <a:endParaRPr lang="en-US" sz="800" spc="-99" dirty="0">
              <a:cs typeface="Tahoma"/>
            </a:endParaRPr>
          </a:p>
          <a:p>
            <a:r>
              <a:rPr lang="en-US" spc="-99" dirty="0">
                <a:cs typeface="Tahoma"/>
              </a:rPr>
              <a:t>So consider the restriction</a:t>
            </a:r>
          </a:p>
          <a:p>
            <a:endParaRPr lang="en-US" spc="-99" dirty="0">
              <a:cs typeface="Tahoma"/>
            </a:endParaRPr>
          </a:p>
          <a:p>
            <a:endParaRPr lang="en-US" spc="-99" dirty="0">
              <a:cs typeface="Tahoma"/>
            </a:endParaRPr>
          </a:p>
          <a:p>
            <a:pPr lvl="1"/>
            <a:r>
              <a:rPr lang="en-US" spc="-99" dirty="0">
                <a:cs typeface="Tahoma"/>
              </a:rPr>
              <a:t>i.e. functions average to 0 over the data</a:t>
            </a:r>
          </a:p>
          <a:p>
            <a:endParaRPr lang="en-US" sz="800" spc="-99" dirty="0">
              <a:cs typeface="Tahoma"/>
            </a:endParaRPr>
          </a:p>
          <a:p>
            <a:r>
              <a:rPr lang="en-US" spc="-99" dirty="0">
                <a:cs typeface="Tahoma"/>
              </a:rPr>
              <a:t>If the matrix of input values also has full column rank, then </a:t>
            </a:r>
            <a:r>
              <a:rPr lang="en-US" i="1" spc="-99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PRSS</a:t>
            </a:r>
            <a:r>
              <a:rPr lang="en-US" spc="-99" dirty="0">
                <a:cs typeface="Tahoma"/>
              </a:rPr>
              <a:t> is strictly convex and the minimizer is unique</a:t>
            </a:r>
            <a:endParaRPr lang="en-US" spc="-109" dirty="0">
              <a:cs typeface="Tahoma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0174268"/>
              </p:ext>
            </p:extLst>
          </p:nvPr>
        </p:nvGraphicFramePr>
        <p:xfrm>
          <a:off x="3377223" y="3480681"/>
          <a:ext cx="352425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76160" imgH="253800" progId="Equation.DSMT4">
                  <p:embed/>
                </p:oleObj>
              </mc:Choice>
              <mc:Fallback>
                <p:oleObj name="Equation" r:id="rId2" imgW="16761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377223" y="3480681"/>
                        <a:ext cx="3524250" cy="528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811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Backfitting</a:t>
            </a:r>
            <a:r>
              <a:rPr lang="en-US" dirty="0"/>
              <a:t> Algorithm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simple iterative procedure exists for finding the solution.</a:t>
            </a:r>
          </a:p>
          <a:p>
            <a:endParaRPr lang="en-US" sz="800" dirty="0"/>
          </a:p>
          <a:p>
            <a:r>
              <a:rPr lang="en-US" dirty="0"/>
              <a:t>Set                                         and initialize</a:t>
            </a:r>
          </a:p>
          <a:p>
            <a:r>
              <a:rPr lang="en-US" dirty="0"/>
              <a:t>Cycle through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/>
              <a:t> =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 2, …,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to estimate and update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Repeat this process for each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until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stabilizes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4522160"/>
              </p:ext>
            </p:extLst>
          </p:nvPr>
        </p:nvGraphicFramePr>
        <p:xfrm>
          <a:off x="1688664" y="1982385"/>
          <a:ext cx="3213976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57120" imgH="253800" progId="Equation.DSMT4">
                  <p:embed/>
                </p:oleObj>
              </mc:Choice>
              <mc:Fallback>
                <p:oleObj name="Equation" r:id="rId2" imgW="12571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88664" y="1982385"/>
                        <a:ext cx="3213976" cy="649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4965578"/>
              </p:ext>
            </p:extLst>
          </p:nvPr>
        </p:nvGraphicFramePr>
        <p:xfrm>
          <a:off x="6721632" y="2021334"/>
          <a:ext cx="17526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85800" imgH="228600" progId="Equation.DSMT4">
                  <p:embed/>
                </p:oleObj>
              </mc:Choice>
              <mc:Fallback>
                <p:oleObj name="Equation" r:id="rId4" imgW="6858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721632" y="2021334"/>
                        <a:ext cx="1752600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4621865"/>
              </p:ext>
            </p:extLst>
          </p:nvPr>
        </p:nvGraphicFramePr>
        <p:xfrm>
          <a:off x="3051467" y="3529621"/>
          <a:ext cx="3702345" cy="1759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90640" imgH="850680" progId="Equation.DSMT4">
                  <p:embed/>
                </p:oleObj>
              </mc:Choice>
              <mc:Fallback>
                <p:oleObj name="Equation" r:id="rId6" imgW="1790640" imgH="850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51467" y="3529621"/>
                        <a:ext cx="3702345" cy="17593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6504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Fitting Additive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pc="-99" dirty="0">
                <a:cs typeface="Tahoma"/>
              </a:rPr>
              <a:t>This </a:t>
            </a:r>
            <a:r>
              <a:rPr lang="en-US" spc="-99" dirty="0" err="1">
                <a:cs typeface="Tahoma"/>
              </a:rPr>
              <a:t>backfitting</a:t>
            </a:r>
            <a:r>
              <a:rPr lang="en-US" spc="-99" dirty="0">
                <a:cs typeface="Tahoma"/>
              </a:rPr>
              <a:t> algorithm is also referred to as </a:t>
            </a:r>
            <a:r>
              <a:rPr lang="en-US" dirty="0"/>
              <a:t>is the grouped cyclic coordinate descent algorithm</a:t>
            </a:r>
            <a:endParaRPr lang="en-US" spc="-99" dirty="0">
              <a:cs typeface="Tahoma"/>
            </a:endParaRPr>
          </a:p>
          <a:p>
            <a:endParaRPr lang="en-US" sz="800" spc="-99" dirty="0">
              <a:cs typeface="Tahoma"/>
            </a:endParaRPr>
          </a:p>
          <a:p>
            <a:r>
              <a:rPr lang="en-US" dirty="0"/>
              <a:t>Alternative smoothing operators other than smoothing splines can be used</a:t>
            </a:r>
          </a:p>
          <a:p>
            <a:endParaRPr lang="en-US" sz="800" dirty="0"/>
          </a:p>
          <a:p>
            <a:r>
              <a:rPr lang="en-US" dirty="0"/>
              <a:t>For example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can be:</a:t>
            </a:r>
          </a:p>
          <a:p>
            <a:pPr lvl="1"/>
            <a:r>
              <a:rPr lang="en-US" spc="-99" dirty="0">
                <a:cs typeface="Tahoma"/>
              </a:rPr>
              <a:t>Other regression smoothers</a:t>
            </a:r>
          </a:p>
          <a:p>
            <a:pPr lvl="1"/>
            <a:r>
              <a:rPr lang="en-US" spc="-99" dirty="0">
                <a:cs typeface="Tahoma"/>
              </a:rPr>
              <a:t>Linear regression operators</a:t>
            </a:r>
          </a:p>
          <a:p>
            <a:pPr lvl="1"/>
            <a:r>
              <a:rPr lang="en-US" spc="-99" dirty="0">
                <a:cs typeface="Tahoma"/>
              </a:rPr>
              <a:t>Surface smoothers, higher-order interactions, etc.</a:t>
            </a:r>
          </a:p>
          <a:p>
            <a:pPr lvl="1"/>
            <a:endParaRPr lang="en-US" sz="900" spc="-99" dirty="0">
              <a:cs typeface="Tahoma"/>
            </a:endParaRPr>
          </a:p>
          <a:p>
            <a:r>
              <a:rPr lang="en-US" dirty="0"/>
              <a:t>For generalized additive models (e.g. logistic additive model), we can use the penalized log-likelihood as our criterion</a:t>
            </a:r>
          </a:p>
        </p:txBody>
      </p:sp>
    </p:spTree>
    <p:extLst>
      <p:ext uri="{BB962C8B-B14F-4D97-AF65-F5344CB8AC3E}">
        <p14:creationId xmlns:p14="http://schemas.microsoft.com/office/powerpoint/2010/main" val="1740450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Regression (loess)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3036"/>
            <a:ext cx="10515600" cy="5037659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Loess</a:t>
            </a:r>
            <a:r>
              <a:rPr lang="en-US" dirty="0"/>
              <a:t> is an alternative smoother (rather than splines)</a:t>
            </a:r>
          </a:p>
          <a:p>
            <a:pPr lvl="1"/>
            <a:r>
              <a:rPr lang="en-US" dirty="0"/>
              <a:t>In the class of neared neighbor algorithms</a:t>
            </a:r>
          </a:p>
          <a:p>
            <a:pPr lvl="1"/>
            <a:r>
              <a:rPr lang="en-US" dirty="0"/>
              <a:t>Simplest type is a running mean smoother</a:t>
            </a:r>
          </a:p>
          <a:p>
            <a:pPr lvl="1"/>
            <a:r>
              <a:rPr lang="en-US" dirty="0"/>
              <a:t>Nonparametric regression technique</a:t>
            </a:r>
          </a:p>
          <a:p>
            <a:pPr lvl="1"/>
            <a:endParaRPr lang="en-US" sz="800" dirty="0"/>
          </a:p>
          <a:p>
            <a:r>
              <a:rPr lang="en-US" dirty="0"/>
              <a:t>Loess = locally estimated scatterplot smoothing</a:t>
            </a:r>
          </a:p>
          <a:p>
            <a:pPr lvl="1"/>
            <a:r>
              <a:rPr lang="en-US" dirty="0">
                <a:effectLst/>
              </a:rPr>
              <a:t>Capture general patterns with minimal assumptions while reducing noise</a:t>
            </a:r>
          </a:p>
          <a:p>
            <a:pPr lvl="1"/>
            <a:r>
              <a:rPr lang="en-US" dirty="0"/>
              <a:t>Line through the moving central tendency of X vs. 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04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Regression (loess)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3036"/>
            <a:ext cx="10515600" cy="5037659"/>
          </a:xfrm>
        </p:spPr>
        <p:txBody>
          <a:bodyPr/>
          <a:lstStyle/>
          <a:p>
            <a:pPr lvl="1"/>
            <a:endParaRPr lang="en-US" sz="800" dirty="0"/>
          </a:p>
          <a:p>
            <a:r>
              <a:rPr lang="en-US" dirty="0"/>
              <a:t>Basic format</a:t>
            </a:r>
          </a:p>
          <a:p>
            <a:pPr lvl="1"/>
            <a:r>
              <a:rPr lang="en-US" dirty="0"/>
              <a:t>Select a smoothness based on a </a:t>
            </a:r>
            <a:r>
              <a:rPr lang="en-US" i="1" dirty="0">
                <a:solidFill>
                  <a:srgbClr val="FF0000"/>
                </a:solidFill>
              </a:rPr>
              <a:t>span</a:t>
            </a:r>
            <a:r>
              <a:rPr lang="en-US" dirty="0"/>
              <a:t> parameter (proportion of data included in sliding mean average, aka neighbors)</a:t>
            </a:r>
          </a:p>
          <a:p>
            <a:pPr lvl="1"/>
            <a:r>
              <a:rPr lang="en-US" dirty="0"/>
              <a:t>Calculate                         where </a:t>
            </a:r>
            <a:r>
              <a:rPr lang="en-US" i="1" dirty="0"/>
              <a:t>h</a:t>
            </a:r>
            <a:r>
              <a:rPr lang="en-US" dirty="0"/>
              <a:t> is the width of the neighborhood</a:t>
            </a:r>
          </a:p>
          <a:p>
            <a:pPr lvl="1"/>
            <a:r>
              <a:rPr lang="en-US" dirty="0"/>
              <a:t>Construct weights based on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Fit a weighted regression with using the weights calculated above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87910" y="2734796"/>
          <a:ext cx="1598911" cy="438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87320" imgH="215640" progId="Equation.DSMT4">
                  <p:embed/>
                </p:oleObj>
              </mc:Choice>
              <mc:Fallback>
                <p:oleObj name="Equation" r:id="rId3" imgW="787320" imgH="2156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87910" y="2734796"/>
                        <a:ext cx="1598911" cy="4384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136393" y="3684794"/>
          <a:ext cx="3906109" cy="7933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311200" imgH="469800" progId="Equation.DSMT4">
                  <p:embed/>
                </p:oleObj>
              </mc:Choice>
              <mc:Fallback>
                <p:oleObj name="Equation" r:id="rId5" imgW="2311200" imgH="4698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36393" y="3684794"/>
                        <a:ext cx="3906109" cy="7933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9560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Fitting GAMs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GAMs can be fit in both SAS and R</a:t>
            </a:r>
          </a:p>
          <a:p>
            <a:endParaRPr lang="en-US" sz="800" dirty="0"/>
          </a:p>
          <a:p>
            <a:r>
              <a:rPr lang="en-US" dirty="0"/>
              <a:t>SAS can fit these models using:	</a:t>
            </a:r>
          </a:p>
          <a:p>
            <a:pPr lvl="1"/>
            <a:r>
              <a:rPr lang="en-US" b="1" dirty="0" err="1"/>
              <a:t>proc</a:t>
            </a:r>
            <a:r>
              <a:rPr lang="en-US" b="1" dirty="0"/>
              <a:t> gam</a:t>
            </a:r>
          </a:p>
          <a:p>
            <a:endParaRPr lang="en-US" sz="800" dirty="0"/>
          </a:p>
          <a:p>
            <a:r>
              <a:rPr lang="en-US" dirty="0"/>
              <a:t>In R there are two libraries for fitting GAMS</a:t>
            </a:r>
          </a:p>
          <a:p>
            <a:pPr lvl="1"/>
            <a:r>
              <a:rPr lang="en-US" b="1" dirty="0"/>
              <a:t>gam</a:t>
            </a:r>
            <a:endParaRPr lang="en-US" dirty="0"/>
          </a:p>
          <a:p>
            <a:pPr lvl="2"/>
            <a:r>
              <a:rPr lang="en-US" dirty="0"/>
              <a:t>Uses </a:t>
            </a:r>
            <a:r>
              <a:rPr lang="en-US" dirty="0" err="1"/>
              <a:t>backfitting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Matches fitting algorithm in SAS </a:t>
            </a:r>
          </a:p>
          <a:p>
            <a:pPr lvl="2"/>
            <a:endParaRPr lang="en-US" sz="800" dirty="0"/>
          </a:p>
          <a:p>
            <a:pPr lvl="1"/>
            <a:r>
              <a:rPr lang="en-US" b="1" dirty="0" err="1"/>
              <a:t>mgcv</a:t>
            </a:r>
            <a:r>
              <a:rPr lang="en-US" dirty="0"/>
              <a:t> library </a:t>
            </a:r>
          </a:p>
          <a:p>
            <a:pPr lvl="2"/>
            <a:r>
              <a:rPr lang="en-US" dirty="0"/>
              <a:t>Different approach to picking the amount of smoothness (quadratic penalized maximum likelihood approach)</a:t>
            </a:r>
          </a:p>
          <a:p>
            <a:pPr lvl="2"/>
            <a:r>
              <a:rPr lang="en-US" dirty="0"/>
              <a:t>Only one that will handle thin-plate splines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7191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Ozone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 Ozone Concentrations over time</a:t>
            </a:r>
          </a:p>
          <a:p>
            <a:r>
              <a:rPr lang="en-US" dirty="0"/>
              <a:t>Data include 111 observations for an environmental study </a:t>
            </a:r>
          </a:p>
          <a:p>
            <a:r>
              <a:rPr lang="en-US" dirty="0"/>
              <a:t>Measured six variables over 111 (nearly) consecutive days.</a:t>
            </a:r>
          </a:p>
          <a:p>
            <a:pPr lvl="1"/>
            <a:r>
              <a:rPr lang="en-US" dirty="0"/>
              <a:t>Ozone: 	surface concentration of ozone(parts per billion)</a:t>
            </a:r>
          </a:p>
          <a:p>
            <a:pPr lvl="1"/>
            <a:r>
              <a:rPr lang="en-US" dirty="0" err="1"/>
              <a:t>Solar.R</a:t>
            </a:r>
            <a:r>
              <a:rPr lang="en-US" dirty="0"/>
              <a:t>: 	level of solar radiation (</a:t>
            </a:r>
            <a:r>
              <a:rPr lang="en-US" dirty="0" err="1"/>
              <a:t>lang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Wind: 	Wind speed (mph)</a:t>
            </a:r>
          </a:p>
          <a:p>
            <a:pPr lvl="1"/>
            <a:r>
              <a:rPr lang="en-US" dirty="0"/>
              <a:t>Temp:	Air temperature (</a:t>
            </a:r>
            <a:r>
              <a:rPr lang="en-US" baseline="30000" dirty="0" err="1"/>
              <a:t>o</a:t>
            </a:r>
            <a:r>
              <a:rPr lang="en-US" dirty="0" err="1"/>
              <a:t>F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Month: 	Calendar month</a:t>
            </a:r>
          </a:p>
          <a:p>
            <a:pPr lvl="1"/>
            <a:r>
              <a:rPr lang="en-US" dirty="0"/>
              <a:t>Day:	Day of the month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77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SAS: </a:t>
            </a:r>
            <a:r>
              <a:rPr lang="en-US" dirty="0" err="1"/>
              <a:t>proc</a:t>
            </a:r>
            <a:r>
              <a:rPr lang="en-US" dirty="0"/>
              <a:t> gam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general form of the </a:t>
            </a:r>
            <a:r>
              <a:rPr lang="en-US" dirty="0" err="1"/>
              <a:t>proc</a:t>
            </a:r>
            <a:r>
              <a:rPr lang="en-US" dirty="0"/>
              <a:t> gam is</a:t>
            </a:r>
          </a:p>
          <a:p>
            <a:pPr marL="0" indent="0">
              <a:buNone/>
            </a:pPr>
            <a:r>
              <a:rPr lang="en-US" sz="2400" dirty="0"/>
              <a:t>	PROC GAM &lt; option &gt; ;</a:t>
            </a:r>
          </a:p>
          <a:p>
            <a:pPr marL="0" indent="0">
              <a:buNone/>
            </a:pPr>
            <a:r>
              <a:rPr lang="en-US" sz="2400" dirty="0"/>
              <a:t>	CLASS variables ;</a:t>
            </a:r>
          </a:p>
          <a:p>
            <a:pPr marL="0" indent="0">
              <a:buNone/>
            </a:pPr>
            <a:r>
              <a:rPr lang="en-US" sz="2400" dirty="0"/>
              <a:t>	MODEL dependent = &lt; PARAM(effects) &gt; smoothing effects</a:t>
            </a:r>
          </a:p>
          <a:p>
            <a:pPr marL="0" indent="0">
              <a:buNone/>
            </a:pPr>
            <a:r>
              <a:rPr lang="en-US" sz="2400" dirty="0"/>
              <a:t>	&lt; /options &gt; ;</a:t>
            </a:r>
          </a:p>
          <a:p>
            <a:pPr marL="0" indent="0">
              <a:buNone/>
            </a:pPr>
            <a:r>
              <a:rPr lang="en-US" sz="2400" dirty="0"/>
              <a:t>	SCORE data=SAS-data-set out=SAS-data-set ;</a:t>
            </a:r>
          </a:p>
          <a:p>
            <a:pPr marL="0" indent="0">
              <a:buNone/>
            </a:pPr>
            <a:r>
              <a:rPr lang="en-US" sz="2400" dirty="0"/>
              <a:t>	OUTPUT &lt;out=SAS-data-set&gt; keyword &lt; ...keyword&gt; ;</a:t>
            </a:r>
          </a:p>
          <a:p>
            <a:pPr marL="0" indent="0">
              <a:buNone/>
            </a:pPr>
            <a:r>
              <a:rPr lang="en-US" sz="2400" dirty="0"/>
              <a:t>	BY variables ;</a:t>
            </a:r>
          </a:p>
          <a:p>
            <a:pPr marL="0" indent="0">
              <a:buNone/>
            </a:pPr>
            <a:r>
              <a:rPr lang="en-US" sz="2400" dirty="0"/>
              <a:t>	ID variables ;</a:t>
            </a:r>
          </a:p>
          <a:p>
            <a:pPr marL="0" indent="0">
              <a:buNone/>
            </a:pPr>
            <a:r>
              <a:rPr lang="en-US" sz="2400" dirty="0"/>
              <a:t>	FREQ variable 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5159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SAS: </a:t>
            </a:r>
            <a:r>
              <a:rPr lang="en-US" dirty="0" err="1"/>
              <a:t>proc</a:t>
            </a:r>
            <a:r>
              <a:rPr lang="en-US" dirty="0"/>
              <a:t> gam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Most options are familiar. The two important ones are:</a:t>
            </a:r>
          </a:p>
          <a:p>
            <a:pPr lvl="1"/>
            <a:r>
              <a:rPr lang="en-US" dirty="0"/>
              <a:t>MODEL dependent = &lt; PARAM(effects) &gt; smoothing effects  &lt;/options &gt;:</a:t>
            </a:r>
          </a:p>
          <a:p>
            <a:pPr lvl="1"/>
            <a:r>
              <a:rPr lang="en-US" dirty="0"/>
              <a:t>Model terms can be added by the following possibilities</a:t>
            </a:r>
          </a:p>
          <a:p>
            <a:pPr lvl="2"/>
            <a:r>
              <a:rPr lang="en-US" dirty="0"/>
              <a:t>PARAM(x) : Adds a linear term in x to the model  </a:t>
            </a:r>
          </a:p>
          <a:p>
            <a:pPr lvl="2"/>
            <a:r>
              <a:rPr lang="en-US" dirty="0"/>
              <a:t>SPLINE(x): Fits smoothing spline with the  variable x. Degree of smoothness can be controlled by DF (default = 4)</a:t>
            </a:r>
          </a:p>
          <a:p>
            <a:pPr lvl="2"/>
            <a:r>
              <a:rPr lang="en-US" dirty="0"/>
              <a:t>LOESS(x): Fits local regression with variable x. Degree of smoothness can be controlled by DF (default = 4)</a:t>
            </a:r>
          </a:p>
          <a:p>
            <a:pPr lvl="2"/>
            <a:r>
              <a:rPr lang="en-US" dirty="0"/>
              <a:t>SPLINE2(</a:t>
            </a:r>
            <a:r>
              <a:rPr lang="en-US" dirty="0" err="1"/>
              <a:t>x,y</a:t>
            </a:r>
            <a:r>
              <a:rPr lang="en-US" dirty="0"/>
              <a:t>): Fits bivariate thin-plate smoothing spline in x and y. Degree of smoothness can be controlled by DF (default = 4).</a:t>
            </a:r>
          </a:p>
          <a:p>
            <a:r>
              <a:rPr lang="en-US" dirty="0"/>
              <a:t>At least one model term must be defined, though any combination of these is fine.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502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Generalized Additive Models (GAMs)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8068" marR="192532" indent="-342900">
              <a:lnSpc>
                <a:spcPct val="102600"/>
              </a:lnSpc>
            </a:pPr>
            <a:r>
              <a:rPr lang="en-US" spc="-109" dirty="0">
                <a:cs typeface="Tahoma"/>
              </a:rPr>
              <a:t>Regression models </a:t>
            </a:r>
            <a:r>
              <a:rPr lang="en-US" spc="-99" dirty="0">
                <a:cs typeface="Tahoma"/>
              </a:rPr>
              <a:t>are useful</a:t>
            </a:r>
            <a:r>
              <a:rPr lang="en-US" spc="-89" dirty="0">
                <a:cs typeface="Tahoma"/>
              </a:rPr>
              <a:t> </a:t>
            </a:r>
            <a:r>
              <a:rPr lang="en-US" spc="-59" dirty="0">
                <a:cs typeface="Tahoma"/>
              </a:rPr>
              <a:t>in </a:t>
            </a:r>
            <a:r>
              <a:rPr lang="en-US" spc="-119" dirty="0">
                <a:cs typeface="Tahoma"/>
              </a:rPr>
              <a:t>many </a:t>
            </a:r>
            <a:r>
              <a:rPr lang="en-US" spc="-79" dirty="0">
                <a:cs typeface="Tahoma"/>
              </a:rPr>
              <a:t>data </a:t>
            </a:r>
            <a:r>
              <a:rPr lang="en-US" spc="-109" dirty="0">
                <a:cs typeface="Tahoma"/>
              </a:rPr>
              <a:t>analyses</a:t>
            </a:r>
          </a:p>
          <a:p>
            <a:pPr marL="825268" marR="192532" lvl="1" indent="-342900">
              <a:lnSpc>
                <a:spcPct val="102600"/>
              </a:lnSpc>
            </a:pPr>
            <a:r>
              <a:rPr lang="en-US" spc="-89" dirty="0">
                <a:cs typeface="Tahoma"/>
              </a:rPr>
              <a:t>Provide </a:t>
            </a:r>
            <a:r>
              <a:rPr lang="en-US" spc="-69" dirty="0">
                <a:cs typeface="Tahoma"/>
              </a:rPr>
              <a:t>prediction </a:t>
            </a:r>
            <a:r>
              <a:rPr lang="en-US" spc="-109" dirty="0">
                <a:cs typeface="Tahoma"/>
              </a:rPr>
              <a:t>and </a:t>
            </a:r>
            <a:r>
              <a:rPr lang="en-US" spc="-69" dirty="0">
                <a:cs typeface="Tahoma"/>
              </a:rPr>
              <a:t>classification </a:t>
            </a:r>
            <a:r>
              <a:rPr lang="en-US" spc="-89" dirty="0">
                <a:cs typeface="Tahoma"/>
              </a:rPr>
              <a:t>rules</a:t>
            </a:r>
          </a:p>
          <a:p>
            <a:pPr marL="825268" marR="192532" lvl="1" indent="-342900">
              <a:lnSpc>
                <a:spcPct val="102600"/>
              </a:lnSpc>
            </a:pPr>
            <a:r>
              <a:rPr lang="en-US" spc="-89" dirty="0">
                <a:cs typeface="Tahoma"/>
              </a:rPr>
              <a:t>As d</a:t>
            </a:r>
            <a:r>
              <a:rPr lang="en-US" spc="-79" dirty="0">
                <a:cs typeface="Tahoma"/>
              </a:rPr>
              <a:t>ata </a:t>
            </a:r>
            <a:r>
              <a:rPr lang="en-US" spc="-59" dirty="0">
                <a:cs typeface="Tahoma"/>
              </a:rPr>
              <a:t>analytic tools  </a:t>
            </a:r>
            <a:r>
              <a:rPr lang="en-US" spc="-99" dirty="0">
                <a:cs typeface="Tahoma"/>
              </a:rPr>
              <a:t>for </a:t>
            </a:r>
            <a:r>
              <a:rPr lang="en-US" spc="-109" dirty="0">
                <a:cs typeface="Tahoma"/>
              </a:rPr>
              <a:t>understanding </a:t>
            </a:r>
            <a:r>
              <a:rPr lang="en-US" spc="-89" dirty="0">
                <a:cs typeface="Tahoma"/>
              </a:rPr>
              <a:t>the importance </a:t>
            </a:r>
            <a:r>
              <a:rPr lang="en-US" spc="-79" dirty="0">
                <a:cs typeface="Tahoma"/>
              </a:rPr>
              <a:t>of </a:t>
            </a:r>
            <a:r>
              <a:rPr lang="en-US" spc="-89" dirty="0">
                <a:cs typeface="Tahoma"/>
              </a:rPr>
              <a:t>different </a:t>
            </a:r>
            <a:r>
              <a:rPr lang="en-US" spc="-79" dirty="0">
                <a:cs typeface="Tahoma"/>
              </a:rPr>
              <a:t>inputs.</a:t>
            </a:r>
          </a:p>
          <a:p>
            <a:pPr marL="368068" marR="192532" indent="-342900">
              <a:lnSpc>
                <a:spcPct val="102600"/>
              </a:lnSpc>
            </a:pPr>
            <a:endParaRPr lang="en-US" sz="800" dirty="0">
              <a:cs typeface="Tahoma"/>
            </a:endParaRPr>
          </a:p>
          <a:p>
            <a:pPr marL="368068" marR="173656" indent="-342900">
              <a:lnSpc>
                <a:spcPct val="102600"/>
              </a:lnSpc>
              <a:spcBef>
                <a:spcPts val="595"/>
              </a:spcBef>
            </a:pPr>
            <a:r>
              <a:rPr lang="en-US" spc="-59" dirty="0">
                <a:cs typeface="Tahoma"/>
              </a:rPr>
              <a:t>Although </a:t>
            </a:r>
            <a:r>
              <a:rPr lang="en-US" spc="-50" dirty="0">
                <a:cs typeface="Tahoma"/>
              </a:rPr>
              <a:t>attractively </a:t>
            </a:r>
            <a:r>
              <a:rPr lang="en-US" spc="-99" dirty="0">
                <a:cs typeface="Tahoma"/>
              </a:rPr>
              <a:t>simple, </a:t>
            </a:r>
            <a:r>
              <a:rPr lang="en-US" spc="-89" dirty="0">
                <a:cs typeface="Tahoma"/>
              </a:rPr>
              <a:t>the </a:t>
            </a:r>
            <a:r>
              <a:rPr lang="en-US" spc="-59" dirty="0">
                <a:cs typeface="Tahoma"/>
              </a:rPr>
              <a:t>traditional </a:t>
            </a:r>
            <a:r>
              <a:rPr lang="en-US" spc="-99" dirty="0">
                <a:cs typeface="Tahoma"/>
              </a:rPr>
              <a:t>linear model </a:t>
            </a:r>
            <a:r>
              <a:rPr lang="en-US" spc="-89" dirty="0">
                <a:cs typeface="Tahoma"/>
              </a:rPr>
              <a:t>often </a:t>
            </a:r>
            <a:r>
              <a:rPr lang="en-US" spc="-69" dirty="0">
                <a:cs typeface="Tahoma"/>
              </a:rPr>
              <a:t>fails</a:t>
            </a:r>
            <a:r>
              <a:rPr lang="en-US" spc="-79" dirty="0">
                <a:cs typeface="Tahoma"/>
              </a:rPr>
              <a:t>:  </a:t>
            </a:r>
          </a:p>
          <a:p>
            <a:pPr marL="825268" marR="173656" lvl="1" indent="-342900">
              <a:lnSpc>
                <a:spcPct val="102600"/>
              </a:lnSpc>
              <a:spcBef>
                <a:spcPts val="595"/>
              </a:spcBef>
            </a:pPr>
            <a:r>
              <a:rPr lang="en-US" spc="-79" dirty="0">
                <a:cs typeface="Tahoma"/>
              </a:rPr>
              <a:t>As we’ve noted, </a:t>
            </a:r>
            <a:r>
              <a:rPr lang="en-US" spc="-59" dirty="0">
                <a:cs typeface="Tahoma"/>
              </a:rPr>
              <a:t>in </a:t>
            </a:r>
            <a:r>
              <a:rPr lang="en-US" spc="-89" dirty="0">
                <a:cs typeface="Tahoma"/>
              </a:rPr>
              <a:t>real </a:t>
            </a:r>
            <a:r>
              <a:rPr lang="en-US" spc="-69" dirty="0">
                <a:cs typeface="Tahoma"/>
              </a:rPr>
              <a:t>life, </a:t>
            </a:r>
            <a:r>
              <a:rPr lang="en-US" spc="-109" dirty="0">
                <a:cs typeface="Tahoma"/>
              </a:rPr>
              <a:t>effects </a:t>
            </a:r>
            <a:r>
              <a:rPr lang="en-US" spc="-139" dirty="0">
                <a:cs typeface="Tahoma"/>
              </a:rPr>
              <a:t>are </a:t>
            </a:r>
            <a:r>
              <a:rPr lang="en-US" spc="-89" dirty="0">
                <a:cs typeface="Tahoma"/>
              </a:rPr>
              <a:t>often </a:t>
            </a:r>
            <a:r>
              <a:rPr lang="en-US" spc="-69" dirty="0">
                <a:cs typeface="Tahoma"/>
              </a:rPr>
              <a:t>not  </a:t>
            </a:r>
            <a:r>
              <a:rPr lang="en-US" spc="-89" dirty="0">
                <a:cs typeface="Tahoma"/>
              </a:rPr>
              <a:t>linear.</a:t>
            </a:r>
          </a:p>
          <a:p>
            <a:pPr marL="825268" marR="173656" lvl="1" indent="-342900">
              <a:lnSpc>
                <a:spcPct val="102600"/>
              </a:lnSpc>
              <a:spcBef>
                <a:spcPts val="595"/>
              </a:spcBef>
            </a:pPr>
            <a:endParaRPr lang="en-US" sz="800" dirty="0">
              <a:cs typeface="Tahoma"/>
            </a:endParaRPr>
          </a:p>
          <a:p>
            <a:pPr marL="368068" marR="10067" indent="-342900">
              <a:lnSpc>
                <a:spcPct val="102600"/>
              </a:lnSpc>
              <a:spcBef>
                <a:spcPts val="595"/>
              </a:spcBef>
            </a:pPr>
            <a:r>
              <a:rPr lang="en-US" spc="-99" dirty="0">
                <a:cs typeface="Tahoma"/>
              </a:rPr>
              <a:t>We’ve already talked about splines which use pre-defined basis functions</a:t>
            </a:r>
          </a:p>
          <a:p>
            <a:pPr marL="368068" marR="10067" indent="-342900">
              <a:lnSpc>
                <a:spcPct val="102600"/>
              </a:lnSpc>
              <a:spcBef>
                <a:spcPts val="595"/>
              </a:spcBef>
            </a:pPr>
            <a:endParaRPr lang="en-US" sz="800" spc="-99" dirty="0">
              <a:cs typeface="Tahoma"/>
            </a:endParaRPr>
          </a:p>
          <a:p>
            <a:pPr marL="368068" marR="10067" indent="-342900">
              <a:lnSpc>
                <a:spcPct val="102600"/>
              </a:lnSpc>
              <a:spcBef>
                <a:spcPts val="595"/>
              </a:spcBef>
            </a:pPr>
            <a:r>
              <a:rPr lang="en-US" spc="-99" dirty="0">
                <a:cs typeface="Tahoma"/>
              </a:rPr>
              <a:t>Generalized Additive Models (GAMs) are a </a:t>
            </a:r>
            <a:r>
              <a:rPr lang="en-US" spc="-139" dirty="0">
                <a:cs typeface="Tahoma"/>
              </a:rPr>
              <a:t>more </a:t>
            </a:r>
            <a:r>
              <a:rPr lang="en-US" spc="-59" dirty="0">
                <a:cs typeface="Tahoma"/>
              </a:rPr>
              <a:t>automatic </a:t>
            </a:r>
            <a:r>
              <a:rPr lang="en-US" spc="-79" dirty="0">
                <a:cs typeface="Tahoma"/>
              </a:rPr>
              <a:t>flexible </a:t>
            </a:r>
            <a:r>
              <a:rPr lang="en-US" spc="-50" dirty="0">
                <a:cs typeface="Tahoma"/>
              </a:rPr>
              <a:t>statistical </a:t>
            </a:r>
            <a:r>
              <a:rPr lang="en-US" spc="-109" dirty="0">
                <a:cs typeface="Tahoma"/>
              </a:rPr>
              <a:t>method </a:t>
            </a:r>
            <a:r>
              <a:rPr lang="en-US" spc="-50" dirty="0">
                <a:cs typeface="Tahoma"/>
              </a:rPr>
              <a:t>that </a:t>
            </a:r>
            <a:r>
              <a:rPr lang="en-US" spc="-139" dirty="0">
                <a:cs typeface="Tahoma"/>
              </a:rPr>
              <a:t>may </a:t>
            </a:r>
            <a:r>
              <a:rPr lang="en-US" spc="-119" dirty="0">
                <a:cs typeface="Tahoma"/>
              </a:rPr>
              <a:t>be </a:t>
            </a:r>
            <a:r>
              <a:rPr lang="en-US" spc="-149" dirty="0">
                <a:cs typeface="Tahoma"/>
              </a:rPr>
              <a:t>used </a:t>
            </a:r>
            <a:r>
              <a:rPr lang="en-US" spc="-40" dirty="0">
                <a:cs typeface="Tahoma"/>
              </a:rPr>
              <a:t>to </a:t>
            </a:r>
            <a:r>
              <a:rPr lang="en-US" spc="-69" dirty="0">
                <a:cs typeface="Tahoma"/>
              </a:rPr>
              <a:t>identify </a:t>
            </a:r>
            <a:r>
              <a:rPr lang="en-US" spc="-109" dirty="0">
                <a:cs typeface="Tahoma"/>
              </a:rPr>
              <a:t>and </a:t>
            </a:r>
            <a:r>
              <a:rPr lang="en-US" spc="-79" dirty="0">
                <a:cs typeface="Tahoma"/>
              </a:rPr>
              <a:t>characterize </a:t>
            </a:r>
            <a:r>
              <a:rPr lang="en-US" spc="-99" dirty="0">
                <a:cs typeface="Tahoma"/>
              </a:rPr>
              <a:t>nonlinear </a:t>
            </a:r>
            <a:r>
              <a:rPr lang="en-US" spc="-109" dirty="0">
                <a:cs typeface="Tahoma"/>
              </a:rPr>
              <a:t>regression </a:t>
            </a:r>
            <a:r>
              <a:rPr lang="en-US" spc="-99" dirty="0">
                <a:cs typeface="Tahoma"/>
              </a:rPr>
              <a:t>effects.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9895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SAS: </a:t>
            </a:r>
            <a:r>
              <a:rPr lang="en-US" dirty="0" err="1"/>
              <a:t>proc</a:t>
            </a:r>
            <a:r>
              <a:rPr lang="en-US" dirty="0"/>
              <a:t> gam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two important options for the MODEL statement are: </a:t>
            </a:r>
          </a:p>
          <a:p>
            <a:pPr lvl="1"/>
            <a:r>
              <a:rPr lang="en-US" dirty="0"/>
              <a:t>METHOD = GCV: Chooses smoothing parameters by generalized cross-validation. </a:t>
            </a:r>
          </a:p>
          <a:p>
            <a:pPr lvl="2"/>
            <a:r>
              <a:rPr lang="en-US" dirty="0"/>
              <a:t>If DF is set for a variable, that choice overrides the GCV.  </a:t>
            </a:r>
          </a:p>
          <a:p>
            <a:pPr lvl="2"/>
            <a:endParaRPr lang="en-US" sz="800" dirty="0"/>
          </a:p>
          <a:p>
            <a:pPr lvl="1"/>
            <a:r>
              <a:rPr lang="en-US" dirty="0"/>
              <a:t>DIST = : Specifies the conditional distribution of the response variable. The choices are</a:t>
            </a:r>
          </a:p>
          <a:p>
            <a:pPr lvl="2"/>
            <a:r>
              <a:rPr lang="en-US" dirty="0"/>
              <a:t>GAUSSIAN (default)</a:t>
            </a:r>
          </a:p>
          <a:p>
            <a:pPr lvl="2"/>
            <a:r>
              <a:rPr lang="en-US" dirty="0"/>
              <a:t>BINARY</a:t>
            </a:r>
          </a:p>
          <a:p>
            <a:pPr lvl="2"/>
            <a:r>
              <a:rPr lang="en-US" dirty="0"/>
              <a:t>BINOMIAL</a:t>
            </a:r>
          </a:p>
          <a:p>
            <a:pPr lvl="2"/>
            <a:r>
              <a:rPr lang="en-US" dirty="0"/>
              <a:t>GAMMA</a:t>
            </a:r>
          </a:p>
          <a:p>
            <a:pPr lvl="2"/>
            <a:r>
              <a:rPr lang="en-US" dirty="0"/>
              <a:t>IGAUSSIAN</a:t>
            </a:r>
          </a:p>
          <a:p>
            <a:pPr lvl="2"/>
            <a:r>
              <a:rPr lang="en-US" dirty="0"/>
              <a:t>POISSON.</a:t>
            </a:r>
          </a:p>
          <a:p>
            <a:pPr lvl="2"/>
            <a:r>
              <a:rPr lang="en-US" dirty="0"/>
              <a:t>As mentioned before, only the canonical link can be used in each case..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6459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Spline in SAS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ods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html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ods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graphics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err="1">
                <a:solidFill>
                  <a:srgbClr val="00008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gam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= air;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model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Ozone = </a:t>
            </a: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spline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(Temp);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output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out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air_spline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predicted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residual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solidFill>
                  <a:srgbClr val="00008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ods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graphics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off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 err="1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ods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html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close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064136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Splines in SAS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ods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html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ods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graphics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err="1">
                <a:solidFill>
                  <a:srgbClr val="00008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gam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= air;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model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Ozone = 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spline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Solar_R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spline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(Wind) 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spline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(Temp);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output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out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air_spline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predicted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residual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b="1" dirty="0">
                <a:solidFill>
                  <a:srgbClr val="00008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ods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graphics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off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 err="1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ods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html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close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030018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Splines + Linear Parameter in SAS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ods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html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ods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graphics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rgbClr val="00008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proc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00008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gam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data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= air;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model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Ozone =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spline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Solar_R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spline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(Wind)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spline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(Temp) </a:t>
            </a:r>
            <a:r>
              <a:rPr lang="en-US" sz="1800" dirty="0" err="1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param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(time);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output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out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air_spline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predicted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residual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b="1" dirty="0">
                <a:solidFill>
                  <a:srgbClr val="00008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run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ods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graphics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off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 err="1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ods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html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close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593883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Loess in SAS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ods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html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ods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graphics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err="1">
                <a:solidFill>
                  <a:srgbClr val="00008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gam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= air;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model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Ozone = 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loess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(Temp);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output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out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air_loess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predicted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residual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b="1" dirty="0">
                <a:solidFill>
                  <a:srgbClr val="00008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ods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graphics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off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 err="1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ods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html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close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703546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 Models in 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### Fitting GAMs using </a:t>
            </a:r>
            <a:r>
              <a:rPr lang="en-US" sz="2400" i="1" dirty="0"/>
              <a:t>gam</a:t>
            </a:r>
            <a:r>
              <a:rPr lang="en-US" sz="2400" dirty="0"/>
              <a:t> library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library(gam)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air&lt;-read.csv("H:\\public_html\\BMTRY790_Spring2023\\Datasets\\Air.csv")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head(air)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FF0000"/>
                </a:solidFill>
              </a:rPr>
              <a:t>  Ozone </a:t>
            </a:r>
            <a:r>
              <a:rPr lang="en-US" sz="2400" dirty="0" err="1">
                <a:solidFill>
                  <a:srgbClr val="FF0000"/>
                </a:solidFill>
              </a:rPr>
              <a:t>Solar.R</a:t>
            </a:r>
            <a:r>
              <a:rPr lang="en-US" sz="2400" dirty="0">
                <a:solidFill>
                  <a:srgbClr val="FF0000"/>
                </a:solidFill>
              </a:rPr>
              <a:t> Wind  Temp Month Day  time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FF0000"/>
                </a:solidFill>
              </a:rPr>
              <a:t>1    41     190       7.4      67        5         1       1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FF0000"/>
                </a:solidFill>
              </a:rPr>
              <a:t>2    36     118       8.0      72        5         2       2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FF0000"/>
                </a:solidFill>
              </a:rPr>
              <a:t>3    12     149      12.6     74        5         3       3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FF0000"/>
                </a:solidFill>
              </a:rPr>
              <a:t>4    18     313      11.5     62        5         4       4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FF0000"/>
                </a:solidFill>
              </a:rPr>
              <a:t>5    NA     </a:t>
            </a:r>
            <a:r>
              <a:rPr lang="en-US" sz="2400" dirty="0" err="1">
                <a:solidFill>
                  <a:srgbClr val="FF0000"/>
                </a:solidFill>
              </a:rPr>
              <a:t>NA</a:t>
            </a:r>
            <a:r>
              <a:rPr lang="en-US" sz="2400" dirty="0">
                <a:solidFill>
                  <a:srgbClr val="FF0000"/>
                </a:solidFill>
              </a:rPr>
              <a:t>      14.3     56        5         5       5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FF0000"/>
                </a:solidFill>
              </a:rPr>
              <a:t>6    28      NA      14.9     66        5         6       6</a:t>
            </a:r>
          </a:p>
        </p:txBody>
      </p:sp>
    </p:spTree>
    <p:extLst>
      <p:ext uri="{BB962C8B-B14F-4D97-AF65-F5344CB8AC3E}">
        <p14:creationId xmlns:p14="http://schemas.microsoft.com/office/powerpoint/2010/main" val="40180365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 Models in 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### Fitting GAMs using </a:t>
            </a:r>
            <a:r>
              <a:rPr lang="en-US" sz="2000" i="1" dirty="0"/>
              <a:t>gam</a:t>
            </a:r>
            <a:r>
              <a:rPr lang="en-US" sz="2000" dirty="0"/>
              <a:t> library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err="1">
                <a:solidFill>
                  <a:srgbClr val="0000FF"/>
                </a:solidFill>
              </a:rPr>
              <a:t>ozmod</a:t>
            </a:r>
            <a:r>
              <a:rPr lang="en-US" sz="2000" dirty="0">
                <a:solidFill>
                  <a:srgbClr val="0000FF"/>
                </a:solidFill>
              </a:rPr>
              <a:t>&lt;-gam(log(Ozone)~s(</a:t>
            </a:r>
            <a:r>
              <a:rPr lang="en-US" sz="2000" dirty="0" err="1">
                <a:solidFill>
                  <a:srgbClr val="0000FF"/>
                </a:solidFill>
              </a:rPr>
              <a:t>Solar.R</a:t>
            </a:r>
            <a:r>
              <a:rPr lang="en-US" sz="2000" dirty="0">
                <a:solidFill>
                  <a:srgbClr val="0000FF"/>
                </a:solidFill>
              </a:rPr>
              <a:t>)+s(Wind)+s(Temp), family=</a:t>
            </a:r>
            <a:r>
              <a:rPr lang="en-US" sz="2000" dirty="0" err="1">
                <a:solidFill>
                  <a:srgbClr val="0000FF"/>
                </a:solidFill>
              </a:rPr>
              <a:t>gaussian</a:t>
            </a:r>
            <a:r>
              <a:rPr lang="en-US" sz="2000" dirty="0">
                <a:solidFill>
                  <a:srgbClr val="0000FF"/>
                </a:solidFill>
              </a:rPr>
              <a:t>(link=identity),data=air)</a:t>
            </a:r>
          </a:p>
          <a:p>
            <a:pPr marL="0" indent="0">
              <a:spcBef>
                <a:spcPts val="0"/>
              </a:spcBef>
              <a:buNone/>
            </a:pPr>
            <a:endParaRPr lang="en-US" sz="800" dirty="0">
              <a:solidFill>
                <a:srgbClr val="0000FF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summary(</a:t>
            </a:r>
            <a:r>
              <a:rPr lang="en-US" sz="2000" dirty="0" err="1">
                <a:solidFill>
                  <a:srgbClr val="0000FF"/>
                </a:solidFill>
              </a:rPr>
              <a:t>ozmod</a:t>
            </a:r>
            <a:r>
              <a:rPr lang="en-US" sz="2000" dirty="0">
                <a:solidFill>
                  <a:srgbClr val="0000FF"/>
                </a:solidFill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800" dirty="0">
              <a:solidFill>
                <a:srgbClr val="0000FF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Call: gam(formula = log(Ozone) ~ s(</a:t>
            </a:r>
            <a:r>
              <a:rPr lang="en-US" sz="2000" dirty="0" err="1">
                <a:solidFill>
                  <a:srgbClr val="FF0000"/>
                </a:solidFill>
              </a:rPr>
              <a:t>Solar.R</a:t>
            </a:r>
            <a:r>
              <a:rPr lang="en-US" sz="2000" dirty="0">
                <a:solidFill>
                  <a:srgbClr val="FF0000"/>
                </a:solidFill>
              </a:rPr>
              <a:t>) + s(Wind) + s(Temp), family = </a:t>
            </a:r>
            <a:r>
              <a:rPr lang="en-US" sz="2000" dirty="0" err="1">
                <a:solidFill>
                  <a:srgbClr val="FF0000"/>
                </a:solidFill>
              </a:rPr>
              <a:t>gaussian</a:t>
            </a:r>
            <a:r>
              <a:rPr lang="en-US" sz="2000" dirty="0">
                <a:solidFill>
                  <a:srgbClr val="FF0000"/>
                </a:solidFill>
              </a:rPr>
              <a:t>(link = identity),  data = air)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Deviance Residuals: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    Min           1Q       Median       3Q           Max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-1.84583 -0.24538 -0.04403  0.31419  0.99890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(Dispersion Parameter for </a:t>
            </a:r>
            <a:r>
              <a:rPr lang="en-US" sz="2000" dirty="0" err="1">
                <a:solidFill>
                  <a:srgbClr val="FF0000"/>
                </a:solidFill>
              </a:rPr>
              <a:t>gaussian</a:t>
            </a:r>
            <a:r>
              <a:rPr lang="en-US" sz="2000" dirty="0">
                <a:solidFill>
                  <a:srgbClr val="FF0000"/>
                </a:solidFill>
              </a:rPr>
              <a:t> family taken to be 0.2235)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Null Deviance: 82.47 on 110 degrees of freedom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Residual Deviance: 21.9077 on 98.0001 degrees of freedom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AIC: 162.8854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42 observations deleted due to </a:t>
            </a:r>
            <a:r>
              <a:rPr lang="en-US" sz="2000" dirty="0" err="1">
                <a:solidFill>
                  <a:srgbClr val="FF0000"/>
                </a:solidFill>
              </a:rPr>
              <a:t>missingness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Number of Local Scoring Iterations: 2 </a:t>
            </a:r>
          </a:p>
        </p:txBody>
      </p:sp>
    </p:spTree>
    <p:extLst>
      <p:ext uri="{BB962C8B-B14F-4D97-AF65-F5344CB8AC3E}">
        <p14:creationId xmlns:p14="http://schemas.microsoft.com/office/powerpoint/2010/main" val="31371050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 Models in 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### Fitting GAMs using </a:t>
            </a:r>
            <a:r>
              <a:rPr lang="en-US" sz="2400" i="1" dirty="0"/>
              <a:t>gam</a:t>
            </a:r>
            <a:r>
              <a:rPr lang="en-US" sz="2400" dirty="0"/>
              <a:t> library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ozmod2&lt;-gam(log(Ozone)~s(</a:t>
            </a:r>
            <a:r>
              <a:rPr lang="en-US" sz="2400" dirty="0" err="1">
                <a:solidFill>
                  <a:srgbClr val="0000FF"/>
                </a:solidFill>
              </a:rPr>
              <a:t>Solar.R</a:t>
            </a:r>
            <a:r>
              <a:rPr lang="en-US" sz="2400" dirty="0">
                <a:solidFill>
                  <a:srgbClr val="0000FF"/>
                </a:solidFill>
              </a:rPr>
              <a:t>)+s(Wind)+s(Temp), family=gaussian(link=identity),data=air)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summary(ozmod2)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FF0000"/>
                </a:solidFill>
              </a:rPr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err="1">
                <a:solidFill>
                  <a:srgbClr val="FF0000"/>
                </a:solidFill>
              </a:rPr>
              <a:t>Anova</a:t>
            </a:r>
            <a:r>
              <a:rPr lang="en-US" sz="2400" dirty="0">
                <a:solidFill>
                  <a:srgbClr val="FF0000"/>
                </a:solidFill>
              </a:rPr>
              <a:t> for Parametric Effects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FF0000"/>
                </a:solidFill>
              </a:rPr>
              <a:t>                   </a:t>
            </a:r>
            <a:r>
              <a:rPr lang="en-US" sz="2400" dirty="0" err="1">
                <a:solidFill>
                  <a:srgbClr val="FF0000"/>
                </a:solidFill>
              </a:rPr>
              <a:t>Df</a:t>
            </a:r>
            <a:r>
              <a:rPr lang="en-US" sz="2400" dirty="0">
                <a:solidFill>
                  <a:srgbClr val="FF0000"/>
                </a:solidFill>
              </a:rPr>
              <a:t>   Sum </a:t>
            </a:r>
            <a:r>
              <a:rPr lang="en-US" sz="2400" dirty="0" err="1">
                <a:solidFill>
                  <a:srgbClr val="FF0000"/>
                </a:solidFill>
              </a:rPr>
              <a:t>Sq</a:t>
            </a:r>
            <a:r>
              <a:rPr lang="en-US" sz="2400" dirty="0">
                <a:solidFill>
                  <a:srgbClr val="FF0000"/>
                </a:solidFill>
              </a:rPr>
              <a:t>    Mean </a:t>
            </a:r>
            <a:r>
              <a:rPr lang="en-US" sz="2400" dirty="0" err="1">
                <a:solidFill>
                  <a:srgbClr val="FF0000"/>
                </a:solidFill>
              </a:rPr>
              <a:t>Sq</a:t>
            </a:r>
            <a:r>
              <a:rPr lang="en-US" sz="2400" dirty="0">
                <a:solidFill>
                  <a:srgbClr val="FF0000"/>
                </a:solidFill>
              </a:rPr>
              <a:t>      F value      </a:t>
            </a:r>
            <a:r>
              <a:rPr lang="en-US" sz="2400" dirty="0" err="1">
                <a:solidFill>
                  <a:srgbClr val="FF0000"/>
                </a:solidFill>
              </a:rPr>
              <a:t>Pr</a:t>
            </a:r>
            <a:r>
              <a:rPr lang="en-US" sz="2400" dirty="0">
                <a:solidFill>
                  <a:srgbClr val="FF0000"/>
                </a:solidFill>
              </a:rPr>
              <a:t>(&gt;F)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FF0000"/>
                </a:solidFill>
              </a:rPr>
              <a:t>s(</a:t>
            </a:r>
            <a:r>
              <a:rPr lang="en-US" sz="2400" dirty="0" err="1">
                <a:solidFill>
                  <a:srgbClr val="FF0000"/>
                </a:solidFill>
              </a:rPr>
              <a:t>Solar.R</a:t>
            </a:r>
            <a:r>
              <a:rPr lang="en-US" sz="2400" dirty="0">
                <a:solidFill>
                  <a:srgbClr val="FF0000"/>
                </a:solidFill>
              </a:rPr>
              <a:t>)    1    16.041    16.0408        71.756   2.484e-13 ***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FF0000"/>
                </a:solidFill>
              </a:rPr>
              <a:t>s(Wind)      1    17.208    17.2083        76.978   5.521e-14 ***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FF0000"/>
                </a:solidFill>
              </a:rPr>
              <a:t>s(Temp)      1    12.723    12.7227        56.913   2.351e-11 ***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FF0000"/>
                </a:solidFill>
              </a:rPr>
              <a:t>Residuals   98   21.908    0.2235    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FF0000"/>
                </a:solidFill>
              </a:rPr>
              <a:t>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err="1">
                <a:solidFill>
                  <a:srgbClr val="FF0000"/>
                </a:solidFill>
              </a:rPr>
              <a:t>Signif</a:t>
            </a:r>
            <a:r>
              <a:rPr lang="en-US" sz="2400" dirty="0">
                <a:solidFill>
                  <a:srgbClr val="FF0000"/>
                </a:solidFill>
              </a:rPr>
              <a:t>. codes:  0 ‘***’ 0.001 ‘**’ 0.01 ‘*’ 0.05 ‘.’ 0.1 ‘ ’ 1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err="1">
                <a:solidFill>
                  <a:srgbClr val="FF0000"/>
                </a:solidFill>
              </a:rPr>
              <a:t>Anova</a:t>
            </a:r>
            <a:r>
              <a:rPr lang="en-US" sz="2400" dirty="0">
                <a:solidFill>
                  <a:srgbClr val="FF0000"/>
                </a:solidFill>
              </a:rPr>
              <a:t> for Nonparametric Effects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FF0000"/>
                </a:solidFill>
              </a:rPr>
              <a:t>     </a:t>
            </a:r>
            <a:r>
              <a:rPr lang="en-US" sz="2400" dirty="0" err="1">
                <a:solidFill>
                  <a:srgbClr val="FF0000"/>
                </a:solidFill>
              </a:rPr>
              <a:t>Npar</a:t>
            </a:r>
            <a:r>
              <a:rPr lang="en-US" sz="2400" dirty="0">
                <a:solidFill>
                  <a:srgbClr val="FF0000"/>
                </a:solidFill>
              </a:rPr>
              <a:t>          </a:t>
            </a:r>
            <a:r>
              <a:rPr lang="en-US" sz="2400" dirty="0" err="1">
                <a:solidFill>
                  <a:srgbClr val="FF0000"/>
                </a:solidFill>
              </a:rPr>
              <a:t>Df</a:t>
            </a:r>
            <a:r>
              <a:rPr lang="en-US" sz="2400" dirty="0">
                <a:solidFill>
                  <a:srgbClr val="FF0000"/>
                </a:solidFill>
              </a:rPr>
              <a:t>     </a:t>
            </a:r>
            <a:r>
              <a:rPr lang="en-US" sz="2400" dirty="0" err="1">
                <a:solidFill>
                  <a:srgbClr val="FF0000"/>
                </a:solidFill>
              </a:rPr>
              <a:t>Npar</a:t>
            </a:r>
            <a:r>
              <a:rPr lang="en-US" sz="2400" dirty="0">
                <a:solidFill>
                  <a:srgbClr val="FF0000"/>
                </a:solidFill>
              </a:rPr>
              <a:t> F   </a:t>
            </a:r>
            <a:r>
              <a:rPr lang="en-US" sz="2400" dirty="0" err="1">
                <a:solidFill>
                  <a:srgbClr val="FF0000"/>
                </a:solidFill>
              </a:rPr>
              <a:t>Pr</a:t>
            </a:r>
            <a:r>
              <a:rPr lang="en-US" sz="2400" dirty="0">
                <a:solidFill>
                  <a:srgbClr val="FF0000"/>
                </a:solidFill>
              </a:rPr>
              <a:t>(F)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FF0000"/>
                </a:solidFill>
              </a:rPr>
              <a:t>(Intercept)        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FF0000"/>
                </a:solidFill>
              </a:rPr>
              <a:t>s(</a:t>
            </a:r>
            <a:r>
              <a:rPr lang="en-US" sz="2400" dirty="0" err="1">
                <a:solidFill>
                  <a:srgbClr val="FF0000"/>
                </a:solidFill>
              </a:rPr>
              <a:t>Solar.R</a:t>
            </a:r>
            <a:r>
              <a:rPr lang="en-US" sz="2400" dirty="0">
                <a:solidFill>
                  <a:srgbClr val="FF0000"/>
                </a:solidFill>
              </a:rPr>
              <a:t>)         3     2.8465   0.04151 *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FF0000"/>
                </a:solidFill>
              </a:rPr>
              <a:t>s(Wind)            3    3.4736   0.01897 *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FF0000"/>
                </a:solidFill>
              </a:rPr>
              <a:t>s(Temp)            3    2.9358   0.03713 *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FF0000"/>
                </a:solidFill>
              </a:rPr>
              <a:t>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err="1">
                <a:solidFill>
                  <a:srgbClr val="FF0000"/>
                </a:solidFill>
              </a:rPr>
              <a:t>Signif</a:t>
            </a:r>
            <a:r>
              <a:rPr lang="en-US" sz="2400" dirty="0">
                <a:solidFill>
                  <a:srgbClr val="FF0000"/>
                </a:solidFill>
              </a:rPr>
              <a:t>. codes:  0 ‘***’ 0.001 ‘**’ 0.01 ‘*’ 0.05 ‘.’ 0.1 ‘ ’ 1</a:t>
            </a:r>
          </a:p>
        </p:txBody>
      </p:sp>
    </p:spTree>
    <p:extLst>
      <p:ext uri="{BB962C8B-B14F-4D97-AF65-F5344CB8AC3E}">
        <p14:creationId xmlns:p14="http://schemas.microsoft.com/office/powerpoint/2010/main" val="20908536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2526"/>
            <a:ext cx="10515600" cy="995165"/>
          </a:xfrm>
        </p:spPr>
        <p:txBody>
          <a:bodyPr/>
          <a:lstStyle/>
          <a:p>
            <a:r>
              <a:rPr lang="en-US" dirty="0"/>
              <a:t>GAM Models in 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1821"/>
            <a:ext cx="10515600" cy="558193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700" dirty="0"/>
              <a:t>### Fitting GAMs using </a:t>
            </a:r>
            <a:r>
              <a:rPr lang="en-US" sz="1700" i="1" dirty="0"/>
              <a:t>gam</a:t>
            </a:r>
            <a:r>
              <a:rPr lang="en-US" sz="1700" dirty="0"/>
              <a:t> library WITH LINEAR EFFECTS!!!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dirty="0">
                <a:solidFill>
                  <a:srgbClr val="0000FF"/>
                </a:solidFill>
              </a:rPr>
              <a:t>ozmod2a&lt;-gam(log(Ozone)~</a:t>
            </a:r>
            <a:r>
              <a:rPr lang="en-US" sz="1700" dirty="0" err="1">
                <a:solidFill>
                  <a:srgbClr val="0000FF"/>
                </a:solidFill>
              </a:rPr>
              <a:t>Solar.R+Wind+Temp+s</a:t>
            </a:r>
            <a:r>
              <a:rPr lang="en-US" sz="1700" dirty="0">
                <a:solidFill>
                  <a:srgbClr val="0000FF"/>
                </a:solidFill>
              </a:rPr>
              <a:t>(</a:t>
            </a:r>
            <a:r>
              <a:rPr lang="en-US" sz="1700" dirty="0" err="1">
                <a:solidFill>
                  <a:srgbClr val="0000FF"/>
                </a:solidFill>
              </a:rPr>
              <a:t>Solar.R</a:t>
            </a:r>
            <a:r>
              <a:rPr lang="en-US" sz="1700" dirty="0">
                <a:solidFill>
                  <a:srgbClr val="0000FF"/>
                </a:solidFill>
              </a:rPr>
              <a:t>)+s(Wind)+s(Temp), family=gaussian(link=identity),data=air)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dirty="0">
                <a:solidFill>
                  <a:srgbClr val="0000FF"/>
                </a:solidFill>
              </a:rPr>
              <a:t>summary(</a:t>
            </a:r>
            <a:r>
              <a:rPr lang="en-US" sz="1700" dirty="0" err="1">
                <a:solidFill>
                  <a:srgbClr val="0000FF"/>
                </a:solidFill>
              </a:rPr>
              <a:t>ozmoda</a:t>
            </a:r>
            <a:r>
              <a:rPr lang="en-US" sz="1700" dirty="0">
                <a:solidFill>
                  <a:srgbClr val="0000FF"/>
                </a:solidFill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dirty="0">
                <a:solidFill>
                  <a:srgbClr val="FF0000"/>
                </a:solidFill>
              </a:rPr>
              <a:t>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dirty="0" err="1">
                <a:solidFill>
                  <a:srgbClr val="FF0000"/>
                </a:solidFill>
              </a:rPr>
              <a:t>Anova</a:t>
            </a:r>
            <a:r>
              <a:rPr lang="en-US" sz="1700" dirty="0">
                <a:solidFill>
                  <a:srgbClr val="FF0000"/>
                </a:solidFill>
              </a:rPr>
              <a:t> for Parametric Effects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dirty="0">
                <a:solidFill>
                  <a:srgbClr val="FF0000"/>
                </a:solidFill>
              </a:rPr>
              <a:t>          	</a:t>
            </a:r>
            <a:r>
              <a:rPr lang="en-US" sz="1700" dirty="0" err="1">
                <a:solidFill>
                  <a:srgbClr val="FF0000"/>
                </a:solidFill>
              </a:rPr>
              <a:t>Df</a:t>
            </a:r>
            <a:r>
              <a:rPr lang="en-US" sz="1700" dirty="0">
                <a:solidFill>
                  <a:srgbClr val="FF0000"/>
                </a:solidFill>
              </a:rPr>
              <a:t>  	Sum Sq 	Mean Sq 	F value    	</a:t>
            </a:r>
            <a:r>
              <a:rPr lang="en-US" sz="1700" dirty="0" err="1">
                <a:solidFill>
                  <a:srgbClr val="FF0000"/>
                </a:solidFill>
              </a:rPr>
              <a:t>Pr</a:t>
            </a:r>
            <a:r>
              <a:rPr lang="en-US" sz="1700" dirty="0">
                <a:solidFill>
                  <a:srgbClr val="FF0000"/>
                </a:solidFill>
              </a:rPr>
              <a:t>(&gt;F)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dirty="0" err="1">
                <a:solidFill>
                  <a:srgbClr val="FF0000"/>
                </a:solidFill>
              </a:rPr>
              <a:t>Solar.R</a:t>
            </a:r>
            <a:r>
              <a:rPr lang="en-US" sz="1700" dirty="0">
                <a:solidFill>
                  <a:srgbClr val="FF0000"/>
                </a:solidFill>
              </a:rPr>
              <a:t>    	1 	16.041 	16.0408  	71.756 	2.484e-13 ***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dirty="0">
                <a:solidFill>
                  <a:srgbClr val="FF0000"/>
                </a:solidFill>
              </a:rPr>
              <a:t>Wind       	1 	17.208 	17.2083  	76.978	5.521e-14 ***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dirty="0">
                <a:solidFill>
                  <a:srgbClr val="FF0000"/>
                </a:solidFill>
              </a:rPr>
              <a:t>Temp       	1 	12.723 	12.7227  	56.913 	2.351e-11 ***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dirty="0">
                <a:solidFill>
                  <a:srgbClr val="FF0000"/>
                </a:solidFill>
              </a:rPr>
              <a:t>Residuals 	98 	21.7862  	0.2246    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dirty="0">
                <a:solidFill>
                  <a:srgbClr val="FF0000"/>
                </a:solidFill>
              </a:rPr>
              <a:t>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dirty="0" err="1">
                <a:solidFill>
                  <a:srgbClr val="FF0000"/>
                </a:solidFill>
              </a:rPr>
              <a:t>Anova</a:t>
            </a:r>
            <a:r>
              <a:rPr lang="en-US" sz="1700" dirty="0">
                <a:solidFill>
                  <a:srgbClr val="FF0000"/>
                </a:solidFill>
              </a:rPr>
              <a:t> for Nonparametric Effects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dirty="0">
                <a:solidFill>
                  <a:srgbClr val="FF0000"/>
                </a:solidFill>
              </a:rPr>
              <a:t>            	 </a:t>
            </a:r>
            <a:r>
              <a:rPr lang="en-US" sz="1700" dirty="0" err="1">
                <a:solidFill>
                  <a:srgbClr val="FF0000"/>
                </a:solidFill>
              </a:rPr>
              <a:t>Npar</a:t>
            </a:r>
            <a:r>
              <a:rPr lang="en-US" sz="1700" dirty="0">
                <a:solidFill>
                  <a:srgbClr val="FF0000"/>
                </a:solidFill>
              </a:rPr>
              <a:t> </a:t>
            </a:r>
            <a:r>
              <a:rPr lang="en-US" sz="1700" dirty="0" err="1">
                <a:solidFill>
                  <a:srgbClr val="FF0000"/>
                </a:solidFill>
              </a:rPr>
              <a:t>Df</a:t>
            </a:r>
            <a:r>
              <a:rPr lang="en-US" sz="1700" dirty="0">
                <a:solidFill>
                  <a:srgbClr val="FF0000"/>
                </a:solidFill>
              </a:rPr>
              <a:t>  	</a:t>
            </a:r>
            <a:r>
              <a:rPr lang="en-US" sz="1700" dirty="0" err="1">
                <a:solidFill>
                  <a:srgbClr val="FF0000"/>
                </a:solidFill>
              </a:rPr>
              <a:t>Npar</a:t>
            </a:r>
            <a:r>
              <a:rPr lang="en-US" sz="1700" dirty="0">
                <a:solidFill>
                  <a:srgbClr val="FF0000"/>
                </a:solidFill>
              </a:rPr>
              <a:t> F   	</a:t>
            </a:r>
            <a:r>
              <a:rPr lang="en-US" sz="1700" dirty="0" err="1">
                <a:solidFill>
                  <a:srgbClr val="FF0000"/>
                </a:solidFill>
              </a:rPr>
              <a:t>Pr</a:t>
            </a:r>
            <a:r>
              <a:rPr lang="en-US" sz="1700" dirty="0">
                <a:solidFill>
                  <a:srgbClr val="FF0000"/>
                </a:solidFill>
              </a:rPr>
              <a:t>(F)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dirty="0">
                <a:solidFill>
                  <a:srgbClr val="FF0000"/>
                </a:solidFill>
              </a:rPr>
              <a:t>(Intercept)       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dirty="0" err="1">
                <a:solidFill>
                  <a:srgbClr val="FF0000"/>
                </a:solidFill>
              </a:rPr>
              <a:t>Solar.R</a:t>
            </a:r>
            <a:r>
              <a:rPr lang="en-US" sz="1700" dirty="0">
                <a:solidFill>
                  <a:srgbClr val="FF0000"/>
                </a:solidFill>
              </a:rPr>
              <a:t>           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dirty="0">
                <a:solidFill>
                  <a:srgbClr val="FF0000"/>
                </a:solidFill>
              </a:rPr>
              <a:t>Wind              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dirty="0">
                <a:solidFill>
                  <a:srgbClr val="FF0000"/>
                </a:solidFill>
              </a:rPr>
              <a:t>Temp              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dirty="0">
                <a:solidFill>
                  <a:srgbClr val="FF0000"/>
                </a:solidFill>
              </a:rPr>
              <a:t>s(</a:t>
            </a:r>
            <a:r>
              <a:rPr lang="en-US" sz="1700" dirty="0" err="1">
                <a:solidFill>
                  <a:srgbClr val="FF0000"/>
                </a:solidFill>
              </a:rPr>
              <a:t>Solar.R</a:t>
            </a:r>
            <a:r>
              <a:rPr lang="en-US" sz="1700" dirty="0">
                <a:solidFill>
                  <a:srgbClr val="FF0000"/>
                </a:solidFill>
              </a:rPr>
              <a:t>)        3 	2.8465 	0.04151 *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dirty="0">
                <a:solidFill>
                  <a:srgbClr val="FF0000"/>
                </a:solidFill>
              </a:rPr>
              <a:t>s(Wind)           3 	3.4736 	0.01897 *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dirty="0">
                <a:solidFill>
                  <a:srgbClr val="FF0000"/>
                </a:solidFill>
              </a:rPr>
              <a:t>s(Temp)           3 	2.9358 	0.03713 *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dirty="0">
                <a:solidFill>
                  <a:srgbClr val="FF0000"/>
                </a:solidFill>
              </a:rPr>
              <a:t>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dirty="0" err="1">
                <a:solidFill>
                  <a:srgbClr val="FF0000"/>
                </a:solidFill>
              </a:rPr>
              <a:t>Signif</a:t>
            </a:r>
            <a:r>
              <a:rPr lang="en-US" sz="1700" dirty="0">
                <a:solidFill>
                  <a:srgbClr val="FF0000"/>
                </a:solidFill>
              </a:rPr>
              <a:t>. codes:  0 ‘***’ 0.001 ‘**’ 0.01 ‘*’ 0.05 ‘.’ 0.1 ‘ ’ 1</a:t>
            </a:r>
          </a:p>
        </p:txBody>
      </p:sp>
    </p:spTree>
    <p:extLst>
      <p:ext uri="{BB962C8B-B14F-4D97-AF65-F5344CB8AC3E}">
        <p14:creationId xmlns:p14="http://schemas.microsoft.com/office/powerpoint/2010/main" val="17703212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 Models in 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164" y="1425651"/>
            <a:ext cx="10929853" cy="521359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88929" y="1560733"/>
            <a:ext cx="19978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plot(ozmod2, se=T)</a:t>
            </a:r>
          </a:p>
        </p:txBody>
      </p:sp>
    </p:spTree>
    <p:extLst>
      <p:ext uri="{BB962C8B-B14F-4D97-AF65-F5344CB8AC3E}">
        <p14:creationId xmlns:p14="http://schemas.microsoft.com/office/powerpoint/2010/main" val="212520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of GAMs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8068" indent="-342900">
              <a:spcBef>
                <a:spcPts val="0"/>
              </a:spcBef>
            </a:pPr>
            <a:r>
              <a:rPr lang="en-US" spc="-168" dirty="0">
                <a:cs typeface="Tahoma"/>
              </a:rPr>
              <a:t>In </a:t>
            </a:r>
            <a:r>
              <a:rPr lang="en-US" spc="-89" dirty="0">
                <a:cs typeface="Tahoma"/>
              </a:rPr>
              <a:t>the </a:t>
            </a:r>
            <a:r>
              <a:rPr lang="en-US" spc="-109" dirty="0">
                <a:cs typeface="Tahoma"/>
              </a:rPr>
              <a:t>regression </a:t>
            </a:r>
            <a:r>
              <a:rPr lang="en-US" spc="-79" dirty="0">
                <a:cs typeface="Tahoma"/>
              </a:rPr>
              <a:t>setting, </a:t>
            </a:r>
            <a:r>
              <a:rPr lang="en-US" spc="-119" dirty="0">
                <a:cs typeface="Tahoma"/>
              </a:rPr>
              <a:t>a </a:t>
            </a:r>
            <a:r>
              <a:rPr lang="en-US" spc="-109" dirty="0">
                <a:cs typeface="Tahoma"/>
              </a:rPr>
              <a:t>generalized </a:t>
            </a:r>
            <a:r>
              <a:rPr lang="en-US" spc="-69" dirty="0">
                <a:cs typeface="Tahoma"/>
              </a:rPr>
              <a:t>additive </a:t>
            </a:r>
            <a:r>
              <a:rPr lang="en-US" spc="-99" dirty="0">
                <a:cs typeface="Tahoma"/>
              </a:rPr>
              <a:t>model </a:t>
            </a:r>
            <a:r>
              <a:rPr lang="en-US" spc="-129" dirty="0">
                <a:cs typeface="Tahoma"/>
              </a:rPr>
              <a:t>has </a:t>
            </a:r>
            <a:r>
              <a:rPr lang="en-US" spc="-89" dirty="0">
                <a:cs typeface="Tahoma"/>
              </a:rPr>
              <a:t>the </a:t>
            </a:r>
            <a:r>
              <a:rPr lang="en-US" spc="-99" dirty="0">
                <a:cs typeface="Tahoma"/>
              </a:rPr>
              <a:t>form</a:t>
            </a:r>
          </a:p>
          <a:p>
            <a:pPr marL="368068" indent="-342900">
              <a:spcBef>
                <a:spcPts val="0"/>
              </a:spcBef>
            </a:pPr>
            <a:endParaRPr lang="en-US" sz="800" dirty="0">
              <a:cs typeface="Tahoma"/>
            </a:endParaRPr>
          </a:p>
          <a:p>
            <a:pPr marL="361580" indent="0">
              <a:spcBef>
                <a:spcPts val="0"/>
              </a:spcBef>
              <a:buNone/>
            </a:pPr>
            <a:r>
              <a:rPr lang="en-US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E(</a:t>
            </a:r>
            <a:r>
              <a:rPr lang="en-US" i="1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i="1" spc="-21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i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pc="-44" baseline="-10416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i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i="1" spc="-22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pc="44" baseline="-10416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i="1" spc="-22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i="1" spc="-22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i="1" spc="-22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i="1" spc="-22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i="1" spc="-22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spc="-59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spc="-87" baseline="-10416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i="1" spc="-535" baseline="-1041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119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pc="-6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9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pc="-6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spc="1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i="1" spc="-9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9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pc="-18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spc="89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pc="133" baseline="-10416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pc="89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spc="89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pc="133" baseline="-10416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pc="89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pc="-18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9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pc="-18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spc="89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pc="133" baseline="-10416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pc="89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spc="89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pc="133" baseline="-10416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pc="89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pc="-18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9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pc="-18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i="1" spc="-22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i="1" spc="-22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i="1" spc="-1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9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pc="-18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spc="-3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i="1" spc="-44" baseline="-10416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i="1" spc="-535" baseline="-1041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-10416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i="1" spc="-535" baseline="-1041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119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61580" indent="0">
              <a:spcBef>
                <a:spcPts val="0"/>
              </a:spcBef>
              <a:buNone/>
            </a:pP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8068" marR="10067" indent="-342900">
              <a:lnSpc>
                <a:spcPct val="125299"/>
              </a:lnSpc>
              <a:spcBef>
                <a:spcPts val="0"/>
              </a:spcBef>
            </a:pPr>
            <a:r>
              <a:rPr lang="en-US" spc="-30" dirty="0">
                <a:cs typeface="Tahoma"/>
              </a:rPr>
              <a:t>Here </a:t>
            </a:r>
            <a:r>
              <a:rPr lang="en-US" i="1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pc="44" baseline="-10416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i="1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X</a:t>
            </a:r>
            <a:r>
              <a:rPr lang="en-US" spc="44" baseline="-10416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. . , </a:t>
            </a:r>
            <a:r>
              <a:rPr lang="en-US" i="1" spc="-59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spc="-87" baseline="-10416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i="1" spc="-87" baseline="-1041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19" dirty="0">
                <a:cs typeface="Tahoma"/>
              </a:rPr>
              <a:t>are </a:t>
            </a:r>
            <a:r>
              <a:rPr lang="en-US" i="1" spc="-119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pc="-11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19" dirty="0">
                <a:cs typeface="Times New Roman" panose="02020603050405020304" pitchFamily="18" charset="0"/>
              </a:rPr>
              <a:t>input features/</a:t>
            </a:r>
            <a:r>
              <a:rPr lang="en-US" spc="-89" dirty="0">
                <a:cs typeface="Tahoma"/>
              </a:rPr>
              <a:t>predictors </a:t>
            </a:r>
            <a:r>
              <a:rPr lang="en-US" spc="-109" dirty="0">
                <a:cs typeface="Tahoma"/>
              </a:rPr>
              <a:t>and </a:t>
            </a:r>
            <a:r>
              <a:rPr lang="en-US" i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i="1" spc="-20" dirty="0">
                <a:cs typeface="Arial"/>
              </a:rPr>
              <a:t> </a:t>
            </a:r>
            <a:r>
              <a:rPr lang="en-US" spc="-79" dirty="0">
                <a:cs typeface="Tahoma"/>
              </a:rPr>
              <a:t>is </a:t>
            </a:r>
            <a:r>
              <a:rPr lang="en-US" spc="-89" dirty="0">
                <a:cs typeface="Tahoma"/>
              </a:rPr>
              <a:t>a continuous </a:t>
            </a:r>
            <a:r>
              <a:rPr lang="en-US" spc="-99" dirty="0">
                <a:cs typeface="Tahoma"/>
              </a:rPr>
              <a:t>outcome of interest.  </a:t>
            </a:r>
          </a:p>
          <a:p>
            <a:pPr marL="368068" marR="10067" indent="-342900">
              <a:lnSpc>
                <a:spcPct val="125299"/>
              </a:lnSpc>
              <a:spcBef>
                <a:spcPts val="0"/>
              </a:spcBef>
            </a:pPr>
            <a:endParaRPr lang="en-US" sz="800" spc="-99" dirty="0">
              <a:cs typeface="Tahoma"/>
            </a:endParaRPr>
          </a:p>
          <a:p>
            <a:pPr marL="368068" marR="10067" indent="-342900">
              <a:lnSpc>
                <a:spcPct val="125299"/>
              </a:lnSpc>
              <a:spcBef>
                <a:spcPts val="0"/>
              </a:spcBef>
            </a:pPr>
            <a:r>
              <a:rPr lang="en-US" spc="-40" dirty="0">
                <a:cs typeface="Tahoma"/>
              </a:rPr>
              <a:t>The </a:t>
            </a:r>
            <a:r>
              <a:rPr lang="en-US" i="1"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i="1" spc="-14" baseline="-10416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i="1" spc="-14" baseline="-10416" dirty="0">
                <a:cs typeface="Lucida Sans"/>
              </a:rPr>
              <a:t> </a:t>
            </a:r>
            <a:r>
              <a:rPr lang="en-US" spc="-10" dirty="0">
                <a:cs typeface="Tahoma"/>
              </a:rPr>
              <a:t>’s </a:t>
            </a:r>
            <a:r>
              <a:rPr lang="en-US" spc="-139" dirty="0">
                <a:cs typeface="Tahoma"/>
              </a:rPr>
              <a:t>are </a:t>
            </a:r>
            <a:r>
              <a:rPr lang="en-US" spc="-99" dirty="0">
                <a:cs typeface="Tahoma"/>
              </a:rPr>
              <a:t>unspecified </a:t>
            </a:r>
            <a:r>
              <a:rPr lang="en-US" spc="-89" dirty="0">
                <a:cs typeface="Tahoma"/>
              </a:rPr>
              <a:t>smooth </a:t>
            </a:r>
            <a:r>
              <a:rPr lang="en-US" spc="-79" dirty="0">
                <a:cs typeface="Tahoma"/>
              </a:rPr>
              <a:t>(nonparametric) functions.</a:t>
            </a:r>
          </a:p>
          <a:p>
            <a:pPr marL="368068" marR="10067" indent="-342900">
              <a:lnSpc>
                <a:spcPct val="125299"/>
              </a:lnSpc>
              <a:spcBef>
                <a:spcPts val="0"/>
              </a:spcBef>
            </a:pPr>
            <a:endParaRPr lang="en-US" sz="800" spc="-79" dirty="0">
              <a:cs typeface="Tahoma"/>
            </a:endParaRPr>
          </a:p>
          <a:p>
            <a:pPr marL="368068" marR="10067" indent="-342900">
              <a:lnSpc>
                <a:spcPct val="125299"/>
              </a:lnSpc>
              <a:spcBef>
                <a:spcPts val="0"/>
              </a:spcBef>
            </a:pPr>
            <a:r>
              <a:rPr lang="en-US" spc="-79" dirty="0">
                <a:cs typeface="Tahoma"/>
              </a:rPr>
              <a:t>So how are GAMs different?</a:t>
            </a:r>
          </a:p>
          <a:p>
            <a:pPr marL="25168" marR="10067">
              <a:lnSpc>
                <a:spcPct val="125299"/>
              </a:lnSpc>
              <a:spcBef>
                <a:spcPts val="0"/>
              </a:spcBef>
            </a:pPr>
            <a:endParaRPr lang="en-US" spc="-79" dirty="0">
              <a:cs typeface="Tahoma"/>
            </a:endParaRPr>
          </a:p>
          <a:p>
            <a:pPr marL="25168" marR="10067">
              <a:lnSpc>
                <a:spcPct val="125299"/>
              </a:lnSpc>
              <a:spcBef>
                <a:spcPts val="0"/>
              </a:spcBef>
            </a:pPr>
            <a:endParaRPr lang="en-US" spc="-79" dirty="0">
              <a:cs typeface="Tahoma"/>
            </a:endParaRPr>
          </a:p>
          <a:p>
            <a:pPr marL="25168" marR="10067">
              <a:lnSpc>
                <a:spcPct val="125299"/>
              </a:lnSpc>
              <a:spcBef>
                <a:spcPts val="0"/>
              </a:spcBef>
            </a:pPr>
            <a:endParaRPr lang="en-US" dirty="0">
              <a:cs typeface="Tahoma"/>
            </a:endParaRPr>
          </a:p>
          <a:p>
            <a:pPr>
              <a:spcBef>
                <a:spcPts val="0"/>
              </a:spcBef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8789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 Models in R</a:t>
            </a:r>
          </a:p>
        </p:txBody>
      </p:sp>
      <p:sp>
        <p:nvSpPr>
          <p:cNvPr id="6" name="Rectangle 5"/>
          <p:cNvSpPr/>
          <p:nvPr/>
        </p:nvSpPr>
        <p:spPr>
          <a:xfrm>
            <a:off x="34663" y="3244334"/>
            <a:ext cx="21084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plot(ozmod2a, se=T)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E52981-1519-E5F1-D910-7DD1F02E24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25" y="266700"/>
            <a:ext cx="7905750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5326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 Models in R (using </a:t>
            </a:r>
            <a:r>
              <a:rPr lang="en-US" dirty="0" err="1"/>
              <a:t>mcgv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### Fitting GAMs using </a:t>
            </a:r>
            <a:r>
              <a:rPr lang="en-US" sz="1600" i="1" dirty="0" err="1"/>
              <a:t>mcgv</a:t>
            </a:r>
            <a:r>
              <a:rPr lang="en-US" sz="1600" dirty="0"/>
              <a:t> library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</a:rPr>
              <a:t>ozmod2&lt;-gam(log(Ozone)~s(</a:t>
            </a:r>
            <a:r>
              <a:rPr lang="en-US" sz="1600" dirty="0" err="1">
                <a:solidFill>
                  <a:srgbClr val="0000FF"/>
                </a:solidFill>
              </a:rPr>
              <a:t>Solar.R</a:t>
            </a:r>
            <a:r>
              <a:rPr lang="en-US" sz="1600" dirty="0">
                <a:solidFill>
                  <a:srgbClr val="0000FF"/>
                </a:solidFill>
              </a:rPr>
              <a:t>)+s(Wind)+s(Temp), family=</a:t>
            </a:r>
            <a:r>
              <a:rPr lang="en-US" sz="1600" dirty="0" err="1">
                <a:solidFill>
                  <a:srgbClr val="0000FF"/>
                </a:solidFill>
              </a:rPr>
              <a:t>gaussian</a:t>
            </a:r>
            <a:r>
              <a:rPr lang="en-US" sz="1600" dirty="0">
                <a:solidFill>
                  <a:srgbClr val="0000FF"/>
                </a:solidFill>
              </a:rPr>
              <a:t>(link=identity),data=air)</a:t>
            </a:r>
          </a:p>
          <a:p>
            <a:pPr marL="0" indent="0">
              <a:spcBef>
                <a:spcPts val="0"/>
              </a:spcBef>
              <a:buNone/>
            </a:pPr>
            <a:endParaRPr lang="en-US" sz="600" dirty="0">
              <a:solidFill>
                <a:srgbClr val="0000FF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</a:rPr>
              <a:t>summary(ozmod2)</a:t>
            </a:r>
          </a:p>
          <a:p>
            <a:pPr marL="0" indent="0">
              <a:spcBef>
                <a:spcPts val="0"/>
              </a:spcBef>
              <a:buNone/>
            </a:pPr>
            <a:endParaRPr lang="en-US" sz="600" dirty="0">
              <a:solidFill>
                <a:srgbClr val="0000FF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Formula: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log(Ozone) ~ s(</a:t>
            </a:r>
            <a:r>
              <a:rPr lang="en-US" sz="1600" dirty="0" err="1">
                <a:solidFill>
                  <a:srgbClr val="FF0000"/>
                </a:solidFill>
              </a:rPr>
              <a:t>Solar.R</a:t>
            </a:r>
            <a:r>
              <a:rPr lang="en-US" sz="1600" dirty="0">
                <a:solidFill>
                  <a:srgbClr val="FF0000"/>
                </a:solidFill>
              </a:rPr>
              <a:t>) + s(Wind) + s(Temp)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Parametric coefficients: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            	Estimate 	Std. Error 	t value </a:t>
            </a:r>
            <a:r>
              <a:rPr lang="en-US" sz="1600" dirty="0" err="1">
                <a:solidFill>
                  <a:srgbClr val="FF0000"/>
                </a:solidFill>
              </a:rPr>
              <a:t>Pr</a:t>
            </a:r>
            <a:r>
              <a:rPr lang="en-US" sz="1600" dirty="0">
                <a:solidFill>
                  <a:srgbClr val="FF0000"/>
                </a:solidFill>
              </a:rPr>
              <a:t>(&gt;|t|)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(Intercept)  3.41593    	0.04486   	76.14   &lt;2e-16 ***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rgbClr val="FF0000"/>
                </a:solidFill>
              </a:rPr>
              <a:t>Signif</a:t>
            </a:r>
            <a:r>
              <a:rPr lang="en-US" sz="1600" dirty="0">
                <a:solidFill>
                  <a:srgbClr val="FF0000"/>
                </a:solidFill>
              </a:rPr>
              <a:t>. codes:  0 ‘***’ 0.001 ‘**’ 0.01 ‘*’ 0.05 ‘.’ 0.1 ‘ ’ 1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Approximate significance of smooth terms: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             	</a:t>
            </a:r>
            <a:r>
              <a:rPr lang="en-US" sz="1600" dirty="0" err="1">
                <a:solidFill>
                  <a:srgbClr val="FF0000"/>
                </a:solidFill>
              </a:rPr>
              <a:t>edf</a:t>
            </a:r>
            <a:r>
              <a:rPr lang="en-US" sz="1600" dirty="0">
                <a:solidFill>
                  <a:srgbClr val="FF0000"/>
                </a:solidFill>
              </a:rPr>
              <a:t> 	</a:t>
            </a:r>
            <a:r>
              <a:rPr lang="en-US" sz="1600" dirty="0" err="1">
                <a:solidFill>
                  <a:srgbClr val="FF0000"/>
                </a:solidFill>
              </a:rPr>
              <a:t>Ref.df</a:t>
            </a:r>
            <a:r>
              <a:rPr lang="en-US" sz="1600" dirty="0">
                <a:solidFill>
                  <a:srgbClr val="FF0000"/>
                </a:solidFill>
              </a:rPr>
              <a:t>      	F  	p-value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s(</a:t>
            </a:r>
            <a:r>
              <a:rPr lang="en-US" sz="1600" dirty="0" err="1">
                <a:solidFill>
                  <a:srgbClr val="FF0000"/>
                </a:solidFill>
              </a:rPr>
              <a:t>Solar.R</a:t>
            </a:r>
            <a:r>
              <a:rPr lang="en-US" sz="1600" dirty="0">
                <a:solidFill>
                  <a:srgbClr val="FF0000"/>
                </a:solidFill>
              </a:rPr>
              <a:t>) 	2.240  	2.818  	9.129 	3.80e-05 ***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s(Wind)    	2.351  	2.986  	6.372 	0.000513 ***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s(Temp)    	4.494  	5.532 	10.890 	4.25e-09 ***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rgbClr val="FF0000"/>
                </a:solidFill>
              </a:rPr>
              <a:t>Signif</a:t>
            </a:r>
            <a:r>
              <a:rPr lang="en-US" sz="1600" dirty="0">
                <a:solidFill>
                  <a:srgbClr val="FF0000"/>
                </a:solidFill>
              </a:rPr>
              <a:t>. codes:  0 ‘***’ 0.001 ‘**’ 0.01 ‘*’ 0.05 ‘.’ 0.1 ‘ ’ 1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R-sq.(</a:t>
            </a:r>
            <a:r>
              <a:rPr lang="en-US" sz="1600" dirty="0" err="1">
                <a:solidFill>
                  <a:srgbClr val="FF0000"/>
                </a:solidFill>
              </a:rPr>
              <a:t>adj</a:t>
            </a:r>
            <a:r>
              <a:rPr lang="en-US" sz="1600" dirty="0">
                <a:solidFill>
                  <a:srgbClr val="FF0000"/>
                </a:solidFill>
              </a:rPr>
              <a:t>) =  0.702   Deviance explained = 72.7%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GCV = 0.24574  Scale est. = 0.22341   n = 111</a:t>
            </a:r>
          </a:p>
        </p:txBody>
      </p:sp>
    </p:spTree>
    <p:extLst>
      <p:ext uri="{BB962C8B-B14F-4D97-AF65-F5344CB8AC3E}">
        <p14:creationId xmlns:p14="http://schemas.microsoft.com/office/powerpoint/2010/main" val="40850696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F0C7AF-B57B-4A37-A502-58A1256210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111" y="1428784"/>
            <a:ext cx="10891777" cy="486392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892E6E2-61C1-E694-FFCD-BFA175FD9B0F}"/>
              </a:ext>
            </a:extLst>
          </p:cNvPr>
          <p:cNvSpPr txBox="1"/>
          <p:nvPr/>
        </p:nvSpPr>
        <p:spPr>
          <a:xfrm>
            <a:off x="1067766" y="1059452"/>
            <a:ext cx="60940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plot(ozmod2, se=T)</a:t>
            </a:r>
          </a:p>
        </p:txBody>
      </p:sp>
    </p:spTree>
    <p:extLst>
      <p:ext uri="{BB962C8B-B14F-4D97-AF65-F5344CB8AC3E}">
        <p14:creationId xmlns:p14="http://schemas.microsoft.com/office/powerpoint/2010/main" val="18810881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814AB-22B7-43C9-9FF4-17230A5F9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Checking using </a:t>
            </a:r>
            <a:r>
              <a:rPr lang="en-US" i="1" dirty="0" err="1"/>
              <a:t>mcgv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B03A4-B8C9-445E-9C34-B6EF1F06A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>
                <a:solidFill>
                  <a:srgbClr val="0000FF"/>
                </a:solidFill>
              </a:rPr>
              <a:t>gam.check</a:t>
            </a:r>
            <a:r>
              <a:rPr lang="en-US" sz="2000" dirty="0">
                <a:solidFill>
                  <a:srgbClr val="0000FF"/>
                </a:solidFill>
              </a:rPr>
              <a:t>(ozmod2)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ABA5C9-CBBF-476F-A828-369C683B72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9505" y="1519439"/>
            <a:ext cx="6326019" cy="481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6419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Lupus Nephritis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 Treatment response in patients with treatment response</a:t>
            </a:r>
          </a:p>
          <a:p>
            <a:endParaRPr lang="en-US" dirty="0"/>
          </a:p>
          <a:p>
            <a:r>
              <a:rPr lang="en-US" dirty="0"/>
              <a:t>Data </a:t>
            </a:r>
            <a:r>
              <a:rPr lang="en-US"/>
              <a:t>include 280 </a:t>
            </a:r>
            <a:r>
              <a:rPr lang="en-US" dirty="0"/>
              <a:t>observations examining treatment response at 1 year in patient with lupus nephritis</a:t>
            </a:r>
          </a:p>
          <a:p>
            <a:endParaRPr lang="en-US" dirty="0"/>
          </a:p>
          <a:p>
            <a:r>
              <a:rPr lang="en-US" dirty="0"/>
              <a:t>Data includes </a:t>
            </a:r>
          </a:p>
          <a:p>
            <a:pPr lvl="1"/>
            <a:r>
              <a:rPr lang="en-US" dirty="0"/>
              <a:t>Demographics: 		age, race</a:t>
            </a:r>
          </a:p>
          <a:p>
            <a:pPr lvl="1"/>
            <a:r>
              <a:rPr lang="en-US" dirty="0"/>
              <a:t>Treatment response: 	Yes/No</a:t>
            </a:r>
          </a:p>
          <a:p>
            <a:pPr lvl="1"/>
            <a:r>
              <a:rPr lang="en-US" dirty="0"/>
              <a:t>Clinical Markers: 	c4c, </a:t>
            </a:r>
            <a:r>
              <a:rPr lang="en-US" dirty="0" err="1"/>
              <a:t>dsDNA</a:t>
            </a:r>
            <a:r>
              <a:rPr lang="en-US" dirty="0"/>
              <a:t>, EGFR, </a:t>
            </a:r>
            <a:r>
              <a:rPr lang="en-US" dirty="0" err="1"/>
              <a:t>UrPrCr</a:t>
            </a:r>
            <a:endParaRPr lang="en-US" dirty="0"/>
          </a:p>
          <a:p>
            <a:pPr lvl="1"/>
            <a:r>
              <a:rPr lang="en-US" dirty="0"/>
              <a:t>Urine markers:		IL2ra, IL6, IL8, IL12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6321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Lupus Nephritis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### Fitting GAM model with a binary outcome using </a:t>
            </a:r>
            <a:r>
              <a:rPr lang="en-US" sz="2000" i="1" dirty="0"/>
              <a:t>gam</a:t>
            </a:r>
            <a:r>
              <a:rPr lang="en-US" sz="2000" dirty="0"/>
              <a:t> library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ln&lt;-read.csv("H:\\public_html\\BMTRY790_Spring2023\\Datasets\\LupusNephritis.csv")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head(</a:t>
            </a:r>
            <a:r>
              <a:rPr lang="en-US" sz="2000" dirty="0" err="1">
                <a:solidFill>
                  <a:srgbClr val="0000FF"/>
                </a:solidFill>
              </a:rPr>
              <a:t>ln</a:t>
            </a:r>
            <a:r>
              <a:rPr lang="en-US" sz="2000" dirty="0">
                <a:solidFill>
                  <a:srgbClr val="0000FF"/>
                </a:solidFill>
              </a:rPr>
              <a:t>) </a:t>
            </a:r>
          </a:p>
          <a:p>
            <a:pPr marL="0" indent="0">
              <a:buNone/>
            </a:pPr>
            <a:r>
              <a:rPr lang="it-IT" sz="2000" dirty="0">
                <a:solidFill>
                  <a:srgbClr val="FF0000"/>
                </a:solidFill>
              </a:rPr>
              <a:t>    race  age   urprcr    dsdna  c4c        egfr       il2ra           il6        il8         il12     CR90</a:t>
            </a:r>
          </a:p>
          <a:p>
            <a:pPr marL="0" indent="0">
              <a:buNone/>
            </a:pPr>
            <a:r>
              <a:rPr lang="it-IT" sz="2000" dirty="0">
                <a:solidFill>
                  <a:srgbClr val="FF0000"/>
                </a:solidFill>
              </a:rPr>
              <a:t>1    1     21.6   7.390       1       34.7   115.816    84.6        15.7    105.3      0.0         0</a:t>
            </a:r>
          </a:p>
          <a:p>
            <a:pPr marL="0" indent="0">
              <a:buNone/>
            </a:pPr>
            <a:r>
              <a:rPr lang="it-IT" sz="2000" dirty="0">
                <a:solidFill>
                  <a:srgbClr val="FF0000"/>
                </a:solidFill>
              </a:rPr>
              <a:t>2    1     21.6   5.583       1       16.7    51.568     597.5      4.5       23.2       285.8     0</a:t>
            </a:r>
          </a:p>
          <a:p>
            <a:pPr marL="0" indent="0">
              <a:buNone/>
            </a:pPr>
            <a:r>
              <a:rPr lang="it-IT" sz="2000" dirty="0">
                <a:solidFill>
                  <a:srgbClr val="FF0000"/>
                </a:solidFill>
              </a:rPr>
              <a:t>3    0     31.6   5.530       1        1.6     20.034      275.2     22.0     29.0       38.9       0</a:t>
            </a:r>
          </a:p>
          <a:p>
            <a:pPr marL="0" indent="0">
              <a:buNone/>
            </a:pPr>
            <a:r>
              <a:rPr lang="it-IT" sz="2000" dirty="0">
                <a:solidFill>
                  <a:srgbClr val="FF0000"/>
                </a:solidFill>
              </a:rPr>
              <a:t>4    0     31.6   2.161       1        9.7       6.650      279.3     72.2     1691.9  764.4      0</a:t>
            </a:r>
          </a:p>
          <a:p>
            <a:pPr marL="0" indent="0">
              <a:buNone/>
            </a:pPr>
            <a:r>
              <a:rPr lang="it-IT" sz="2000" dirty="0">
                <a:solidFill>
                  <a:srgbClr val="FF0000"/>
                </a:solidFill>
              </a:rPr>
              <a:t>5    1     37.6   2.340       1        5.1     120.722    2313.2   4.7       108.5    949.6      0</a:t>
            </a:r>
          </a:p>
          <a:p>
            <a:pPr marL="0" indent="0">
              <a:buNone/>
            </a:pPr>
            <a:r>
              <a:rPr lang="it-IT" sz="2000" dirty="0">
                <a:solidFill>
                  <a:srgbClr val="FF0000"/>
                </a:solidFill>
              </a:rPr>
              <a:t>6    1     37.6   0.249       0        22.1   102.931    496.3     1.7       26.4      1010.0    0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463329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Lupus Nephritis (using </a:t>
            </a:r>
            <a:r>
              <a:rPr lang="en-US" i="1" dirty="0"/>
              <a:t>gam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### Fitting GAM model with a binary outcome using </a:t>
            </a:r>
            <a:r>
              <a:rPr lang="en-US" sz="2000" i="1" dirty="0"/>
              <a:t>gam</a:t>
            </a:r>
            <a:r>
              <a:rPr lang="en-US" sz="2000" dirty="0"/>
              <a:t> library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00FF"/>
                </a:solidFill>
              </a:rPr>
              <a:t>lnmod</a:t>
            </a:r>
            <a:r>
              <a:rPr lang="en-US" sz="2000" dirty="0">
                <a:solidFill>
                  <a:srgbClr val="0000FF"/>
                </a:solidFill>
              </a:rPr>
              <a:t>&lt;-gam(CR90 ~ race + s(</a:t>
            </a:r>
            <a:r>
              <a:rPr lang="en-US" sz="2000" dirty="0" err="1">
                <a:solidFill>
                  <a:srgbClr val="0000FF"/>
                </a:solidFill>
              </a:rPr>
              <a:t>urprcr</a:t>
            </a:r>
            <a:r>
              <a:rPr lang="en-US" sz="2000" dirty="0">
                <a:solidFill>
                  <a:srgbClr val="0000FF"/>
                </a:solidFill>
              </a:rPr>
              <a:t>) + s(</a:t>
            </a:r>
            <a:r>
              <a:rPr lang="en-US" sz="2000" dirty="0" err="1">
                <a:solidFill>
                  <a:srgbClr val="0000FF"/>
                </a:solidFill>
              </a:rPr>
              <a:t>egfr</a:t>
            </a:r>
            <a:r>
              <a:rPr lang="en-US" sz="2000" dirty="0">
                <a:solidFill>
                  <a:srgbClr val="0000FF"/>
                </a:solidFill>
              </a:rPr>
              <a:t>) + s(il2ra), family = binomial(link=</a:t>
            </a:r>
            <a:r>
              <a:rPr lang="en-US" sz="2000" dirty="0" err="1">
                <a:solidFill>
                  <a:srgbClr val="0000FF"/>
                </a:solidFill>
              </a:rPr>
              <a:t>logit</a:t>
            </a:r>
            <a:r>
              <a:rPr lang="en-US" sz="2000" dirty="0">
                <a:solidFill>
                  <a:srgbClr val="0000FF"/>
                </a:solidFill>
              </a:rPr>
              <a:t>), data=</a:t>
            </a:r>
            <a:r>
              <a:rPr lang="en-US" sz="2000" dirty="0" err="1">
                <a:solidFill>
                  <a:srgbClr val="0000FF"/>
                </a:solidFill>
              </a:rPr>
              <a:t>ln</a:t>
            </a:r>
            <a:r>
              <a:rPr lang="en-US" sz="2000" dirty="0">
                <a:solidFill>
                  <a:srgbClr val="0000FF"/>
                </a:solidFill>
              </a:rPr>
              <a:t>, trace=TRUE)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GAM </a:t>
            </a:r>
            <a:r>
              <a:rPr lang="en-US" sz="2000" dirty="0" err="1">
                <a:solidFill>
                  <a:srgbClr val="FF0000"/>
                </a:solidFill>
              </a:rPr>
              <a:t>s.wam</a:t>
            </a:r>
            <a:r>
              <a:rPr lang="en-US" sz="2000" dirty="0">
                <a:solidFill>
                  <a:srgbClr val="FF0000"/>
                </a:solidFill>
              </a:rPr>
              <a:t> loop 1: deviance = 263.3679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GAM </a:t>
            </a:r>
            <a:r>
              <a:rPr lang="en-US" sz="2000" dirty="0" err="1">
                <a:solidFill>
                  <a:srgbClr val="FF0000"/>
                </a:solidFill>
              </a:rPr>
              <a:t>s.wam</a:t>
            </a:r>
            <a:r>
              <a:rPr lang="en-US" sz="2000" dirty="0">
                <a:solidFill>
                  <a:srgbClr val="FF0000"/>
                </a:solidFill>
              </a:rPr>
              <a:t> loop 2: deviance = 257.5799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GAM </a:t>
            </a:r>
            <a:r>
              <a:rPr lang="en-US" sz="2000" dirty="0" err="1">
                <a:solidFill>
                  <a:srgbClr val="FF0000"/>
                </a:solidFill>
              </a:rPr>
              <a:t>s.wam</a:t>
            </a:r>
            <a:r>
              <a:rPr lang="en-US" sz="2000" dirty="0">
                <a:solidFill>
                  <a:srgbClr val="FF0000"/>
                </a:solidFill>
              </a:rPr>
              <a:t> loop 3: deviance = 256.0531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GAM </a:t>
            </a:r>
            <a:r>
              <a:rPr lang="en-US" sz="2000" dirty="0" err="1">
                <a:solidFill>
                  <a:srgbClr val="FF0000"/>
                </a:solidFill>
              </a:rPr>
              <a:t>s.wam</a:t>
            </a:r>
            <a:r>
              <a:rPr lang="en-US" sz="2000" dirty="0">
                <a:solidFill>
                  <a:srgbClr val="FF0000"/>
                </a:solidFill>
              </a:rPr>
              <a:t> loop 4: deviance = 255.5129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GAM </a:t>
            </a:r>
            <a:r>
              <a:rPr lang="en-US" sz="2000" dirty="0" err="1">
                <a:solidFill>
                  <a:srgbClr val="FF0000"/>
                </a:solidFill>
              </a:rPr>
              <a:t>s.wam</a:t>
            </a:r>
            <a:r>
              <a:rPr lang="en-US" sz="2000" dirty="0">
                <a:solidFill>
                  <a:srgbClr val="FF0000"/>
                </a:solidFill>
              </a:rPr>
              <a:t> loop 5: deviance = 255.3848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GAM </a:t>
            </a:r>
            <a:r>
              <a:rPr lang="en-US" sz="2000" dirty="0" err="1">
                <a:solidFill>
                  <a:srgbClr val="FF0000"/>
                </a:solidFill>
              </a:rPr>
              <a:t>s.wam</a:t>
            </a:r>
            <a:r>
              <a:rPr lang="en-US" sz="2000" dirty="0">
                <a:solidFill>
                  <a:srgbClr val="FF0000"/>
                </a:solidFill>
              </a:rPr>
              <a:t> loop 6: deviance = 255.3683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GAM </a:t>
            </a:r>
            <a:r>
              <a:rPr lang="en-US" sz="2000" dirty="0" err="1">
                <a:solidFill>
                  <a:srgbClr val="FF0000"/>
                </a:solidFill>
              </a:rPr>
              <a:t>s.wam</a:t>
            </a:r>
            <a:r>
              <a:rPr lang="en-US" sz="2000" dirty="0">
                <a:solidFill>
                  <a:srgbClr val="FF0000"/>
                </a:solidFill>
              </a:rPr>
              <a:t> loop 7: deviance = 255.3668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GAM </a:t>
            </a:r>
            <a:r>
              <a:rPr lang="en-US" sz="2000" dirty="0" err="1">
                <a:solidFill>
                  <a:srgbClr val="FF0000"/>
                </a:solidFill>
              </a:rPr>
              <a:t>s.wam</a:t>
            </a:r>
            <a:r>
              <a:rPr lang="en-US" sz="2000" dirty="0">
                <a:solidFill>
                  <a:srgbClr val="FF0000"/>
                </a:solidFill>
              </a:rPr>
              <a:t> loop 8: deviance = 255.3666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GAM </a:t>
            </a:r>
            <a:r>
              <a:rPr lang="en-US" sz="2000" dirty="0" err="1">
                <a:solidFill>
                  <a:srgbClr val="FF0000"/>
                </a:solidFill>
              </a:rPr>
              <a:t>s.wam</a:t>
            </a:r>
            <a:r>
              <a:rPr lang="en-US" sz="2000" dirty="0">
                <a:solidFill>
                  <a:srgbClr val="FF0000"/>
                </a:solidFill>
              </a:rPr>
              <a:t> loop 9: deviance = 255.3666 </a:t>
            </a:r>
          </a:p>
        </p:txBody>
      </p:sp>
    </p:spTree>
    <p:extLst>
      <p:ext uri="{BB962C8B-B14F-4D97-AF65-F5344CB8AC3E}">
        <p14:creationId xmlns:p14="http://schemas.microsoft.com/office/powerpoint/2010/main" val="9291686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Lupus Nephritis (using </a:t>
            </a:r>
            <a:r>
              <a:rPr lang="en-US" i="1" dirty="0"/>
              <a:t>gam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dirty="0"/>
              <a:t>### Fitting GAM model with a binary outcome using </a:t>
            </a:r>
            <a:r>
              <a:rPr lang="en-US" sz="2000" i="1" dirty="0"/>
              <a:t>gam</a:t>
            </a:r>
            <a:r>
              <a:rPr lang="en-US" sz="2000" dirty="0"/>
              <a:t> library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summary(</a:t>
            </a:r>
            <a:r>
              <a:rPr lang="en-US" sz="2000" dirty="0" err="1">
                <a:solidFill>
                  <a:srgbClr val="0000FF"/>
                </a:solidFill>
              </a:rPr>
              <a:t>lnmod</a:t>
            </a:r>
            <a:r>
              <a:rPr lang="en-US" sz="2000" dirty="0">
                <a:solidFill>
                  <a:srgbClr val="0000FF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Call: gam(formula = CR90 ~ race + s(</a:t>
            </a:r>
            <a:r>
              <a:rPr lang="en-US" sz="2000" dirty="0" err="1">
                <a:solidFill>
                  <a:srgbClr val="FF0000"/>
                </a:solidFill>
              </a:rPr>
              <a:t>urprcr</a:t>
            </a:r>
            <a:r>
              <a:rPr lang="en-US" sz="2000" dirty="0">
                <a:solidFill>
                  <a:srgbClr val="FF0000"/>
                </a:solidFill>
              </a:rPr>
              <a:t>) + s(</a:t>
            </a:r>
            <a:r>
              <a:rPr lang="en-US" sz="2000" dirty="0" err="1">
                <a:solidFill>
                  <a:srgbClr val="FF0000"/>
                </a:solidFill>
              </a:rPr>
              <a:t>egfr</a:t>
            </a:r>
            <a:r>
              <a:rPr lang="en-US" sz="2000" dirty="0">
                <a:solidFill>
                  <a:srgbClr val="FF0000"/>
                </a:solidFill>
              </a:rPr>
              <a:t>) + s(il2ra), family = binomial(link = </a:t>
            </a:r>
            <a:r>
              <a:rPr lang="en-US" sz="2000" dirty="0" err="1">
                <a:solidFill>
                  <a:srgbClr val="FF0000"/>
                </a:solidFill>
              </a:rPr>
              <a:t>logit</a:t>
            </a:r>
            <a:r>
              <a:rPr lang="en-US" sz="2000" dirty="0">
                <a:solidFill>
                  <a:srgbClr val="FF0000"/>
                </a:solidFill>
              </a:rPr>
              <a:t>),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  data = </a:t>
            </a:r>
            <a:r>
              <a:rPr lang="en-US" sz="2000" dirty="0" err="1">
                <a:solidFill>
                  <a:srgbClr val="FF0000"/>
                </a:solidFill>
              </a:rPr>
              <a:t>ln</a:t>
            </a:r>
            <a:r>
              <a:rPr lang="en-US" sz="2000" dirty="0">
                <a:solidFill>
                  <a:srgbClr val="FF0000"/>
                </a:solidFill>
              </a:rPr>
              <a:t>, trace = TRUE)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Deviance Residuals: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  Min      1Q  Median      3Q     Max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-1.7493 -0.7121 -0.5046  0.5204  2.8217 </a:t>
            </a: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(Dispersion Parameter for binomial family taken to be 1)</a:t>
            </a: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Null Deviance: 323.3956 on 279 degrees of freedom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Residual Deviance: 255.3666 on 266.0001 degrees of freedom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AIC: 283.3664 </a:t>
            </a: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Number of Local Scoring Iterations: 9 </a:t>
            </a:r>
          </a:p>
        </p:txBody>
      </p:sp>
    </p:spTree>
    <p:extLst>
      <p:ext uri="{BB962C8B-B14F-4D97-AF65-F5344CB8AC3E}">
        <p14:creationId xmlns:p14="http://schemas.microsoft.com/office/powerpoint/2010/main" val="24123963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Lupus Nephritis (using </a:t>
            </a:r>
            <a:r>
              <a:rPr lang="en-US" i="1" dirty="0"/>
              <a:t>gam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000" dirty="0"/>
              <a:t>### Fitting GAM model with a binary outcome using </a:t>
            </a:r>
            <a:r>
              <a:rPr lang="en-US" sz="2000" i="1" dirty="0"/>
              <a:t>gam</a:t>
            </a:r>
            <a:r>
              <a:rPr lang="en-US" sz="2000" dirty="0"/>
              <a:t> library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summary(</a:t>
            </a:r>
            <a:r>
              <a:rPr lang="en-US" sz="2000" dirty="0" err="1">
                <a:solidFill>
                  <a:srgbClr val="0000FF"/>
                </a:solidFill>
              </a:rPr>
              <a:t>lnmod</a:t>
            </a:r>
            <a:r>
              <a:rPr lang="en-US" sz="2000" dirty="0">
                <a:solidFill>
                  <a:srgbClr val="0000FF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FF0000"/>
                </a:solidFill>
              </a:rPr>
              <a:t>Anova</a:t>
            </a:r>
            <a:r>
              <a:rPr lang="en-US" sz="2000" dirty="0">
                <a:solidFill>
                  <a:srgbClr val="FF0000"/>
                </a:solidFill>
              </a:rPr>
              <a:t> for Parametric Effects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         	</a:t>
            </a:r>
            <a:r>
              <a:rPr lang="en-US" sz="2000" dirty="0" err="1">
                <a:solidFill>
                  <a:srgbClr val="FF0000"/>
                </a:solidFill>
              </a:rPr>
              <a:t>Df</a:t>
            </a:r>
            <a:r>
              <a:rPr lang="en-US" sz="2000" dirty="0">
                <a:solidFill>
                  <a:srgbClr val="FF0000"/>
                </a:solidFill>
              </a:rPr>
              <a:t>  Sum </a:t>
            </a:r>
            <a:r>
              <a:rPr lang="en-US" sz="2000" dirty="0" err="1">
                <a:solidFill>
                  <a:srgbClr val="FF0000"/>
                </a:solidFill>
              </a:rPr>
              <a:t>Sq</a:t>
            </a:r>
            <a:r>
              <a:rPr lang="en-US" sz="2000" dirty="0">
                <a:solidFill>
                  <a:srgbClr val="FF0000"/>
                </a:solidFill>
              </a:rPr>
              <a:t> 	Mean </a:t>
            </a:r>
            <a:r>
              <a:rPr lang="en-US" sz="2000" dirty="0" err="1">
                <a:solidFill>
                  <a:srgbClr val="FF0000"/>
                </a:solidFill>
              </a:rPr>
              <a:t>Sq</a:t>
            </a:r>
            <a:r>
              <a:rPr lang="en-US" sz="2000" dirty="0">
                <a:solidFill>
                  <a:srgbClr val="FF0000"/>
                </a:solidFill>
              </a:rPr>
              <a:t> 	F value   	</a:t>
            </a:r>
            <a:r>
              <a:rPr lang="en-US" sz="2000" dirty="0" err="1">
                <a:solidFill>
                  <a:srgbClr val="FF0000"/>
                </a:solidFill>
              </a:rPr>
              <a:t>Pr</a:t>
            </a:r>
            <a:r>
              <a:rPr lang="en-US" sz="2000" dirty="0">
                <a:solidFill>
                  <a:srgbClr val="FF0000"/>
                </a:solidFill>
              </a:rPr>
              <a:t>(&gt;F)  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race        	1       0.128  	0.1277  	0.1214 	0.727771  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s(</a:t>
            </a:r>
            <a:r>
              <a:rPr lang="en-US" sz="2000" dirty="0" err="1">
                <a:solidFill>
                  <a:srgbClr val="FF0000"/>
                </a:solidFill>
              </a:rPr>
              <a:t>urprcr</a:t>
            </a:r>
            <a:r>
              <a:rPr lang="en-US" sz="2000" dirty="0">
                <a:solidFill>
                  <a:srgbClr val="FF0000"/>
                </a:solidFill>
              </a:rPr>
              <a:t>)   	1       9.746  	9.7463  	9.2637 	0.002572 **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s(</a:t>
            </a:r>
            <a:r>
              <a:rPr lang="en-US" sz="2000" dirty="0" err="1">
                <a:solidFill>
                  <a:srgbClr val="FF0000"/>
                </a:solidFill>
              </a:rPr>
              <a:t>egfr</a:t>
            </a:r>
            <a:r>
              <a:rPr lang="en-US" sz="2000" dirty="0">
                <a:solidFill>
                  <a:srgbClr val="FF0000"/>
                </a:solidFill>
              </a:rPr>
              <a:t>)     	1       6.236  	6.2364  	5.9276 	0.015563 *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s(il2ra)    	1      10.286 	10.2861  	9.7767 	0.001963 **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Residuals 	266 279.858  	1.0521                    </a:t>
            </a: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rgbClr val="FF0000"/>
                </a:solidFill>
              </a:rPr>
              <a:t>Anova</a:t>
            </a:r>
            <a:r>
              <a:rPr lang="en-US" sz="2000" dirty="0">
                <a:solidFill>
                  <a:srgbClr val="FF0000"/>
                </a:solidFill>
              </a:rPr>
              <a:t> for Nonparametric Effects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        </a:t>
            </a:r>
            <a:r>
              <a:rPr lang="en-US" sz="2000" dirty="0" err="1">
                <a:solidFill>
                  <a:srgbClr val="FF0000"/>
                </a:solidFill>
              </a:rPr>
              <a:t>Npar</a:t>
            </a:r>
            <a:r>
              <a:rPr lang="en-US" sz="2000" dirty="0">
                <a:solidFill>
                  <a:srgbClr val="FF0000"/>
                </a:solidFill>
              </a:rPr>
              <a:t>     </a:t>
            </a:r>
            <a:r>
              <a:rPr lang="en-US" sz="2000" dirty="0" err="1">
                <a:solidFill>
                  <a:srgbClr val="FF0000"/>
                </a:solidFill>
              </a:rPr>
              <a:t>Df</a:t>
            </a:r>
            <a:r>
              <a:rPr lang="en-US" sz="2000" dirty="0">
                <a:solidFill>
                  <a:srgbClr val="FF0000"/>
                </a:solidFill>
              </a:rPr>
              <a:t>       </a:t>
            </a:r>
            <a:r>
              <a:rPr lang="en-US" sz="2000" dirty="0" err="1">
                <a:solidFill>
                  <a:srgbClr val="FF0000"/>
                </a:solidFill>
              </a:rPr>
              <a:t>Npar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Chisq</a:t>
            </a:r>
            <a:r>
              <a:rPr lang="en-US" sz="2000" dirty="0">
                <a:solidFill>
                  <a:srgbClr val="FF0000"/>
                </a:solidFill>
              </a:rPr>
              <a:t>   	P(Chi)  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race                                     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s(</a:t>
            </a:r>
            <a:r>
              <a:rPr lang="en-US" sz="2000" dirty="0" err="1">
                <a:solidFill>
                  <a:srgbClr val="FF0000"/>
                </a:solidFill>
              </a:rPr>
              <a:t>urprcr</a:t>
            </a:r>
            <a:r>
              <a:rPr lang="en-US" sz="2000" dirty="0">
                <a:solidFill>
                  <a:srgbClr val="FF0000"/>
                </a:solidFill>
              </a:rPr>
              <a:t>)         3          6.3233         	0.096907 .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s(</a:t>
            </a:r>
            <a:r>
              <a:rPr lang="en-US" sz="2000" dirty="0" err="1">
                <a:solidFill>
                  <a:srgbClr val="FF0000"/>
                </a:solidFill>
              </a:rPr>
              <a:t>egfr</a:t>
            </a:r>
            <a:r>
              <a:rPr lang="en-US" sz="2000" dirty="0">
                <a:solidFill>
                  <a:srgbClr val="FF0000"/>
                </a:solidFill>
              </a:rPr>
              <a:t>)             3         12.2630 	0.006535 **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s(il2ra)            3          7.8942 	0.048240 * 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FF0000"/>
                </a:solidFill>
              </a:rPr>
              <a:t>Signif</a:t>
            </a:r>
            <a:r>
              <a:rPr lang="en-US" sz="2000" dirty="0">
                <a:solidFill>
                  <a:srgbClr val="FF0000"/>
                </a:solidFill>
              </a:rPr>
              <a:t>. codes:  0 ‘***’ 0.001 ‘**’ 0.01 ‘*’ 0.05 ‘.’ 0.1 ‘ ’ 1</a:t>
            </a:r>
          </a:p>
        </p:txBody>
      </p:sp>
    </p:spTree>
    <p:extLst>
      <p:ext uri="{BB962C8B-B14F-4D97-AF65-F5344CB8AC3E}">
        <p14:creationId xmlns:p14="http://schemas.microsoft.com/office/powerpoint/2010/main" val="32316028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 Models in R</a:t>
            </a:r>
          </a:p>
        </p:txBody>
      </p:sp>
      <p:sp>
        <p:nvSpPr>
          <p:cNvPr id="6" name="Rectangle 5"/>
          <p:cNvSpPr/>
          <p:nvPr/>
        </p:nvSpPr>
        <p:spPr>
          <a:xfrm>
            <a:off x="1383684" y="1128371"/>
            <a:ext cx="18453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plot(</a:t>
            </a:r>
            <a:r>
              <a:rPr lang="en-US" dirty="0" err="1">
                <a:solidFill>
                  <a:srgbClr val="0000FF"/>
                </a:solidFill>
              </a:rPr>
              <a:t>lnmod</a:t>
            </a:r>
            <a:r>
              <a:rPr lang="en-US" dirty="0">
                <a:solidFill>
                  <a:srgbClr val="0000FF"/>
                </a:solidFill>
              </a:rPr>
              <a:t>, se=T)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275" y="1644794"/>
            <a:ext cx="10839450" cy="475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984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of GAMs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8068" marR="10067" indent="-342900">
              <a:lnSpc>
                <a:spcPct val="125299"/>
              </a:lnSpc>
              <a:spcBef>
                <a:spcPts val="0"/>
              </a:spcBef>
            </a:pPr>
            <a:r>
              <a:rPr lang="en-US" spc="-79" dirty="0">
                <a:cs typeface="Tahoma"/>
              </a:rPr>
              <a:t>If each function was modeled using an expansion of basis functions, we could fit this model using least squares</a:t>
            </a:r>
          </a:p>
          <a:p>
            <a:pPr marL="368068" indent="-342900">
              <a:spcBef>
                <a:spcPts val="0"/>
              </a:spcBef>
            </a:pPr>
            <a:endParaRPr lang="en-US" sz="800" dirty="0">
              <a:cs typeface="Tahoma"/>
            </a:endParaRPr>
          </a:p>
          <a:p>
            <a:pPr marL="361580" indent="0">
              <a:spcBef>
                <a:spcPts val="0"/>
              </a:spcBef>
              <a:buNone/>
            </a:pP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8068" marR="10067" indent="-342900">
              <a:lnSpc>
                <a:spcPct val="125299"/>
              </a:lnSpc>
              <a:spcBef>
                <a:spcPts val="0"/>
              </a:spcBef>
            </a:pPr>
            <a:r>
              <a:rPr lang="en-US" spc="-30" dirty="0">
                <a:cs typeface="Tahoma"/>
              </a:rPr>
              <a:t>GAMs fit each function within our model expression using a scatterplot smoother (like a spline or kernel smoother)</a:t>
            </a:r>
          </a:p>
          <a:p>
            <a:pPr marL="368068" marR="10067" indent="-342900">
              <a:lnSpc>
                <a:spcPct val="125299"/>
              </a:lnSpc>
              <a:spcBef>
                <a:spcPts val="0"/>
              </a:spcBef>
            </a:pPr>
            <a:endParaRPr lang="en-US" sz="800" spc="-30" dirty="0">
              <a:cs typeface="Tahoma"/>
            </a:endParaRPr>
          </a:p>
          <a:p>
            <a:pPr marL="368068" marR="10067" indent="-342900">
              <a:lnSpc>
                <a:spcPct val="125299"/>
              </a:lnSpc>
              <a:spcBef>
                <a:spcPts val="0"/>
              </a:spcBef>
            </a:pPr>
            <a:r>
              <a:rPr lang="en-US" spc="-30" dirty="0">
                <a:cs typeface="Tahoma"/>
              </a:rPr>
              <a:t>But simultaneously applied to estimate all </a:t>
            </a:r>
            <a:r>
              <a:rPr lang="en-US" i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pc="-30" dirty="0">
                <a:cs typeface="Tahoma"/>
              </a:rPr>
              <a:t> functions</a:t>
            </a:r>
            <a:r>
              <a:rPr lang="en-US" spc="-99" dirty="0">
                <a:cs typeface="Tahoma"/>
              </a:rPr>
              <a:t>  </a:t>
            </a:r>
          </a:p>
          <a:p>
            <a:pPr marL="368068" marR="10067" indent="-342900">
              <a:lnSpc>
                <a:spcPct val="125299"/>
              </a:lnSpc>
              <a:spcBef>
                <a:spcPts val="0"/>
              </a:spcBef>
            </a:pPr>
            <a:endParaRPr lang="en-US" sz="800" spc="-99" dirty="0">
              <a:cs typeface="Tahoma"/>
            </a:endParaRPr>
          </a:p>
          <a:p>
            <a:pPr marL="25168" marR="10067">
              <a:lnSpc>
                <a:spcPct val="125299"/>
              </a:lnSpc>
              <a:spcBef>
                <a:spcPts val="0"/>
              </a:spcBef>
            </a:pPr>
            <a:endParaRPr lang="en-US" spc="-79" dirty="0">
              <a:cs typeface="Tahoma"/>
            </a:endParaRPr>
          </a:p>
          <a:p>
            <a:pPr marL="25168" marR="10067">
              <a:lnSpc>
                <a:spcPct val="125299"/>
              </a:lnSpc>
              <a:spcBef>
                <a:spcPts val="0"/>
              </a:spcBef>
            </a:pPr>
            <a:endParaRPr lang="en-US" spc="-79" dirty="0">
              <a:cs typeface="Tahoma"/>
            </a:endParaRPr>
          </a:p>
          <a:p>
            <a:pPr marL="25168" marR="10067">
              <a:lnSpc>
                <a:spcPct val="125299"/>
              </a:lnSpc>
              <a:spcBef>
                <a:spcPts val="0"/>
              </a:spcBef>
            </a:pPr>
            <a:endParaRPr lang="en-US" dirty="0">
              <a:cs typeface="Tahoma"/>
            </a:endParaRPr>
          </a:p>
          <a:p>
            <a:pPr>
              <a:spcBef>
                <a:spcPts val="0"/>
              </a:spcBef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0986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Lupus Nephritis (using </a:t>
            </a:r>
            <a:r>
              <a:rPr lang="en-US" i="1" dirty="0" err="1"/>
              <a:t>mcgv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/>
              <a:t>### Fitting GAM model with a binary outcome using </a:t>
            </a:r>
            <a:r>
              <a:rPr lang="en-US" sz="2000" i="1" dirty="0" err="1"/>
              <a:t>mcgv</a:t>
            </a:r>
            <a:r>
              <a:rPr lang="en-US" sz="2000" dirty="0"/>
              <a:t> library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00FF"/>
                </a:solidFill>
              </a:rPr>
              <a:t>lnmod</a:t>
            </a:r>
            <a:r>
              <a:rPr lang="en-US" sz="2000" dirty="0">
                <a:solidFill>
                  <a:srgbClr val="0000FF"/>
                </a:solidFill>
              </a:rPr>
              <a:t>&lt;-gam(CR90 ~ race + s(</a:t>
            </a:r>
            <a:r>
              <a:rPr lang="en-US" sz="2000" dirty="0" err="1">
                <a:solidFill>
                  <a:srgbClr val="0000FF"/>
                </a:solidFill>
              </a:rPr>
              <a:t>urprcr</a:t>
            </a:r>
            <a:r>
              <a:rPr lang="en-US" sz="2000" dirty="0">
                <a:solidFill>
                  <a:srgbClr val="0000FF"/>
                </a:solidFill>
              </a:rPr>
              <a:t>) + s(</a:t>
            </a:r>
            <a:r>
              <a:rPr lang="en-US" sz="2000" dirty="0" err="1">
                <a:solidFill>
                  <a:srgbClr val="0000FF"/>
                </a:solidFill>
              </a:rPr>
              <a:t>egfr</a:t>
            </a:r>
            <a:r>
              <a:rPr lang="en-US" sz="2000" dirty="0">
                <a:solidFill>
                  <a:srgbClr val="0000FF"/>
                </a:solidFill>
              </a:rPr>
              <a:t>) + s(il2ra), family = binomial(link=</a:t>
            </a:r>
            <a:r>
              <a:rPr lang="en-US" sz="2000" dirty="0" err="1">
                <a:solidFill>
                  <a:srgbClr val="0000FF"/>
                </a:solidFill>
              </a:rPr>
              <a:t>logit</a:t>
            </a:r>
            <a:r>
              <a:rPr lang="en-US" sz="2000" dirty="0">
                <a:solidFill>
                  <a:srgbClr val="0000FF"/>
                </a:solidFill>
              </a:rPr>
              <a:t>), data=</a:t>
            </a:r>
            <a:r>
              <a:rPr lang="en-US" sz="2000" dirty="0" err="1">
                <a:solidFill>
                  <a:srgbClr val="0000FF"/>
                </a:solidFill>
              </a:rPr>
              <a:t>ln</a:t>
            </a:r>
            <a:r>
              <a:rPr lang="en-US" sz="2000" dirty="0">
                <a:solidFill>
                  <a:srgbClr val="0000FF"/>
                </a:solidFill>
              </a:rPr>
              <a:t>, trace=TRUE)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summary(</a:t>
            </a:r>
            <a:r>
              <a:rPr lang="en-US" sz="2000" dirty="0" err="1">
                <a:solidFill>
                  <a:srgbClr val="0000FF"/>
                </a:solidFill>
              </a:rPr>
              <a:t>lnmod</a:t>
            </a:r>
            <a:r>
              <a:rPr lang="en-US" sz="2000" dirty="0">
                <a:solidFill>
                  <a:srgbClr val="0000FF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Family: binomial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Link function: </a:t>
            </a:r>
            <a:r>
              <a:rPr lang="en-US" sz="2000" dirty="0" err="1">
                <a:solidFill>
                  <a:srgbClr val="FF0000"/>
                </a:solidFill>
              </a:rPr>
              <a:t>logit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Formula: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CR90 ~ race + s(</a:t>
            </a:r>
            <a:r>
              <a:rPr lang="en-US" sz="2000" dirty="0" err="1">
                <a:solidFill>
                  <a:srgbClr val="FF0000"/>
                </a:solidFill>
              </a:rPr>
              <a:t>urprcr</a:t>
            </a:r>
            <a:r>
              <a:rPr lang="en-US" sz="2000" dirty="0">
                <a:solidFill>
                  <a:srgbClr val="FF0000"/>
                </a:solidFill>
              </a:rPr>
              <a:t>) + s(</a:t>
            </a:r>
            <a:r>
              <a:rPr lang="en-US" sz="2000" dirty="0" err="1">
                <a:solidFill>
                  <a:srgbClr val="FF0000"/>
                </a:solidFill>
              </a:rPr>
              <a:t>egfr</a:t>
            </a:r>
            <a:r>
              <a:rPr lang="en-US" sz="2000" dirty="0">
                <a:solidFill>
                  <a:srgbClr val="FF0000"/>
                </a:solidFill>
              </a:rPr>
              <a:t>) + s(il2ra)</a:t>
            </a: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Parametric coefficients: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                   Estimate     Std. Error    z value    </a:t>
            </a:r>
            <a:r>
              <a:rPr lang="en-US" sz="2000" dirty="0" err="1">
                <a:solidFill>
                  <a:srgbClr val="FF0000"/>
                </a:solidFill>
              </a:rPr>
              <a:t>Pr</a:t>
            </a:r>
            <a:r>
              <a:rPr lang="en-US" sz="2000" dirty="0">
                <a:solidFill>
                  <a:srgbClr val="FF0000"/>
                </a:solidFill>
              </a:rPr>
              <a:t>(&gt;|z|)   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(Intercept)   -1.34589    0.27744     -4.851    1.23e-06 ***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race                0.04299    0.31947      0.135       0.893   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---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FF0000"/>
                </a:solidFill>
              </a:rPr>
              <a:t>Signif</a:t>
            </a:r>
            <a:r>
              <a:rPr lang="en-US" sz="2000" dirty="0">
                <a:solidFill>
                  <a:srgbClr val="FF0000"/>
                </a:solidFill>
              </a:rPr>
              <a:t>. codes:  0 ‘***’ 0.001 ‘**’ 0.01 ‘*’ 0.05 ‘.’ 0.1 ‘ ’ 1</a:t>
            </a:r>
          </a:p>
        </p:txBody>
      </p:sp>
    </p:spTree>
    <p:extLst>
      <p:ext uri="{BB962C8B-B14F-4D97-AF65-F5344CB8AC3E}">
        <p14:creationId xmlns:p14="http://schemas.microsoft.com/office/powerpoint/2010/main" val="21267354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Lupus Nephritis (using </a:t>
            </a:r>
            <a:r>
              <a:rPr lang="en-US" i="1" dirty="0" err="1"/>
              <a:t>mcgv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/>
              <a:t>### Fitting GAM model with a binary outcome using </a:t>
            </a:r>
            <a:r>
              <a:rPr lang="en-US" sz="2000" i="1" dirty="0" err="1"/>
              <a:t>mcgv</a:t>
            </a:r>
            <a:r>
              <a:rPr lang="en-US" sz="2000" dirty="0"/>
              <a:t> library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00FF"/>
                </a:solidFill>
              </a:rPr>
              <a:t>lnmod</a:t>
            </a:r>
            <a:r>
              <a:rPr lang="en-US" sz="2000" dirty="0">
                <a:solidFill>
                  <a:srgbClr val="0000FF"/>
                </a:solidFill>
              </a:rPr>
              <a:t>&lt;-gam(CR90 ~ race + s(</a:t>
            </a:r>
            <a:r>
              <a:rPr lang="en-US" sz="2000" dirty="0" err="1">
                <a:solidFill>
                  <a:srgbClr val="0000FF"/>
                </a:solidFill>
              </a:rPr>
              <a:t>urprcr</a:t>
            </a:r>
            <a:r>
              <a:rPr lang="en-US" sz="2000" dirty="0">
                <a:solidFill>
                  <a:srgbClr val="0000FF"/>
                </a:solidFill>
              </a:rPr>
              <a:t>) + s(</a:t>
            </a:r>
            <a:r>
              <a:rPr lang="en-US" sz="2000" dirty="0" err="1">
                <a:solidFill>
                  <a:srgbClr val="0000FF"/>
                </a:solidFill>
              </a:rPr>
              <a:t>egfr</a:t>
            </a:r>
            <a:r>
              <a:rPr lang="en-US" sz="2000" dirty="0">
                <a:solidFill>
                  <a:srgbClr val="0000FF"/>
                </a:solidFill>
              </a:rPr>
              <a:t>) + s(il2ra), family = binomial(link=</a:t>
            </a:r>
            <a:r>
              <a:rPr lang="en-US" sz="2000" dirty="0" err="1">
                <a:solidFill>
                  <a:srgbClr val="0000FF"/>
                </a:solidFill>
              </a:rPr>
              <a:t>logit</a:t>
            </a:r>
            <a:r>
              <a:rPr lang="en-US" sz="2000" dirty="0">
                <a:solidFill>
                  <a:srgbClr val="0000FF"/>
                </a:solidFill>
              </a:rPr>
              <a:t>), data=</a:t>
            </a:r>
            <a:r>
              <a:rPr lang="en-US" sz="2000" dirty="0" err="1">
                <a:solidFill>
                  <a:srgbClr val="0000FF"/>
                </a:solidFill>
              </a:rPr>
              <a:t>ln</a:t>
            </a:r>
            <a:r>
              <a:rPr lang="en-US" sz="2000" dirty="0">
                <a:solidFill>
                  <a:srgbClr val="0000FF"/>
                </a:solidFill>
              </a:rPr>
              <a:t>, trace=TRUE)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summary(</a:t>
            </a:r>
            <a:r>
              <a:rPr lang="en-US" sz="2000" dirty="0" err="1">
                <a:solidFill>
                  <a:srgbClr val="0000FF"/>
                </a:solidFill>
              </a:rPr>
              <a:t>lnmod</a:t>
            </a:r>
            <a:r>
              <a:rPr lang="en-US" sz="2000" dirty="0">
                <a:solidFill>
                  <a:srgbClr val="0000FF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…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Approximate significance of smooth terms: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                 </a:t>
            </a:r>
            <a:r>
              <a:rPr lang="en-US" sz="2000" dirty="0" err="1">
                <a:solidFill>
                  <a:srgbClr val="FF0000"/>
                </a:solidFill>
              </a:rPr>
              <a:t>edf</a:t>
            </a:r>
            <a:r>
              <a:rPr lang="en-US" sz="2000" dirty="0">
                <a:solidFill>
                  <a:srgbClr val="FF0000"/>
                </a:solidFill>
              </a:rPr>
              <a:t>      </a:t>
            </a:r>
            <a:r>
              <a:rPr lang="en-US" sz="2000" dirty="0" err="1">
                <a:solidFill>
                  <a:srgbClr val="FF0000"/>
                </a:solidFill>
              </a:rPr>
              <a:t>Ref.df</a:t>
            </a:r>
            <a:r>
              <a:rPr lang="en-US" sz="2000" dirty="0">
                <a:solidFill>
                  <a:srgbClr val="FF0000"/>
                </a:solidFill>
              </a:rPr>
              <a:t>   </a:t>
            </a:r>
            <a:r>
              <a:rPr lang="en-US" sz="2000" dirty="0" err="1">
                <a:solidFill>
                  <a:srgbClr val="FF0000"/>
                </a:solidFill>
              </a:rPr>
              <a:t>Chi.sq</a:t>
            </a:r>
            <a:r>
              <a:rPr lang="en-US" sz="2000" dirty="0">
                <a:solidFill>
                  <a:srgbClr val="FF0000"/>
                </a:solidFill>
              </a:rPr>
              <a:t>   p-value  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s(</a:t>
            </a:r>
            <a:r>
              <a:rPr lang="en-US" sz="2000" dirty="0" err="1">
                <a:solidFill>
                  <a:srgbClr val="FF0000"/>
                </a:solidFill>
              </a:rPr>
              <a:t>urprcr</a:t>
            </a:r>
            <a:r>
              <a:rPr lang="en-US" sz="2000" dirty="0">
                <a:solidFill>
                  <a:srgbClr val="FF0000"/>
                </a:solidFill>
              </a:rPr>
              <a:t>)  1.842  2.309    13.54   0.00212 **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s(</a:t>
            </a:r>
            <a:r>
              <a:rPr lang="en-US" sz="2000" dirty="0" err="1">
                <a:solidFill>
                  <a:srgbClr val="FF0000"/>
                </a:solidFill>
              </a:rPr>
              <a:t>egfr</a:t>
            </a:r>
            <a:r>
              <a:rPr lang="en-US" sz="2000" dirty="0">
                <a:solidFill>
                  <a:srgbClr val="FF0000"/>
                </a:solidFill>
              </a:rPr>
              <a:t>)      3.868  4.833    12.93   0.01951 *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s(il2ra)     3.016  3.851    13.82   0.00565 **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---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FF0000"/>
                </a:solidFill>
              </a:rPr>
              <a:t>Signif</a:t>
            </a:r>
            <a:r>
              <a:rPr lang="en-US" sz="2000" dirty="0">
                <a:solidFill>
                  <a:srgbClr val="FF0000"/>
                </a:solidFill>
              </a:rPr>
              <a:t>. codes:  0 ‘***’ 0.001 ‘**’ 0.01 ‘*’ 0.05 ‘.’ 0.1 ‘ ’ 1</a:t>
            </a: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R-sq.(</a:t>
            </a:r>
            <a:r>
              <a:rPr lang="en-US" sz="2000" dirty="0" err="1">
                <a:solidFill>
                  <a:srgbClr val="FF0000"/>
                </a:solidFill>
              </a:rPr>
              <a:t>adj</a:t>
            </a:r>
            <a:r>
              <a:rPr lang="en-US" sz="2000" dirty="0">
                <a:solidFill>
                  <a:srgbClr val="FF0000"/>
                </a:solidFill>
              </a:rPr>
              <a:t>) =  0.195   Deviance explained = 19.4%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UBRE = 0.0075104  Scale est. = 1         n = 280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89707" y="6176963"/>
            <a:ext cx="7954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Note, UBRE stands for unbiased risk estimator and is used like GCV (similar formula)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5574082"/>
            <a:ext cx="1955104" cy="275573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2053389" y="5849655"/>
            <a:ext cx="417095" cy="306296"/>
          </a:xfrm>
          <a:prstGeom prst="straightConnector1">
            <a:avLst/>
          </a:prstGeom>
          <a:ln w="254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12710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Lupus Nephritis (using </a:t>
            </a:r>
            <a:r>
              <a:rPr lang="en-US" i="1" dirty="0" err="1"/>
              <a:t>mcgv</a:t>
            </a:r>
            <a:r>
              <a:rPr lang="en-US" dirty="0"/>
              <a:t>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635" y="2062423"/>
            <a:ext cx="10915315" cy="422564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8200" y="141609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par(</a:t>
            </a:r>
            <a:r>
              <a:rPr lang="en-US" dirty="0" err="1">
                <a:solidFill>
                  <a:srgbClr val="0000FF"/>
                </a:solidFill>
              </a:rPr>
              <a:t>mfrow</a:t>
            </a:r>
            <a:r>
              <a:rPr lang="en-US" dirty="0">
                <a:solidFill>
                  <a:srgbClr val="0000FF"/>
                </a:solidFill>
              </a:rPr>
              <a:t>=c(1,3), </a:t>
            </a:r>
            <a:r>
              <a:rPr lang="en-US" dirty="0" err="1">
                <a:solidFill>
                  <a:srgbClr val="0000FF"/>
                </a:solidFill>
              </a:rPr>
              <a:t>pty</a:t>
            </a:r>
            <a:r>
              <a:rPr lang="en-US" dirty="0">
                <a:solidFill>
                  <a:srgbClr val="0000FF"/>
                </a:solidFill>
              </a:rPr>
              <a:t>="s")</a:t>
            </a:r>
          </a:p>
          <a:p>
            <a:r>
              <a:rPr lang="en-US" dirty="0">
                <a:solidFill>
                  <a:srgbClr val="0000FF"/>
                </a:solidFill>
              </a:rPr>
              <a:t>plot(</a:t>
            </a:r>
            <a:r>
              <a:rPr lang="en-US" dirty="0" err="1">
                <a:solidFill>
                  <a:srgbClr val="0000FF"/>
                </a:solidFill>
              </a:rPr>
              <a:t>lnmod</a:t>
            </a:r>
            <a:r>
              <a:rPr lang="en-US" dirty="0">
                <a:solidFill>
                  <a:srgbClr val="0000FF"/>
                </a:solidFill>
              </a:rPr>
              <a:t>, se=T)</a:t>
            </a:r>
          </a:p>
        </p:txBody>
      </p:sp>
    </p:spTree>
    <p:extLst>
      <p:ext uri="{BB962C8B-B14F-4D97-AF65-F5344CB8AC3E}">
        <p14:creationId xmlns:p14="http://schemas.microsoft.com/office/powerpoint/2010/main" val="33223856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Lupus Nephritis (using </a:t>
            </a:r>
            <a:r>
              <a:rPr lang="en-US" i="1" dirty="0" err="1"/>
              <a:t>mcgv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i="1" dirty="0" err="1"/>
              <a:t>mcgv</a:t>
            </a:r>
            <a:r>
              <a:rPr lang="en-US" i="1" dirty="0"/>
              <a:t> </a:t>
            </a:r>
            <a:r>
              <a:rPr lang="en-US" dirty="0"/>
              <a:t>package has some additional features that make it a little nicer than </a:t>
            </a:r>
            <a:r>
              <a:rPr lang="en-US" i="1" dirty="0"/>
              <a:t>gam</a:t>
            </a:r>
          </a:p>
          <a:p>
            <a:r>
              <a:rPr lang="en-US" dirty="0"/>
              <a:t>Specifically, it will apply an additional penalty parameter to conduct variable selection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lnmod2&lt;-gam(CR90 ~ race + s(</a:t>
            </a:r>
            <a:r>
              <a:rPr lang="en-US" sz="2000" dirty="0" err="1">
                <a:solidFill>
                  <a:srgbClr val="0000FF"/>
                </a:solidFill>
              </a:rPr>
              <a:t>urprcr</a:t>
            </a:r>
            <a:r>
              <a:rPr lang="en-US" sz="2000" dirty="0">
                <a:solidFill>
                  <a:srgbClr val="0000FF"/>
                </a:solidFill>
              </a:rPr>
              <a:t>) + s(</a:t>
            </a:r>
            <a:r>
              <a:rPr lang="en-US" sz="2000" dirty="0" err="1">
                <a:solidFill>
                  <a:srgbClr val="0000FF"/>
                </a:solidFill>
              </a:rPr>
              <a:t>egfr</a:t>
            </a:r>
            <a:r>
              <a:rPr lang="en-US" sz="2000" dirty="0">
                <a:solidFill>
                  <a:srgbClr val="0000FF"/>
                </a:solidFill>
              </a:rPr>
              <a:t>) + s(il2ra) + s(il6) + s(il8) + s(il12), family = 	binomial(link=</a:t>
            </a:r>
            <a:r>
              <a:rPr lang="en-US" sz="2000" dirty="0" err="1">
                <a:solidFill>
                  <a:srgbClr val="0000FF"/>
                </a:solidFill>
              </a:rPr>
              <a:t>logit</a:t>
            </a:r>
            <a:r>
              <a:rPr lang="en-US" sz="2000" dirty="0">
                <a:solidFill>
                  <a:srgbClr val="0000FF"/>
                </a:solidFill>
              </a:rPr>
              <a:t>), data=</a:t>
            </a:r>
            <a:r>
              <a:rPr lang="en-US" sz="2000" dirty="0" err="1">
                <a:solidFill>
                  <a:srgbClr val="0000FF"/>
                </a:solidFill>
              </a:rPr>
              <a:t>ln</a:t>
            </a:r>
            <a:r>
              <a:rPr lang="en-US" sz="2000" dirty="0">
                <a:solidFill>
                  <a:srgbClr val="0000FF"/>
                </a:solidFill>
              </a:rPr>
              <a:t>, trace=TRUE)</a:t>
            </a:r>
          </a:p>
          <a:p>
            <a:pPr marL="0" indent="0"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lnmod3&lt;-gam(CR90 ~ race + s(</a:t>
            </a:r>
            <a:r>
              <a:rPr lang="en-US" sz="2000" dirty="0" err="1">
                <a:solidFill>
                  <a:srgbClr val="0000FF"/>
                </a:solidFill>
              </a:rPr>
              <a:t>urprcr</a:t>
            </a:r>
            <a:r>
              <a:rPr lang="en-US" sz="2000" dirty="0">
                <a:solidFill>
                  <a:srgbClr val="0000FF"/>
                </a:solidFill>
              </a:rPr>
              <a:t>) + s(</a:t>
            </a:r>
            <a:r>
              <a:rPr lang="en-US" sz="2000" dirty="0" err="1">
                <a:solidFill>
                  <a:srgbClr val="0000FF"/>
                </a:solidFill>
              </a:rPr>
              <a:t>egfr</a:t>
            </a:r>
            <a:r>
              <a:rPr lang="en-US" sz="2000" dirty="0">
                <a:solidFill>
                  <a:srgbClr val="0000FF"/>
                </a:solidFill>
              </a:rPr>
              <a:t>) + s(il2ra) + s(il6) + s(il8) + s(il12), family = 	binomial(link=</a:t>
            </a:r>
            <a:r>
              <a:rPr lang="en-US" sz="2000" dirty="0" err="1">
                <a:solidFill>
                  <a:srgbClr val="0000FF"/>
                </a:solidFill>
              </a:rPr>
              <a:t>logit</a:t>
            </a:r>
            <a:r>
              <a:rPr lang="en-US" sz="2000" dirty="0">
                <a:solidFill>
                  <a:srgbClr val="0000FF"/>
                </a:solidFill>
              </a:rPr>
              <a:t>), select=T, data=</a:t>
            </a:r>
            <a:r>
              <a:rPr lang="en-US" sz="2000" dirty="0" err="1">
                <a:solidFill>
                  <a:srgbClr val="0000FF"/>
                </a:solidFill>
              </a:rPr>
              <a:t>ln</a:t>
            </a:r>
            <a:r>
              <a:rPr lang="en-US" sz="2000" dirty="0">
                <a:solidFill>
                  <a:srgbClr val="0000FF"/>
                </a:solidFill>
              </a:rPr>
              <a:t>, trace=TRUE)</a:t>
            </a:r>
          </a:p>
        </p:txBody>
      </p:sp>
    </p:spTree>
    <p:extLst>
      <p:ext uri="{BB962C8B-B14F-4D97-AF65-F5344CB8AC3E}">
        <p14:creationId xmlns:p14="http://schemas.microsoft.com/office/powerpoint/2010/main" val="13146825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Lupus Nephritis (using </a:t>
            </a:r>
            <a:r>
              <a:rPr lang="en-US" i="1" dirty="0" err="1"/>
              <a:t>mcgv</a:t>
            </a:r>
            <a:r>
              <a:rPr lang="en-US" dirty="0"/>
              <a:t>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314668"/>
            <a:ext cx="5181600" cy="48514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summary(lnmod2)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Parametric coefficients: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      Estimate     Std. Error      z           value </a:t>
            </a:r>
            <a:r>
              <a:rPr lang="en-US" dirty="0" err="1">
                <a:solidFill>
                  <a:srgbClr val="FF0000"/>
                </a:solidFill>
              </a:rPr>
              <a:t>Pr</a:t>
            </a:r>
            <a:r>
              <a:rPr lang="en-US" dirty="0">
                <a:solidFill>
                  <a:srgbClr val="FF0000"/>
                </a:solidFill>
              </a:rPr>
              <a:t>(&gt;|z|)  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(Intercept)  -1.3231     0.3239    -4.084     4.42e-05 ***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race             -0.2312     0.3377    -0.685      0.493 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Approximate significance of smooth terms: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       </a:t>
            </a:r>
            <a:r>
              <a:rPr lang="en-US" dirty="0" err="1">
                <a:solidFill>
                  <a:srgbClr val="FF0000"/>
                </a:solidFill>
              </a:rPr>
              <a:t>edf</a:t>
            </a:r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 err="1">
                <a:solidFill>
                  <a:srgbClr val="FF0000"/>
                </a:solidFill>
              </a:rPr>
              <a:t>Ref.df</a:t>
            </a:r>
            <a:r>
              <a:rPr lang="en-US" dirty="0">
                <a:solidFill>
                  <a:srgbClr val="FF0000"/>
                </a:solidFill>
              </a:rPr>
              <a:t>    </a:t>
            </a:r>
            <a:r>
              <a:rPr lang="en-US" dirty="0" err="1">
                <a:solidFill>
                  <a:srgbClr val="FF0000"/>
                </a:solidFill>
              </a:rPr>
              <a:t>Chi.sq</a:t>
            </a:r>
            <a:r>
              <a:rPr lang="en-US" dirty="0">
                <a:solidFill>
                  <a:srgbClr val="FF0000"/>
                </a:solidFill>
              </a:rPr>
              <a:t>    p-value 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s(</a:t>
            </a:r>
            <a:r>
              <a:rPr lang="en-US" dirty="0" err="1">
                <a:solidFill>
                  <a:srgbClr val="FF0000"/>
                </a:solidFill>
              </a:rPr>
              <a:t>urprcr</a:t>
            </a:r>
            <a:r>
              <a:rPr lang="en-US" dirty="0">
                <a:solidFill>
                  <a:srgbClr val="FF0000"/>
                </a:solidFill>
              </a:rPr>
              <a:t>) 1.767   2.205    12.858   0.00245 **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s(</a:t>
            </a:r>
            <a:r>
              <a:rPr lang="en-US" dirty="0" err="1">
                <a:solidFill>
                  <a:srgbClr val="FF0000"/>
                </a:solidFill>
              </a:rPr>
              <a:t>egfr</a:t>
            </a:r>
            <a:r>
              <a:rPr lang="en-US" dirty="0">
                <a:solidFill>
                  <a:srgbClr val="FF0000"/>
                </a:solidFill>
              </a:rPr>
              <a:t>)     3.874   4.833    12.305   0.02525 *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s(il2ra)    2.711   3.486    11.707   0.01031 *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s(il6)        1.000   1.001    0.823     0.36472 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s(il8)        2.586   3.279    4.419     0.25455 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s(il12)      2.502   3.154    4.681    0.21274 </a:t>
            </a:r>
          </a:p>
          <a:p>
            <a:pPr marL="0" indent="0">
              <a:buNone/>
            </a:pP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R-sq.(</a:t>
            </a:r>
            <a:r>
              <a:rPr lang="fr-FR" dirty="0" err="1">
                <a:solidFill>
                  <a:srgbClr val="FF0000"/>
                </a:solidFill>
              </a:rPr>
              <a:t>adj</a:t>
            </a:r>
            <a:r>
              <a:rPr lang="fr-FR" dirty="0">
                <a:solidFill>
                  <a:srgbClr val="FF0000"/>
                </a:solidFill>
              </a:rPr>
              <a:t>) =  0.217   </a:t>
            </a:r>
            <a:r>
              <a:rPr lang="fr-FR" dirty="0" err="1">
                <a:solidFill>
                  <a:srgbClr val="FF0000"/>
                </a:solidFill>
              </a:rPr>
              <a:t>Deviance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explained</a:t>
            </a:r>
            <a:r>
              <a:rPr lang="fr-FR" dirty="0">
                <a:solidFill>
                  <a:srgbClr val="FF0000"/>
                </a:solidFill>
              </a:rPr>
              <a:t> = 23.5%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UBRE = 0.00046012  </a:t>
            </a:r>
            <a:r>
              <a:rPr lang="fr-FR" dirty="0" err="1">
                <a:solidFill>
                  <a:srgbClr val="FF0000"/>
                </a:solidFill>
              </a:rPr>
              <a:t>Scale</a:t>
            </a:r>
            <a:r>
              <a:rPr lang="fr-FR" dirty="0">
                <a:solidFill>
                  <a:srgbClr val="FF0000"/>
                </a:solidFill>
              </a:rPr>
              <a:t> est. = 1         n = 280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summary(lnmod3)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Parametric coefficients: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     Estimate       Std. Error      z        value </a:t>
            </a:r>
            <a:r>
              <a:rPr lang="en-US" dirty="0" err="1">
                <a:solidFill>
                  <a:srgbClr val="FF0000"/>
                </a:solidFill>
              </a:rPr>
              <a:t>Pr</a:t>
            </a:r>
            <a:r>
              <a:rPr lang="en-US" dirty="0">
                <a:solidFill>
                  <a:srgbClr val="FF0000"/>
                </a:solidFill>
              </a:rPr>
              <a:t>(&gt;|z|)  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(Intercept)  -1.3704     0.3168    -4.326    1.52e-05 ***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race             -0.1707     0.3304    -0.517    0.605    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Approximate significance of smooth terms: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            </a:t>
            </a:r>
            <a:r>
              <a:rPr lang="en-US" dirty="0" err="1">
                <a:solidFill>
                  <a:srgbClr val="FF0000"/>
                </a:solidFill>
              </a:rPr>
              <a:t>edf</a:t>
            </a:r>
            <a:r>
              <a:rPr lang="en-US" dirty="0">
                <a:solidFill>
                  <a:srgbClr val="FF0000"/>
                </a:solidFill>
              </a:rPr>
              <a:t>          </a:t>
            </a:r>
            <a:r>
              <a:rPr lang="en-US" dirty="0" err="1">
                <a:solidFill>
                  <a:srgbClr val="FF0000"/>
                </a:solidFill>
              </a:rPr>
              <a:t>Ref.df</a:t>
            </a:r>
            <a:r>
              <a:rPr lang="en-US" dirty="0">
                <a:solidFill>
                  <a:srgbClr val="FF0000"/>
                </a:solidFill>
              </a:rPr>
              <a:t>    </a:t>
            </a:r>
            <a:r>
              <a:rPr lang="en-US" dirty="0" err="1">
                <a:solidFill>
                  <a:srgbClr val="FF0000"/>
                </a:solidFill>
              </a:rPr>
              <a:t>Chi.sq</a:t>
            </a:r>
            <a:r>
              <a:rPr lang="en-US" dirty="0">
                <a:solidFill>
                  <a:srgbClr val="FF0000"/>
                </a:solidFill>
              </a:rPr>
              <a:t>     p-value  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s(</a:t>
            </a:r>
            <a:r>
              <a:rPr lang="en-US" dirty="0" err="1">
                <a:solidFill>
                  <a:srgbClr val="FF0000"/>
                </a:solidFill>
              </a:rPr>
              <a:t>urprcr</a:t>
            </a:r>
            <a:r>
              <a:rPr lang="en-US" dirty="0">
                <a:solidFill>
                  <a:srgbClr val="FF0000"/>
                </a:solidFill>
              </a:rPr>
              <a:t>)  1.922e+00      9       15.270    0.000132 ***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s(</a:t>
            </a:r>
            <a:r>
              <a:rPr lang="en-US" dirty="0" err="1">
                <a:solidFill>
                  <a:srgbClr val="FF0000"/>
                </a:solidFill>
              </a:rPr>
              <a:t>egfr</a:t>
            </a:r>
            <a:r>
              <a:rPr lang="en-US" dirty="0">
                <a:solidFill>
                  <a:srgbClr val="FF0000"/>
                </a:solidFill>
              </a:rPr>
              <a:t>)      3.011e+00      9       13.454    0.001529 **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s(il2ra)     3.070e+00      9       12.892    0.001895 **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s(il6)         3.956e-06      9        0.000      0.590378  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s(il8)         3.214e+00      9      6.595      0.077541 .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s(il12)      3.059e-01       9       0.438      0.215320    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R-sq.(</a:t>
            </a:r>
            <a:r>
              <a:rPr lang="en-US" dirty="0" err="1">
                <a:solidFill>
                  <a:srgbClr val="FF0000"/>
                </a:solidFill>
              </a:rPr>
              <a:t>adj</a:t>
            </a:r>
            <a:r>
              <a:rPr lang="en-US" dirty="0">
                <a:solidFill>
                  <a:srgbClr val="FF0000"/>
                </a:solidFill>
              </a:rPr>
              <a:t>) =  0.214   Deviance explained = 22.7%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UBRE = -0.010709  Scale est. = 1         n = 280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25128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B1DD6-330F-4C07-8191-709A5C930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Plots of lnmod2 and lnmod3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0C92CE8-D8D6-4007-910D-5FBF156C9A0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5358" y="1709380"/>
            <a:ext cx="5181600" cy="394757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BC73358-2B6E-4FBA-8AAD-A8F90A0133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4252" y="1709380"/>
            <a:ext cx="5181600" cy="3947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1193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Lupus Nephritis (using </a:t>
            </a:r>
            <a:r>
              <a:rPr lang="en-US" i="1" dirty="0" err="1"/>
              <a:t>mcgv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</a:t>
            </a:r>
            <a:r>
              <a:rPr lang="en-US" i="1" dirty="0" err="1"/>
              <a:t>mcgv</a:t>
            </a:r>
            <a:r>
              <a:rPr lang="en-US" i="1" dirty="0"/>
              <a:t> </a:t>
            </a:r>
            <a:r>
              <a:rPr lang="en-US" dirty="0"/>
              <a:t> package, the default basis dimensions used for smooth terms are somewhat arbitrary.</a:t>
            </a:r>
          </a:p>
          <a:p>
            <a:endParaRPr lang="en-US" sz="800" dirty="0"/>
          </a:p>
          <a:p>
            <a:r>
              <a:rPr lang="en-US" dirty="0"/>
              <a:t>Thus these should be checked that they are not too small.</a:t>
            </a:r>
          </a:p>
          <a:p>
            <a:endParaRPr lang="en-US" sz="800" dirty="0"/>
          </a:p>
          <a:p>
            <a:r>
              <a:rPr lang="en-US" dirty="0"/>
              <a:t>However, there is a function to check this.</a:t>
            </a:r>
          </a:p>
        </p:txBody>
      </p:sp>
    </p:spTree>
    <p:extLst>
      <p:ext uri="{BB962C8B-B14F-4D97-AF65-F5344CB8AC3E}">
        <p14:creationId xmlns:p14="http://schemas.microsoft.com/office/powerpoint/2010/main" val="403334420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Lupus Nephritis (using </a:t>
            </a:r>
            <a:r>
              <a:rPr lang="en-US" i="1" dirty="0" err="1"/>
              <a:t>mcgv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000" dirty="0"/>
              <a:t>### Checking choice of smoothness parameters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lnmod2&lt;-gam(CR90 ~ race + s(</a:t>
            </a:r>
            <a:r>
              <a:rPr lang="en-US" sz="2000" dirty="0" err="1">
                <a:solidFill>
                  <a:srgbClr val="0000FF"/>
                </a:solidFill>
              </a:rPr>
              <a:t>urprcr</a:t>
            </a:r>
            <a:r>
              <a:rPr lang="en-US" sz="2000" dirty="0">
                <a:solidFill>
                  <a:srgbClr val="0000FF"/>
                </a:solidFill>
              </a:rPr>
              <a:t>) + s(</a:t>
            </a:r>
            <a:r>
              <a:rPr lang="en-US" sz="2000" dirty="0" err="1">
                <a:solidFill>
                  <a:srgbClr val="0000FF"/>
                </a:solidFill>
              </a:rPr>
              <a:t>egfr</a:t>
            </a:r>
            <a:r>
              <a:rPr lang="en-US" sz="2000" dirty="0">
                <a:solidFill>
                  <a:srgbClr val="0000FF"/>
                </a:solidFill>
              </a:rPr>
              <a:t>) + s(il2ra) + s(il6) + s(il8) + s(il12), family = 	binomial(link=logit), data=ln, trace=TRUE)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00FF"/>
                </a:solidFill>
              </a:rPr>
              <a:t>gam.check</a:t>
            </a:r>
            <a:r>
              <a:rPr lang="en-US" sz="2000" dirty="0">
                <a:solidFill>
                  <a:srgbClr val="0000FF"/>
                </a:solidFill>
              </a:rPr>
              <a:t>(lnmod2)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Method: UBRE   Optimizer: outer newton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…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Model rank =  56 / 56 </a:t>
            </a: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Basis dimension (k) checking results. Low p-value (k-index&lt;1) may  indicate that k is too low, especially if </a:t>
            </a:r>
            <a:r>
              <a:rPr lang="en-US" sz="2000" dirty="0" err="1">
                <a:solidFill>
                  <a:srgbClr val="FF0000"/>
                </a:solidFill>
              </a:rPr>
              <a:t>edf</a:t>
            </a:r>
            <a:r>
              <a:rPr lang="en-US" sz="2000" dirty="0">
                <a:solidFill>
                  <a:srgbClr val="FF0000"/>
                </a:solidFill>
              </a:rPr>
              <a:t> is close to k'.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           	k'           </a:t>
            </a:r>
            <a:r>
              <a:rPr lang="en-US" sz="2000" dirty="0" err="1">
                <a:solidFill>
                  <a:srgbClr val="FF0000"/>
                </a:solidFill>
              </a:rPr>
              <a:t>edf</a:t>
            </a:r>
            <a:r>
              <a:rPr lang="en-US" sz="2000" dirty="0">
                <a:solidFill>
                  <a:srgbClr val="FF0000"/>
                </a:solidFill>
              </a:rPr>
              <a:t>       k-index   p-value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s(</a:t>
            </a:r>
            <a:r>
              <a:rPr lang="en-US" sz="2000" dirty="0" err="1">
                <a:solidFill>
                  <a:srgbClr val="FF0000"/>
                </a:solidFill>
              </a:rPr>
              <a:t>urprcr</a:t>
            </a:r>
            <a:r>
              <a:rPr lang="en-US" sz="2000" dirty="0">
                <a:solidFill>
                  <a:srgbClr val="FF0000"/>
                </a:solidFill>
              </a:rPr>
              <a:t>) 	9.000   1.767     1.066      0.92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s(</a:t>
            </a:r>
            <a:r>
              <a:rPr lang="en-US" sz="2000" dirty="0" err="1">
                <a:solidFill>
                  <a:srgbClr val="FF0000"/>
                </a:solidFill>
              </a:rPr>
              <a:t>egfr</a:t>
            </a:r>
            <a:r>
              <a:rPr lang="en-US" sz="2000" dirty="0">
                <a:solidFill>
                  <a:srgbClr val="FF0000"/>
                </a:solidFill>
              </a:rPr>
              <a:t>)   	9.000   3.874     0.923      0.18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s(il2ra)  	9.000   2.711     0.904      0.07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s(il6)    	9.000   1.000     0.955      0.26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s(il8)   	9.000   2.586     1.010      0.63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s(il12)  	9.000   2.502     0.837      0.00</a:t>
            </a:r>
          </a:p>
          <a:p>
            <a:pPr marL="0" indent="0">
              <a:buNone/>
            </a:pP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8361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Lupus Nephritis (using </a:t>
            </a:r>
            <a:r>
              <a:rPr lang="en-US" i="1" dirty="0" err="1"/>
              <a:t>mcgv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000" dirty="0"/>
              <a:t>### Package authors suggest that if one or more terms appears to have </a:t>
            </a:r>
            <a:r>
              <a:rPr lang="en-US" sz="2000" i="1" dirty="0"/>
              <a:t>k</a:t>
            </a:r>
            <a:r>
              <a:rPr lang="en-US" sz="2000" dirty="0"/>
              <a:t> too small, then try doubling </a:t>
            </a:r>
            <a:r>
              <a:rPr lang="en-US" sz="2000" i="1" dirty="0"/>
              <a:t>k </a:t>
            </a:r>
            <a:r>
              <a:rPr lang="en-US" sz="2000" dirty="0"/>
              <a:t>for that parameter</a:t>
            </a:r>
          </a:p>
          <a:p>
            <a:pPr marL="0" indent="0">
              <a:buNone/>
            </a:pPr>
            <a:r>
              <a:rPr lang="en-US" sz="2000" dirty="0"/>
              <a:t>### Checking choice of smoothness parameters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lnmod4&lt;-gam(CR90 ~ race + s(</a:t>
            </a:r>
            <a:r>
              <a:rPr lang="en-US" sz="2000" dirty="0" err="1">
                <a:solidFill>
                  <a:srgbClr val="0000FF"/>
                </a:solidFill>
              </a:rPr>
              <a:t>urprcr</a:t>
            </a:r>
            <a:r>
              <a:rPr lang="en-US" sz="2000" dirty="0">
                <a:solidFill>
                  <a:srgbClr val="0000FF"/>
                </a:solidFill>
              </a:rPr>
              <a:t>) + s(</a:t>
            </a:r>
            <a:r>
              <a:rPr lang="en-US" sz="2000" dirty="0" err="1">
                <a:solidFill>
                  <a:srgbClr val="0000FF"/>
                </a:solidFill>
              </a:rPr>
              <a:t>egfr</a:t>
            </a:r>
            <a:r>
              <a:rPr lang="en-US" sz="2000" dirty="0">
                <a:solidFill>
                  <a:srgbClr val="0000FF"/>
                </a:solidFill>
              </a:rPr>
              <a:t>) + s(il2ra, k=20) + s(il6) + s(il8) + s(il12, k=20), family = 	binomial(link=</a:t>
            </a:r>
            <a:r>
              <a:rPr lang="en-US" sz="2000" dirty="0" err="1">
                <a:solidFill>
                  <a:srgbClr val="0000FF"/>
                </a:solidFill>
              </a:rPr>
              <a:t>logit</a:t>
            </a:r>
            <a:r>
              <a:rPr lang="en-US" sz="2000" dirty="0">
                <a:solidFill>
                  <a:srgbClr val="0000FF"/>
                </a:solidFill>
              </a:rPr>
              <a:t>), data=</a:t>
            </a:r>
            <a:r>
              <a:rPr lang="en-US" sz="2000" dirty="0" err="1">
                <a:solidFill>
                  <a:srgbClr val="0000FF"/>
                </a:solidFill>
              </a:rPr>
              <a:t>ln</a:t>
            </a:r>
            <a:r>
              <a:rPr lang="en-US" sz="2000" dirty="0">
                <a:solidFill>
                  <a:srgbClr val="0000FF"/>
                </a:solidFill>
              </a:rPr>
              <a:t>, trace=TRUE)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00FF"/>
                </a:solidFill>
              </a:rPr>
              <a:t>gam.check</a:t>
            </a:r>
            <a:r>
              <a:rPr lang="en-US" sz="2000" dirty="0">
                <a:solidFill>
                  <a:srgbClr val="0000FF"/>
                </a:solidFill>
              </a:rPr>
              <a:t>(lnmod4)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Method: UBRE   Optimizer: outer newton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…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Model rank =  56 / 56 </a:t>
            </a: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Basis dimension (k) checking results. Low p-value (k-index&lt;1) may  indicate that k is too low, especially if </a:t>
            </a:r>
            <a:r>
              <a:rPr lang="en-US" sz="2000" dirty="0" err="1">
                <a:solidFill>
                  <a:srgbClr val="FF0000"/>
                </a:solidFill>
              </a:rPr>
              <a:t>edf</a:t>
            </a:r>
            <a:r>
              <a:rPr lang="en-US" sz="2000" dirty="0">
                <a:solidFill>
                  <a:srgbClr val="FF0000"/>
                </a:solidFill>
              </a:rPr>
              <a:t> is close to k'.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           	k'             </a:t>
            </a:r>
            <a:r>
              <a:rPr lang="en-US" sz="2000" dirty="0" err="1">
                <a:solidFill>
                  <a:srgbClr val="FF0000"/>
                </a:solidFill>
              </a:rPr>
              <a:t>edf</a:t>
            </a:r>
            <a:r>
              <a:rPr lang="en-US" sz="2000" dirty="0">
                <a:solidFill>
                  <a:srgbClr val="FF0000"/>
                </a:solidFill>
              </a:rPr>
              <a:t>       k-index   p-value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s(</a:t>
            </a:r>
            <a:r>
              <a:rPr lang="en-US" sz="2000" dirty="0" err="1">
                <a:solidFill>
                  <a:srgbClr val="FF0000"/>
                </a:solidFill>
              </a:rPr>
              <a:t>urprcr</a:t>
            </a:r>
            <a:r>
              <a:rPr lang="en-US" sz="2000" dirty="0">
                <a:solidFill>
                  <a:srgbClr val="FF0000"/>
                </a:solidFill>
              </a:rPr>
              <a:t>) 	9.000     1.77     1.066      0.905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s(</a:t>
            </a:r>
            <a:r>
              <a:rPr lang="en-US" sz="2000" dirty="0" err="1">
                <a:solidFill>
                  <a:srgbClr val="FF0000"/>
                </a:solidFill>
              </a:rPr>
              <a:t>egfr</a:t>
            </a:r>
            <a:r>
              <a:rPr lang="en-US" sz="2000" dirty="0">
                <a:solidFill>
                  <a:srgbClr val="FF0000"/>
                </a:solidFill>
              </a:rPr>
              <a:t>)   	9.000     3.87     0.923      0.155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s(il2ra)  	19.000   2.94     0.904      0.085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s(il6)    	9.000     1.00     0.955      0.300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s(il8)   	9.000     2.62     1.010      0.565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s(il12)  	19.000   2.52     0.837      0.000</a:t>
            </a:r>
          </a:p>
          <a:p>
            <a:pPr marL="0" indent="0">
              <a:buNone/>
            </a:pP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7617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a GAM using </a:t>
            </a:r>
            <a:r>
              <a:rPr lang="en-US" i="1" dirty="0"/>
              <a:t>caret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caret </a:t>
            </a:r>
            <a:r>
              <a:rPr lang="en-US" dirty="0"/>
              <a:t>package has the ability to “train” gam models using either the </a:t>
            </a:r>
            <a:r>
              <a:rPr lang="en-US" i="1" dirty="0"/>
              <a:t>gam</a:t>
            </a:r>
            <a:r>
              <a:rPr lang="en-US" dirty="0"/>
              <a:t> or </a:t>
            </a:r>
            <a:r>
              <a:rPr lang="en-US" i="1" dirty="0" err="1"/>
              <a:t>mcgv</a:t>
            </a:r>
            <a:r>
              <a:rPr lang="en-US" dirty="0"/>
              <a:t> packages</a:t>
            </a:r>
          </a:p>
          <a:p>
            <a:r>
              <a:rPr lang="en-US" dirty="0"/>
              <a:t>To use </a:t>
            </a:r>
            <a:r>
              <a:rPr lang="en-US" i="1" dirty="0"/>
              <a:t>gam</a:t>
            </a:r>
            <a:r>
              <a:rPr lang="en-US" dirty="0"/>
              <a:t>, specify the following methods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gamLoess</a:t>
            </a:r>
            <a:r>
              <a:rPr lang="en-US" dirty="0"/>
              <a:t>” </a:t>
            </a:r>
            <a:r>
              <a:rPr lang="en-US" dirty="0">
                <a:sym typeface="Wingdings" panose="05000000000000000000" pitchFamily="2" charset="2"/>
              </a:rPr>
              <a:t> loess smoothers, span and </a:t>
            </a:r>
            <a:r>
              <a:rPr lang="en-US" dirty="0" err="1">
                <a:sym typeface="Wingdings" panose="05000000000000000000" pitchFamily="2" charset="2"/>
              </a:rPr>
              <a:t>df</a:t>
            </a:r>
            <a:endParaRPr lang="en-US" dirty="0"/>
          </a:p>
          <a:p>
            <a:pPr lvl="1"/>
            <a:r>
              <a:rPr lang="en-US" dirty="0"/>
              <a:t>“</a:t>
            </a:r>
            <a:r>
              <a:rPr lang="en-US" dirty="0" err="1"/>
              <a:t>gamSpline</a:t>
            </a:r>
            <a:r>
              <a:rPr lang="en-US" dirty="0"/>
              <a:t>” </a:t>
            </a:r>
            <a:r>
              <a:rPr lang="en-US" dirty="0">
                <a:sym typeface="Wingdings" panose="05000000000000000000" pitchFamily="2" charset="2"/>
              </a:rPr>
              <a:t> spline smoother, </a:t>
            </a:r>
            <a:r>
              <a:rPr lang="en-US" dirty="0" err="1">
                <a:sym typeface="Wingdings" panose="05000000000000000000" pitchFamily="2" charset="2"/>
              </a:rPr>
              <a:t>df</a:t>
            </a:r>
            <a:endParaRPr lang="en-US" dirty="0"/>
          </a:p>
          <a:p>
            <a:r>
              <a:rPr lang="en-US" dirty="0"/>
              <a:t>To use </a:t>
            </a:r>
            <a:r>
              <a:rPr lang="en-US" i="1" dirty="0" err="1"/>
              <a:t>mcgv</a:t>
            </a:r>
            <a:r>
              <a:rPr lang="en-US" dirty="0"/>
              <a:t>, specify the following methods</a:t>
            </a:r>
          </a:p>
          <a:p>
            <a:pPr lvl="1"/>
            <a:r>
              <a:rPr lang="en-US" dirty="0"/>
              <a:t>“bam” </a:t>
            </a:r>
            <a:r>
              <a:rPr lang="en-US" dirty="0">
                <a:sym typeface="Wingdings" panose="05000000000000000000" pitchFamily="2" charset="2"/>
              </a:rPr>
              <a:t> spline smoothers, select and method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“gam”  spline smoothers, select and method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058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of GAMs for Link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8068" indent="-342900">
              <a:spcBef>
                <a:spcPts val="0"/>
              </a:spcBef>
            </a:pPr>
            <a:r>
              <a:rPr lang="en-US" spc="-168" dirty="0">
                <a:cs typeface="Tahoma"/>
              </a:rPr>
              <a:t>We can extend this to the generalized linear model case</a:t>
            </a:r>
          </a:p>
          <a:p>
            <a:pPr marL="368068" indent="-342900">
              <a:spcBef>
                <a:spcPts val="0"/>
              </a:spcBef>
            </a:pPr>
            <a:endParaRPr lang="en-US" spc="-168" dirty="0">
              <a:cs typeface="Tahoma"/>
            </a:endParaRPr>
          </a:p>
          <a:p>
            <a:pPr marL="368068" indent="-342900">
              <a:spcBef>
                <a:spcPts val="0"/>
              </a:spcBef>
            </a:pPr>
            <a:r>
              <a:rPr lang="en-US" spc="-69" dirty="0">
                <a:cs typeface="Tahoma"/>
              </a:rPr>
              <a:t>For example,</a:t>
            </a:r>
            <a:r>
              <a:rPr lang="en-US" spc="-89" dirty="0">
                <a:cs typeface="Tahoma"/>
              </a:rPr>
              <a:t> </a:t>
            </a:r>
            <a:r>
              <a:rPr lang="en-US" spc="-59" dirty="0">
                <a:cs typeface="Tahoma"/>
              </a:rPr>
              <a:t>logistic </a:t>
            </a:r>
            <a:r>
              <a:rPr lang="en-US" spc="-109" dirty="0">
                <a:cs typeface="Tahoma"/>
              </a:rPr>
              <a:t>regression </a:t>
            </a:r>
            <a:r>
              <a:rPr lang="en-US" spc="-79" dirty="0">
                <a:cs typeface="Tahoma"/>
              </a:rPr>
              <a:t>relates </a:t>
            </a:r>
            <a:r>
              <a:rPr lang="en-US" spc="-89" dirty="0">
                <a:cs typeface="Tahoma"/>
              </a:rPr>
              <a:t>the </a:t>
            </a:r>
            <a:r>
              <a:rPr lang="en-US" spc="-139" dirty="0">
                <a:cs typeface="Tahoma"/>
              </a:rPr>
              <a:t>mean </a:t>
            </a:r>
            <a:r>
              <a:rPr lang="en-US" spc="-79" dirty="0">
                <a:cs typeface="Tahoma"/>
              </a:rPr>
              <a:t>of </a:t>
            </a:r>
            <a:r>
              <a:rPr lang="en-US" spc="-89" dirty="0">
                <a:cs typeface="Tahoma"/>
              </a:rPr>
              <a:t>the  </a:t>
            </a:r>
            <a:r>
              <a:rPr lang="en-US" spc="59" dirty="0">
                <a:cs typeface="Tahoma"/>
              </a:rPr>
              <a:t> </a:t>
            </a:r>
            <a:r>
              <a:rPr lang="en-US" spc="-99" dirty="0">
                <a:cs typeface="Tahoma"/>
              </a:rPr>
              <a:t>binary response </a:t>
            </a:r>
            <a:r>
              <a:rPr lang="en-US" i="1" spc="-99" dirty="0">
                <a:latin typeface="Symbol" panose="05050102010706020507" pitchFamily="18" charset="2"/>
                <a:cs typeface="Tahoma"/>
              </a:rPr>
              <a:t>m</a:t>
            </a:r>
            <a:r>
              <a:rPr lang="en-US" spc="-99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spc="-99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pc="-99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pc="-99" dirty="0">
                <a:cs typeface="Times New Roman" panose="02020603050405020304" pitchFamily="18" charset="0"/>
              </a:rPr>
              <a:t>=</a:t>
            </a:r>
            <a:r>
              <a:rPr lang="en-US" spc="-9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P(</a:t>
            </a:r>
            <a:r>
              <a:rPr lang="en-US" i="1" spc="-99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pc="-9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99" dirty="0">
                <a:cs typeface="Times New Roman" panose="02020603050405020304" pitchFamily="18" charset="0"/>
              </a:rPr>
              <a:t>=</a:t>
            </a:r>
            <a:r>
              <a:rPr lang="en-US" spc="-9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1|</a:t>
            </a:r>
            <a:r>
              <a:rPr lang="en-US" i="1" spc="-99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pc="-99" dirty="0">
                <a:cs typeface="Times New Roman" panose="02020603050405020304" pitchFamily="18" charset="0"/>
              </a:rPr>
              <a:t>=</a:t>
            </a:r>
            <a:r>
              <a:rPr lang="en-US" i="1" spc="-9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99" dirty="0">
                <a:latin typeface="Times New Roman" panose="02020603050405020304" pitchFamily="18" charset="0"/>
                <a:cs typeface="Times New Roman" panose="02020603050405020304" pitchFamily="18" charset="0"/>
              </a:rPr>
              <a:t>x) </a:t>
            </a:r>
            <a:r>
              <a:rPr lang="en-US" spc="-99" dirty="0">
                <a:cs typeface="Tahoma"/>
              </a:rPr>
              <a:t>to the predictors through a link functions</a:t>
            </a:r>
          </a:p>
          <a:p>
            <a:pPr marL="368068" indent="-342900">
              <a:spcBef>
                <a:spcPts val="0"/>
              </a:spcBef>
            </a:pPr>
            <a:endParaRPr lang="en-US" spc="-99" dirty="0">
              <a:cs typeface="Tahoma"/>
            </a:endParaRPr>
          </a:p>
          <a:p>
            <a:pPr marL="368068" indent="-342900">
              <a:spcBef>
                <a:spcPts val="0"/>
              </a:spcBef>
            </a:pPr>
            <a:endParaRPr lang="en-US" spc="-99" dirty="0">
              <a:cs typeface="Tahoma"/>
            </a:endParaRPr>
          </a:p>
          <a:p>
            <a:pPr marL="368068" indent="-342900">
              <a:spcBef>
                <a:spcPts val="0"/>
              </a:spcBef>
            </a:pPr>
            <a:endParaRPr lang="en-US" spc="-99" dirty="0">
              <a:cs typeface="Tahoma"/>
            </a:endParaRPr>
          </a:p>
          <a:p>
            <a:pPr marL="368068" indent="-342900">
              <a:spcBef>
                <a:spcPts val="0"/>
              </a:spcBef>
            </a:pPr>
            <a:r>
              <a:rPr lang="en-US" spc="-99" dirty="0">
                <a:cs typeface="Tahoma"/>
              </a:rPr>
              <a:t>The additive logistic regression model replaces each linear term by a more general functional form:</a:t>
            </a:r>
          </a:p>
          <a:p>
            <a:pPr marL="368068" indent="-342900">
              <a:spcBef>
                <a:spcPts val="0"/>
              </a:spcBef>
            </a:pPr>
            <a:endParaRPr lang="en-US" dirty="0">
              <a:cs typeface="Tahoma"/>
            </a:endParaRPr>
          </a:p>
          <a:p>
            <a:pPr marL="25168" marR="10067">
              <a:lnSpc>
                <a:spcPct val="125299"/>
              </a:lnSpc>
              <a:spcBef>
                <a:spcPts val="0"/>
              </a:spcBef>
            </a:pPr>
            <a:endParaRPr lang="en-US" spc="-79" dirty="0">
              <a:cs typeface="Tahoma"/>
            </a:endParaRPr>
          </a:p>
          <a:p>
            <a:pPr marL="25168" marR="10067">
              <a:lnSpc>
                <a:spcPct val="125299"/>
              </a:lnSpc>
              <a:spcBef>
                <a:spcPts val="0"/>
              </a:spcBef>
            </a:pPr>
            <a:endParaRPr lang="en-US" spc="-79" dirty="0">
              <a:cs typeface="Tahoma"/>
            </a:endParaRPr>
          </a:p>
          <a:p>
            <a:pPr marL="25168" marR="10067">
              <a:lnSpc>
                <a:spcPct val="125299"/>
              </a:lnSpc>
              <a:spcBef>
                <a:spcPts val="0"/>
              </a:spcBef>
            </a:pPr>
            <a:endParaRPr lang="en-US" dirty="0">
              <a:cs typeface="Tahoma"/>
            </a:endParaRPr>
          </a:p>
          <a:p>
            <a:pPr>
              <a:spcBef>
                <a:spcPts val="0"/>
              </a:spcBef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9054248"/>
              </p:ext>
            </p:extLst>
          </p:nvPr>
        </p:nvGraphicFramePr>
        <p:xfrm>
          <a:off x="2684463" y="3055938"/>
          <a:ext cx="6621462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454200" imgH="444240" progId="Equation.DSMT4">
                  <p:embed/>
                </p:oleObj>
              </mc:Choice>
              <mc:Fallback>
                <p:oleObj name="Equation" r:id="rId2" imgW="345420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684463" y="3055938"/>
                        <a:ext cx="6621462" cy="852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8444130"/>
              </p:ext>
            </p:extLst>
          </p:nvPr>
        </p:nvGraphicFramePr>
        <p:xfrm>
          <a:off x="2784475" y="4924425"/>
          <a:ext cx="54991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869920" imgH="444240" progId="Equation.DSMT4">
                  <p:embed/>
                </p:oleObj>
              </mc:Choice>
              <mc:Fallback>
                <p:oleObj name="Equation" r:id="rId4" imgW="286992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84475" y="4924425"/>
                        <a:ext cx="5499100" cy="852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330262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a GAM using </a:t>
            </a:r>
            <a:r>
              <a:rPr lang="en-US" i="1" dirty="0"/>
              <a:t>caret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000" dirty="0"/>
              <a:t>### Training a model using the </a:t>
            </a:r>
            <a:r>
              <a:rPr lang="en-US" sz="2000" i="1" dirty="0"/>
              <a:t>caret</a:t>
            </a:r>
            <a:r>
              <a:rPr lang="en-US" sz="2000" dirty="0"/>
              <a:t> package with </a:t>
            </a:r>
            <a:r>
              <a:rPr lang="en-US" sz="2000" i="1" dirty="0" err="1"/>
              <a:t>mcgv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>
                <a:solidFill>
                  <a:srgbClr val="0000FF"/>
                </a:solidFill>
              </a:rPr>
              <a:t>trgam</a:t>
            </a:r>
            <a:r>
              <a:rPr lang="en-US" sz="2000" dirty="0">
                <a:solidFill>
                  <a:srgbClr val="0000FF"/>
                </a:solidFill>
              </a:rPr>
              <a:t>&lt;-train(</a:t>
            </a:r>
            <a:r>
              <a:rPr lang="en-US" sz="2000" dirty="0" err="1">
                <a:solidFill>
                  <a:srgbClr val="0000FF"/>
                </a:solidFill>
              </a:rPr>
              <a:t>as.factor</a:t>
            </a:r>
            <a:r>
              <a:rPr lang="en-US" sz="2000" dirty="0">
                <a:solidFill>
                  <a:srgbClr val="0000FF"/>
                </a:solidFill>
              </a:rPr>
              <a:t>(CR90) ~ race + </a:t>
            </a:r>
            <a:r>
              <a:rPr lang="en-US" sz="2000" dirty="0" err="1">
                <a:solidFill>
                  <a:srgbClr val="0000FF"/>
                </a:solidFill>
              </a:rPr>
              <a:t>urprcr</a:t>
            </a:r>
            <a:r>
              <a:rPr lang="en-US" sz="2000" dirty="0">
                <a:solidFill>
                  <a:srgbClr val="0000FF"/>
                </a:solidFill>
              </a:rPr>
              <a:t> + </a:t>
            </a:r>
            <a:r>
              <a:rPr lang="en-US" sz="2000" dirty="0" err="1">
                <a:solidFill>
                  <a:srgbClr val="0000FF"/>
                </a:solidFill>
              </a:rPr>
              <a:t>egfr</a:t>
            </a:r>
            <a:r>
              <a:rPr lang="en-US" sz="2000" dirty="0">
                <a:solidFill>
                  <a:srgbClr val="0000FF"/>
                </a:solidFill>
              </a:rPr>
              <a:t> + il2ra + il6 + il8 + il12, family = binomial(link=</a:t>
            </a:r>
            <a:r>
              <a:rPr lang="en-US" sz="2000" dirty="0" err="1">
                <a:solidFill>
                  <a:srgbClr val="0000FF"/>
                </a:solidFill>
              </a:rPr>
              <a:t>logit</a:t>
            </a:r>
            <a:r>
              <a:rPr lang="en-US" sz="2000" dirty="0">
                <a:solidFill>
                  <a:srgbClr val="0000FF"/>
                </a:solidFill>
              </a:rPr>
              <a:t>), data=</a:t>
            </a:r>
            <a:r>
              <a:rPr lang="en-US" sz="2000" dirty="0" err="1">
                <a:solidFill>
                  <a:srgbClr val="0000FF"/>
                </a:solidFill>
              </a:rPr>
              <a:t>ln</a:t>
            </a:r>
            <a:r>
              <a:rPr lang="en-US" sz="2000" dirty="0">
                <a:solidFill>
                  <a:srgbClr val="0000FF"/>
                </a:solidFill>
              </a:rPr>
              <a:t>, method="gam", </a:t>
            </a:r>
            <a:r>
              <a:rPr lang="en-US" sz="2000" dirty="0" err="1">
                <a:solidFill>
                  <a:srgbClr val="0000FF"/>
                </a:solidFill>
              </a:rPr>
              <a:t>trControl</a:t>
            </a:r>
            <a:r>
              <a:rPr lang="en-US" sz="2000" dirty="0">
                <a:solidFill>
                  <a:srgbClr val="0000FF"/>
                </a:solidFill>
              </a:rPr>
              <a:t>=</a:t>
            </a:r>
            <a:r>
              <a:rPr lang="en-US" sz="2000" dirty="0" err="1">
                <a:solidFill>
                  <a:srgbClr val="0000FF"/>
                </a:solidFill>
              </a:rPr>
              <a:t>trainControl</a:t>
            </a:r>
            <a:r>
              <a:rPr lang="en-US" sz="2000" dirty="0">
                <a:solidFill>
                  <a:srgbClr val="0000FF"/>
                </a:solidFill>
              </a:rPr>
              <a:t>(method="cv", 	number=10), </a:t>
            </a:r>
            <a:r>
              <a:rPr lang="en-US" sz="2000" dirty="0" err="1">
                <a:solidFill>
                  <a:srgbClr val="0000FF"/>
                </a:solidFill>
              </a:rPr>
              <a:t>tuneGrid</a:t>
            </a:r>
            <a:r>
              <a:rPr lang="en-US" sz="2000" dirty="0">
                <a:solidFill>
                  <a:srgbClr val="0000FF"/>
                </a:solidFill>
              </a:rPr>
              <a:t>=</a:t>
            </a:r>
            <a:r>
              <a:rPr lang="en-US" sz="2000" dirty="0" err="1">
                <a:solidFill>
                  <a:srgbClr val="0000FF"/>
                </a:solidFill>
              </a:rPr>
              <a:t>expand.grid</a:t>
            </a:r>
            <a:r>
              <a:rPr lang="en-US" sz="2000" dirty="0">
                <a:solidFill>
                  <a:srgbClr val="0000FF"/>
                </a:solidFill>
              </a:rPr>
              <a:t>(select=c("FALSE","TRUE"), 	method=c("GCV.</a:t>
            </a:r>
            <a:r>
              <a:rPr lang="en-US" sz="2000" dirty="0" err="1">
                <a:solidFill>
                  <a:srgbClr val="0000FF"/>
                </a:solidFill>
              </a:rPr>
              <a:t>Cp</a:t>
            </a:r>
            <a:r>
              <a:rPr lang="en-US" sz="2000" dirty="0">
                <a:solidFill>
                  <a:srgbClr val="0000FF"/>
                </a:solidFill>
              </a:rPr>
              <a:t>","</a:t>
            </a:r>
            <a:r>
              <a:rPr lang="en-US" sz="2000" dirty="0" err="1">
                <a:solidFill>
                  <a:srgbClr val="0000FF"/>
                </a:solidFill>
              </a:rPr>
              <a:t>GCV.Cp</a:t>
            </a:r>
            <a:r>
              <a:rPr lang="en-US" sz="2000" dirty="0">
                <a:solidFill>
                  <a:srgbClr val="0000FF"/>
                </a:solidFill>
              </a:rPr>
              <a:t>")))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00FF"/>
                </a:solidFill>
              </a:rPr>
              <a:t>trgam</a:t>
            </a:r>
            <a:endParaRPr lang="en-US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Generalized Additive Model using Splines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280 samples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7 predictor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2 classes: '0', '1' </a:t>
            </a: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No pre-processing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Resampling: Cross-Validated (10 fold)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Summary of sample sizes: 253, 251, 252, 253, 251, 252, ...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Resampling results across tuning parameters: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select  Accuracy   Kappa   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FALSE   0.7541553  0.2452008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TRUE    0.7541553  0.2452008</a:t>
            </a:r>
          </a:p>
          <a:p>
            <a:pPr marL="0" indent="0"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17386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a GAM using </a:t>
            </a:r>
            <a:r>
              <a:rPr lang="en-US" i="1" dirty="0"/>
              <a:t>caret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000" dirty="0"/>
              <a:t>### Training a model using the </a:t>
            </a:r>
            <a:r>
              <a:rPr lang="en-US" sz="2000" i="1" dirty="0"/>
              <a:t>caret</a:t>
            </a:r>
            <a:r>
              <a:rPr lang="en-US" sz="2000" dirty="0"/>
              <a:t> package with </a:t>
            </a:r>
            <a:r>
              <a:rPr lang="en-US" sz="2000" i="1" dirty="0" err="1"/>
              <a:t>mcgv</a:t>
            </a:r>
            <a:endParaRPr lang="en-US" sz="2000" i="1" dirty="0"/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names(</a:t>
            </a:r>
            <a:r>
              <a:rPr lang="en-US" sz="2000" dirty="0" err="1">
                <a:solidFill>
                  <a:srgbClr val="0000FF"/>
                </a:solidFill>
              </a:rPr>
              <a:t>trgam</a:t>
            </a:r>
            <a:r>
              <a:rPr lang="en-US" sz="2000" dirty="0">
                <a:solidFill>
                  <a:srgbClr val="0000FF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[1] "method"       "</a:t>
            </a:r>
            <a:r>
              <a:rPr lang="en-US" sz="2000" dirty="0" err="1">
                <a:solidFill>
                  <a:srgbClr val="FF0000"/>
                </a:solidFill>
              </a:rPr>
              <a:t>modelInfo</a:t>
            </a:r>
            <a:r>
              <a:rPr lang="en-US" sz="2000" dirty="0">
                <a:solidFill>
                  <a:srgbClr val="FF0000"/>
                </a:solidFill>
              </a:rPr>
              <a:t>"    "</a:t>
            </a:r>
            <a:r>
              <a:rPr lang="en-US" sz="2000" dirty="0" err="1">
                <a:solidFill>
                  <a:srgbClr val="FF0000"/>
                </a:solidFill>
              </a:rPr>
              <a:t>modelType</a:t>
            </a:r>
            <a:r>
              <a:rPr lang="en-US" sz="2000" dirty="0">
                <a:solidFill>
                  <a:srgbClr val="FF0000"/>
                </a:solidFill>
              </a:rPr>
              <a:t>"    "results"      "pred"         "</a:t>
            </a:r>
            <a:r>
              <a:rPr lang="en-US" sz="2000" dirty="0" err="1">
                <a:solidFill>
                  <a:srgbClr val="FF0000"/>
                </a:solidFill>
              </a:rPr>
              <a:t>bestTune</a:t>
            </a:r>
            <a:r>
              <a:rPr lang="en-US" sz="2000" dirty="0">
                <a:solidFill>
                  <a:srgbClr val="FF0000"/>
                </a:solidFill>
              </a:rPr>
              <a:t>"     "call"         "dots"       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[9] "metric"       "control"      "</a:t>
            </a:r>
            <a:r>
              <a:rPr lang="en-US" sz="2000" dirty="0" err="1">
                <a:solidFill>
                  <a:srgbClr val="FF0000"/>
                </a:solidFill>
              </a:rPr>
              <a:t>finalModel</a:t>
            </a:r>
            <a:r>
              <a:rPr lang="en-US" sz="2000" dirty="0">
                <a:solidFill>
                  <a:srgbClr val="FF0000"/>
                </a:solidFill>
              </a:rPr>
              <a:t>"   "</a:t>
            </a:r>
            <a:r>
              <a:rPr lang="en-US" sz="2000" dirty="0" err="1">
                <a:solidFill>
                  <a:srgbClr val="FF0000"/>
                </a:solidFill>
              </a:rPr>
              <a:t>preProcess</a:t>
            </a:r>
            <a:r>
              <a:rPr lang="en-US" sz="2000" dirty="0">
                <a:solidFill>
                  <a:srgbClr val="FF0000"/>
                </a:solidFill>
              </a:rPr>
              <a:t>"   "</a:t>
            </a:r>
            <a:r>
              <a:rPr lang="en-US" sz="2000" dirty="0" err="1">
                <a:solidFill>
                  <a:srgbClr val="FF0000"/>
                </a:solidFill>
              </a:rPr>
              <a:t>trainingData</a:t>
            </a:r>
            <a:r>
              <a:rPr lang="en-US" sz="2000" dirty="0">
                <a:solidFill>
                  <a:srgbClr val="FF0000"/>
                </a:solidFill>
              </a:rPr>
              <a:t>" "</a:t>
            </a:r>
            <a:r>
              <a:rPr lang="en-US" sz="2000" dirty="0" err="1">
                <a:solidFill>
                  <a:srgbClr val="FF0000"/>
                </a:solidFill>
              </a:rPr>
              <a:t>ptype</a:t>
            </a:r>
            <a:r>
              <a:rPr lang="en-US" sz="2000" dirty="0">
                <a:solidFill>
                  <a:srgbClr val="FF0000"/>
                </a:solidFill>
              </a:rPr>
              <a:t>"        "resample"     "</a:t>
            </a:r>
            <a:r>
              <a:rPr lang="en-US" sz="2000" dirty="0" err="1">
                <a:solidFill>
                  <a:srgbClr val="FF0000"/>
                </a:solidFill>
              </a:rPr>
              <a:t>resampledCM</a:t>
            </a:r>
            <a:r>
              <a:rPr lang="en-US" sz="2000" dirty="0">
                <a:solidFill>
                  <a:srgbClr val="FF0000"/>
                </a:solidFill>
              </a:rPr>
              <a:t>"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[17] "</a:t>
            </a:r>
            <a:r>
              <a:rPr lang="en-US" sz="2000" dirty="0" err="1">
                <a:solidFill>
                  <a:srgbClr val="FF0000"/>
                </a:solidFill>
              </a:rPr>
              <a:t>perfNames</a:t>
            </a:r>
            <a:r>
              <a:rPr lang="en-US" sz="2000" dirty="0">
                <a:solidFill>
                  <a:srgbClr val="FF0000"/>
                </a:solidFill>
              </a:rPr>
              <a:t>"    "maximize"     "</a:t>
            </a:r>
            <a:r>
              <a:rPr lang="en-US" sz="2000" dirty="0" err="1">
                <a:solidFill>
                  <a:srgbClr val="FF0000"/>
                </a:solidFill>
              </a:rPr>
              <a:t>yLimits</a:t>
            </a:r>
            <a:r>
              <a:rPr lang="en-US" sz="2000" dirty="0">
                <a:solidFill>
                  <a:srgbClr val="FF0000"/>
                </a:solidFill>
              </a:rPr>
              <a:t>"      "times"        "levels"       "terms"        "</a:t>
            </a:r>
            <a:r>
              <a:rPr lang="en-US" sz="2000" dirty="0" err="1">
                <a:solidFill>
                  <a:srgbClr val="FF0000"/>
                </a:solidFill>
              </a:rPr>
              <a:t>coefnames</a:t>
            </a:r>
            <a:r>
              <a:rPr lang="en-US" sz="2000" dirty="0">
                <a:solidFill>
                  <a:srgbClr val="FF0000"/>
                </a:solidFill>
              </a:rPr>
              <a:t>"    "</a:t>
            </a:r>
            <a:r>
              <a:rPr lang="en-US" sz="2000" dirty="0" err="1">
                <a:solidFill>
                  <a:srgbClr val="FF0000"/>
                </a:solidFill>
              </a:rPr>
              <a:t>xlevels</a:t>
            </a:r>
            <a:r>
              <a:rPr lang="en-US" sz="2000" dirty="0">
                <a:solidFill>
                  <a:srgbClr val="FF0000"/>
                </a:solidFill>
              </a:rPr>
              <a:t>"     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00FF"/>
                </a:solidFill>
              </a:rPr>
              <a:t>trgam$finalModel</a:t>
            </a:r>
            <a:endParaRPr lang="en-US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Family: binomial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Link function: logit </a:t>
            </a: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Formula: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.outcome ~ race + s(il6) + s(il12) + s(il8) + s(</a:t>
            </a:r>
            <a:r>
              <a:rPr lang="en-US" sz="2000" dirty="0" err="1">
                <a:solidFill>
                  <a:srgbClr val="FF0000"/>
                </a:solidFill>
              </a:rPr>
              <a:t>urprcr</a:t>
            </a:r>
            <a:r>
              <a:rPr lang="en-US" sz="2000" dirty="0">
                <a:solidFill>
                  <a:srgbClr val="FF0000"/>
                </a:solidFill>
              </a:rPr>
              <a:t>) + s(il2ra) +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  s(</a:t>
            </a:r>
            <a:r>
              <a:rPr lang="en-US" sz="2000" dirty="0" err="1">
                <a:solidFill>
                  <a:srgbClr val="FF0000"/>
                </a:solidFill>
              </a:rPr>
              <a:t>egfr</a:t>
            </a:r>
            <a:r>
              <a:rPr lang="en-US" sz="2000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Estimated degrees of freedom: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0.000 0.306 3.215 1.923 3.070 3.011  total = 13.52 </a:t>
            </a: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UBRE score: -0.01070889 </a:t>
            </a:r>
          </a:p>
          <a:p>
            <a:pPr marL="0" indent="0">
              <a:buNone/>
            </a:pP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09113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a GAM using </a:t>
            </a:r>
            <a:r>
              <a:rPr lang="en-US" i="1" dirty="0"/>
              <a:t>caret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000" dirty="0"/>
              <a:t>### Training a model using the </a:t>
            </a:r>
            <a:r>
              <a:rPr lang="en-US" sz="2000" i="1" dirty="0"/>
              <a:t>caret</a:t>
            </a:r>
            <a:r>
              <a:rPr lang="en-US" sz="2000" dirty="0"/>
              <a:t> package with </a:t>
            </a:r>
            <a:r>
              <a:rPr lang="en-US" sz="2000" i="1" dirty="0" err="1"/>
              <a:t>mcgv</a:t>
            </a:r>
            <a:endParaRPr lang="en-US" sz="2000" i="1" dirty="0"/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summary(</a:t>
            </a:r>
            <a:r>
              <a:rPr lang="en-US" sz="2000" dirty="0" err="1">
                <a:solidFill>
                  <a:srgbClr val="0000FF"/>
                </a:solidFill>
              </a:rPr>
              <a:t>trgam$finalModel</a:t>
            </a:r>
            <a:r>
              <a:rPr lang="en-US" sz="2000" dirty="0">
                <a:solidFill>
                  <a:srgbClr val="0000FF"/>
                </a:solidFill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Family: binomial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Link function: logit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Formula: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.outcome ~ race + s(il6) + s(il12) + s(il8) + s(</a:t>
            </a:r>
            <a:r>
              <a:rPr lang="en-US" sz="2000" dirty="0" err="1">
                <a:solidFill>
                  <a:srgbClr val="FF0000"/>
                </a:solidFill>
              </a:rPr>
              <a:t>urprcr</a:t>
            </a:r>
            <a:r>
              <a:rPr lang="en-US" sz="2000" dirty="0">
                <a:solidFill>
                  <a:srgbClr val="FF0000"/>
                </a:solidFill>
              </a:rPr>
              <a:t>) + s(il2ra) +    s(</a:t>
            </a:r>
            <a:r>
              <a:rPr lang="en-US" sz="2000" dirty="0" err="1">
                <a:solidFill>
                  <a:srgbClr val="FF0000"/>
                </a:solidFill>
              </a:rPr>
              <a:t>egfr</a:t>
            </a:r>
            <a:r>
              <a:rPr lang="en-US" sz="2000" dirty="0">
                <a:solidFill>
                  <a:srgbClr val="FF0000"/>
                </a:solidFill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Parametric coefficients: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          	 Estimate 	Std. Error 	z value 	</a:t>
            </a:r>
            <a:r>
              <a:rPr lang="en-US" sz="2000" dirty="0" err="1">
                <a:solidFill>
                  <a:srgbClr val="FF0000"/>
                </a:solidFill>
              </a:rPr>
              <a:t>Pr</a:t>
            </a:r>
            <a:r>
              <a:rPr lang="en-US" sz="2000" dirty="0">
                <a:solidFill>
                  <a:srgbClr val="FF0000"/>
                </a:solidFill>
              </a:rPr>
              <a:t>(&gt;|z|)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(Intercept) 	 -1.3704    	 0.3168  	-4.326 	1.52e-05 ***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race        	 -0.1707    	 0.3304 	-0.517    	0.605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err="1">
                <a:solidFill>
                  <a:srgbClr val="FF0000"/>
                </a:solidFill>
              </a:rPr>
              <a:t>Signif</a:t>
            </a:r>
            <a:r>
              <a:rPr lang="en-US" sz="2000" dirty="0">
                <a:solidFill>
                  <a:srgbClr val="FF0000"/>
                </a:solidFill>
              </a:rPr>
              <a:t>. codes:  0 ‘***’ 0.001 ‘**’ 0.01 ‘*’ 0.05 ‘.’ 0.1 ‘ ’ 1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Approximate significance of smooth terms: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               	</a:t>
            </a:r>
            <a:r>
              <a:rPr lang="en-US" sz="2000" dirty="0" err="1">
                <a:solidFill>
                  <a:srgbClr val="FF0000"/>
                </a:solidFill>
              </a:rPr>
              <a:t>edf</a:t>
            </a:r>
            <a:r>
              <a:rPr lang="en-US" sz="2000" dirty="0">
                <a:solidFill>
                  <a:srgbClr val="FF0000"/>
                </a:solidFill>
              </a:rPr>
              <a:t> 	</a:t>
            </a:r>
            <a:r>
              <a:rPr lang="en-US" sz="2000" dirty="0" err="1">
                <a:solidFill>
                  <a:srgbClr val="FF0000"/>
                </a:solidFill>
              </a:rPr>
              <a:t>Ref.df</a:t>
            </a:r>
            <a:r>
              <a:rPr lang="en-US" sz="2000" dirty="0">
                <a:solidFill>
                  <a:srgbClr val="FF0000"/>
                </a:solidFill>
              </a:rPr>
              <a:t> 	</a:t>
            </a:r>
            <a:r>
              <a:rPr lang="en-US" sz="2000" dirty="0" err="1">
                <a:solidFill>
                  <a:srgbClr val="FF0000"/>
                </a:solidFill>
              </a:rPr>
              <a:t>Chi.sq</a:t>
            </a:r>
            <a:r>
              <a:rPr lang="en-US" sz="2000" dirty="0">
                <a:solidFill>
                  <a:srgbClr val="FF0000"/>
                </a:solidFill>
              </a:rPr>
              <a:t>  	p-value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s(il6)    	3.956e-06      9 	 0.000 	0.595567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s(il12)   	3.059e-01      9 	 0.438	 0.215257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s(il8)    	3.214e+00      9  	6.595 	0.076266 .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s(</a:t>
            </a:r>
            <a:r>
              <a:rPr lang="en-US" sz="2000" dirty="0" err="1">
                <a:solidFill>
                  <a:srgbClr val="FF0000"/>
                </a:solidFill>
              </a:rPr>
              <a:t>urprcr</a:t>
            </a:r>
            <a:r>
              <a:rPr lang="en-US" sz="2000" dirty="0">
                <a:solidFill>
                  <a:srgbClr val="FF0000"/>
                </a:solidFill>
              </a:rPr>
              <a:t>) 	1.922e+00      9 	15.270 	0.000163 ***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s(il2ra)  	3.070e+00      9 	12.892 	0.002023 **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s(</a:t>
            </a:r>
            <a:r>
              <a:rPr lang="en-US" sz="2000" dirty="0" err="1">
                <a:solidFill>
                  <a:srgbClr val="FF0000"/>
                </a:solidFill>
              </a:rPr>
              <a:t>egfr</a:t>
            </a:r>
            <a:r>
              <a:rPr lang="en-US" sz="2000" dirty="0">
                <a:solidFill>
                  <a:srgbClr val="FF0000"/>
                </a:solidFill>
              </a:rPr>
              <a:t>)   	3.011e+00      9 	13.454 	0.001648 **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err="1">
                <a:solidFill>
                  <a:srgbClr val="FF0000"/>
                </a:solidFill>
              </a:rPr>
              <a:t>Signif</a:t>
            </a:r>
            <a:r>
              <a:rPr lang="en-US" sz="2000" dirty="0">
                <a:solidFill>
                  <a:srgbClr val="FF0000"/>
                </a:solidFill>
              </a:rPr>
              <a:t>. codes:  0 ‘***’ 0.001 ‘**’ 0.01 ‘*’ 0.05 ‘.’ 0.1 ‘ ’ 1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R-sq.(adj) =  0.214   Deviance explained = 22.7%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UBRE = -0.010709  Scale est. = 1         n = 280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460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of GAMs for Link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in the linear regression case, the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 err="1"/>
              <a:t>‘s</a:t>
            </a:r>
            <a:r>
              <a:rPr lang="en-US" dirty="0"/>
              <a:t> are unspecified smooth functions for each predictors.</a:t>
            </a:r>
          </a:p>
          <a:p>
            <a:endParaRPr lang="en-US" sz="800" dirty="0"/>
          </a:p>
          <a:p>
            <a:r>
              <a:rPr lang="en-US" dirty="0"/>
              <a:t>The use of these nonparametric functions,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/>
              <a:t>, allows for model flexibility in estimating the probability 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/>
              <a:t> =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/>
              <a:t>.</a:t>
            </a:r>
          </a:p>
          <a:p>
            <a:endParaRPr lang="en-US" sz="800" dirty="0"/>
          </a:p>
          <a:p>
            <a:r>
              <a:rPr lang="en-US" dirty="0"/>
              <a:t>However, the </a:t>
            </a:r>
            <a:r>
              <a:rPr lang="en-US" dirty="0" err="1"/>
              <a:t>additivity</a:t>
            </a:r>
            <a:r>
              <a:rPr lang="en-US" dirty="0"/>
              <a:t> of the model allows us to interpret the impact of the predictors on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  <a:p>
            <a:endParaRPr lang="en-US" sz="800" i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352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Form of a GAM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This model form can easily be extended to alternative link functions for other types of links</a:t>
            </a:r>
          </a:p>
          <a:p>
            <a:endParaRPr lang="en-US" dirty="0">
              <a:cs typeface="Times New Roman" panose="02020603050405020304" pitchFamily="18" charset="0"/>
            </a:endParaRPr>
          </a:p>
          <a:p>
            <a:endParaRPr lang="en-US" sz="800" dirty="0">
              <a:cs typeface="Times New Roman" panose="02020603050405020304" pitchFamily="18" charset="0"/>
            </a:endParaRPr>
          </a:p>
          <a:p>
            <a:r>
              <a:rPr lang="en-US" dirty="0">
                <a:cs typeface="Times New Roman" panose="02020603050405020304" pitchFamily="18" charset="0"/>
              </a:rPr>
              <a:t>Examples include </a:t>
            </a:r>
          </a:p>
          <a:p>
            <a:pPr lvl="1"/>
            <a:r>
              <a:rPr lang="en-US" i="1" spc="-119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en-US" spc="89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spc="10" dirty="0">
                <a:latin typeface="Symbol" panose="05050102010706020507" pitchFamily="18" charset="2"/>
                <a:cs typeface="Arial"/>
              </a:rPr>
              <a:t>m</a:t>
            </a:r>
            <a:r>
              <a:rPr lang="en-US" spc="89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pc="89" dirty="0">
                <a:cs typeface="Lucida Sans Unicode"/>
              </a:rPr>
              <a:t> </a:t>
            </a:r>
            <a:r>
              <a:rPr lang="en-US" spc="-50" dirty="0">
                <a:cs typeface="Lucida Sans Unicode"/>
              </a:rPr>
              <a:t>= </a:t>
            </a:r>
            <a:r>
              <a:rPr lang="en-US" i="1" spc="10" dirty="0">
                <a:latin typeface="Symbol" panose="05050102010706020507" pitchFamily="18" charset="2"/>
                <a:cs typeface="Arial"/>
              </a:rPr>
              <a:t>m</a:t>
            </a:r>
            <a:r>
              <a:rPr lang="en-US" i="1" spc="40" dirty="0">
                <a:cs typeface="Arial"/>
              </a:rPr>
              <a:t> </a:t>
            </a:r>
            <a:r>
              <a:rPr lang="en-US" spc="-99" dirty="0">
                <a:cs typeface="Cambria"/>
              </a:rPr>
              <a:t>is </a:t>
            </a:r>
            <a:r>
              <a:rPr lang="en-US" spc="-50" dirty="0">
                <a:cs typeface="Cambria"/>
              </a:rPr>
              <a:t>the </a:t>
            </a:r>
            <a:r>
              <a:rPr lang="en-US" spc="-69" dirty="0">
                <a:cs typeface="Cambria"/>
              </a:rPr>
              <a:t>identity </a:t>
            </a:r>
            <a:r>
              <a:rPr lang="en-US" spc="-50" dirty="0">
                <a:cs typeface="Cambria"/>
              </a:rPr>
              <a:t>link </a:t>
            </a:r>
            <a:r>
              <a:rPr lang="en-US" spc="-89" dirty="0">
                <a:cs typeface="Cambria"/>
              </a:rPr>
              <a:t>for </a:t>
            </a:r>
            <a:r>
              <a:rPr lang="en-US" spc="-99" dirty="0">
                <a:cs typeface="Cambria"/>
              </a:rPr>
              <a:t>linear </a:t>
            </a:r>
            <a:r>
              <a:rPr lang="en-US" spc="-69" dirty="0">
                <a:cs typeface="Cambria"/>
              </a:rPr>
              <a:t>and </a:t>
            </a:r>
            <a:r>
              <a:rPr lang="en-US" spc="-59" dirty="0">
                <a:cs typeface="Cambria"/>
              </a:rPr>
              <a:t>additive </a:t>
            </a:r>
            <a:r>
              <a:rPr lang="en-US" spc="-79" dirty="0">
                <a:cs typeface="Cambria"/>
              </a:rPr>
              <a:t>models </a:t>
            </a:r>
            <a:r>
              <a:rPr lang="en-US" spc="-89" dirty="0">
                <a:cs typeface="Cambria"/>
              </a:rPr>
              <a:t>for continuous</a:t>
            </a:r>
            <a:r>
              <a:rPr lang="en-US" spc="-59" dirty="0">
                <a:cs typeface="Cambria"/>
              </a:rPr>
              <a:t> </a:t>
            </a:r>
            <a:r>
              <a:rPr lang="en-US" spc="-89" dirty="0">
                <a:cs typeface="Cambria"/>
              </a:rPr>
              <a:t>response</a:t>
            </a:r>
            <a:endParaRPr lang="en-US" spc="-10" dirty="0">
              <a:cs typeface="Cambria"/>
            </a:endParaRPr>
          </a:p>
          <a:p>
            <a:pPr lvl="1"/>
            <a:r>
              <a:rPr lang="en-US" i="1" spc="-119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en-US" spc="89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spc="10" dirty="0">
                <a:latin typeface="Symbol" panose="05050102010706020507" pitchFamily="18" charset="2"/>
                <a:cs typeface="Arial"/>
              </a:rPr>
              <a:t>m</a:t>
            </a:r>
            <a:r>
              <a:rPr lang="en-US" spc="89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pc="89" dirty="0">
                <a:cs typeface="Lucida Sans Unicode"/>
              </a:rPr>
              <a:t> </a:t>
            </a:r>
            <a:r>
              <a:rPr lang="en-US" spc="-50" dirty="0">
                <a:cs typeface="Lucida Sans Unicode"/>
              </a:rPr>
              <a:t>= </a:t>
            </a:r>
            <a:r>
              <a:rPr lang="en-US" spc="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logit</a:t>
            </a:r>
            <a:r>
              <a:rPr lang="en-US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spc="10" dirty="0">
                <a:latin typeface="Symbol" panose="05050102010706020507" pitchFamily="18" charset="2"/>
                <a:cs typeface="Arial"/>
              </a:rPr>
              <a:t>m</a:t>
            </a:r>
            <a:r>
              <a:rPr lang="en-US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pc="10" dirty="0">
                <a:cs typeface="Lucida Sans Unicode"/>
              </a:rPr>
              <a:t> </a:t>
            </a:r>
            <a:r>
              <a:rPr lang="en-US" spc="-139" dirty="0">
                <a:cs typeface="Cambria"/>
              </a:rPr>
              <a:t>or </a:t>
            </a:r>
            <a:r>
              <a:rPr lang="en-US" i="1" spc="-119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i="1" spc="-119" dirty="0">
                <a:cs typeface="Arial"/>
              </a:rPr>
              <a:t> </a:t>
            </a:r>
            <a:r>
              <a:rPr lang="en-US" spc="89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spc="10" dirty="0">
                <a:latin typeface="Symbol" panose="05050102010706020507" pitchFamily="18" charset="2"/>
                <a:cs typeface="Arial"/>
              </a:rPr>
              <a:t>m</a:t>
            </a:r>
            <a:r>
              <a:rPr lang="en-US" spc="89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pc="89" dirty="0">
                <a:cs typeface="Lucida Sans Unicode"/>
              </a:rPr>
              <a:t> </a:t>
            </a:r>
            <a:r>
              <a:rPr lang="en-US" spc="-50" dirty="0">
                <a:cs typeface="Lucida Sans Unicode"/>
              </a:rPr>
              <a:t>= </a:t>
            </a:r>
            <a:r>
              <a:rPr lang="en-US"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probit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spc="10" dirty="0">
                <a:latin typeface="Symbol" panose="05050102010706020507" pitchFamily="18" charset="2"/>
                <a:cs typeface="Arial"/>
              </a:rPr>
              <a:t>m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pc="-10" dirty="0">
                <a:cs typeface="Arial"/>
              </a:rPr>
              <a:t> </a:t>
            </a:r>
            <a:r>
              <a:rPr lang="en-US" spc="-89" dirty="0">
                <a:cs typeface="Cambria"/>
              </a:rPr>
              <a:t>for </a:t>
            </a:r>
            <a:r>
              <a:rPr lang="en-US" spc="-69" dirty="0">
                <a:cs typeface="Cambria"/>
              </a:rPr>
              <a:t>modeling </a:t>
            </a:r>
            <a:r>
              <a:rPr lang="en-US" spc="-79" dirty="0">
                <a:cs typeface="Cambria"/>
              </a:rPr>
              <a:t>binomial </a:t>
            </a:r>
            <a:r>
              <a:rPr lang="en-US" spc="-69" dirty="0">
                <a:cs typeface="Cambria"/>
              </a:rPr>
              <a:t>probabilities</a:t>
            </a:r>
          </a:p>
          <a:p>
            <a:pPr lvl="2"/>
            <a:r>
              <a:rPr lang="en-US" dirty="0" err="1">
                <a:cs typeface="Cambria"/>
              </a:rPr>
              <a:t>P</a:t>
            </a:r>
            <a:r>
              <a:rPr lang="en-US" spc="-89" dirty="0" err="1">
                <a:cs typeface="Cambria"/>
              </a:rPr>
              <a:t>robit</a:t>
            </a:r>
            <a:r>
              <a:rPr lang="en-US" spc="-89" dirty="0">
                <a:cs typeface="Cambria"/>
              </a:rPr>
              <a:t> </a:t>
            </a:r>
            <a:r>
              <a:rPr lang="en-US" spc="-50" dirty="0">
                <a:cs typeface="Cambria"/>
              </a:rPr>
              <a:t>function </a:t>
            </a:r>
            <a:r>
              <a:rPr lang="en-US" spc="-99" dirty="0">
                <a:cs typeface="Cambria"/>
              </a:rPr>
              <a:t>is  </a:t>
            </a:r>
            <a:r>
              <a:rPr lang="en-US" spc="-50" dirty="0">
                <a:cs typeface="Cambria"/>
              </a:rPr>
              <a:t>the  </a:t>
            </a:r>
            <a:r>
              <a:rPr lang="en-US" spc="-109" dirty="0">
                <a:cs typeface="Cambria"/>
              </a:rPr>
              <a:t>inverse  </a:t>
            </a:r>
            <a:r>
              <a:rPr lang="en-US" spc="-59" dirty="0">
                <a:cs typeface="Cambria"/>
              </a:rPr>
              <a:t>Gaussian  CDF:</a:t>
            </a:r>
          </a:p>
          <a:p>
            <a:pPr lvl="2"/>
            <a:endParaRPr lang="en-US" spc="-69" dirty="0">
              <a:cs typeface="Cambria"/>
            </a:endParaRPr>
          </a:p>
          <a:p>
            <a:pPr lvl="2"/>
            <a:endParaRPr lang="en-US" spc="-69" dirty="0">
              <a:cs typeface="Cambria"/>
            </a:endParaRPr>
          </a:p>
          <a:p>
            <a:pPr lvl="1"/>
            <a:r>
              <a:rPr lang="en-US" i="1" spc="-119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en-US" spc="89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spc="10" dirty="0">
                <a:latin typeface="Symbol" panose="05050102010706020507" pitchFamily="18" charset="2"/>
                <a:cs typeface="Arial"/>
              </a:rPr>
              <a:t>m</a:t>
            </a:r>
            <a:r>
              <a:rPr lang="en-US" spc="89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pc="89" dirty="0">
                <a:cs typeface="Lucida Sans Unicode"/>
              </a:rPr>
              <a:t> </a:t>
            </a:r>
            <a:r>
              <a:rPr lang="en-US" spc="-50" dirty="0">
                <a:cs typeface="Lucida Sans Unicode"/>
              </a:rPr>
              <a:t>= </a:t>
            </a:r>
            <a:r>
              <a:rPr lang="en-US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log(</a:t>
            </a:r>
            <a:r>
              <a:rPr lang="en-US" i="1" spc="10" dirty="0">
                <a:latin typeface="Symbol" panose="05050102010706020507" pitchFamily="18" charset="2"/>
                <a:cs typeface="Arial"/>
              </a:rPr>
              <a:t>m</a:t>
            </a:r>
            <a:r>
              <a:rPr lang="en-US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pc="20" dirty="0">
                <a:cs typeface="Lucida Sans Unicode"/>
              </a:rPr>
              <a:t> </a:t>
            </a:r>
            <a:r>
              <a:rPr lang="en-US" spc="-89" dirty="0">
                <a:cs typeface="Cambria"/>
              </a:rPr>
              <a:t>for </a:t>
            </a:r>
            <a:r>
              <a:rPr lang="en-US" spc="-69" dirty="0">
                <a:cs typeface="Cambria"/>
              </a:rPr>
              <a:t>log-linear </a:t>
            </a:r>
            <a:r>
              <a:rPr lang="en-US" spc="-139" dirty="0">
                <a:cs typeface="Cambria"/>
              </a:rPr>
              <a:t>or </a:t>
            </a:r>
            <a:r>
              <a:rPr lang="en-US" spc="-59" dirty="0">
                <a:cs typeface="Cambria"/>
              </a:rPr>
              <a:t>log-additive </a:t>
            </a:r>
            <a:r>
              <a:rPr lang="en-US" spc="-79" dirty="0">
                <a:cs typeface="Cambria"/>
              </a:rPr>
              <a:t>models </a:t>
            </a:r>
            <a:r>
              <a:rPr lang="en-US" spc="-89" dirty="0">
                <a:cs typeface="Cambria"/>
              </a:rPr>
              <a:t>for </a:t>
            </a:r>
            <a:r>
              <a:rPr lang="en-US" spc="-59" dirty="0">
                <a:cs typeface="Cambria"/>
              </a:rPr>
              <a:t>Poisson </a:t>
            </a:r>
            <a:r>
              <a:rPr lang="en-US" spc="-40" dirty="0">
                <a:cs typeface="Cambria"/>
              </a:rPr>
              <a:t>count  </a:t>
            </a:r>
            <a:r>
              <a:rPr lang="en-US" dirty="0">
                <a:cs typeface="Cambria"/>
              </a:rPr>
              <a:t>data</a:t>
            </a:r>
            <a:endParaRPr lang="en-US" dirty="0">
              <a:cs typeface="Times New Roman" panose="02020603050405020304" pitchFamily="18" charset="0"/>
            </a:endParaRPr>
          </a:p>
          <a:p>
            <a:pPr lvl="1"/>
            <a:endParaRPr lang="en-US" dirty="0"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9823717"/>
              </p:ext>
            </p:extLst>
          </p:nvPr>
        </p:nvGraphicFramePr>
        <p:xfrm>
          <a:off x="3398838" y="2308225"/>
          <a:ext cx="3843337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06280" imgH="241200" progId="Equation.DSMT4">
                  <p:embed/>
                </p:oleObj>
              </mc:Choice>
              <mc:Fallback>
                <p:oleObj name="Equation" r:id="rId2" imgW="20062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398838" y="2308225"/>
                        <a:ext cx="3843337" cy="461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9958799"/>
              </p:ext>
            </p:extLst>
          </p:nvPr>
        </p:nvGraphicFramePr>
        <p:xfrm>
          <a:off x="4262438" y="4564063"/>
          <a:ext cx="2116137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04840" imgH="215640" progId="Equation.DSMT4">
                  <p:embed/>
                </p:oleObj>
              </mc:Choice>
              <mc:Fallback>
                <p:oleObj name="Equation" r:id="rId4" imgW="110484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262438" y="4564063"/>
                        <a:ext cx="2116137" cy="412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6518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2526"/>
            <a:ext cx="10623115" cy="1325563"/>
          </a:xfrm>
        </p:spPr>
        <p:txBody>
          <a:bodyPr/>
          <a:lstStyle/>
          <a:p>
            <a:r>
              <a:rPr lang="en-US" dirty="0"/>
              <a:t>Additive Models with Linear and Non-Linear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pc="-109" dirty="0">
                <a:cs typeface="Tahoma"/>
              </a:rPr>
              <a:t>C</a:t>
            </a:r>
            <a:r>
              <a:rPr lang="en-US" spc="-99" dirty="0">
                <a:cs typeface="Tahoma"/>
              </a:rPr>
              <a:t>an consider both</a:t>
            </a:r>
            <a:r>
              <a:rPr lang="en-US" spc="-59" dirty="0">
                <a:cs typeface="Tahoma"/>
              </a:rPr>
              <a:t> </a:t>
            </a:r>
            <a:r>
              <a:rPr lang="en-US" spc="-89" dirty="0">
                <a:cs typeface="Tahoma"/>
              </a:rPr>
              <a:t>linear </a:t>
            </a:r>
            <a:r>
              <a:rPr lang="en-US" spc="-109" dirty="0">
                <a:cs typeface="Tahoma"/>
              </a:rPr>
              <a:t>and </a:t>
            </a:r>
            <a:r>
              <a:rPr lang="en-US" spc="-89" dirty="0">
                <a:cs typeface="Tahoma"/>
              </a:rPr>
              <a:t>other </a:t>
            </a:r>
            <a:r>
              <a:rPr lang="en-US" spc="-79" dirty="0">
                <a:cs typeface="Tahoma"/>
              </a:rPr>
              <a:t>parametric </a:t>
            </a:r>
            <a:r>
              <a:rPr lang="en-US" spc="-109" dirty="0">
                <a:cs typeface="Tahoma"/>
              </a:rPr>
              <a:t>forms </a:t>
            </a:r>
            <a:r>
              <a:rPr lang="en-US" spc="-59" dirty="0">
                <a:cs typeface="Tahoma"/>
              </a:rPr>
              <a:t>with </a:t>
            </a:r>
            <a:r>
              <a:rPr lang="en-US" spc="-99" dirty="0">
                <a:cs typeface="Tahoma"/>
              </a:rPr>
              <a:t>the nonlinear terms</a:t>
            </a:r>
          </a:p>
          <a:p>
            <a:pPr lvl="1"/>
            <a:r>
              <a:rPr lang="en-US" spc="-99" dirty="0">
                <a:cs typeface="Tahoma"/>
              </a:rPr>
              <a:t>Note this is </a:t>
            </a:r>
            <a:r>
              <a:rPr lang="en-US" spc="-119" dirty="0">
                <a:cs typeface="Tahoma"/>
              </a:rPr>
              <a:t>necessary </a:t>
            </a:r>
            <a:r>
              <a:rPr lang="en-US" spc="-139" dirty="0">
                <a:cs typeface="Tahoma"/>
              </a:rPr>
              <a:t>for qualitative </a:t>
            </a:r>
            <a:r>
              <a:rPr lang="en-US" spc="-79" dirty="0">
                <a:cs typeface="Tahoma"/>
              </a:rPr>
              <a:t>input </a:t>
            </a:r>
            <a:r>
              <a:rPr lang="en-US" spc="-99" dirty="0">
                <a:cs typeface="Tahoma"/>
              </a:rPr>
              <a:t>variables</a:t>
            </a:r>
            <a:r>
              <a:rPr lang="en-US" spc="-79" dirty="0">
                <a:cs typeface="Tahoma"/>
              </a:rPr>
              <a:t> </a:t>
            </a:r>
            <a:r>
              <a:rPr lang="en-US" spc="-59" dirty="0">
                <a:cs typeface="Tahoma"/>
              </a:rPr>
              <a:t>(e.g. sex)</a:t>
            </a:r>
          </a:p>
          <a:p>
            <a:pPr lvl="1"/>
            <a:endParaRPr lang="en-US" sz="800" spc="-59" dirty="0">
              <a:cs typeface="Tahoma"/>
            </a:endParaRPr>
          </a:p>
          <a:p>
            <a:r>
              <a:rPr lang="en-US" spc="-99" dirty="0">
                <a:cs typeface="Tahoma"/>
              </a:rPr>
              <a:t>Nonlinear terms </a:t>
            </a:r>
            <a:r>
              <a:rPr lang="en-US" spc="-69" dirty="0">
                <a:cs typeface="Tahoma"/>
              </a:rPr>
              <a:t>not restricted </a:t>
            </a:r>
            <a:r>
              <a:rPr lang="en-US" spc="-40" dirty="0">
                <a:cs typeface="Tahoma"/>
              </a:rPr>
              <a:t>to </a:t>
            </a:r>
            <a:r>
              <a:rPr lang="en-US" spc="-99" dirty="0">
                <a:cs typeface="Tahoma"/>
              </a:rPr>
              <a:t>main </a:t>
            </a:r>
            <a:r>
              <a:rPr lang="en-US" spc="-109" dirty="0">
                <a:cs typeface="Tahoma"/>
              </a:rPr>
              <a:t>effects </a:t>
            </a:r>
          </a:p>
          <a:p>
            <a:pPr lvl="1"/>
            <a:r>
              <a:rPr lang="en-US" spc="-99" dirty="0">
                <a:cs typeface="Tahoma"/>
              </a:rPr>
              <a:t>Can  </a:t>
            </a:r>
            <a:r>
              <a:rPr lang="en-US" spc="-139" dirty="0">
                <a:cs typeface="Tahoma"/>
              </a:rPr>
              <a:t>have </a:t>
            </a:r>
            <a:r>
              <a:rPr lang="en-US" spc="-99" dirty="0">
                <a:cs typeface="Tahoma"/>
              </a:rPr>
              <a:t>nonlinear </a:t>
            </a:r>
            <a:r>
              <a:rPr lang="en-US" spc="-109" dirty="0">
                <a:cs typeface="Tahoma"/>
              </a:rPr>
              <a:t>components </a:t>
            </a:r>
            <a:r>
              <a:rPr lang="en-US" spc="-59" dirty="0">
                <a:cs typeface="Tahoma"/>
              </a:rPr>
              <a:t>in </a:t>
            </a:r>
            <a:r>
              <a:rPr lang="en-US" spc="-119" dirty="0">
                <a:cs typeface="Tahoma"/>
              </a:rPr>
              <a:t>two or </a:t>
            </a:r>
            <a:r>
              <a:rPr lang="en-US" spc="-139" dirty="0">
                <a:cs typeface="Tahoma"/>
              </a:rPr>
              <a:t>more </a:t>
            </a:r>
            <a:r>
              <a:rPr lang="en-US" spc="-99" dirty="0">
                <a:cs typeface="Tahoma"/>
              </a:rPr>
              <a:t>variables</a:t>
            </a:r>
          </a:p>
          <a:p>
            <a:pPr lvl="1"/>
            <a:r>
              <a:rPr lang="en-US" spc="-99" dirty="0">
                <a:cs typeface="Tahoma"/>
              </a:rPr>
              <a:t>S</a:t>
            </a:r>
            <a:r>
              <a:rPr lang="en-US" spc="-119" dirty="0">
                <a:cs typeface="Tahoma"/>
              </a:rPr>
              <a:t>eparate curves </a:t>
            </a:r>
            <a:r>
              <a:rPr lang="en-US" spc="-59" dirty="0">
                <a:cs typeface="Tahoma"/>
              </a:rPr>
              <a:t>in an input </a:t>
            </a:r>
            <a:r>
              <a:rPr lang="en-US" i="1" spc="-50" dirty="0" err="1">
                <a:cs typeface="Arial"/>
              </a:rPr>
              <a:t>X</a:t>
            </a:r>
            <a:r>
              <a:rPr lang="en-US" i="1" spc="-73" baseline="-10416" dirty="0" err="1">
                <a:cs typeface="Lucida Sans"/>
              </a:rPr>
              <a:t>j</a:t>
            </a:r>
            <a:r>
              <a:rPr lang="en-US" i="1" spc="-73" baseline="-10416" dirty="0">
                <a:cs typeface="Lucida Sans"/>
              </a:rPr>
              <a:t>  </a:t>
            </a:r>
            <a:r>
              <a:rPr lang="en-US" spc="-99" dirty="0">
                <a:cs typeface="Tahoma"/>
              </a:rPr>
              <a:t>for </a:t>
            </a:r>
            <a:r>
              <a:rPr lang="en-US" spc="-129" dirty="0">
                <a:cs typeface="Tahoma"/>
              </a:rPr>
              <a:t>different </a:t>
            </a:r>
            <a:r>
              <a:rPr lang="en-US" spc="-99" dirty="0">
                <a:cs typeface="Tahoma"/>
              </a:rPr>
              <a:t>levels </a:t>
            </a:r>
            <a:r>
              <a:rPr lang="en-US" spc="-79" dirty="0">
                <a:cs typeface="Tahoma"/>
              </a:rPr>
              <a:t>of </a:t>
            </a:r>
            <a:r>
              <a:rPr lang="en-US" spc="-89" dirty="0">
                <a:cs typeface="Tahoma"/>
              </a:rPr>
              <a:t>a </a:t>
            </a:r>
            <a:r>
              <a:rPr lang="en-US" spc="-69" dirty="0">
                <a:cs typeface="Tahoma"/>
              </a:rPr>
              <a:t>factor variable </a:t>
            </a:r>
            <a:r>
              <a:rPr lang="en-US" i="1" spc="-59" dirty="0" err="1">
                <a:cs typeface="Arial"/>
              </a:rPr>
              <a:t>X</a:t>
            </a:r>
            <a:r>
              <a:rPr lang="en-US" i="1" spc="-87" baseline="-13888" dirty="0" err="1">
                <a:cs typeface="Lucida Sans"/>
              </a:rPr>
              <a:t>k</a:t>
            </a:r>
            <a:endParaRPr lang="en-US" dirty="0"/>
          </a:p>
          <a:p>
            <a:endParaRPr lang="en-US" sz="800" spc="-99" dirty="0">
              <a:cs typeface="Tahoma"/>
            </a:endParaRPr>
          </a:p>
          <a:p>
            <a:r>
              <a:rPr lang="en-US" spc="-99" dirty="0">
                <a:cs typeface="Tahoma"/>
              </a:rPr>
              <a:t>For example:</a:t>
            </a:r>
          </a:p>
          <a:p>
            <a:pPr lvl="1"/>
            <a:r>
              <a:rPr lang="en-US" spc="-99" dirty="0" err="1">
                <a:cs typeface="Tahoma"/>
              </a:rPr>
              <a:t>Semiparametric</a:t>
            </a:r>
            <a:r>
              <a:rPr lang="en-US" spc="-99" dirty="0">
                <a:cs typeface="Tahoma"/>
              </a:rPr>
              <a:t> model:</a:t>
            </a:r>
          </a:p>
          <a:p>
            <a:pPr lvl="1"/>
            <a:r>
              <a:rPr lang="en-US" spc="-99" dirty="0">
                <a:cs typeface="Tahoma"/>
              </a:rPr>
              <a:t>Nonparametric in 2 inputs: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618981"/>
              </p:ext>
            </p:extLst>
          </p:nvPr>
        </p:nvGraphicFramePr>
        <p:xfrm>
          <a:off x="4858271" y="4672208"/>
          <a:ext cx="3779088" cy="922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15840" imgH="444240" progId="Equation.DSMT4">
                  <p:embed/>
                </p:oleObj>
              </mc:Choice>
              <mc:Fallback>
                <p:oleObj name="Equation" r:id="rId2" imgW="181584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858271" y="4672208"/>
                        <a:ext cx="3779088" cy="9223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344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Fitting Additive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pc="-129" dirty="0">
                <a:cs typeface="Tahoma"/>
              </a:rPr>
              <a:t>If </a:t>
            </a:r>
            <a:r>
              <a:rPr lang="en-US" spc="-99" dirty="0">
                <a:cs typeface="Tahoma"/>
              </a:rPr>
              <a:t>model </a:t>
            </a:r>
            <a:r>
              <a:rPr lang="en-US" spc="-129" dirty="0">
                <a:cs typeface="Tahoma"/>
              </a:rPr>
              <a:t>each </a:t>
            </a:r>
            <a:r>
              <a:rPr lang="en-US" spc="-69" dirty="0">
                <a:cs typeface="Tahoma"/>
              </a:rPr>
              <a:t>function </a:t>
            </a:r>
            <a:r>
              <a:rPr lang="en-US" i="1"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i="1" spc="-14" baseline="-10416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i="1" spc="-14" baseline="-1041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29" dirty="0">
                <a:cs typeface="Tahoma"/>
              </a:rPr>
              <a:t>as </a:t>
            </a:r>
            <a:r>
              <a:rPr lang="en-US" spc="-119" dirty="0">
                <a:cs typeface="Tahoma"/>
              </a:rPr>
              <a:t>a </a:t>
            </a:r>
            <a:r>
              <a:rPr lang="en-US" spc="-79" dirty="0">
                <a:cs typeface="Tahoma"/>
              </a:rPr>
              <a:t>natural </a:t>
            </a:r>
            <a:r>
              <a:rPr lang="en-US" spc="-99" dirty="0">
                <a:cs typeface="Tahoma"/>
              </a:rPr>
              <a:t>spline, the </a:t>
            </a:r>
            <a:r>
              <a:rPr lang="en-US" spc="-79" dirty="0">
                <a:cs typeface="Tahoma"/>
              </a:rPr>
              <a:t>resulting </a:t>
            </a:r>
            <a:r>
              <a:rPr lang="en-US" spc="-99" dirty="0">
                <a:cs typeface="Tahoma"/>
              </a:rPr>
              <a:t>model  can be fit </a:t>
            </a:r>
            <a:r>
              <a:rPr lang="en-US" spc="-109" dirty="0">
                <a:cs typeface="Tahoma"/>
              </a:rPr>
              <a:t>using </a:t>
            </a:r>
            <a:r>
              <a:rPr lang="en-US" spc="-99" dirty="0">
                <a:cs typeface="Tahoma"/>
              </a:rPr>
              <a:t>a regression approach</a:t>
            </a:r>
          </a:p>
          <a:p>
            <a:endParaRPr lang="en-US" sz="800" spc="-99" dirty="0">
              <a:cs typeface="Tahoma"/>
            </a:endParaRPr>
          </a:p>
          <a:p>
            <a:r>
              <a:rPr lang="en-US" spc="-99" dirty="0">
                <a:cs typeface="Tahoma"/>
              </a:rPr>
              <a:t>The basic form of this additive model is:</a:t>
            </a:r>
          </a:p>
          <a:p>
            <a:endParaRPr lang="en-US" sz="800" spc="-99" dirty="0">
              <a:cs typeface="Tahoma"/>
            </a:endParaRPr>
          </a:p>
          <a:p>
            <a:endParaRPr lang="en-US" spc="-99" dirty="0">
              <a:cs typeface="Tahoma"/>
            </a:endParaRPr>
          </a:p>
          <a:p>
            <a:endParaRPr lang="en-US" spc="-99" dirty="0">
              <a:cs typeface="Tahoma"/>
            </a:endParaRPr>
          </a:p>
          <a:p>
            <a:endParaRPr lang="en-US" spc="-109" dirty="0">
              <a:cs typeface="Tahoma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4302649"/>
              </p:ext>
            </p:extLst>
          </p:nvPr>
        </p:nvGraphicFramePr>
        <p:xfrm>
          <a:off x="3996000" y="3269011"/>
          <a:ext cx="3135276" cy="6361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07880" imgH="266400" progId="Equation.DSMT4">
                  <p:embed/>
                </p:oleObj>
              </mc:Choice>
              <mc:Fallback>
                <p:oleObj name="Equation" r:id="rId2" imgW="130788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96000" y="3269011"/>
                        <a:ext cx="3135276" cy="6361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5024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3122</TotalTime>
  <Words>4913</Words>
  <Application>Microsoft Office PowerPoint</Application>
  <PresentationFormat>Widescreen</PresentationFormat>
  <Paragraphs>602</Paragraphs>
  <Slides>52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0" baseType="lpstr">
      <vt:lpstr>Arial</vt:lpstr>
      <vt:lpstr>Calibri</vt:lpstr>
      <vt:lpstr>Calibri Light</vt:lpstr>
      <vt:lpstr>Courier New</vt:lpstr>
      <vt:lpstr>Symbol</vt:lpstr>
      <vt:lpstr>Times New Roman</vt:lpstr>
      <vt:lpstr>Office Theme</vt:lpstr>
      <vt:lpstr>Equation</vt:lpstr>
      <vt:lpstr>Generalized Additive Models</vt:lpstr>
      <vt:lpstr>Generalized Additive Models (GAMs)</vt:lpstr>
      <vt:lpstr>Format of GAMs</vt:lpstr>
      <vt:lpstr>Format of GAMs</vt:lpstr>
      <vt:lpstr>Format of GAMs for Link Function</vt:lpstr>
      <vt:lpstr>Format of GAMs for Link Function</vt:lpstr>
      <vt:lpstr>General Form of a GAM</vt:lpstr>
      <vt:lpstr>Additive Models with Linear and Non-Linear Effects</vt:lpstr>
      <vt:lpstr>Fitting Additive Models</vt:lpstr>
      <vt:lpstr>Fitting Additive Models</vt:lpstr>
      <vt:lpstr>Fitting Additive Models</vt:lpstr>
      <vt:lpstr>Backfitting Algorithm </vt:lpstr>
      <vt:lpstr>Fitting Additive Models</vt:lpstr>
      <vt:lpstr>Local Regression (loess)</vt:lpstr>
      <vt:lpstr>Local Regression (loess)</vt:lpstr>
      <vt:lpstr>Fitting GAMs</vt:lpstr>
      <vt:lpstr>Ozone Example</vt:lpstr>
      <vt:lpstr>SAS: proc gam</vt:lpstr>
      <vt:lpstr>SAS: proc gam</vt:lpstr>
      <vt:lpstr>SAS: proc gam</vt:lpstr>
      <vt:lpstr>Single Spline in SAS</vt:lpstr>
      <vt:lpstr>Multiple Splines in SAS</vt:lpstr>
      <vt:lpstr>Splines + Linear Parameter in SAS</vt:lpstr>
      <vt:lpstr>Loess in SAS</vt:lpstr>
      <vt:lpstr>GAM Models in R</vt:lpstr>
      <vt:lpstr>GAM Models in R</vt:lpstr>
      <vt:lpstr>GAM Models in R</vt:lpstr>
      <vt:lpstr>GAM Models in R</vt:lpstr>
      <vt:lpstr>GAM Models in R</vt:lpstr>
      <vt:lpstr>GAM Models in R</vt:lpstr>
      <vt:lpstr>GAM Models in R (using mcgv)</vt:lpstr>
      <vt:lpstr>PowerPoint Presentation</vt:lpstr>
      <vt:lpstr>Model Checking using mcgv</vt:lpstr>
      <vt:lpstr>Lupus Nephritis</vt:lpstr>
      <vt:lpstr>Lupus Nephritis</vt:lpstr>
      <vt:lpstr>Lupus Nephritis (using gam)</vt:lpstr>
      <vt:lpstr>Lupus Nephritis (using gam)</vt:lpstr>
      <vt:lpstr>Lupus Nephritis (using gam)</vt:lpstr>
      <vt:lpstr>GAM Models in R</vt:lpstr>
      <vt:lpstr>Lupus Nephritis (using mcgv)</vt:lpstr>
      <vt:lpstr>Lupus Nephritis (using mcgv)</vt:lpstr>
      <vt:lpstr>Lupus Nephritis (using mcgv)</vt:lpstr>
      <vt:lpstr>Lupus Nephritis (using mcgv)</vt:lpstr>
      <vt:lpstr>Lupus Nephritis (using mcgv)</vt:lpstr>
      <vt:lpstr>Plots of lnmod2 and lnmod3</vt:lpstr>
      <vt:lpstr>Lupus Nephritis (using mcgv)</vt:lpstr>
      <vt:lpstr>Lupus Nephritis (using mcgv)</vt:lpstr>
      <vt:lpstr>Lupus Nephritis (using mcgv)</vt:lpstr>
      <vt:lpstr>Training a GAM using caret</vt:lpstr>
      <vt:lpstr>Training a GAM using caret</vt:lpstr>
      <vt:lpstr>Training a GAM using caret</vt:lpstr>
      <vt:lpstr>Training a GAM using caret</vt:lpstr>
    </vt:vector>
  </TitlesOfParts>
  <Company>Medical University of South Carolina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Bethany Wolf</dc:creator>
  <cp:lastModifiedBy>Wolf, Bethany Jacobs</cp:lastModifiedBy>
  <cp:revision>53</cp:revision>
  <dcterms:created xsi:type="dcterms:W3CDTF">2017-06-27T15:31:35Z</dcterms:created>
  <dcterms:modified xsi:type="dcterms:W3CDTF">2023-03-23T12:58:27Z</dcterms:modified>
</cp:coreProperties>
</file>