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5"/>
  </p:handoutMasterIdLst>
  <p:sldIdLst>
    <p:sldId id="256" r:id="rId2"/>
    <p:sldId id="264" r:id="rId3"/>
    <p:sldId id="265" r:id="rId4"/>
    <p:sldId id="257" r:id="rId5"/>
    <p:sldId id="258" r:id="rId6"/>
    <p:sldId id="259" r:id="rId7"/>
    <p:sldId id="263" r:id="rId8"/>
    <p:sldId id="260" r:id="rId9"/>
    <p:sldId id="266" r:id="rId10"/>
    <p:sldId id="268" r:id="rId11"/>
    <p:sldId id="270" r:id="rId12"/>
    <p:sldId id="267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9" r:id="rId22"/>
    <p:sldId id="285" r:id="rId23"/>
    <p:sldId id="287" r:id="rId24"/>
    <p:sldId id="288" r:id="rId25"/>
    <p:sldId id="286" r:id="rId26"/>
    <p:sldId id="290" r:id="rId27"/>
    <p:sldId id="291" r:id="rId28"/>
    <p:sldId id="293" r:id="rId29"/>
    <p:sldId id="297" r:id="rId30"/>
    <p:sldId id="298" r:id="rId31"/>
    <p:sldId id="300" r:id="rId32"/>
    <p:sldId id="301" r:id="rId33"/>
    <p:sldId id="302" r:id="rId34"/>
    <p:sldId id="296" r:id="rId35"/>
    <p:sldId id="294" r:id="rId36"/>
    <p:sldId id="303" r:id="rId37"/>
    <p:sldId id="289" r:id="rId38"/>
    <p:sldId id="304" r:id="rId39"/>
    <p:sldId id="310" r:id="rId40"/>
    <p:sldId id="305" r:id="rId41"/>
    <p:sldId id="307" r:id="rId42"/>
    <p:sldId id="308" r:id="rId43"/>
    <p:sldId id="321" r:id="rId44"/>
    <p:sldId id="322" r:id="rId45"/>
    <p:sldId id="323" r:id="rId46"/>
    <p:sldId id="311" r:id="rId47"/>
    <p:sldId id="314" r:id="rId48"/>
    <p:sldId id="313" r:id="rId49"/>
    <p:sldId id="315" r:id="rId50"/>
    <p:sldId id="318" r:id="rId51"/>
    <p:sldId id="316" r:id="rId52"/>
    <p:sldId id="319" r:id="rId53"/>
    <p:sldId id="317" r:id="rId5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28626DB-4382-41BF-98C7-A54BE8CE999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F5BEFE5-8290-4BAA-834C-5BC02E57B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37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6DA7-6DA6-4057-8755-E3C221F4AC6D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3736-A28E-46DF-A294-CFBD9B8D9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9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6DA7-6DA6-4057-8755-E3C221F4AC6D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3736-A28E-46DF-A294-CFBD9B8D9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6DA7-6DA6-4057-8755-E3C221F4AC6D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3736-A28E-46DF-A294-CFBD9B8D9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64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6DA7-6DA6-4057-8755-E3C221F4AC6D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3736-A28E-46DF-A294-CFBD9B8D9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6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6DA7-6DA6-4057-8755-E3C221F4AC6D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3736-A28E-46DF-A294-CFBD9B8D9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8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25563"/>
            <a:ext cx="5181600" cy="4851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25563"/>
            <a:ext cx="5181600" cy="485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6DA7-6DA6-4057-8755-E3C221F4AC6D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3736-A28E-46DF-A294-CFBD9B8D9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9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6DA7-6DA6-4057-8755-E3C221F4AC6D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3736-A28E-46DF-A294-CFBD9B8D9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2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6DA7-6DA6-4057-8755-E3C221F4AC6D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3736-A28E-46DF-A294-CFBD9B8D9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1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6DA7-6DA6-4057-8755-E3C221F4AC6D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3736-A28E-46DF-A294-CFBD9B8D9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64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6DA7-6DA6-4057-8755-E3C221F4AC6D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3736-A28E-46DF-A294-CFBD9B8D9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1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6DA7-6DA6-4057-8755-E3C221F4AC6D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3736-A28E-46DF-A294-CFBD9B8D9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6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66DA7-6DA6-4057-8755-E3C221F4AC6D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33736-A28E-46DF-A294-CFBD9B8D9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22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oleObject" Target="../embeddings/oleObject18.bin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0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6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1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3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9.bin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78037"/>
          </a:xfrm>
        </p:spPr>
        <p:txBody>
          <a:bodyPr>
            <a:normAutofit/>
          </a:bodyPr>
          <a:lstStyle/>
          <a:p>
            <a:r>
              <a:rPr lang="en-US" sz="5400" dirty="0"/>
              <a:t>Model Selection and Assessment, Part 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Machine Learning, BMTRY 790</a:t>
            </a:r>
          </a:p>
        </p:txBody>
      </p:sp>
    </p:spTree>
    <p:extLst>
      <p:ext uri="{BB962C8B-B14F-4D97-AF65-F5344CB8AC3E}">
        <p14:creationId xmlns:p14="http://schemas.microsoft.com/office/powerpoint/2010/main" val="1874205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/>
              <a:t>-Fold 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could also consider statistical models where we need to consider some tuning parameter</a:t>
            </a:r>
          </a:p>
          <a:p>
            <a:pPr lvl="1"/>
            <a:r>
              <a:rPr lang="en-US" i="1" dirty="0">
                <a:latin typeface="Symbol" panose="05050102010706020507" pitchFamily="18" charset="2"/>
                <a:sym typeface="Wingdings" panose="05000000000000000000" pitchFamily="2" charset="2"/>
              </a:rPr>
              <a:t>l</a:t>
            </a:r>
            <a:r>
              <a:rPr lang="en-US" i="1" dirty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= shrinkage parameter (penalized regression models)</a:t>
            </a: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en-US" dirty="0">
                <a:sym typeface="Wingdings" panose="05000000000000000000" pitchFamily="2" charset="2"/>
              </a:rPr>
              <a:t> = number of knots (cubic regression spline</a:t>
            </a:r>
            <a:endParaRPr lang="en-US" i="1" dirty="0">
              <a:sym typeface="Wingdings" panose="05000000000000000000" pitchFamily="2" charset="2"/>
            </a:endParaRPr>
          </a:p>
          <a:p>
            <a:endParaRPr lang="en-US" sz="800" dirty="0">
              <a:sym typeface="Wingdings" panose="05000000000000000000" pitchFamily="2" charset="2"/>
            </a:endParaRPr>
          </a:p>
          <a:p>
            <a:r>
              <a:rPr 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In this case, our model function,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, is also indexed by the tuning parameter, </a:t>
            </a:r>
            <a:r>
              <a:rPr lang="en-US" i="1" dirty="0">
                <a:latin typeface="Symbol" panose="05050102010706020507" pitchFamily="18" charset="2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, as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i="1" dirty="0">
                <a:latin typeface="Symbol" panose="05050102010706020507" pitchFamily="18" charset="2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endParaRPr lang="en-US" sz="800" i="1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Thus the </a:t>
            </a:r>
            <a:r>
              <a:rPr lang="en-US" b="1" dirty="0">
                <a:sym typeface="Wingdings" panose="05000000000000000000" pitchFamily="2" charset="2"/>
              </a:rPr>
              <a:t>cross-validation</a:t>
            </a:r>
            <a:r>
              <a:rPr lang="en-US" dirty="0">
                <a:sym typeface="Wingdings" panose="05000000000000000000" pitchFamily="2" charset="2"/>
              </a:rPr>
              <a:t> estimate of the prediction error is</a:t>
            </a:r>
          </a:p>
          <a:p>
            <a:endParaRPr lang="en-US" b="1" dirty="0">
              <a:sym typeface="Wingdings" panose="05000000000000000000" pitchFamily="2" charset="2"/>
            </a:endParaRPr>
          </a:p>
          <a:p>
            <a:endParaRPr lang="en-US" b="1" dirty="0">
              <a:sym typeface="Wingdings" panose="05000000000000000000" pitchFamily="2" charset="2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687424"/>
              </p:ext>
            </p:extLst>
          </p:nvPr>
        </p:nvGraphicFramePr>
        <p:xfrm>
          <a:off x="3097213" y="4959350"/>
          <a:ext cx="4040187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15840" imgH="368280" progId="Equation.DSMT4">
                  <p:embed/>
                </p:oleObj>
              </mc:Choice>
              <mc:Fallback>
                <p:oleObj name="Equation" r:id="rId2" imgW="181584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97213" y="4959350"/>
                        <a:ext cx="4040187" cy="817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2413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Intuition says</a:t>
            </a:r>
          </a:p>
          <a:p>
            <a:pPr lvl="1"/>
            <a:r>
              <a:rPr lang="en-US" dirty="0"/>
              <a:t>When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dirty="0"/>
              <a:t> 5 or 10, then </a:t>
            </a:r>
            <a:r>
              <a:rPr lang="en-US" i="1" dirty="0"/>
              <a:t>      </a:t>
            </a:r>
            <a:r>
              <a:rPr lang="en-US" dirty="0"/>
              <a:t>               since training sets from different folds are fairly different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When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, then                        since the training sets are very similar for each fold </a:t>
            </a:r>
          </a:p>
          <a:p>
            <a:endParaRPr lang="en-US" dirty="0"/>
          </a:p>
          <a:p>
            <a:r>
              <a:rPr lang="en-US" dirty="0"/>
              <a:t>Simulation studies have shown that cross-validation really only effectively estimated </a:t>
            </a:r>
            <a:r>
              <a:rPr lang="en-US" i="1" dirty="0"/>
              <a:t>Err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888580"/>
              </p:ext>
            </p:extLst>
          </p:nvPr>
        </p:nvGraphicFramePr>
        <p:xfrm>
          <a:off x="4532630" y="1737678"/>
          <a:ext cx="1412072" cy="502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49160" imgH="266400" progId="Equation.DSMT4">
                  <p:embed/>
                </p:oleObj>
              </mc:Choice>
              <mc:Fallback>
                <p:oleObj name="Equation" r:id="rId2" imgW="74916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32630" y="1737678"/>
                        <a:ext cx="1412072" cy="5026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708896"/>
              </p:ext>
            </p:extLst>
          </p:nvPr>
        </p:nvGraphicFramePr>
        <p:xfrm>
          <a:off x="3900170" y="2651125"/>
          <a:ext cx="14605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74360" imgH="266400" progId="Equation.DSMT4">
                  <p:embed/>
                </p:oleObj>
              </mc:Choice>
              <mc:Fallback>
                <p:oleObj name="Equation" r:id="rId4" imgW="77436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00170" y="2651125"/>
                        <a:ext cx="1460500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6440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/>
              <a:t>?</a:t>
            </a: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2503311" y="4041422"/>
            <a:ext cx="647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H="1">
            <a:off x="2503311" y="3584222"/>
            <a:ext cx="2667000" cy="0"/>
          </a:xfrm>
          <a:prstGeom prst="line">
            <a:avLst/>
          </a:prstGeom>
          <a:noFill/>
          <a:ln w="28575">
            <a:solidFill>
              <a:srgbClr val="00804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6237111" y="3584222"/>
            <a:ext cx="26670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4408311" y="2822222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884311" y="3127022"/>
            <a:ext cx="2057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8040"/>
                </a:solidFill>
              </a:rPr>
              <a:t>Variance decreases</a:t>
            </a: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389511" y="3127022"/>
            <a:ext cx="2057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990000"/>
                </a:solidFill>
              </a:rPr>
              <a:t>bias decreases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636911" y="2212622"/>
            <a:ext cx="2286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/>
              <a:t>Computation increases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36911" y="4422422"/>
            <a:ext cx="2286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/>
              <a:t> increases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36511" y="3965222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/>
              <a:t> fold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8904111" y="4117622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/>
              <a:t>Leave-one-out</a:t>
            </a:r>
          </a:p>
        </p:txBody>
      </p:sp>
    </p:spTree>
    <p:extLst>
      <p:ext uri="{BB962C8B-B14F-4D97-AF65-F5344CB8AC3E}">
        <p14:creationId xmlns:p14="http://schemas.microsoft.com/office/powerpoint/2010/main" val="3577944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Hypothetical Learning Curve for a Classifier Based on Observed Training Set Sample Size</a:t>
            </a:r>
          </a:p>
        </p:txBody>
      </p:sp>
      <p:pic>
        <p:nvPicPr>
          <p:cNvPr id="4" name="Picture 17" descr="fig7_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00375" y="1532465"/>
            <a:ext cx="6309998" cy="43490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56000" y="5903746"/>
            <a:ext cx="198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7.8 from ESL</a:t>
            </a:r>
          </a:p>
        </p:txBody>
      </p:sp>
    </p:spTree>
    <p:extLst>
      <p:ext uri="{BB962C8B-B14F-4D97-AF65-F5344CB8AC3E}">
        <p14:creationId xmlns:p14="http://schemas.microsoft.com/office/powerpoint/2010/main" val="1526655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44780" indent="-132080">
              <a:lnSpc>
                <a:spcPct val="100000"/>
              </a:lnSpc>
              <a:buClr>
                <a:srgbClr val="3333B2"/>
              </a:buClr>
              <a:buSzPct val="95238"/>
              <a:buFont typeface="Lucida Sans Unicode"/>
              <a:buChar char="•"/>
              <a:tabLst>
                <a:tab pos="145415" algn="l"/>
              </a:tabLst>
            </a:pPr>
            <a:r>
              <a:rPr lang="en-US" b="0" i="1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1980" lvl="1" indent="-132080">
              <a:lnSpc>
                <a:spcPct val="100000"/>
              </a:lnSpc>
              <a:buClr>
                <a:srgbClr val="3333B2"/>
              </a:buClr>
              <a:buSzPct val="95238"/>
              <a:buFont typeface="Lucida Sans Unicode"/>
              <a:buChar char="•"/>
              <a:tabLst>
                <a:tab pos="145415" algn="l"/>
              </a:tabLst>
            </a:pPr>
            <a:r>
              <a:rPr lang="en-US" spc="-55" dirty="0">
                <a:cs typeface="Arial"/>
              </a:rPr>
              <a:t>              approximately </a:t>
            </a:r>
            <a:r>
              <a:rPr lang="en-US" spc="-60" dirty="0">
                <a:cs typeface="Arial"/>
              </a:rPr>
              <a:t>unbiased </a:t>
            </a:r>
            <a:r>
              <a:rPr lang="en-US" spc="-40" dirty="0">
                <a:cs typeface="Arial"/>
              </a:rPr>
              <a:t>estimate </a:t>
            </a:r>
            <a:r>
              <a:rPr lang="en-US" spc="-20" dirty="0">
                <a:cs typeface="Arial"/>
              </a:rPr>
              <a:t>of </a:t>
            </a:r>
            <a:r>
              <a:rPr lang="en-US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</a:t>
            </a:r>
            <a:r>
              <a:rPr lang="en-US" spc="-5" dirty="0">
                <a:cs typeface="Arial"/>
              </a:rPr>
              <a:t>.</a:t>
            </a:r>
            <a:endParaRPr lang="en-US" sz="800" spc="-5" dirty="0">
              <a:cs typeface="Arial"/>
            </a:endParaRPr>
          </a:p>
          <a:p>
            <a:pPr marL="601980" lvl="1" indent="-132080">
              <a:lnSpc>
                <a:spcPct val="100000"/>
              </a:lnSpc>
              <a:buClr>
                <a:srgbClr val="3333B2"/>
              </a:buClr>
              <a:buSzPct val="95238"/>
              <a:buFont typeface="Lucida Sans Unicode"/>
              <a:buChar char="•"/>
              <a:tabLst>
                <a:tab pos="145415" algn="l"/>
              </a:tabLst>
            </a:pPr>
            <a:r>
              <a:rPr lang="en-US" spc="-80" dirty="0">
                <a:cs typeface="Arial"/>
              </a:rPr>
              <a:t>              has </a:t>
            </a:r>
            <a:r>
              <a:rPr lang="en-US" spc="-35" dirty="0">
                <a:cs typeface="Arial"/>
              </a:rPr>
              <a:t>high </a:t>
            </a:r>
            <a:r>
              <a:rPr lang="en-US" spc="-55" dirty="0">
                <a:cs typeface="Arial"/>
              </a:rPr>
              <a:t>variance </a:t>
            </a:r>
            <a:r>
              <a:rPr lang="en-US" spc="-100" dirty="0">
                <a:cs typeface="Arial"/>
              </a:rPr>
              <a:t>since </a:t>
            </a:r>
            <a:r>
              <a:rPr lang="en-US" spc="-25" dirty="0">
                <a:cs typeface="Arial"/>
              </a:rPr>
              <a:t>the </a:t>
            </a:r>
            <a:r>
              <a:rPr lang="en-US" i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0" i="1" spc="-25" dirty="0">
                <a:cs typeface="Bookman Old Style"/>
              </a:rPr>
              <a:t> </a:t>
            </a:r>
            <a:r>
              <a:rPr lang="en-US" spc="-5" dirty="0">
                <a:cs typeface="Calibri"/>
              </a:rPr>
              <a:t>training </a:t>
            </a:r>
            <a:r>
              <a:rPr lang="en-US" spc="-10" dirty="0">
                <a:cs typeface="Calibri"/>
              </a:rPr>
              <a:t>sets </a:t>
            </a:r>
            <a:r>
              <a:rPr lang="en-US" spc="-75" dirty="0">
                <a:cs typeface="Arial"/>
              </a:rPr>
              <a:t>are </a:t>
            </a:r>
            <a:r>
              <a:rPr lang="en-US" spc="-30" dirty="0">
                <a:cs typeface="Arial"/>
              </a:rPr>
              <a:t>similar.</a:t>
            </a:r>
            <a:endParaRPr lang="en-US" sz="800" spc="-30" dirty="0">
              <a:cs typeface="Arial"/>
            </a:endParaRPr>
          </a:p>
          <a:p>
            <a:pPr marL="601980" lvl="1" indent="-132080">
              <a:lnSpc>
                <a:spcPct val="100000"/>
              </a:lnSpc>
              <a:buClr>
                <a:srgbClr val="3333B2"/>
              </a:buClr>
              <a:buSzPct val="95238"/>
              <a:buFont typeface="Lucida Sans Unicode"/>
              <a:buChar char="•"/>
              <a:tabLst>
                <a:tab pos="145415" algn="l"/>
              </a:tabLst>
            </a:pPr>
            <a:r>
              <a:rPr lang="en-US" spc="-30" dirty="0">
                <a:cs typeface="Arial"/>
              </a:rPr>
              <a:t>Computational </a:t>
            </a:r>
            <a:r>
              <a:rPr lang="en-US" spc="-50" dirty="0">
                <a:cs typeface="Arial"/>
              </a:rPr>
              <a:t>burden </a:t>
            </a:r>
            <a:r>
              <a:rPr lang="en-US" spc="-55" dirty="0">
                <a:cs typeface="Arial"/>
              </a:rPr>
              <a:t>is </a:t>
            </a:r>
            <a:r>
              <a:rPr lang="en-US" spc="-30" dirty="0">
                <a:cs typeface="Arial"/>
              </a:rPr>
              <a:t>high (</a:t>
            </a:r>
            <a:r>
              <a:rPr lang="en-US" spc="-35" dirty="0">
                <a:cs typeface="Arial"/>
              </a:rPr>
              <a:t>except </a:t>
            </a:r>
            <a:r>
              <a:rPr lang="en-US" spc="-20" dirty="0">
                <a:cs typeface="Arial"/>
              </a:rPr>
              <a:t>for </a:t>
            </a:r>
            <a:r>
              <a:rPr lang="en-US" spc="-80" dirty="0">
                <a:cs typeface="Arial"/>
              </a:rPr>
              <a:t>a  </a:t>
            </a:r>
            <a:r>
              <a:rPr lang="en-US" spc="-45" dirty="0">
                <a:cs typeface="Arial"/>
              </a:rPr>
              <a:t>few </a:t>
            </a:r>
            <a:r>
              <a:rPr lang="en-US" spc="125" dirty="0">
                <a:cs typeface="Arial"/>
              </a:rPr>
              <a:t> </a:t>
            </a:r>
            <a:r>
              <a:rPr lang="en-US" spc="-40" dirty="0">
                <a:cs typeface="Arial"/>
              </a:rPr>
              <a:t>exceptions)</a:t>
            </a:r>
            <a:endParaRPr lang="en-US" dirty="0">
              <a:cs typeface="Arial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3333B2"/>
              </a:buClr>
              <a:buFont typeface="Arial"/>
              <a:buChar char="•"/>
            </a:pPr>
            <a:endParaRPr lang="en-US" sz="1200" dirty="0">
              <a:cs typeface="Times New Roman"/>
            </a:endParaRPr>
          </a:p>
          <a:p>
            <a:pPr marL="144780" indent="-132080">
              <a:lnSpc>
                <a:spcPct val="100000"/>
              </a:lnSpc>
              <a:spcBef>
                <a:spcPts val="5"/>
              </a:spcBef>
              <a:buClr>
                <a:srgbClr val="3333B2"/>
              </a:buClr>
              <a:buSzPct val="95238"/>
              <a:buFont typeface="Lucida Sans Unicode"/>
              <a:buChar char="•"/>
              <a:tabLst>
                <a:tab pos="145415" algn="l"/>
              </a:tabLst>
            </a:pPr>
            <a:r>
              <a:rPr lang="en-US" spc="-60" dirty="0">
                <a:cs typeface="Arial"/>
              </a:rPr>
              <a:t>When </a:t>
            </a:r>
            <a:r>
              <a:rPr lang="en-US" b="0" i="1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</a:p>
          <a:p>
            <a:pPr marL="601980" lvl="1" indent="-132080">
              <a:lnSpc>
                <a:spcPct val="100000"/>
              </a:lnSpc>
              <a:spcBef>
                <a:spcPts val="5"/>
              </a:spcBef>
              <a:buClr>
                <a:srgbClr val="3333B2"/>
              </a:buClr>
              <a:buSzPct val="95238"/>
              <a:buFont typeface="Lucida Sans Unicode"/>
              <a:buChar char="•"/>
              <a:tabLst>
                <a:tab pos="145415" algn="l"/>
              </a:tabLst>
            </a:pPr>
            <a:r>
              <a:rPr lang="en-US" spc="-80" dirty="0">
                <a:cs typeface="Arial"/>
              </a:rPr>
              <a:t>               has </a:t>
            </a:r>
            <a:r>
              <a:rPr lang="en-US" spc="-40" dirty="0">
                <a:cs typeface="Arial"/>
              </a:rPr>
              <a:t>low </a:t>
            </a:r>
            <a:r>
              <a:rPr lang="en-US" spc="-50" dirty="0">
                <a:cs typeface="Arial"/>
              </a:rPr>
              <a:t>variance.</a:t>
            </a:r>
            <a:r>
              <a:rPr lang="en-US" spc="140" dirty="0">
                <a:cs typeface="Arial"/>
              </a:rPr>
              <a:t> </a:t>
            </a:r>
            <a:endParaRPr lang="en-US" sz="1200" spc="140" dirty="0">
              <a:cs typeface="Arial"/>
            </a:endParaRPr>
          </a:p>
          <a:p>
            <a:pPr marL="601980" lvl="1" indent="-132080">
              <a:lnSpc>
                <a:spcPct val="100000"/>
              </a:lnSpc>
              <a:spcBef>
                <a:spcPts val="5"/>
              </a:spcBef>
              <a:buClr>
                <a:srgbClr val="3333B2"/>
              </a:buClr>
              <a:buSzPct val="95238"/>
              <a:buFont typeface="Lucida Sans Unicode"/>
              <a:buChar char="•"/>
              <a:tabLst>
                <a:tab pos="145415" algn="l"/>
              </a:tabLst>
            </a:pPr>
            <a:r>
              <a:rPr lang="en-US" b="0" i="1" spc="-20" dirty="0">
                <a:cs typeface="Bookman Old Style"/>
              </a:rPr>
              <a:t>             </a:t>
            </a:r>
            <a:r>
              <a:rPr lang="en-US" spc="-15" dirty="0">
                <a:cs typeface="Arial"/>
              </a:rPr>
              <a:t>potentially </a:t>
            </a:r>
            <a:r>
              <a:rPr lang="en-US" spc="-55" dirty="0">
                <a:cs typeface="Arial"/>
              </a:rPr>
              <a:t>upwardly </a:t>
            </a:r>
            <a:r>
              <a:rPr lang="en-US" spc="-65" dirty="0">
                <a:cs typeface="Arial"/>
              </a:rPr>
              <a:t>biased </a:t>
            </a:r>
            <a:r>
              <a:rPr lang="en-US" spc="-40" dirty="0">
                <a:cs typeface="Arial"/>
              </a:rPr>
              <a:t>estimate </a:t>
            </a:r>
            <a:r>
              <a:rPr lang="en-US" spc="-20" dirty="0">
                <a:cs typeface="Arial"/>
              </a:rPr>
              <a:t>for </a:t>
            </a:r>
            <a:r>
              <a:rPr lang="en-US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Err.</a:t>
            </a:r>
            <a:r>
              <a:rPr lang="en-US" spc="-5" dirty="0">
                <a:cs typeface="Arial"/>
              </a:rPr>
              <a:t> </a:t>
            </a:r>
            <a:endParaRPr lang="en-US" sz="1200" spc="-5" dirty="0">
              <a:cs typeface="Arial"/>
            </a:endParaRPr>
          </a:p>
          <a:p>
            <a:pPr marL="601980" lvl="1" indent="-132080">
              <a:lnSpc>
                <a:spcPct val="100000"/>
              </a:lnSpc>
              <a:spcBef>
                <a:spcPts val="5"/>
              </a:spcBef>
              <a:buClr>
                <a:srgbClr val="3333B2"/>
              </a:buClr>
              <a:buSzPct val="95238"/>
              <a:buFont typeface="Lucida Sans Unicode"/>
              <a:buChar char="•"/>
              <a:tabLst>
                <a:tab pos="145415" algn="l"/>
              </a:tabLst>
            </a:pPr>
            <a:r>
              <a:rPr lang="en-US" sz="2400" spc="-30" dirty="0">
                <a:cs typeface="Arial"/>
              </a:rPr>
              <a:t>Only </a:t>
            </a:r>
            <a:r>
              <a:rPr lang="en-US" sz="2400" spc="-55" dirty="0">
                <a:cs typeface="Arial"/>
              </a:rPr>
              <a:t>occurs </a:t>
            </a:r>
            <a:r>
              <a:rPr lang="en-US" sz="2400" spc="20" dirty="0">
                <a:cs typeface="Arial"/>
              </a:rPr>
              <a:t>if </a:t>
            </a:r>
            <a:r>
              <a:rPr lang="en-US" sz="2400" dirty="0">
                <a:cs typeface="Arial"/>
              </a:rPr>
              <a:t>for </a:t>
            </a:r>
            <a:r>
              <a:rPr lang="en-US" sz="2400" spc="-75" dirty="0">
                <a:cs typeface="Arial"/>
              </a:rPr>
              <a:t>each </a:t>
            </a:r>
            <a:r>
              <a:rPr lang="en-US" sz="2400" spc="-15" dirty="0">
                <a:cs typeface="Arial"/>
              </a:rPr>
              <a:t>fold </a:t>
            </a:r>
            <a:r>
              <a:rPr lang="en-US" sz="2400" spc="-40" dirty="0">
                <a:cs typeface="Arial"/>
              </a:rPr>
              <a:t>there </a:t>
            </a:r>
            <a:r>
              <a:rPr lang="en-US" sz="2400" spc="-55" dirty="0">
                <a:cs typeface="Arial"/>
              </a:rPr>
              <a:t>is </a:t>
            </a:r>
            <a:r>
              <a:rPr lang="en-US" sz="2400" spc="-10" dirty="0">
                <a:cs typeface="Arial"/>
              </a:rPr>
              <a:t>not </a:t>
            </a:r>
            <a:r>
              <a:rPr lang="en-US" sz="2400" spc="-60" dirty="0">
                <a:cs typeface="Arial"/>
              </a:rPr>
              <a:t>enough </a:t>
            </a:r>
            <a:r>
              <a:rPr lang="en-US" sz="2400" spc="-15" dirty="0">
                <a:cs typeface="Arial"/>
              </a:rPr>
              <a:t>training </a:t>
            </a:r>
            <a:r>
              <a:rPr lang="en-US" sz="2400" spc="-30" dirty="0">
                <a:cs typeface="Arial"/>
              </a:rPr>
              <a:t>data </a:t>
            </a:r>
            <a:r>
              <a:rPr lang="en-US" sz="2400" spc="10" dirty="0">
                <a:cs typeface="Arial"/>
              </a:rPr>
              <a:t>to </a:t>
            </a:r>
            <a:r>
              <a:rPr lang="en-US" sz="2400" spc="35" dirty="0">
                <a:cs typeface="Arial"/>
              </a:rPr>
              <a:t>fit </a:t>
            </a:r>
            <a:r>
              <a:rPr lang="en-US" sz="2400" spc="-80" dirty="0">
                <a:cs typeface="Arial"/>
              </a:rPr>
              <a:t>a  </a:t>
            </a:r>
            <a:r>
              <a:rPr lang="en-US" sz="2400" spc="-45" dirty="0">
                <a:cs typeface="Arial"/>
              </a:rPr>
              <a:t>good </a:t>
            </a:r>
            <a:r>
              <a:rPr lang="en-US" sz="2400" spc="-40" dirty="0">
                <a:cs typeface="Arial"/>
              </a:rPr>
              <a:t>model.</a:t>
            </a:r>
          </a:p>
          <a:p>
            <a:pPr marL="601980" lvl="1" indent="-132080">
              <a:lnSpc>
                <a:spcPct val="100000"/>
              </a:lnSpc>
              <a:spcBef>
                <a:spcPts val="5"/>
              </a:spcBef>
              <a:buClr>
                <a:srgbClr val="3333B2"/>
              </a:buClr>
              <a:buSzPct val="95238"/>
              <a:buFont typeface="Lucida Sans Unicode"/>
              <a:buChar char="•"/>
              <a:tabLst>
                <a:tab pos="145415" algn="l"/>
              </a:tabLst>
            </a:pPr>
            <a:endParaRPr lang="en-US" sz="1400" dirty="0">
              <a:cs typeface="Arial"/>
            </a:endParaRP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/>
              <a:t>-fold CV with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5 </a:t>
            </a:r>
            <a:r>
              <a:rPr lang="en-US" sz="2400" dirty="0">
                <a:cs typeface="Times New Roman" panose="02020603050405020304" pitchFamily="18" charset="0"/>
              </a:rPr>
              <a:t>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10 </a:t>
            </a:r>
            <a:r>
              <a:rPr lang="en-US" sz="2400" dirty="0"/>
              <a:t>shown empirically to yield test error rate estimates that don’t suffer from excessively high bias or very high variance.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867947"/>
              </p:ext>
            </p:extLst>
          </p:nvPr>
        </p:nvGraphicFramePr>
        <p:xfrm>
          <a:off x="1569003" y="1803529"/>
          <a:ext cx="810343" cy="500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1640" imgH="266400" progId="Equation.DSMT4">
                  <p:embed/>
                </p:oleObj>
              </mc:Choice>
              <mc:Fallback>
                <p:oleObj name="Equation" r:id="rId2" imgW="4316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69003" y="1803529"/>
                        <a:ext cx="810343" cy="5005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722156"/>
              </p:ext>
            </p:extLst>
          </p:nvPr>
        </p:nvGraphicFramePr>
        <p:xfrm>
          <a:off x="1579394" y="2259558"/>
          <a:ext cx="779342" cy="481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31640" imgH="266400" progId="Equation.DSMT4">
                  <p:embed/>
                </p:oleObj>
              </mc:Choice>
              <mc:Fallback>
                <p:oleObj name="Equation" r:id="rId4" imgW="4316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79394" y="2259558"/>
                        <a:ext cx="779342" cy="4813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522692"/>
              </p:ext>
            </p:extLst>
          </p:nvPr>
        </p:nvGraphicFramePr>
        <p:xfrm>
          <a:off x="1569003" y="3646650"/>
          <a:ext cx="862470" cy="532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31640" imgH="266400" progId="Equation.DSMT4">
                  <p:embed/>
                </p:oleObj>
              </mc:Choice>
              <mc:Fallback>
                <p:oleObj name="Equation" r:id="rId6" imgW="4316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69003" y="3646650"/>
                        <a:ext cx="862470" cy="532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690228"/>
              </p:ext>
            </p:extLst>
          </p:nvPr>
        </p:nvGraphicFramePr>
        <p:xfrm>
          <a:off x="1575032" y="4063803"/>
          <a:ext cx="856441" cy="528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31640" imgH="266400" progId="Equation.DSMT4">
                  <p:embed/>
                </p:oleObj>
              </mc:Choice>
              <mc:Fallback>
                <p:oleObj name="Equation" r:id="rId7" imgW="4316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75032" y="4063803"/>
                        <a:ext cx="856441" cy="5289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7777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Generalized 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LOOCV can be computationally difficult, particularly in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is large</a:t>
            </a:r>
          </a:p>
          <a:p>
            <a:r>
              <a:rPr lang="en-US" dirty="0"/>
              <a:t>Linear fitting methods with squared error loss can be written as      </a:t>
            </a:r>
          </a:p>
          <a:p>
            <a:pPr marL="0" indent="0">
              <a:buNone/>
            </a:pPr>
            <a:r>
              <a:rPr lang="en-US" dirty="0"/>
              <a:t>               , where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/>
              <a:t> is a smoother matrix</a:t>
            </a:r>
          </a:p>
          <a:p>
            <a:r>
              <a:rPr lang="en-US" dirty="0"/>
              <a:t>For these methods, we can write our LOOCV estimated loss as</a:t>
            </a:r>
          </a:p>
          <a:p>
            <a:endParaRPr lang="en-US" dirty="0"/>
          </a:p>
          <a:p>
            <a:endParaRPr lang="en-US" dirty="0"/>
          </a:p>
          <a:p>
            <a:endParaRPr lang="en-US" sz="800" dirty="0"/>
          </a:p>
          <a:p>
            <a:r>
              <a:rPr lang="en-US" dirty="0"/>
              <a:t>From this we get the GCV approximation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914249"/>
              </p:ext>
            </p:extLst>
          </p:nvPr>
        </p:nvGraphicFramePr>
        <p:xfrm>
          <a:off x="1158010" y="2317173"/>
          <a:ext cx="1059872" cy="529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0880" imgH="190440" progId="Equation.DSMT4">
                  <p:embed/>
                </p:oleObj>
              </mc:Choice>
              <mc:Fallback>
                <p:oleObj name="Equation" r:id="rId2" imgW="3808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58010" y="2317173"/>
                        <a:ext cx="1059872" cy="5299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39027"/>
              </p:ext>
            </p:extLst>
          </p:nvPr>
        </p:nvGraphicFramePr>
        <p:xfrm>
          <a:off x="2848552" y="3436606"/>
          <a:ext cx="4934239" cy="1086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47840" imgH="495000" progId="Equation.DSMT4">
                  <p:embed/>
                </p:oleObj>
              </mc:Choice>
              <mc:Fallback>
                <p:oleObj name="Equation" r:id="rId4" imgW="224784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48552" y="3436606"/>
                        <a:ext cx="4934239" cy="10867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711710"/>
              </p:ext>
            </p:extLst>
          </p:nvPr>
        </p:nvGraphicFramePr>
        <p:xfrm>
          <a:off x="3224213" y="5089525"/>
          <a:ext cx="4183062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04760" imgH="495000" progId="Equation.DSMT4">
                  <p:embed/>
                </p:oleObj>
              </mc:Choice>
              <mc:Fallback>
                <p:oleObj name="Equation" r:id="rId6" imgW="190476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24213" y="5089525"/>
                        <a:ext cx="4183062" cy="1087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1334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Conducting CV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right and wrong ways to do CV.</a:t>
            </a:r>
          </a:p>
          <a:p>
            <a:endParaRPr lang="en-US" sz="800" dirty="0"/>
          </a:p>
          <a:p>
            <a:r>
              <a:rPr lang="en-US" dirty="0"/>
              <a:t>Consider the case where our goal is to develop a multivariable regression model.</a:t>
            </a:r>
          </a:p>
          <a:p>
            <a:endParaRPr lang="en-US" sz="800" dirty="0"/>
          </a:p>
          <a:p>
            <a:pPr marL="12700">
              <a:lnSpc>
                <a:spcPct val="100000"/>
              </a:lnSpc>
            </a:pPr>
            <a:r>
              <a:rPr lang="en-US" spc="-25" dirty="0">
                <a:cs typeface="Arial"/>
              </a:rPr>
              <a:t>A wrong </a:t>
            </a:r>
            <a:r>
              <a:rPr lang="en-US" spc="-40" dirty="0">
                <a:cs typeface="Arial"/>
              </a:rPr>
              <a:t>strategy:</a:t>
            </a:r>
          </a:p>
          <a:p>
            <a:pPr marL="69850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spc="-80" dirty="0">
                <a:cs typeface="Arial"/>
              </a:rPr>
              <a:t>Screen </a:t>
            </a:r>
            <a:r>
              <a:rPr lang="en-US" spc="-30" dirty="0">
                <a:cs typeface="Arial"/>
              </a:rPr>
              <a:t>the </a:t>
            </a:r>
            <a:r>
              <a:rPr lang="en-US" spc="-45" dirty="0">
                <a:cs typeface="Arial"/>
              </a:rPr>
              <a:t>predictors and f</a:t>
            </a:r>
            <a:r>
              <a:rPr lang="en-US" spc="-35" dirty="0">
                <a:cs typeface="Arial"/>
              </a:rPr>
              <a:t>ind </a:t>
            </a:r>
            <a:r>
              <a:rPr lang="en-US" spc="-85" dirty="0">
                <a:cs typeface="Arial"/>
              </a:rPr>
              <a:t>a good </a:t>
            </a:r>
            <a:r>
              <a:rPr lang="en-US" spc="-65" dirty="0">
                <a:cs typeface="Arial"/>
              </a:rPr>
              <a:t>subset among the all predictors </a:t>
            </a:r>
            <a:r>
              <a:rPr lang="en-US" spc="5" dirty="0">
                <a:cs typeface="Arial"/>
              </a:rPr>
              <a:t>that </a:t>
            </a:r>
            <a:r>
              <a:rPr lang="en-US" spc="-80" dirty="0">
                <a:cs typeface="Arial"/>
              </a:rPr>
              <a:t>are  </a:t>
            </a:r>
            <a:r>
              <a:rPr lang="en-US" spc="-45" dirty="0">
                <a:cs typeface="Arial"/>
              </a:rPr>
              <a:t>correlated </a:t>
            </a:r>
            <a:r>
              <a:rPr lang="en-US" dirty="0">
                <a:cs typeface="Arial"/>
              </a:rPr>
              <a:t>with </a:t>
            </a:r>
            <a:r>
              <a:rPr lang="en-US" spc="-30" dirty="0">
                <a:cs typeface="Arial"/>
              </a:rPr>
              <a:t>outcome </a:t>
            </a:r>
            <a:r>
              <a:rPr lang="en-US" i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pc="-50" dirty="0">
                <a:cs typeface="Arial"/>
              </a:rPr>
              <a:t>.</a:t>
            </a:r>
          </a:p>
          <a:p>
            <a:pPr marL="69850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spc="-15" dirty="0">
                <a:cs typeface="Arial"/>
              </a:rPr>
              <a:t>Build </a:t>
            </a:r>
            <a:r>
              <a:rPr lang="en-US" spc="-85" dirty="0">
                <a:cs typeface="Arial"/>
              </a:rPr>
              <a:t>a model based </a:t>
            </a:r>
            <a:r>
              <a:rPr lang="en-US" spc="-55" dirty="0">
                <a:cs typeface="Arial"/>
              </a:rPr>
              <a:t>on </a:t>
            </a:r>
            <a:r>
              <a:rPr lang="en-US" spc="-30" dirty="0">
                <a:cs typeface="Arial"/>
              </a:rPr>
              <a:t>the selected </a:t>
            </a:r>
            <a:r>
              <a:rPr lang="en-US" spc="-65" dirty="0">
                <a:cs typeface="Arial"/>
              </a:rPr>
              <a:t>subset </a:t>
            </a:r>
            <a:r>
              <a:rPr lang="en-US" spc="-20" dirty="0">
                <a:cs typeface="Arial"/>
              </a:rPr>
              <a:t>of “</a:t>
            </a:r>
            <a:r>
              <a:rPr lang="en-US" spc="-50" dirty="0">
                <a:cs typeface="Arial"/>
              </a:rPr>
              <a:t>good”</a:t>
            </a:r>
            <a:r>
              <a:rPr lang="en-US" spc="145" dirty="0">
                <a:cs typeface="Arial"/>
              </a:rPr>
              <a:t> </a:t>
            </a:r>
            <a:r>
              <a:rPr lang="en-US" spc="-40" dirty="0">
                <a:cs typeface="Arial"/>
              </a:rPr>
              <a:t>predictors.</a:t>
            </a:r>
          </a:p>
          <a:p>
            <a:pPr marL="69850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spc="-45" dirty="0">
                <a:cs typeface="Arial"/>
              </a:rPr>
              <a:t>Perform </a:t>
            </a:r>
            <a:r>
              <a:rPr lang="en-US" spc="-40" dirty="0">
                <a:cs typeface="Arial"/>
              </a:rPr>
              <a:t>cross-validation </a:t>
            </a:r>
            <a:r>
              <a:rPr lang="en-US" spc="10" dirty="0">
                <a:cs typeface="Arial"/>
              </a:rPr>
              <a:t>to </a:t>
            </a:r>
            <a:r>
              <a:rPr lang="en-US" spc="-40" dirty="0">
                <a:cs typeface="Arial"/>
              </a:rPr>
              <a:t>estimate </a:t>
            </a:r>
            <a:r>
              <a:rPr lang="en-US" spc="-30" dirty="0">
                <a:cs typeface="Arial"/>
              </a:rPr>
              <a:t>the </a:t>
            </a:r>
            <a:r>
              <a:rPr lang="en-US" spc="-50" dirty="0">
                <a:cs typeface="Arial"/>
              </a:rPr>
              <a:t>unknown </a:t>
            </a:r>
            <a:r>
              <a:rPr lang="en-US" spc="-20" dirty="0">
                <a:cs typeface="Arial"/>
              </a:rPr>
              <a:t>tuning </a:t>
            </a:r>
            <a:r>
              <a:rPr lang="en-US" spc="-60" dirty="0">
                <a:cs typeface="Arial"/>
              </a:rPr>
              <a:t>parameters </a:t>
            </a:r>
            <a:r>
              <a:rPr lang="en-US" spc="-65" dirty="0">
                <a:cs typeface="Arial"/>
              </a:rPr>
              <a:t>and </a:t>
            </a:r>
            <a:r>
              <a:rPr lang="en-US" spc="10" dirty="0">
                <a:cs typeface="Arial"/>
              </a:rPr>
              <a:t>to </a:t>
            </a:r>
            <a:r>
              <a:rPr lang="en-US" spc="-40" dirty="0">
                <a:cs typeface="Arial"/>
              </a:rPr>
              <a:t>estimate </a:t>
            </a:r>
            <a:r>
              <a:rPr lang="en-US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</a:t>
            </a:r>
            <a:r>
              <a:rPr lang="en-US" spc="-5" dirty="0">
                <a:cs typeface="Euclid"/>
              </a:rPr>
              <a:t> </a:t>
            </a:r>
            <a:r>
              <a:rPr lang="en-US" spc="-20" dirty="0">
                <a:cs typeface="Arial"/>
              </a:rPr>
              <a:t>of </a:t>
            </a:r>
            <a:r>
              <a:rPr lang="en-US" spc="-30" dirty="0">
                <a:cs typeface="Arial"/>
              </a:rPr>
              <a:t>the </a:t>
            </a:r>
            <a:r>
              <a:rPr lang="en-US" spc="-20" dirty="0">
                <a:cs typeface="Arial"/>
              </a:rPr>
              <a:t>final</a:t>
            </a:r>
            <a:r>
              <a:rPr lang="en-US" spc="225" dirty="0">
                <a:cs typeface="Arial"/>
              </a:rPr>
              <a:t> </a:t>
            </a:r>
            <a:r>
              <a:rPr lang="en-US" spc="-40" dirty="0">
                <a:cs typeface="Arial"/>
              </a:rPr>
              <a:t>model.</a:t>
            </a:r>
            <a:endParaRPr lang="en-US" dirty="0"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33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Conducting CV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Better </a:t>
            </a:r>
            <a:r>
              <a:rPr lang="en-US" spc="-40" dirty="0">
                <a:cs typeface="Arial"/>
              </a:rPr>
              <a:t>strategy:</a:t>
            </a:r>
          </a:p>
          <a:p>
            <a:pPr marL="69850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spc="-80" dirty="0">
                <a:cs typeface="Arial"/>
              </a:rPr>
              <a:t>Divide the data into </a:t>
            </a:r>
            <a:r>
              <a:rPr lang="en-US" i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pc="-80" dirty="0">
                <a:cs typeface="Arial"/>
              </a:rPr>
              <a:t> randomly selected subsets of data</a:t>
            </a:r>
            <a:r>
              <a:rPr lang="en-US" spc="-50" dirty="0">
                <a:cs typeface="Arial"/>
              </a:rPr>
              <a:t>.</a:t>
            </a:r>
          </a:p>
          <a:p>
            <a:pPr marL="69850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spc="-15" dirty="0">
                <a:cs typeface="Arial"/>
              </a:rPr>
              <a:t>For each fold </a:t>
            </a:r>
            <a:r>
              <a:rPr lang="en-US" i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 2, …, </a:t>
            </a:r>
            <a:r>
              <a:rPr lang="en-US" i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pc="-15" dirty="0">
                <a:cs typeface="Arial"/>
              </a:rPr>
              <a:t>:</a:t>
            </a:r>
            <a:endParaRPr lang="en-US" spc="-40" dirty="0">
              <a:cs typeface="Arial"/>
            </a:endParaRPr>
          </a:p>
          <a:p>
            <a:pPr marL="1212850" lvl="2" indent="-514350">
              <a:lnSpc>
                <a:spcPct val="100000"/>
              </a:lnSpc>
              <a:buFont typeface="+mj-lt"/>
              <a:buAutoNum type="romanLcPeriod"/>
            </a:pPr>
            <a:r>
              <a:rPr lang="en-US" spc="-45" dirty="0">
                <a:cs typeface="Arial"/>
              </a:rPr>
              <a:t>Find the subset of “good” predictors that show the strongest univariate association with the outcome </a:t>
            </a:r>
            <a:r>
              <a:rPr lang="en-US" i="1" spc="-45" dirty="0">
                <a:cs typeface="Arial"/>
              </a:rPr>
              <a:t>y</a:t>
            </a:r>
            <a:r>
              <a:rPr lang="en-US" spc="-45" dirty="0">
                <a:cs typeface="Arial"/>
              </a:rPr>
              <a:t> minus the </a:t>
            </a:r>
            <a:r>
              <a:rPr lang="en-US" i="1" spc="-4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pc="-45" baseline="30000" dirty="0" err="1">
                <a:cs typeface="Arial"/>
              </a:rPr>
              <a:t>th</a:t>
            </a:r>
            <a:r>
              <a:rPr lang="en-US" spc="-45" dirty="0">
                <a:cs typeface="Arial"/>
              </a:rPr>
              <a:t> fold.</a:t>
            </a:r>
          </a:p>
          <a:p>
            <a:pPr marL="1212850" lvl="2" indent="-514350">
              <a:lnSpc>
                <a:spcPct val="100000"/>
              </a:lnSpc>
              <a:buFont typeface="+mj-lt"/>
              <a:buAutoNum type="romanLcPeriod"/>
            </a:pPr>
            <a:r>
              <a:rPr lang="en-US" spc="-45" dirty="0">
                <a:cs typeface="Arial"/>
              </a:rPr>
              <a:t>Using this subset of “good” predictors, build a multivariate statistical model, again minus the </a:t>
            </a:r>
            <a:r>
              <a:rPr lang="en-US" i="1" spc="-4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pc="-45" baseline="30000" dirty="0" err="1">
                <a:cs typeface="Arial"/>
              </a:rPr>
              <a:t>th</a:t>
            </a:r>
            <a:r>
              <a:rPr lang="en-US" spc="-45" dirty="0">
                <a:cs typeface="Arial"/>
              </a:rPr>
              <a:t> fold.</a:t>
            </a:r>
          </a:p>
          <a:p>
            <a:pPr marL="1212850" lvl="2" indent="-514350">
              <a:lnSpc>
                <a:spcPct val="100000"/>
              </a:lnSpc>
              <a:buFont typeface="+mj-lt"/>
              <a:buAutoNum type="romanLcPeriod"/>
            </a:pPr>
            <a:r>
              <a:rPr lang="en-US" spc="-45" dirty="0">
                <a:cs typeface="Arial"/>
              </a:rPr>
              <a:t>Use the model to predict the outcome </a:t>
            </a:r>
            <a:r>
              <a:rPr lang="en-US" i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pc="-45" dirty="0">
                <a:cs typeface="Arial"/>
              </a:rPr>
              <a:t> in the </a:t>
            </a:r>
            <a:r>
              <a:rPr lang="en-US" i="1" spc="-4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pc="-45" baseline="30000" dirty="0" err="1">
                <a:cs typeface="Arial"/>
              </a:rPr>
              <a:t>th</a:t>
            </a:r>
            <a:r>
              <a:rPr lang="en-US" spc="-45" dirty="0">
                <a:cs typeface="Arial"/>
              </a:rPr>
              <a:t> fold.</a:t>
            </a:r>
            <a:endParaRPr lang="en-US" dirty="0"/>
          </a:p>
          <a:p>
            <a:endParaRPr lang="en-US" sz="800" dirty="0"/>
          </a:p>
          <a:p>
            <a:r>
              <a:rPr lang="en-US" dirty="0"/>
              <a:t>In general, if we are doing multi-step modeling, cross-validation should be applied to the entire sequence of modeling steps.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922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Bootstrap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training data,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{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…,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dirty="0"/>
              <a:t> where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{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dirty="0"/>
              <a:t>.</a:t>
            </a:r>
          </a:p>
          <a:p>
            <a:endParaRPr lang="en-US" sz="1200" dirty="0"/>
          </a:p>
          <a:p>
            <a:r>
              <a:rPr lang="en-US" dirty="0"/>
              <a:t>The </a:t>
            </a:r>
            <a:r>
              <a:rPr lang="en-US" b="1" dirty="0"/>
              <a:t>bootstrap </a:t>
            </a:r>
            <a:r>
              <a:rPr lang="en-US" dirty="0"/>
              <a:t> idea is:</a:t>
            </a:r>
          </a:p>
          <a:p>
            <a:pPr lvl="1"/>
            <a:r>
              <a:rPr lang="en-US" dirty="0"/>
              <a:t>For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 2, …,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/>
              <a:t>Randomly select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samples from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dirty="0"/>
              <a:t> with replacement to yield sample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Z*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i="1" dirty="0"/>
          </a:p>
          <a:p>
            <a:pPr lvl="2"/>
            <a:endParaRPr lang="en-US" i="1" dirty="0"/>
          </a:p>
          <a:p>
            <a:pPr lvl="2"/>
            <a:endParaRPr lang="en-US" dirty="0"/>
          </a:p>
          <a:p>
            <a:pPr lvl="2"/>
            <a:r>
              <a:rPr lang="en-US" dirty="0"/>
              <a:t>Fit a model using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Z*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/>
              <a:t> and estimate some statistic of interest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Z*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lvl="1"/>
            <a:endParaRPr lang="en-US" sz="1200" dirty="0"/>
          </a:p>
          <a:p>
            <a:pPr lvl="1"/>
            <a:r>
              <a:rPr lang="en-US" dirty="0"/>
              <a:t>Examine the behavior of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/>
              <a:t> fits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561276"/>
              </p:ext>
            </p:extLst>
          </p:nvPr>
        </p:nvGraphicFramePr>
        <p:xfrm>
          <a:off x="4226535" y="5487195"/>
          <a:ext cx="249713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09400" imgH="241200" progId="Equation.DSMT4">
                  <p:embed/>
                </p:oleObj>
              </mc:Choice>
              <mc:Fallback>
                <p:oleObj name="Equation" r:id="rId2" imgW="14094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226535" y="5487195"/>
                        <a:ext cx="2497138" cy="42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374317"/>
              </p:ext>
            </p:extLst>
          </p:nvPr>
        </p:nvGraphicFramePr>
        <p:xfrm>
          <a:off x="2606097" y="3552032"/>
          <a:ext cx="5738014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14600" imgH="266400" progId="Equation.DSMT4">
                  <p:embed/>
                </p:oleObj>
              </mc:Choice>
              <mc:Fallback>
                <p:oleObj name="Equation" r:id="rId4" imgW="25146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06097" y="3552032"/>
                        <a:ext cx="5738014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4759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Use of Bootstrap to Estimate Distribution of 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the bootstrap sampling we can estimate any aspect of the distribution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, for example, its variance: 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r>
              <a:rPr lang="en-US" dirty="0"/>
              <a:t>While this may be of interest, we really want to get at the prediction error for statistical models…</a:t>
            </a:r>
          </a:p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374193"/>
              </p:ext>
            </p:extLst>
          </p:nvPr>
        </p:nvGraphicFramePr>
        <p:xfrm>
          <a:off x="2356851" y="2495920"/>
          <a:ext cx="7010734" cy="74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79760" imgH="368280" progId="Equation.DSMT4">
                  <p:embed/>
                </p:oleObj>
              </mc:Choice>
              <mc:Fallback>
                <p:oleObj name="Equation" r:id="rId2" imgW="347976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56851" y="2495920"/>
                        <a:ext cx="7010734" cy="742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6692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54727"/>
            <a:ext cx="10248900" cy="433647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Recall we said the best solution</a:t>
            </a:r>
          </a:p>
          <a:p>
            <a:pPr lvl="1"/>
            <a:r>
              <a:rPr lang="en-US" dirty="0"/>
              <a:t>Split data into three set</a:t>
            </a:r>
          </a:p>
          <a:p>
            <a:pPr lvl="2"/>
            <a:r>
              <a:rPr lang="en-US" b="1" dirty="0">
                <a:solidFill>
                  <a:srgbClr val="0000FF"/>
                </a:solidFill>
              </a:rPr>
              <a:t>Training Set (50% of the sample)</a:t>
            </a:r>
            <a:r>
              <a:rPr lang="en-US" dirty="0"/>
              <a:t>: Use to build models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Validation Set  (25% of the sample)</a:t>
            </a:r>
            <a:r>
              <a:rPr lang="en-US" dirty="0"/>
              <a:t>: Use to validate prediction performance of models developed in training data</a:t>
            </a:r>
          </a:p>
          <a:p>
            <a:pPr lvl="2"/>
            <a:r>
              <a:rPr lang="en-US" b="1" dirty="0">
                <a:solidFill>
                  <a:srgbClr val="00CC00"/>
                </a:solidFill>
              </a:rPr>
              <a:t>Test Set (25% of the sample)</a:t>
            </a:r>
            <a:r>
              <a:rPr lang="en-US" dirty="0"/>
              <a:t>: Used to estimate prediction error on final model selected from first two sets</a:t>
            </a:r>
          </a:p>
          <a:p>
            <a:endParaRPr lang="en-US" sz="1800" dirty="0"/>
          </a:p>
          <a:p>
            <a:r>
              <a:rPr lang="en-US" dirty="0"/>
              <a:t>In the event that data are not sufficiently large, there are techniques to estimate model prediction error</a:t>
            </a:r>
          </a:p>
          <a:p>
            <a:pPr lvl="1"/>
            <a:r>
              <a:rPr lang="en-US" dirty="0"/>
              <a:t>Mathematical approaches </a:t>
            </a:r>
          </a:p>
          <a:p>
            <a:pPr lvl="1"/>
            <a:r>
              <a:rPr lang="en-US" dirty="0"/>
              <a:t>Resampling approaches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Assessment</a:t>
            </a:r>
          </a:p>
        </p:txBody>
      </p:sp>
    </p:spTree>
    <p:extLst>
      <p:ext uri="{BB962C8B-B14F-4D97-AF65-F5344CB8AC3E}">
        <p14:creationId xmlns:p14="http://schemas.microsoft.com/office/powerpoint/2010/main" val="706367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Use of Bootstrap to Estimate Prediction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could consider the following to estimate prediction error for our model: </a:t>
            </a:r>
          </a:p>
          <a:p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r>
              <a:rPr lang="en-US" dirty="0"/>
              <a:t>Here             is the predicted value at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using the model estimated from the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aseline="30000" dirty="0" err="1"/>
              <a:t>th</a:t>
            </a:r>
            <a:r>
              <a:rPr lang="en-US" dirty="0"/>
              <a:t> bootstrap sample, </a:t>
            </a:r>
          </a:p>
          <a:p>
            <a:endParaRPr lang="en-US" sz="1200" dirty="0"/>
          </a:p>
          <a:p>
            <a:r>
              <a:rPr lang="en-US" dirty="0"/>
              <a:t>Why might this not be a good estimator?</a:t>
            </a:r>
          </a:p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571027"/>
              </p:ext>
            </p:extLst>
          </p:nvPr>
        </p:nvGraphicFramePr>
        <p:xfrm>
          <a:off x="4190856" y="2165351"/>
          <a:ext cx="35306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52480" imgH="368280" progId="Equation.DSMT4">
                  <p:embed/>
                </p:oleObj>
              </mc:Choice>
              <mc:Fallback>
                <p:oleObj name="Equation" r:id="rId2" imgW="17524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90856" y="2165351"/>
                        <a:ext cx="3530600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700567"/>
              </p:ext>
            </p:extLst>
          </p:nvPr>
        </p:nvGraphicFramePr>
        <p:xfrm>
          <a:off x="1863868" y="3221182"/>
          <a:ext cx="1051123" cy="540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44240" imgH="228600" progId="Equation.DSMT4">
                  <p:embed/>
                </p:oleObj>
              </mc:Choice>
              <mc:Fallback>
                <p:oleObj name="Equation" r:id="rId4" imgW="444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63868" y="3221182"/>
                        <a:ext cx="1051123" cy="5404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58155"/>
              </p:ext>
            </p:extLst>
          </p:nvPr>
        </p:nvGraphicFramePr>
        <p:xfrm>
          <a:off x="5615277" y="3620438"/>
          <a:ext cx="533740" cy="407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5640" imgH="164880" progId="Equation.DSMT4">
                  <p:embed/>
                </p:oleObj>
              </mc:Choice>
              <mc:Fallback>
                <p:oleObj name="Equation" r:id="rId6" imgW="2156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15277" y="3620438"/>
                        <a:ext cx="533740" cy="4071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91710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Use of Bootstrap to Estimate Prediction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2311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Alternatively, we could borrow from the idea of cross-validation</a:t>
            </a:r>
          </a:p>
          <a:p>
            <a:pPr lvl="1"/>
            <a:r>
              <a:rPr lang="en-US" dirty="0"/>
              <a:t>Consider only observations not in a bootstrap samples when estimating error</a:t>
            </a:r>
          </a:p>
          <a:p>
            <a:pPr lvl="1"/>
            <a:endParaRPr lang="en-US" sz="800" dirty="0"/>
          </a:p>
          <a:p>
            <a:r>
              <a:rPr lang="en-US" dirty="0"/>
              <a:t>Equation for this “leave one out” bootstrap estimate is</a:t>
            </a:r>
          </a:p>
          <a:p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/>
              <a:t> = set if indices of bootstrap samples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/>
              <a:t> that don’t include observation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dirty="0"/>
              <a:t>|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|  = the number of samples for which this is true</a:t>
            </a:r>
          </a:p>
          <a:p>
            <a:endParaRPr lang="en-US" sz="1200" dirty="0"/>
          </a:p>
          <a:p>
            <a:r>
              <a:rPr lang="en-US" dirty="0"/>
              <a:t>Better choice but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So similar to CV with 2-folds, which as noted earlier may yield high upward bias.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645750"/>
              </p:ext>
            </p:extLst>
          </p:nvPr>
        </p:nvGraphicFramePr>
        <p:xfrm>
          <a:off x="3522375" y="2728479"/>
          <a:ext cx="3940175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55520" imgH="419040" progId="Equation.DSMT4">
                  <p:embed/>
                </p:oleObj>
              </mc:Choice>
              <mc:Fallback>
                <p:oleObj name="Equation" r:id="rId2" imgW="19555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522375" y="2728479"/>
                        <a:ext cx="3940175" cy="846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329823"/>
              </p:ext>
            </p:extLst>
          </p:nvPr>
        </p:nvGraphicFramePr>
        <p:xfrm>
          <a:off x="2281814" y="5154178"/>
          <a:ext cx="5527675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43200" imgH="253800" progId="Equation.DSMT4">
                  <p:embed/>
                </p:oleObj>
              </mc:Choice>
              <mc:Fallback>
                <p:oleObj name="Equation" r:id="rId4" imgW="27432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1814" y="5154178"/>
                        <a:ext cx="5527675" cy="512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9548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Use of Bootstrap to Estimate Prediction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231101"/>
          </a:xfrm>
        </p:spPr>
        <p:txBody>
          <a:bodyPr>
            <a:normAutofit/>
          </a:bodyPr>
          <a:lstStyle/>
          <a:p>
            <a:r>
              <a:rPr lang="en-US" dirty="0"/>
              <a:t>The .632 estimators proposed to address bias in the leave one out bootstrap estimate</a:t>
            </a:r>
          </a:p>
          <a:p>
            <a:pPr lvl="1"/>
            <a:endParaRPr lang="en-US" sz="800" dirty="0"/>
          </a:p>
          <a:p>
            <a:endParaRPr lang="en-US" i="1" dirty="0"/>
          </a:p>
          <a:p>
            <a:pPr lvl="1"/>
            <a:r>
              <a:rPr lang="en-US" dirty="0">
                <a:cs typeface="Times New Roman" panose="02020603050405020304" pitchFamily="18" charset="0"/>
              </a:rPr>
              <a:t>Here         is the training error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dirty="0"/>
              <a:t>And            is the leave one out bootstrap error</a:t>
            </a:r>
          </a:p>
          <a:p>
            <a:endParaRPr lang="en-US" sz="1200" spc="-65" dirty="0">
              <a:cs typeface="Arial"/>
            </a:endParaRPr>
          </a:p>
          <a:p>
            <a:r>
              <a:rPr lang="en-US" spc="-65" dirty="0">
                <a:cs typeface="Arial"/>
              </a:rPr>
              <a:t>Compromise </a:t>
            </a:r>
            <a:r>
              <a:rPr lang="en-US" spc="-70" dirty="0">
                <a:cs typeface="Arial"/>
              </a:rPr>
              <a:t>between </a:t>
            </a:r>
            <a:r>
              <a:rPr lang="en-US" spc="-25" dirty="0">
                <a:cs typeface="Gill Sans MT"/>
              </a:rPr>
              <a:t>training </a:t>
            </a:r>
            <a:r>
              <a:rPr lang="en-US" spc="-60" dirty="0">
                <a:cs typeface="Arial"/>
              </a:rPr>
              <a:t>and </a:t>
            </a:r>
            <a:r>
              <a:rPr lang="en-US" spc="-30" dirty="0">
                <a:cs typeface="Arial"/>
              </a:rPr>
              <a:t>the </a:t>
            </a:r>
            <a:r>
              <a:rPr lang="en-US" spc="-25" dirty="0">
                <a:cs typeface="Gill Sans MT"/>
              </a:rPr>
              <a:t>leave-one-out bootstrap error.</a:t>
            </a:r>
          </a:p>
          <a:p>
            <a:endParaRPr lang="en-US" sz="800" spc="-40" dirty="0">
              <a:cs typeface="Arial"/>
            </a:endParaRPr>
          </a:p>
          <a:p>
            <a:r>
              <a:rPr lang="en-US" spc="-40" dirty="0">
                <a:cs typeface="Arial"/>
              </a:rPr>
              <a:t>Not easy to derive </a:t>
            </a:r>
          </a:p>
          <a:p>
            <a:pPr lvl="1"/>
            <a:r>
              <a:rPr lang="en-US" spc="-40" dirty="0">
                <a:cs typeface="Arial"/>
              </a:rPr>
              <a:t>Relates to the probability that an observation is in a bootstrap sample.</a:t>
            </a:r>
            <a:endParaRPr lang="en-US" dirty="0">
              <a:cs typeface="Arial"/>
            </a:endParaRPr>
          </a:p>
          <a:p>
            <a:pPr lvl="1"/>
            <a:endParaRPr lang="en-US" sz="1200" spc="-40" dirty="0">
              <a:cs typeface="Arial"/>
            </a:endParaRPr>
          </a:p>
          <a:p>
            <a:r>
              <a:rPr lang="en-US" spc="-40" dirty="0">
                <a:cs typeface="Arial"/>
              </a:rPr>
              <a:t>Does not do well if predictor tends to </a:t>
            </a:r>
            <a:r>
              <a:rPr lang="en-US" spc="-40" dirty="0" err="1">
                <a:cs typeface="Arial"/>
              </a:rPr>
              <a:t>overfit</a:t>
            </a:r>
            <a:r>
              <a:rPr lang="en-US" spc="-40" dirty="0">
                <a:cs typeface="Arial"/>
              </a:rPr>
              <a:t>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202757"/>
              </p:ext>
            </p:extLst>
          </p:nvPr>
        </p:nvGraphicFramePr>
        <p:xfrm>
          <a:off x="3488604" y="2273668"/>
          <a:ext cx="34036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88760" imgH="190440" progId="Equation.DSMT4">
                  <p:embed/>
                </p:oleObj>
              </mc:Choice>
              <mc:Fallback>
                <p:oleObj name="Equation" r:id="rId2" imgW="16887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488604" y="2273668"/>
                        <a:ext cx="3403600" cy="38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341079"/>
              </p:ext>
            </p:extLst>
          </p:nvPr>
        </p:nvGraphicFramePr>
        <p:xfrm>
          <a:off x="2265157" y="2847768"/>
          <a:ext cx="534122" cy="3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5640" imgH="152280" progId="Equation.DSMT4">
                  <p:embed/>
                </p:oleObj>
              </mc:Choice>
              <mc:Fallback>
                <p:oleObj name="Equation" r:id="rId4" imgW="21564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65157" y="2847768"/>
                        <a:ext cx="534122" cy="376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160879"/>
              </p:ext>
            </p:extLst>
          </p:nvPr>
        </p:nvGraphicFramePr>
        <p:xfrm>
          <a:off x="2165577" y="3168086"/>
          <a:ext cx="733282" cy="411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17160" imgH="177480" progId="Equation.DSMT4">
                  <p:embed/>
                </p:oleObj>
              </mc:Choice>
              <mc:Fallback>
                <p:oleObj name="Equation" r:id="rId6" imgW="3171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65577" y="3168086"/>
                        <a:ext cx="733282" cy="411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8884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Use of Bootstrap to Estimate Prediction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.632 estimator can be improved if we account for the amount of over-fitting</a:t>
            </a:r>
          </a:p>
          <a:p>
            <a:endParaRPr lang="en-US" sz="800" dirty="0"/>
          </a:p>
          <a:p>
            <a:r>
              <a:rPr lang="en-US" dirty="0"/>
              <a:t>First define the no-information error rate as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Estimate of the error rate of      if the outcome and predictors were independent.</a:t>
            </a:r>
          </a:p>
          <a:p>
            <a:endParaRPr lang="en-US" sz="800" dirty="0"/>
          </a:p>
          <a:p>
            <a:r>
              <a:rPr lang="en-US" dirty="0"/>
              <a:t>Note the prediction rule,    , is evaluated for all possible combinations of the outcome </a:t>
            </a:r>
            <a:r>
              <a:rPr lang="en-US" i="1" spc="-8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i="1" spc="-8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pc="-80" dirty="0">
                <a:cs typeface="Arial"/>
              </a:rPr>
              <a:t> and the predictors </a:t>
            </a:r>
            <a:r>
              <a:rPr lang="en-US" i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spc="-8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739408"/>
              </p:ext>
            </p:extLst>
          </p:nvPr>
        </p:nvGraphicFramePr>
        <p:xfrm>
          <a:off x="3708400" y="2959099"/>
          <a:ext cx="2634796" cy="687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09400" imgH="368280" progId="Equation.DSMT4">
                  <p:embed/>
                </p:oleObj>
              </mc:Choice>
              <mc:Fallback>
                <p:oleObj name="Equation" r:id="rId2" imgW="140940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708400" y="2959099"/>
                        <a:ext cx="2634796" cy="6874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343535"/>
              </p:ext>
            </p:extLst>
          </p:nvPr>
        </p:nvGraphicFramePr>
        <p:xfrm>
          <a:off x="5274842" y="3944039"/>
          <a:ext cx="337162" cy="523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680" imgH="215640" progId="Equation.DSMT4">
                  <p:embed/>
                </p:oleObj>
              </mc:Choice>
              <mc:Fallback>
                <p:oleObj name="Equation" r:id="rId4" imgW="1396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74842" y="3944039"/>
                        <a:ext cx="337162" cy="5230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98844"/>
              </p:ext>
            </p:extLst>
          </p:nvPr>
        </p:nvGraphicFramePr>
        <p:xfrm>
          <a:off x="4792223" y="5121008"/>
          <a:ext cx="337162" cy="523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680" imgH="215640" progId="Equation.DSMT4">
                  <p:embed/>
                </p:oleObj>
              </mc:Choice>
              <mc:Fallback>
                <p:oleObj name="Equation" r:id="rId6" imgW="1396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92223" y="5121008"/>
                        <a:ext cx="337162" cy="5230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75463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Use of Bootstrap to Estimate Prediction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 then define the relative over-fitting rate as</a:t>
            </a:r>
          </a:p>
          <a:p>
            <a:endParaRPr lang="en-US" sz="800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/>
              <a:t> = 0 implies no over-fitting</a:t>
            </a: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/>
              <a:t> = 1 implies over-fitting is equal to the no-information error rate minus the training error.</a:t>
            </a:r>
          </a:p>
          <a:p>
            <a:pPr lvl="1"/>
            <a:r>
              <a:rPr lang="en-US" dirty="0"/>
              <a:t>0 &lt;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/>
              <a:t> &lt; 1 implies some evidence of over-fitting with larger values implying more severe over-fitting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366951"/>
              </p:ext>
            </p:extLst>
          </p:nvPr>
        </p:nvGraphicFramePr>
        <p:xfrm>
          <a:off x="3852748" y="2033492"/>
          <a:ext cx="15906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50680" imgH="393480" progId="Equation.DSMT4">
                  <p:embed/>
                </p:oleObj>
              </mc:Choice>
              <mc:Fallback>
                <p:oleObj name="Equation" r:id="rId2" imgW="850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52748" y="2033492"/>
                        <a:ext cx="1590675" cy="73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67443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Use of Bootstrap to Estimate Prediction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231101"/>
          </a:xfrm>
        </p:spPr>
        <p:txBody>
          <a:bodyPr>
            <a:normAutofit/>
          </a:bodyPr>
          <a:lstStyle/>
          <a:p>
            <a:r>
              <a:rPr lang="en-US" dirty="0"/>
              <a:t>Depending on amount of over-fitting, the best error estimate is as little as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(.632)</a:t>
            </a:r>
            <a:r>
              <a:rPr lang="en-US" dirty="0"/>
              <a:t>, or as much as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dirty="0"/>
              <a:t> (likely something in between)</a:t>
            </a:r>
          </a:p>
          <a:p>
            <a:endParaRPr lang="en-US" sz="1200" i="1" dirty="0"/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632+)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is similar to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(.632)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but applies adaptive weights, with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dirty="0"/>
              <a:t> weighted at least .632 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sz="1200" dirty="0"/>
          </a:p>
          <a:p>
            <a:r>
              <a:rPr lang="en-US" dirty="0"/>
              <a:t>Thus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(.632+)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adaptively mixes training error and leave-one-out error</a:t>
            </a:r>
            <a:r>
              <a:rPr lang="en-US" baseline="30000" dirty="0"/>
              <a:t> </a:t>
            </a:r>
            <a:r>
              <a:rPr lang="en-US" dirty="0"/>
              <a:t> using the relative over-fitting rate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/>
              <a:t>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6928980"/>
              </p:ext>
            </p:extLst>
          </p:nvPr>
        </p:nvGraphicFramePr>
        <p:xfrm>
          <a:off x="2094505" y="3582338"/>
          <a:ext cx="729297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19440" imgH="355320" progId="Equation.DSMT4">
                  <p:embed/>
                </p:oleObj>
              </mc:Choice>
              <mc:Fallback>
                <p:oleObj name="Equation" r:id="rId2" imgW="361944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94505" y="3582338"/>
                        <a:ext cx="7292975" cy="71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50660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Validation Methods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Mathematical adjustment of model error (AIC and BIC)</a:t>
            </a:r>
          </a:p>
          <a:p>
            <a:pPr lvl="1"/>
            <a:r>
              <a:rPr lang="en-US" i="1" dirty="0"/>
              <a:t>stats</a:t>
            </a:r>
            <a:r>
              <a:rPr lang="en-US" dirty="0"/>
              <a:t> package</a:t>
            </a:r>
          </a:p>
          <a:p>
            <a:pPr lvl="2"/>
            <a:r>
              <a:rPr lang="en-US" dirty="0"/>
              <a:t>Functions that return AIC and BIC for linear models from a variety of other packages</a:t>
            </a:r>
          </a:p>
          <a:p>
            <a:pPr lvl="2"/>
            <a:r>
              <a:rPr lang="en-US" dirty="0"/>
              <a:t>Will also fit step-wise regressions and compare based on information criterion</a:t>
            </a:r>
          </a:p>
          <a:p>
            <a:pPr lvl="1"/>
            <a:r>
              <a:rPr lang="en-US" i="1" dirty="0"/>
              <a:t>MASS</a:t>
            </a:r>
            <a:r>
              <a:rPr lang="en-US" dirty="0"/>
              <a:t> package</a:t>
            </a:r>
          </a:p>
          <a:p>
            <a:pPr lvl="2"/>
            <a:r>
              <a:rPr lang="en-US" dirty="0" err="1"/>
              <a:t>stepAIC</a:t>
            </a:r>
            <a:r>
              <a:rPr lang="en-US" dirty="0"/>
              <a:t> function performs step-wise regression based on AIC (very similar to step function from stats package)</a:t>
            </a:r>
            <a:endParaRPr lang="en-US" i="1" dirty="0"/>
          </a:p>
          <a:p>
            <a:pPr lvl="1"/>
            <a:r>
              <a:rPr lang="en-US" i="1" dirty="0" err="1"/>
              <a:t>glmulti</a:t>
            </a:r>
            <a:r>
              <a:rPr lang="en-US" dirty="0"/>
              <a:t> package </a:t>
            </a:r>
          </a:p>
          <a:p>
            <a:pPr lvl="2"/>
            <a:r>
              <a:rPr lang="en-US" dirty="0"/>
              <a:t>Calculate information criterion (AIC, BIC, QIC) for exhaustive evaluation of set of generalized linear models</a:t>
            </a:r>
          </a:p>
        </p:txBody>
      </p:sp>
    </p:spTree>
    <p:extLst>
      <p:ext uri="{BB962C8B-B14F-4D97-AF65-F5344CB8AC3E}">
        <p14:creationId xmlns:p14="http://schemas.microsoft.com/office/powerpoint/2010/main" val="4387403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Model Selection: 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6434" y="762000"/>
            <a:ext cx="10752462" cy="5867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dirty="0"/>
              <a:t>Recall our regression model </a:t>
            </a:r>
          </a:p>
          <a:p>
            <a:pPr>
              <a:buNone/>
            </a:pPr>
            <a:r>
              <a:rPr lang="en-US" sz="5600" dirty="0">
                <a:solidFill>
                  <a:srgbClr val="FF0000"/>
                </a:solidFill>
              </a:rPr>
              <a:t>Call:</a:t>
            </a:r>
          </a:p>
          <a:p>
            <a:pPr>
              <a:buNone/>
            </a:pPr>
            <a:r>
              <a:rPr lang="en-US" sz="5600" dirty="0">
                <a:solidFill>
                  <a:srgbClr val="FF0000"/>
                </a:solidFill>
              </a:rPr>
              <a:t>lm(formula = PBF ~ Age + </a:t>
            </a:r>
            <a:r>
              <a:rPr lang="en-US" sz="5600" dirty="0" err="1">
                <a:solidFill>
                  <a:srgbClr val="FF0000"/>
                </a:solidFill>
              </a:rPr>
              <a:t>Wt</a:t>
            </a:r>
            <a:r>
              <a:rPr lang="en-US" sz="5600" dirty="0">
                <a:solidFill>
                  <a:srgbClr val="FF0000"/>
                </a:solidFill>
              </a:rPr>
              <a:t> + </a:t>
            </a:r>
            <a:r>
              <a:rPr lang="en-US" sz="5600" dirty="0" err="1">
                <a:solidFill>
                  <a:srgbClr val="FF0000"/>
                </a:solidFill>
              </a:rPr>
              <a:t>Ht</a:t>
            </a:r>
            <a:r>
              <a:rPr lang="en-US" sz="5600" dirty="0">
                <a:solidFill>
                  <a:srgbClr val="FF0000"/>
                </a:solidFill>
              </a:rPr>
              <a:t> + Neck + Chest + </a:t>
            </a:r>
            <a:r>
              <a:rPr lang="en-US" sz="5600" dirty="0" err="1">
                <a:solidFill>
                  <a:srgbClr val="FF0000"/>
                </a:solidFill>
              </a:rPr>
              <a:t>Abd</a:t>
            </a:r>
            <a:r>
              <a:rPr lang="en-US" sz="5600" dirty="0">
                <a:solidFill>
                  <a:srgbClr val="FF0000"/>
                </a:solidFill>
              </a:rPr>
              <a:t> + Hip + Thigh + Knee + Ankle + Bicep + Arm + Wrist, data = </a:t>
            </a:r>
            <a:r>
              <a:rPr lang="en-US" sz="5600" dirty="0" err="1">
                <a:solidFill>
                  <a:srgbClr val="FF0000"/>
                </a:solidFill>
              </a:rPr>
              <a:t>bodyfat</a:t>
            </a:r>
            <a:r>
              <a:rPr lang="en-US" sz="5600" dirty="0">
                <a:solidFill>
                  <a:srgbClr val="FF0000"/>
                </a:solidFill>
              </a:rPr>
              <a:t>,  x = T)</a:t>
            </a:r>
          </a:p>
          <a:p>
            <a:pPr>
              <a:buNone/>
            </a:pPr>
            <a:r>
              <a:rPr lang="en-US" sz="5600" dirty="0">
                <a:solidFill>
                  <a:srgbClr val="FF0000"/>
                </a:solidFill>
              </a:rPr>
              <a:t>		Estimate 	Std. Error 	t value 	</a:t>
            </a:r>
            <a:r>
              <a:rPr lang="en-US" sz="5600" dirty="0" err="1">
                <a:solidFill>
                  <a:srgbClr val="FF0000"/>
                </a:solidFill>
              </a:rPr>
              <a:t>Pr</a:t>
            </a:r>
            <a:r>
              <a:rPr lang="en-US" sz="5600" dirty="0">
                <a:solidFill>
                  <a:srgbClr val="FF0000"/>
                </a:solidFill>
              </a:rPr>
              <a:t>(&gt;|t|)    </a:t>
            </a:r>
          </a:p>
          <a:p>
            <a:pPr>
              <a:buNone/>
            </a:pPr>
            <a:r>
              <a:rPr lang="en-US" sz="5600" dirty="0">
                <a:solidFill>
                  <a:srgbClr val="FF0000"/>
                </a:solidFill>
              </a:rPr>
              <a:t>(Intercept) 	-18.18849   	17.34857  	-1.048  	0.29551    </a:t>
            </a:r>
          </a:p>
          <a:p>
            <a:pPr>
              <a:buNone/>
            </a:pPr>
            <a:r>
              <a:rPr lang="en-US" sz="5600" dirty="0">
                <a:solidFill>
                  <a:srgbClr val="FF0000"/>
                </a:solidFill>
              </a:rPr>
              <a:t>Age           	0.06208    	0.03235   	 1.919  	0.05618 .  </a:t>
            </a:r>
          </a:p>
          <a:p>
            <a:pPr>
              <a:buNone/>
            </a:pPr>
            <a:r>
              <a:rPr lang="en-US" sz="5600" dirty="0" err="1">
                <a:solidFill>
                  <a:srgbClr val="FF0000"/>
                </a:solidFill>
              </a:rPr>
              <a:t>Wt</a:t>
            </a:r>
            <a:r>
              <a:rPr lang="en-US" sz="5600" dirty="0">
                <a:solidFill>
                  <a:srgbClr val="FF0000"/>
                </a:solidFill>
              </a:rPr>
              <a:t>           	-0.08844    	0.05353  	-1.652  	0.09978 .  </a:t>
            </a:r>
          </a:p>
          <a:p>
            <a:pPr>
              <a:buNone/>
            </a:pPr>
            <a:r>
              <a:rPr lang="en-US" sz="5600" dirty="0" err="1">
                <a:solidFill>
                  <a:srgbClr val="FF0000"/>
                </a:solidFill>
              </a:rPr>
              <a:t>Ht</a:t>
            </a:r>
            <a:r>
              <a:rPr lang="en-US" sz="5600" dirty="0">
                <a:solidFill>
                  <a:srgbClr val="FF0000"/>
                </a:solidFill>
              </a:rPr>
              <a:t>           	-0.06959    	0.09601  	-0.725  	0.46925    </a:t>
            </a:r>
          </a:p>
          <a:p>
            <a:pPr>
              <a:buNone/>
            </a:pPr>
            <a:r>
              <a:rPr lang="en-US" sz="5600" dirty="0">
                <a:solidFill>
                  <a:srgbClr val="FF0000"/>
                </a:solidFill>
              </a:rPr>
              <a:t>Neck         	-0.47060    	0.23247  	-2.024  	0.04405 *  </a:t>
            </a:r>
          </a:p>
          <a:p>
            <a:pPr>
              <a:buNone/>
            </a:pPr>
            <a:r>
              <a:rPr lang="en-US" sz="5600" dirty="0">
                <a:solidFill>
                  <a:srgbClr val="FF0000"/>
                </a:solidFill>
              </a:rPr>
              <a:t>Chest        	-0.02386    	0.09915  	-0.241  	0.81000    </a:t>
            </a:r>
          </a:p>
          <a:p>
            <a:pPr>
              <a:buNone/>
            </a:pPr>
            <a:r>
              <a:rPr lang="en-US" sz="5600" dirty="0" err="1">
                <a:solidFill>
                  <a:srgbClr val="FF0000"/>
                </a:solidFill>
              </a:rPr>
              <a:t>Abd</a:t>
            </a:r>
            <a:r>
              <a:rPr lang="en-US" sz="5600" dirty="0">
                <a:solidFill>
                  <a:srgbClr val="FF0000"/>
                </a:solidFill>
              </a:rPr>
              <a:t>           	0.95477    	0.08645  	 11.04  	&lt; 2e-16 ***</a:t>
            </a:r>
          </a:p>
          <a:p>
            <a:pPr>
              <a:buNone/>
            </a:pPr>
            <a:r>
              <a:rPr lang="en-US" sz="5600" dirty="0">
                <a:solidFill>
                  <a:srgbClr val="FF0000"/>
                </a:solidFill>
              </a:rPr>
              <a:t>Hip          	-0.20754    	0.14591  	-1.422  	0.15622    </a:t>
            </a:r>
          </a:p>
          <a:p>
            <a:pPr>
              <a:buNone/>
            </a:pPr>
            <a:r>
              <a:rPr lang="en-US" sz="5600" dirty="0">
                <a:solidFill>
                  <a:srgbClr val="FF0000"/>
                </a:solidFill>
              </a:rPr>
              <a:t>Thigh         	0.23610    	0.14436   	 1.636  	0.10326    </a:t>
            </a:r>
          </a:p>
          <a:p>
            <a:pPr>
              <a:buNone/>
            </a:pPr>
            <a:r>
              <a:rPr lang="en-US" sz="5600" dirty="0">
                <a:solidFill>
                  <a:srgbClr val="FF0000"/>
                </a:solidFill>
              </a:rPr>
              <a:t>Knee          	0.01528    	0.24198   	 0.063  	0.94970    </a:t>
            </a:r>
          </a:p>
          <a:p>
            <a:pPr>
              <a:buNone/>
            </a:pPr>
            <a:r>
              <a:rPr lang="en-US" sz="5600" dirty="0">
                <a:solidFill>
                  <a:srgbClr val="FF0000"/>
                </a:solidFill>
              </a:rPr>
              <a:t>Ankle         	0.17400    	0.22147   	 0.786  	0.43285    </a:t>
            </a:r>
          </a:p>
          <a:p>
            <a:pPr>
              <a:buNone/>
            </a:pPr>
            <a:r>
              <a:rPr lang="en-US" sz="5600" dirty="0">
                <a:solidFill>
                  <a:srgbClr val="FF0000"/>
                </a:solidFill>
              </a:rPr>
              <a:t>Bicep         	0.18160    	0.17113   	 1.061  	0.28966    </a:t>
            </a:r>
          </a:p>
          <a:p>
            <a:pPr>
              <a:buNone/>
            </a:pPr>
            <a:r>
              <a:rPr lang="en-US" sz="5600" dirty="0">
                <a:solidFill>
                  <a:srgbClr val="FF0000"/>
                </a:solidFill>
              </a:rPr>
              <a:t>Arm           	0.45202    	0.19913   	 2.270  	0.02410 *  </a:t>
            </a:r>
          </a:p>
          <a:p>
            <a:pPr>
              <a:buNone/>
            </a:pPr>
            <a:r>
              <a:rPr lang="en-US" sz="5600" dirty="0">
                <a:solidFill>
                  <a:srgbClr val="FF0000"/>
                </a:solidFill>
              </a:rPr>
              <a:t>Wrist        	-1.62064    	0.53495  	-3.030  	0.00272 ** </a:t>
            </a:r>
          </a:p>
          <a:p>
            <a:pPr>
              <a:buNone/>
            </a:pPr>
            <a:r>
              <a:rPr lang="en-US" sz="5600" dirty="0">
                <a:solidFill>
                  <a:srgbClr val="FF0000"/>
                </a:solidFill>
              </a:rPr>
              <a:t>Residual standard error: 4.305 on 238 degrees of freedom.  Multiple R-squared: 0.749,      </a:t>
            </a:r>
          </a:p>
          <a:p>
            <a:pPr>
              <a:buNone/>
            </a:pPr>
            <a:r>
              <a:rPr lang="en-US" sz="5600" dirty="0">
                <a:solidFill>
                  <a:srgbClr val="FF0000"/>
                </a:solidFill>
              </a:rPr>
              <a:t>Adjusted R-squared: 0.7353 .  F-statistic: 54.65 on 13 and 238 DF,  p-value: &lt; 2.2e-16 </a:t>
            </a:r>
          </a:p>
          <a:p>
            <a:pPr>
              <a:buNone/>
            </a:pPr>
            <a:endParaRPr lang="en-US" sz="5900" dirty="0"/>
          </a:p>
        </p:txBody>
      </p:sp>
    </p:spTree>
    <p:extLst>
      <p:ext uri="{BB962C8B-B14F-4D97-AF65-F5344CB8AC3E}">
        <p14:creationId xmlns:p14="http://schemas.microsoft.com/office/powerpoint/2010/main" val="1820149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Model Selection: 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265" y="1134737"/>
            <a:ext cx="10598227" cy="55277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### Regression Data Example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bodyfat&lt;-read.csv("H:/public_html/BMTRY790_Spring2023/Datasets/Body_fat.csv")</a:t>
            </a:r>
          </a:p>
          <a:p>
            <a:pPr>
              <a:buNone/>
            </a:pPr>
            <a:r>
              <a:rPr lang="en-US" sz="2000" dirty="0" err="1">
                <a:solidFill>
                  <a:srgbClr val="0000FF"/>
                </a:solidFill>
              </a:rPr>
              <a:t>bodyfat</a:t>
            </a:r>
            <a:r>
              <a:rPr lang="en-US" sz="2000" dirty="0">
                <a:solidFill>
                  <a:srgbClr val="0000FF"/>
                </a:solidFill>
              </a:rPr>
              <a:t>&lt;-</a:t>
            </a:r>
            <a:r>
              <a:rPr lang="en-US" sz="2000" dirty="0" err="1">
                <a:solidFill>
                  <a:srgbClr val="0000FF"/>
                </a:solidFill>
              </a:rPr>
              <a:t>bodyfat</a:t>
            </a:r>
            <a:r>
              <a:rPr lang="en-US" sz="2000" dirty="0">
                <a:solidFill>
                  <a:srgbClr val="0000FF"/>
                </a:solidFill>
              </a:rPr>
              <a:t>[,2:15]</a:t>
            </a:r>
          </a:p>
          <a:p>
            <a:pPr>
              <a:buNone/>
            </a:pPr>
            <a:r>
              <a:rPr lang="en-US" sz="2000" dirty="0"/>
              <a:t>### Extracting AIC and BIC from single models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mod1&lt;-lm(PBF ~ ., data=</a:t>
            </a:r>
            <a:r>
              <a:rPr lang="en-US" sz="2000" dirty="0" err="1">
                <a:solidFill>
                  <a:srgbClr val="0000FF"/>
                </a:solidFill>
              </a:rPr>
              <a:t>bodyfat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endParaRPr lang="da-DK" sz="20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da-DK" sz="2000" dirty="0">
                <a:solidFill>
                  <a:srgbClr val="0000FF"/>
                </a:solidFill>
              </a:rPr>
              <a:t>AIC(mod1)</a:t>
            </a:r>
          </a:p>
          <a:p>
            <a:pPr>
              <a:buNone/>
            </a:pPr>
            <a:r>
              <a:rPr lang="da-DK" sz="2000" dirty="0">
                <a:solidFill>
                  <a:srgbClr val="FF0000"/>
                </a:solidFill>
              </a:rPr>
              <a:t>[1] 1466.502</a:t>
            </a:r>
          </a:p>
          <a:p>
            <a:pPr>
              <a:buNone/>
            </a:pPr>
            <a:endParaRPr lang="da-DK" sz="20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da-DK" sz="2000" dirty="0">
                <a:solidFill>
                  <a:srgbClr val="0000FF"/>
                </a:solidFill>
              </a:rPr>
              <a:t>BIC(mod1)</a:t>
            </a:r>
          </a:p>
          <a:p>
            <a:pPr>
              <a:buNone/>
            </a:pPr>
            <a:r>
              <a:rPr lang="da-DK" sz="2000" dirty="0">
                <a:solidFill>
                  <a:srgbClr val="FF0000"/>
                </a:solidFill>
              </a:rPr>
              <a:t>[1] 1519.444</a:t>
            </a:r>
          </a:p>
          <a:p>
            <a:pP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23192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Model Selection: 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265" y="1134737"/>
            <a:ext cx="10598227" cy="552771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1600" dirty="0"/>
              <a:t>### Forward selection using AIC with step/</a:t>
            </a:r>
            <a:r>
              <a:rPr lang="en-US" sz="1600" dirty="0" err="1"/>
              <a:t>stepAIC</a:t>
            </a:r>
            <a:r>
              <a:rPr lang="en-US" sz="1600" dirty="0"/>
              <a:t> function</a:t>
            </a:r>
          </a:p>
          <a:p>
            <a:pPr>
              <a:buNone/>
            </a:pPr>
            <a:r>
              <a:rPr lang="en-US" sz="1600" dirty="0">
                <a:solidFill>
                  <a:srgbClr val="0000FF"/>
                </a:solidFill>
              </a:rPr>
              <a:t>mod1&lt;-lm(PBF ~ ., data=</a:t>
            </a:r>
            <a:r>
              <a:rPr lang="en-US" sz="1600" dirty="0" err="1">
                <a:solidFill>
                  <a:srgbClr val="0000FF"/>
                </a:solidFill>
              </a:rPr>
              <a:t>bodyfat</a:t>
            </a:r>
            <a:r>
              <a:rPr lang="en-US" sz="16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1600" dirty="0">
                <a:solidFill>
                  <a:srgbClr val="0000FF"/>
                </a:solidFill>
              </a:rPr>
              <a:t>nmod1&lt;-lm(PBF ~ 1, data=</a:t>
            </a:r>
            <a:r>
              <a:rPr lang="en-US" sz="1600" dirty="0" err="1">
                <a:solidFill>
                  <a:srgbClr val="0000FF"/>
                </a:solidFill>
              </a:rPr>
              <a:t>bodyfat</a:t>
            </a:r>
            <a:r>
              <a:rPr lang="en-US" sz="16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1600" dirty="0">
                <a:solidFill>
                  <a:srgbClr val="0000FF"/>
                </a:solidFill>
              </a:rPr>
              <a:t>fmod1a&lt;-step(nmod1, scope=list(lower=nmod1, upper=mod1), direction="forward")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Start:  AIC=1071.75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PBF ~ 1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              </a:t>
            </a:r>
            <a:r>
              <a:rPr lang="en-US" sz="1600" dirty="0" err="1">
                <a:solidFill>
                  <a:srgbClr val="FF0000"/>
                </a:solidFill>
              </a:rPr>
              <a:t>Df</a:t>
            </a:r>
            <a:r>
              <a:rPr lang="en-US" sz="1600" dirty="0">
                <a:solidFill>
                  <a:srgbClr val="FF0000"/>
                </a:solidFill>
              </a:rPr>
              <a:t>   Sum of </a:t>
            </a:r>
            <a:r>
              <a:rPr lang="en-US" sz="1600" dirty="0" err="1">
                <a:solidFill>
                  <a:srgbClr val="FF0000"/>
                </a:solidFill>
              </a:rPr>
              <a:t>Sq</a:t>
            </a:r>
            <a:r>
              <a:rPr lang="en-US" sz="1600" dirty="0">
                <a:solidFill>
                  <a:srgbClr val="FF0000"/>
                </a:solidFill>
              </a:rPr>
              <a:t>     RSS         AIC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+ </a:t>
            </a:r>
            <a:r>
              <a:rPr lang="en-US" sz="1600" dirty="0" err="1">
                <a:solidFill>
                  <a:srgbClr val="FF0000"/>
                </a:solidFill>
              </a:rPr>
              <a:t>Abd</a:t>
            </a:r>
            <a:r>
              <a:rPr lang="en-US" sz="1600" dirty="0">
                <a:solidFill>
                  <a:srgbClr val="FF0000"/>
                </a:solidFill>
              </a:rPr>
              <a:t>     1     11631.5     5947.5   800.65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+ Chest  1      8678.3      8900.7   902.24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…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Step:  AIC=741.85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PBF ~ </a:t>
            </a:r>
            <a:r>
              <a:rPr lang="en-US" sz="1600" dirty="0" err="1">
                <a:solidFill>
                  <a:srgbClr val="FF0000"/>
                </a:solidFill>
              </a:rPr>
              <a:t>Abd</a:t>
            </a:r>
            <a:r>
              <a:rPr lang="en-US" sz="1600" dirty="0">
                <a:solidFill>
                  <a:srgbClr val="FF0000"/>
                </a:solidFill>
              </a:rPr>
              <a:t> + </a:t>
            </a:r>
            <a:r>
              <a:rPr lang="en-US" sz="1600" dirty="0" err="1">
                <a:solidFill>
                  <a:srgbClr val="FF0000"/>
                </a:solidFill>
              </a:rPr>
              <a:t>Wt</a:t>
            </a:r>
            <a:r>
              <a:rPr lang="en-US" sz="1600" dirty="0">
                <a:solidFill>
                  <a:srgbClr val="FF0000"/>
                </a:solidFill>
              </a:rPr>
              <a:t> + Wrist + Arm + Neck + Age + Thigh + Hip</a:t>
            </a:r>
          </a:p>
          <a:p>
            <a:pPr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                 </a:t>
            </a:r>
            <a:r>
              <a:rPr lang="en-US" sz="1600" dirty="0" err="1">
                <a:solidFill>
                  <a:srgbClr val="FF0000"/>
                </a:solidFill>
              </a:rPr>
              <a:t>Df</a:t>
            </a:r>
            <a:r>
              <a:rPr lang="en-US" sz="1600" dirty="0">
                <a:solidFill>
                  <a:srgbClr val="FF0000"/>
                </a:solidFill>
              </a:rPr>
              <a:t>    Sum of </a:t>
            </a:r>
            <a:r>
              <a:rPr lang="en-US" sz="1600" dirty="0" err="1">
                <a:solidFill>
                  <a:srgbClr val="FF0000"/>
                </a:solidFill>
              </a:rPr>
              <a:t>Sq</a:t>
            </a:r>
            <a:r>
              <a:rPr lang="en-US" sz="1600" dirty="0">
                <a:solidFill>
                  <a:srgbClr val="FF0000"/>
                </a:solidFill>
              </a:rPr>
              <a:t>       RSS      AIC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&lt;none&gt;                                 4455.3   741.85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+ Bicep   1       20.7116      4434.6   742.68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+ </a:t>
            </a:r>
            <a:r>
              <a:rPr lang="en-US" sz="1600" dirty="0" err="1">
                <a:solidFill>
                  <a:srgbClr val="FF0000"/>
                </a:solidFill>
              </a:rPr>
              <a:t>Ht</a:t>
            </a:r>
            <a:r>
              <a:rPr lang="en-US" sz="1600" dirty="0">
                <a:solidFill>
                  <a:srgbClr val="FF0000"/>
                </a:solidFill>
              </a:rPr>
              <a:t>         1       11.7494     4443.6   743.19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+ Ankle   1       11.6199     4443.7   743.19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+ Knee    1         0.0365     4455.3   743.85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+ Chest   1         0.0001     4455.3   743.85</a:t>
            </a:r>
          </a:p>
          <a:p>
            <a:pPr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34800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2282" y="1236518"/>
            <a:ext cx="10761518" cy="5122718"/>
          </a:xfrm>
        </p:spPr>
        <p:txBody>
          <a:bodyPr>
            <a:normAutofit/>
          </a:bodyPr>
          <a:lstStyle/>
          <a:p>
            <a:r>
              <a:rPr lang="en-US" sz="2400" dirty="0"/>
              <a:t>The most important use of validation is for </a:t>
            </a:r>
            <a:r>
              <a:rPr lang="en-US" sz="2400" i="1" dirty="0"/>
              <a:t>model selection</a:t>
            </a:r>
            <a:endParaRPr lang="en-US" sz="2400" dirty="0"/>
          </a:p>
          <a:p>
            <a:endParaRPr lang="en-US" sz="800" dirty="0"/>
          </a:p>
          <a:p>
            <a:r>
              <a:rPr lang="en-US" sz="2400" dirty="0"/>
              <a:t>For example, this could be:</a:t>
            </a:r>
          </a:p>
          <a:p>
            <a:pPr lvl="1"/>
            <a:r>
              <a:rPr lang="en-US" sz="2000" dirty="0"/>
              <a:t>Choosing a regression model from among all possible regression models for </a:t>
            </a:r>
            <a:r>
              <a:rPr lang="en-US" sz="2000" i="1" dirty="0"/>
              <a:t>p </a:t>
            </a:r>
            <a:r>
              <a:rPr lang="en-US" sz="2000" dirty="0"/>
              <a:t>inputs</a:t>
            </a:r>
          </a:p>
          <a:p>
            <a:pPr lvl="1"/>
            <a:r>
              <a:rPr lang="en-US" sz="2000" dirty="0"/>
              <a:t>Choice between a linear model and a nonlinear model</a:t>
            </a:r>
          </a:p>
          <a:p>
            <a:pPr lvl="1"/>
            <a:r>
              <a:rPr lang="en-US" sz="2000" dirty="0"/>
              <a:t>Choice of a regularization parameter</a:t>
            </a:r>
          </a:p>
          <a:p>
            <a:pPr lvl="1"/>
            <a:r>
              <a:rPr lang="en-US" sz="2000" dirty="0"/>
              <a:t>Any other choice that affects statistical learning process.</a:t>
            </a:r>
          </a:p>
          <a:p>
            <a:endParaRPr lang="en-US" sz="800" dirty="0"/>
          </a:p>
          <a:p>
            <a:r>
              <a:rPr lang="en-US" sz="2400" dirty="0"/>
              <a:t>For all prediction modeling, there are choices to be made and we need a consistent way of making these choices.</a:t>
            </a:r>
          </a:p>
          <a:p>
            <a:endParaRPr lang="en-US" sz="800" dirty="0"/>
          </a:p>
          <a:p>
            <a:r>
              <a:rPr lang="en-US" sz="2400" i="1" dirty="0"/>
              <a:t>Validation</a:t>
            </a:r>
            <a:r>
              <a:rPr lang="en-US" sz="2400" dirty="0"/>
              <a:t> can be used to estimate the out-of-sample error for more than one model.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Overview: Model Selection</a:t>
            </a:r>
          </a:p>
        </p:txBody>
      </p:sp>
    </p:spTree>
    <p:extLst>
      <p:ext uri="{BB962C8B-B14F-4D97-AF65-F5344CB8AC3E}">
        <p14:creationId xmlns:p14="http://schemas.microsoft.com/office/powerpoint/2010/main" val="4831110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Model Selection: 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265" y="1134737"/>
            <a:ext cx="10598227" cy="552771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600" dirty="0"/>
              <a:t>### Forward selection using AIC with step/</a:t>
            </a:r>
            <a:r>
              <a:rPr lang="en-US" sz="1600" dirty="0" err="1"/>
              <a:t>stepAIC</a:t>
            </a:r>
            <a:r>
              <a:rPr lang="en-US" sz="1600" dirty="0"/>
              <a:t> function</a:t>
            </a:r>
          </a:p>
          <a:p>
            <a:pPr>
              <a:buNone/>
            </a:pPr>
            <a:r>
              <a:rPr lang="en-US" sz="1600" dirty="0">
                <a:solidFill>
                  <a:srgbClr val="0000FF"/>
                </a:solidFill>
              </a:rPr>
              <a:t>names(fmod1a)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 [1] "coefficients"  "residuals"     "effects"       "rank"          "</a:t>
            </a:r>
            <a:r>
              <a:rPr lang="en-US" sz="1600" dirty="0" err="1">
                <a:solidFill>
                  <a:srgbClr val="FF0000"/>
                </a:solidFill>
              </a:rPr>
              <a:t>fitted.values</a:t>
            </a:r>
            <a:r>
              <a:rPr lang="en-US" sz="1600" dirty="0">
                <a:solidFill>
                  <a:srgbClr val="FF0000"/>
                </a:solidFill>
              </a:rPr>
              <a:t>" "assign"     "</a:t>
            </a:r>
            <a:r>
              <a:rPr lang="en-US" sz="1600" dirty="0" err="1">
                <a:solidFill>
                  <a:srgbClr val="FF0000"/>
                </a:solidFill>
              </a:rPr>
              <a:t>qr</a:t>
            </a:r>
            <a:r>
              <a:rPr lang="en-US" sz="1600" dirty="0">
                <a:solidFill>
                  <a:srgbClr val="FF0000"/>
                </a:solidFill>
              </a:rPr>
              <a:t>"            "</a:t>
            </a:r>
            <a:r>
              <a:rPr lang="en-US" sz="1600" dirty="0" err="1">
                <a:solidFill>
                  <a:srgbClr val="FF0000"/>
                </a:solidFill>
              </a:rPr>
              <a:t>df.residual</a:t>
            </a:r>
            <a:r>
              <a:rPr lang="en-US" sz="1600" dirty="0">
                <a:solidFill>
                  <a:srgbClr val="FF0000"/>
                </a:solidFill>
              </a:rPr>
              <a:t>"   "</a:t>
            </a:r>
            <a:r>
              <a:rPr lang="en-US" sz="1600" dirty="0" err="1">
                <a:solidFill>
                  <a:srgbClr val="FF0000"/>
                </a:solidFill>
              </a:rPr>
              <a:t>xlevels</a:t>
            </a:r>
            <a:r>
              <a:rPr lang="en-US" sz="1600" dirty="0">
                <a:solidFill>
                  <a:srgbClr val="FF0000"/>
                </a:solidFill>
              </a:rPr>
              <a:t>"       "call"    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 [2]  "terms"         "model"        "</a:t>
            </a:r>
            <a:r>
              <a:rPr lang="en-US" sz="1600" dirty="0" err="1">
                <a:solidFill>
                  <a:srgbClr val="FF0000"/>
                </a:solidFill>
              </a:rPr>
              <a:t>anova</a:t>
            </a:r>
            <a:r>
              <a:rPr lang="en-US" sz="1600" dirty="0">
                <a:solidFill>
                  <a:srgbClr val="FF0000"/>
                </a:solidFill>
              </a:rPr>
              <a:t>"        </a:t>
            </a:r>
          </a:p>
          <a:p>
            <a:pPr>
              <a:buNone/>
            </a:pPr>
            <a:r>
              <a:rPr lang="en-US" sz="1600" dirty="0">
                <a:solidFill>
                  <a:srgbClr val="0000FF"/>
                </a:solidFill>
              </a:rPr>
              <a:t>fmod1a$coef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 (Intercept)               </a:t>
            </a:r>
            <a:r>
              <a:rPr lang="en-US" sz="1600" dirty="0" err="1">
                <a:solidFill>
                  <a:srgbClr val="FF0000"/>
                </a:solidFill>
              </a:rPr>
              <a:t>Abd</a:t>
            </a:r>
            <a:r>
              <a:rPr lang="en-US" sz="1600" dirty="0">
                <a:solidFill>
                  <a:srgbClr val="FF0000"/>
                </a:solidFill>
              </a:rPr>
              <a:t>                </a:t>
            </a:r>
            <a:r>
              <a:rPr lang="en-US" sz="1600" dirty="0" err="1">
                <a:solidFill>
                  <a:srgbClr val="FF0000"/>
                </a:solidFill>
              </a:rPr>
              <a:t>Wt</a:t>
            </a:r>
            <a:r>
              <a:rPr lang="en-US" sz="1600" dirty="0">
                <a:solidFill>
                  <a:srgbClr val="FF0000"/>
                </a:solidFill>
              </a:rPr>
              <a:t>                   Wrist                Arm              Neck                 Age               Thigh 	                Hip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-22.65637291   0.94481514  -0.08985290  -1.53665172   0.51572117  -0.46655783   0.06577964   0.30239157     -0.19543492</a:t>
            </a:r>
          </a:p>
          <a:p>
            <a:pPr>
              <a:buNone/>
            </a:pPr>
            <a:r>
              <a:rPr lang="en-US" sz="1600" dirty="0">
                <a:solidFill>
                  <a:srgbClr val="0000FF"/>
                </a:solidFill>
              </a:rPr>
              <a:t>fmod1a$anova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       Step    </a:t>
            </a:r>
            <a:r>
              <a:rPr lang="en-US" sz="1600" dirty="0" err="1">
                <a:solidFill>
                  <a:srgbClr val="FF0000"/>
                </a:solidFill>
              </a:rPr>
              <a:t>Df</a:t>
            </a:r>
            <a:r>
              <a:rPr lang="en-US" sz="1600" dirty="0">
                <a:solidFill>
                  <a:srgbClr val="FF0000"/>
                </a:solidFill>
              </a:rPr>
              <a:t>     Deviance          </a:t>
            </a:r>
            <a:r>
              <a:rPr lang="en-US" sz="1600" dirty="0" err="1">
                <a:solidFill>
                  <a:srgbClr val="FF0000"/>
                </a:solidFill>
              </a:rPr>
              <a:t>Resid</a:t>
            </a:r>
            <a:r>
              <a:rPr lang="en-US" sz="1600" dirty="0">
                <a:solidFill>
                  <a:srgbClr val="FF0000"/>
                </a:solidFill>
              </a:rPr>
              <a:t>. </a:t>
            </a:r>
            <a:r>
              <a:rPr lang="en-US" sz="1600" dirty="0" err="1">
                <a:solidFill>
                  <a:srgbClr val="FF0000"/>
                </a:solidFill>
              </a:rPr>
              <a:t>Df</a:t>
            </a:r>
            <a:r>
              <a:rPr lang="en-US" sz="1600" dirty="0">
                <a:solidFill>
                  <a:srgbClr val="FF0000"/>
                </a:solidFill>
              </a:rPr>
              <a:t>    </a:t>
            </a:r>
            <a:r>
              <a:rPr lang="en-US" sz="1600" dirty="0" err="1">
                <a:solidFill>
                  <a:srgbClr val="FF0000"/>
                </a:solidFill>
              </a:rPr>
              <a:t>Resid</a:t>
            </a:r>
            <a:r>
              <a:rPr lang="en-US" sz="1600" dirty="0">
                <a:solidFill>
                  <a:srgbClr val="FF0000"/>
                </a:solidFill>
              </a:rPr>
              <a:t>. </a:t>
            </a:r>
            <a:r>
              <a:rPr lang="en-US" sz="1600" dirty="0" err="1">
                <a:solidFill>
                  <a:srgbClr val="FF0000"/>
                </a:solidFill>
              </a:rPr>
              <a:t>Dev</a:t>
            </a:r>
            <a:r>
              <a:rPr lang="en-US" sz="1600" dirty="0">
                <a:solidFill>
                  <a:srgbClr val="FF0000"/>
                </a:solidFill>
              </a:rPr>
              <a:t>     AIC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1        NA              </a:t>
            </a:r>
            <a:r>
              <a:rPr lang="en-US" sz="1600" dirty="0" err="1">
                <a:solidFill>
                  <a:srgbClr val="FF0000"/>
                </a:solidFill>
              </a:rPr>
              <a:t>NA</a:t>
            </a:r>
            <a:r>
              <a:rPr lang="en-US" sz="1600" dirty="0">
                <a:solidFill>
                  <a:srgbClr val="FF0000"/>
                </a:solidFill>
              </a:rPr>
              <a:t>                         251       17578.990  1071.7477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2   + </a:t>
            </a:r>
            <a:r>
              <a:rPr lang="en-US" sz="1600" dirty="0" err="1">
                <a:solidFill>
                  <a:srgbClr val="FF0000"/>
                </a:solidFill>
              </a:rPr>
              <a:t>Abd</a:t>
            </a:r>
            <a:r>
              <a:rPr lang="en-US" sz="1600" dirty="0">
                <a:solidFill>
                  <a:srgbClr val="FF0000"/>
                </a:solidFill>
              </a:rPr>
              <a:t>   -1       11631.52681       250       5947.463    800.6453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3    + </a:t>
            </a:r>
            <a:r>
              <a:rPr lang="en-US" sz="1600" dirty="0" err="1">
                <a:solidFill>
                  <a:srgbClr val="FF0000"/>
                </a:solidFill>
              </a:rPr>
              <a:t>Wt</a:t>
            </a:r>
            <a:r>
              <a:rPr lang="en-US" sz="1600" dirty="0">
                <a:solidFill>
                  <a:srgbClr val="FF0000"/>
                </a:solidFill>
              </a:rPr>
              <a:t>    -1       1004.21778         249       4943.245    756.0398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4 + Wrist   -1       157.19103           248       4786.054    749.8962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5   + Arm   -1       127.81846           247       4658.236    745.0747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6  + Neck   -1       51.06638             246       4607.169    744.2968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7   + Age    -1       47.93419             245       4559.235    743.6612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8 + Thigh   -1       67.38659            244        4491.849    741.9088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9   + Hip     -1       36.52435            243        4455.324    741.8514</a:t>
            </a:r>
          </a:p>
          <a:p>
            <a:pPr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514670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Model Selection: 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265" y="1134737"/>
            <a:ext cx="10598227" cy="55277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/>
              <a:t>### Backward selection using AIC with step/</a:t>
            </a:r>
            <a:r>
              <a:rPr lang="en-US" sz="1600" dirty="0" err="1"/>
              <a:t>stepAIC</a:t>
            </a:r>
            <a:r>
              <a:rPr lang="en-US" sz="1600" dirty="0"/>
              <a:t> function</a:t>
            </a:r>
          </a:p>
          <a:p>
            <a:pPr>
              <a:buNone/>
            </a:pPr>
            <a:r>
              <a:rPr lang="en-US" sz="1600" dirty="0">
                <a:solidFill>
                  <a:srgbClr val="0000FF"/>
                </a:solidFill>
              </a:rPr>
              <a:t>fmod1b&lt;-step(mod1, direction="backward")</a:t>
            </a:r>
          </a:p>
          <a:p>
            <a:pPr>
              <a:buNone/>
            </a:pPr>
            <a:r>
              <a:rPr lang="en-US" sz="1600" dirty="0">
                <a:solidFill>
                  <a:srgbClr val="0000FF"/>
                </a:solidFill>
              </a:rPr>
              <a:t>fmod1b$coef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 (Intercept)              Age                 </a:t>
            </a:r>
            <a:r>
              <a:rPr lang="en-US" sz="1600" dirty="0" err="1">
                <a:solidFill>
                  <a:srgbClr val="FF0000"/>
                </a:solidFill>
              </a:rPr>
              <a:t>Wt</a:t>
            </a:r>
            <a:r>
              <a:rPr lang="en-US" sz="1600" dirty="0">
                <a:solidFill>
                  <a:srgbClr val="FF0000"/>
                </a:solidFill>
              </a:rPr>
              <a:t>                  Neck               </a:t>
            </a:r>
            <a:r>
              <a:rPr lang="en-US" sz="1600" dirty="0" err="1">
                <a:solidFill>
                  <a:srgbClr val="FF0000"/>
                </a:solidFill>
              </a:rPr>
              <a:t>Abd</a:t>
            </a:r>
            <a:r>
              <a:rPr lang="en-US" sz="1600" dirty="0">
                <a:solidFill>
                  <a:srgbClr val="FF0000"/>
                </a:solidFill>
              </a:rPr>
              <a:t>                 Hip                  Thigh                Arm 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-22.65637291   0.06577964  -0.08985290  -0.46655783   0.94481514  -0.19543492   0.30239157   0.51572117 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       Wrist 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 -1.53665172 </a:t>
            </a:r>
          </a:p>
          <a:p>
            <a:pPr>
              <a:buNone/>
            </a:pPr>
            <a:r>
              <a:rPr lang="en-US" sz="1600" dirty="0">
                <a:solidFill>
                  <a:srgbClr val="0000FF"/>
                </a:solidFill>
              </a:rPr>
              <a:t>fmod1b$anova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     Step 	</a:t>
            </a:r>
            <a:r>
              <a:rPr lang="en-US" sz="1600" dirty="0" err="1">
                <a:solidFill>
                  <a:srgbClr val="FF0000"/>
                </a:solidFill>
              </a:rPr>
              <a:t>Df</a:t>
            </a:r>
            <a:r>
              <a:rPr lang="en-US" sz="1600" dirty="0">
                <a:solidFill>
                  <a:srgbClr val="FF0000"/>
                </a:solidFill>
              </a:rPr>
              <a:t>     Deviance          </a:t>
            </a:r>
            <a:r>
              <a:rPr lang="en-US" sz="1600" dirty="0" err="1">
                <a:solidFill>
                  <a:srgbClr val="FF0000"/>
                </a:solidFill>
              </a:rPr>
              <a:t>Resid</a:t>
            </a:r>
            <a:r>
              <a:rPr lang="en-US" sz="1600" dirty="0">
                <a:solidFill>
                  <a:srgbClr val="FF0000"/>
                </a:solidFill>
              </a:rPr>
              <a:t>. </a:t>
            </a:r>
            <a:r>
              <a:rPr lang="en-US" sz="1600" dirty="0" err="1">
                <a:solidFill>
                  <a:srgbClr val="FF0000"/>
                </a:solidFill>
              </a:rPr>
              <a:t>Df</a:t>
            </a:r>
            <a:r>
              <a:rPr lang="en-US" sz="1600" dirty="0">
                <a:solidFill>
                  <a:srgbClr val="FF0000"/>
                </a:solidFill>
              </a:rPr>
              <a:t>    </a:t>
            </a:r>
            <a:r>
              <a:rPr lang="en-US" sz="1600" dirty="0" err="1">
                <a:solidFill>
                  <a:srgbClr val="FF0000"/>
                </a:solidFill>
              </a:rPr>
              <a:t>Resid</a:t>
            </a:r>
            <a:r>
              <a:rPr lang="en-US" sz="1600" dirty="0">
                <a:solidFill>
                  <a:srgbClr val="FF0000"/>
                </a:solidFill>
              </a:rPr>
              <a:t>. </a:t>
            </a:r>
            <a:r>
              <a:rPr lang="en-US" sz="1600" dirty="0" err="1">
                <a:solidFill>
                  <a:srgbClr val="FF0000"/>
                </a:solidFill>
              </a:rPr>
              <a:t>Dev</a:t>
            </a:r>
            <a:r>
              <a:rPr lang="en-US" sz="1600" dirty="0">
                <a:solidFill>
                  <a:srgbClr val="FF0000"/>
                </a:solidFill>
              </a:rPr>
              <a:t>      AIC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1      NA                 </a:t>
            </a:r>
            <a:r>
              <a:rPr lang="en-US" sz="1600" dirty="0" err="1">
                <a:solidFill>
                  <a:srgbClr val="FF0000"/>
                </a:solidFill>
              </a:rPr>
              <a:t>NA</a:t>
            </a:r>
            <a:r>
              <a:rPr lang="en-US" sz="1600" dirty="0">
                <a:solidFill>
                  <a:srgbClr val="FF0000"/>
                </a:solidFill>
              </a:rPr>
              <a:t>                      238         4411.448      749.3574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2  - Knee  	1        0.07392147       239         4411.522      747.3616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3 - Chest  	1        1.13294221       240         4412.655      745.4263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4    - </a:t>
            </a:r>
            <a:r>
              <a:rPr lang="en-US" sz="1600" dirty="0" err="1">
                <a:solidFill>
                  <a:srgbClr val="FF0000"/>
                </a:solidFill>
              </a:rPr>
              <a:t>Ht</a:t>
            </a:r>
            <a:r>
              <a:rPr lang="en-US" sz="1600" dirty="0">
                <a:solidFill>
                  <a:srgbClr val="FF0000"/>
                </a:solidFill>
              </a:rPr>
              <a:t>  	1        8.67544475       241         4421.330      743.9212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5 - Ankle  	1       13.28231735      242        4434.613      742.6772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6 - Bicep  	1       20.71159705      243        4455.324      741.8514</a:t>
            </a:r>
          </a:p>
        </p:txBody>
      </p:sp>
    </p:spTree>
    <p:extLst>
      <p:ext uri="{BB962C8B-B14F-4D97-AF65-F5344CB8AC3E}">
        <p14:creationId xmlns:p14="http://schemas.microsoft.com/office/powerpoint/2010/main" val="7953365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Model Selection: 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265" y="1134737"/>
            <a:ext cx="10598227" cy="55277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/>
              <a:t>### Forward-Backward selection using AIC with step/</a:t>
            </a:r>
            <a:r>
              <a:rPr lang="en-US" sz="1600" dirty="0" err="1"/>
              <a:t>stepAIC</a:t>
            </a:r>
            <a:r>
              <a:rPr lang="en-US" sz="1600" dirty="0"/>
              <a:t> function</a:t>
            </a:r>
          </a:p>
          <a:p>
            <a:pPr>
              <a:buNone/>
            </a:pPr>
            <a:r>
              <a:rPr lang="en-US" sz="1600" dirty="0">
                <a:solidFill>
                  <a:srgbClr val="0000FF"/>
                </a:solidFill>
              </a:rPr>
              <a:t>fmod1c&lt;-step(mod1, direction="both")</a:t>
            </a:r>
          </a:p>
          <a:p>
            <a:pPr>
              <a:buNone/>
            </a:pPr>
            <a:r>
              <a:rPr lang="en-US" sz="1600" dirty="0">
                <a:solidFill>
                  <a:srgbClr val="0000FF"/>
                </a:solidFill>
              </a:rPr>
              <a:t>fmod1c$coef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 (Intercept)          Age           </a:t>
            </a:r>
            <a:r>
              <a:rPr lang="en-US" sz="1600" dirty="0" err="1">
                <a:solidFill>
                  <a:srgbClr val="FF0000"/>
                </a:solidFill>
              </a:rPr>
              <a:t>Wt</a:t>
            </a:r>
            <a:r>
              <a:rPr lang="en-US" sz="1600" dirty="0">
                <a:solidFill>
                  <a:srgbClr val="FF0000"/>
                </a:solidFill>
              </a:rPr>
              <a:t>         Neck          </a:t>
            </a:r>
            <a:r>
              <a:rPr lang="en-US" sz="1600" dirty="0" err="1">
                <a:solidFill>
                  <a:srgbClr val="FF0000"/>
                </a:solidFill>
              </a:rPr>
              <a:t>Abd</a:t>
            </a:r>
            <a:r>
              <a:rPr lang="en-US" sz="1600" dirty="0">
                <a:solidFill>
                  <a:srgbClr val="FF0000"/>
                </a:solidFill>
              </a:rPr>
              <a:t>          Hip        Thigh          Arm 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-22.65637291   0.06577964  -0.08985290  -0.46655783   0.94481514  -0.19543492   0.30239157   0.51572117 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       Wrist 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 -1.53665172 </a:t>
            </a:r>
          </a:p>
          <a:p>
            <a:pPr>
              <a:buNone/>
            </a:pPr>
            <a:r>
              <a:rPr lang="en-US" sz="1600" dirty="0">
                <a:solidFill>
                  <a:srgbClr val="0000FF"/>
                </a:solidFill>
              </a:rPr>
              <a:t>fmod1c$anova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     Step 	</a:t>
            </a:r>
            <a:r>
              <a:rPr lang="en-US" sz="1600" dirty="0" err="1">
                <a:solidFill>
                  <a:srgbClr val="FF0000"/>
                </a:solidFill>
              </a:rPr>
              <a:t>Df</a:t>
            </a:r>
            <a:r>
              <a:rPr lang="en-US" sz="1600" dirty="0">
                <a:solidFill>
                  <a:srgbClr val="FF0000"/>
                </a:solidFill>
              </a:rPr>
              <a:t>     Deviance      </a:t>
            </a:r>
            <a:r>
              <a:rPr lang="en-US" sz="1600" dirty="0" err="1">
                <a:solidFill>
                  <a:srgbClr val="FF0000"/>
                </a:solidFill>
              </a:rPr>
              <a:t>Resid</a:t>
            </a:r>
            <a:r>
              <a:rPr lang="en-US" sz="1600" dirty="0">
                <a:solidFill>
                  <a:srgbClr val="FF0000"/>
                </a:solidFill>
              </a:rPr>
              <a:t>. </a:t>
            </a:r>
            <a:r>
              <a:rPr lang="en-US" sz="1600" dirty="0" err="1">
                <a:solidFill>
                  <a:srgbClr val="FF0000"/>
                </a:solidFill>
              </a:rPr>
              <a:t>Df</a:t>
            </a:r>
            <a:r>
              <a:rPr lang="en-US" sz="1600" dirty="0">
                <a:solidFill>
                  <a:srgbClr val="FF0000"/>
                </a:solidFill>
              </a:rPr>
              <a:t>     </a:t>
            </a:r>
            <a:r>
              <a:rPr lang="en-US" sz="1600" dirty="0" err="1">
                <a:solidFill>
                  <a:srgbClr val="FF0000"/>
                </a:solidFill>
              </a:rPr>
              <a:t>Resid</a:t>
            </a:r>
            <a:r>
              <a:rPr lang="en-US" sz="1600" dirty="0">
                <a:solidFill>
                  <a:srgbClr val="FF0000"/>
                </a:solidFill>
              </a:rPr>
              <a:t>. </a:t>
            </a:r>
            <a:r>
              <a:rPr lang="en-US" sz="1600" dirty="0" err="1">
                <a:solidFill>
                  <a:srgbClr val="FF0000"/>
                </a:solidFill>
              </a:rPr>
              <a:t>Dev</a:t>
            </a:r>
            <a:r>
              <a:rPr lang="en-US" sz="1600" dirty="0">
                <a:solidFill>
                  <a:srgbClr val="FF0000"/>
                </a:solidFill>
              </a:rPr>
              <a:t>      AIC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1       NA               </a:t>
            </a:r>
            <a:r>
              <a:rPr lang="en-US" sz="1600" dirty="0" err="1">
                <a:solidFill>
                  <a:srgbClr val="FF0000"/>
                </a:solidFill>
              </a:rPr>
              <a:t>NA</a:t>
            </a:r>
            <a:r>
              <a:rPr lang="en-US" sz="1600" dirty="0">
                <a:solidFill>
                  <a:srgbClr val="FF0000"/>
                </a:solidFill>
              </a:rPr>
              <a:t>                      238        4411.448     749.3574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2  - Knee  	1       0.07392147       239       4411.522      747.3616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3 - Chest  	1       1.13294221       240       4412.655      745.4263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4    - </a:t>
            </a:r>
            <a:r>
              <a:rPr lang="en-US" sz="1600" dirty="0" err="1">
                <a:solidFill>
                  <a:srgbClr val="FF0000"/>
                </a:solidFill>
              </a:rPr>
              <a:t>Ht</a:t>
            </a:r>
            <a:r>
              <a:rPr lang="en-US" sz="1600" dirty="0">
                <a:solidFill>
                  <a:srgbClr val="FF0000"/>
                </a:solidFill>
              </a:rPr>
              <a:t>  	1       8.67544475       241       4421.330      743.9212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5 - Ankle  	1      13.28231735      242       4434.613      742.6772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6 - Bicep  	1      20.71159705      243       4455.324      741.8514</a:t>
            </a:r>
          </a:p>
        </p:txBody>
      </p:sp>
    </p:spTree>
    <p:extLst>
      <p:ext uri="{BB962C8B-B14F-4D97-AF65-F5344CB8AC3E}">
        <p14:creationId xmlns:p14="http://schemas.microsoft.com/office/powerpoint/2010/main" val="25241815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Model Selection: 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265" y="1134737"/>
            <a:ext cx="10598227" cy="552771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600" dirty="0"/>
              <a:t>### Forward-Backward selection using </a:t>
            </a:r>
            <a:r>
              <a:rPr lang="en-US" sz="1600" b="1" dirty="0"/>
              <a:t>BIC</a:t>
            </a:r>
            <a:r>
              <a:rPr lang="en-US" sz="1600" dirty="0"/>
              <a:t> with step/</a:t>
            </a:r>
            <a:r>
              <a:rPr lang="en-US" sz="1600" dirty="0" err="1"/>
              <a:t>stepAIC</a:t>
            </a:r>
            <a:r>
              <a:rPr lang="en-US" sz="1600" dirty="0"/>
              <a:t> function</a:t>
            </a:r>
          </a:p>
          <a:p>
            <a:pPr>
              <a:buNone/>
            </a:pPr>
            <a:r>
              <a:rPr lang="en-US" sz="1600" dirty="0">
                <a:solidFill>
                  <a:srgbClr val="0000FF"/>
                </a:solidFill>
              </a:rPr>
              <a:t>n&lt;-</a:t>
            </a:r>
            <a:r>
              <a:rPr lang="en-US" sz="1600" dirty="0" err="1">
                <a:solidFill>
                  <a:srgbClr val="0000FF"/>
                </a:solidFill>
              </a:rPr>
              <a:t>nrow</a:t>
            </a:r>
            <a:r>
              <a:rPr lang="en-US" sz="1600" dirty="0">
                <a:solidFill>
                  <a:srgbClr val="0000FF"/>
                </a:solidFill>
              </a:rPr>
              <a:t>(</a:t>
            </a:r>
            <a:r>
              <a:rPr lang="en-US" sz="1600" dirty="0" err="1">
                <a:solidFill>
                  <a:srgbClr val="0000FF"/>
                </a:solidFill>
              </a:rPr>
              <a:t>bodyfat</a:t>
            </a:r>
            <a:r>
              <a:rPr lang="en-US" sz="16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1600" dirty="0">
                <a:solidFill>
                  <a:srgbClr val="0000FF"/>
                </a:solidFill>
              </a:rPr>
              <a:t>fmod1d&lt;-step(mod1, direction="both", k=log(n))</a:t>
            </a:r>
          </a:p>
          <a:p>
            <a:pPr>
              <a:buNone/>
            </a:pPr>
            <a:r>
              <a:rPr lang="en-US" sz="1600" dirty="0">
                <a:solidFill>
                  <a:srgbClr val="0000FF"/>
                </a:solidFill>
              </a:rPr>
              <a:t>fmod1d$coef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(Intercept)              </a:t>
            </a:r>
            <a:r>
              <a:rPr lang="en-US" sz="1600" dirty="0" err="1">
                <a:solidFill>
                  <a:srgbClr val="FF0000"/>
                </a:solidFill>
              </a:rPr>
              <a:t>Wt</a:t>
            </a:r>
            <a:r>
              <a:rPr lang="en-US" sz="1600" dirty="0">
                <a:solidFill>
                  <a:srgbClr val="FF0000"/>
                </a:solidFill>
              </a:rPr>
              <a:t>                </a:t>
            </a:r>
            <a:r>
              <a:rPr lang="en-US" sz="1600" dirty="0" err="1">
                <a:solidFill>
                  <a:srgbClr val="FF0000"/>
                </a:solidFill>
              </a:rPr>
              <a:t>Abd</a:t>
            </a:r>
            <a:r>
              <a:rPr lang="en-US" sz="1600" dirty="0">
                <a:solidFill>
                  <a:srgbClr val="FF0000"/>
                </a:solidFill>
              </a:rPr>
              <a:t>              Arm            Wrist 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-34.8540743  -0.1356315   0.9957513   0.4729284  -1.5055620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0000FF"/>
                </a:solidFill>
              </a:rPr>
              <a:t>fmod1d$anova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       Step 	</a:t>
            </a:r>
            <a:r>
              <a:rPr lang="en-US" sz="1600" dirty="0" err="1">
                <a:solidFill>
                  <a:srgbClr val="FF0000"/>
                </a:solidFill>
              </a:rPr>
              <a:t>Df</a:t>
            </a:r>
            <a:r>
              <a:rPr lang="en-US" sz="1600" dirty="0">
                <a:solidFill>
                  <a:srgbClr val="FF0000"/>
                </a:solidFill>
              </a:rPr>
              <a:t>    Deviance       </a:t>
            </a:r>
            <a:r>
              <a:rPr lang="en-US" sz="1600" dirty="0" err="1">
                <a:solidFill>
                  <a:srgbClr val="FF0000"/>
                </a:solidFill>
              </a:rPr>
              <a:t>Resid</a:t>
            </a:r>
            <a:r>
              <a:rPr lang="en-US" sz="1600" dirty="0">
                <a:solidFill>
                  <a:srgbClr val="FF0000"/>
                </a:solidFill>
              </a:rPr>
              <a:t>. </a:t>
            </a:r>
            <a:r>
              <a:rPr lang="en-US" sz="1600" dirty="0" err="1">
                <a:solidFill>
                  <a:srgbClr val="FF0000"/>
                </a:solidFill>
              </a:rPr>
              <a:t>Df</a:t>
            </a:r>
            <a:r>
              <a:rPr lang="en-US" sz="1600" dirty="0">
                <a:solidFill>
                  <a:srgbClr val="FF0000"/>
                </a:solidFill>
              </a:rPr>
              <a:t>   </a:t>
            </a:r>
            <a:r>
              <a:rPr lang="en-US" sz="1600" dirty="0" err="1">
                <a:solidFill>
                  <a:srgbClr val="FF0000"/>
                </a:solidFill>
              </a:rPr>
              <a:t>Resid</a:t>
            </a:r>
            <a:r>
              <a:rPr lang="en-US" sz="1600" dirty="0">
                <a:solidFill>
                  <a:srgbClr val="FF0000"/>
                </a:solidFill>
              </a:rPr>
              <a:t>. </a:t>
            </a:r>
            <a:r>
              <a:rPr lang="en-US" sz="1600" dirty="0" err="1">
                <a:solidFill>
                  <a:srgbClr val="FF0000"/>
                </a:solidFill>
              </a:rPr>
              <a:t>Dev</a:t>
            </a:r>
            <a:r>
              <a:rPr lang="en-US" sz="1600" dirty="0">
                <a:solidFill>
                  <a:srgbClr val="FF0000"/>
                </a:solidFill>
              </a:rPr>
              <a:t>      AIC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1        NA                </a:t>
            </a:r>
            <a:r>
              <a:rPr lang="en-US" sz="1600" dirty="0" err="1">
                <a:solidFill>
                  <a:srgbClr val="FF0000"/>
                </a:solidFill>
              </a:rPr>
              <a:t>NA</a:t>
            </a:r>
            <a:r>
              <a:rPr lang="en-US" sz="1600" dirty="0">
                <a:solidFill>
                  <a:srgbClr val="FF0000"/>
                </a:solidFill>
              </a:rPr>
              <a:t>                     238      4411.448     798.7694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2   - Knee  	1      0.07392147       239      4411.522     793.2442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3  - Chest  	1      1.13294221       240      4412.655     787.7794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4     - </a:t>
            </a:r>
            <a:r>
              <a:rPr lang="en-US" sz="1600" dirty="0" err="1">
                <a:solidFill>
                  <a:srgbClr val="FF0000"/>
                </a:solidFill>
              </a:rPr>
              <a:t>Ht</a:t>
            </a:r>
            <a:r>
              <a:rPr lang="en-US" sz="1600" dirty="0">
                <a:solidFill>
                  <a:srgbClr val="FF0000"/>
                </a:solidFill>
              </a:rPr>
              <a:t>  	1      8.67544475       241      4421.330     782.7450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5  - Ankle 	1      13.28231735     242      4434.613     777.9714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6  - Bicep  	1      20.71159705     243      4455.324     773.6162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7    - Hip  	1      36.52434618     244      4491.849     770.1442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8   - Neck  	1      61.67131402     245      4553.520     768.0511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9  - Thigh  	1      66.35368037     246      4619.874     766.1673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10   - Age  	1     38.36216099      247      4658.236     762.7218</a:t>
            </a:r>
          </a:p>
        </p:txBody>
      </p:sp>
    </p:spTree>
    <p:extLst>
      <p:ext uri="{BB962C8B-B14F-4D97-AF65-F5344CB8AC3E}">
        <p14:creationId xmlns:p14="http://schemas.microsoft.com/office/powerpoint/2010/main" val="14621278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Model Selection: Breast Carcinoma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6434" y="762000"/>
            <a:ext cx="10752462" cy="5867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dirty="0"/>
              <a:t>Consider the logistic regression model </a:t>
            </a:r>
          </a:p>
          <a:p>
            <a:pPr>
              <a:buNone/>
            </a:pPr>
            <a:r>
              <a:rPr lang="en-US" sz="5600" dirty="0">
                <a:solidFill>
                  <a:srgbClr val="FF0000"/>
                </a:solidFill>
              </a:rPr>
              <a:t>Call:</a:t>
            </a:r>
          </a:p>
          <a:p>
            <a:pPr>
              <a:buNone/>
            </a:pPr>
            <a:r>
              <a:rPr lang="en-US" sz="5600" dirty="0" err="1">
                <a:solidFill>
                  <a:srgbClr val="FF0000"/>
                </a:solidFill>
              </a:rPr>
              <a:t>glm</a:t>
            </a:r>
            <a:r>
              <a:rPr lang="en-US" sz="5600" dirty="0">
                <a:solidFill>
                  <a:srgbClr val="FF0000"/>
                </a:solidFill>
              </a:rPr>
              <a:t>(formula = </a:t>
            </a:r>
            <a:r>
              <a:rPr lang="en-US" sz="5600" dirty="0" err="1">
                <a:solidFill>
                  <a:srgbClr val="FF0000"/>
                </a:solidFill>
              </a:rPr>
              <a:t>Iclass</a:t>
            </a:r>
            <a:r>
              <a:rPr lang="en-US" sz="5600" dirty="0">
                <a:solidFill>
                  <a:srgbClr val="FF0000"/>
                </a:solidFill>
              </a:rPr>
              <a:t> ~ ., family = "binomial", data = </a:t>
            </a:r>
            <a:r>
              <a:rPr lang="en-US" sz="5600" dirty="0" err="1">
                <a:solidFill>
                  <a:srgbClr val="FF0000"/>
                </a:solidFill>
              </a:rPr>
              <a:t>btis</a:t>
            </a:r>
            <a:r>
              <a:rPr lang="en-US" sz="5600" dirty="0">
                <a:solidFill>
                  <a:srgbClr val="FF0000"/>
                </a:solidFill>
              </a:rPr>
              <a:t>[, -c(1:2, 9)])</a:t>
            </a:r>
          </a:p>
          <a:p>
            <a:pPr>
              <a:buNone/>
            </a:pPr>
            <a:r>
              <a:rPr lang="en-US" sz="5600" dirty="0">
                <a:solidFill>
                  <a:srgbClr val="FF0000"/>
                </a:solidFill>
              </a:rPr>
              <a:t>Deviance Residuals: </a:t>
            </a:r>
          </a:p>
          <a:p>
            <a:pPr>
              <a:buNone/>
            </a:pPr>
            <a:r>
              <a:rPr lang="en-US" sz="5600" dirty="0">
                <a:solidFill>
                  <a:srgbClr val="FF0000"/>
                </a:solidFill>
              </a:rPr>
              <a:t>     Min           1Q          Median        3Q          Max  </a:t>
            </a:r>
          </a:p>
          <a:p>
            <a:pPr>
              <a:buNone/>
            </a:pPr>
            <a:r>
              <a:rPr lang="en-US" sz="5600" dirty="0">
                <a:solidFill>
                  <a:srgbClr val="FF0000"/>
                </a:solidFill>
              </a:rPr>
              <a:t>-1.78712  -0.13268  -0.01431   0.00000   2.42565  </a:t>
            </a:r>
          </a:p>
          <a:p>
            <a:pPr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5600" dirty="0">
                <a:solidFill>
                  <a:srgbClr val="FF0000"/>
                </a:solidFill>
              </a:rPr>
              <a:t>                	Estimate 	Std. Error	 z value 	</a:t>
            </a:r>
            <a:r>
              <a:rPr lang="en-US" sz="5600" dirty="0" err="1">
                <a:solidFill>
                  <a:srgbClr val="FF0000"/>
                </a:solidFill>
              </a:rPr>
              <a:t>Pr</a:t>
            </a:r>
            <a:r>
              <a:rPr lang="en-US" sz="5600" dirty="0">
                <a:solidFill>
                  <a:srgbClr val="FF0000"/>
                </a:solidFill>
              </a:rPr>
              <a:t>(&gt;|z|) </a:t>
            </a:r>
          </a:p>
          <a:p>
            <a:pPr>
              <a:buNone/>
            </a:pPr>
            <a:r>
              <a:rPr lang="en-US" sz="5600" dirty="0">
                <a:solidFill>
                  <a:srgbClr val="FF0000"/>
                </a:solidFill>
              </a:rPr>
              <a:t>(Intercept)    22.0599    	16.1578   	1.365   	0.1722  </a:t>
            </a:r>
          </a:p>
          <a:p>
            <a:pPr>
              <a:buNone/>
            </a:pPr>
            <a:r>
              <a:rPr lang="en-US" sz="5600" dirty="0">
                <a:solidFill>
                  <a:srgbClr val="FF0000"/>
                </a:solidFill>
              </a:rPr>
              <a:t>I0            	-0.1868     	0.1136  	-1.644   	0.1001  </a:t>
            </a:r>
          </a:p>
          <a:p>
            <a:pPr>
              <a:buNone/>
            </a:pPr>
            <a:r>
              <a:rPr lang="en-US" sz="5600" dirty="0">
                <a:solidFill>
                  <a:srgbClr val="FF0000"/>
                </a:solidFill>
              </a:rPr>
              <a:t>PA500       	-133.4658    90.9269  	-1.468   	0.1421  </a:t>
            </a:r>
          </a:p>
          <a:p>
            <a:pPr>
              <a:buNone/>
            </a:pPr>
            <a:r>
              <a:rPr lang="en-US" sz="5600" dirty="0">
                <a:solidFill>
                  <a:srgbClr val="FF0000"/>
                </a:solidFill>
              </a:rPr>
              <a:t>HFS          	-49.3899    	27.2195  	-1.815   	0.0696 .</a:t>
            </a:r>
          </a:p>
          <a:p>
            <a:pPr>
              <a:buNone/>
            </a:pPr>
            <a:r>
              <a:rPr lang="en-US" sz="5600" dirty="0" err="1">
                <a:solidFill>
                  <a:srgbClr val="FF0000"/>
                </a:solidFill>
              </a:rPr>
              <a:t>normArea</a:t>
            </a:r>
            <a:r>
              <a:rPr lang="en-US" sz="5600" dirty="0">
                <a:solidFill>
                  <a:srgbClr val="FF0000"/>
                </a:solidFill>
              </a:rPr>
              <a:t>     -0.1020     	0.2715  	-0.376   	0.7071  </a:t>
            </a:r>
          </a:p>
          <a:p>
            <a:pPr>
              <a:buNone/>
            </a:pPr>
            <a:r>
              <a:rPr lang="en-US" sz="5600" dirty="0" err="1">
                <a:solidFill>
                  <a:srgbClr val="FF0000"/>
                </a:solidFill>
              </a:rPr>
              <a:t>MaxIP</a:t>
            </a:r>
            <a:r>
              <a:rPr lang="en-US" sz="5600" dirty="0">
                <a:solidFill>
                  <a:srgbClr val="FF0000"/>
                </a:solidFill>
              </a:rPr>
              <a:t>          	 0.9928     	0.6454   	1.538   	0.1240  </a:t>
            </a:r>
          </a:p>
          <a:p>
            <a:pPr>
              <a:buNone/>
            </a:pPr>
            <a:r>
              <a:rPr lang="en-US" sz="5600" dirty="0">
                <a:solidFill>
                  <a:srgbClr val="FF0000"/>
                </a:solidFill>
              </a:rPr>
              <a:t>DR             	 0.2647     	0.1590   	1.665   	0.0960 .</a:t>
            </a:r>
          </a:p>
          <a:p>
            <a:pPr>
              <a:buNone/>
            </a:pPr>
            <a:r>
              <a:rPr lang="en-US" sz="5600" dirty="0">
                <a:solidFill>
                  <a:srgbClr val="FF0000"/>
                </a:solidFill>
              </a:rPr>
              <a:t>(Dispersion parameter for binomial family taken to be 1)</a:t>
            </a:r>
          </a:p>
          <a:p>
            <a:pPr>
              <a:buNone/>
            </a:pPr>
            <a:endParaRPr lang="en-US" sz="56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5600" dirty="0">
                <a:solidFill>
                  <a:srgbClr val="FF0000"/>
                </a:solidFill>
              </a:rPr>
              <a:t>Null deviance: 94.472  on 83  degrees of freedom</a:t>
            </a:r>
          </a:p>
          <a:p>
            <a:pPr>
              <a:buNone/>
            </a:pPr>
            <a:r>
              <a:rPr lang="en-US" sz="5600" dirty="0">
                <a:solidFill>
                  <a:srgbClr val="FF0000"/>
                </a:solidFill>
              </a:rPr>
              <a:t>Residual deviance: 17.382  on 77  degrees of freedom</a:t>
            </a:r>
          </a:p>
          <a:p>
            <a:pPr>
              <a:buNone/>
            </a:pPr>
            <a:r>
              <a:rPr lang="en-US" sz="5600" dirty="0">
                <a:solidFill>
                  <a:srgbClr val="FF0000"/>
                </a:solidFill>
              </a:rPr>
              <a:t>AIC: 31.382</a:t>
            </a:r>
          </a:p>
          <a:p>
            <a:pPr>
              <a:buNone/>
            </a:pPr>
            <a:r>
              <a:rPr lang="en-US" sz="5600" dirty="0">
                <a:solidFill>
                  <a:srgbClr val="FF0000"/>
                </a:solidFill>
              </a:rPr>
              <a:t>Number of Fisher Scoring iterations: 11</a:t>
            </a:r>
          </a:p>
          <a:p>
            <a:pPr>
              <a:buNone/>
            </a:pPr>
            <a:endParaRPr lang="en-US" sz="5600" dirty="0"/>
          </a:p>
          <a:p>
            <a:pPr>
              <a:buNone/>
            </a:pPr>
            <a:r>
              <a:rPr lang="en-US" sz="5600" dirty="0"/>
              <a:t>&gt; </a:t>
            </a:r>
          </a:p>
          <a:p>
            <a:pPr>
              <a:buNone/>
            </a:pPr>
            <a:endParaRPr lang="en-US" sz="5900" dirty="0"/>
          </a:p>
        </p:txBody>
      </p:sp>
    </p:spTree>
    <p:extLst>
      <p:ext uri="{BB962C8B-B14F-4D97-AF65-F5344CB8AC3E}">
        <p14:creationId xmlns:p14="http://schemas.microsoft.com/office/powerpoint/2010/main" val="37148207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Model Selection: Breast Carcinoma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265" y="1421176"/>
            <a:ext cx="10267721" cy="5208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### Classification Example</a:t>
            </a:r>
          </a:p>
          <a:p>
            <a:pPr>
              <a:buNone/>
            </a:pPr>
            <a:r>
              <a:rPr lang="en-US" sz="2000" dirty="0" err="1">
                <a:solidFill>
                  <a:srgbClr val="0000FF"/>
                </a:solidFill>
              </a:rPr>
              <a:t>btis</a:t>
            </a:r>
            <a:r>
              <a:rPr lang="en-US" sz="2000" dirty="0">
                <a:solidFill>
                  <a:srgbClr val="0000FF"/>
                </a:solidFill>
              </a:rPr>
              <a:t>&lt;-read.csv("H:\\public_html\\BMTRY790_Spring2023\\Datasets\\BreastTissue.csv")</a:t>
            </a:r>
          </a:p>
          <a:p>
            <a:pPr>
              <a:buNone/>
            </a:pPr>
            <a:r>
              <a:rPr lang="en-US" sz="2000" dirty="0" err="1">
                <a:solidFill>
                  <a:srgbClr val="0000FF"/>
                </a:solidFill>
              </a:rPr>
              <a:t>btis</a:t>
            </a:r>
            <a:r>
              <a:rPr lang="en-US" sz="2000" dirty="0">
                <a:solidFill>
                  <a:srgbClr val="0000FF"/>
                </a:solidFill>
              </a:rPr>
              <a:t>&lt;-</a:t>
            </a:r>
            <a:r>
              <a:rPr lang="en-US" sz="2000" dirty="0" err="1">
                <a:solidFill>
                  <a:srgbClr val="0000FF"/>
                </a:solidFill>
              </a:rPr>
              <a:t>btis</a:t>
            </a:r>
            <a:r>
              <a:rPr lang="en-US" sz="2000" dirty="0">
                <a:solidFill>
                  <a:srgbClr val="0000FF"/>
                </a:solidFill>
              </a:rPr>
              <a:t>[-which(</a:t>
            </a:r>
            <a:r>
              <a:rPr lang="en-US" sz="2000" dirty="0" err="1">
                <a:solidFill>
                  <a:srgbClr val="0000FF"/>
                </a:solidFill>
              </a:rPr>
              <a:t>btis$Class</a:t>
            </a:r>
            <a:r>
              <a:rPr lang="en-US" sz="2000" dirty="0">
                <a:solidFill>
                  <a:srgbClr val="0000FF"/>
                </a:solidFill>
              </a:rPr>
              <a:t>=="adipose"),]</a:t>
            </a:r>
          </a:p>
          <a:p>
            <a:pPr>
              <a:buNone/>
            </a:pPr>
            <a:r>
              <a:rPr lang="en-US" sz="2000" dirty="0" err="1">
                <a:solidFill>
                  <a:srgbClr val="0000FF"/>
                </a:solidFill>
              </a:rPr>
              <a:t>btis$Iclass</a:t>
            </a:r>
            <a:r>
              <a:rPr lang="en-US" sz="2000" dirty="0">
                <a:solidFill>
                  <a:srgbClr val="0000FF"/>
                </a:solidFill>
              </a:rPr>
              <a:t>&lt;-</a:t>
            </a:r>
            <a:r>
              <a:rPr lang="en-US" sz="2000" dirty="0" err="1">
                <a:solidFill>
                  <a:srgbClr val="0000FF"/>
                </a:solidFill>
              </a:rPr>
              <a:t>ifelse</a:t>
            </a:r>
            <a:r>
              <a:rPr lang="en-US" sz="2000" dirty="0">
                <a:solidFill>
                  <a:srgbClr val="0000FF"/>
                </a:solidFill>
              </a:rPr>
              <a:t>(</a:t>
            </a:r>
            <a:r>
              <a:rPr lang="en-US" sz="2000" dirty="0" err="1">
                <a:solidFill>
                  <a:srgbClr val="0000FF"/>
                </a:solidFill>
              </a:rPr>
              <a:t>btis$Class</a:t>
            </a:r>
            <a:r>
              <a:rPr lang="en-US" sz="2000" dirty="0">
                <a:solidFill>
                  <a:srgbClr val="0000FF"/>
                </a:solidFill>
              </a:rPr>
              <a:t>=="carcinoma", 1, 0)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 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mod2&lt;-</a:t>
            </a:r>
            <a:r>
              <a:rPr lang="en-US" sz="2000" dirty="0" err="1">
                <a:solidFill>
                  <a:srgbClr val="0000FF"/>
                </a:solidFill>
              </a:rPr>
              <a:t>glm</a:t>
            </a:r>
            <a:r>
              <a:rPr lang="en-US" sz="2000" dirty="0">
                <a:solidFill>
                  <a:srgbClr val="0000FF"/>
                </a:solidFill>
              </a:rPr>
              <a:t>(</a:t>
            </a:r>
            <a:r>
              <a:rPr lang="en-US" sz="2000" dirty="0" err="1">
                <a:solidFill>
                  <a:srgbClr val="0000FF"/>
                </a:solidFill>
              </a:rPr>
              <a:t>Iclass</a:t>
            </a:r>
            <a:r>
              <a:rPr lang="en-US" sz="2000" dirty="0">
                <a:solidFill>
                  <a:srgbClr val="0000FF"/>
                </a:solidFill>
              </a:rPr>
              <a:t> ~ ., data=</a:t>
            </a:r>
            <a:r>
              <a:rPr lang="en-US" sz="2000" dirty="0" err="1">
                <a:solidFill>
                  <a:srgbClr val="0000FF"/>
                </a:solidFill>
              </a:rPr>
              <a:t>btis</a:t>
            </a:r>
            <a:r>
              <a:rPr lang="en-US" sz="2000" dirty="0">
                <a:solidFill>
                  <a:srgbClr val="0000FF"/>
                </a:solidFill>
              </a:rPr>
              <a:t>[,-c(1:2,8,9)], family="binomial")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 AIC(mod2)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[1] 31.38202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 BIC(mod2)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[1] 48.39773</a:t>
            </a:r>
          </a:p>
        </p:txBody>
      </p:sp>
    </p:spTree>
    <p:extLst>
      <p:ext uri="{BB962C8B-B14F-4D97-AF65-F5344CB8AC3E}">
        <p14:creationId xmlns:p14="http://schemas.microsoft.com/office/powerpoint/2010/main" val="31339671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Model Selection: Breast Carcinoma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265" y="1134737"/>
            <a:ext cx="10598227" cy="55277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/>
              <a:t>### Forward-Backward selection using AIC with step/</a:t>
            </a:r>
            <a:r>
              <a:rPr lang="en-US" sz="1600" dirty="0" err="1"/>
              <a:t>stepAIC</a:t>
            </a:r>
            <a:r>
              <a:rPr lang="en-US" sz="1600" dirty="0"/>
              <a:t> function</a:t>
            </a:r>
          </a:p>
          <a:p>
            <a:pPr>
              <a:buNone/>
            </a:pPr>
            <a:r>
              <a:rPr lang="en-US" sz="1600" dirty="0">
                <a:solidFill>
                  <a:srgbClr val="0000FF"/>
                </a:solidFill>
              </a:rPr>
              <a:t>mod2&lt;-</a:t>
            </a:r>
            <a:r>
              <a:rPr lang="en-US" sz="1600" dirty="0" err="1">
                <a:solidFill>
                  <a:srgbClr val="0000FF"/>
                </a:solidFill>
              </a:rPr>
              <a:t>glm</a:t>
            </a:r>
            <a:r>
              <a:rPr lang="en-US" sz="1600" dirty="0">
                <a:solidFill>
                  <a:srgbClr val="0000FF"/>
                </a:solidFill>
              </a:rPr>
              <a:t>(</a:t>
            </a:r>
            <a:r>
              <a:rPr lang="en-US" sz="1600" dirty="0" err="1">
                <a:solidFill>
                  <a:srgbClr val="0000FF"/>
                </a:solidFill>
              </a:rPr>
              <a:t>Iclass</a:t>
            </a:r>
            <a:r>
              <a:rPr lang="en-US" sz="1600" dirty="0">
                <a:solidFill>
                  <a:srgbClr val="0000FF"/>
                </a:solidFill>
              </a:rPr>
              <a:t> ~ ., data=</a:t>
            </a:r>
            <a:r>
              <a:rPr lang="en-US" sz="1600" dirty="0" err="1">
                <a:solidFill>
                  <a:srgbClr val="0000FF"/>
                </a:solidFill>
              </a:rPr>
              <a:t>btis</a:t>
            </a:r>
            <a:r>
              <a:rPr lang="en-US" sz="1600" dirty="0">
                <a:solidFill>
                  <a:srgbClr val="0000FF"/>
                </a:solidFill>
              </a:rPr>
              <a:t>[,-c(1:2,9)], family="binomial")</a:t>
            </a:r>
          </a:p>
          <a:p>
            <a:pPr>
              <a:buNone/>
            </a:pPr>
            <a:r>
              <a:rPr lang="en-US" sz="1600" dirty="0">
                <a:solidFill>
                  <a:srgbClr val="0000FF"/>
                </a:solidFill>
              </a:rPr>
              <a:t>fmod2c&lt;-step(mod2, direction="both")</a:t>
            </a:r>
          </a:p>
          <a:p>
            <a:pPr>
              <a:buNone/>
            </a:pPr>
            <a:r>
              <a:rPr lang="en-US" sz="1600" dirty="0">
                <a:solidFill>
                  <a:srgbClr val="0000FF"/>
                </a:solidFill>
              </a:rPr>
              <a:t>fmod2c$coef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 (Intercept)               I0                 PA500                 HFS                 </a:t>
            </a:r>
            <a:r>
              <a:rPr lang="en-US" sz="1600" dirty="0" err="1">
                <a:solidFill>
                  <a:srgbClr val="FF0000"/>
                </a:solidFill>
              </a:rPr>
              <a:t>MaxIP</a:t>
            </a:r>
            <a:r>
              <a:rPr lang="en-US" sz="1600" dirty="0">
                <a:solidFill>
                  <a:srgbClr val="FF0000"/>
                </a:solidFill>
              </a:rPr>
              <a:t>           DR 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  17.6046346   -0.1546919  -110.3712274  -43.7315077    0.7977925    0.2215606  </a:t>
            </a:r>
          </a:p>
          <a:p>
            <a:pPr>
              <a:buNone/>
            </a:pPr>
            <a:r>
              <a:rPr lang="en-US" sz="1600" dirty="0">
                <a:solidFill>
                  <a:srgbClr val="0000FF"/>
                </a:solidFill>
              </a:rPr>
              <a:t>fmod2c$anova</a:t>
            </a:r>
          </a:p>
          <a:p>
            <a:pPr>
              <a:buNone/>
            </a:pPr>
            <a:r>
              <a:rPr lang="pt-BR" sz="1600" dirty="0">
                <a:solidFill>
                  <a:srgbClr val="FF0000"/>
                </a:solidFill>
              </a:rPr>
              <a:t>          Step        Df     Deviance    Resid. Df     Resid. Dev      AIC</a:t>
            </a:r>
          </a:p>
          <a:p>
            <a:pPr>
              <a:buNone/>
            </a:pPr>
            <a:r>
              <a:rPr lang="pt-BR" sz="1600" dirty="0">
                <a:solidFill>
                  <a:srgbClr val="FF0000"/>
                </a:solidFill>
              </a:rPr>
              <a:t>1            NA                NA                 77             17.38202     31.38202</a:t>
            </a:r>
          </a:p>
          <a:p>
            <a:pPr>
              <a:buNone/>
            </a:pPr>
            <a:r>
              <a:rPr lang="pt-BR" sz="1600" dirty="0">
                <a:solidFill>
                  <a:srgbClr val="FF0000"/>
                </a:solidFill>
              </a:rPr>
              <a:t>2 - normArea  1        0.14728        78             17.52930     29.52930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6125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Validation Methods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Resampling methods</a:t>
            </a:r>
          </a:p>
          <a:p>
            <a:pPr lvl="1"/>
            <a:r>
              <a:rPr lang="en-US" i="1" dirty="0"/>
              <a:t>DAAG</a:t>
            </a:r>
            <a:r>
              <a:rPr lang="en-US" dirty="0"/>
              <a:t> package (Data Analysis and Graphics Data and Functions)</a:t>
            </a:r>
          </a:p>
          <a:p>
            <a:pPr lvl="2"/>
            <a:r>
              <a:rPr lang="en-US" dirty="0"/>
              <a:t>Provides cross-validation function for linear and logistic regression models.</a:t>
            </a:r>
          </a:p>
          <a:p>
            <a:pPr lvl="1"/>
            <a:r>
              <a:rPr lang="en-US" i="1" dirty="0" err="1"/>
              <a:t>cvTools</a:t>
            </a:r>
            <a:r>
              <a:rPr lang="en-US" i="1" dirty="0"/>
              <a:t> </a:t>
            </a:r>
            <a:r>
              <a:rPr lang="en-US" dirty="0"/>
              <a:t>package</a:t>
            </a:r>
          </a:p>
          <a:p>
            <a:pPr lvl="2"/>
            <a:r>
              <a:rPr lang="en-US" dirty="0"/>
              <a:t>Provides functions to estimate cross-validation error for regression models</a:t>
            </a:r>
          </a:p>
          <a:p>
            <a:pPr lvl="1"/>
            <a:r>
              <a:rPr lang="en-US" i="1" dirty="0"/>
              <a:t>Bootstrap</a:t>
            </a:r>
            <a:r>
              <a:rPr lang="en-US" dirty="0"/>
              <a:t> package</a:t>
            </a:r>
          </a:p>
          <a:p>
            <a:pPr lvl="2"/>
            <a:r>
              <a:rPr lang="en-US" dirty="0"/>
              <a:t>Provides functions for cross-validation, bootstrapping, and jackknifing</a:t>
            </a:r>
          </a:p>
          <a:p>
            <a:pPr lvl="1"/>
            <a:r>
              <a:rPr lang="en-US" i="1" dirty="0"/>
              <a:t>e1071</a:t>
            </a:r>
            <a:r>
              <a:rPr lang="en-US" dirty="0"/>
              <a:t> package</a:t>
            </a:r>
          </a:p>
          <a:p>
            <a:pPr lvl="2"/>
            <a:r>
              <a:rPr lang="en-US" dirty="0"/>
              <a:t>Provides function to tune model fit parameters for neural net, SVM, CART, random forest, and </a:t>
            </a:r>
            <a:r>
              <a:rPr lang="en-US" dirty="0" err="1"/>
              <a:t>kNN</a:t>
            </a:r>
            <a:r>
              <a:rPr lang="en-US" dirty="0"/>
              <a:t> models</a:t>
            </a:r>
          </a:p>
          <a:p>
            <a:pPr lvl="1"/>
            <a:r>
              <a:rPr lang="en-US" i="1" dirty="0"/>
              <a:t>caret</a:t>
            </a:r>
            <a:r>
              <a:rPr lang="en-US" dirty="0"/>
              <a:t> package</a:t>
            </a:r>
          </a:p>
          <a:p>
            <a:pPr lvl="2"/>
            <a:r>
              <a:rPr lang="en-US" dirty="0"/>
              <a:t>Provides unified framework for running model validation via resampling for a variety of model types available in </a:t>
            </a:r>
            <a:r>
              <a:rPr lang="en-US" i="1" dirty="0"/>
              <a:t>R</a:t>
            </a:r>
            <a:endParaRPr lang="en-US" dirty="0"/>
          </a:p>
          <a:p>
            <a:pPr lvl="2"/>
            <a:r>
              <a:rPr lang="en-US" dirty="0"/>
              <a:t>Able to select different types of cross-validation or bootstrap resampling validation methods</a:t>
            </a:r>
          </a:p>
          <a:p>
            <a:pPr lvl="2"/>
            <a:r>
              <a:rPr lang="en-US" dirty="0"/>
              <a:t> Provides user ability to set a specific model evaluation function</a:t>
            </a:r>
          </a:p>
        </p:txBody>
      </p:sp>
    </p:spTree>
    <p:extLst>
      <p:ext uri="{BB962C8B-B14F-4D97-AF65-F5344CB8AC3E}">
        <p14:creationId xmlns:p14="http://schemas.microsoft.com/office/powerpoint/2010/main" val="5354825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Model Selection: 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265" y="1134737"/>
            <a:ext cx="10598227" cy="55277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### Regression Data Example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library(caret)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tmod1.cv1&lt;-train(PBF ~ ., data=</a:t>
            </a:r>
            <a:r>
              <a:rPr lang="en-US" sz="2000" dirty="0" err="1">
                <a:solidFill>
                  <a:srgbClr val="0000FF"/>
                </a:solidFill>
              </a:rPr>
              <a:t>bodyfat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trControl</a:t>
            </a:r>
            <a:r>
              <a:rPr lang="en-US" sz="2000" dirty="0">
                <a:solidFill>
                  <a:srgbClr val="0000FF"/>
                </a:solidFill>
              </a:rPr>
              <a:t>=</a:t>
            </a:r>
            <a:r>
              <a:rPr lang="en-US" sz="2000" dirty="0" err="1">
                <a:solidFill>
                  <a:srgbClr val="0000FF"/>
                </a:solidFill>
              </a:rPr>
              <a:t>trainControl</a:t>
            </a:r>
            <a:r>
              <a:rPr lang="en-US" sz="2000" dirty="0">
                <a:solidFill>
                  <a:srgbClr val="0000FF"/>
                </a:solidFill>
              </a:rPr>
              <a:t>("cv", number=10),	method="</a:t>
            </a:r>
            <a:r>
              <a:rPr lang="en-US" sz="2000" dirty="0" err="1">
                <a:solidFill>
                  <a:srgbClr val="0000FF"/>
                </a:solidFill>
              </a:rPr>
              <a:t>glmStepAIC</a:t>
            </a:r>
            <a:r>
              <a:rPr lang="en-US" sz="2000" dirty="0">
                <a:solidFill>
                  <a:srgbClr val="0000FF"/>
                </a:solidFill>
              </a:rPr>
              <a:t>")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names(tmod1.cv1)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 [1] "method"       "</a:t>
            </a:r>
            <a:r>
              <a:rPr lang="en-US" sz="2000" dirty="0" err="1">
                <a:solidFill>
                  <a:srgbClr val="FF0000"/>
                </a:solidFill>
              </a:rPr>
              <a:t>modelInfo</a:t>
            </a:r>
            <a:r>
              <a:rPr lang="en-US" sz="2000" dirty="0">
                <a:solidFill>
                  <a:srgbClr val="FF0000"/>
                </a:solidFill>
              </a:rPr>
              <a:t>"    "</a:t>
            </a:r>
            <a:r>
              <a:rPr lang="en-US" sz="2000" dirty="0" err="1">
                <a:solidFill>
                  <a:srgbClr val="FF0000"/>
                </a:solidFill>
              </a:rPr>
              <a:t>modelType</a:t>
            </a:r>
            <a:r>
              <a:rPr lang="en-US" sz="2000" dirty="0">
                <a:solidFill>
                  <a:srgbClr val="FF0000"/>
                </a:solidFill>
              </a:rPr>
              <a:t>"    "results"      "</a:t>
            </a:r>
            <a:r>
              <a:rPr lang="en-US" sz="2000" dirty="0" err="1">
                <a:solidFill>
                  <a:srgbClr val="FF0000"/>
                </a:solidFill>
              </a:rPr>
              <a:t>pred</a:t>
            </a:r>
            <a:r>
              <a:rPr lang="en-US" sz="2000" dirty="0">
                <a:solidFill>
                  <a:srgbClr val="FF0000"/>
                </a:solidFill>
              </a:rPr>
              <a:t>"         "</a:t>
            </a:r>
            <a:r>
              <a:rPr lang="en-US" sz="2000" dirty="0" err="1">
                <a:solidFill>
                  <a:srgbClr val="FF0000"/>
                </a:solidFill>
              </a:rPr>
              <a:t>bestTune</a:t>
            </a:r>
            <a:r>
              <a:rPr lang="en-US" sz="2000" dirty="0">
                <a:solidFill>
                  <a:srgbClr val="FF0000"/>
                </a:solidFill>
              </a:rPr>
              <a:t>"     "call"        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 [8] "dots"         "metric"       "control"      "</a:t>
            </a:r>
            <a:r>
              <a:rPr lang="en-US" sz="2000" dirty="0" err="1">
                <a:solidFill>
                  <a:srgbClr val="FF0000"/>
                </a:solidFill>
              </a:rPr>
              <a:t>finalModel</a:t>
            </a:r>
            <a:r>
              <a:rPr lang="en-US" sz="2000" dirty="0">
                <a:solidFill>
                  <a:srgbClr val="FF0000"/>
                </a:solidFill>
              </a:rPr>
              <a:t>"   "</a:t>
            </a:r>
            <a:r>
              <a:rPr lang="en-US" sz="2000" dirty="0" err="1">
                <a:solidFill>
                  <a:srgbClr val="FF0000"/>
                </a:solidFill>
              </a:rPr>
              <a:t>preProcess</a:t>
            </a:r>
            <a:r>
              <a:rPr lang="en-US" sz="2000" dirty="0">
                <a:solidFill>
                  <a:srgbClr val="FF0000"/>
                </a:solidFill>
              </a:rPr>
              <a:t>"   "</a:t>
            </a:r>
            <a:r>
              <a:rPr lang="en-US" sz="2000" dirty="0" err="1">
                <a:solidFill>
                  <a:srgbClr val="FF0000"/>
                </a:solidFill>
              </a:rPr>
              <a:t>trainingData</a:t>
            </a:r>
            <a:r>
              <a:rPr lang="en-US" sz="2000" dirty="0">
                <a:solidFill>
                  <a:srgbClr val="FF0000"/>
                </a:solidFill>
              </a:rPr>
              <a:t>" "resample"    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[15] "</a:t>
            </a:r>
            <a:r>
              <a:rPr lang="en-US" sz="2000" dirty="0" err="1">
                <a:solidFill>
                  <a:srgbClr val="FF0000"/>
                </a:solidFill>
              </a:rPr>
              <a:t>resampledCM</a:t>
            </a:r>
            <a:r>
              <a:rPr lang="en-US" sz="2000" dirty="0">
                <a:solidFill>
                  <a:srgbClr val="FF0000"/>
                </a:solidFill>
              </a:rPr>
              <a:t>"  "</a:t>
            </a:r>
            <a:r>
              <a:rPr lang="en-US" sz="2000" dirty="0" err="1">
                <a:solidFill>
                  <a:srgbClr val="FF0000"/>
                </a:solidFill>
              </a:rPr>
              <a:t>perfNames</a:t>
            </a:r>
            <a:r>
              <a:rPr lang="en-US" sz="2000" dirty="0">
                <a:solidFill>
                  <a:srgbClr val="FF0000"/>
                </a:solidFill>
              </a:rPr>
              <a:t>"    "maximize"     "</a:t>
            </a:r>
            <a:r>
              <a:rPr lang="en-US" sz="2000" dirty="0" err="1">
                <a:solidFill>
                  <a:srgbClr val="FF0000"/>
                </a:solidFill>
              </a:rPr>
              <a:t>yLimits</a:t>
            </a:r>
            <a:r>
              <a:rPr lang="en-US" sz="2000" dirty="0">
                <a:solidFill>
                  <a:srgbClr val="FF0000"/>
                </a:solidFill>
              </a:rPr>
              <a:t>"      "times"        "levels"       "terms"       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[22] "</a:t>
            </a:r>
            <a:r>
              <a:rPr lang="en-US" sz="2000" dirty="0" err="1">
                <a:solidFill>
                  <a:srgbClr val="FF0000"/>
                </a:solidFill>
              </a:rPr>
              <a:t>coefnames</a:t>
            </a:r>
            <a:r>
              <a:rPr lang="en-US" sz="2000" dirty="0">
                <a:solidFill>
                  <a:srgbClr val="FF0000"/>
                </a:solidFill>
              </a:rPr>
              <a:t>"    "</a:t>
            </a:r>
            <a:r>
              <a:rPr lang="en-US" sz="2000" dirty="0" err="1">
                <a:solidFill>
                  <a:srgbClr val="FF0000"/>
                </a:solidFill>
              </a:rPr>
              <a:t>xlevels</a:t>
            </a:r>
            <a:r>
              <a:rPr lang="en-US" sz="2000" dirty="0">
                <a:solidFill>
                  <a:srgbClr val="FF0000"/>
                </a:solidFill>
              </a:rPr>
              <a:t>" </a:t>
            </a:r>
          </a:p>
        </p:txBody>
      </p:sp>
    </p:spTree>
    <p:extLst>
      <p:ext uri="{BB962C8B-B14F-4D97-AF65-F5344CB8AC3E}">
        <p14:creationId xmlns:p14="http://schemas.microsoft.com/office/powerpoint/2010/main" val="20916695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Model Selection: 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265" y="1134737"/>
            <a:ext cx="10598227" cy="552771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000" dirty="0"/>
              <a:t>### Regression Data Example, 10-fold CV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tmod1.cv1$results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     parameter      RMSE             </a:t>
            </a:r>
            <a:r>
              <a:rPr lang="en-US" sz="2000" dirty="0" err="1">
                <a:solidFill>
                  <a:srgbClr val="FF0000"/>
                </a:solidFill>
              </a:rPr>
              <a:t>Rsquared</a:t>
            </a:r>
            <a:r>
              <a:rPr lang="en-US" sz="2000" dirty="0">
                <a:solidFill>
                  <a:srgbClr val="FF0000"/>
                </a:solidFill>
              </a:rPr>
              <a:t>         RMSESD       </a:t>
            </a:r>
            <a:r>
              <a:rPr lang="en-US" sz="2000" dirty="0" err="1">
                <a:solidFill>
                  <a:srgbClr val="FF0000"/>
                </a:solidFill>
              </a:rPr>
              <a:t>RsquaredSD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1      none          4.399959        0.7346191     0.6194202     0.08389727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tmod1.cv1$resample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         RMSE     </a:t>
            </a:r>
            <a:r>
              <a:rPr lang="en-US" sz="2000" dirty="0" err="1">
                <a:solidFill>
                  <a:srgbClr val="FF0000"/>
                </a:solidFill>
              </a:rPr>
              <a:t>Rsquared</a:t>
            </a:r>
            <a:r>
              <a:rPr lang="en-US" sz="2000" dirty="0">
                <a:solidFill>
                  <a:srgbClr val="FF0000"/>
                </a:solidFill>
              </a:rPr>
              <a:t>      parameter Resample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1  4.545380    0.6634375      none          Fold01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2  4.473056    0.7219830      none          Fold02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…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9  4.953042    0.7037010      none          Fold09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10 3.091050   0.8593599      none          Fold10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tmod1.cv1$finalModel 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Call:  NULL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Coefficients: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(Intercept)            Age              </a:t>
            </a:r>
            <a:r>
              <a:rPr lang="en-US" sz="2000" dirty="0" err="1">
                <a:solidFill>
                  <a:srgbClr val="FF0000"/>
                </a:solidFill>
              </a:rPr>
              <a:t>Wt</a:t>
            </a:r>
            <a:r>
              <a:rPr lang="en-US" sz="2000" dirty="0">
                <a:solidFill>
                  <a:srgbClr val="FF0000"/>
                </a:solidFill>
              </a:rPr>
              <a:t>              Neck            </a:t>
            </a:r>
            <a:r>
              <a:rPr lang="en-US" sz="2000" dirty="0" err="1">
                <a:solidFill>
                  <a:srgbClr val="FF0000"/>
                </a:solidFill>
              </a:rPr>
              <a:t>Abd</a:t>
            </a:r>
            <a:r>
              <a:rPr lang="en-US" sz="2000" dirty="0">
                <a:solidFill>
                  <a:srgbClr val="FF0000"/>
                </a:solidFill>
              </a:rPr>
              <a:t>              Hip             Thigh            Arm           Wrist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  -22.65637      0.06578     -0.08985     -0.46656      0.94482     -0.19543      0.30239      0.51572     -1.53665</a:t>
            </a:r>
          </a:p>
          <a:p>
            <a:pPr>
              <a:buNone/>
            </a:pPr>
            <a:endParaRPr lang="en-US" sz="11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Degrees of Freedom: 251 Total (i.e. Null);  243 Residual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Null Deviance:      17580 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Residual Deviance: 4455         AIC: 1459</a:t>
            </a:r>
          </a:p>
          <a:p>
            <a:pPr>
              <a:buNone/>
            </a:pP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702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Analytical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Recall we’ve discussed several analytical approaches</a:t>
            </a:r>
          </a:p>
          <a:p>
            <a:endParaRPr lang="en-US" sz="800" dirty="0"/>
          </a:p>
          <a:p>
            <a:r>
              <a:rPr lang="en-US" dirty="0"/>
              <a:t>These methods estimate training error by mathematical adjustment of the training error:</a:t>
            </a:r>
          </a:p>
          <a:p>
            <a:pPr lvl="1"/>
            <a:r>
              <a:rPr lang="en-US" dirty="0"/>
              <a:t>Focused on AIC, BIC</a:t>
            </a:r>
          </a:p>
          <a:p>
            <a:pPr lvl="2"/>
            <a:r>
              <a:rPr lang="en-US" dirty="0"/>
              <a:t>Typically used in stepwise model fitting approaches </a:t>
            </a:r>
          </a:p>
          <a:p>
            <a:pPr lvl="1"/>
            <a:r>
              <a:rPr lang="en-US" dirty="0"/>
              <a:t>Other methods:</a:t>
            </a:r>
          </a:p>
          <a:p>
            <a:pPr lvl="2"/>
            <a:r>
              <a:rPr lang="en-US" dirty="0"/>
              <a:t>Minimum description length(MDL)</a:t>
            </a:r>
          </a:p>
          <a:p>
            <a:pPr lvl="2"/>
            <a:r>
              <a:rPr lang="en-US" dirty="0"/>
              <a:t>Structural risk minimization (SRM)</a:t>
            </a:r>
          </a:p>
          <a:p>
            <a:endParaRPr lang="en-US" sz="800" dirty="0"/>
          </a:p>
          <a:p>
            <a:r>
              <a:rPr lang="en-US" dirty="0"/>
              <a:t>However, these methods require that we have a way to estimate model complexity, which isn’t always the case</a:t>
            </a:r>
          </a:p>
        </p:txBody>
      </p:sp>
    </p:spTree>
    <p:extLst>
      <p:ext uri="{BB962C8B-B14F-4D97-AF65-F5344CB8AC3E}">
        <p14:creationId xmlns:p14="http://schemas.microsoft.com/office/powerpoint/2010/main" val="41371217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Model Selection: 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265" y="1134737"/>
            <a:ext cx="10598227" cy="552771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000" dirty="0"/>
              <a:t>### Regression Data Example- Leave one out CV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tmod1.cv2&lt;-train(PBF ~ ., data=</a:t>
            </a:r>
            <a:r>
              <a:rPr lang="en-US" sz="2000" dirty="0" err="1">
                <a:solidFill>
                  <a:srgbClr val="0000FF"/>
                </a:solidFill>
              </a:rPr>
              <a:t>bodyfat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trControl</a:t>
            </a:r>
            <a:r>
              <a:rPr lang="en-US" sz="2000" dirty="0">
                <a:solidFill>
                  <a:srgbClr val="0000FF"/>
                </a:solidFill>
              </a:rPr>
              <a:t>=</a:t>
            </a:r>
            <a:r>
              <a:rPr lang="en-US" sz="2000" dirty="0" err="1">
                <a:solidFill>
                  <a:srgbClr val="0000FF"/>
                </a:solidFill>
              </a:rPr>
              <a:t>trainControl</a:t>
            </a:r>
            <a:r>
              <a:rPr lang="en-US" sz="2000" dirty="0">
                <a:solidFill>
                  <a:srgbClr val="0000FF"/>
                </a:solidFill>
              </a:rPr>
              <a:t>("</a:t>
            </a:r>
            <a:r>
              <a:rPr lang="en-US" sz="2000" dirty="0" err="1">
                <a:solidFill>
                  <a:srgbClr val="0000FF"/>
                </a:solidFill>
              </a:rPr>
              <a:t>loocv</a:t>
            </a:r>
            <a:r>
              <a:rPr lang="en-US" sz="2000" dirty="0">
                <a:solidFill>
                  <a:srgbClr val="0000FF"/>
                </a:solidFill>
              </a:rPr>
              <a:t>", </a:t>
            </a:r>
            <a:r>
              <a:rPr lang="en-US" sz="2000" dirty="0" err="1">
                <a:solidFill>
                  <a:srgbClr val="0000FF"/>
                </a:solidFill>
              </a:rPr>
              <a:t>returnResamp</a:t>
            </a:r>
            <a:r>
              <a:rPr lang="en-US" sz="2000" dirty="0">
                <a:solidFill>
                  <a:srgbClr val="0000FF"/>
                </a:solidFill>
              </a:rPr>
              <a:t>="all"), method="</a:t>
            </a:r>
            <a:r>
              <a:rPr lang="en-US" sz="2000" dirty="0" err="1">
                <a:solidFill>
                  <a:srgbClr val="0000FF"/>
                </a:solidFill>
              </a:rPr>
              <a:t>glmStepAIC</a:t>
            </a:r>
            <a:r>
              <a:rPr lang="en-US" sz="2000" dirty="0">
                <a:solidFill>
                  <a:srgbClr val="0000FF"/>
                </a:solidFill>
              </a:rPr>
              <a:t>")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tmod1.cv2$results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      parameter     RMSE       </a:t>
            </a:r>
            <a:r>
              <a:rPr lang="en-US" sz="2000" dirty="0" err="1">
                <a:solidFill>
                  <a:srgbClr val="FF0000"/>
                </a:solidFill>
              </a:rPr>
              <a:t>Rsquared</a:t>
            </a:r>
            <a:r>
              <a:rPr lang="en-US" sz="2000" dirty="0">
                <a:solidFill>
                  <a:srgbClr val="FF0000"/>
                </a:solidFill>
              </a:rPr>
              <a:t>   RMSESD     </a:t>
            </a:r>
            <a:r>
              <a:rPr lang="en-US" sz="2000" dirty="0" err="1">
                <a:solidFill>
                  <a:srgbClr val="FF0000"/>
                </a:solidFill>
              </a:rPr>
              <a:t>RsquaredSD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1      none          3.708457      </a:t>
            </a:r>
            <a:r>
              <a:rPr lang="en-US" sz="2000" dirty="0" err="1">
                <a:solidFill>
                  <a:srgbClr val="FF0000"/>
                </a:solidFill>
              </a:rPr>
              <a:t>NaN</a:t>
            </a:r>
            <a:r>
              <a:rPr lang="en-US" sz="2000" dirty="0">
                <a:solidFill>
                  <a:srgbClr val="FF0000"/>
                </a:solidFill>
              </a:rPr>
              <a:t>         2.564497         NA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tmod1.cv2$resample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              RMSE	</a:t>
            </a:r>
            <a:r>
              <a:rPr lang="en-US" sz="2000" dirty="0" err="1">
                <a:solidFill>
                  <a:srgbClr val="FF0000"/>
                </a:solidFill>
              </a:rPr>
              <a:t>Rsquared</a:t>
            </a:r>
            <a:r>
              <a:rPr lang="en-US" sz="2000" dirty="0">
                <a:solidFill>
                  <a:srgbClr val="FF0000"/>
                </a:solidFill>
              </a:rPr>
              <a:t> 	parameter 	Resample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1          3.639318251       	NA      	none  	Fold001</a:t>
            </a:r>
          </a:p>
          <a:p>
            <a:pPr marL="457200" indent="-457200">
              <a:buAutoNum type="arabicPlain" startAt="2"/>
            </a:pPr>
            <a:r>
              <a:rPr lang="en-US" sz="2000" dirty="0">
                <a:solidFill>
                  <a:srgbClr val="FF0000"/>
                </a:solidFill>
              </a:rPr>
              <a:t> 3.295423590       	NA      	none  	Fold002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251      1.573132933       	NA      	none  	Fold251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252      4.837298106       	NA      	none  	Fold252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tmod1.cv2$finalModel 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Coefficients: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(Intercept)            Age              </a:t>
            </a:r>
            <a:r>
              <a:rPr lang="en-US" sz="2000" dirty="0" err="1">
                <a:solidFill>
                  <a:srgbClr val="FF0000"/>
                </a:solidFill>
              </a:rPr>
              <a:t>Wt</a:t>
            </a:r>
            <a:r>
              <a:rPr lang="en-US" sz="2000" dirty="0">
                <a:solidFill>
                  <a:srgbClr val="FF0000"/>
                </a:solidFill>
              </a:rPr>
              <a:t>              Neck            </a:t>
            </a:r>
            <a:r>
              <a:rPr lang="en-US" sz="2000" dirty="0" err="1">
                <a:solidFill>
                  <a:srgbClr val="FF0000"/>
                </a:solidFill>
              </a:rPr>
              <a:t>Abd</a:t>
            </a:r>
            <a:r>
              <a:rPr lang="en-US" sz="2000" dirty="0">
                <a:solidFill>
                  <a:srgbClr val="FF0000"/>
                </a:solidFill>
              </a:rPr>
              <a:t>              Hip             Thigh            Arm           Wrist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  -22.65637      0.06578     -0.08985     -0.46656      0.94482     -0.19543      0.30239      0.51572     -1.53665</a:t>
            </a:r>
          </a:p>
          <a:p>
            <a:pPr>
              <a:buNone/>
            </a:pPr>
            <a:endParaRPr lang="en-US" sz="11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Degrees of Freedom: 251 Total (i.e. Null);  243 Residual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Null Deviance:      17580 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Residual Deviance: 4455         AIC: 1459</a:t>
            </a:r>
          </a:p>
          <a:p>
            <a:pPr>
              <a:buNone/>
            </a:pP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0333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Model Selection: 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265" y="1134737"/>
            <a:ext cx="10598227" cy="552771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000" dirty="0"/>
              <a:t>### Regression Data Example-Bootstrap resampling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tmod1.bs1&lt;-train(PBF ~ ., data=</a:t>
            </a:r>
            <a:r>
              <a:rPr lang="en-US" sz="2000" dirty="0" err="1">
                <a:solidFill>
                  <a:srgbClr val="0000FF"/>
                </a:solidFill>
              </a:rPr>
              <a:t>bodyfat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trControl</a:t>
            </a:r>
            <a:r>
              <a:rPr lang="en-US" sz="2000" dirty="0">
                <a:solidFill>
                  <a:srgbClr val="0000FF"/>
                </a:solidFill>
              </a:rPr>
              <a:t>=</a:t>
            </a:r>
            <a:r>
              <a:rPr lang="en-US" sz="2000" dirty="0" err="1">
                <a:solidFill>
                  <a:srgbClr val="0000FF"/>
                </a:solidFill>
              </a:rPr>
              <a:t>trainControl</a:t>
            </a:r>
            <a:r>
              <a:rPr lang="en-US" sz="2000" dirty="0">
                <a:solidFill>
                  <a:srgbClr val="0000FF"/>
                </a:solidFill>
              </a:rPr>
              <a:t>("boot", number=100, </a:t>
            </a:r>
            <a:r>
              <a:rPr lang="en-US" sz="2000" dirty="0" err="1">
                <a:solidFill>
                  <a:srgbClr val="0000FF"/>
                </a:solidFill>
              </a:rPr>
              <a:t>returnResamp</a:t>
            </a:r>
            <a:r>
              <a:rPr lang="en-US" sz="2000" dirty="0">
                <a:solidFill>
                  <a:srgbClr val="0000FF"/>
                </a:solidFill>
              </a:rPr>
              <a:t>="all"), method="</a:t>
            </a:r>
            <a:r>
              <a:rPr lang="en-US" sz="2000" dirty="0" err="1">
                <a:solidFill>
                  <a:srgbClr val="0000FF"/>
                </a:solidFill>
              </a:rPr>
              <a:t>glmStepAIC</a:t>
            </a:r>
            <a:r>
              <a:rPr lang="en-US" sz="2000" dirty="0">
                <a:solidFill>
                  <a:srgbClr val="0000FF"/>
                </a:solidFill>
              </a:rPr>
              <a:t>")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tmod1.bs1$results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     </a:t>
            </a:r>
            <a:r>
              <a:rPr lang="en-US" sz="2000" dirty="0">
                <a:solidFill>
                  <a:srgbClr val="FF0000"/>
                </a:solidFill>
              </a:rPr>
              <a:t>parameter     RMSE        </a:t>
            </a:r>
            <a:r>
              <a:rPr lang="en-US" sz="2000" dirty="0" err="1">
                <a:solidFill>
                  <a:srgbClr val="FF0000"/>
                </a:solidFill>
              </a:rPr>
              <a:t>Rsquared</a:t>
            </a:r>
            <a:r>
              <a:rPr lang="en-US" sz="2000" dirty="0">
                <a:solidFill>
                  <a:srgbClr val="FF0000"/>
                </a:solidFill>
              </a:rPr>
              <a:t>        RMSESD       </a:t>
            </a:r>
            <a:r>
              <a:rPr lang="en-US" sz="2000" dirty="0" err="1">
                <a:solidFill>
                  <a:srgbClr val="FF0000"/>
                </a:solidFill>
              </a:rPr>
              <a:t>RsquaredSD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1      none         4.65436     0.7013852      0.3221535    0.04098558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tmod1.bs1$resample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 	   RMSE		</a:t>
            </a:r>
            <a:r>
              <a:rPr lang="en-US" sz="2000" dirty="0" err="1">
                <a:solidFill>
                  <a:srgbClr val="FF0000"/>
                </a:solidFill>
              </a:rPr>
              <a:t>Rsquared</a:t>
            </a:r>
            <a:r>
              <a:rPr lang="en-US" sz="2000" dirty="0">
                <a:solidFill>
                  <a:srgbClr val="FF0000"/>
                </a:solidFill>
              </a:rPr>
              <a:t> 		parameter 	Resample</a:t>
            </a:r>
          </a:p>
          <a:p>
            <a:pPr>
              <a:buNone/>
            </a:pPr>
            <a:r>
              <a:rPr lang="it-IT" sz="2000" dirty="0">
                <a:solidFill>
                  <a:srgbClr val="FF0000"/>
                </a:solidFill>
              </a:rPr>
              <a:t>1 	   4.542549 	0.6317638      	none 		Resample001</a:t>
            </a:r>
          </a:p>
          <a:p>
            <a:pPr>
              <a:buNone/>
            </a:pPr>
            <a:r>
              <a:rPr lang="it-IT" sz="2000" dirty="0">
                <a:solidFill>
                  <a:srgbClr val="FF0000"/>
                </a:solidFill>
              </a:rPr>
              <a:t>2 	   4.606437 	0.6752286      	none 		Resample002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</a:rPr>
              <a:t>99   4.333208 	0.7067568      	none 		Resample099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</a:rPr>
              <a:t>100 4.529748 	0.6724845      	none 		Resample100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tmod1.bs1$finalModel 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Coefficients: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(Intercept)            Age              </a:t>
            </a:r>
            <a:r>
              <a:rPr lang="en-US" sz="2000" dirty="0" err="1">
                <a:solidFill>
                  <a:srgbClr val="FF0000"/>
                </a:solidFill>
              </a:rPr>
              <a:t>Wt</a:t>
            </a:r>
            <a:r>
              <a:rPr lang="en-US" sz="2000" dirty="0">
                <a:solidFill>
                  <a:srgbClr val="FF0000"/>
                </a:solidFill>
              </a:rPr>
              <a:t>              Neck            </a:t>
            </a:r>
            <a:r>
              <a:rPr lang="en-US" sz="2000" dirty="0" err="1">
                <a:solidFill>
                  <a:srgbClr val="FF0000"/>
                </a:solidFill>
              </a:rPr>
              <a:t>Abd</a:t>
            </a:r>
            <a:r>
              <a:rPr lang="en-US" sz="2000" dirty="0">
                <a:solidFill>
                  <a:srgbClr val="FF0000"/>
                </a:solidFill>
              </a:rPr>
              <a:t>              Hip             Thigh            Arm           Wrist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  -22.65637      0.06578     -0.08985     -0.46656      0.94482     -0.19543      0.30239      0.51572     -1.53665</a:t>
            </a:r>
          </a:p>
          <a:p>
            <a:pPr>
              <a:buNone/>
            </a:pPr>
            <a:endParaRPr lang="en-US" sz="11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Degrees of Freedom: 251 Total (i.e. Null);  243 Residual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Null Deviance:      17580 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Residual Deviance: 4455         AIC: 1459</a:t>
            </a:r>
          </a:p>
          <a:p>
            <a:pPr>
              <a:buNone/>
            </a:pP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7418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Model Selection: 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265" y="1134737"/>
            <a:ext cx="10598227" cy="55277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### Regression Data Example- .632 Bootstrap and adaptive Bootstrap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tmod1.bs2&lt;-train(PBF ~ ., data=</a:t>
            </a:r>
            <a:r>
              <a:rPr lang="en-US" sz="2000" dirty="0" err="1">
                <a:solidFill>
                  <a:srgbClr val="0000FF"/>
                </a:solidFill>
              </a:rPr>
              <a:t>bodyfat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trControl</a:t>
            </a:r>
            <a:r>
              <a:rPr lang="en-US" sz="2000" dirty="0">
                <a:solidFill>
                  <a:srgbClr val="0000FF"/>
                </a:solidFill>
              </a:rPr>
              <a:t>=</a:t>
            </a:r>
            <a:r>
              <a:rPr lang="en-US" sz="2000" dirty="0" err="1">
                <a:solidFill>
                  <a:srgbClr val="0000FF"/>
                </a:solidFill>
              </a:rPr>
              <a:t>trainControl</a:t>
            </a:r>
            <a:r>
              <a:rPr lang="en-US" sz="2000" dirty="0">
                <a:solidFill>
                  <a:srgbClr val="0000FF"/>
                </a:solidFill>
              </a:rPr>
              <a:t>("boot632", number=1000), 	method="</a:t>
            </a:r>
            <a:r>
              <a:rPr lang="en-US" sz="2000" dirty="0" err="1">
                <a:solidFill>
                  <a:srgbClr val="0000FF"/>
                </a:solidFill>
              </a:rPr>
              <a:t>glmStepAIC</a:t>
            </a:r>
            <a:r>
              <a:rPr lang="en-US" sz="2000" dirty="0">
                <a:solidFill>
                  <a:srgbClr val="0000FF"/>
                </a:solidFill>
              </a:rPr>
              <a:t>")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tmod1.bs2$results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tmod1.bs2$resample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tmod1.bs2$finalModel </a:t>
            </a:r>
          </a:p>
          <a:p>
            <a:pPr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tmod1.bs3&lt;-train(PBF ~ ., data=</a:t>
            </a:r>
            <a:r>
              <a:rPr lang="en-US" sz="2000" dirty="0" err="1">
                <a:solidFill>
                  <a:srgbClr val="0000FF"/>
                </a:solidFill>
              </a:rPr>
              <a:t>bodyfat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trControl</a:t>
            </a:r>
            <a:r>
              <a:rPr lang="en-US" sz="2000" dirty="0">
                <a:solidFill>
                  <a:srgbClr val="0000FF"/>
                </a:solidFill>
              </a:rPr>
              <a:t>=</a:t>
            </a:r>
            <a:r>
              <a:rPr lang="en-US" sz="2000" dirty="0" err="1">
                <a:solidFill>
                  <a:srgbClr val="0000FF"/>
                </a:solidFill>
              </a:rPr>
              <a:t>trainControl</a:t>
            </a:r>
            <a:r>
              <a:rPr lang="en-US" sz="2000" dirty="0">
                <a:solidFill>
                  <a:srgbClr val="0000FF"/>
                </a:solidFill>
              </a:rPr>
              <a:t>("</a:t>
            </a:r>
            <a:r>
              <a:rPr lang="en-US" sz="2000" dirty="0" err="1">
                <a:solidFill>
                  <a:srgbClr val="0000FF"/>
                </a:solidFill>
              </a:rPr>
              <a:t>adaptive_boot</a:t>
            </a:r>
            <a:r>
              <a:rPr lang="en-US" sz="2000" dirty="0">
                <a:solidFill>
                  <a:srgbClr val="0000FF"/>
                </a:solidFill>
              </a:rPr>
              <a:t>", number=1000), 	method="</a:t>
            </a:r>
            <a:r>
              <a:rPr lang="en-US" sz="2000" dirty="0" err="1">
                <a:solidFill>
                  <a:srgbClr val="0000FF"/>
                </a:solidFill>
              </a:rPr>
              <a:t>glmStepAIC</a:t>
            </a:r>
            <a:r>
              <a:rPr lang="en-US" sz="2000" dirty="0">
                <a:solidFill>
                  <a:srgbClr val="0000FF"/>
                </a:solidFill>
              </a:rPr>
              <a:t>")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tmod1.bs3$results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tmod1.bs3$resample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tmod1.bs3$finalModel </a:t>
            </a:r>
            <a:endParaRPr lang="en-US" sz="2000" dirty="0"/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45554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Model Selection: 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265" y="1134737"/>
            <a:ext cx="10598227" cy="55277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### What about direction of selection?</a:t>
            </a:r>
          </a:p>
          <a:p>
            <a:pPr>
              <a:buNone/>
            </a:pPr>
            <a:r>
              <a:rPr lang="en-US" sz="2000" dirty="0"/>
              <a:t>### Backward (default)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back.cv&lt;-train(x=</a:t>
            </a:r>
            <a:r>
              <a:rPr lang="en-US" sz="2000" dirty="0" err="1">
                <a:solidFill>
                  <a:srgbClr val="0000FF"/>
                </a:solidFill>
              </a:rPr>
              <a:t>bodyfat</a:t>
            </a:r>
            <a:r>
              <a:rPr lang="en-US" sz="2000" dirty="0">
                <a:solidFill>
                  <a:srgbClr val="0000FF"/>
                </a:solidFill>
              </a:rPr>
              <a:t>[,2:14], y=</a:t>
            </a:r>
            <a:r>
              <a:rPr lang="en-US" sz="2000" dirty="0" err="1">
                <a:solidFill>
                  <a:srgbClr val="0000FF"/>
                </a:solidFill>
              </a:rPr>
              <a:t>bodyfat</a:t>
            </a:r>
            <a:r>
              <a:rPr lang="en-US" sz="2000" dirty="0">
                <a:solidFill>
                  <a:srgbClr val="0000FF"/>
                </a:solidFill>
              </a:rPr>
              <a:t>[,1], </a:t>
            </a:r>
            <a:r>
              <a:rPr lang="en-US" sz="2000" dirty="0" err="1">
                <a:solidFill>
                  <a:srgbClr val="0000FF"/>
                </a:solidFill>
              </a:rPr>
              <a:t>trControl</a:t>
            </a:r>
            <a:r>
              <a:rPr lang="en-US" sz="2000" dirty="0">
                <a:solidFill>
                  <a:srgbClr val="0000FF"/>
                </a:solidFill>
              </a:rPr>
              <a:t>=</a:t>
            </a:r>
            <a:r>
              <a:rPr lang="en-US" sz="2000" dirty="0" err="1">
                <a:solidFill>
                  <a:srgbClr val="0000FF"/>
                </a:solidFill>
              </a:rPr>
              <a:t>trainControl</a:t>
            </a:r>
            <a:r>
              <a:rPr lang="en-US" sz="2000" dirty="0">
                <a:solidFill>
                  <a:srgbClr val="0000FF"/>
                </a:solidFill>
              </a:rPr>
              <a:t>("cv", number=10), method="</a:t>
            </a:r>
            <a:r>
              <a:rPr lang="en-US" sz="2000" dirty="0" err="1">
                <a:solidFill>
                  <a:srgbClr val="0000FF"/>
                </a:solidFill>
              </a:rPr>
              <a:t>glmStepAIC</a:t>
            </a:r>
            <a:r>
              <a:rPr lang="en-US" sz="2000" dirty="0">
                <a:solidFill>
                  <a:srgbClr val="0000FF"/>
                </a:solidFill>
              </a:rPr>
              <a:t>")</a:t>
            </a:r>
          </a:p>
          <a:p>
            <a:pPr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000" dirty="0"/>
              <a:t>### Forward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for.cv&lt;-train(x=</a:t>
            </a:r>
            <a:r>
              <a:rPr lang="en-US" sz="2000" dirty="0" err="1">
                <a:solidFill>
                  <a:srgbClr val="0000FF"/>
                </a:solidFill>
              </a:rPr>
              <a:t>bodyfat</a:t>
            </a:r>
            <a:r>
              <a:rPr lang="en-US" sz="2000" dirty="0">
                <a:solidFill>
                  <a:srgbClr val="0000FF"/>
                </a:solidFill>
              </a:rPr>
              <a:t>[,2:14], y=</a:t>
            </a:r>
            <a:r>
              <a:rPr lang="en-US" sz="2000" dirty="0" err="1">
                <a:solidFill>
                  <a:srgbClr val="0000FF"/>
                </a:solidFill>
              </a:rPr>
              <a:t>bodyfat</a:t>
            </a:r>
            <a:r>
              <a:rPr lang="en-US" sz="2000" dirty="0">
                <a:solidFill>
                  <a:srgbClr val="0000FF"/>
                </a:solidFill>
              </a:rPr>
              <a:t>[,1], </a:t>
            </a:r>
            <a:r>
              <a:rPr lang="en-US" sz="2000" dirty="0" err="1">
                <a:solidFill>
                  <a:srgbClr val="0000FF"/>
                </a:solidFill>
              </a:rPr>
              <a:t>trControl</a:t>
            </a:r>
            <a:r>
              <a:rPr lang="en-US" sz="2000" dirty="0">
                <a:solidFill>
                  <a:srgbClr val="0000FF"/>
                </a:solidFill>
              </a:rPr>
              <a:t>=</a:t>
            </a:r>
            <a:r>
              <a:rPr lang="en-US" sz="2000" dirty="0" err="1">
                <a:solidFill>
                  <a:srgbClr val="0000FF"/>
                </a:solidFill>
              </a:rPr>
              <a:t>trainControl</a:t>
            </a:r>
            <a:r>
              <a:rPr lang="en-US" sz="2000" dirty="0">
                <a:solidFill>
                  <a:srgbClr val="0000FF"/>
                </a:solidFill>
              </a:rPr>
              <a:t>("cv", number=10), method="</a:t>
            </a:r>
            <a:r>
              <a:rPr lang="en-US" sz="2000" dirty="0" err="1">
                <a:solidFill>
                  <a:srgbClr val="0000FF"/>
                </a:solidFill>
              </a:rPr>
              <a:t>glmStepAIC</a:t>
            </a:r>
            <a:r>
              <a:rPr lang="en-US" sz="2000" dirty="0">
                <a:solidFill>
                  <a:srgbClr val="0000FF"/>
                </a:solidFill>
              </a:rPr>
              <a:t>", 	direction="forward")</a:t>
            </a:r>
          </a:p>
          <a:p>
            <a:pPr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000" dirty="0"/>
              <a:t>### Forward-Backward</a:t>
            </a:r>
            <a:endParaRPr lang="en-US" sz="20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both.cv&lt;-train(x=</a:t>
            </a:r>
            <a:r>
              <a:rPr lang="en-US" sz="2000" dirty="0" err="1">
                <a:solidFill>
                  <a:srgbClr val="0000FF"/>
                </a:solidFill>
              </a:rPr>
              <a:t>bodyfat</a:t>
            </a:r>
            <a:r>
              <a:rPr lang="en-US" sz="2000" dirty="0">
                <a:solidFill>
                  <a:srgbClr val="0000FF"/>
                </a:solidFill>
              </a:rPr>
              <a:t>[,2:14], y=</a:t>
            </a:r>
            <a:r>
              <a:rPr lang="en-US" sz="2000" dirty="0" err="1">
                <a:solidFill>
                  <a:srgbClr val="0000FF"/>
                </a:solidFill>
              </a:rPr>
              <a:t>bodyfat</a:t>
            </a:r>
            <a:r>
              <a:rPr lang="en-US" sz="2000" dirty="0">
                <a:solidFill>
                  <a:srgbClr val="0000FF"/>
                </a:solidFill>
              </a:rPr>
              <a:t>[,1], </a:t>
            </a:r>
            <a:r>
              <a:rPr lang="en-US" sz="2000" dirty="0" err="1">
                <a:solidFill>
                  <a:srgbClr val="0000FF"/>
                </a:solidFill>
              </a:rPr>
              <a:t>trControl</a:t>
            </a:r>
            <a:r>
              <a:rPr lang="en-US" sz="2000" dirty="0">
                <a:solidFill>
                  <a:srgbClr val="0000FF"/>
                </a:solidFill>
              </a:rPr>
              <a:t>=</a:t>
            </a:r>
            <a:r>
              <a:rPr lang="en-US" sz="2000" dirty="0" err="1">
                <a:solidFill>
                  <a:srgbClr val="0000FF"/>
                </a:solidFill>
              </a:rPr>
              <a:t>trainControl</a:t>
            </a:r>
            <a:r>
              <a:rPr lang="en-US" sz="2000" dirty="0">
                <a:solidFill>
                  <a:srgbClr val="0000FF"/>
                </a:solidFill>
              </a:rPr>
              <a:t>("cv", number=10), method="</a:t>
            </a:r>
            <a:r>
              <a:rPr lang="en-US" sz="2000" dirty="0" err="1">
                <a:solidFill>
                  <a:srgbClr val="0000FF"/>
                </a:solidFill>
              </a:rPr>
              <a:t>glmStepAIC</a:t>
            </a:r>
            <a:r>
              <a:rPr lang="en-US" sz="2000" dirty="0">
                <a:solidFill>
                  <a:srgbClr val="0000FF"/>
                </a:solidFill>
              </a:rPr>
              <a:t>", direction="both") </a:t>
            </a:r>
          </a:p>
        </p:txBody>
      </p:sp>
    </p:spTree>
    <p:extLst>
      <p:ext uri="{BB962C8B-B14F-4D97-AF65-F5344CB8AC3E}">
        <p14:creationId xmlns:p14="http://schemas.microsoft.com/office/powerpoint/2010/main" val="4246843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Classification Model Selection: Breast Carcinoma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265" y="1134737"/>
            <a:ext cx="10598227" cy="552771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000" dirty="0"/>
              <a:t>### Also using step AIC but for GLM model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tmod2.cv1&lt;-train(x=</a:t>
            </a:r>
            <a:r>
              <a:rPr lang="en-US" sz="2000" dirty="0" err="1">
                <a:solidFill>
                  <a:srgbClr val="0000FF"/>
                </a:solidFill>
              </a:rPr>
              <a:t>btis</a:t>
            </a:r>
            <a:r>
              <a:rPr lang="en-US" sz="2000" dirty="0">
                <a:solidFill>
                  <a:srgbClr val="0000FF"/>
                </a:solidFill>
              </a:rPr>
              <a:t>[,3:7], y=</a:t>
            </a:r>
            <a:r>
              <a:rPr lang="en-US" sz="2000" dirty="0" err="1">
                <a:solidFill>
                  <a:srgbClr val="0000FF"/>
                </a:solidFill>
              </a:rPr>
              <a:t>as.factor</a:t>
            </a:r>
            <a:r>
              <a:rPr lang="en-US" sz="2000" dirty="0">
                <a:solidFill>
                  <a:srgbClr val="0000FF"/>
                </a:solidFill>
              </a:rPr>
              <a:t>(</a:t>
            </a:r>
            <a:r>
              <a:rPr lang="en-US" sz="2000" dirty="0" err="1">
                <a:solidFill>
                  <a:srgbClr val="0000FF"/>
                </a:solidFill>
              </a:rPr>
              <a:t>btis</a:t>
            </a:r>
            <a:r>
              <a:rPr lang="en-US" sz="2000" dirty="0">
                <a:solidFill>
                  <a:srgbClr val="0000FF"/>
                </a:solidFill>
              </a:rPr>
              <a:t>[,10]), </a:t>
            </a:r>
            <a:r>
              <a:rPr lang="en-US" sz="2000" dirty="0" err="1">
                <a:solidFill>
                  <a:srgbClr val="0000FF"/>
                </a:solidFill>
              </a:rPr>
              <a:t>trControl</a:t>
            </a:r>
            <a:r>
              <a:rPr lang="en-US" sz="2000" dirty="0">
                <a:solidFill>
                  <a:srgbClr val="0000FF"/>
                </a:solidFill>
              </a:rPr>
              <a:t>=</a:t>
            </a:r>
            <a:r>
              <a:rPr lang="en-US" sz="2000" dirty="0" err="1">
                <a:solidFill>
                  <a:srgbClr val="0000FF"/>
                </a:solidFill>
              </a:rPr>
              <a:t>trainControl</a:t>
            </a:r>
            <a:r>
              <a:rPr lang="en-US" sz="2000" dirty="0">
                <a:solidFill>
                  <a:srgbClr val="0000FF"/>
                </a:solidFill>
              </a:rPr>
              <a:t>("cv", number=10), 	metric="Accuracy", method="</a:t>
            </a:r>
            <a:r>
              <a:rPr lang="en-US" sz="2000" dirty="0" err="1">
                <a:solidFill>
                  <a:srgbClr val="0000FF"/>
                </a:solidFill>
              </a:rPr>
              <a:t>glmStepAIC</a:t>
            </a:r>
            <a:r>
              <a:rPr lang="en-US" sz="2000" dirty="0">
                <a:solidFill>
                  <a:srgbClr val="0000FF"/>
                </a:solidFill>
              </a:rPr>
              <a:t>", family="binomial")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tmod2.cv1$results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    parameter   Accuracy      Kappa            </a:t>
            </a:r>
            <a:r>
              <a:rPr lang="en-US" sz="2000" dirty="0" err="1">
                <a:solidFill>
                  <a:srgbClr val="FF0000"/>
                </a:solidFill>
              </a:rPr>
              <a:t>AccuracySD</a:t>
            </a:r>
            <a:r>
              <a:rPr lang="en-US" sz="2000" dirty="0">
                <a:solidFill>
                  <a:srgbClr val="FF0000"/>
                </a:solidFill>
              </a:rPr>
              <a:t>    </a:t>
            </a:r>
            <a:r>
              <a:rPr lang="en-US" sz="2000" dirty="0" err="1">
                <a:solidFill>
                  <a:srgbClr val="FF0000"/>
                </a:solidFill>
              </a:rPr>
              <a:t>KappaSD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1      none        0.9163889   0.7878401   0.08287373    0.1958306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tmod2.cv1$resample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     Accuracy       Kappa        Resample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1  0.8750000   0.7142857   Fold01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2  1.0000000   1.0000000   Fold02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3  1.0000000   1.0000000   Fold03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4  0.8750000   0.6000000   Fold04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5  0.9000000   0.7368421   Fold05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6  1.0000000   1.0000000   Fold06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7  0.8750000   0.6000000   Fold07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8  0.7500000   0.5000000   Fold08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9  0.8888889   0.7272727   Fold09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10 1.0000000 1.0000000    Fold10</a:t>
            </a:r>
          </a:p>
        </p:txBody>
      </p:sp>
    </p:spTree>
    <p:extLst>
      <p:ext uri="{BB962C8B-B14F-4D97-AF65-F5344CB8AC3E}">
        <p14:creationId xmlns:p14="http://schemas.microsoft.com/office/powerpoint/2010/main" val="14152567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Classification Model Selection: Breast Carcinoma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886" y="914400"/>
            <a:ext cx="10598227" cy="552771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000" dirty="0"/>
              <a:t>### Also using step AIC but for GLM model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tmod2.cv1$finalModel 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Call:  NULL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Coefficients: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(Intercept)        PA500          </a:t>
            </a:r>
            <a:r>
              <a:rPr lang="en-US" sz="2000" dirty="0" err="1">
                <a:solidFill>
                  <a:srgbClr val="FF0000"/>
                </a:solidFill>
              </a:rPr>
              <a:t>normArea</a:t>
            </a:r>
            <a:r>
              <a:rPr lang="en-US" sz="2000" dirty="0">
                <a:solidFill>
                  <a:srgbClr val="FF0000"/>
                </a:solidFill>
              </a:rPr>
              <a:t>  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    -9.5550         38.1756       0.1181  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Degrees of Freedom: 83 Total (i.e. Null);  81 Residual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Null Deviance:      94.47 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Residual Deviance: 30.24        AIC: 36.24</a:t>
            </a:r>
          </a:p>
          <a:p>
            <a:pPr>
              <a:buNone/>
            </a:pPr>
            <a:r>
              <a:rPr lang="en-US" sz="2000" dirty="0" err="1">
                <a:solidFill>
                  <a:srgbClr val="0000FF"/>
                </a:solidFill>
              </a:rPr>
              <a:t>confusionMatrix</a:t>
            </a:r>
            <a:r>
              <a:rPr lang="en-US" sz="2000" dirty="0">
                <a:solidFill>
                  <a:srgbClr val="0000FF"/>
                </a:solidFill>
              </a:rPr>
              <a:t>(tmod2.cv1)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Cross-Validated (10 fold) Confusion Matrix 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(entries are </a:t>
            </a:r>
            <a:r>
              <a:rPr lang="en-US" sz="2000" dirty="0" err="1">
                <a:solidFill>
                  <a:srgbClr val="FF0000"/>
                </a:solidFill>
              </a:rPr>
              <a:t>percentual</a:t>
            </a:r>
            <a:r>
              <a:rPr lang="en-US" sz="2000" dirty="0">
                <a:solidFill>
                  <a:srgbClr val="FF0000"/>
                </a:solidFill>
              </a:rPr>
              <a:t> average cell counts across resamples)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           	    Reference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Prediction      0          1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         0          70.2     3.6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         1          4.8       21.4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Accuracy (average) : 0.9167</a:t>
            </a:r>
          </a:p>
          <a:p>
            <a:pPr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7780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Thermoregulation During Surgery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564"/>
            <a:ext cx="10515600" cy="4992399"/>
          </a:xfrm>
        </p:spPr>
        <p:txBody>
          <a:bodyPr/>
          <a:lstStyle/>
          <a:p>
            <a:r>
              <a:rPr lang="en-US" dirty="0"/>
              <a:t>Occurrence of hypothermia during surgery is associated with increased complication rate</a:t>
            </a:r>
          </a:p>
          <a:p>
            <a:pPr lvl="1"/>
            <a:r>
              <a:rPr lang="en-US" dirty="0"/>
              <a:t>Hypothermia defined as temperature &lt; 36.0</a:t>
            </a:r>
            <a:r>
              <a:rPr lang="en-US" baseline="30000" dirty="0"/>
              <a:t>o</a:t>
            </a:r>
            <a:r>
              <a:rPr lang="en-US" dirty="0"/>
              <a:t>C</a:t>
            </a:r>
          </a:p>
          <a:p>
            <a:pPr lvl="1"/>
            <a:endParaRPr lang="en-US" sz="1200" dirty="0"/>
          </a:p>
          <a:p>
            <a:r>
              <a:rPr lang="en-US" dirty="0"/>
              <a:t>The goal of the study was to identify patient/hospital factors associated with hypothermia to identify potential interventions</a:t>
            </a:r>
          </a:p>
          <a:p>
            <a:endParaRPr lang="en-US" sz="1200" dirty="0"/>
          </a:p>
          <a:p>
            <a:r>
              <a:rPr lang="en-US" dirty="0"/>
              <a:t>Information collected in the study included</a:t>
            </a:r>
          </a:p>
          <a:p>
            <a:pPr lvl="1"/>
            <a:r>
              <a:rPr lang="en-US" dirty="0"/>
              <a:t>Patient characteristics (gender, age, BMI)</a:t>
            </a:r>
          </a:p>
          <a:p>
            <a:pPr lvl="1"/>
            <a:r>
              <a:rPr lang="en-US" dirty="0"/>
              <a:t>Procedural characteristics (surgery, anesthesia type, EBL, Total IV Fluids)</a:t>
            </a:r>
          </a:p>
          <a:p>
            <a:pPr lvl="1"/>
            <a:r>
              <a:rPr lang="en-US" dirty="0"/>
              <a:t>Hospital characteristics (</a:t>
            </a:r>
            <a:r>
              <a:rPr lang="en-US" dirty="0" err="1"/>
              <a:t>matress</a:t>
            </a:r>
            <a:r>
              <a:rPr lang="en-US" dirty="0"/>
              <a:t> temperature, OR temperature, OR humidity)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Time in surgery</a:t>
            </a:r>
          </a:p>
        </p:txBody>
      </p:sp>
    </p:spTree>
    <p:extLst>
      <p:ext uri="{BB962C8B-B14F-4D97-AF65-F5344CB8AC3E}">
        <p14:creationId xmlns:p14="http://schemas.microsoft.com/office/powerpoint/2010/main" val="657686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Using </a:t>
            </a:r>
            <a:r>
              <a:rPr lang="en-US" sz="4000" dirty="0">
                <a:cs typeface="Times New Roman" panose="02020603050405020304" pitchFamily="18" charset="0"/>
              </a:rPr>
              <a:t>K</a:t>
            </a:r>
            <a:r>
              <a:rPr lang="en-US" sz="4000" dirty="0"/>
              <a:t>-Fold CV to Tune Cubic Spline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397"/>
            <a:ext cx="10515600" cy="501144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### 10-fold cross-validation…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00FF"/>
                </a:solidFill>
              </a:rPr>
              <a:t>set.seed</a:t>
            </a:r>
            <a:r>
              <a:rPr lang="en-US" sz="1800" dirty="0">
                <a:solidFill>
                  <a:srgbClr val="0000FF"/>
                </a:solidFill>
              </a:rPr>
              <a:t>(12345)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00FF"/>
                </a:solidFill>
              </a:rPr>
              <a:t>cv.ids</a:t>
            </a:r>
            <a:r>
              <a:rPr lang="en-US" sz="1800" dirty="0">
                <a:solidFill>
                  <a:srgbClr val="0000FF"/>
                </a:solidFill>
              </a:rPr>
              <a:t>&lt;-sample(1:370, 370, replace=F)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temp2&lt;-temp[</a:t>
            </a:r>
            <a:r>
              <a:rPr lang="en-US" sz="1800" dirty="0" err="1">
                <a:solidFill>
                  <a:srgbClr val="0000FF"/>
                </a:solidFill>
              </a:rPr>
              <a:t>cv.ids</a:t>
            </a:r>
            <a:r>
              <a:rPr lang="en-US" sz="1800" dirty="0">
                <a:solidFill>
                  <a:srgbClr val="0000FF"/>
                </a:solidFill>
              </a:rPr>
              <a:t>]; time2&lt;-time[</a:t>
            </a:r>
            <a:r>
              <a:rPr lang="en-US" sz="1800" dirty="0" err="1">
                <a:solidFill>
                  <a:srgbClr val="0000FF"/>
                </a:solidFill>
              </a:rPr>
              <a:t>cv.ids</a:t>
            </a:r>
            <a:r>
              <a:rPr lang="en-US" sz="1800" dirty="0">
                <a:solidFill>
                  <a:srgbClr val="0000FF"/>
                </a:solidFill>
              </a:rPr>
              <a:t>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00FF"/>
                </a:solidFill>
              </a:rPr>
              <a:t>vecmat</a:t>
            </a:r>
            <a:r>
              <a:rPr lang="en-US" sz="1800" dirty="0">
                <a:solidFill>
                  <a:srgbClr val="0000FF"/>
                </a:solidFill>
              </a:rPr>
              <a:t>&lt;-matrix(1:370, </a:t>
            </a:r>
            <a:r>
              <a:rPr lang="en-US" sz="1800" dirty="0" err="1">
                <a:solidFill>
                  <a:srgbClr val="0000FF"/>
                </a:solidFill>
              </a:rPr>
              <a:t>nrow</a:t>
            </a:r>
            <a:r>
              <a:rPr lang="en-US" sz="1800" dirty="0">
                <a:solidFill>
                  <a:srgbClr val="0000FF"/>
                </a:solidFill>
              </a:rPr>
              <a:t>=37, </a:t>
            </a:r>
            <a:r>
              <a:rPr lang="en-US" sz="1800" dirty="0" err="1">
                <a:solidFill>
                  <a:srgbClr val="0000FF"/>
                </a:solidFill>
              </a:rPr>
              <a:t>ncol</a:t>
            </a:r>
            <a:r>
              <a:rPr lang="en-US" sz="1800" dirty="0">
                <a:solidFill>
                  <a:srgbClr val="0000FF"/>
                </a:solidFill>
              </a:rPr>
              <a:t>=10, </a:t>
            </a:r>
            <a:r>
              <a:rPr lang="en-US" sz="1800" dirty="0" err="1">
                <a:solidFill>
                  <a:srgbClr val="0000FF"/>
                </a:solidFill>
              </a:rPr>
              <a:t>byrow</a:t>
            </a:r>
            <a:r>
              <a:rPr lang="en-US" sz="1800" dirty="0">
                <a:solidFill>
                  <a:srgbClr val="0000FF"/>
                </a:solidFill>
              </a:rPr>
              <a:t>=F)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00FF"/>
                </a:solidFill>
              </a:rPr>
              <a:t>cv.err</a:t>
            </a:r>
            <a:r>
              <a:rPr lang="en-US" sz="1800" dirty="0">
                <a:solidFill>
                  <a:srgbClr val="0000FF"/>
                </a:solidFill>
              </a:rPr>
              <a:t>&lt;-matrix(</a:t>
            </a:r>
            <a:r>
              <a:rPr lang="en-US" sz="1800" dirty="0" err="1">
                <a:solidFill>
                  <a:srgbClr val="0000FF"/>
                </a:solidFill>
              </a:rPr>
              <a:t>nrow</a:t>
            </a:r>
            <a:r>
              <a:rPr lang="en-US" sz="1800" dirty="0">
                <a:solidFill>
                  <a:srgbClr val="0000FF"/>
                </a:solidFill>
              </a:rPr>
              <a:t>=10, </a:t>
            </a:r>
            <a:r>
              <a:rPr lang="en-US" sz="1800" dirty="0" err="1">
                <a:solidFill>
                  <a:srgbClr val="0000FF"/>
                </a:solidFill>
              </a:rPr>
              <a:t>ncol</a:t>
            </a:r>
            <a:r>
              <a:rPr lang="en-US" sz="1800" dirty="0">
                <a:solidFill>
                  <a:srgbClr val="0000FF"/>
                </a:solidFill>
              </a:rPr>
              <a:t>=7)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for(</a:t>
            </a:r>
            <a:r>
              <a:rPr lang="en-US" sz="1800" dirty="0" err="1">
                <a:solidFill>
                  <a:srgbClr val="0000FF"/>
                </a:solidFill>
              </a:rPr>
              <a:t>i</a:t>
            </a:r>
            <a:r>
              <a:rPr lang="en-US" sz="1800" dirty="0">
                <a:solidFill>
                  <a:srgbClr val="0000FF"/>
                </a:solidFill>
              </a:rPr>
              <a:t> in 1:10){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	ids&lt;-</a:t>
            </a:r>
            <a:r>
              <a:rPr lang="en-US" sz="1800" dirty="0" err="1">
                <a:solidFill>
                  <a:srgbClr val="0000FF"/>
                </a:solidFill>
              </a:rPr>
              <a:t>vecmat</a:t>
            </a:r>
            <a:r>
              <a:rPr lang="en-US" sz="1800" dirty="0">
                <a:solidFill>
                  <a:srgbClr val="0000FF"/>
                </a:solidFill>
              </a:rPr>
              <a:t>[,</a:t>
            </a:r>
            <a:r>
              <a:rPr lang="en-US" sz="1800" dirty="0" err="1">
                <a:solidFill>
                  <a:srgbClr val="0000FF"/>
                </a:solidFill>
              </a:rPr>
              <a:t>i</a:t>
            </a:r>
            <a:r>
              <a:rPr lang="en-US" sz="1800" dirty="0">
                <a:solidFill>
                  <a:srgbClr val="0000FF"/>
                </a:solidFill>
              </a:rPr>
              <a:t>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	</a:t>
            </a:r>
            <a:r>
              <a:rPr lang="en-US" sz="1800" dirty="0" err="1">
                <a:solidFill>
                  <a:srgbClr val="0000FF"/>
                </a:solidFill>
              </a:rPr>
              <a:t>trtemp</a:t>
            </a:r>
            <a:r>
              <a:rPr lang="en-US" sz="1800" dirty="0">
                <a:solidFill>
                  <a:srgbClr val="0000FF"/>
                </a:solidFill>
              </a:rPr>
              <a:t>&lt;-temp2[-ids]; </a:t>
            </a:r>
            <a:r>
              <a:rPr lang="en-US" sz="1800" dirty="0" err="1">
                <a:solidFill>
                  <a:srgbClr val="0000FF"/>
                </a:solidFill>
              </a:rPr>
              <a:t>tstemp</a:t>
            </a:r>
            <a:r>
              <a:rPr lang="en-US" sz="1800" dirty="0">
                <a:solidFill>
                  <a:srgbClr val="0000FF"/>
                </a:solidFill>
              </a:rPr>
              <a:t>&lt;-temp2[ids]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	</a:t>
            </a:r>
            <a:r>
              <a:rPr lang="en-US" sz="1800" dirty="0" err="1">
                <a:solidFill>
                  <a:srgbClr val="0000FF"/>
                </a:solidFill>
              </a:rPr>
              <a:t>trtime</a:t>
            </a:r>
            <a:r>
              <a:rPr lang="en-US" sz="1800" dirty="0">
                <a:solidFill>
                  <a:srgbClr val="0000FF"/>
                </a:solidFill>
              </a:rPr>
              <a:t>&lt;-time2[-ids]; </a:t>
            </a:r>
            <a:r>
              <a:rPr lang="en-US" sz="1800" dirty="0" err="1">
                <a:solidFill>
                  <a:srgbClr val="0000FF"/>
                </a:solidFill>
              </a:rPr>
              <a:t>tstime</a:t>
            </a:r>
            <a:r>
              <a:rPr lang="en-US" sz="1800" dirty="0">
                <a:solidFill>
                  <a:srgbClr val="0000FF"/>
                </a:solidFill>
              </a:rPr>
              <a:t>&lt;-time2[ids]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	for (j in 1:7)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	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	fit&lt;-lm(</a:t>
            </a:r>
            <a:r>
              <a:rPr lang="en-US" sz="1800" dirty="0" err="1">
                <a:solidFill>
                  <a:srgbClr val="0000FF"/>
                </a:solidFill>
              </a:rPr>
              <a:t>trtemp</a:t>
            </a:r>
            <a:r>
              <a:rPr lang="en-US" sz="1800" dirty="0">
                <a:solidFill>
                  <a:srgbClr val="0000FF"/>
                </a:solidFill>
              </a:rPr>
              <a:t> ~ ns(</a:t>
            </a:r>
            <a:r>
              <a:rPr lang="en-US" sz="1800" dirty="0" err="1">
                <a:solidFill>
                  <a:srgbClr val="0000FF"/>
                </a:solidFill>
              </a:rPr>
              <a:t>trtime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 err="1">
                <a:solidFill>
                  <a:srgbClr val="0000FF"/>
                </a:solidFill>
              </a:rPr>
              <a:t>df</a:t>
            </a:r>
            <a:r>
              <a:rPr lang="en-US" sz="1800" dirty="0">
                <a:solidFill>
                  <a:srgbClr val="0000FF"/>
                </a:solidFill>
              </a:rPr>
              <a:t>=(j+3)))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	</a:t>
            </a:r>
            <a:r>
              <a:rPr lang="en-US" sz="1800" dirty="0" err="1">
                <a:solidFill>
                  <a:srgbClr val="0000FF"/>
                </a:solidFill>
              </a:rPr>
              <a:t>cv.err</a:t>
            </a:r>
            <a:r>
              <a:rPr lang="en-US" sz="1800" dirty="0">
                <a:solidFill>
                  <a:srgbClr val="0000FF"/>
                </a:solidFill>
              </a:rPr>
              <a:t>[</a:t>
            </a:r>
            <a:r>
              <a:rPr lang="en-US" sz="1800" dirty="0" err="1">
                <a:solidFill>
                  <a:srgbClr val="0000FF"/>
                </a:solidFill>
              </a:rPr>
              <a:t>i,j</a:t>
            </a:r>
            <a:r>
              <a:rPr lang="en-US" sz="1800" dirty="0">
                <a:solidFill>
                  <a:srgbClr val="0000FF"/>
                </a:solidFill>
              </a:rPr>
              <a:t>]&lt;-mean((temp2[ids]-predict(fit, </a:t>
            </a:r>
            <a:r>
              <a:rPr lang="en-US" sz="1800" dirty="0" err="1">
                <a:solidFill>
                  <a:srgbClr val="0000FF"/>
                </a:solidFill>
              </a:rPr>
              <a:t>newdata</a:t>
            </a:r>
            <a:r>
              <a:rPr lang="en-US" sz="1800" dirty="0">
                <a:solidFill>
                  <a:srgbClr val="0000FF"/>
                </a:solidFill>
              </a:rPr>
              <a:t>=</a:t>
            </a:r>
            <a:r>
              <a:rPr lang="en-US" sz="1800" dirty="0" err="1">
                <a:solidFill>
                  <a:srgbClr val="0000FF"/>
                </a:solidFill>
              </a:rPr>
              <a:t>data.frame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trtime</a:t>
            </a:r>
            <a:r>
              <a:rPr lang="en-US" sz="1800" dirty="0">
                <a:solidFill>
                  <a:srgbClr val="0000FF"/>
                </a:solidFill>
              </a:rPr>
              <a:t>=</a:t>
            </a:r>
            <a:r>
              <a:rPr lang="en-US" sz="1800" dirty="0" err="1">
                <a:solidFill>
                  <a:srgbClr val="0000FF"/>
                </a:solidFill>
              </a:rPr>
              <a:t>tstime</a:t>
            </a:r>
            <a:r>
              <a:rPr lang="en-US" sz="1800" dirty="0">
                <a:solidFill>
                  <a:srgbClr val="0000FF"/>
                </a:solidFill>
              </a:rPr>
              <a:t>)))^2)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	}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round(</a:t>
            </a:r>
            <a:r>
              <a:rPr lang="en-US" sz="1800" dirty="0" err="1">
                <a:solidFill>
                  <a:srgbClr val="0000FF"/>
                </a:solidFill>
              </a:rPr>
              <a:t>colMeans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cv.err</a:t>
            </a:r>
            <a:r>
              <a:rPr lang="en-US" sz="1800" dirty="0">
                <a:solidFill>
                  <a:srgbClr val="0000FF"/>
                </a:solidFill>
              </a:rPr>
              <a:t>), 4)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[1] 0.3106   0.3120   0.3136   0.3124   0.3147   0.3126   0.3176</a:t>
            </a:r>
          </a:p>
        </p:txBody>
      </p:sp>
    </p:spTree>
    <p:extLst>
      <p:ext uri="{BB962C8B-B14F-4D97-AF65-F5344CB8AC3E}">
        <p14:creationId xmlns:p14="http://schemas.microsoft.com/office/powerpoint/2010/main" val="3152360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Using </a:t>
            </a:r>
            <a:r>
              <a:rPr lang="en-US" sz="4000" dirty="0">
                <a:cs typeface="Times New Roman" panose="02020603050405020304" pitchFamily="18" charset="0"/>
              </a:rPr>
              <a:t>LOOC</a:t>
            </a:r>
            <a:r>
              <a:rPr lang="en-US" sz="4000" dirty="0"/>
              <a:t>V to Tune Cubic Spline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397"/>
            <a:ext cx="10515600" cy="501144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### Leave one out cross-validation…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cv.err2&lt;-matrix(</a:t>
            </a:r>
            <a:r>
              <a:rPr lang="en-US" sz="1800" dirty="0" err="1">
                <a:solidFill>
                  <a:srgbClr val="0000FF"/>
                </a:solidFill>
              </a:rPr>
              <a:t>nrow</a:t>
            </a:r>
            <a:r>
              <a:rPr lang="en-US" sz="1800" dirty="0">
                <a:solidFill>
                  <a:srgbClr val="0000FF"/>
                </a:solidFill>
              </a:rPr>
              <a:t>=length(time), </a:t>
            </a:r>
            <a:r>
              <a:rPr lang="en-US" sz="1800" dirty="0" err="1">
                <a:solidFill>
                  <a:srgbClr val="0000FF"/>
                </a:solidFill>
              </a:rPr>
              <a:t>ncol</a:t>
            </a:r>
            <a:r>
              <a:rPr lang="en-US" sz="1800" dirty="0">
                <a:solidFill>
                  <a:srgbClr val="0000FF"/>
                </a:solidFill>
              </a:rPr>
              <a:t>=7)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for(</a:t>
            </a:r>
            <a:r>
              <a:rPr lang="en-US" sz="1800" dirty="0" err="1">
                <a:solidFill>
                  <a:srgbClr val="0000FF"/>
                </a:solidFill>
              </a:rPr>
              <a:t>i</a:t>
            </a:r>
            <a:r>
              <a:rPr lang="en-US" sz="1800" dirty="0">
                <a:solidFill>
                  <a:srgbClr val="0000FF"/>
                </a:solidFill>
              </a:rPr>
              <a:t> in 1:length(time))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trtemp</a:t>
            </a:r>
            <a:r>
              <a:rPr lang="en-US" sz="1800" dirty="0">
                <a:solidFill>
                  <a:srgbClr val="0000FF"/>
                </a:solidFill>
              </a:rPr>
              <a:t>&lt;-temp[-</a:t>
            </a:r>
            <a:r>
              <a:rPr lang="en-US" sz="1800" dirty="0" err="1">
                <a:solidFill>
                  <a:srgbClr val="0000FF"/>
                </a:solidFill>
              </a:rPr>
              <a:t>i</a:t>
            </a:r>
            <a:r>
              <a:rPr lang="en-US" sz="1800" dirty="0">
                <a:solidFill>
                  <a:srgbClr val="0000FF"/>
                </a:solidFill>
              </a:rPr>
              <a:t>]; </a:t>
            </a:r>
            <a:r>
              <a:rPr lang="en-US" sz="1800" dirty="0" err="1">
                <a:solidFill>
                  <a:srgbClr val="0000FF"/>
                </a:solidFill>
              </a:rPr>
              <a:t>tstemp</a:t>
            </a:r>
            <a:r>
              <a:rPr lang="en-US" sz="1800" dirty="0">
                <a:solidFill>
                  <a:srgbClr val="0000FF"/>
                </a:solidFill>
              </a:rPr>
              <a:t>&lt;-temp[</a:t>
            </a:r>
            <a:r>
              <a:rPr lang="en-US" sz="1800" dirty="0" err="1">
                <a:solidFill>
                  <a:srgbClr val="0000FF"/>
                </a:solidFill>
              </a:rPr>
              <a:t>i</a:t>
            </a:r>
            <a:r>
              <a:rPr lang="en-US" sz="1800" dirty="0">
                <a:solidFill>
                  <a:srgbClr val="0000FF"/>
                </a:solidFill>
              </a:rPr>
              <a:t>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trtime</a:t>
            </a:r>
            <a:r>
              <a:rPr lang="en-US" sz="1800" dirty="0">
                <a:solidFill>
                  <a:srgbClr val="0000FF"/>
                </a:solidFill>
              </a:rPr>
              <a:t>&lt;-time[-</a:t>
            </a:r>
            <a:r>
              <a:rPr lang="en-US" sz="1800" dirty="0" err="1">
                <a:solidFill>
                  <a:srgbClr val="0000FF"/>
                </a:solidFill>
              </a:rPr>
              <a:t>i</a:t>
            </a:r>
            <a:r>
              <a:rPr lang="en-US" sz="1800" dirty="0">
                <a:solidFill>
                  <a:srgbClr val="0000FF"/>
                </a:solidFill>
              </a:rPr>
              <a:t>]; </a:t>
            </a:r>
            <a:r>
              <a:rPr lang="en-US" sz="1800" dirty="0" err="1">
                <a:solidFill>
                  <a:srgbClr val="0000FF"/>
                </a:solidFill>
              </a:rPr>
              <a:t>tstime</a:t>
            </a:r>
            <a:r>
              <a:rPr lang="en-US" sz="1800" dirty="0">
                <a:solidFill>
                  <a:srgbClr val="0000FF"/>
                </a:solidFill>
              </a:rPr>
              <a:t>&lt;-time[</a:t>
            </a:r>
            <a:r>
              <a:rPr lang="en-US" sz="1800" dirty="0" err="1">
                <a:solidFill>
                  <a:srgbClr val="0000FF"/>
                </a:solidFill>
              </a:rPr>
              <a:t>i</a:t>
            </a:r>
            <a:r>
              <a:rPr lang="en-US" sz="1800" dirty="0">
                <a:solidFill>
                  <a:srgbClr val="0000FF"/>
                </a:solidFill>
              </a:rPr>
              <a:t>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for (j in 1:7)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fit&lt;-lm(</a:t>
            </a:r>
            <a:r>
              <a:rPr lang="en-US" sz="1800" dirty="0" err="1">
                <a:solidFill>
                  <a:srgbClr val="0000FF"/>
                </a:solidFill>
              </a:rPr>
              <a:t>trtemp</a:t>
            </a:r>
            <a:r>
              <a:rPr lang="en-US" sz="1800" dirty="0">
                <a:solidFill>
                  <a:srgbClr val="0000FF"/>
                </a:solidFill>
              </a:rPr>
              <a:t> ~ ns(</a:t>
            </a:r>
            <a:r>
              <a:rPr lang="en-US" sz="1800" dirty="0" err="1">
                <a:solidFill>
                  <a:srgbClr val="0000FF"/>
                </a:solidFill>
              </a:rPr>
              <a:t>trtime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 err="1">
                <a:solidFill>
                  <a:srgbClr val="0000FF"/>
                </a:solidFill>
              </a:rPr>
              <a:t>df</a:t>
            </a:r>
            <a:r>
              <a:rPr lang="en-US" sz="1800" dirty="0">
                <a:solidFill>
                  <a:srgbClr val="0000FF"/>
                </a:solidFill>
              </a:rPr>
              <a:t>=(j+3)))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cv.err2[</a:t>
            </a:r>
            <a:r>
              <a:rPr lang="en-US" sz="1800" dirty="0" err="1">
                <a:solidFill>
                  <a:srgbClr val="0000FF"/>
                </a:solidFill>
              </a:rPr>
              <a:t>i,j</a:t>
            </a:r>
            <a:r>
              <a:rPr lang="en-US" sz="1800" dirty="0">
                <a:solidFill>
                  <a:srgbClr val="0000FF"/>
                </a:solidFill>
              </a:rPr>
              <a:t>]&lt;-(</a:t>
            </a:r>
            <a:r>
              <a:rPr lang="en-US" sz="1800" dirty="0" err="1">
                <a:solidFill>
                  <a:srgbClr val="0000FF"/>
                </a:solidFill>
              </a:rPr>
              <a:t>tstemp</a:t>
            </a:r>
            <a:r>
              <a:rPr lang="en-US" sz="1800" dirty="0">
                <a:solidFill>
                  <a:srgbClr val="0000FF"/>
                </a:solidFill>
              </a:rPr>
              <a:t>-predict(fit, </a:t>
            </a:r>
            <a:r>
              <a:rPr lang="en-US" sz="1800" dirty="0" err="1">
                <a:solidFill>
                  <a:srgbClr val="0000FF"/>
                </a:solidFill>
              </a:rPr>
              <a:t>newdata</a:t>
            </a:r>
            <a:r>
              <a:rPr lang="en-US" sz="1800" dirty="0">
                <a:solidFill>
                  <a:srgbClr val="0000FF"/>
                </a:solidFill>
              </a:rPr>
              <a:t>=</a:t>
            </a:r>
            <a:r>
              <a:rPr lang="en-US" sz="1800" dirty="0" err="1">
                <a:solidFill>
                  <a:srgbClr val="0000FF"/>
                </a:solidFill>
              </a:rPr>
              <a:t>data.frame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trtime</a:t>
            </a:r>
            <a:r>
              <a:rPr lang="en-US" sz="1800" dirty="0">
                <a:solidFill>
                  <a:srgbClr val="0000FF"/>
                </a:solidFill>
              </a:rPr>
              <a:t>=</a:t>
            </a:r>
            <a:r>
              <a:rPr lang="en-US" sz="1800" dirty="0" err="1">
                <a:solidFill>
                  <a:srgbClr val="0000FF"/>
                </a:solidFill>
              </a:rPr>
              <a:t>tstime</a:t>
            </a:r>
            <a:r>
              <a:rPr lang="en-US" sz="1800" dirty="0">
                <a:solidFill>
                  <a:srgbClr val="0000FF"/>
                </a:solidFill>
              </a:rPr>
              <a:t>)))^2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}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}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round(</a:t>
            </a:r>
            <a:r>
              <a:rPr lang="en-US" sz="1800" dirty="0" err="1">
                <a:solidFill>
                  <a:srgbClr val="0000FF"/>
                </a:solidFill>
              </a:rPr>
              <a:t>colMeans</a:t>
            </a:r>
            <a:r>
              <a:rPr lang="en-US" sz="1800" dirty="0">
                <a:solidFill>
                  <a:srgbClr val="0000FF"/>
                </a:solidFill>
              </a:rPr>
              <a:t>(cv.err2), 4)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[1] 0.3095    0.3100   0.3108   0.3115   0.3123   0.3101   0.3116</a:t>
            </a:r>
          </a:p>
        </p:txBody>
      </p:sp>
    </p:spTree>
    <p:extLst>
      <p:ext uri="{BB962C8B-B14F-4D97-AF65-F5344CB8AC3E}">
        <p14:creationId xmlns:p14="http://schemas.microsoft.com/office/powerpoint/2010/main" val="130289116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Using </a:t>
            </a:r>
            <a:r>
              <a:rPr lang="en-US" sz="4000" dirty="0">
                <a:cs typeface="Times New Roman" panose="02020603050405020304" pitchFamily="18" charset="0"/>
              </a:rPr>
              <a:t>Bootstrap Sampling</a:t>
            </a:r>
            <a:r>
              <a:rPr lang="en-US" sz="4000" dirty="0"/>
              <a:t> to Tune Cubic Spline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8700"/>
            <a:ext cx="10515600" cy="532014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### Bootstrap validation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00FF"/>
                </a:solidFill>
              </a:rPr>
              <a:t>nboot</a:t>
            </a:r>
            <a:r>
              <a:rPr lang="en-US" sz="1800" dirty="0">
                <a:solidFill>
                  <a:srgbClr val="0000FF"/>
                </a:solidFill>
              </a:rPr>
              <a:t>&lt;-1000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00FF"/>
                </a:solidFill>
              </a:rPr>
              <a:t>berrs</a:t>
            </a:r>
            <a:r>
              <a:rPr lang="en-US" sz="1800" dirty="0">
                <a:solidFill>
                  <a:srgbClr val="0000FF"/>
                </a:solidFill>
              </a:rPr>
              <a:t>&lt;-vector("list", length=7)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00FF"/>
                </a:solidFill>
              </a:rPr>
              <a:t>berrs</a:t>
            </a:r>
            <a:r>
              <a:rPr lang="en-US" sz="1800" dirty="0">
                <a:solidFill>
                  <a:srgbClr val="0000FF"/>
                </a:solidFill>
              </a:rPr>
              <a:t>[[1]]&lt;-</a:t>
            </a:r>
            <a:r>
              <a:rPr lang="en-US" sz="1800" dirty="0" err="1">
                <a:solidFill>
                  <a:srgbClr val="0000FF"/>
                </a:solidFill>
              </a:rPr>
              <a:t>berrs</a:t>
            </a:r>
            <a:r>
              <a:rPr lang="en-US" sz="1800" dirty="0">
                <a:solidFill>
                  <a:srgbClr val="0000FF"/>
                </a:solidFill>
              </a:rPr>
              <a:t>[[2]]&lt;-</a:t>
            </a:r>
            <a:r>
              <a:rPr lang="en-US" sz="1800" dirty="0" err="1">
                <a:solidFill>
                  <a:srgbClr val="0000FF"/>
                </a:solidFill>
              </a:rPr>
              <a:t>berrs</a:t>
            </a:r>
            <a:r>
              <a:rPr lang="en-US" sz="1800" dirty="0">
                <a:solidFill>
                  <a:srgbClr val="0000FF"/>
                </a:solidFill>
              </a:rPr>
              <a:t>[[3]]&lt;-</a:t>
            </a:r>
            <a:r>
              <a:rPr lang="en-US" sz="1800" dirty="0" err="1">
                <a:solidFill>
                  <a:srgbClr val="0000FF"/>
                </a:solidFill>
              </a:rPr>
              <a:t>berrs</a:t>
            </a:r>
            <a:r>
              <a:rPr lang="en-US" sz="1800" dirty="0">
                <a:solidFill>
                  <a:srgbClr val="0000FF"/>
                </a:solidFill>
              </a:rPr>
              <a:t>[[4]]&lt;-</a:t>
            </a:r>
            <a:r>
              <a:rPr lang="en-US" sz="1800" dirty="0" err="1">
                <a:solidFill>
                  <a:srgbClr val="0000FF"/>
                </a:solidFill>
              </a:rPr>
              <a:t>berrs</a:t>
            </a:r>
            <a:r>
              <a:rPr lang="en-US" sz="1800" dirty="0">
                <a:solidFill>
                  <a:srgbClr val="0000FF"/>
                </a:solidFill>
              </a:rPr>
              <a:t>[[5]]&lt;-</a:t>
            </a:r>
            <a:r>
              <a:rPr lang="en-US" sz="1800" dirty="0" err="1">
                <a:solidFill>
                  <a:srgbClr val="0000FF"/>
                </a:solidFill>
              </a:rPr>
              <a:t>berrs</a:t>
            </a:r>
            <a:r>
              <a:rPr lang="en-US" sz="1800" dirty="0">
                <a:solidFill>
                  <a:srgbClr val="0000FF"/>
                </a:solidFill>
              </a:rPr>
              <a:t>[[6]]&lt;-</a:t>
            </a:r>
            <a:r>
              <a:rPr lang="en-US" sz="1800" dirty="0" err="1">
                <a:solidFill>
                  <a:srgbClr val="0000FF"/>
                </a:solidFill>
              </a:rPr>
              <a:t>berrs</a:t>
            </a:r>
            <a:r>
              <a:rPr lang="en-US" sz="1800" dirty="0">
                <a:solidFill>
                  <a:srgbClr val="0000FF"/>
                </a:solidFill>
              </a:rPr>
              <a:t>[[7]]&lt;-</a:t>
            </a:r>
            <a:r>
              <a:rPr lang="en-US" sz="1800" dirty="0" err="1">
                <a:solidFill>
                  <a:srgbClr val="0000FF"/>
                </a:solidFill>
              </a:rPr>
              <a:t>sids</a:t>
            </a:r>
            <a:r>
              <a:rPr lang="en-US" sz="1800" dirty="0">
                <a:solidFill>
                  <a:srgbClr val="0000FF"/>
                </a:solidFill>
              </a:rPr>
              <a:t>&lt;-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matrix(0, </a:t>
            </a:r>
            <a:r>
              <a:rPr lang="en-US" sz="1800" dirty="0" err="1">
                <a:solidFill>
                  <a:srgbClr val="0000FF"/>
                </a:solidFill>
              </a:rPr>
              <a:t>nrow</a:t>
            </a:r>
            <a:r>
              <a:rPr lang="en-US" sz="1800" dirty="0">
                <a:solidFill>
                  <a:srgbClr val="0000FF"/>
                </a:solidFill>
              </a:rPr>
              <a:t>=length(time), </a:t>
            </a:r>
            <a:r>
              <a:rPr lang="en-US" sz="1800" dirty="0" err="1">
                <a:solidFill>
                  <a:srgbClr val="0000FF"/>
                </a:solidFill>
              </a:rPr>
              <a:t>ncol</a:t>
            </a:r>
            <a:r>
              <a:rPr lang="en-US" sz="1800" dirty="0">
                <a:solidFill>
                  <a:srgbClr val="0000FF"/>
                </a:solidFill>
              </a:rPr>
              <a:t>=</a:t>
            </a:r>
            <a:r>
              <a:rPr lang="en-US" sz="1800" dirty="0" err="1">
                <a:solidFill>
                  <a:srgbClr val="0000FF"/>
                </a:solidFill>
              </a:rPr>
              <a:t>nboot</a:t>
            </a:r>
            <a:r>
              <a:rPr lang="en-US" sz="1800" dirty="0">
                <a:solidFill>
                  <a:srgbClr val="0000FF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00FF"/>
                </a:solidFill>
              </a:rPr>
              <a:t>set.seed</a:t>
            </a:r>
            <a:r>
              <a:rPr lang="en-US" sz="1800" dirty="0">
                <a:solidFill>
                  <a:srgbClr val="0000FF"/>
                </a:solidFill>
              </a:rPr>
              <a:t>(12345)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for(</a:t>
            </a:r>
            <a:r>
              <a:rPr lang="en-US" sz="1800" dirty="0" err="1">
                <a:solidFill>
                  <a:srgbClr val="0000FF"/>
                </a:solidFill>
              </a:rPr>
              <a:t>i</a:t>
            </a:r>
            <a:r>
              <a:rPr lang="en-US" sz="1800" dirty="0">
                <a:solidFill>
                  <a:srgbClr val="0000FF"/>
                </a:solidFill>
              </a:rPr>
              <a:t> in 1:nboot)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{	</a:t>
            </a:r>
            <a:r>
              <a:rPr lang="en-US" sz="1800" dirty="0" err="1">
                <a:solidFill>
                  <a:srgbClr val="0000FF"/>
                </a:solidFill>
              </a:rPr>
              <a:t>ibids</a:t>
            </a:r>
            <a:r>
              <a:rPr lang="en-US" sz="1800" dirty="0">
                <a:solidFill>
                  <a:srgbClr val="0000FF"/>
                </a:solidFill>
              </a:rPr>
              <a:t>&lt;-sample(1:length(time), length(time), replace=T)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</a:t>
            </a:r>
            <a:r>
              <a:rPr lang="en-US" sz="1800" dirty="0" err="1">
                <a:solidFill>
                  <a:srgbClr val="0000FF"/>
                </a:solidFill>
              </a:rPr>
              <a:t>nibids</a:t>
            </a:r>
            <a:r>
              <a:rPr lang="en-US" sz="1800" dirty="0">
                <a:solidFill>
                  <a:srgbClr val="0000FF"/>
                </a:solidFill>
              </a:rPr>
              <a:t>&lt;-c(1:length(time))[-unique(</a:t>
            </a:r>
            <a:r>
              <a:rPr lang="en-US" sz="1800" dirty="0" err="1">
                <a:solidFill>
                  <a:srgbClr val="0000FF"/>
                </a:solidFill>
              </a:rPr>
              <a:t>ibids</a:t>
            </a:r>
            <a:r>
              <a:rPr lang="en-US" sz="1800" dirty="0">
                <a:solidFill>
                  <a:srgbClr val="0000FF"/>
                </a:solidFill>
              </a:rPr>
              <a:t>)]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</a:t>
            </a:r>
            <a:r>
              <a:rPr lang="en-US" sz="1800" dirty="0" err="1">
                <a:solidFill>
                  <a:srgbClr val="0000FF"/>
                </a:solidFill>
              </a:rPr>
              <a:t>sids</a:t>
            </a:r>
            <a:r>
              <a:rPr lang="en-US" sz="1800" dirty="0">
                <a:solidFill>
                  <a:srgbClr val="0000FF"/>
                </a:solidFill>
              </a:rPr>
              <a:t>[</a:t>
            </a:r>
            <a:r>
              <a:rPr lang="en-US" sz="1800" dirty="0" err="1">
                <a:solidFill>
                  <a:srgbClr val="0000FF"/>
                </a:solidFill>
              </a:rPr>
              <a:t>nibids,i</a:t>
            </a:r>
            <a:r>
              <a:rPr lang="en-US" sz="1800" dirty="0">
                <a:solidFill>
                  <a:srgbClr val="0000FF"/>
                </a:solidFill>
              </a:rPr>
              <a:t>]&lt;-1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	</a:t>
            </a:r>
            <a:r>
              <a:rPr lang="en-US" sz="1800" dirty="0" err="1">
                <a:solidFill>
                  <a:srgbClr val="0000FF"/>
                </a:solidFill>
              </a:rPr>
              <a:t>trtemp</a:t>
            </a:r>
            <a:r>
              <a:rPr lang="en-US" sz="1800" dirty="0">
                <a:solidFill>
                  <a:srgbClr val="0000FF"/>
                </a:solidFill>
              </a:rPr>
              <a:t>&lt;-temp[</a:t>
            </a:r>
            <a:r>
              <a:rPr lang="en-US" sz="1800" dirty="0" err="1">
                <a:solidFill>
                  <a:srgbClr val="0000FF"/>
                </a:solidFill>
              </a:rPr>
              <a:t>ibids</a:t>
            </a:r>
            <a:r>
              <a:rPr lang="en-US" sz="1800" dirty="0">
                <a:solidFill>
                  <a:srgbClr val="0000FF"/>
                </a:solidFill>
              </a:rPr>
              <a:t>]; </a:t>
            </a:r>
            <a:r>
              <a:rPr lang="en-US" sz="1800" dirty="0" err="1">
                <a:solidFill>
                  <a:srgbClr val="0000FF"/>
                </a:solidFill>
              </a:rPr>
              <a:t>tstemp</a:t>
            </a:r>
            <a:r>
              <a:rPr lang="en-US" sz="1800" dirty="0">
                <a:solidFill>
                  <a:srgbClr val="0000FF"/>
                </a:solidFill>
              </a:rPr>
              <a:t>&lt;-temp[</a:t>
            </a:r>
            <a:r>
              <a:rPr lang="en-US" sz="1800" dirty="0" err="1">
                <a:solidFill>
                  <a:srgbClr val="0000FF"/>
                </a:solidFill>
              </a:rPr>
              <a:t>nibids</a:t>
            </a:r>
            <a:r>
              <a:rPr lang="en-US" sz="1800" dirty="0">
                <a:solidFill>
                  <a:srgbClr val="0000FF"/>
                </a:solidFill>
              </a:rPr>
              <a:t>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</a:t>
            </a:r>
            <a:r>
              <a:rPr lang="en-US" sz="1800" dirty="0" err="1">
                <a:solidFill>
                  <a:srgbClr val="0000FF"/>
                </a:solidFill>
              </a:rPr>
              <a:t>trtime</a:t>
            </a:r>
            <a:r>
              <a:rPr lang="en-US" sz="1800" dirty="0">
                <a:solidFill>
                  <a:srgbClr val="0000FF"/>
                </a:solidFill>
              </a:rPr>
              <a:t>&lt;-time[</a:t>
            </a:r>
            <a:r>
              <a:rPr lang="en-US" sz="1800" dirty="0" err="1">
                <a:solidFill>
                  <a:srgbClr val="0000FF"/>
                </a:solidFill>
              </a:rPr>
              <a:t>ibids</a:t>
            </a:r>
            <a:r>
              <a:rPr lang="en-US" sz="1800" dirty="0">
                <a:solidFill>
                  <a:srgbClr val="0000FF"/>
                </a:solidFill>
              </a:rPr>
              <a:t>]; </a:t>
            </a:r>
            <a:r>
              <a:rPr lang="en-US" sz="1800" dirty="0" err="1">
                <a:solidFill>
                  <a:srgbClr val="0000FF"/>
                </a:solidFill>
              </a:rPr>
              <a:t>tstime</a:t>
            </a:r>
            <a:r>
              <a:rPr lang="en-US" sz="1800" dirty="0">
                <a:solidFill>
                  <a:srgbClr val="0000FF"/>
                </a:solidFill>
              </a:rPr>
              <a:t>&lt;-time[</a:t>
            </a:r>
            <a:r>
              <a:rPr lang="en-US" sz="1800" dirty="0" err="1">
                <a:solidFill>
                  <a:srgbClr val="0000FF"/>
                </a:solidFill>
              </a:rPr>
              <a:t>nibids</a:t>
            </a:r>
            <a:r>
              <a:rPr lang="en-US" sz="1800" dirty="0">
                <a:solidFill>
                  <a:srgbClr val="0000FF"/>
                </a:solidFill>
              </a:rPr>
              <a:t>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	for (j in 1:7)	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	fit&lt;-lm(</a:t>
            </a:r>
            <a:r>
              <a:rPr lang="en-US" sz="1800" dirty="0" err="1">
                <a:solidFill>
                  <a:srgbClr val="0000FF"/>
                </a:solidFill>
              </a:rPr>
              <a:t>trtemp</a:t>
            </a:r>
            <a:r>
              <a:rPr lang="en-US" sz="1800" dirty="0">
                <a:solidFill>
                  <a:srgbClr val="0000FF"/>
                </a:solidFill>
              </a:rPr>
              <a:t> ~ ns(</a:t>
            </a:r>
            <a:r>
              <a:rPr lang="en-US" sz="1800" dirty="0" err="1">
                <a:solidFill>
                  <a:srgbClr val="0000FF"/>
                </a:solidFill>
              </a:rPr>
              <a:t>trtime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 err="1">
                <a:solidFill>
                  <a:srgbClr val="0000FF"/>
                </a:solidFill>
              </a:rPr>
              <a:t>df</a:t>
            </a:r>
            <a:r>
              <a:rPr lang="en-US" sz="1800" dirty="0">
                <a:solidFill>
                  <a:srgbClr val="0000FF"/>
                </a:solidFill>
              </a:rPr>
              <a:t>=(j+3)))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	</a:t>
            </a:r>
            <a:r>
              <a:rPr lang="en-US" sz="1800" dirty="0" err="1">
                <a:solidFill>
                  <a:srgbClr val="0000FF"/>
                </a:solidFill>
              </a:rPr>
              <a:t>berrs</a:t>
            </a:r>
            <a:r>
              <a:rPr lang="en-US" sz="1800" dirty="0">
                <a:solidFill>
                  <a:srgbClr val="0000FF"/>
                </a:solidFill>
              </a:rPr>
              <a:t>[[j]][</a:t>
            </a:r>
            <a:r>
              <a:rPr lang="en-US" sz="1800" dirty="0" err="1">
                <a:solidFill>
                  <a:srgbClr val="0000FF"/>
                </a:solidFill>
              </a:rPr>
              <a:t>nibids,i</a:t>
            </a:r>
            <a:r>
              <a:rPr lang="en-US" sz="1800" dirty="0">
                <a:solidFill>
                  <a:srgbClr val="0000FF"/>
                </a:solidFill>
              </a:rPr>
              <a:t>]&lt;-(</a:t>
            </a:r>
            <a:r>
              <a:rPr lang="en-US" sz="1800" dirty="0" err="1">
                <a:solidFill>
                  <a:srgbClr val="0000FF"/>
                </a:solidFill>
              </a:rPr>
              <a:t>tstemp</a:t>
            </a:r>
            <a:r>
              <a:rPr lang="en-US" sz="1800" dirty="0">
                <a:solidFill>
                  <a:srgbClr val="0000FF"/>
                </a:solidFill>
              </a:rPr>
              <a:t>-predict(fit, </a:t>
            </a:r>
            <a:r>
              <a:rPr lang="en-US" sz="1800" dirty="0" err="1">
                <a:solidFill>
                  <a:srgbClr val="0000FF"/>
                </a:solidFill>
              </a:rPr>
              <a:t>newdata</a:t>
            </a:r>
            <a:r>
              <a:rPr lang="en-US" sz="1800" dirty="0">
                <a:solidFill>
                  <a:srgbClr val="0000FF"/>
                </a:solidFill>
              </a:rPr>
              <a:t>=</a:t>
            </a:r>
            <a:r>
              <a:rPr lang="en-US" sz="1800" dirty="0" err="1">
                <a:solidFill>
                  <a:srgbClr val="0000FF"/>
                </a:solidFill>
              </a:rPr>
              <a:t>data.frame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trtime</a:t>
            </a:r>
            <a:r>
              <a:rPr lang="en-US" sz="1800" dirty="0">
                <a:solidFill>
                  <a:srgbClr val="0000FF"/>
                </a:solidFill>
              </a:rPr>
              <a:t>=</a:t>
            </a:r>
            <a:r>
              <a:rPr lang="en-US" sz="1800" dirty="0" err="1">
                <a:solidFill>
                  <a:srgbClr val="0000FF"/>
                </a:solidFill>
              </a:rPr>
              <a:t>tstime</a:t>
            </a:r>
            <a:r>
              <a:rPr lang="en-US" sz="1800" dirty="0">
                <a:solidFill>
                  <a:srgbClr val="0000FF"/>
                </a:solidFill>
              </a:rPr>
              <a:t>)))^2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	}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}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00FF"/>
                </a:solidFill>
              </a:rPr>
              <a:t>bootsum</a:t>
            </a:r>
            <a:r>
              <a:rPr lang="en-US" sz="1800" dirty="0">
                <a:solidFill>
                  <a:srgbClr val="0000FF"/>
                </a:solidFill>
              </a:rPr>
              <a:t>&lt;-function(x) {</a:t>
            </a:r>
            <a:r>
              <a:rPr lang="en-US" sz="1800" dirty="0" err="1">
                <a:solidFill>
                  <a:srgbClr val="0000FF"/>
                </a:solidFill>
              </a:rPr>
              <a:t>mbserr</a:t>
            </a:r>
            <a:r>
              <a:rPr lang="en-US" sz="1800" dirty="0">
                <a:solidFill>
                  <a:srgbClr val="0000FF"/>
                </a:solidFill>
              </a:rPr>
              <a:t>&lt;-mean(</a:t>
            </a:r>
            <a:r>
              <a:rPr lang="en-US" sz="1800" dirty="0" err="1">
                <a:solidFill>
                  <a:srgbClr val="0000FF"/>
                </a:solidFill>
              </a:rPr>
              <a:t>colSums</a:t>
            </a:r>
            <a:r>
              <a:rPr lang="en-US" sz="1800" dirty="0">
                <a:solidFill>
                  <a:srgbClr val="0000FF"/>
                </a:solidFill>
              </a:rPr>
              <a:t>(x)/</a:t>
            </a:r>
            <a:r>
              <a:rPr lang="en-US" sz="1800" dirty="0" err="1">
                <a:solidFill>
                  <a:srgbClr val="0000FF"/>
                </a:solidFill>
              </a:rPr>
              <a:t>colSums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sids</a:t>
            </a:r>
            <a:r>
              <a:rPr lang="en-US" sz="1800" dirty="0">
                <a:solidFill>
                  <a:srgbClr val="0000FF"/>
                </a:solidFill>
              </a:rPr>
              <a:t>))}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round(</a:t>
            </a:r>
            <a:r>
              <a:rPr lang="en-US" sz="1800" dirty="0" err="1">
                <a:solidFill>
                  <a:srgbClr val="0000FF"/>
                </a:solidFill>
              </a:rPr>
              <a:t>unlist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lapply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berrs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 err="1">
                <a:solidFill>
                  <a:srgbClr val="0000FF"/>
                </a:solidFill>
              </a:rPr>
              <a:t>bootsum</a:t>
            </a:r>
            <a:r>
              <a:rPr lang="en-US" sz="1800" dirty="0">
                <a:solidFill>
                  <a:srgbClr val="0000FF"/>
                </a:solidFill>
              </a:rPr>
              <a:t>)), 4)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[1] 0.3143   0.3154   0.3169   0.3185   0.3197   0.3192   0.3213</a:t>
            </a:r>
          </a:p>
        </p:txBody>
      </p:sp>
    </p:spTree>
    <p:extLst>
      <p:ext uri="{BB962C8B-B14F-4D97-AF65-F5344CB8AC3E}">
        <p14:creationId xmlns:p14="http://schemas.microsoft.com/office/powerpoint/2010/main" val="733639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Resampling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steps</a:t>
            </a:r>
          </a:p>
          <a:p>
            <a:pPr lvl="1"/>
            <a:r>
              <a:rPr lang="en-US" dirty="0"/>
              <a:t>Repeatedly draw samples from a training set </a:t>
            </a:r>
          </a:p>
          <a:p>
            <a:pPr lvl="1"/>
            <a:r>
              <a:rPr lang="en-US" dirty="0"/>
              <a:t>Fit a model for the outcome of interest on each sample</a:t>
            </a:r>
          </a:p>
          <a:p>
            <a:pPr lvl="1"/>
            <a:r>
              <a:rPr lang="en-US" dirty="0"/>
              <a:t>Estimate information about the fitted model</a:t>
            </a:r>
          </a:p>
          <a:p>
            <a:endParaRPr lang="en-US" sz="900" dirty="0"/>
          </a:p>
          <a:p>
            <a:r>
              <a:rPr lang="en-US" dirty="0"/>
              <a:t>Example: </a:t>
            </a:r>
          </a:p>
          <a:p>
            <a:pPr lvl="1"/>
            <a:r>
              <a:rPr lang="en-US" dirty="0"/>
              <a:t>Goal: Estimate the variability of a linear regression fit </a:t>
            </a:r>
          </a:p>
          <a:p>
            <a:pPr lvl="1"/>
            <a:r>
              <a:rPr lang="en-US" dirty="0"/>
              <a:t>Draw different samples from the training data and fit OLS regression to each </a:t>
            </a:r>
          </a:p>
          <a:p>
            <a:pPr lvl="1"/>
            <a:r>
              <a:rPr lang="en-US" dirty="0"/>
              <a:t>Examining the extent to which the resulting fits differ.</a:t>
            </a:r>
          </a:p>
          <a:p>
            <a:endParaRPr lang="en-US" sz="800" dirty="0"/>
          </a:p>
          <a:p>
            <a:r>
              <a:rPr lang="en-US" dirty="0"/>
              <a:t>Can be useful in both model selection and model assessment</a:t>
            </a:r>
          </a:p>
        </p:txBody>
      </p:sp>
    </p:spTree>
    <p:extLst>
      <p:ext uri="{BB962C8B-B14F-4D97-AF65-F5344CB8AC3E}">
        <p14:creationId xmlns:p14="http://schemas.microsoft.com/office/powerpoint/2010/main" val="145409068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37" y="266700"/>
            <a:ext cx="6334125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92517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Using .632 </a:t>
            </a:r>
            <a:r>
              <a:rPr lang="en-US" sz="4000" dirty="0">
                <a:cs typeface="Times New Roman" panose="02020603050405020304" pitchFamily="18" charset="0"/>
              </a:rPr>
              <a:t>Bootstrap</a:t>
            </a:r>
            <a:r>
              <a:rPr lang="en-US" sz="4000" dirty="0"/>
              <a:t> to Tune Cubic Spline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2609"/>
            <a:ext cx="10515600" cy="521623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### .632 Bootstrap Validation…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00FF"/>
                </a:solidFill>
              </a:rPr>
              <a:t>berrs</a:t>
            </a:r>
            <a:r>
              <a:rPr lang="en-US" sz="1800" dirty="0">
                <a:solidFill>
                  <a:srgbClr val="0000FF"/>
                </a:solidFill>
              </a:rPr>
              <a:t>&lt;-vector("list", length=7)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00FF"/>
                </a:solidFill>
              </a:rPr>
              <a:t>berrs</a:t>
            </a:r>
            <a:r>
              <a:rPr lang="en-US" sz="1800" dirty="0">
                <a:solidFill>
                  <a:srgbClr val="0000FF"/>
                </a:solidFill>
              </a:rPr>
              <a:t>[[1]]&lt;-</a:t>
            </a:r>
            <a:r>
              <a:rPr lang="en-US" sz="1800" dirty="0" err="1">
                <a:solidFill>
                  <a:srgbClr val="0000FF"/>
                </a:solidFill>
              </a:rPr>
              <a:t>berrs</a:t>
            </a:r>
            <a:r>
              <a:rPr lang="en-US" sz="1800" dirty="0">
                <a:solidFill>
                  <a:srgbClr val="0000FF"/>
                </a:solidFill>
              </a:rPr>
              <a:t>[[2]]&lt;-</a:t>
            </a:r>
            <a:r>
              <a:rPr lang="en-US" sz="1800" dirty="0" err="1">
                <a:solidFill>
                  <a:srgbClr val="0000FF"/>
                </a:solidFill>
              </a:rPr>
              <a:t>berrs</a:t>
            </a:r>
            <a:r>
              <a:rPr lang="en-US" sz="1800" dirty="0">
                <a:solidFill>
                  <a:srgbClr val="0000FF"/>
                </a:solidFill>
              </a:rPr>
              <a:t>[[3]]&lt;-</a:t>
            </a:r>
            <a:r>
              <a:rPr lang="en-US" sz="1800" dirty="0" err="1">
                <a:solidFill>
                  <a:srgbClr val="0000FF"/>
                </a:solidFill>
              </a:rPr>
              <a:t>berrs</a:t>
            </a:r>
            <a:r>
              <a:rPr lang="en-US" sz="1800" dirty="0">
                <a:solidFill>
                  <a:srgbClr val="0000FF"/>
                </a:solidFill>
              </a:rPr>
              <a:t>[[4]]&lt;-</a:t>
            </a:r>
            <a:r>
              <a:rPr lang="en-US" sz="1800" dirty="0" err="1">
                <a:solidFill>
                  <a:srgbClr val="0000FF"/>
                </a:solidFill>
              </a:rPr>
              <a:t>berrs</a:t>
            </a:r>
            <a:r>
              <a:rPr lang="en-US" sz="1800" dirty="0">
                <a:solidFill>
                  <a:srgbClr val="0000FF"/>
                </a:solidFill>
              </a:rPr>
              <a:t>[[5]]&lt;-</a:t>
            </a:r>
            <a:r>
              <a:rPr lang="en-US" sz="1800" dirty="0" err="1">
                <a:solidFill>
                  <a:srgbClr val="0000FF"/>
                </a:solidFill>
              </a:rPr>
              <a:t>berrs</a:t>
            </a:r>
            <a:r>
              <a:rPr lang="en-US" sz="1800" dirty="0">
                <a:solidFill>
                  <a:srgbClr val="0000FF"/>
                </a:solidFill>
              </a:rPr>
              <a:t>[[6]]&lt;-</a:t>
            </a:r>
            <a:r>
              <a:rPr lang="en-US" sz="1800" dirty="0" err="1">
                <a:solidFill>
                  <a:srgbClr val="0000FF"/>
                </a:solidFill>
              </a:rPr>
              <a:t>berrs</a:t>
            </a:r>
            <a:r>
              <a:rPr lang="en-US" sz="1800" dirty="0">
                <a:solidFill>
                  <a:srgbClr val="0000FF"/>
                </a:solidFill>
              </a:rPr>
              <a:t>[[7]]&lt;-</a:t>
            </a:r>
            <a:r>
              <a:rPr lang="en-US" sz="1800" dirty="0" err="1">
                <a:solidFill>
                  <a:srgbClr val="0000FF"/>
                </a:solidFill>
              </a:rPr>
              <a:t>sids</a:t>
            </a:r>
            <a:r>
              <a:rPr lang="en-US" sz="1800" dirty="0">
                <a:solidFill>
                  <a:srgbClr val="0000FF"/>
                </a:solidFill>
              </a:rPr>
              <a:t>&lt;-</a:t>
            </a:r>
            <a:r>
              <a:rPr lang="en-US" sz="1800" dirty="0" err="1">
                <a:solidFill>
                  <a:srgbClr val="0000FF"/>
                </a:solidFill>
              </a:rPr>
              <a:t>iids</a:t>
            </a:r>
            <a:r>
              <a:rPr lang="en-US" sz="1800" dirty="0">
                <a:solidFill>
                  <a:srgbClr val="0000FF"/>
                </a:solidFill>
              </a:rPr>
              <a:t>&lt;-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matrix(0, </a:t>
            </a:r>
            <a:r>
              <a:rPr lang="en-US" sz="1800" dirty="0" err="1">
                <a:solidFill>
                  <a:srgbClr val="0000FF"/>
                </a:solidFill>
              </a:rPr>
              <a:t>nrow</a:t>
            </a:r>
            <a:r>
              <a:rPr lang="en-US" sz="1800" dirty="0">
                <a:solidFill>
                  <a:srgbClr val="0000FF"/>
                </a:solidFill>
              </a:rPr>
              <a:t>=length(time), </a:t>
            </a:r>
            <a:r>
              <a:rPr lang="en-US" sz="1800" dirty="0" err="1">
                <a:solidFill>
                  <a:srgbClr val="0000FF"/>
                </a:solidFill>
              </a:rPr>
              <a:t>ncol</a:t>
            </a:r>
            <a:r>
              <a:rPr lang="en-US" sz="1800" dirty="0">
                <a:solidFill>
                  <a:srgbClr val="0000FF"/>
                </a:solidFill>
              </a:rPr>
              <a:t>=</a:t>
            </a:r>
            <a:r>
              <a:rPr lang="en-US" sz="1800" dirty="0" err="1">
                <a:solidFill>
                  <a:srgbClr val="0000FF"/>
                </a:solidFill>
              </a:rPr>
              <a:t>nboot</a:t>
            </a:r>
            <a:r>
              <a:rPr lang="en-US" sz="1800" dirty="0">
                <a:solidFill>
                  <a:srgbClr val="0000FF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00FF"/>
                </a:solidFill>
              </a:rPr>
              <a:t>trerrs</a:t>
            </a:r>
            <a:r>
              <a:rPr lang="en-US" sz="1800" dirty="0">
                <a:solidFill>
                  <a:srgbClr val="0000FF"/>
                </a:solidFill>
              </a:rPr>
              <a:t>&lt;-</a:t>
            </a:r>
            <a:r>
              <a:rPr lang="en-US" sz="1800" dirty="0" err="1">
                <a:solidFill>
                  <a:srgbClr val="0000FF"/>
                </a:solidFill>
              </a:rPr>
              <a:t>berrs</a:t>
            </a: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00FF"/>
                </a:solidFill>
              </a:rPr>
              <a:t>set.seed</a:t>
            </a:r>
            <a:r>
              <a:rPr lang="en-US" sz="1800" dirty="0">
                <a:solidFill>
                  <a:srgbClr val="0000FF"/>
                </a:solidFill>
              </a:rPr>
              <a:t>(12345)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for(</a:t>
            </a:r>
            <a:r>
              <a:rPr lang="en-US" sz="1800" dirty="0" err="1">
                <a:solidFill>
                  <a:srgbClr val="0000FF"/>
                </a:solidFill>
              </a:rPr>
              <a:t>i</a:t>
            </a:r>
            <a:r>
              <a:rPr lang="en-US" sz="1800" dirty="0">
                <a:solidFill>
                  <a:srgbClr val="0000FF"/>
                </a:solidFill>
              </a:rPr>
              <a:t> in 1:nboot)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{	</a:t>
            </a:r>
            <a:r>
              <a:rPr lang="en-US" sz="1800" dirty="0" err="1">
                <a:solidFill>
                  <a:srgbClr val="0000FF"/>
                </a:solidFill>
              </a:rPr>
              <a:t>ibids</a:t>
            </a:r>
            <a:r>
              <a:rPr lang="en-US" sz="1800" dirty="0">
                <a:solidFill>
                  <a:srgbClr val="0000FF"/>
                </a:solidFill>
              </a:rPr>
              <a:t>&lt;-sample(1:length(time), length(time), replace=T); </a:t>
            </a:r>
            <a:r>
              <a:rPr lang="en-US" sz="1800" dirty="0" err="1">
                <a:solidFill>
                  <a:srgbClr val="0000FF"/>
                </a:solidFill>
              </a:rPr>
              <a:t>uibids</a:t>
            </a:r>
            <a:r>
              <a:rPr lang="en-US" sz="1800" dirty="0">
                <a:solidFill>
                  <a:srgbClr val="0000FF"/>
                </a:solidFill>
              </a:rPr>
              <a:t>&lt;-sort(unique(</a:t>
            </a:r>
            <a:r>
              <a:rPr lang="en-US" sz="1800" dirty="0" err="1">
                <a:solidFill>
                  <a:srgbClr val="0000FF"/>
                </a:solidFill>
              </a:rPr>
              <a:t>ibids</a:t>
            </a:r>
            <a:r>
              <a:rPr lang="en-US" sz="1800" dirty="0">
                <a:solidFill>
                  <a:srgbClr val="0000FF"/>
                </a:solidFill>
              </a:rPr>
              <a:t>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</a:t>
            </a:r>
            <a:r>
              <a:rPr lang="en-US" sz="1800" dirty="0" err="1">
                <a:solidFill>
                  <a:srgbClr val="0000FF"/>
                </a:solidFill>
              </a:rPr>
              <a:t>nibids</a:t>
            </a:r>
            <a:r>
              <a:rPr lang="en-US" sz="1800" dirty="0">
                <a:solidFill>
                  <a:srgbClr val="0000FF"/>
                </a:solidFill>
              </a:rPr>
              <a:t>&lt;-c(1:length(time))[-</a:t>
            </a:r>
            <a:r>
              <a:rPr lang="en-US" sz="1800" dirty="0" err="1">
                <a:solidFill>
                  <a:srgbClr val="0000FF"/>
                </a:solidFill>
              </a:rPr>
              <a:t>uibids</a:t>
            </a:r>
            <a:r>
              <a:rPr lang="en-US" sz="1800" dirty="0">
                <a:solidFill>
                  <a:srgbClr val="0000FF"/>
                </a:solidFill>
              </a:rPr>
              <a:t>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</a:t>
            </a:r>
            <a:r>
              <a:rPr lang="en-US" sz="1800" dirty="0" err="1">
                <a:solidFill>
                  <a:srgbClr val="0000FF"/>
                </a:solidFill>
              </a:rPr>
              <a:t>sids</a:t>
            </a:r>
            <a:r>
              <a:rPr lang="en-US" sz="1800" dirty="0">
                <a:solidFill>
                  <a:srgbClr val="0000FF"/>
                </a:solidFill>
              </a:rPr>
              <a:t>[</a:t>
            </a:r>
            <a:r>
              <a:rPr lang="en-US" sz="1800" dirty="0" err="1">
                <a:solidFill>
                  <a:srgbClr val="0000FF"/>
                </a:solidFill>
              </a:rPr>
              <a:t>nibids,i</a:t>
            </a:r>
            <a:r>
              <a:rPr lang="en-US" sz="1800" dirty="0">
                <a:solidFill>
                  <a:srgbClr val="0000FF"/>
                </a:solidFill>
              </a:rPr>
              <a:t>]&lt;-1; </a:t>
            </a:r>
            <a:r>
              <a:rPr lang="en-US" sz="1800" dirty="0" err="1">
                <a:solidFill>
                  <a:srgbClr val="0000FF"/>
                </a:solidFill>
              </a:rPr>
              <a:t>iids</a:t>
            </a:r>
            <a:r>
              <a:rPr lang="en-US" sz="1800" dirty="0">
                <a:solidFill>
                  <a:srgbClr val="0000FF"/>
                </a:solidFill>
              </a:rPr>
              <a:t>[</a:t>
            </a:r>
            <a:r>
              <a:rPr lang="en-US" sz="1800" dirty="0" err="1">
                <a:solidFill>
                  <a:srgbClr val="0000FF"/>
                </a:solidFill>
              </a:rPr>
              <a:t>uibids,i</a:t>
            </a:r>
            <a:r>
              <a:rPr lang="en-US" sz="1800" dirty="0">
                <a:solidFill>
                  <a:srgbClr val="0000FF"/>
                </a:solidFill>
              </a:rPr>
              <a:t>]&lt;-1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	</a:t>
            </a:r>
            <a:r>
              <a:rPr lang="en-US" sz="1800" dirty="0" err="1">
                <a:solidFill>
                  <a:srgbClr val="0000FF"/>
                </a:solidFill>
              </a:rPr>
              <a:t>trtemp</a:t>
            </a:r>
            <a:r>
              <a:rPr lang="en-US" sz="1800" dirty="0">
                <a:solidFill>
                  <a:srgbClr val="0000FF"/>
                </a:solidFill>
              </a:rPr>
              <a:t>&lt;-temp[</a:t>
            </a:r>
            <a:r>
              <a:rPr lang="en-US" sz="1800" dirty="0" err="1">
                <a:solidFill>
                  <a:srgbClr val="0000FF"/>
                </a:solidFill>
              </a:rPr>
              <a:t>ibids</a:t>
            </a:r>
            <a:r>
              <a:rPr lang="en-US" sz="1800" dirty="0">
                <a:solidFill>
                  <a:srgbClr val="0000FF"/>
                </a:solidFill>
              </a:rPr>
              <a:t>]; </a:t>
            </a:r>
            <a:r>
              <a:rPr lang="en-US" sz="1800" dirty="0" err="1">
                <a:solidFill>
                  <a:srgbClr val="0000FF"/>
                </a:solidFill>
              </a:rPr>
              <a:t>tstemp</a:t>
            </a:r>
            <a:r>
              <a:rPr lang="en-US" sz="1800" dirty="0">
                <a:solidFill>
                  <a:srgbClr val="0000FF"/>
                </a:solidFill>
              </a:rPr>
              <a:t>&lt;-temp[</a:t>
            </a:r>
            <a:r>
              <a:rPr lang="en-US" sz="1800" dirty="0" err="1">
                <a:solidFill>
                  <a:srgbClr val="0000FF"/>
                </a:solidFill>
              </a:rPr>
              <a:t>nibids</a:t>
            </a:r>
            <a:r>
              <a:rPr lang="en-US" sz="1800" dirty="0">
                <a:solidFill>
                  <a:srgbClr val="0000FF"/>
                </a:solidFill>
              </a:rPr>
              <a:t>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</a:t>
            </a:r>
            <a:r>
              <a:rPr lang="en-US" sz="1800" dirty="0" err="1">
                <a:solidFill>
                  <a:srgbClr val="0000FF"/>
                </a:solidFill>
              </a:rPr>
              <a:t>trtime</a:t>
            </a:r>
            <a:r>
              <a:rPr lang="en-US" sz="1800" dirty="0">
                <a:solidFill>
                  <a:srgbClr val="0000FF"/>
                </a:solidFill>
              </a:rPr>
              <a:t>&lt;-time[</a:t>
            </a:r>
            <a:r>
              <a:rPr lang="en-US" sz="1800" dirty="0" err="1">
                <a:solidFill>
                  <a:srgbClr val="0000FF"/>
                </a:solidFill>
              </a:rPr>
              <a:t>ibids</a:t>
            </a:r>
            <a:r>
              <a:rPr lang="en-US" sz="1800" dirty="0">
                <a:solidFill>
                  <a:srgbClr val="0000FF"/>
                </a:solidFill>
              </a:rPr>
              <a:t>]; </a:t>
            </a:r>
            <a:r>
              <a:rPr lang="en-US" sz="1800" dirty="0" err="1">
                <a:solidFill>
                  <a:srgbClr val="0000FF"/>
                </a:solidFill>
              </a:rPr>
              <a:t>tstime</a:t>
            </a:r>
            <a:r>
              <a:rPr lang="en-US" sz="1800" dirty="0">
                <a:solidFill>
                  <a:srgbClr val="0000FF"/>
                </a:solidFill>
              </a:rPr>
              <a:t>&lt;-time[</a:t>
            </a:r>
            <a:r>
              <a:rPr lang="en-US" sz="1800" dirty="0" err="1">
                <a:solidFill>
                  <a:srgbClr val="0000FF"/>
                </a:solidFill>
              </a:rPr>
              <a:t>nibids</a:t>
            </a:r>
            <a:r>
              <a:rPr lang="en-US" sz="1800" dirty="0">
                <a:solidFill>
                  <a:srgbClr val="0000FF"/>
                </a:solidFill>
              </a:rPr>
              <a:t>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	for (j in 1:7)	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	fit&lt;-lm(</a:t>
            </a:r>
            <a:r>
              <a:rPr lang="en-US" sz="1800" dirty="0" err="1">
                <a:solidFill>
                  <a:srgbClr val="0000FF"/>
                </a:solidFill>
              </a:rPr>
              <a:t>trtemp</a:t>
            </a:r>
            <a:r>
              <a:rPr lang="en-US" sz="1800" dirty="0">
                <a:solidFill>
                  <a:srgbClr val="0000FF"/>
                </a:solidFill>
              </a:rPr>
              <a:t> ~ ns(</a:t>
            </a:r>
            <a:r>
              <a:rPr lang="en-US" sz="1800" dirty="0" err="1">
                <a:solidFill>
                  <a:srgbClr val="0000FF"/>
                </a:solidFill>
              </a:rPr>
              <a:t>trtime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 err="1">
                <a:solidFill>
                  <a:srgbClr val="0000FF"/>
                </a:solidFill>
              </a:rPr>
              <a:t>df</a:t>
            </a:r>
            <a:r>
              <a:rPr lang="en-US" sz="1800" dirty="0">
                <a:solidFill>
                  <a:srgbClr val="0000FF"/>
                </a:solidFill>
              </a:rPr>
              <a:t>=(j+3)))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	</a:t>
            </a:r>
            <a:r>
              <a:rPr lang="en-US" sz="1800" dirty="0" err="1">
                <a:solidFill>
                  <a:srgbClr val="0000FF"/>
                </a:solidFill>
              </a:rPr>
              <a:t>berrs</a:t>
            </a:r>
            <a:r>
              <a:rPr lang="en-US" sz="1800" dirty="0">
                <a:solidFill>
                  <a:srgbClr val="0000FF"/>
                </a:solidFill>
              </a:rPr>
              <a:t>[[j]][</a:t>
            </a:r>
            <a:r>
              <a:rPr lang="en-US" sz="1800" dirty="0" err="1">
                <a:solidFill>
                  <a:srgbClr val="0000FF"/>
                </a:solidFill>
              </a:rPr>
              <a:t>nibids,i</a:t>
            </a:r>
            <a:r>
              <a:rPr lang="en-US" sz="1800" dirty="0">
                <a:solidFill>
                  <a:srgbClr val="0000FF"/>
                </a:solidFill>
              </a:rPr>
              <a:t>]&lt;-(</a:t>
            </a:r>
            <a:r>
              <a:rPr lang="en-US" sz="1800" dirty="0" err="1">
                <a:solidFill>
                  <a:srgbClr val="0000FF"/>
                </a:solidFill>
              </a:rPr>
              <a:t>tstemp</a:t>
            </a:r>
            <a:r>
              <a:rPr lang="en-US" sz="1800" dirty="0">
                <a:solidFill>
                  <a:srgbClr val="0000FF"/>
                </a:solidFill>
              </a:rPr>
              <a:t>-predict(fit, </a:t>
            </a:r>
            <a:r>
              <a:rPr lang="en-US" sz="1800" dirty="0" err="1">
                <a:solidFill>
                  <a:srgbClr val="0000FF"/>
                </a:solidFill>
              </a:rPr>
              <a:t>newdata</a:t>
            </a:r>
            <a:r>
              <a:rPr lang="en-US" sz="1800" dirty="0">
                <a:solidFill>
                  <a:srgbClr val="0000FF"/>
                </a:solidFill>
              </a:rPr>
              <a:t>=</a:t>
            </a:r>
            <a:r>
              <a:rPr lang="en-US" sz="1800" dirty="0" err="1">
                <a:solidFill>
                  <a:srgbClr val="0000FF"/>
                </a:solidFill>
              </a:rPr>
              <a:t>data.frame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trtime</a:t>
            </a:r>
            <a:r>
              <a:rPr lang="en-US" sz="1800" dirty="0">
                <a:solidFill>
                  <a:srgbClr val="0000FF"/>
                </a:solidFill>
              </a:rPr>
              <a:t>=</a:t>
            </a:r>
            <a:r>
              <a:rPr lang="en-US" sz="1800" dirty="0" err="1">
                <a:solidFill>
                  <a:srgbClr val="0000FF"/>
                </a:solidFill>
              </a:rPr>
              <a:t>tstime</a:t>
            </a:r>
            <a:r>
              <a:rPr lang="en-US" sz="1800" dirty="0">
                <a:solidFill>
                  <a:srgbClr val="0000FF"/>
                </a:solidFill>
              </a:rPr>
              <a:t>)))^2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	</a:t>
            </a:r>
            <a:r>
              <a:rPr lang="en-US" sz="1800" dirty="0" err="1">
                <a:solidFill>
                  <a:srgbClr val="0000FF"/>
                </a:solidFill>
              </a:rPr>
              <a:t>trerrs</a:t>
            </a:r>
            <a:r>
              <a:rPr lang="en-US" sz="1800" dirty="0">
                <a:solidFill>
                  <a:srgbClr val="0000FF"/>
                </a:solidFill>
              </a:rPr>
              <a:t>[[j]][</a:t>
            </a:r>
            <a:r>
              <a:rPr lang="en-US" sz="1800" dirty="0" err="1">
                <a:solidFill>
                  <a:srgbClr val="0000FF"/>
                </a:solidFill>
              </a:rPr>
              <a:t>uibids,i</a:t>
            </a:r>
            <a:r>
              <a:rPr lang="en-US" sz="1800" dirty="0">
                <a:solidFill>
                  <a:srgbClr val="0000FF"/>
                </a:solidFill>
              </a:rPr>
              <a:t>]&lt;-(</a:t>
            </a:r>
            <a:r>
              <a:rPr lang="en-US" sz="1800" dirty="0" err="1">
                <a:solidFill>
                  <a:srgbClr val="0000FF"/>
                </a:solidFill>
              </a:rPr>
              <a:t>trtemp</a:t>
            </a:r>
            <a:r>
              <a:rPr lang="en-US" sz="1800" dirty="0">
                <a:solidFill>
                  <a:srgbClr val="0000FF"/>
                </a:solidFill>
              </a:rPr>
              <a:t>[</a:t>
            </a:r>
            <a:r>
              <a:rPr lang="en-US" sz="1800" dirty="0" err="1">
                <a:solidFill>
                  <a:srgbClr val="0000FF"/>
                </a:solidFill>
              </a:rPr>
              <a:t>uibids</a:t>
            </a:r>
            <a:r>
              <a:rPr lang="en-US" sz="1800" dirty="0">
                <a:solidFill>
                  <a:srgbClr val="0000FF"/>
                </a:solidFill>
              </a:rPr>
              <a:t>]-predict(fit, </a:t>
            </a:r>
            <a:r>
              <a:rPr lang="en-US" sz="1800" dirty="0" err="1">
                <a:solidFill>
                  <a:srgbClr val="0000FF"/>
                </a:solidFill>
              </a:rPr>
              <a:t>newdata</a:t>
            </a:r>
            <a:r>
              <a:rPr lang="en-US" sz="1800" dirty="0">
                <a:solidFill>
                  <a:srgbClr val="0000FF"/>
                </a:solidFill>
              </a:rPr>
              <a:t>=</a:t>
            </a:r>
            <a:r>
              <a:rPr lang="en-US" sz="1800" dirty="0" err="1">
                <a:solidFill>
                  <a:srgbClr val="0000FF"/>
                </a:solidFill>
              </a:rPr>
              <a:t>data.frame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trtime</a:t>
            </a:r>
            <a:r>
              <a:rPr lang="en-US" sz="1800" dirty="0">
                <a:solidFill>
                  <a:srgbClr val="0000FF"/>
                </a:solidFill>
              </a:rPr>
              <a:t>=</a:t>
            </a:r>
            <a:r>
              <a:rPr lang="en-US" sz="1800" dirty="0" err="1">
                <a:solidFill>
                  <a:srgbClr val="0000FF"/>
                </a:solidFill>
              </a:rPr>
              <a:t>trtime</a:t>
            </a:r>
            <a:r>
              <a:rPr lang="en-US" sz="1800" dirty="0">
                <a:solidFill>
                  <a:srgbClr val="0000FF"/>
                </a:solidFill>
              </a:rPr>
              <a:t>[</a:t>
            </a:r>
            <a:r>
              <a:rPr lang="en-US" sz="1800" dirty="0" err="1">
                <a:solidFill>
                  <a:srgbClr val="0000FF"/>
                </a:solidFill>
              </a:rPr>
              <a:t>uibids</a:t>
            </a:r>
            <a:r>
              <a:rPr lang="en-US" sz="1800" dirty="0">
                <a:solidFill>
                  <a:srgbClr val="0000FF"/>
                </a:solidFill>
              </a:rPr>
              <a:t>])))^2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	}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}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bs1&lt;-function(x) {</a:t>
            </a:r>
            <a:r>
              <a:rPr lang="en-US" sz="1800" dirty="0" err="1">
                <a:solidFill>
                  <a:srgbClr val="0000FF"/>
                </a:solidFill>
              </a:rPr>
              <a:t>mbserr</a:t>
            </a:r>
            <a:r>
              <a:rPr lang="en-US" sz="1800" dirty="0">
                <a:solidFill>
                  <a:srgbClr val="0000FF"/>
                </a:solidFill>
              </a:rPr>
              <a:t>&lt;-mean(</a:t>
            </a:r>
            <a:r>
              <a:rPr lang="en-US" sz="1800" dirty="0" err="1">
                <a:solidFill>
                  <a:srgbClr val="0000FF"/>
                </a:solidFill>
              </a:rPr>
              <a:t>colSums</a:t>
            </a:r>
            <a:r>
              <a:rPr lang="en-US" sz="1800" dirty="0">
                <a:solidFill>
                  <a:srgbClr val="0000FF"/>
                </a:solidFill>
              </a:rPr>
              <a:t>(x)/</a:t>
            </a:r>
            <a:r>
              <a:rPr lang="en-US" sz="1800" dirty="0" err="1">
                <a:solidFill>
                  <a:srgbClr val="0000FF"/>
                </a:solidFill>
              </a:rPr>
              <a:t>colSums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sids</a:t>
            </a:r>
            <a:r>
              <a:rPr lang="en-US" sz="1800" dirty="0">
                <a:solidFill>
                  <a:srgbClr val="0000FF"/>
                </a:solidFill>
              </a:rPr>
              <a:t>))}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bs2&lt;-function(x) {</a:t>
            </a:r>
            <a:r>
              <a:rPr lang="en-US" sz="1800" dirty="0" err="1">
                <a:solidFill>
                  <a:srgbClr val="0000FF"/>
                </a:solidFill>
              </a:rPr>
              <a:t>mtrerr</a:t>
            </a:r>
            <a:r>
              <a:rPr lang="en-US" sz="1800" dirty="0">
                <a:solidFill>
                  <a:srgbClr val="0000FF"/>
                </a:solidFill>
              </a:rPr>
              <a:t>&lt;-mean(</a:t>
            </a:r>
            <a:r>
              <a:rPr lang="en-US" sz="1800" dirty="0" err="1">
                <a:solidFill>
                  <a:srgbClr val="0000FF"/>
                </a:solidFill>
              </a:rPr>
              <a:t>colSums</a:t>
            </a:r>
            <a:r>
              <a:rPr lang="en-US" sz="1800" dirty="0">
                <a:solidFill>
                  <a:srgbClr val="0000FF"/>
                </a:solidFill>
              </a:rPr>
              <a:t>(x)/</a:t>
            </a:r>
            <a:r>
              <a:rPr lang="en-US" sz="1800" dirty="0" err="1">
                <a:solidFill>
                  <a:srgbClr val="0000FF"/>
                </a:solidFill>
              </a:rPr>
              <a:t>colSums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iids</a:t>
            </a:r>
            <a:r>
              <a:rPr lang="en-US" sz="1800" dirty="0">
                <a:solidFill>
                  <a:srgbClr val="0000FF"/>
                </a:solidFill>
              </a:rPr>
              <a:t>))}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round(.368*</a:t>
            </a:r>
            <a:r>
              <a:rPr lang="en-US" sz="1800" dirty="0" err="1">
                <a:solidFill>
                  <a:srgbClr val="0000FF"/>
                </a:solidFill>
              </a:rPr>
              <a:t>unlist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lapply</a:t>
            </a:r>
            <a:r>
              <a:rPr lang="en-US" sz="1800" dirty="0">
                <a:solidFill>
                  <a:srgbClr val="0000FF"/>
                </a:solidFill>
              </a:rPr>
              <a:t>(trerrs,bs2))+.632*</a:t>
            </a:r>
            <a:r>
              <a:rPr lang="en-US" sz="1800" dirty="0" err="1">
                <a:solidFill>
                  <a:srgbClr val="0000FF"/>
                </a:solidFill>
              </a:rPr>
              <a:t>unlist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lapply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berrs</a:t>
            </a:r>
            <a:r>
              <a:rPr lang="en-US" sz="1800" dirty="0">
                <a:solidFill>
                  <a:srgbClr val="0000FF"/>
                </a:solidFill>
              </a:rPr>
              <a:t>, bs1)), 4)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[1] 0.3084   0.3078   0.3075   0.3088   0.3084   0.3085   0.3089</a:t>
            </a:r>
          </a:p>
        </p:txBody>
      </p:sp>
    </p:spTree>
    <p:extLst>
      <p:ext uri="{BB962C8B-B14F-4D97-AF65-F5344CB8AC3E}">
        <p14:creationId xmlns:p14="http://schemas.microsoft.com/office/powerpoint/2010/main" val="40742352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33362"/>
            <a:ext cx="6400800" cy="63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01766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Validation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25563"/>
            <a:ext cx="11599985" cy="4851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		                      DF = 4     DF = 5    DF = 6    DF = 7    DF = 8    DF = 9    DF = 10</a:t>
            </a:r>
          </a:p>
          <a:p>
            <a:pPr marL="0" indent="0">
              <a:buNone/>
            </a:pPr>
            <a:r>
              <a:rPr lang="en-US" sz="2400" dirty="0"/>
              <a:t>10-Fold CV:         	  </a:t>
            </a:r>
            <a:r>
              <a:rPr lang="en-US" sz="2400" dirty="0">
                <a:solidFill>
                  <a:srgbClr val="FF0000"/>
                </a:solidFill>
              </a:rPr>
              <a:t>[1] 0.3106    0.3120   0.3136   0.3124   0.3147   0.3126   0.3176</a:t>
            </a:r>
          </a:p>
          <a:p>
            <a:pPr marL="0" indent="0">
              <a:buNone/>
            </a:pPr>
            <a:r>
              <a:rPr lang="en-US" sz="2400" dirty="0"/>
              <a:t>LOOCV:                	  </a:t>
            </a:r>
            <a:r>
              <a:rPr lang="en-US" sz="2400" dirty="0">
                <a:solidFill>
                  <a:srgbClr val="FF0000"/>
                </a:solidFill>
              </a:rPr>
              <a:t>[1] 0.3095    0.3100   0.3108   0.3115   0.3123   0.3101   0.3116</a:t>
            </a:r>
          </a:p>
          <a:p>
            <a:pPr marL="0" indent="0">
              <a:buNone/>
            </a:pPr>
            <a:r>
              <a:rPr lang="en-US" sz="2400" dirty="0"/>
              <a:t>Bootstrap (1000):           </a:t>
            </a:r>
            <a:r>
              <a:rPr lang="en-US" sz="2400" dirty="0">
                <a:solidFill>
                  <a:srgbClr val="FF0000"/>
                </a:solidFill>
              </a:rPr>
              <a:t>[1] 0.3143    0.3154   0.3169   0.3185   0.3197   0.3192   0.3213</a:t>
            </a:r>
          </a:p>
          <a:p>
            <a:pPr marL="0" indent="0">
              <a:buNone/>
            </a:pPr>
            <a:r>
              <a:rPr lang="en-US" sz="2400" dirty="0"/>
              <a:t>.632 Bootstrap (1000):  </a:t>
            </a:r>
            <a:r>
              <a:rPr lang="en-US" sz="2400" dirty="0">
                <a:solidFill>
                  <a:srgbClr val="FF0000"/>
                </a:solidFill>
              </a:rPr>
              <a:t>[1] 0.3084    0.3078   0.3075   0.3088   0.3084   0.3085   0.3089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303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Resampling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Cross-Validation</a:t>
            </a:r>
          </a:p>
          <a:p>
            <a:pPr lvl="1"/>
            <a:r>
              <a:rPr lang="en-US" dirty="0"/>
              <a:t>Useful to tune model parameters</a:t>
            </a:r>
          </a:p>
          <a:p>
            <a:pPr lvl="2"/>
            <a:r>
              <a:rPr lang="en-US" dirty="0"/>
              <a:t>Example: Shrinkage parameter </a:t>
            </a:r>
            <a:r>
              <a:rPr lang="en-US" i="1" dirty="0"/>
              <a:t>l</a:t>
            </a:r>
            <a:r>
              <a:rPr lang="en-US" dirty="0"/>
              <a:t> in penalized regression</a:t>
            </a:r>
          </a:p>
          <a:p>
            <a:pPr lvl="2"/>
            <a:r>
              <a:rPr lang="en-US" dirty="0"/>
              <a:t>Example: Number of knots in a cubic spline</a:t>
            </a:r>
          </a:p>
          <a:p>
            <a:pPr lvl="1"/>
            <a:r>
              <a:rPr lang="en-US" dirty="0"/>
              <a:t>Estimate test set prediction error rates associated with a given method to evaluate its performance</a:t>
            </a:r>
          </a:p>
          <a:p>
            <a:endParaRPr lang="en-US" dirty="0"/>
          </a:p>
          <a:p>
            <a:r>
              <a:rPr lang="en-US" dirty="0"/>
              <a:t>Bootstrap</a:t>
            </a:r>
          </a:p>
          <a:p>
            <a:pPr lvl="1"/>
            <a:r>
              <a:rPr lang="en-US" dirty="0"/>
              <a:t>Most often used to provide a measure of accuracy of a parameter estimate or of a given statistical or machine learning method.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391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33845" y="1676400"/>
            <a:ext cx="6300355" cy="41148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Consider a case where we have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/>
              <a:t> models; validation can be used to select one of these models</a:t>
            </a:r>
          </a:p>
          <a:p>
            <a:endParaRPr lang="en-US" sz="800" dirty="0"/>
          </a:p>
          <a:p>
            <a:r>
              <a:rPr lang="en-US" sz="2400" dirty="0"/>
              <a:t>Fit models to the training data and evaluate each model on a validation set to obtain the validation errors.</a:t>
            </a:r>
          </a:p>
          <a:p>
            <a:endParaRPr lang="en-US" sz="800" dirty="0"/>
          </a:p>
          <a:p>
            <a:r>
              <a:rPr lang="en-US" sz="2400" dirty="0"/>
              <a:t>Select the model with the lowest validation error</a:t>
            </a:r>
          </a:p>
          <a:p>
            <a:endParaRPr lang="en-US" sz="800" dirty="0"/>
          </a:p>
          <a:p>
            <a:r>
              <a:rPr lang="en-US" sz="2400" dirty="0"/>
              <a:t>Fit selected model to the full data set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Overview: Model Selection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69288" y="4962265"/>
            <a:ext cx="976745" cy="58189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Full Data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769288" y="1676400"/>
            <a:ext cx="1264228" cy="5818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Training Data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167216" y="2801073"/>
            <a:ext cx="1264228" cy="58189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Validation Data</a:t>
            </a:r>
          </a:p>
        </p:txBody>
      </p:sp>
      <p:sp>
        <p:nvSpPr>
          <p:cNvPr id="8" name="Oval 7"/>
          <p:cNvSpPr/>
          <p:nvPr/>
        </p:nvSpPr>
        <p:spPr>
          <a:xfrm>
            <a:off x="8755942" y="1384867"/>
            <a:ext cx="677718" cy="426531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9709421" y="1384867"/>
            <a:ext cx="677718" cy="43700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1019253" y="1395341"/>
            <a:ext cx="720061" cy="426531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531514" y="139534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16" name="Straight Connector 15"/>
          <p:cNvCxnSpPr>
            <a:stCxn id="6" idx="3"/>
          </p:cNvCxnSpPr>
          <p:nvPr/>
        </p:nvCxnSpPr>
        <p:spPr>
          <a:xfrm>
            <a:off x="8033516" y="1967345"/>
            <a:ext cx="3362627" cy="9979"/>
          </a:xfrm>
          <a:prstGeom prst="line">
            <a:avLst/>
          </a:prstGeom>
          <a:ln w="22225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3"/>
          </p:cNvCxnSpPr>
          <p:nvPr/>
        </p:nvCxnSpPr>
        <p:spPr>
          <a:xfrm>
            <a:off x="8033516" y="1967345"/>
            <a:ext cx="1076617" cy="9979"/>
          </a:xfrm>
          <a:prstGeom prst="line">
            <a:avLst/>
          </a:prstGeom>
          <a:ln w="15875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6" idx="3"/>
          </p:cNvCxnSpPr>
          <p:nvPr/>
        </p:nvCxnSpPr>
        <p:spPr>
          <a:xfrm>
            <a:off x="8033516" y="1967345"/>
            <a:ext cx="2036173" cy="9979"/>
          </a:xfrm>
          <a:prstGeom prst="line">
            <a:avLst/>
          </a:prstGeom>
          <a:ln w="15875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3"/>
          </p:cNvCxnSpPr>
          <p:nvPr/>
        </p:nvCxnSpPr>
        <p:spPr>
          <a:xfrm flipV="1">
            <a:off x="8431444" y="3087028"/>
            <a:ext cx="2964699" cy="4990"/>
          </a:xfrm>
          <a:prstGeom prst="line">
            <a:avLst/>
          </a:prstGeom>
          <a:ln w="22225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3"/>
          </p:cNvCxnSpPr>
          <p:nvPr/>
        </p:nvCxnSpPr>
        <p:spPr>
          <a:xfrm flipV="1">
            <a:off x="8431444" y="3087028"/>
            <a:ext cx="678689" cy="4990"/>
          </a:xfrm>
          <a:prstGeom prst="line">
            <a:avLst/>
          </a:prstGeom>
          <a:ln w="15875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3"/>
          </p:cNvCxnSpPr>
          <p:nvPr/>
        </p:nvCxnSpPr>
        <p:spPr>
          <a:xfrm flipV="1">
            <a:off x="8431444" y="3087028"/>
            <a:ext cx="1638245" cy="4990"/>
          </a:xfrm>
          <a:prstGeom prst="line">
            <a:avLst/>
          </a:prstGeom>
          <a:ln w="15875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9121422" y="1819278"/>
            <a:ext cx="0" cy="57396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0080978" y="1819278"/>
            <a:ext cx="0" cy="57396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1396143" y="1819278"/>
            <a:ext cx="0" cy="57396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9127066" y="2856089"/>
            <a:ext cx="0" cy="57396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0080978" y="2856089"/>
            <a:ext cx="0" cy="57396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1401787" y="2856089"/>
            <a:ext cx="0" cy="57396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6934200" y="2258290"/>
            <a:ext cx="0" cy="2703975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401402" y="3382964"/>
            <a:ext cx="27906" cy="157930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941079"/>
              </p:ext>
            </p:extLst>
          </p:nvPr>
        </p:nvGraphicFramePr>
        <p:xfrm>
          <a:off x="9005033" y="2401261"/>
          <a:ext cx="323085" cy="403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280" imgH="190440" progId="Equation.DSMT4">
                  <p:embed/>
                </p:oleObj>
              </mc:Choice>
              <mc:Fallback>
                <p:oleObj name="Equation" r:id="rId2" imgW="1522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005033" y="2401261"/>
                        <a:ext cx="323085" cy="4038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875200"/>
              </p:ext>
            </p:extLst>
          </p:nvPr>
        </p:nvGraphicFramePr>
        <p:xfrm>
          <a:off x="9942513" y="2428875"/>
          <a:ext cx="350837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4880" imgH="190440" progId="Equation.DSMT4">
                  <p:embed/>
                </p:oleObj>
              </mc:Choice>
              <mc:Fallback>
                <p:oleObj name="Equation" r:id="rId4" imgW="1648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42513" y="2428875"/>
                        <a:ext cx="350837" cy="403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799135"/>
              </p:ext>
            </p:extLst>
          </p:nvPr>
        </p:nvGraphicFramePr>
        <p:xfrm>
          <a:off x="11202988" y="2433638"/>
          <a:ext cx="4318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3040" imgH="190440" progId="Equation.DSMT4">
                  <p:embed/>
                </p:oleObj>
              </mc:Choice>
              <mc:Fallback>
                <p:oleObj name="Equation" r:id="rId6" imgW="20304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202988" y="2433638"/>
                        <a:ext cx="431800" cy="404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10536664" y="241756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8958034"/>
              </p:ext>
            </p:extLst>
          </p:nvPr>
        </p:nvGraphicFramePr>
        <p:xfrm>
          <a:off x="8856663" y="3468688"/>
          <a:ext cx="617537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91960" imgH="190440" progId="Equation.DSMT4">
                  <p:embed/>
                </p:oleObj>
              </mc:Choice>
              <mc:Fallback>
                <p:oleObj name="Equation" r:id="rId8" imgW="2919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856663" y="3468688"/>
                        <a:ext cx="617537" cy="404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845216"/>
              </p:ext>
            </p:extLst>
          </p:nvPr>
        </p:nvGraphicFramePr>
        <p:xfrm>
          <a:off x="9759950" y="3454400"/>
          <a:ext cx="64452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04560" imgH="190440" progId="Equation.DSMT4">
                  <p:embed/>
                </p:oleObj>
              </mc:Choice>
              <mc:Fallback>
                <p:oleObj name="Equation" r:id="rId10" imgW="3045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759950" y="3454400"/>
                        <a:ext cx="644525" cy="40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5601502"/>
              </p:ext>
            </p:extLst>
          </p:nvPr>
        </p:nvGraphicFramePr>
        <p:xfrm>
          <a:off x="11034713" y="3422650"/>
          <a:ext cx="725487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42720" imgH="190440" progId="Equation.DSMT4">
                  <p:embed/>
                </p:oleObj>
              </mc:Choice>
              <mc:Fallback>
                <p:oleObj name="Equation" r:id="rId12" imgW="3427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1034713" y="3422650"/>
                        <a:ext cx="725487" cy="40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10548269" y="333706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546789"/>
              </p:ext>
            </p:extLst>
          </p:nvPr>
        </p:nvGraphicFramePr>
        <p:xfrm>
          <a:off x="5537200" y="2795588"/>
          <a:ext cx="1016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01520" imgH="152280" progId="Equation.DSMT4">
                  <p:embed/>
                </p:oleObj>
              </mc:Choice>
              <mc:Fallback>
                <p:oleObj name="Equation" r:id="rId14" imgW="10152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537200" y="2795588"/>
                        <a:ext cx="101600" cy="15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" name="Straight Connector 54"/>
          <p:cNvCxnSpPr>
            <a:stCxn id="5" idx="3"/>
          </p:cNvCxnSpPr>
          <p:nvPr/>
        </p:nvCxnSpPr>
        <p:spPr>
          <a:xfrm>
            <a:off x="7746033" y="5253210"/>
            <a:ext cx="2143183" cy="0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9889216" y="5079118"/>
            <a:ext cx="0" cy="57396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27631"/>
              </p:ext>
            </p:extLst>
          </p:nvPr>
        </p:nvGraphicFramePr>
        <p:xfrm>
          <a:off x="9135626" y="4565038"/>
          <a:ext cx="1584325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749160" imgH="241200" progId="Equation.DSMT4">
                  <p:embed/>
                </p:oleObj>
              </mc:Choice>
              <mc:Fallback>
                <p:oleObj name="Equation" r:id="rId16" imgW="7491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9135626" y="4565038"/>
                        <a:ext cx="1584325" cy="512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9360260" y="3866907"/>
            <a:ext cx="17774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pick the “best” model</a:t>
            </a:r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447380"/>
              </p:ext>
            </p:extLst>
          </p:nvPr>
        </p:nvGraphicFramePr>
        <p:xfrm>
          <a:off x="9699625" y="5644621"/>
          <a:ext cx="458788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15640" imgH="215640" progId="Equation.DSMT4">
                  <p:embed/>
                </p:oleObj>
              </mc:Choice>
              <mc:Fallback>
                <p:oleObj name="Equation" r:id="rId18" imgW="21564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9699625" y="5644621"/>
                        <a:ext cx="458788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515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/>
              <a:t>-Fold 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Approach:</a:t>
            </a:r>
          </a:p>
          <a:p>
            <a:pPr lvl="1"/>
            <a:r>
              <a:rPr lang="en-US" dirty="0"/>
              <a:t>Randomly split the data into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/>
              <a:t> roughly equal-size subsets.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For the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baseline="30000" dirty="0" err="1"/>
              <a:t>th</a:t>
            </a:r>
            <a:r>
              <a:rPr lang="en-US" dirty="0"/>
              <a:t> subset calculate the prediction error of the model fit using the other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− 1 </a:t>
            </a:r>
            <a:r>
              <a:rPr lang="en-US" dirty="0"/>
              <a:t>subsets.</a:t>
            </a:r>
          </a:p>
          <a:p>
            <a:pPr lvl="1"/>
            <a:r>
              <a:rPr lang="en-US" spc="-35" dirty="0">
                <a:cs typeface="Arial"/>
              </a:rPr>
              <a:t>Do </a:t>
            </a:r>
            <a:r>
              <a:rPr lang="en-US" spc="-20" dirty="0">
                <a:cs typeface="Arial"/>
              </a:rPr>
              <a:t>this </a:t>
            </a:r>
            <a:r>
              <a:rPr lang="en-US" spc="-25" dirty="0">
                <a:cs typeface="Arial"/>
              </a:rPr>
              <a:t>for </a:t>
            </a:r>
            <a:r>
              <a:rPr lang="en-US" b="0" i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0" i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0" i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. . , </a:t>
            </a:r>
            <a:r>
              <a:rPr lang="en-US" b="0" i="1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pc="-60" dirty="0">
                <a:cs typeface="Arial"/>
              </a:rPr>
              <a:t>and </a:t>
            </a:r>
            <a:r>
              <a:rPr lang="en-US" spc="-55" dirty="0">
                <a:cs typeface="Arial"/>
              </a:rPr>
              <a:t>combine </a:t>
            </a:r>
            <a:r>
              <a:rPr lang="en-US" spc="-30" dirty="0">
                <a:cs typeface="Arial"/>
              </a:rPr>
              <a:t>the </a:t>
            </a:r>
            <a:r>
              <a:rPr lang="en-US" b="0" i="1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b="0" i="1" spc="125" dirty="0">
                <a:cs typeface="Bookman Old Style"/>
              </a:rPr>
              <a:t> </a:t>
            </a:r>
            <a:r>
              <a:rPr lang="en-US" spc="-50" dirty="0">
                <a:cs typeface="Arial"/>
              </a:rPr>
              <a:t>estimates</a:t>
            </a:r>
            <a:r>
              <a:rPr lang="en-US" spc="110" dirty="0">
                <a:cs typeface="Arial"/>
              </a:rPr>
              <a:t> </a:t>
            </a:r>
            <a:r>
              <a:rPr lang="en-US" spc="-20" dirty="0">
                <a:cs typeface="Arial"/>
              </a:rPr>
              <a:t>of </a:t>
            </a:r>
            <a:r>
              <a:rPr lang="en-US" spc="-30" dirty="0">
                <a:cs typeface="Arial"/>
              </a:rPr>
              <a:t>the </a:t>
            </a:r>
            <a:r>
              <a:rPr lang="en-US" spc="-35" dirty="0">
                <a:cs typeface="Arial"/>
              </a:rPr>
              <a:t>prediction</a:t>
            </a:r>
            <a:r>
              <a:rPr lang="en-US" spc="125" dirty="0">
                <a:cs typeface="Arial"/>
              </a:rPr>
              <a:t> </a:t>
            </a:r>
            <a:r>
              <a:rPr lang="en-US" spc="-35" dirty="0">
                <a:cs typeface="Arial"/>
              </a:rPr>
              <a:t>error.</a:t>
            </a:r>
            <a:endParaRPr lang="en-US" dirty="0">
              <a:cs typeface="Arial"/>
            </a:endParaRPr>
          </a:p>
          <a:p>
            <a:endParaRPr lang="en-US" dirty="0">
              <a:cs typeface="Arial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00389" y="2607733"/>
            <a:ext cx="1320800" cy="666045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3021189" y="2607733"/>
            <a:ext cx="1320800" cy="666045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" name="Rectangle 5"/>
          <p:cNvSpPr/>
          <p:nvPr/>
        </p:nvSpPr>
        <p:spPr>
          <a:xfrm>
            <a:off x="5018614" y="2607729"/>
            <a:ext cx="1320800" cy="66604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7" name="Rectangle 6"/>
          <p:cNvSpPr/>
          <p:nvPr/>
        </p:nvSpPr>
        <p:spPr>
          <a:xfrm>
            <a:off x="6999814" y="2607730"/>
            <a:ext cx="1320800" cy="666045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- 1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20614" y="2607731"/>
            <a:ext cx="1320800" cy="666045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350101" y="2607730"/>
            <a:ext cx="6604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58214" y="3273774"/>
            <a:ext cx="6604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39414" y="2613370"/>
            <a:ext cx="6604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39414" y="3273774"/>
            <a:ext cx="6604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81454" y="269797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879" y="269797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80793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/>
              <a:t>-Fold 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mapping of </a:t>
            </a:r>
            <a:r>
              <a:rPr lang="en-US" i="1" dirty="0"/>
              <a:t>                                         </a:t>
            </a:r>
            <a:r>
              <a:rPr lang="en-US" dirty="0">
                <a:sym typeface="Wingdings" panose="05000000000000000000" pitchFamily="2" charset="2"/>
              </a:rPr>
              <a:t>indicates observation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dirty="0">
                <a:sym typeface="Wingdings" panose="05000000000000000000" pitchFamily="2" charset="2"/>
              </a:rPr>
              <a:t> belongs to the </a:t>
            </a:r>
            <a:r>
              <a:rPr lang="en-US" i="1" dirty="0" err="1">
                <a:latin typeface="Symbol" panose="05050102010706020507" pitchFamily="18" charset="2"/>
                <a:sym typeface="Wingdings" panose="05000000000000000000" pitchFamily="2" charset="2"/>
              </a:rPr>
              <a:t>k</a:t>
            </a:r>
            <a:r>
              <a:rPr lang="en-US" baseline="30000" dirty="0" err="1">
                <a:sym typeface="Wingdings" panose="05000000000000000000" pitchFamily="2" charset="2"/>
              </a:rPr>
              <a:t>th</a:t>
            </a:r>
            <a:r>
              <a:rPr lang="en-US" dirty="0">
                <a:sym typeface="Wingdings" panose="05000000000000000000" pitchFamily="2" charset="2"/>
              </a:rPr>
              <a:t> partition</a:t>
            </a:r>
          </a:p>
          <a:p>
            <a:endParaRPr lang="en-US" sz="800" dirty="0">
              <a:sym typeface="Wingdings" panose="05000000000000000000" pitchFamily="2" charset="2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en-US" dirty="0">
                <a:sym typeface="Wingdings" panose="05000000000000000000" pitchFamily="2" charset="2"/>
              </a:rPr>
              <a:t> is the model fitted to the data with the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en-US" baseline="30000" dirty="0" err="1">
                <a:sym typeface="Wingdings" panose="05000000000000000000" pitchFamily="2" charset="2"/>
              </a:rPr>
              <a:t>th</a:t>
            </a:r>
            <a:r>
              <a:rPr lang="en-US" dirty="0">
                <a:sym typeface="Wingdings" panose="05000000000000000000" pitchFamily="2" charset="2"/>
              </a:rPr>
              <a:t> subset removed</a:t>
            </a:r>
          </a:p>
          <a:p>
            <a:endParaRPr lang="en-US" sz="800" i="1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The </a:t>
            </a:r>
            <a:r>
              <a:rPr lang="en-US" b="1" dirty="0">
                <a:sym typeface="Wingdings" panose="05000000000000000000" pitchFamily="2" charset="2"/>
              </a:rPr>
              <a:t>cross-validation</a:t>
            </a:r>
            <a:r>
              <a:rPr lang="en-US" dirty="0">
                <a:sym typeface="Wingdings" panose="05000000000000000000" pitchFamily="2" charset="2"/>
              </a:rPr>
              <a:t> estimate of the prediction error is</a:t>
            </a:r>
          </a:p>
          <a:p>
            <a:endParaRPr lang="en-US" b="1" dirty="0">
              <a:sym typeface="Wingdings" panose="05000000000000000000" pitchFamily="2" charset="2"/>
            </a:endParaRPr>
          </a:p>
          <a:p>
            <a:endParaRPr lang="en-US" b="1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Typical choices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en-US" dirty="0">
                <a:sym typeface="Wingdings" panose="05000000000000000000" pitchFamily="2" charset="2"/>
              </a:rPr>
              <a:t> include 5 and 10-fold</a:t>
            </a:r>
            <a:r>
              <a:rPr lang="en-US" b="1" dirty="0">
                <a:sym typeface="Wingdings" panose="05000000000000000000" pitchFamily="2" charset="2"/>
              </a:rPr>
              <a:t> </a:t>
            </a:r>
          </a:p>
          <a:p>
            <a:endParaRPr lang="en-US" sz="800" b="1" i="1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The case where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 = N </a:t>
            </a:r>
            <a:r>
              <a:rPr lang="en-US" dirty="0">
                <a:sym typeface="Wingdings" panose="05000000000000000000" pitchFamily="2" charset="2"/>
              </a:rPr>
              <a:t>is referred to as leave one out CV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446779"/>
              </p:ext>
            </p:extLst>
          </p:nvPr>
        </p:nvGraphicFramePr>
        <p:xfrm>
          <a:off x="3468369" y="1348423"/>
          <a:ext cx="3249609" cy="480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60160" imgH="215640" progId="Equation.DSMT4">
                  <p:embed/>
                </p:oleObj>
              </mc:Choice>
              <mc:Fallback>
                <p:oleObj name="Equation" r:id="rId2" imgW="146016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468369" y="1348423"/>
                        <a:ext cx="3249609" cy="4803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129367"/>
              </p:ext>
            </p:extLst>
          </p:nvPr>
        </p:nvGraphicFramePr>
        <p:xfrm>
          <a:off x="3623064" y="3751263"/>
          <a:ext cx="3757612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88760" imgH="368280" progId="Equation.DSMT4">
                  <p:embed/>
                </p:oleObj>
              </mc:Choice>
              <mc:Fallback>
                <p:oleObj name="Equation" r:id="rId4" imgW="168876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23064" y="3751263"/>
                        <a:ext cx="3757612" cy="817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6067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2870</TotalTime>
  <Words>5465</Words>
  <Application>Microsoft Office PowerPoint</Application>
  <PresentationFormat>Widescreen</PresentationFormat>
  <Paragraphs>668</Paragraphs>
  <Slides>53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1" baseType="lpstr">
      <vt:lpstr>Arial</vt:lpstr>
      <vt:lpstr>Calibri</vt:lpstr>
      <vt:lpstr>Calibri Light</vt:lpstr>
      <vt:lpstr>Lucida Sans Unicode</vt:lpstr>
      <vt:lpstr>Symbol</vt:lpstr>
      <vt:lpstr>Times New Roman</vt:lpstr>
      <vt:lpstr>Office Theme</vt:lpstr>
      <vt:lpstr>Equation</vt:lpstr>
      <vt:lpstr>Model Selection and Assessment, Part II</vt:lpstr>
      <vt:lpstr>Model Assessment</vt:lpstr>
      <vt:lpstr>Overview: Model Selection</vt:lpstr>
      <vt:lpstr>Analytical Approaches</vt:lpstr>
      <vt:lpstr>Resampling Methods</vt:lpstr>
      <vt:lpstr>Resampling Methods</vt:lpstr>
      <vt:lpstr>Overview: Model Selection</vt:lpstr>
      <vt:lpstr>K-Fold Cross-Validation</vt:lpstr>
      <vt:lpstr>K-Fold Cross-Validation</vt:lpstr>
      <vt:lpstr>K-Fold Cross-Validation</vt:lpstr>
      <vt:lpstr>Choice of K?</vt:lpstr>
      <vt:lpstr>Choice of K?</vt:lpstr>
      <vt:lpstr>Hypothetical Learning Curve for a Classifier Based on Observed Training Set Sample Size</vt:lpstr>
      <vt:lpstr>Choice of K?</vt:lpstr>
      <vt:lpstr>Generalized Cross-Validation</vt:lpstr>
      <vt:lpstr>Conducting CV</vt:lpstr>
      <vt:lpstr>Conducting CV</vt:lpstr>
      <vt:lpstr>The Bootstrap</vt:lpstr>
      <vt:lpstr>Use of Bootstrap to Estimate Distribution of S(Z)</vt:lpstr>
      <vt:lpstr>Use of Bootstrap to Estimate Prediction Error</vt:lpstr>
      <vt:lpstr>Use of Bootstrap to Estimate Prediction Error</vt:lpstr>
      <vt:lpstr>Use of Bootstrap to Estimate Prediction Error</vt:lpstr>
      <vt:lpstr>Use of Bootstrap to Estimate Prediction Error</vt:lpstr>
      <vt:lpstr>Use of Bootstrap to Estimate Prediction Error</vt:lpstr>
      <vt:lpstr>Use of Bootstrap to Estimate Prediction Error</vt:lpstr>
      <vt:lpstr>Implementing Validation Methods In R</vt:lpstr>
      <vt:lpstr>Model Selection: Body Fat Example</vt:lpstr>
      <vt:lpstr>Model Selection: Body Fat Example</vt:lpstr>
      <vt:lpstr>Model Selection: Body Fat Example</vt:lpstr>
      <vt:lpstr>Model Selection: Body Fat Example</vt:lpstr>
      <vt:lpstr>Model Selection: Body Fat Example</vt:lpstr>
      <vt:lpstr>Model Selection: Body Fat Example</vt:lpstr>
      <vt:lpstr>Model Selection: Body Fat Example</vt:lpstr>
      <vt:lpstr>Model Selection: Breast Carcinoma</vt:lpstr>
      <vt:lpstr>Model Selection: Breast Carcinoma</vt:lpstr>
      <vt:lpstr>Model Selection: Breast Carcinoma</vt:lpstr>
      <vt:lpstr>Implementing Validation Methods In R</vt:lpstr>
      <vt:lpstr>Model Selection: Body Fat Example</vt:lpstr>
      <vt:lpstr>Model Selection: Body Fat Example</vt:lpstr>
      <vt:lpstr>Model Selection: Body Fat Example</vt:lpstr>
      <vt:lpstr>Model Selection: Body Fat Example</vt:lpstr>
      <vt:lpstr>Model Selection: Body Fat Example</vt:lpstr>
      <vt:lpstr>Model Selection: Body Fat Example</vt:lpstr>
      <vt:lpstr>Classification Model Selection: Breast Carcinoma</vt:lpstr>
      <vt:lpstr>Classification Model Selection: Breast Carcinoma</vt:lpstr>
      <vt:lpstr>Thermoregulation During Surgery</vt:lpstr>
      <vt:lpstr>Using K-Fold CV to Tune Cubic Spline</vt:lpstr>
      <vt:lpstr>Using LOOCV to Tune Cubic Spline</vt:lpstr>
      <vt:lpstr>Using Bootstrap Sampling to Tune Cubic Spline</vt:lpstr>
      <vt:lpstr>PowerPoint Presentation</vt:lpstr>
      <vt:lpstr>Using .632 Bootstrap to Tune Cubic Spline</vt:lpstr>
      <vt:lpstr>PowerPoint Presentation</vt:lpstr>
      <vt:lpstr>Comparison of Validation Results</vt:lpstr>
    </vt:vector>
  </TitlesOfParts>
  <Company>Medical 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Selection and Assessment, Part II</dc:title>
  <dc:creator>Bethany Wolf</dc:creator>
  <cp:lastModifiedBy>Wolf, Bethany Jacobs</cp:lastModifiedBy>
  <cp:revision>83</cp:revision>
  <cp:lastPrinted>2017-06-26T19:18:24Z</cp:lastPrinted>
  <dcterms:created xsi:type="dcterms:W3CDTF">2017-06-24T13:15:56Z</dcterms:created>
  <dcterms:modified xsi:type="dcterms:W3CDTF">2023-03-09T19:19:29Z</dcterms:modified>
</cp:coreProperties>
</file>