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0" r:id="rId6"/>
    <p:sldId id="263" r:id="rId7"/>
    <p:sldId id="262" r:id="rId8"/>
    <p:sldId id="268" r:id="rId9"/>
    <p:sldId id="269" r:id="rId10"/>
    <p:sldId id="259" r:id="rId11"/>
    <p:sldId id="266" r:id="rId12"/>
    <p:sldId id="271" r:id="rId13"/>
    <p:sldId id="275" r:id="rId14"/>
    <p:sldId id="276" r:id="rId15"/>
    <p:sldId id="272" r:id="rId16"/>
    <p:sldId id="273" r:id="rId17"/>
    <p:sldId id="274" r:id="rId18"/>
    <p:sldId id="278" r:id="rId19"/>
    <p:sldId id="277" r:id="rId20"/>
    <p:sldId id="279" r:id="rId21"/>
    <p:sldId id="283" r:id="rId22"/>
    <p:sldId id="281" r:id="rId23"/>
    <p:sldId id="282" r:id="rId24"/>
    <p:sldId id="284" r:id="rId25"/>
    <p:sldId id="285" r:id="rId26"/>
    <p:sldId id="295" r:id="rId27"/>
    <p:sldId id="286" r:id="rId28"/>
    <p:sldId id="287" r:id="rId29"/>
    <p:sldId id="291" r:id="rId30"/>
    <p:sldId id="292" r:id="rId31"/>
    <p:sldId id="296" r:id="rId32"/>
    <p:sldId id="293" r:id="rId33"/>
    <p:sldId id="298" r:id="rId34"/>
    <p:sldId id="29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2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0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96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1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5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8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2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0493"/>
            <a:ext cx="10515600" cy="4736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1CFB-8435-48BE-B011-27C385143D7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6115-75ED-4DD4-B073-5006E5EFD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3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Assessment and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</a:t>
            </a:r>
          </a:p>
        </p:txBody>
      </p:sp>
    </p:spTree>
    <p:extLst>
      <p:ext uri="{BB962C8B-B14F-4D97-AF65-F5344CB8AC3E}">
        <p14:creationId xmlns:p14="http://schemas.microsoft.com/office/powerpoint/2010/main" val="133802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Ideal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1664"/>
            <a:ext cx="10515600" cy="5055299"/>
          </a:xfrm>
        </p:spPr>
        <p:txBody>
          <a:bodyPr>
            <a:noAutofit/>
          </a:bodyPr>
          <a:lstStyle/>
          <a:p>
            <a:r>
              <a:rPr lang="en-US" dirty="0"/>
              <a:t>In an ideal scenario (data rich), we conduct this process as follows…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12700">
              <a:lnSpc>
                <a:spcPct val="100000"/>
              </a:lnSpc>
            </a:pPr>
            <a:r>
              <a:rPr lang="en-US" spc="-10" dirty="0">
                <a:cs typeface="Gill Sans MT"/>
              </a:rPr>
              <a:t>Model</a:t>
            </a:r>
            <a:r>
              <a:rPr lang="en-US" spc="65" dirty="0">
                <a:cs typeface="Gill Sans MT"/>
              </a:rPr>
              <a:t> </a:t>
            </a:r>
            <a:r>
              <a:rPr lang="en-US" spc="-30" dirty="0">
                <a:cs typeface="Gill Sans MT"/>
              </a:rPr>
              <a:t>Selection</a:t>
            </a:r>
            <a:endParaRPr lang="en-US" dirty="0">
              <a:cs typeface="Gill Sans MT"/>
            </a:endParaRPr>
          </a:p>
          <a:p>
            <a:pPr marL="289560" indent="-132715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290195" algn="l"/>
              </a:tabLst>
            </a:pPr>
            <a:r>
              <a:rPr lang="en-US" sz="2400" spc="-100" dirty="0">
                <a:cs typeface="Arial"/>
              </a:rPr>
              <a:t>Use  </a:t>
            </a:r>
            <a:r>
              <a:rPr lang="en-US" sz="2400" spc="-25" dirty="0">
                <a:cs typeface="Gill Sans MT"/>
              </a:rPr>
              <a:t>training data </a:t>
            </a:r>
            <a:r>
              <a:rPr lang="en-US" sz="2400" spc="10" dirty="0">
                <a:cs typeface="Arial"/>
              </a:rPr>
              <a:t>to </a:t>
            </a:r>
            <a:r>
              <a:rPr lang="en-US" sz="2400" spc="35" dirty="0">
                <a:cs typeface="Arial"/>
              </a:rPr>
              <a:t>fit </a:t>
            </a:r>
            <a:r>
              <a:rPr lang="en-US" sz="2400" spc="-80" dirty="0">
                <a:cs typeface="Arial"/>
              </a:rPr>
              <a:t>each </a:t>
            </a:r>
            <a:r>
              <a:rPr lang="en-US" sz="2400" spc="105" dirty="0">
                <a:cs typeface="Arial"/>
              </a:rPr>
              <a:t> </a:t>
            </a:r>
            <a:r>
              <a:rPr lang="en-US" sz="2400" spc="-40" dirty="0">
                <a:cs typeface="Arial"/>
              </a:rPr>
              <a:t>model </a:t>
            </a:r>
            <a:endParaRPr lang="en-US" sz="2400" dirty="0">
              <a:cs typeface="Arial"/>
            </a:endParaRPr>
          </a:p>
          <a:p>
            <a:pPr marL="289560" indent="-132715">
              <a:lnSpc>
                <a:spcPct val="100000"/>
              </a:lnSpc>
              <a:spcBef>
                <a:spcPts val="1025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290195" algn="l"/>
              </a:tabLst>
            </a:pPr>
            <a:r>
              <a:rPr lang="en-US" sz="2400" spc="-100" dirty="0">
                <a:cs typeface="Arial"/>
              </a:rPr>
              <a:t>Estimate test error  for each model on the validation data a</a:t>
            </a:r>
            <a:r>
              <a:rPr lang="en-US" sz="2400" spc="-40" dirty="0">
                <a:cs typeface="Arial"/>
              </a:rPr>
              <a:t>nd c</a:t>
            </a:r>
            <a:r>
              <a:rPr lang="en-US" sz="2400" spc="-85" dirty="0">
                <a:cs typeface="Arial"/>
              </a:rPr>
              <a:t>hoose  </a:t>
            </a:r>
            <a:r>
              <a:rPr lang="en-US" sz="2400" spc="-50" dirty="0">
                <a:cs typeface="Arial"/>
              </a:rPr>
              <a:t>model </a:t>
            </a:r>
            <a:r>
              <a:rPr lang="en-US" sz="2400" dirty="0">
                <a:cs typeface="Arial"/>
              </a:rPr>
              <a:t>with </a:t>
            </a:r>
            <a:r>
              <a:rPr lang="en-US" sz="2400" spc="-55" dirty="0">
                <a:cs typeface="Arial"/>
              </a:rPr>
              <a:t>lowest  </a:t>
            </a:r>
            <a:r>
              <a:rPr lang="en-US" sz="2400" spc="-25" dirty="0">
                <a:cs typeface="Arial"/>
              </a:rPr>
              <a:t>error</a:t>
            </a:r>
            <a:endParaRPr lang="en-US" sz="2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333B2"/>
              </a:buClr>
              <a:buFont typeface="Lucida Sans Unicode"/>
              <a:buChar char="•"/>
            </a:pPr>
            <a:endParaRPr lang="en-US" sz="800" dirty="0"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pc="-10" dirty="0">
                <a:cs typeface="Gill Sans MT"/>
              </a:rPr>
              <a:t>Model </a:t>
            </a:r>
            <a:r>
              <a:rPr lang="en-US" spc="-35" dirty="0">
                <a:cs typeface="Gill Sans MT"/>
              </a:rPr>
              <a:t>Assessment</a:t>
            </a:r>
            <a:endParaRPr lang="en-US" dirty="0">
              <a:cs typeface="Gill Sans MT"/>
            </a:endParaRPr>
          </a:p>
          <a:p>
            <a:pPr marL="289560" indent="-132715">
              <a:lnSpc>
                <a:spcPct val="100000"/>
              </a:lnSpc>
              <a:spcBef>
                <a:spcPts val="630"/>
              </a:spcBef>
              <a:buClr>
                <a:srgbClr val="3333B2"/>
              </a:buClr>
              <a:buSzPct val="95238"/>
              <a:buFont typeface="Lucida Sans Unicode"/>
              <a:buChar char="•"/>
              <a:tabLst>
                <a:tab pos="290195" algn="l"/>
              </a:tabLst>
            </a:pPr>
            <a:r>
              <a:rPr lang="en-US" sz="2400" spc="-100" dirty="0">
                <a:cs typeface="Arial"/>
              </a:rPr>
              <a:t>Use  </a:t>
            </a:r>
            <a:r>
              <a:rPr lang="en-US" sz="2400" spc="-30" dirty="0">
                <a:cs typeface="Arial"/>
              </a:rPr>
              <a:t>the </a:t>
            </a:r>
            <a:r>
              <a:rPr lang="en-US" sz="2400" spc="-20" dirty="0">
                <a:cs typeface="Gill Sans MT"/>
              </a:rPr>
              <a:t>test </a:t>
            </a:r>
            <a:r>
              <a:rPr lang="en-US" sz="2400" spc="-25" dirty="0">
                <a:cs typeface="Gill Sans MT"/>
              </a:rPr>
              <a:t>data (</a:t>
            </a:r>
            <a:r>
              <a:rPr lang="en-US" sz="2400" spc="-85" dirty="0">
                <a:cs typeface="Arial"/>
              </a:rPr>
              <a:t>unseen  </a:t>
            </a:r>
            <a:r>
              <a:rPr lang="en-US" sz="2400" dirty="0">
                <a:cs typeface="Arial"/>
              </a:rPr>
              <a:t>until </a:t>
            </a:r>
            <a:r>
              <a:rPr lang="en-US" sz="2400" spc="-20" dirty="0">
                <a:cs typeface="Arial"/>
              </a:rPr>
              <a:t>this </a:t>
            </a:r>
            <a:r>
              <a:rPr lang="en-US" sz="2400" spc="-65" dirty="0">
                <a:cs typeface="Arial"/>
              </a:rPr>
              <a:t>stage)</a:t>
            </a:r>
            <a:r>
              <a:rPr lang="en-US" sz="2400" spc="-5" dirty="0">
                <a:cs typeface="Arial"/>
              </a:rPr>
              <a:t> </a:t>
            </a:r>
            <a:r>
              <a:rPr lang="en-US" sz="2400" spc="10" dirty="0">
                <a:cs typeface="Arial"/>
              </a:rPr>
              <a:t>to </a:t>
            </a:r>
            <a:r>
              <a:rPr lang="en-US" sz="2400" spc="-40" dirty="0">
                <a:cs typeface="Arial"/>
              </a:rPr>
              <a:t>estimate</a:t>
            </a:r>
            <a:r>
              <a:rPr lang="en-US" sz="2400" spc="145" dirty="0">
                <a:cs typeface="Arial"/>
              </a:rPr>
              <a:t> </a:t>
            </a:r>
            <a:r>
              <a:rPr lang="en-US" sz="2400" i="1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sz="2400" i="1" spc="-37" baseline="-1041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i="1" spc="-37" baseline="-1041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cs typeface="Arial"/>
              </a:rPr>
              <a:t>.</a:t>
            </a:r>
            <a:endParaRPr lang="en-US" sz="2400" dirty="0">
              <a:cs typeface="Arial"/>
            </a:endParaRP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198" y="1953897"/>
            <a:ext cx="4729509" cy="776614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Training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5558229" y="1954899"/>
            <a:ext cx="2902524" cy="776614"/>
          </a:xfrm>
          <a:prstGeom prst="rect">
            <a:avLst/>
          </a:prstGeom>
          <a:solidFill>
            <a:srgbClr val="00CC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Validation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8460753" y="1953897"/>
            <a:ext cx="2883568" cy="776614"/>
          </a:xfrm>
          <a:prstGeom prst="rect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Test Data</a:t>
            </a:r>
          </a:p>
        </p:txBody>
      </p:sp>
      <p:sp>
        <p:nvSpPr>
          <p:cNvPr id="14" name="Curved Up Arrow 13"/>
          <p:cNvSpPr/>
          <p:nvPr/>
        </p:nvSpPr>
        <p:spPr>
          <a:xfrm>
            <a:off x="3324873" y="2730511"/>
            <a:ext cx="4256626" cy="613938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4127199" y="2730010"/>
            <a:ext cx="5764583" cy="614439"/>
          </a:xfrm>
          <a:prstGeom prst="curved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5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653"/>
            <a:ext cx="10515600" cy="4736470"/>
          </a:xfrm>
        </p:spPr>
        <p:txBody>
          <a:bodyPr>
            <a:noAutofit/>
          </a:bodyPr>
          <a:lstStyle/>
          <a:p>
            <a:r>
              <a:rPr lang="en-US" b="1" dirty="0"/>
              <a:t>Best solution:</a:t>
            </a:r>
            <a:r>
              <a:rPr lang="en-US" dirty="0"/>
              <a:t> use a large designated test set (often not available). </a:t>
            </a:r>
          </a:p>
          <a:p>
            <a:endParaRPr lang="en-US" sz="800" dirty="0"/>
          </a:p>
          <a:p>
            <a:r>
              <a:rPr lang="en-US" dirty="0"/>
              <a:t>If there is insufficient data to split it into three parts we do have techniques we can use.</a:t>
            </a:r>
          </a:p>
          <a:p>
            <a:endParaRPr lang="en-US" sz="800" b="1" dirty="0"/>
          </a:p>
          <a:p>
            <a:r>
              <a:rPr lang="en-US" dirty="0"/>
              <a:t>Analytical approaches adjust training error to estimate the test error:</a:t>
            </a:r>
          </a:p>
          <a:p>
            <a:pPr lvl="1"/>
            <a:r>
              <a:rPr lang="en-US" dirty="0"/>
              <a:t>AIC, BIC</a:t>
            </a:r>
          </a:p>
          <a:p>
            <a:pPr lvl="1"/>
            <a:r>
              <a:rPr lang="en-US" dirty="0"/>
              <a:t>Minimum description length(MDL)</a:t>
            </a:r>
          </a:p>
          <a:p>
            <a:pPr lvl="1"/>
            <a:r>
              <a:rPr lang="en-US" dirty="0"/>
              <a:t>Structural risk minimization (SRM)</a:t>
            </a:r>
          </a:p>
          <a:p>
            <a:endParaRPr lang="en-US" sz="800" dirty="0"/>
          </a:p>
          <a:p>
            <a:r>
              <a:rPr lang="en-US" dirty="0"/>
              <a:t>Or we can make efficient reuse of the data to estimate error rate	</a:t>
            </a:r>
          </a:p>
          <a:p>
            <a:pPr lvl="1"/>
            <a:r>
              <a:rPr lang="en-US" dirty="0"/>
              <a:t>Cross-validation</a:t>
            </a:r>
          </a:p>
          <a:p>
            <a:pPr lvl="1"/>
            <a:r>
              <a:rPr lang="en-US" dirty="0"/>
              <a:t>Bootstrap sampling</a:t>
            </a:r>
          </a:p>
        </p:txBody>
      </p:sp>
    </p:spTree>
    <p:extLst>
      <p:ext uri="{BB962C8B-B14F-4D97-AF65-F5344CB8AC3E}">
        <p14:creationId xmlns:p14="http://schemas.microsoft.com/office/powerpoint/2010/main" val="3473655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Decomposing Test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following assumption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Then for input point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-25000" dirty="0"/>
              <a:t>0</a:t>
            </a:r>
            <a:r>
              <a:rPr lang="en-US" dirty="0"/>
              <a:t>, using unit-square loss and regression fit: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513211"/>
              </p:ext>
            </p:extLst>
          </p:nvPr>
        </p:nvGraphicFramePr>
        <p:xfrm>
          <a:off x="2551938" y="2023872"/>
          <a:ext cx="5866348" cy="59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215640" progId="Equation.DSMT4">
                  <p:embed/>
                </p:oleObj>
              </mc:Choice>
              <mc:Fallback>
                <p:oleObj name="Equation" r:id="rId2" imgW="2145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51938" y="2023872"/>
                        <a:ext cx="5866348" cy="590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900297"/>
              </p:ext>
            </p:extLst>
          </p:nvPr>
        </p:nvGraphicFramePr>
        <p:xfrm>
          <a:off x="1966118" y="3409823"/>
          <a:ext cx="82597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560" imgH="914400" progId="Equation.DSMT4">
                  <p:embed/>
                </p:oleObj>
              </mc:Choice>
              <mc:Fallback>
                <p:oleObj name="Equation" r:id="rId4" imgW="3022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6118" y="3409823"/>
                        <a:ext cx="8259763" cy="250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55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</a:t>
            </a:r>
            <a:r>
              <a:rPr lang="en-US" dirty="0" err="1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Complexity of model is  inversely  related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.</a:t>
            </a:r>
          </a:p>
          <a:p>
            <a:r>
              <a:rPr lang="en-US" dirty="0"/>
              <a:t>As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 increases  the variance decreases.</a:t>
            </a:r>
          </a:p>
          <a:p>
            <a:r>
              <a:rPr lang="en-US" dirty="0"/>
              <a:t>As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 increases  the squared  bias increases.</a:t>
            </a:r>
          </a:p>
          <a:p>
            <a:r>
              <a:rPr lang="en-US" dirty="0"/>
              <a:t>The above  expression  was  computed by  assuming 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’s are fixed.</a:t>
            </a:r>
          </a:p>
          <a:p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167355"/>
              </p:ext>
            </p:extLst>
          </p:nvPr>
        </p:nvGraphicFramePr>
        <p:xfrm>
          <a:off x="2340864" y="1440493"/>
          <a:ext cx="6769238" cy="108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393480" progId="Equation.DSMT4">
                  <p:embed/>
                </p:oleObj>
              </mc:Choice>
              <mc:Fallback>
                <p:oleObj name="Equation" r:id="rId2" imgW="245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0864" y="1440493"/>
                        <a:ext cx="6769238" cy="108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4572000" y="1560576"/>
            <a:ext cx="3608832" cy="9144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10784" y="2979884"/>
            <a:ext cx="138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Squared bias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205728" y="2474976"/>
            <a:ext cx="12192" cy="504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554623" y="1560576"/>
            <a:ext cx="555479" cy="9144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8832362" y="2474976"/>
            <a:ext cx="12192" cy="5049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48264" y="297988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Variance</a:t>
            </a:r>
          </a:p>
        </p:txBody>
      </p:sp>
    </p:spTree>
    <p:extLst>
      <p:ext uri="{BB962C8B-B14F-4D97-AF65-F5344CB8AC3E}">
        <p14:creationId xmlns:p14="http://schemas.microsoft.com/office/powerpoint/2010/main" val="162562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Example- Linear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linear model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/>
              <a:t> </a:t>
            </a:r>
            <a:r>
              <a:rPr lang="en-US" dirty="0"/>
              <a:t>components                    has test error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267664"/>
              </p:ext>
            </p:extLst>
          </p:nvPr>
        </p:nvGraphicFramePr>
        <p:xfrm>
          <a:off x="6628637" y="1428300"/>
          <a:ext cx="1596281" cy="522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228600" progId="Equation.DSMT4">
                  <p:embed/>
                </p:oleObj>
              </mc:Choice>
              <mc:Fallback>
                <p:oleObj name="Equation" r:id="rId2" imgW="698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28637" y="1428300"/>
                        <a:ext cx="1596281" cy="522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030348"/>
              </p:ext>
            </p:extLst>
          </p:nvPr>
        </p:nvGraphicFramePr>
        <p:xfrm>
          <a:off x="2007680" y="2241865"/>
          <a:ext cx="7926387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66800" imgH="1371600" progId="Equation.DSMT4">
                  <p:embed/>
                </p:oleObj>
              </mc:Choice>
              <mc:Fallback>
                <p:oleObj name="Equation" r:id="rId4" imgW="34668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7680" y="2241865"/>
                        <a:ext cx="7926387" cy="313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24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Bias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linear models (ridge, lasso, …), bias can be further decomposed.</a:t>
            </a:r>
          </a:p>
          <a:p>
            <a:endParaRPr lang="en-US" sz="800" dirty="0"/>
          </a:p>
          <a:p>
            <a:r>
              <a:rPr lang="en-US" dirty="0"/>
              <a:t>Recall the parameter estimates are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take the expectation w.r.t. the distribution of </a:t>
            </a:r>
            <a:r>
              <a:rPr lang="en-US" i="1" dirty="0"/>
              <a:t>X</a:t>
            </a:r>
            <a:r>
              <a:rPr lang="en-US" dirty="0"/>
              <a:t> and the bias can further be decomposed as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29204"/>
              </p:ext>
            </p:extLst>
          </p:nvPr>
        </p:nvGraphicFramePr>
        <p:xfrm>
          <a:off x="3562349" y="2800348"/>
          <a:ext cx="3723706" cy="674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291960" progId="Equation.DSMT4">
                  <p:embed/>
                </p:oleObj>
              </mc:Choice>
              <mc:Fallback>
                <p:oleObj name="Equation" r:id="rId2" imgW="16128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62349" y="2800348"/>
                        <a:ext cx="3723706" cy="674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835655"/>
              </p:ext>
            </p:extLst>
          </p:nvPr>
        </p:nvGraphicFramePr>
        <p:xfrm>
          <a:off x="2478088" y="4805363"/>
          <a:ext cx="6540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31760" imgH="317160" progId="Equation.DSMT4">
                  <p:embed/>
                </p:oleObj>
              </mc:Choice>
              <mc:Fallback>
                <p:oleObj name="Equation" r:id="rId4" imgW="2831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78088" y="4805363"/>
                        <a:ext cx="65405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361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Bias-Variance Trade Off for Linear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models yield (under correct assumptions) 0 bias</a:t>
            </a:r>
          </a:p>
          <a:p>
            <a:endParaRPr lang="en-US" sz="1200" dirty="0"/>
          </a:p>
          <a:p>
            <a:r>
              <a:rPr lang="en-US" dirty="0"/>
              <a:t>Restricted fits like ridge regression yield a positive bias but gain by reducing variance</a:t>
            </a:r>
          </a:p>
          <a:p>
            <a:endParaRPr lang="en-US" sz="1200" dirty="0"/>
          </a:p>
          <a:p>
            <a:r>
              <a:rPr lang="en-US" dirty="0"/>
              <a:t>Model bias can only be reduced by expanding the class of linear models</a:t>
            </a:r>
          </a:p>
          <a:p>
            <a:pPr lvl="1"/>
            <a:r>
              <a:rPr lang="en-US" dirty="0"/>
              <a:t>Interactions</a:t>
            </a:r>
          </a:p>
          <a:p>
            <a:pPr lvl="1"/>
            <a:r>
              <a:rPr lang="en-US" dirty="0"/>
              <a:t>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89796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Bias and Variance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928" y="1339959"/>
            <a:ext cx="5906196" cy="525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18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Set-up</a:t>
            </a:r>
          </a:p>
          <a:p>
            <a:r>
              <a:rPr lang="en-US" dirty="0"/>
              <a:t>Have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80 </a:t>
            </a:r>
            <a:r>
              <a:rPr lang="en-US" dirty="0"/>
              <a:t>observations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 </a:t>
            </a:r>
            <a:r>
              <a:rPr lang="en-US" dirty="0"/>
              <a:t>predictors.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is uniformly distributed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[0, 1]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/>
              <a:t>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44780" indent="-132080">
              <a:lnSpc>
                <a:spcPct val="100000"/>
              </a:lnSpc>
              <a:buClr>
                <a:srgbClr val="3333B2"/>
              </a:buClr>
              <a:buFont typeface="Lucida Sans Unicode"/>
              <a:buChar char="•"/>
              <a:tabLst>
                <a:tab pos="145415" algn="l"/>
              </a:tabLst>
            </a:pPr>
            <a:r>
              <a:rPr lang="en-US" spc="-25" dirty="0">
                <a:cs typeface="Arial"/>
              </a:rPr>
              <a:t>Apply </a:t>
            </a:r>
            <a:r>
              <a:rPr lang="en-US" i="1" spc="-35" dirty="0">
                <a:cs typeface="Times New Roman" panose="02020603050405020304" pitchFamily="18" charset="0"/>
              </a:rPr>
              <a:t>k</a:t>
            </a:r>
            <a:r>
              <a:rPr lang="en-US" spc="-35" dirty="0">
                <a:cs typeface="Arial"/>
              </a:rPr>
              <a:t>-NN </a:t>
            </a:r>
            <a:r>
              <a:rPr lang="en-US" spc="10" dirty="0">
                <a:cs typeface="Arial"/>
              </a:rPr>
              <a:t>to </a:t>
            </a:r>
            <a:r>
              <a:rPr lang="en-US" spc="-35" dirty="0">
                <a:cs typeface="Arial"/>
              </a:rPr>
              <a:t>develop classification </a:t>
            </a:r>
            <a:r>
              <a:rPr lang="en-US" spc="-55" dirty="0">
                <a:cs typeface="Arial"/>
              </a:rPr>
              <a:t>and </a:t>
            </a:r>
            <a:r>
              <a:rPr lang="en-US" spc="-60" dirty="0">
                <a:cs typeface="Arial"/>
              </a:rPr>
              <a:t>regression</a:t>
            </a:r>
            <a:r>
              <a:rPr lang="en-US" spc="40" dirty="0">
                <a:cs typeface="Arial"/>
              </a:rPr>
              <a:t> </a:t>
            </a:r>
            <a:r>
              <a:rPr lang="en-US" spc="-45" dirty="0">
                <a:cs typeface="Arial"/>
              </a:rPr>
              <a:t>models.</a:t>
            </a:r>
            <a:endParaRPr lang="en-US" dirty="0">
              <a:cs typeface="Arial"/>
            </a:endParaRPr>
          </a:p>
          <a:p>
            <a:pPr marL="144780" indent="-132080">
              <a:lnSpc>
                <a:spcPct val="100000"/>
              </a:lnSpc>
              <a:spcBef>
                <a:spcPts val="1290"/>
              </a:spcBef>
              <a:buClr>
                <a:srgbClr val="3333B2"/>
              </a:buClr>
              <a:buFont typeface="Lucida Sans Unicode"/>
              <a:buChar char="•"/>
              <a:tabLst>
                <a:tab pos="145415" algn="l"/>
              </a:tabLst>
            </a:pPr>
            <a:r>
              <a:rPr lang="en-US" spc="-90" dirty="0">
                <a:cs typeface="Arial"/>
              </a:rPr>
              <a:t>Use  </a:t>
            </a:r>
            <a:r>
              <a:rPr lang="en-US" spc="-35" dirty="0">
                <a:cs typeface="Gill Sans MT"/>
              </a:rPr>
              <a:t>squared </a:t>
            </a:r>
            <a:r>
              <a:rPr lang="en-US" spc="-75" dirty="0">
                <a:cs typeface="Gill Sans MT"/>
              </a:rPr>
              <a:t>error  </a:t>
            </a:r>
            <a:r>
              <a:rPr lang="en-US" spc="-20" dirty="0">
                <a:cs typeface="Gill Sans MT"/>
              </a:rPr>
              <a:t>loss </a:t>
            </a:r>
            <a:r>
              <a:rPr lang="en-US" spc="10" dirty="0">
                <a:cs typeface="Arial"/>
              </a:rPr>
              <a:t>to </a:t>
            </a:r>
            <a:r>
              <a:rPr lang="en-US" spc="-75" dirty="0">
                <a:cs typeface="Arial"/>
              </a:rPr>
              <a:t>measure  </a:t>
            </a:r>
            <a:r>
              <a:rPr lang="en-US" i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spc="-55" dirty="0">
                <a:cs typeface="Gill Sans MT"/>
              </a:rPr>
              <a:t> </a:t>
            </a:r>
            <a:r>
              <a:rPr lang="en-US" spc="-20" dirty="0">
                <a:cs typeface="Arial"/>
              </a:rPr>
              <a:t>for </a:t>
            </a:r>
            <a:r>
              <a:rPr lang="en-US" spc="-25" dirty="0">
                <a:cs typeface="Arial"/>
              </a:rPr>
              <a:t>the </a:t>
            </a:r>
            <a:r>
              <a:rPr lang="en-US" spc="-35" dirty="0">
                <a:cs typeface="Gill Sans MT"/>
              </a:rPr>
              <a:t>regression model</a:t>
            </a:r>
            <a:r>
              <a:rPr lang="en-US" spc="-10" dirty="0">
                <a:cs typeface="Arial"/>
              </a:rPr>
              <a:t>.</a:t>
            </a:r>
            <a:endParaRPr lang="en-US" dirty="0">
              <a:cs typeface="Arial"/>
            </a:endParaRPr>
          </a:p>
          <a:p>
            <a:pPr marL="144780" indent="-132080">
              <a:lnSpc>
                <a:spcPct val="100000"/>
              </a:lnSpc>
              <a:spcBef>
                <a:spcPts val="1290"/>
              </a:spcBef>
              <a:buClr>
                <a:srgbClr val="3333B2"/>
              </a:buClr>
              <a:buFont typeface="Lucida Sans Unicode"/>
              <a:buChar char="•"/>
              <a:tabLst>
                <a:tab pos="145415" algn="l"/>
              </a:tabLst>
            </a:pPr>
            <a:r>
              <a:rPr lang="en-US" spc="-90" dirty="0">
                <a:cs typeface="Arial"/>
              </a:rPr>
              <a:t>Use  </a:t>
            </a:r>
            <a:r>
              <a:rPr lang="en-US" spc="5" dirty="0">
                <a:cs typeface="Gill Sans MT"/>
              </a:rPr>
              <a:t>0-1 </a:t>
            </a:r>
            <a:r>
              <a:rPr lang="en-US" spc="-20" dirty="0">
                <a:cs typeface="Gill Sans MT"/>
              </a:rPr>
              <a:t>loss </a:t>
            </a:r>
            <a:r>
              <a:rPr lang="en-US" spc="10" dirty="0">
                <a:cs typeface="Arial"/>
              </a:rPr>
              <a:t>to </a:t>
            </a:r>
            <a:r>
              <a:rPr lang="en-US" spc="-75" dirty="0">
                <a:cs typeface="Arial"/>
              </a:rPr>
              <a:t>measure  </a:t>
            </a:r>
            <a:r>
              <a:rPr lang="en-US" i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r>
              <a:rPr lang="en-US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-20" dirty="0">
                <a:cs typeface="Arial"/>
              </a:rPr>
              <a:t>for </a:t>
            </a:r>
            <a:r>
              <a:rPr lang="en-US" spc="-25" dirty="0">
                <a:cs typeface="Arial"/>
              </a:rPr>
              <a:t>the </a:t>
            </a:r>
            <a:r>
              <a:rPr lang="en-US" spc="-15" dirty="0">
                <a:cs typeface="Gill Sans MT"/>
              </a:rPr>
              <a:t>classification model</a:t>
            </a:r>
            <a:r>
              <a:rPr lang="en-US" spc="-10" dirty="0">
                <a:cs typeface="Arial"/>
              </a:rPr>
              <a:t>.</a:t>
            </a:r>
            <a:endParaRPr lang="en-US" dirty="0"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790451"/>
              </p:ext>
            </p:extLst>
          </p:nvPr>
        </p:nvGraphicFramePr>
        <p:xfrm>
          <a:off x="4082796" y="3101658"/>
          <a:ext cx="1833490" cy="81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393480" progId="Equation.DSMT4">
                  <p:embed/>
                </p:oleObj>
              </mc:Choice>
              <mc:Fallback>
                <p:oleObj name="Equation" r:id="rId2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82796" y="3101658"/>
                        <a:ext cx="1833490" cy="81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534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kNN</a:t>
            </a:r>
            <a:endParaRPr lang="en-US" dirty="0"/>
          </a:p>
        </p:txBody>
      </p:sp>
      <p:pic>
        <p:nvPicPr>
          <p:cNvPr id="158" name="Content Placeholder 15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6496" y="2053537"/>
            <a:ext cx="5657088" cy="2821056"/>
          </a:xfrm>
          <a:prstGeom prst="rect">
            <a:avLst/>
          </a:prstGeom>
        </p:spPr>
      </p:pic>
      <p:sp>
        <p:nvSpPr>
          <p:cNvPr id="159" name="Rectangle 158"/>
          <p:cNvSpPr/>
          <p:nvPr/>
        </p:nvSpPr>
        <p:spPr>
          <a:xfrm>
            <a:off x="963168" y="1195503"/>
            <a:ext cx="6949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spc="-25" dirty="0">
                <a:cs typeface="Gill Sans MT"/>
              </a:rPr>
              <a:t>Expected </a:t>
            </a:r>
            <a:r>
              <a:rPr lang="en-US" sz="2800" spc="-40" dirty="0">
                <a:cs typeface="Gill Sans MT"/>
              </a:rPr>
              <a:t>prediction  </a:t>
            </a:r>
            <a:r>
              <a:rPr lang="en-US" sz="2800" spc="-80" dirty="0">
                <a:cs typeface="Gill Sans MT"/>
              </a:rPr>
              <a:t>error  </a:t>
            </a:r>
            <a:r>
              <a:rPr lang="en-US" sz="2800" spc="-110" dirty="0">
                <a:cs typeface="Arial"/>
              </a:rPr>
              <a:t>as  </a:t>
            </a:r>
            <a:r>
              <a:rPr lang="en-US" sz="2800" i="1" spc="-90" dirty="0">
                <a:cs typeface="Bookman Old Style"/>
              </a:rPr>
              <a:t>k</a:t>
            </a:r>
            <a:r>
              <a:rPr lang="en-US" sz="2800" i="1" spc="5" dirty="0">
                <a:cs typeface="Bookman Old Style"/>
              </a:rPr>
              <a:t> </a:t>
            </a:r>
            <a:r>
              <a:rPr lang="en-US" sz="2800" spc="-65" dirty="0">
                <a:cs typeface="Arial"/>
              </a:rPr>
              <a:t>varies</a:t>
            </a:r>
            <a:endParaRPr lang="en-US" sz="2800" dirty="0">
              <a:cs typeface="Arial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425952" y="1718723"/>
            <a:ext cx="1653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kNN</a:t>
            </a:r>
            <a:r>
              <a:rPr lang="en-US" dirty="0"/>
              <a:t> Regression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6577709" y="1718723"/>
            <a:ext cx="1860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kNN</a:t>
            </a:r>
            <a:r>
              <a:rPr lang="en-US" dirty="0"/>
              <a:t> Classification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1082350" y="5209407"/>
            <a:ext cx="33777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25" dirty="0">
                <a:cs typeface="Gill Sans MT"/>
              </a:rPr>
              <a:t>Orange = expected prediction error</a:t>
            </a:r>
          </a:p>
          <a:p>
            <a:pPr>
              <a:lnSpc>
                <a:spcPct val="100000"/>
              </a:lnSpc>
            </a:pPr>
            <a:r>
              <a:rPr lang="en-US" spc="-25" dirty="0">
                <a:cs typeface="Arial"/>
              </a:rPr>
              <a:t>Green = squared bias</a:t>
            </a:r>
          </a:p>
          <a:p>
            <a:pPr>
              <a:lnSpc>
                <a:spcPct val="100000"/>
              </a:lnSpc>
            </a:pPr>
            <a:r>
              <a:rPr lang="en-US" spc="-25" dirty="0">
                <a:cs typeface="Arial"/>
              </a:rPr>
              <a:t>Blue = variance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52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l"/>
            <a:r>
              <a:rPr lang="en-US" dirty="0"/>
              <a:t>Motivation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0493"/>
            <a:ext cx="4360101" cy="4736470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/>
              <a:t>noise </a:t>
            </a:r>
          </a:p>
          <a:p>
            <a:endParaRPr lang="en-US" dirty="0"/>
          </a:p>
          <a:p>
            <a:r>
              <a:rPr lang="en-US" dirty="0"/>
              <a:t>Can we learn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/>
              <a:t> from these data?</a:t>
            </a:r>
          </a:p>
          <a:p>
            <a:endParaRPr lang="en-US" dirty="0"/>
          </a:p>
          <a:p>
            <a:r>
              <a:rPr lang="en-US" dirty="0"/>
              <a:t>Consider the four models here.</a:t>
            </a:r>
            <a:r>
              <a:rPr lang="en-US" dirty="0">
                <a:latin typeface="Helvetica" panose="020B0604020202020204" pitchFamily="34" charset="0"/>
              </a:rPr>
              <a:t>..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885" y="300625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56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Optimism of the Training Error Rate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a majority of cases, the training error rate &lt; true model error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reason for this is that training error is estimated using the same data as was used to fit the prediction model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778827"/>
              </p:ext>
            </p:extLst>
          </p:nvPr>
        </p:nvGraphicFramePr>
        <p:xfrm>
          <a:off x="2133600" y="4038625"/>
          <a:ext cx="71040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431640" progId="Equation.DSMT4">
                  <p:embed/>
                </p:oleObj>
              </mc:Choice>
              <mc:Fallback>
                <p:oleObj name="Equation" r:id="rId2" imgW="3022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25"/>
                        <a:ext cx="7104063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061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Optimism of the Training Error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2"/>
            <a:ext cx="10515600" cy="5094419"/>
          </a:xfrm>
        </p:spPr>
        <p:txBody>
          <a:bodyPr>
            <a:noAutofit/>
          </a:bodyPr>
          <a:lstStyle/>
          <a:p>
            <a:r>
              <a:rPr lang="en-US" sz="2600" dirty="0"/>
              <a:t>Err … kind of extra-sample error: test features don’t need to coincide with training feature vectors</a:t>
            </a:r>
          </a:p>
          <a:p>
            <a:endParaRPr lang="en-US" sz="800" dirty="0"/>
          </a:p>
          <a:p>
            <a:r>
              <a:rPr lang="en-US" sz="2600" dirty="0"/>
              <a:t>Focus on in-sample error:</a:t>
            </a:r>
          </a:p>
          <a:p>
            <a:endParaRPr lang="en-US" sz="800" dirty="0"/>
          </a:p>
          <a:p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2600" i="1" dirty="0"/>
              <a:t>, </a:t>
            </a:r>
            <a:r>
              <a:rPr lang="en-US" sz="2600" dirty="0"/>
              <a:t>observe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 new values at each training point,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/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2,...,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endParaRPr lang="en-US" sz="2600" i="1" dirty="0"/>
          </a:p>
          <a:p>
            <a:endParaRPr lang="en-US" sz="800" i="1" dirty="0"/>
          </a:p>
          <a:p>
            <a:r>
              <a:rPr lang="en-US" sz="2600" dirty="0"/>
              <a:t>for squared error 0-1 and other loss functions:</a:t>
            </a:r>
          </a:p>
          <a:p>
            <a:endParaRPr lang="en-US" sz="800" dirty="0"/>
          </a:p>
          <a:p>
            <a:r>
              <a:rPr lang="en-US" sz="2600" dirty="0"/>
              <a:t>Amount by which training error underestimated true error depends on how strongly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/>
              <a:t> affects its own prediction</a:t>
            </a:r>
          </a:p>
          <a:p>
            <a:endParaRPr lang="en-US" sz="2600" dirty="0"/>
          </a:p>
          <a:p>
            <a:endParaRPr lang="en-US" sz="2600" dirty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35344"/>
              </p:ext>
            </p:extLst>
          </p:nvPr>
        </p:nvGraphicFramePr>
        <p:xfrm>
          <a:off x="4987925" y="2306638"/>
          <a:ext cx="41163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06280" imgH="431640" progId="Equation.DSMT4">
                  <p:embed/>
                </p:oleObj>
              </mc:Choice>
              <mc:Fallback>
                <p:oleObj name="Equation" r:id="rId2" imgW="2006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2306638"/>
                        <a:ext cx="4116388" cy="885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34735"/>
              </p:ext>
            </p:extLst>
          </p:nvPr>
        </p:nvGraphicFramePr>
        <p:xfrm>
          <a:off x="3254375" y="3795713"/>
          <a:ext cx="34353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228600" progId="Equation.DSMT4">
                  <p:embed/>
                </p:oleObj>
              </mc:Choice>
              <mc:Fallback>
                <p:oleObj name="Equation" r:id="rId4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3795713"/>
                        <a:ext cx="3435350" cy="4460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116149"/>
              </p:ext>
            </p:extLst>
          </p:nvPr>
        </p:nvGraphicFramePr>
        <p:xfrm>
          <a:off x="7468175" y="4356763"/>
          <a:ext cx="29479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88760" imgH="431640" progId="Equation.DSMT4">
                  <p:embed/>
                </p:oleObj>
              </mc:Choice>
              <mc:Fallback>
                <p:oleObj name="Equation" r:id="rId6" imgW="1688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8175" y="4356763"/>
                        <a:ext cx="294798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00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Optimism of the Training Error Rate</a:t>
            </a:r>
          </a:p>
        </p:txBody>
      </p:sp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701040" y="1336417"/>
            <a:ext cx="10789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Summary: </a:t>
            </a:r>
          </a:p>
        </p:txBody>
      </p:sp>
      <p:graphicFrame>
        <p:nvGraphicFramePr>
          <p:cNvPr id="2150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155248"/>
              </p:ext>
            </p:extLst>
          </p:nvPr>
        </p:nvGraphicFramePr>
        <p:xfrm>
          <a:off x="3390900" y="1185642"/>
          <a:ext cx="46482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700" imgH="431800" progId="Equation.DSMT4">
                  <p:embed/>
                </p:oleObj>
              </mc:Choice>
              <mc:Fallback>
                <p:oleObj name="Equation" r:id="rId2" imgW="2171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1185642"/>
                        <a:ext cx="4648200" cy="923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1377696" y="2243086"/>
            <a:ext cx="96804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/>
              <a:t>The more we fit the data, the greater             	        will be, thereby increasing the optimism. </a:t>
            </a:r>
          </a:p>
        </p:txBody>
      </p:sp>
      <p:graphicFrame>
        <p:nvGraphicFramePr>
          <p:cNvPr id="2151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91497"/>
              </p:ext>
            </p:extLst>
          </p:nvPr>
        </p:nvGraphicFramePr>
        <p:xfrm>
          <a:off x="6823234" y="2215390"/>
          <a:ext cx="16637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280" imgH="253890" progId="Equation.DSMT4">
                  <p:embed/>
                </p:oleObj>
              </mc:Choice>
              <mc:Fallback>
                <p:oleObj name="Equation" r:id="rId4" imgW="73628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234" y="2215390"/>
                        <a:ext cx="16637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377696" y="3577256"/>
            <a:ext cx="8991600" cy="265285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For linear fit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independent inputs/basis functions 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Optimism increases linearly with increasing numbers of inputs or basis functions</a:t>
            </a:r>
          </a:p>
          <a:p>
            <a:pPr lvl="1" eaLnBrk="1" hangingPunct="1"/>
            <a:r>
              <a:rPr lang="en-US" dirty="0"/>
              <a:t>Optimism decreases with increasing sample size in training data</a:t>
            </a:r>
          </a:p>
        </p:txBody>
      </p:sp>
      <p:graphicFrame>
        <p:nvGraphicFramePr>
          <p:cNvPr id="2151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459048"/>
              </p:ext>
            </p:extLst>
          </p:nvPr>
        </p:nvGraphicFramePr>
        <p:xfrm>
          <a:off x="4424362" y="4060722"/>
          <a:ext cx="33432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393480" progId="Equation.DSMT4">
                  <p:embed/>
                </p:oleObj>
              </mc:Choice>
              <mc:Fallback>
                <p:oleObj name="Equation" r:id="rId6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2" y="4060722"/>
                        <a:ext cx="334327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162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Optimism of the Training Error Rate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Ways to estimate prediction error:</a:t>
            </a:r>
          </a:p>
          <a:p>
            <a:pPr eaLnBrk="1" hangingPunct="1"/>
            <a:endParaRPr lang="en-US" sz="800" dirty="0"/>
          </a:p>
          <a:p>
            <a:pPr lvl="1" eaLnBrk="1" hangingPunct="1"/>
            <a:r>
              <a:rPr lang="en-US" dirty="0"/>
              <a:t>Estimate optimism and then add it to training error rate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i="1" dirty="0" err="1"/>
              <a:t>C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i="1" dirty="0"/>
              <a:t>, </a:t>
            </a:r>
            <a:r>
              <a:rPr lang="en-US" dirty="0"/>
              <a:t>AIC, BIC, and others work this way, for a special class of estimates </a:t>
            </a:r>
            <a:r>
              <a:rPr lang="en-US" dirty="0">
                <a:solidFill>
                  <a:srgbClr val="FF0000"/>
                </a:solidFill>
              </a:rPr>
              <a:t>that are linear in their parameters</a:t>
            </a:r>
          </a:p>
          <a:p>
            <a:pPr lvl="2" eaLnBrk="1" hangingPunct="1"/>
            <a:endParaRPr lang="en-US" dirty="0"/>
          </a:p>
          <a:p>
            <a:pPr lvl="1" eaLnBrk="1" hangingPunct="1"/>
            <a:r>
              <a:rPr lang="en-US" dirty="0"/>
              <a:t>Direct estimates of the sample error,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en-US" dirty="0"/>
              <a:t>Cross-validation, bootstrap</a:t>
            </a:r>
          </a:p>
          <a:p>
            <a:pPr lvl="2" eaLnBrk="1" hangingPunct="1"/>
            <a:r>
              <a:rPr lang="en-US" dirty="0"/>
              <a:t>Can be used with any loss function, and with nonlinear, adaptive fitting techniques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595360" y="2231136"/>
            <a:ext cx="31699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53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277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Estimates of In-Sample Prediction Error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 form of the in-sample estimate: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linear model fit with </a:t>
            </a:r>
            <a:r>
              <a:rPr lang="en-US" i="1" dirty="0"/>
              <a:t>p</a:t>
            </a:r>
            <a:r>
              <a:rPr lang="en-US" dirty="0"/>
              <a:t> inputs and			       : </a:t>
            </a: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247093"/>
              </p:ext>
            </p:extLst>
          </p:nvPr>
        </p:nvGraphicFramePr>
        <p:xfrm>
          <a:off x="6556313" y="2817529"/>
          <a:ext cx="3151184" cy="821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11280" imgH="393480" progId="Equation.DSMT4">
                  <p:embed/>
                </p:oleObj>
              </mc:Choice>
              <mc:Fallback>
                <p:oleObj name="Equation" r:id="rId2" imgW="1511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13" y="2817529"/>
                        <a:ext cx="3151184" cy="821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856547"/>
              </p:ext>
            </p:extLst>
          </p:nvPr>
        </p:nvGraphicFramePr>
        <p:xfrm>
          <a:off x="3537712" y="3745707"/>
          <a:ext cx="40163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393480" progId="Equation.DSMT4">
                  <p:embed/>
                </p:oleObj>
              </mc:Choice>
              <mc:Fallback>
                <p:oleObj name="Equation" r:id="rId4" imgW="2082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712" y="3745707"/>
                        <a:ext cx="4016375" cy="758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75705"/>
              </p:ext>
            </p:extLst>
          </p:nvPr>
        </p:nvGraphicFramePr>
        <p:xfrm>
          <a:off x="1684338" y="5015605"/>
          <a:ext cx="83518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25800" imgH="241200" progId="Equation.DSMT4">
                  <p:embed/>
                </p:oleObj>
              </mc:Choice>
              <mc:Fallback>
                <p:oleObj name="Equation" r:id="rId6" imgW="482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5015605"/>
                        <a:ext cx="8351837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86433"/>
              </p:ext>
            </p:extLst>
          </p:nvPr>
        </p:nvGraphicFramePr>
        <p:xfrm>
          <a:off x="1633474" y="5612068"/>
          <a:ext cx="30130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203040" progId="Equation.DSMT4">
                  <p:embed/>
                </p:oleObj>
              </mc:Choice>
              <mc:Fallback>
                <p:oleObj name="Equation" r:id="rId8" imgW="1879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474" y="5612068"/>
                        <a:ext cx="30130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13327"/>
              </p:ext>
            </p:extLst>
          </p:nvPr>
        </p:nvGraphicFramePr>
        <p:xfrm>
          <a:off x="1684338" y="6088063"/>
          <a:ext cx="24098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73120" imgH="203040" progId="Equation.DSMT4">
                  <p:embed/>
                </p:oleObj>
              </mc:Choice>
              <mc:Fallback>
                <p:oleObj name="Equation" r:id="rId10" imgW="1473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8" y="6088063"/>
                        <a:ext cx="2409825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717202"/>
              </p:ext>
            </p:extLst>
          </p:nvPr>
        </p:nvGraphicFramePr>
        <p:xfrm>
          <a:off x="2781300" y="2102645"/>
          <a:ext cx="6400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54280" imgH="215640" progId="Equation.DSMT4">
                  <p:embed/>
                </p:oleObj>
              </mc:Choice>
              <mc:Fallback>
                <p:oleObj name="Equation" r:id="rId12" imgW="2654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102645"/>
                        <a:ext cx="6400800" cy="5191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2237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Estimates of In-Sample Prediction Error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Akaike Information Criterion (AIC)</a:t>
            </a:r>
          </a:p>
          <a:p>
            <a:pPr lvl="1" eaLnBrk="1" hangingPunct="1"/>
            <a:r>
              <a:rPr lang="en-US" dirty="0"/>
              <a:t>More applicable estimate of          when using log-likelihood function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86224"/>
              </p:ext>
            </p:extLst>
          </p:nvPr>
        </p:nvGraphicFramePr>
        <p:xfrm>
          <a:off x="5093208" y="1890715"/>
          <a:ext cx="612648" cy="440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362" imgH="228501" progId="Equation.DSMT4">
                  <p:embed/>
                </p:oleObj>
              </mc:Choice>
              <mc:Fallback>
                <p:oleObj name="Equation" r:id="rId2" imgW="31736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208" y="1890715"/>
                        <a:ext cx="612648" cy="440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38197"/>
              </p:ext>
            </p:extLst>
          </p:nvPr>
        </p:nvGraphicFramePr>
        <p:xfrm>
          <a:off x="2352675" y="2605088"/>
          <a:ext cx="7454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393480" progId="Equation.DSMT4">
                  <p:embed/>
                </p:oleObj>
              </mc:Choice>
              <mc:Fallback>
                <p:oleObj name="Equation" r:id="rId4" imgW="3314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2605088"/>
                        <a:ext cx="7454900" cy="885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835770"/>
              </p:ext>
            </p:extLst>
          </p:nvPr>
        </p:nvGraphicFramePr>
        <p:xfrm>
          <a:off x="2155825" y="4038600"/>
          <a:ext cx="7881938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57600" imgH="939600" progId="Equation.DSMT4">
                  <p:embed/>
                </p:oleObj>
              </mc:Choice>
              <mc:Fallback>
                <p:oleObj name="Equation" r:id="rId6" imgW="36576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4038600"/>
                        <a:ext cx="7881938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873750" y="5271295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Maximized log-likelihood due to ML estimate of theta</a:t>
            </a:r>
          </a:p>
        </p:txBody>
      </p:sp>
    </p:spTree>
    <p:extLst>
      <p:ext uri="{BB962C8B-B14F-4D97-AF65-F5344CB8AC3E}">
        <p14:creationId xmlns:p14="http://schemas.microsoft.com/office/powerpoint/2010/main" val="1528700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AIC</a:t>
            </a:r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2368550" y="1282811"/>
          <a:ext cx="7454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393480" progId="Equation.DSMT4">
                  <p:embed/>
                </p:oleObj>
              </mc:Choice>
              <mc:Fallback>
                <p:oleObj name="Equation" r:id="rId2" imgW="3314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1282811"/>
                        <a:ext cx="74549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1045464" y="2298810"/>
            <a:ext cx="9197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Ex: logistic regression model, using binomial log-likelihood: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1045464" y="4196716"/>
            <a:ext cx="102077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For Gaussian model with variance assumed to be known, the AIC is equivalent to </a:t>
            </a:r>
            <a:r>
              <a:rPr lang="en-US" sz="2800" i="1" dirty="0" err="1">
                <a:latin typeface="+mn-lt"/>
              </a:rPr>
              <a:t>C</a:t>
            </a:r>
            <a:r>
              <a:rPr lang="en-US" sz="2800" i="1" baseline="-25000" dirty="0" err="1">
                <a:latin typeface="+mn-lt"/>
              </a:rPr>
              <a:t>p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2560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02389"/>
              </p:ext>
            </p:extLst>
          </p:nvPr>
        </p:nvGraphicFramePr>
        <p:xfrm>
          <a:off x="4393038" y="2972087"/>
          <a:ext cx="3089901" cy="874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355320" progId="Equation.DSMT4">
                  <p:embed/>
                </p:oleObj>
              </mc:Choice>
              <mc:Fallback>
                <p:oleObj name="Equation" r:id="rId4" imgW="12571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038" y="2972087"/>
                        <a:ext cx="3089901" cy="8742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5708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AIC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723900" y="1339959"/>
            <a:ext cx="102077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To use AIC for model selection</a:t>
            </a:r>
          </a:p>
          <a:p>
            <a:pPr eaLnBrk="1" hangingPunct="1"/>
            <a:r>
              <a:rPr lang="en-US" sz="2800" dirty="0">
                <a:latin typeface="+mn-lt"/>
              </a:rPr>
              <a:t>	</a:t>
            </a:r>
            <a:r>
              <a:rPr lang="en-US" sz="2400" dirty="0">
                <a:latin typeface="+mn-lt"/>
              </a:rPr>
              <a:t>choose model giving smallest AIC over set of models considered.</a:t>
            </a:r>
          </a:p>
        </p:txBody>
      </p:sp>
      <p:graphicFrame>
        <p:nvGraphicFramePr>
          <p:cNvPr id="2560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971930"/>
              </p:ext>
            </p:extLst>
          </p:nvPr>
        </p:nvGraphicFramePr>
        <p:xfrm>
          <a:off x="3981704" y="2479069"/>
          <a:ext cx="3911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419040" progId="Equation.DSMT4">
                  <p:embed/>
                </p:oleObj>
              </mc:Choice>
              <mc:Fallback>
                <p:oleObj name="Equation" r:id="rId2" imgW="1904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704" y="2479069"/>
                        <a:ext cx="3911600" cy="860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810485"/>
              </p:ext>
            </p:extLst>
          </p:nvPr>
        </p:nvGraphicFramePr>
        <p:xfrm>
          <a:off x="2798763" y="3524250"/>
          <a:ext cx="659447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38200" imgH="507960" progId="Equation.DSMT4">
                  <p:embed/>
                </p:oleObj>
              </mc:Choice>
              <mc:Fallback>
                <p:oleObj name="Equation" r:id="rId4" imgW="3238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3524250"/>
                        <a:ext cx="6594475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92124" y="4861572"/>
            <a:ext cx="102077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AIC provides an estimate of test curve error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For nonlinear models, we replace number of parameters with some estimate of model complexity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8843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AIC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dirty="0"/>
              <a:t>As we said, AIC(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) estimates test error curve</a:t>
            </a:r>
          </a:p>
          <a:p>
            <a:pPr eaLnBrk="1" hangingPunct="1">
              <a:buFontTx/>
              <a:buChar char="•"/>
            </a:pPr>
            <a:r>
              <a:rPr lang="en-US" dirty="0"/>
              <a:t>If basis functions chosen adaptively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inputs: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	no longer holds and optimism will exceed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	effective number of parameters fit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530284"/>
              </p:ext>
            </p:extLst>
          </p:nvPr>
        </p:nvGraphicFramePr>
        <p:xfrm>
          <a:off x="3627438" y="2473325"/>
          <a:ext cx="24907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91880" imgH="368280" progId="Equation.DSMT4">
                  <p:embed/>
                </p:oleObj>
              </mc:Choice>
              <mc:Fallback>
                <p:oleObj name="Equation" r:id="rId2" imgW="1091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473325"/>
                        <a:ext cx="24907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805883"/>
              </p:ext>
            </p:extLst>
          </p:nvPr>
        </p:nvGraphicFramePr>
        <p:xfrm>
          <a:off x="4002088" y="4137723"/>
          <a:ext cx="1508696" cy="546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8720" imgH="203040" progId="Equation.DSMT4">
                  <p:embed/>
                </p:oleObj>
              </mc:Choice>
              <mc:Fallback>
                <p:oleObj name="Equation" r:id="rId4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137723"/>
                        <a:ext cx="1508696" cy="546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663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Bayesian Approach and BIC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Like AIC used in when fitting by max log-likelihood</a:t>
            </a:r>
          </a:p>
          <a:p>
            <a:r>
              <a:rPr lang="en-US" dirty="0"/>
              <a:t>Bayesian Information Criterion (BIC):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Under the Gaussian model (</a:t>
            </a:r>
            <a:r>
              <a:rPr lang="en-US" i="1" dirty="0"/>
              <a:t> </a:t>
            </a:r>
            <a:r>
              <a:rPr lang="en-US" dirty="0"/>
              <a:t>     known)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Then </a:t>
            </a:r>
          </a:p>
          <a:p>
            <a:endParaRPr lang="en-US" sz="800" dirty="0"/>
          </a:p>
          <a:p>
            <a:r>
              <a:rPr lang="en-US" dirty="0"/>
              <a:t>In this case</a:t>
            </a:r>
          </a:p>
          <a:p>
            <a:pPr eaLnBrk="1" hangingPunct="1"/>
            <a:endParaRPr lang="en-US" dirty="0"/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1278555" y="5615777"/>
            <a:ext cx="102837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BIC proportional to AIC, with 2 other factors replaced by log(</a:t>
            </a:r>
            <a:r>
              <a:rPr lang="en-US" sz="2400" i="1" dirty="0">
                <a:latin typeface="+mn-lt"/>
              </a:rPr>
              <a:t>n</a:t>
            </a:r>
            <a:r>
              <a:rPr lang="en-US" sz="2400" dirty="0">
                <a:latin typeface="+mn-lt"/>
              </a:rPr>
              <a:t>).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sz="800" dirty="0">
              <a:latin typeface="+mn-lt"/>
            </a:endParaRPr>
          </a:p>
          <a:p>
            <a:pPr eaLnBrk="1" hangingPunct="1"/>
            <a:endParaRPr lang="en-US" sz="2400" dirty="0">
              <a:latin typeface="+mn-lt"/>
            </a:endParaRPr>
          </a:p>
        </p:txBody>
      </p:sp>
      <p:graphicFrame>
        <p:nvGraphicFramePr>
          <p:cNvPr id="307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234431"/>
              </p:ext>
            </p:extLst>
          </p:nvPr>
        </p:nvGraphicFramePr>
        <p:xfrm>
          <a:off x="2198703" y="4345658"/>
          <a:ext cx="4013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380880" progId="Equation.DSMT4">
                  <p:embed/>
                </p:oleObj>
              </mc:Choice>
              <mc:Fallback>
                <p:oleObj name="Equation" r:id="rId2" imgW="1726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703" y="4345658"/>
                        <a:ext cx="4013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844588"/>
              </p:ext>
            </p:extLst>
          </p:nvPr>
        </p:nvGraphicFramePr>
        <p:xfrm>
          <a:off x="3838575" y="2660650"/>
          <a:ext cx="28225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190440" progId="Equation.DSMT4">
                  <p:embed/>
                </p:oleObj>
              </mc:Choice>
              <mc:Fallback>
                <p:oleObj name="Equation" r:id="rId4" imgW="1358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660650"/>
                        <a:ext cx="2822575" cy="393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770019"/>
              </p:ext>
            </p:extLst>
          </p:nvPr>
        </p:nvGraphicFramePr>
        <p:xfrm>
          <a:off x="3892132" y="3650490"/>
          <a:ext cx="36306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317160" progId="Equation.DSMT4">
                  <p:embed/>
                </p:oleObj>
              </mc:Choice>
              <mc:Fallback>
                <p:oleObj name="Equation" r:id="rId6" imgW="1562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132" y="3650490"/>
                        <a:ext cx="363061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530685"/>
              </p:ext>
            </p:extLst>
          </p:nvPr>
        </p:nvGraphicFramePr>
        <p:xfrm>
          <a:off x="5153610" y="3188342"/>
          <a:ext cx="525296" cy="54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610" y="3188342"/>
                        <a:ext cx="525296" cy="549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53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Predictive modeling (statistical modeling, machine learning, pattern recognition) </a:t>
            </a:r>
          </a:p>
          <a:p>
            <a:pPr lvl="1"/>
            <a:r>
              <a:rPr lang="en-US" dirty="0"/>
              <a:t>Goal to generate the “best” estimates of some quantity or event</a:t>
            </a:r>
          </a:p>
          <a:p>
            <a:pPr lvl="1"/>
            <a:r>
              <a:rPr lang="en-US" dirty="0"/>
              <a:t>Prediction model based on some observed data</a:t>
            </a:r>
          </a:p>
          <a:p>
            <a:pPr lvl="1"/>
            <a:endParaRPr lang="en-US" dirty="0"/>
          </a:p>
          <a:p>
            <a:r>
              <a:rPr lang="en-US" dirty="0"/>
              <a:t>As these models are not generally meant to be descriptive and are usually  not well–suited for inference.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54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BIC Motivation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Given a set of candidate models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…,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model parameters </a:t>
            </a:r>
            <a:r>
              <a:rPr lang="en-US" i="1" dirty="0" err="1">
                <a:latin typeface="Symbol" panose="05050102010706020507" pitchFamily="18" charset="2"/>
              </a:rPr>
              <a:t>q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/>
              <a:t>Posterior probability of a given model: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sz="800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Where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 represents the training data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111253"/>
              </p:ext>
            </p:extLst>
          </p:nvPr>
        </p:nvGraphicFramePr>
        <p:xfrm>
          <a:off x="1716505" y="3421749"/>
          <a:ext cx="8758990" cy="537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24000" imgH="241200" progId="Equation.DSMT4">
                  <p:embed/>
                </p:oleObj>
              </mc:Choice>
              <mc:Fallback>
                <p:oleObj name="Equation" r:id="rId2" imgW="3924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505" y="3421749"/>
                        <a:ext cx="8758990" cy="537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080629"/>
              </p:ext>
            </p:extLst>
          </p:nvPr>
        </p:nvGraphicFramePr>
        <p:xfrm>
          <a:off x="6620248" y="4366400"/>
          <a:ext cx="1004064" cy="4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0248" y="4366400"/>
                        <a:ext cx="1004064" cy="4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08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BIC Motivation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39959"/>
            <a:ext cx="10515600" cy="483700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To compare two models, form the posterior odds: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r>
              <a:rPr lang="en-US" dirty="0"/>
              <a:t>Prior over models considered constant.</a:t>
            </a:r>
          </a:p>
          <a:p>
            <a:endParaRPr lang="en-US" sz="900" dirty="0"/>
          </a:p>
          <a:p>
            <a:r>
              <a:rPr lang="en-US" dirty="0"/>
              <a:t>Right side = contribution of data (Z) to posterior odds, is called the Bayes factor BF(Z).</a:t>
            </a:r>
          </a:p>
          <a:p>
            <a:endParaRPr lang="en-US" sz="900" dirty="0"/>
          </a:p>
          <a:p>
            <a:pPr eaLnBrk="1" hangingPunct="1"/>
            <a:r>
              <a:rPr lang="en-US" dirty="0"/>
              <a:t>If odds &gt; 1, then choose model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.  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There are methods to approximate </a:t>
            </a:r>
            <a:r>
              <a:rPr lang="en-US" dirty="0" err="1">
                <a:latin typeface="Times" panose="02020603050405020304" pitchFamily="18" charset="0"/>
              </a:rPr>
              <a:t>Pr</a:t>
            </a:r>
            <a:r>
              <a:rPr lang="en-US" dirty="0">
                <a:latin typeface="Times" panose="02020603050405020304" pitchFamily="18" charset="0"/>
              </a:rPr>
              <a:t>(</a:t>
            </a:r>
            <a:r>
              <a:rPr lang="en-US" b="1" dirty="0" err="1">
                <a:latin typeface="Times" panose="02020603050405020304" pitchFamily="18" charset="0"/>
              </a:rPr>
              <a:t>Z</a:t>
            </a:r>
            <a:r>
              <a:rPr lang="en-US" i="1" dirty="0" err="1">
                <a:latin typeface="Times" panose="02020603050405020304" pitchFamily="18" charset="0"/>
              </a:rPr>
              <a:t>|M</a:t>
            </a:r>
            <a:r>
              <a:rPr lang="en-US" i="1" baseline="-25000" dirty="0" err="1">
                <a:latin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</a:rPr>
              <a:t>)</a:t>
            </a:r>
            <a:r>
              <a:rPr lang="en-US" i="1" dirty="0">
                <a:latin typeface="Times" panose="02020603050405020304" pitchFamily="18" charset="0"/>
              </a:rPr>
              <a:t> </a:t>
            </a:r>
            <a:r>
              <a:rPr lang="en-US" dirty="0"/>
              <a:t>so we can calculate BIC.  </a:t>
            </a:r>
          </a:p>
          <a:p>
            <a:pPr eaLnBrk="1" hangingPunct="1"/>
            <a:endParaRPr lang="en-US" sz="800" dirty="0"/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203720"/>
              </p:ext>
            </p:extLst>
          </p:nvPr>
        </p:nvGraphicFramePr>
        <p:xfrm>
          <a:off x="3816350" y="1871772"/>
          <a:ext cx="37131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380880" progId="Equation.DSMT4">
                  <p:embed/>
                </p:oleObj>
              </mc:Choice>
              <mc:Fallback>
                <p:oleObj name="Equation" r:id="rId2" imgW="17776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1871772"/>
                        <a:ext cx="37131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086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BIC: How much better is a model?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890504" cy="2286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We may want to know how various models stack up (not just </a:t>
            </a:r>
            <a:r>
              <a:rPr lang="en-US" i="1" dirty="0"/>
              <a:t>ranking</a:t>
            </a:r>
            <a:r>
              <a:rPr lang="en-US" dirty="0"/>
              <a:t>) relative to one another:</a:t>
            </a: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Once we have the BIC: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Denominator normalizes result and we can assess the relative merits of each model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972400"/>
              </p:ext>
            </p:extLst>
          </p:nvPr>
        </p:nvGraphicFramePr>
        <p:xfrm>
          <a:off x="3502025" y="3271838"/>
          <a:ext cx="424973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571320" progId="Equation.DSMT4">
                  <p:embed/>
                </p:oleObj>
              </mc:Choice>
              <mc:Fallback>
                <p:oleObj name="Equation" r:id="rId2" imgW="1942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3271838"/>
                        <a:ext cx="4249738" cy="12509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78053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AIC or 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choice between AIC and BIC is not clear</a:t>
            </a:r>
          </a:p>
          <a:p>
            <a:endParaRPr lang="en-US" sz="800" dirty="0"/>
          </a:p>
          <a:p>
            <a:r>
              <a:rPr lang="en-US" dirty="0"/>
              <a:t>If the “true” model is in the set of models, then the probability that BIC will select the correct model goes to 1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goes to infinity</a:t>
            </a:r>
          </a:p>
          <a:p>
            <a:endParaRPr lang="en-US" sz="800" dirty="0"/>
          </a:p>
          <a:p>
            <a:r>
              <a:rPr lang="en-US" dirty="0"/>
              <a:t>This is not the case for AIC, which will tend to choose an overly  complex model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becomes large</a:t>
            </a:r>
          </a:p>
          <a:p>
            <a:endParaRPr lang="en-US" sz="800" dirty="0"/>
          </a:p>
          <a:p>
            <a:r>
              <a:rPr lang="en-US" dirty="0"/>
              <a:t>However for finite sample size, BIC tends to be too heavy handed and will often select very simple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7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resampling approaches to select a “best” model</a:t>
            </a:r>
          </a:p>
          <a:p>
            <a:endParaRPr lang="en-US" dirty="0"/>
          </a:p>
          <a:p>
            <a:r>
              <a:rPr lang="en-US" dirty="0"/>
              <a:t>R packages for model evaluation</a:t>
            </a:r>
          </a:p>
        </p:txBody>
      </p:sp>
    </p:spTree>
    <p:extLst>
      <p:ext uri="{BB962C8B-B14F-4D97-AF65-F5344CB8AC3E}">
        <p14:creationId xmlns:p14="http://schemas.microsoft.com/office/powerpoint/2010/main" val="74498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are building a model to predict future observations, we want to select the “best” possible model.</a:t>
            </a:r>
          </a:p>
          <a:p>
            <a:endParaRPr lang="en-US" sz="800" dirty="0"/>
          </a:p>
          <a:p>
            <a:r>
              <a:rPr lang="en-US" i="1" dirty="0"/>
              <a:t>Generalization</a:t>
            </a:r>
            <a:r>
              <a:rPr lang="en-US" dirty="0"/>
              <a:t> performance of a statistical/machine learning model:</a:t>
            </a:r>
          </a:p>
          <a:p>
            <a:pPr lvl="1"/>
            <a:r>
              <a:rPr lang="en-US" dirty="0"/>
              <a:t>Measure of prediction capability on independent test data</a:t>
            </a:r>
          </a:p>
          <a:p>
            <a:pPr lvl="1"/>
            <a:r>
              <a:rPr lang="en-US" dirty="0"/>
              <a:t>Guide model selection</a:t>
            </a:r>
          </a:p>
          <a:p>
            <a:pPr lvl="1"/>
            <a:r>
              <a:rPr lang="en-US" dirty="0"/>
              <a:t>Give quantitative assessment of chosen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3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959"/>
            <a:ext cx="10515600" cy="4837004"/>
          </a:xfrm>
        </p:spPr>
        <p:txBody>
          <a:bodyPr/>
          <a:lstStyle/>
          <a:p>
            <a:r>
              <a:rPr lang="en-US" dirty="0"/>
              <a:t>We have an outcome variable (target)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that we want to estimate using input features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  <a:p>
            <a:endParaRPr lang="en-US" sz="800" dirty="0"/>
          </a:p>
          <a:p>
            <a:r>
              <a:rPr lang="en-US" dirty="0"/>
              <a:t>Our prediction model </a:t>
            </a:r>
            <a:r>
              <a:rPr lang="en-US" i="1" dirty="0"/>
              <a:t>   </a:t>
            </a:r>
            <a:r>
              <a:rPr lang="en-US" dirty="0"/>
              <a:t>       is estimated from training data 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We use a loss function                      to measure the error between our observed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 our predicted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20651"/>
              </p:ext>
            </p:extLst>
          </p:nvPr>
        </p:nvGraphicFramePr>
        <p:xfrm>
          <a:off x="4283241" y="2415256"/>
          <a:ext cx="811815" cy="58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320" imgH="228600" progId="Equation.DSMT4">
                  <p:embed/>
                </p:oleObj>
              </mc:Choice>
              <mc:Fallback>
                <p:oleObj name="Equation" r:id="rId2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83241" y="2415256"/>
                        <a:ext cx="811815" cy="584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463587"/>
              </p:ext>
            </p:extLst>
          </p:nvPr>
        </p:nvGraphicFramePr>
        <p:xfrm>
          <a:off x="3376862" y="2992136"/>
          <a:ext cx="3449966" cy="56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241200" progId="Equation.DSMT4">
                  <p:embed/>
                </p:oleObj>
              </mc:Choice>
              <mc:Fallback>
                <p:oleObj name="Equation" r:id="rId4" imgW="1485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76862" y="2992136"/>
                        <a:ext cx="3449966" cy="56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934954"/>
              </p:ext>
            </p:extLst>
          </p:nvPr>
        </p:nvGraphicFramePr>
        <p:xfrm>
          <a:off x="4414293" y="3634097"/>
          <a:ext cx="17192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266400" progId="Equation.DSMT4">
                  <p:embed/>
                </p:oleObj>
              </mc:Choice>
              <mc:Fallback>
                <p:oleObj name="Equation" r:id="rId6" imgW="672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4293" y="3634097"/>
                        <a:ext cx="1719263" cy="681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170097"/>
              </p:ext>
            </p:extLst>
          </p:nvPr>
        </p:nvGraphicFramePr>
        <p:xfrm>
          <a:off x="2543969" y="4800599"/>
          <a:ext cx="6694809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81000" imgH="571320" progId="Equation.DSMT4">
                  <p:embed/>
                </p:oleObj>
              </mc:Choice>
              <mc:Fallback>
                <p:oleObj name="Equation" r:id="rId8" imgW="2781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43969" y="4800599"/>
                        <a:ext cx="6694809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78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Loss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959"/>
            <a:ext cx="10515600" cy="4837004"/>
          </a:xfrm>
        </p:spPr>
        <p:txBody>
          <a:bodyPr/>
          <a:lstStyle/>
          <a:p>
            <a:r>
              <a:rPr lang="en-US" dirty="0"/>
              <a:t>Consider a categorical outcome                      that we want to estimate based on features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/>
          </a:p>
          <a:p>
            <a:r>
              <a:rPr lang="en-US" dirty="0"/>
              <a:t>Typically model                                        and define </a:t>
            </a:r>
          </a:p>
          <a:p>
            <a:endParaRPr lang="en-US" sz="800" dirty="0"/>
          </a:p>
          <a:p>
            <a:r>
              <a:rPr lang="en-US" dirty="0"/>
              <a:t>Common loss function include</a:t>
            </a:r>
          </a:p>
          <a:p>
            <a:endParaRPr lang="en-US" sz="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115748"/>
              </p:ext>
            </p:extLst>
          </p:nvPr>
        </p:nvGraphicFramePr>
        <p:xfrm>
          <a:off x="2901950" y="3949700"/>
          <a:ext cx="7458075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901440" progId="Equation.DSMT4">
                  <p:embed/>
                </p:oleObj>
              </mc:Choice>
              <mc:Fallback>
                <p:oleObj name="Equation" r:id="rId2" imgW="334008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01950" y="3949700"/>
                        <a:ext cx="7458075" cy="201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798148"/>
              </p:ext>
            </p:extLst>
          </p:nvPr>
        </p:nvGraphicFramePr>
        <p:xfrm>
          <a:off x="5754718" y="1392278"/>
          <a:ext cx="1679385" cy="453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99920" imgH="215640" progId="Equation.DSMT4">
                  <p:embed/>
                </p:oleObj>
              </mc:Choice>
              <mc:Fallback>
                <p:oleObj name="Equation" r:id="rId4" imgW="799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54718" y="1392278"/>
                        <a:ext cx="1679385" cy="453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87518"/>
              </p:ext>
            </p:extLst>
          </p:nvPr>
        </p:nvGraphicFramePr>
        <p:xfrm>
          <a:off x="3413760" y="2414016"/>
          <a:ext cx="3173304" cy="631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71600" imgH="241200" progId="Equation.DSMT4">
                  <p:embed/>
                </p:oleObj>
              </mc:Choice>
              <mc:Fallback>
                <p:oleObj name="Equation" r:id="rId6" imgW="1371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13760" y="2414016"/>
                        <a:ext cx="3173304" cy="631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42577"/>
              </p:ext>
            </p:extLst>
          </p:nvPr>
        </p:nvGraphicFramePr>
        <p:xfrm>
          <a:off x="8244713" y="2482952"/>
          <a:ext cx="3255264" cy="604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253800" progId="Equation.DSMT4">
                  <p:embed/>
                </p:oleObj>
              </mc:Choice>
              <mc:Fallback>
                <p:oleObj name="Equation" r:id="rId8" imgW="1257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44713" y="2482952"/>
                        <a:ext cx="3255264" cy="604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04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of Model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Error</a:t>
            </a:r>
          </a:p>
          <a:p>
            <a:pPr lvl="1"/>
            <a:r>
              <a:rPr lang="en-US" dirty="0"/>
              <a:t>The average loss over the training sample:</a:t>
            </a:r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Test Error</a:t>
            </a:r>
          </a:p>
          <a:p>
            <a:pPr lvl="1"/>
            <a:r>
              <a:rPr lang="en-US" dirty="0"/>
              <a:t>Average error for a statistical/machine learning model when making a prediction in </a:t>
            </a:r>
            <a:r>
              <a:rPr lang="en-US" u="sng" dirty="0"/>
              <a:t>new</a:t>
            </a:r>
            <a:r>
              <a:rPr lang="en-US" dirty="0"/>
              <a:t> observation. </a:t>
            </a:r>
          </a:p>
          <a:p>
            <a:pPr lvl="1"/>
            <a:r>
              <a:rPr lang="en-US" dirty="0"/>
              <a:t>The prediction error over an independent test sample.</a:t>
            </a:r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b="1" dirty="0"/>
              <a:t>Note:</a:t>
            </a:r>
            <a:r>
              <a:rPr lang="en-US" sz="2400" dirty="0"/>
              <a:t> The training error rate can dramatically </a:t>
            </a:r>
            <a:r>
              <a:rPr lang="en-US" sz="2400" i="1" dirty="0"/>
              <a:t>underestimate</a:t>
            </a:r>
            <a:r>
              <a:rPr lang="en-US" sz="2400" dirty="0"/>
              <a:t> the test error rate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98760"/>
              </p:ext>
            </p:extLst>
          </p:nvPr>
        </p:nvGraphicFramePr>
        <p:xfrm>
          <a:off x="2711450" y="2237804"/>
          <a:ext cx="31972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355320" progId="Equation.DSMT4">
                  <p:embed/>
                </p:oleObj>
              </mc:Choice>
              <mc:Fallback>
                <p:oleObj name="Equation" r:id="rId2" imgW="13460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11450" y="2237804"/>
                        <a:ext cx="319722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762841"/>
              </p:ext>
            </p:extLst>
          </p:nvPr>
        </p:nvGraphicFramePr>
        <p:xfrm>
          <a:off x="2741613" y="4768850"/>
          <a:ext cx="58515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3480" imgH="291960" progId="Equation.DSMT4">
                  <p:embed/>
                </p:oleObj>
              </mc:Choice>
              <mc:Fallback>
                <p:oleObj name="Equation" r:id="rId4" imgW="2463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1613" y="4768850"/>
                        <a:ext cx="5851525" cy="69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39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93"/>
            <a:ext cx="5257800" cy="4736470"/>
          </a:xfrm>
        </p:spPr>
        <p:txBody>
          <a:bodyPr/>
          <a:lstStyle/>
          <a:p>
            <a:r>
              <a:rPr lang="en-US" kern="0" dirty="0"/>
              <a:t>As we increase model complexity the statistical fit relies more heavily on the training data to adapt to more complicated underlying structures.</a:t>
            </a:r>
          </a:p>
          <a:p>
            <a:endParaRPr lang="en-US" sz="800" kern="0" dirty="0"/>
          </a:p>
          <a:p>
            <a:r>
              <a:rPr lang="en-US" kern="0" dirty="0"/>
              <a:t>As a result there is a decrease in bias but an increase in variance.</a:t>
            </a:r>
          </a:p>
          <a:p>
            <a:endParaRPr lang="en-US" sz="800" kern="0" dirty="0"/>
          </a:p>
          <a:p>
            <a:r>
              <a:rPr lang="en-US" kern="0" dirty="0"/>
              <a:t>However, training error is not a good estimate of the test error.</a:t>
            </a:r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03859"/>
            <a:ext cx="5930001" cy="460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3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845"/>
            <a:ext cx="5257800" cy="4736470"/>
          </a:xfrm>
        </p:spPr>
        <p:txBody>
          <a:bodyPr/>
          <a:lstStyle/>
          <a:p>
            <a:pPr marL="342900" indent="-342900"/>
            <a:r>
              <a:rPr lang="en-US" kern="0" dirty="0"/>
              <a:t>Training error consistently decreases with model complexity.</a:t>
            </a:r>
          </a:p>
          <a:p>
            <a:pPr marL="342900" indent="-342900"/>
            <a:endParaRPr lang="en-US" kern="0" dirty="0"/>
          </a:p>
          <a:p>
            <a:pPr marL="342900" indent="-342900"/>
            <a:r>
              <a:rPr lang="en-US" kern="0" dirty="0"/>
              <a:t>A model with zero training error almost always over-fits yielding poor generalizability.</a:t>
            </a:r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03859"/>
            <a:ext cx="5930001" cy="460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7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1439</Words>
  <Application>Microsoft Office PowerPoint</Application>
  <PresentationFormat>Widescreen</PresentationFormat>
  <Paragraphs>247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Helvetica</vt:lpstr>
      <vt:lpstr>Lucida Sans Unicode</vt:lpstr>
      <vt:lpstr>Symbol</vt:lpstr>
      <vt:lpstr>Times</vt:lpstr>
      <vt:lpstr>Times New Roman</vt:lpstr>
      <vt:lpstr>Office Theme</vt:lpstr>
      <vt:lpstr>Equation</vt:lpstr>
      <vt:lpstr>Model Assessment and Selection</vt:lpstr>
      <vt:lpstr>Motivation</vt:lpstr>
      <vt:lpstr>Predictive Modeling</vt:lpstr>
      <vt:lpstr>General Concept</vt:lpstr>
      <vt:lpstr>Review of the Problem</vt:lpstr>
      <vt:lpstr>Classification Loss Functions</vt:lpstr>
      <vt:lpstr>Assessment of Model Error</vt:lpstr>
      <vt:lpstr>Model Assessment</vt:lpstr>
      <vt:lpstr>Model Assessment</vt:lpstr>
      <vt:lpstr>Ideal Case</vt:lpstr>
      <vt:lpstr>Model Assessment</vt:lpstr>
      <vt:lpstr>Decomposing Test Error</vt:lpstr>
      <vt:lpstr>Example- kNN</vt:lpstr>
      <vt:lpstr>Example- Linear model</vt:lpstr>
      <vt:lpstr>Further Bias Decomposition</vt:lpstr>
      <vt:lpstr>Bias-Variance Trade Off for Linear Models</vt:lpstr>
      <vt:lpstr>Behavior Bias and Variance</vt:lpstr>
      <vt:lpstr>Example: kNN</vt:lpstr>
      <vt:lpstr>Example: kNN</vt:lpstr>
      <vt:lpstr>Optimism of the Training Error Rate</vt:lpstr>
      <vt:lpstr>Optimism of the Training Error Rate</vt:lpstr>
      <vt:lpstr>Optimism of the Training Error Rate</vt:lpstr>
      <vt:lpstr>Optimism of the Training Error Rate</vt:lpstr>
      <vt:lpstr>Estimates of In-Sample Prediction Error</vt:lpstr>
      <vt:lpstr>Estimates of In-Sample Prediction Error</vt:lpstr>
      <vt:lpstr>AIC</vt:lpstr>
      <vt:lpstr>AIC</vt:lpstr>
      <vt:lpstr>AIC</vt:lpstr>
      <vt:lpstr>Bayesian Approach and BIC</vt:lpstr>
      <vt:lpstr>BIC Motivation</vt:lpstr>
      <vt:lpstr>BIC Motivation</vt:lpstr>
      <vt:lpstr>BIC: How much better is a model?</vt:lpstr>
      <vt:lpstr>AIC or BIC</vt:lpstr>
      <vt:lpstr>Next Time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Assessment and Selection</dc:title>
  <dc:creator>Bethany Wolf</dc:creator>
  <cp:lastModifiedBy>Wolf, Bethany Jacobs</cp:lastModifiedBy>
  <cp:revision>44</cp:revision>
  <dcterms:created xsi:type="dcterms:W3CDTF">2017-06-21T12:00:44Z</dcterms:created>
  <dcterms:modified xsi:type="dcterms:W3CDTF">2023-02-23T13:46:44Z</dcterms:modified>
</cp:coreProperties>
</file>