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73" r:id="rId3"/>
    <p:sldId id="304" r:id="rId4"/>
    <p:sldId id="274" r:id="rId5"/>
    <p:sldId id="306" r:id="rId6"/>
    <p:sldId id="275" r:id="rId7"/>
    <p:sldId id="305" r:id="rId8"/>
    <p:sldId id="307" r:id="rId9"/>
    <p:sldId id="332" r:id="rId10"/>
    <p:sldId id="333" r:id="rId11"/>
    <p:sldId id="311" r:id="rId12"/>
    <p:sldId id="325" r:id="rId13"/>
    <p:sldId id="310" r:id="rId14"/>
    <p:sldId id="373" r:id="rId15"/>
    <p:sldId id="309" r:id="rId16"/>
    <p:sldId id="313" r:id="rId17"/>
    <p:sldId id="381" r:id="rId18"/>
    <p:sldId id="374" r:id="rId19"/>
    <p:sldId id="315" r:id="rId20"/>
    <p:sldId id="312" r:id="rId21"/>
    <p:sldId id="317" r:id="rId22"/>
    <p:sldId id="318" r:id="rId23"/>
    <p:sldId id="319" r:id="rId24"/>
    <p:sldId id="322" r:id="rId25"/>
    <p:sldId id="383" r:id="rId26"/>
    <p:sldId id="384" r:id="rId27"/>
    <p:sldId id="321" r:id="rId28"/>
    <p:sldId id="327" r:id="rId29"/>
    <p:sldId id="390" r:id="rId30"/>
    <p:sldId id="329" r:id="rId31"/>
    <p:sldId id="324" r:id="rId32"/>
    <p:sldId id="323" r:id="rId33"/>
    <p:sldId id="331" r:id="rId34"/>
    <p:sldId id="330" r:id="rId35"/>
    <p:sldId id="336" r:id="rId36"/>
    <p:sldId id="334" r:id="rId37"/>
    <p:sldId id="335" r:id="rId38"/>
    <p:sldId id="337" r:id="rId39"/>
    <p:sldId id="338" r:id="rId40"/>
    <p:sldId id="339" r:id="rId41"/>
    <p:sldId id="340" r:id="rId42"/>
    <p:sldId id="341" r:id="rId43"/>
    <p:sldId id="342" r:id="rId44"/>
    <p:sldId id="346" r:id="rId45"/>
    <p:sldId id="345" r:id="rId46"/>
    <p:sldId id="348" r:id="rId47"/>
    <p:sldId id="351" r:id="rId48"/>
    <p:sldId id="352" r:id="rId49"/>
    <p:sldId id="353" r:id="rId50"/>
    <p:sldId id="349" r:id="rId51"/>
    <p:sldId id="350" r:id="rId52"/>
    <p:sldId id="344" r:id="rId53"/>
    <p:sldId id="354" r:id="rId54"/>
    <p:sldId id="357" r:id="rId55"/>
    <p:sldId id="356" r:id="rId56"/>
    <p:sldId id="358" r:id="rId57"/>
    <p:sldId id="359" r:id="rId58"/>
    <p:sldId id="360" r:id="rId59"/>
    <p:sldId id="361" r:id="rId60"/>
    <p:sldId id="364" r:id="rId61"/>
    <p:sldId id="363" r:id="rId62"/>
    <p:sldId id="362" r:id="rId63"/>
    <p:sldId id="385" r:id="rId64"/>
    <p:sldId id="386" r:id="rId65"/>
    <p:sldId id="387" r:id="rId66"/>
    <p:sldId id="388" r:id="rId67"/>
    <p:sldId id="389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E7328-1BAD-473D-B4DE-92A502589D87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52E56-FB7B-475B-A492-7CF523003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-Up to this point we’ve arbitrarily set the number of knots to be 3 (At least for the b-splines)</a:t>
            </a:r>
          </a:p>
          <a:p>
            <a:r>
              <a:rPr lang="en-US" dirty="0"/>
              <a:t>-Ideally we evaluate how many knots is appropriate</a:t>
            </a:r>
          </a:p>
          <a:p>
            <a:r>
              <a:rPr lang="en-US" dirty="0"/>
              <a:t>-As we’ve done with other models that required tuning, we can employ K-fold cross-validation to find the appropriate number of knots</a:t>
            </a:r>
          </a:p>
          <a:p>
            <a:r>
              <a:rPr lang="en-US" dirty="0"/>
              <a:t>-However, the is not a built in function in w=either the splines or </a:t>
            </a:r>
            <a:r>
              <a:rPr lang="en-US" dirty="0" err="1"/>
              <a:t>rcs</a:t>
            </a:r>
            <a:r>
              <a:rPr lang="en-US" dirty="0"/>
              <a:t> packages that can do this</a:t>
            </a:r>
          </a:p>
          <a:p>
            <a:r>
              <a:rPr lang="en-US" dirty="0"/>
              <a:t>-Still, it </a:t>
            </a:r>
            <a:r>
              <a:rPr lang="en-US" dirty="0" err="1"/>
              <a:t>ie</a:t>
            </a:r>
            <a:r>
              <a:rPr lang="en-US" dirty="0"/>
              <a:t> relatively easy to write a CV function (or just a for loop) to compare performance for different numbers of knots</a:t>
            </a:r>
          </a:p>
          <a:p>
            <a:r>
              <a:rPr lang="en-US" dirty="0"/>
              <a:t>-Walk through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491D3-1A9A-40F0-A855-C683C3099C4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-Ask the why we don’t consider mean in the middle for 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6491D3-1A9A-40F0-A855-C683C3099C4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0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2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1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6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9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0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8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2D0A-47E7-4C56-A794-7AAC2C742978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E4C5-7CFC-4426-830C-08F7A0970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8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0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Splines Part II:</a:t>
            </a:r>
            <a:br>
              <a:rPr lang="en-US" sz="5400" dirty="0"/>
            </a:br>
            <a:r>
              <a:rPr lang="en-US" sz="5400" dirty="0"/>
              <a:t>Cubic and Smoothing Splines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BMTRY 790</a:t>
            </a:r>
          </a:p>
          <a:p>
            <a:r>
              <a:rPr lang="en-US" dirty="0"/>
              <a:t>Summer 2020</a:t>
            </a:r>
          </a:p>
        </p:txBody>
      </p:sp>
    </p:spTree>
    <p:extLst>
      <p:ext uri="{BB962C8B-B14F-4D97-AF65-F5344CB8AC3E}">
        <p14:creationId xmlns:p14="http://schemas.microsoft.com/office/powerpoint/2010/main" val="1487855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Mean and 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162"/>
            <a:ext cx="10515600" cy="4845338"/>
          </a:xfrm>
        </p:spPr>
        <p:txBody>
          <a:bodyPr>
            <a:normAutofit/>
          </a:bodyPr>
          <a:lstStyle/>
          <a:p>
            <a:r>
              <a:rPr lang="en-US" dirty="0"/>
              <a:t>Because the basis functions are fixed, all standard approaches  to inference for regression are  valid</a:t>
            </a:r>
          </a:p>
          <a:p>
            <a:r>
              <a:rPr lang="en-US" dirty="0"/>
              <a:t>So we let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L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30000" dirty="0">
                <a:cs typeface="Times" panose="02020603050405020304" pitchFamily="18" charset="0"/>
              </a:rPr>
              <a:t>’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baseline="30000" dirty="0">
                <a:latin typeface="Times" panose="02020603050405020304" pitchFamily="18" charset="0"/>
                <a:cs typeface="Times" panose="02020603050405020304" pitchFamily="18" charset="0"/>
              </a:rPr>
              <a:t>-1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="1" baseline="30000" dirty="0">
                <a:cs typeface="Times" panose="02020603050405020304" pitchFamily="18" charset="0"/>
              </a:rPr>
              <a:t>’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denote the projection  matrix,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Furthermore, extensions to logistic regression, Cox proportional hazards regression, etc., are straightforward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249449"/>
              </p:ext>
            </p:extLst>
          </p:nvPr>
        </p:nvGraphicFramePr>
        <p:xfrm>
          <a:off x="3850985" y="3149455"/>
          <a:ext cx="2581259" cy="1942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1002960" progId="Equation.DSMT4">
                  <p:embed/>
                </p:oleObj>
              </mc:Choice>
              <mc:Fallback>
                <p:oleObj name="Equation" r:id="rId2" imgW="133344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50985" y="3149455"/>
                        <a:ext cx="2581259" cy="19420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580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Spline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518"/>
            <a:ext cx="10515600" cy="4940445"/>
          </a:xfrm>
        </p:spPr>
        <p:txBody>
          <a:bodyPr/>
          <a:lstStyle/>
          <a:p>
            <a:r>
              <a:rPr lang="en-US" dirty="0"/>
              <a:t>We also have choices regarding degree of the spline and location and number of knots</a:t>
            </a:r>
          </a:p>
          <a:p>
            <a:endParaRPr lang="en-US" sz="1200" dirty="0"/>
          </a:p>
          <a:p>
            <a:r>
              <a:rPr lang="en-US" dirty="0"/>
              <a:t>Unless there is a reason to choose specific knot locations, the default is to use </a:t>
            </a:r>
            <a:r>
              <a:rPr lang="en-US" dirty="0" err="1"/>
              <a:t>quantiles</a:t>
            </a:r>
            <a:r>
              <a:rPr lang="en-US" dirty="0"/>
              <a:t> of the observed distribution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</a:p>
          <a:p>
            <a:endParaRPr lang="en-US" sz="1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dirty="0"/>
              <a:t>We can use an internal selection approach to select the number of knots</a:t>
            </a:r>
          </a:p>
          <a:p>
            <a:pPr lvl="1"/>
            <a:r>
              <a:rPr lang="en-US" dirty="0"/>
              <a:t>Cross-validation</a:t>
            </a:r>
          </a:p>
          <a:p>
            <a:pPr lvl="2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/>
              <a:t>-fold</a:t>
            </a:r>
          </a:p>
          <a:p>
            <a:pPr lvl="2"/>
            <a:r>
              <a:rPr lang="en-US" dirty="0"/>
              <a:t>GCV</a:t>
            </a:r>
          </a:p>
          <a:p>
            <a:pPr lvl="1"/>
            <a:r>
              <a:rPr lang="en-US" dirty="0"/>
              <a:t>Bootstrap approach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60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Check for Non-Linearity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6518"/>
            <a:ext cx="10515600" cy="4940445"/>
          </a:xfrm>
        </p:spPr>
        <p:txBody>
          <a:bodyPr/>
          <a:lstStyle/>
          <a:p>
            <a:r>
              <a:rPr lang="en-US" dirty="0"/>
              <a:t>We also want to check whether or not use of a spline (i.e. non-linearity) is appropriate</a:t>
            </a:r>
          </a:p>
          <a:p>
            <a:endParaRPr lang="en-US" sz="1200" dirty="0"/>
          </a:p>
          <a:p>
            <a:r>
              <a:rPr lang="en-US" dirty="0"/>
              <a:t>Since the linear model is technically nested within the spline model, we can use an ANOVA approach</a:t>
            </a:r>
            <a:endParaRPr 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sz="12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2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Thermoregulation During 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Occurrence of hypothermia during surgery is associated with increased complication rate</a:t>
            </a:r>
          </a:p>
          <a:p>
            <a:pPr lvl="1"/>
            <a:r>
              <a:rPr lang="en-US" dirty="0"/>
              <a:t>Hypothermia defined as temperature &lt; 36.0</a:t>
            </a:r>
            <a:r>
              <a:rPr lang="en-US" baseline="30000" dirty="0"/>
              <a:t>o</a:t>
            </a:r>
            <a:r>
              <a:rPr lang="en-US" dirty="0"/>
              <a:t>C</a:t>
            </a:r>
          </a:p>
          <a:p>
            <a:pPr lvl="1"/>
            <a:endParaRPr lang="en-US" sz="1200" dirty="0"/>
          </a:p>
          <a:p>
            <a:r>
              <a:rPr lang="en-US" dirty="0"/>
              <a:t>The goal of the study was to identify patient/hospital factors associated with hypothermia to identify potential interventions</a:t>
            </a:r>
          </a:p>
          <a:p>
            <a:endParaRPr lang="en-US" sz="1200" dirty="0"/>
          </a:p>
          <a:p>
            <a:r>
              <a:rPr lang="en-US" dirty="0"/>
              <a:t>Information collected in the study included</a:t>
            </a:r>
          </a:p>
          <a:p>
            <a:pPr lvl="1"/>
            <a:r>
              <a:rPr lang="en-US" dirty="0"/>
              <a:t>Patient characteristics (gender, age, BMI)</a:t>
            </a:r>
          </a:p>
          <a:p>
            <a:pPr lvl="1"/>
            <a:r>
              <a:rPr lang="en-US" dirty="0"/>
              <a:t>Procedural characteristics (surgery, anesthesia type, EBL, Total IV Fluids)</a:t>
            </a:r>
          </a:p>
          <a:p>
            <a:pPr lvl="1"/>
            <a:r>
              <a:rPr lang="en-US" dirty="0"/>
              <a:t>Hospital characteristics (mattress temperature, OR temperature, OR humidity)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Time in surgery</a:t>
            </a:r>
          </a:p>
        </p:txBody>
      </p:sp>
    </p:spTree>
    <p:extLst>
      <p:ext uri="{BB962C8B-B14F-4D97-AF65-F5344CB8AC3E}">
        <p14:creationId xmlns:p14="http://schemas.microsoft.com/office/powerpoint/2010/main" val="3482876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77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a Regression Spline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4839566"/>
          </a:xfrm>
        </p:spPr>
        <p:txBody>
          <a:bodyPr>
            <a:normAutofit/>
          </a:bodyPr>
          <a:lstStyle/>
          <a:p>
            <a:r>
              <a:rPr lang="en-US" dirty="0"/>
              <a:t>(If we want) we can develop a cubic spline model by hand based on transformations defined by the basis functions</a:t>
            </a:r>
          </a:p>
          <a:p>
            <a:endParaRPr lang="en-US" sz="800" dirty="0"/>
          </a:p>
          <a:p>
            <a:r>
              <a:rPr lang="en-US" dirty="0"/>
              <a:t>What are the basis functions for a cubic spline with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3 </a:t>
            </a:r>
            <a:r>
              <a:rPr lang="en-US" dirty="0"/>
              <a:t>knots?</a:t>
            </a:r>
          </a:p>
        </p:txBody>
      </p:sp>
    </p:spTree>
    <p:extLst>
      <p:ext uri="{BB962C8B-B14F-4D97-AF65-F5344CB8AC3E}">
        <p14:creationId xmlns:p14="http://schemas.microsoft.com/office/powerpoint/2010/main" val="1743526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R-Code to Hand Fit the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26083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temp&lt;-read.csv("H:\\public_html\\BMTRY790_Spring2023\\Datasets\\Thermoreg.csv")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temp&lt;-</a:t>
            </a:r>
            <a:r>
              <a:rPr lang="en-US" sz="1800" dirty="0" err="1">
                <a:solidFill>
                  <a:srgbClr val="0033CC"/>
                </a:solidFill>
              </a:rPr>
              <a:t>temp$Temp</a:t>
            </a:r>
            <a:endParaRPr lang="en-US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time&lt;-</a:t>
            </a:r>
            <a:r>
              <a:rPr lang="en-US" sz="1800" dirty="0" err="1">
                <a:solidFill>
                  <a:srgbClr val="0033CC"/>
                </a:solidFill>
              </a:rPr>
              <a:t>temp$Time</a:t>
            </a:r>
            <a:endParaRPr lang="en-US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qtime</a:t>
            </a:r>
            <a:r>
              <a:rPr lang="en-US" sz="1800" dirty="0">
                <a:solidFill>
                  <a:srgbClr val="0033CC"/>
                </a:solidFill>
              </a:rPr>
              <a:t>&lt;-</a:t>
            </a:r>
            <a:r>
              <a:rPr lang="en-US" sz="1800" dirty="0" err="1">
                <a:solidFill>
                  <a:srgbClr val="0033CC"/>
                </a:solidFill>
              </a:rPr>
              <a:t>quantile</a:t>
            </a:r>
            <a:r>
              <a:rPr lang="en-US" sz="1800" dirty="0">
                <a:solidFill>
                  <a:srgbClr val="0033CC"/>
                </a:solidFill>
              </a:rPr>
              <a:t>(time)[2:4]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qtime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25%    	   50%   	   75%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52.00 	116.50 	193.75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It1&lt;-</a:t>
            </a:r>
            <a:r>
              <a:rPr lang="en-US" sz="1800" dirty="0" err="1">
                <a:solidFill>
                  <a:srgbClr val="0033CC"/>
                </a:solidFill>
              </a:rPr>
              <a:t>ifelse</a:t>
            </a:r>
            <a:r>
              <a:rPr lang="en-US" sz="1800" dirty="0">
                <a:solidFill>
                  <a:srgbClr val="0033CC"/>
                </a:solidFill>
              </a:rPr>
              <a:t>(time&gt;</a:t>
            </a:r>
            <a:r>
              <a:rPr lang="en-US" sz="1800" dirty="0" err="1">
                <a:solidFill>
                  <a:srgbClr val="0033CC"/>
                </a:solidFill>
              </a:rPr>
              <a:t>qtime</a:t>
            </a:r>
            <a:r>
              <a:rPr lang="en-US" sz="1800" dirty="0">
                <a:solidFill>
                  <a:srgbClr val="0033CC"/>
                </a:solidFill>
              </a:rPr>
              <a:t>[1], 1, 0);   It2&lt;-</a:t>
            </a:r>
            <a:r>
              <a:rPr lang="en-US" sz="1800" dirty="0" err="1">
                <a:solidFill>
                  <a:srgbClr val="0033CC"/>
                </a:solidFill>
              </a:rPr>
              <a:t>ifelse</a:t>
            </a:r>
            <a:r>
              <a:rPr lang="en-US" sz="1800" dirty="0">
                <a:solidFill>
                  <a:srgbClr val="0033CC"/>
                </a:solidFill>
              </a:rPr>
              <a:t>(time&gt;</a:t>
            </a:r>
            <a:r>
              <a:rPr lang="en-US" sz="1800" dirty="0" err="1">
                <a:solidFill>
                  <a:srgbClr val="0033CC"/>
                </a:solidFill>
              </a:rPr>
              <a:t>qtime</a:t>
            </a:r>
            <a:r>
              <a:rPr lang="en-US" sz="1800" dirty="0">
                <a:solidFill>
                  <a:srgbClr val="0033CC"/>
                </a:solidFill>
              </a:rPr>
              <a:t>[2], 1, 0);   It3&lt;-</a:t>
            </a:r>
            <a:r>
              <a:rPr lang="en-US" sz="1800" dirty="0" err="1">
                <a:solidFill>
                  <a:srgbClr val="0033CC"/>
                </a:solidFill>
              </a:rPr>
              <a:t>ifelse</a:t>
            </a:r>
            <a:r>
              <a:rPr lang="en-US" sz="1800" dirty="0">
                <a:solidFill>
                  <a:srgbClr val="0033CC"/>
                </a:solidFill>
              </a:rPr>
              <a:t>(time&gt;</a:t>
            </a:r>
            <a:r>
              <a:rPr lang="en-US" sz="1800" dirty="0" err="1">
                <a:solidFill>
                  <a:srgbClr val="0033CC"/>
                </a:solidFill>
              </a:rPr>
              <a:t>qtime</a:t>
            </a:r>
            <a:r>
              <a:rPr lang="en-US" sz="1800" dirty="0">
                <a:solidFill>
                  <a:srgbClr val="0033CC"/>
                </a:solidFill>
              </a:rPr>
              <a:t>[3], 1, 0)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csx</a:t>
            </a:r>
            <a:r>
              <a:rPr lang="en-US" sz="1800" dirty="0">
                <a:solidFill>
                  <a:srgbClr val="0033CC"/>
                </a:solidFill>
              </a:rPr>
              <a:t>&lt;-</a:t>
            </a:r>
            <a:r>
              <a:rPr lang="en-US" sz="1800" dirty="0" err="1">
                <a:solidFill>
                  <a:srgbClr val="0033CC"/>
                </a:solidFill>
              </a:rPr>
              <a:t>cbind</a:t>
            </a:r>
            <a:r>
              <a:rPr lang="en-US" sz="1800" dirty="0">
                <a:solidFill>
                  <a:srgbClr val="0033CC"/>
                </a:solidFill>
              </a:rPr>
              <a:t>(temp, time, time^2,time^3,It1*(time-</a:t>
            </a:r>
            <a:r>
              <a:rPr lang="en-US" sz="1800" dirty="0" err="1">
                <a:solidFill>
                  <a:srgbClr val="0033CC"/>
                </a:solidFill>
              </a:rPr>
              <a:t>qtime</a:t>
            </a:r>
            <a:r>
              <a:rPr lang="en-US" sz="1800" dirty="0">
                <a:solidFill>
                  <a:srgbClr val="0033CC"/>
                </a:solidFill>
              </a:rPr>
              <a:t>[1])^3,It2*(time-</a:t>
            </a:r>
            <a:r>
              <a:rPr lang="en-US" sz="1800" dirty="0" err="1">
                <a:solidFill>
                  <a:srgbClr val="0033CC"/>
                </a:solidFill>
              </a:rPr>
              <a:t>qtime</a:t>
            </a:r>
            <a:r>
              <a:rPr lang="en-US" sz="1800" dirty="0">
                <a:solidFill>
                  <a:srgbClr val="0033CC"/>
                </a:solidFill>
              </a:rPr>
              <a:t>[2])^3,It3*(time-</a:t>
            </a:r>
            <a:r>
              <a:rPr lang="en-US" sz="1800" dirty="0" err="1">
                <a:solidFill>
                  <a:srgbClr val="0033CC"/>
                </a:solidFill>
              </a:rPr>
              <a:t>qtime</a:t>
            </a:r>
            <a:r>
              <a:rPr lang="en-US" sz="1800" dirty="0">
                <a:solidFill>
                  <a:srgbClr val="0033CC"/>
                </a:solidFill>
              </a:rPr>
              <a:t>[3])^3)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colnames</a:t>
            </a:r>
            <a:r>
              <a:rPr lang="en-US" sz="1800" dirty="0">
                <a:solidFill>
                  <a:srgbClr val="0033CC"/>
                </a:solidFill>
              </a:rPr>
              <a:t>(</a:t>
            </a:r>
            <a:r>
              <a:rPr lang="en-US" sz="1800" dirty="0" err="1">
                <a:solidFill>
                  <a:srgbClr val="0033CC"/>
                </a:solidFill>
              </a:rPr>
              <a:t>csx</a:t>
            </a:r>
            <a:r>
              <a:rPr lang="en-US" sz="1800" dirty="0">
                <a:solidFill>
                  <a:srgbClr val="0033CC"/>
                </a:solidFill>
              </a:rPr>
              <a:t>)&lt;-c("temp","h1","h2","h3","h4","h5","h6")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csx</a:t>
            </a:r>
            <a:r>
              <a:rPr lang="en-US" sz="1800" dirty="0">
                <a:solidFill>
                  <a:srgbClr val="0033CC"/>
                </a:solidFill>
              </a:rPr>
              <a:t>&lt;-</a:t>
            </a:r>
            <a:r>
              <a:rPr lang="en-US" sz="1800" dirty="0" err="1">
                <a:solidFill>
                  <a:srgbClr val="0033CC"/>
                </a:solidFill>
              </a:rPr>
              <a:t>as.data.frame</a:t>
            </a:r>
            <a:r>
              <a:rPr lang="en-US" sz="1800" dirty="0">
                <a:solidFill>
                  <a:srgbClr val="0033CC"/>
                </a:solidFill>
              </a:rPr>
              <a:t>(</a:t>
            </a:r>
            <a:r>
              <a:rPr lang="en-US" sz="1800" dirty="0" err="1">
                <a:solidFill>
                  <a:srgbClr val="0033CC"/>
                </a:solidFill>
              </a:rPr>
              <a:t>csx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csx</a:t>
            </a:r>
            <a:endParaRPr lang="en-US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        temp           h1   h2            h3                 h4                  h5                h6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1      37.00000    0      0               0                   0                    0                   0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2      36.76667    0      0               0                   0                    0                   0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3      36.46667    0      0               0                   0                    0                   0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369 36.63333   455   207025    94196375    65450827    39304000    17881958.375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370 36.60000   455   207025    94196375    65450827    39304000    17881958.375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371 36.60000   458   209764    96071912    66923416    40353607    18504486.125</a:t>
            </a:r>
          </a:p>
        </p:txBody>
      </p:sp>
    </p:spTree>
    <p:extLst>
      <p:ext uri="{BB962C8B-B14F-4D97-AF65-F5344CB8AC3E}">
        <p14:creationId xmlns:p14="http://schemas.microsoft.com/office/powerpoint/2010/main" val="2798424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R-Code to Hand Fit the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lmfit1&lt;-lm(temp ~ ., data=</a:t>
            </a:r>
            <a:r>
              <a:rPr lang="en-US" sz="1800" dirty="0" err="1">
                <a:solidFill>
                  <a:srgbClr val="0033CC"/>
                </a:solidFill>
              </a:rPr>
              <a:t>csx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summary(lmfit1)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Call: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lm(formula = temp ~ ., data = csx)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Residuals: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     Min       1Q   Median       3Q      Max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-3.11383 -0.34001 -0.04953  0.30128  2.24896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Coefficients: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                     Estimate        Std. Error       t value     Pr(&gt;|t|)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(Intercept)  3.649e+01   9.025e-02      404.304  &lt; 2e-16 ***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h1          	-1.839e-02     1.314e-02     -1.399        0.16263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h2          	 3.124e-04     3.885e-04       0.804        0.42182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h3          	-1.350e-06     3.045e-06     -0.443        0.65780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h4          	 2.142e-07     3.657e-06       0.059        0.95333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h5          	 1.860e-06     9.323e-07      1.995         0.04680 *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h6          	-8.711e-07     3.248e-07     -2.682        0.00765 **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800" dirty="0">
                <a:solidFill>
                  <a:srgbClr val="FF0000"/>
                </a:solidFill>
              </a:rPr>
              <a:t>Residual standard error: 0.5516 on 363 degrees of freedom;  Multiple R-squared:  0.03978,   Adjusted R-squared:  0.0239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F-statistic: 2.506 on 6 and 363 DF,  p-value: 0.02175</a:t>
            </a:r>
            <a:endParaRPr lang="pt-BR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93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13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What Does the Model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1697"/>
            <a:ext cx="10515600" cy="4725266"/>
          </a:xfrm>
        </p:spPr>
        <p:txBody>
          <a:bodyPr/>
          <a:lstStyle/>
          <a:p>
            <a:r>
              <a:rPr lang="en-US" dirty="0"/>
              <a:t>Our model: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predictions at 30, 90, 150, or 210 minutes?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178288"/>
              </p:ext>
            </p:extLst>
          </p:nvPr>
        </p:nvGraphicFramePr>
        <p:xfrm>
          <a:off x="3063298" y="1410133"/>
          <a:ext cx="7462693" cy="106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33560" imgH="495000" progId="Equation.DSMT4">
                  <p:embed/>
                </p:oleObj>
              </mc:Choice>
              <mc:Fallback>
                <p:oleObj name="Equation" r:id="rId2" imgW="37335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63298" y="1410133"/>
                        <a:ext cx="7462693" cy="10675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3063298" y="1085263"/>
            <a:ext cx="7737141" cy="14755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56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787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Cubic Splines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2"/>
            <a:ext cx="10515600" cy="463881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/>
              <a:t>Recall, we defined a cubic spline as follows</a:t>
            </a:r>
          </a:p>
          <a:p>
            <a:pPr marL="533400" indent="-53340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Given </a:t>
            </a:r>
            <a:r>
              <a:rPr lang="en-US" i="1" dirty="0">
                <a:latin typeface="Times" pitchFamily="18" charset="0"/>
              </a:rPr>
              <a:t>a</a:t>
            </a:r>
            <a:r>
              <a:rPr lang="en-US" dirty="0">
                <a:latin typeface="Times" pitchFamily="18" charset="0"/>
              </a:rPr>
              <a:t> &lt;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1 </a:t>
            </a:r>
            <a:r>
              <a:rPr lang="en-US" dirty="0">
                <a:latin typeface="Times" pitchFamily="18" charset="0"/>
              </a:rPr>
              <a:t>&lt;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2 </a:t>
            </a:r>
            <a:r>
              <a:rPr lang="en-US" dirty="0">
                <a:latin typeface="Times" pitchFamily="18" charset="0"/>
              </a:rPr>
              <a:t>&lt; … &lt; </a:t>
            </a:r>
            <a:r>
              <a:rPr lang="en-US" i="1" dirty="0" err="1">
                <a:latin typeface="Symbol" pitchFamily="18" charset="2"/>
              </a:rPr>
              <a:t>x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baseline="-25000" dirty="0"/>
              <a:t> </a:t>
            </a:r>
            <a:r>
              <a:rPr lang="en-US" dirty="0">
                <a:latin typeface="Times" pitchFamily="18" charset="0"/>
              </a:rPr>
              <a:t>&lt; </a:t>
            </a:r>
            <a:r>
              <a:rPr lang="en-US" i="1" dirty="0">
                <a:latin typeface="Times" pitchFamily="18" charset="0"/>
              </a:rPr>
              <a:t>b</a:t>
            </a:r>
            <a:r>
              <a:rPr lang="en-US" dirty="0"/>
              <a:t>, a function 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/>
              <a:t> is a cubic spline if</a:t>
            </a:r>
          </a:p>
          <a:p>
            <a:pPr marL="914400" lvl="1" indent="-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dirty="0"/>
              <a:t>On each interval </a:t>
            </a:r>
            <a:r>
              <a:rPr lang="en-US" dirty="0">
                <a:latin typeface="Times" pitchFamily="18" charset="0"/>
              </a:rPr>
              <a:t>(</a:t>
            </a:r>
            <a:r>
              <a:rPr lang="en-US" i="1" dirty="0">
                <a:latin typeface="Times" pitchFamily="18" charset="0"/>
              </a:rPr>
              <a:t>a</a:t>
            </a:r>
            <a:r>
              <a:rPr lang="en-US" i="1" dirty="0"/>
              <a:t> </a:t>
            </a:r>
            <a:r>
              <a:rPr lang="en-US" dirty="0"/>
              <a:t>,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1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,</a:t>
            </a:r>
            <a:r>
              <a:rPr lang="en-US" dirty="0">
                <a:latin typeface="Times" pitchFamily="18" charset="0"/>
              </a:rPr>
              <a:t> (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baseline="-25000" dirty="0"/>
              <a:t>2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, …, </a:t>
            </a:r>
            <a:r>
              <a:rPr lang="en-US" dirty="0">
                <a:latin typeface="Times" pitchFamily="18" charset="0"/>
              </a:rPr>
              <a:t>(</a:t>
            </a:r>
            <a:r>
              <a:rPr lang="en-US" i="1" dirty="0" err="1">
                <a:latin typeface="Symbol" pitchFamily="18" charset="2"/>
              </a:rPr>
              <a:t>x</a:t>
            </a:r>
            <a:r>
              <a:rPr lang="en-US" i="1" baseline="-25000" dirty="0" err="1">
                <a:latin typeface="Times" pitchFamily="18" charset="0"/>
              </a:rPr>
              <a:t>K</a:t>
            </a:r>
            <a:r>
              <a:rPr lang="en-US" dirty="0"/>
              <a:t>, </a:t>
            </a:r>
            <a:r>
              <a:rPr lang="en-US" i="1" dirty="0">
                <a:latin typeface="Times" pitchFamily="18" charset="0"/>
              </a:rPr>
              <a:t>b</a:t>
            </a:r>
            <a:r>
              <a:rPr lang="en-US" dirty="0">
                <a:latin typeface="Times" pitchFamily="18" charset="0"/>
              </a:rPr>
              <a:t>)</a:t>
            </a:r>
            <a:r>
              <a:rPr lang="en-US" dirty="0"/>
              <a:t>, 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/>
              <a:t> is a cubic polynomial</a:t>
            </a:r>
          </a:p>
          <a:p>
            <a:pPr marL="914400" lvl="1" indent="-457200">
              <a:lnSpc>
                <a:spcPct val="115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dirty="0"/>
              <a:t>The polynomial pieces fit together at points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dirty="0"/>
              <a:t> (</a:t>
            </a:r>
            <a:r>
              <a:rPr lang="en-US" i="1" dirty="0"/>
              <a:t>knots</a:t>
            </a:r>
            <a:r>
              <a:rPr lang="en-US" dirty="0"/>
              <a:t>)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i="1" dirty="0">
                <a:latin typeface="Times" pitchFamily="18" charset="0"/>
              </a:rPr>
              <a:t>h</a:t>
            </a:r>
            <a:r>
              <a:rPr lang="en-US" dirty="0"/>
              <a:t> itself and its first and second derivatives are continuous at each </a:t>
            </a:r>
            <a:r>
              <a:rPr lang="en-US" i="1" dirty="0">
                <a:latin typeface="Symbol" pitchFamily="18" charset="2"/>
              </a:rPr>
              <a:t>x</a:t>
            </a:r>
            <a:r>
              <a:rPr lang="en-US" i="1" baseline="-25000" dirty="0">
                <a:latin typeface="Times" pitchFamily="18" charset="0"/>
              </a:rPr>
              <a:t>i</a:t>
            </a:r>
            <a:r>
              <a:rPr lang="en-US" dirty="0"/>
              <a:t>, and hence on the whole </a:t>
            </a:r>
            <a:r>
              <a:rPr lang="en-US" dirty="0">
                <a:latin typeface="Times" pitchFamily="18" charset="0"/>
              </a:rPr>
              <a:t>[</a:t>
            </a:r>
            <a:r>
              <a:rPr lang="en-US" i="1" dirty="0" err="1">
                <a:latin typeface="Times" pitchFamily="18" charset="0"/>
              </a:rPr>
              <a:t>a</a:t>
            </a:r>
            <a:r>
              <a:rPr lang="en-US" dirty="0" err="1"/>
              <a:t>,</a:t>
            </a:r>
            <a:r>
              <a:rPr lang="en-US" i="1" dirty="0" err="1">
                <a:latin typeface="Times" pitchFamily="18" charset="0"/>
              </a:rPr>
              <a:t>b</a:t>
            </a:r>
            <a:r>
              <a:rPr lang="en-US" dirty="0">
                <a:latin typeface="Times" pitchFamily="18" charset="0"/>
              </a:rPr>
              <a:t>]</a:t>
            </a:r>
          </a:p>
          <a:p>
            <a:pPr marL="533400" indent="-533400">
              <a:lnSpc>
                <a:spcPct val="115000"/>
              </a:lnSpc>
              <a:spcBef>
                <a:spcPts val="0"/>
              </a:spcBef>
            </a:pPr>
            <a:endParaRPr lang="en-US" sz="900" dirty="0"/>
          </a:p>
          <a:p>
            <a:pPr marL="533400" indent="-53340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Thus, we want the function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3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dirty="0"/>
              <a:t>that is:</a:t>
            </a:r>
          </a:p>
          <a:p>
            <a:pPr marL="990600" lvl="1" indent="-53340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a cubic polynomial between every pair of knots </a:t>
            </a:r>
            <a:r>
              <a:rPr lang="en-US" i="1" dirty="0">
                <a:latin typeface="Symbol" panose="05050102010706020507" pitchFamily="18" charset="2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 </a:t>
            </a:r>
            <a:r>
              <a:rPr lang="en-US" i="1" dirty="0"/>
              <a:t>, </a:t>
            </a:r>
            <a:r>
              <a:rPr lang="en-US" i="1" dirty="0">
                <a:latin typeface="Symbol" panose="05050102010706020507" pitchFamily="18" charset="2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+</a:t>
            </a:r>
            <a:r>
              <a:rPr lang="en-US" baseline="-25000" dirty="0"/>
              <a:t>1</a:t>
            </a:r>
            <a:endParaRPr lang="en-US" dirty="0"/>
          </a:p>
          <a:p>
            <a:pPr marL="990600" lvl="1" indent="-53340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continuous at each knot.</a:t>
            </a:r>
          </a:p>
          <a:p>
            <a:pPr marL="990600" lvl="1" indent="-53340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has continuous first and second  derivatives at each  knot.</a:t>
            </a:r>
          </a:p>
          <a:p>
            <a:pPr marL="533400" indent="-533400">
              <a:lnSpc>
                <a:spcPct val="115000"/>
              </a:lnSpc>
              <a:spcBef>
                <a:spcPts val="0"/>
              </a:spcBef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012931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a Regression Spline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rmAutofit/>
          </a:bodyPr>
          <a:lstStyle/>
          <a:p>
            <a:r>
              <a:rPr lang="en-US" dirty="0"/>
              <a:t>We can fit by hand, but R has several package/functions that can fit splines</a:t>
            </a:r>
          </a:p>
          <a:p>
            <a:pPr lvl="1"/>
            <a:r>
              <a:rPr lang="en-US" i="1" dirty="0"/>
              <a:t>splines</a:t>
            </a:r>
            <a:r>
              <a:rPr lang="en-US" dirty="0"/>
              <a:t> package (installed with </a:t>
            </a:r>
            <a:r>
              <a:rPr lang="en-US" i="1" dirty="0"/>
              <a:t>base</a:t>
            </a:r>
            <a:r>
              <a:rPr lang="en-US" dirty="0"/>
              <a:t> package but must be loaded) </a:t>
            </a:r>
          </a:p>
          <a:p>
            <a:pPr lvl="2"/>
            <a:r>
              <a:rPr lang="en-US" dirty="0" err="1"/>
              <a:t>bs</a:t>
            </a:r>
            <a:r>
              <a:rPr lang="en-US" dirty="0"/>
              <a:t>() fits B-splines</a:t>
            </a:r>
          </a:p>
          <a:p>
            <a:pPr lvl="2"/>
            <a:r>
              <a:rPr lang="en-US" dirty="0"/>
              <a:t>ns() fits natural cubic splines (again using B-spline approach)</a:t>
            </a:r>
          </a:p>
          <a:p>
            <a:pPr lvl="2"/>
            <a:r>
              <a:rPr lang="en-US" dirty="0"/>
              <a:t>By default, </a:t>
            </a:r>
            <a:r>
              <a:rPr lang="en-US" dirty="0" err="1"/>
              <a:t>bs</a:t>
            </a:r>
            <a:r>
              <a:rPr lang="en-US" dirty="0"/>
              <a:t> uses degree=3, knots at evenly spaced </a:t>
            </a:r>
            <a:r>
              <a:rPr lang="en-US" dirty="0" err="1"/>
              <a:t>quantiles</a:t>
            </a:r>
            <a:endParaRPr lang="en-US" dirty="0"/>
          </a:p>
          <a:p>
            <a:pPr lvl="2"/>
            <a:r>
              <a:rPr lang="en-US" dirty="0"/>
              <a:t>Does not return a column for the  intercept</a:t>
            </a:r>
          </a:p>
          <a:p>
            <a:pPr lvl="1"/>
            <a:endParaRPr lang="en-US" sz="1200" dirty="0"/>
          </a:p>
          <a:p>
            <a:pPr lvl="1"/>
            <a:r>
              <a:rPr lang="en-US" i="1" dirty="0" err="1"/>
              <a:t>rms</a:t>
            </a:r>
            <a:r>
              <a:rPr lang="en-US" dirty="0"/>
              <a:t> package:  </a:t>
            </a:r>
          </a:p>
          <a:p>
            <a:pPr lvl="2"/>
            <a:r>
              <a:rPr lang="en-US" dirty="0" err="1"/>
              <a:t>rcs</a:t>
            </a:r>
            <a:r>
              <a:rPr lang="en-US" dirty="0"/>
              <a:t>() fits natural cubic splines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2737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Cubic Spline Using </a:t>
            </a:r>
            <a:r>
              <a:rPr lang="en-US" sz="4000" dirty="0" err="1"/>
              <a:t>bs</a:t>
            </a:r>
            <a:r>
              <a:rPr lang="en-US" sz="4000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bsfit1&lt;-</a:t>
            </a:r>
            <a:r>
              <a:rPr lang="en-US" sz="1800" dirty="0" err="1">
                <a:solidFill>
                  <a:srgbClr val="0033CC"/>
                </a:solidFill>
              </a:rPr>
              <a:t>bs</a:t>
            </a:r>
            <a:r>
              <a:rPr lang="en-US" sz="1800" dirty="0">
                <a:solidFill>
                  <a:srgbClr val="0033CC"/>
                </a:solidFill>
              </a:rPr>
              <a:t>(time,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=6)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round(bsfit1, 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1             2            3             4             5            6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[1,]   0.0000   0.0000   0.0000   0.0000   0.0000   0.0000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[2,]   0.0000   0.0000   0.0000   0.0000   0.0000   0.0000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[3,]   0.0000   0.0000   0.0000   0.0000   0.0000   0.0000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[368,] 0.0000   0.0000   0.0000   0.0003   0.0333   0.9664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[369,] 0.0000   0.0000   0.0000   0.0003   0.0333   0.9664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[370,] 0.0000   0.0000   0.0000   0.0000   0.0000   1.0000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(,"degree")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(,"knots")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25%    50%    75%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52.00 116.50 193.75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</a:t>
            </a:r>
            <a:r>
              <a:rPr lang="en-US" sz="1800" dirty="0" err="1">
                <a:solidFill>
                  <a:srgbClr val="FF0000"/>
                </a:solidFill>
              </a:rPr>
              <a:t>Boundary.knots</a:t>
            </a:r>
            <a:r>
              <a:rPr lang="en-US" sz="1800" dirty="0">
                <a:solidFill>
                  <a:srgbClr val="FF0000"/>
                </a:solidFill>
              </a:rPr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  0   458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(,"intercept")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FALSE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(,"class")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"</a:t>
            </a:r>
            <a:r>
              <a:rPr lang="en-US" sz="1800" dirty="0" err="1">
                <a:solidFill>
                  <a:srgbClr val="FF0000"/>
                </a:solidFill>
              </a:rPr>
              <a:t>bs</a:t>
            </a:r>
            <a:r>
              <a:rPr lang="en-US" sz="1800" dirty="0">
                <a:solidFill>
                  <a:srgbClr val="FF0000"/>
                </a:solidFill>
              </a:rPr>
              <a:t>"     "basis"  "matrix"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27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Cubic Spline Using </a:t>
            </a:r>
            <a:r>
              <a:rPr lang="en-US" sz="4000" dirty="0" err="1"/>
              <a:t>bs</a:t>
            </a:r>
            <a:r>
              <a:rPr lang="en-US" sz="4000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6"/>
            <a:ext cx="10515600" cy="53682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To actually fit a model of temperature over time…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lmfit2&lt;-lm(temp ~ </a:t>
            </a:r>
            <a:r>
              <a:rPr lang="en-US" sz="1800" dirty="0" err="1">
                <a:solidFill>
                  <a:srgbClr val="0033CC"/>
                </a:solidFill>
              </a:rPr>
              <a:t>bs</a:t>
            </a:r>
            <a:r>
              <a:rPr lang="en-US" sz="1800" dirty="0">
                <a:solidFill>
                  <a:srgbClr val="0033CC"/>
                </a:solidFill>
              </a:rPr>
              <a:t>(time,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=6))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summary(lmfit2)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Call: lm(formula = temp ~ </a:t>
            </a:r>
            <a:r>
              <a:rPr lang="en-US" sz="1800" dirty="0" err="1">
                <a:solidFill>
                  <a:srgbClr val="FF0000"/>
                </a:solidFill>
              </a:rPr>
              <a:t>bs</a:t>
            </a:r>
            <a:r>
              <a:rPr lang="en-US" sz="1800" dirty="0">
                <a:solidFill>
                  <a:srgbClr val="FF0000"/>
                </a:solidFill>
              </a:rPr>
              <a:t>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Residuals: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Min       1Q   Median       3Q      Max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-3.11285 -0.33950 -0.05206  0.30212  2.24753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Coefficients: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		Estimate      Std. Error 	t value 	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(&gt;|t|)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(Intercept)       	36.48654    0.09025 	404.304  	&lt; 2e-16 ***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bs</a:t>
            </a:r>
            <a:r>
              <a:rPr lang="en-US" sz="1800" dirty="0">
                <a:solidFill>
                  <a:srgbClr val="FF0000"/>
                </a:solidFill>
              </a:rPr>
              <a:t>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6)1 	-0.31868    0.22777  	-1.399  	0.16263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bs</a:t>
            </a:r>
            <a:r>
              <a:rPr lang="en-US" sz="1800" dirty="0">
                <a:solidFill>
                  <a:srgbClr val="FF0000"/>
                </a:solidFill>
              </a:rPr>
              <a:t>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6)2 	-0.40185    0.16942  	-2.372  	0.01822 *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bs</a:t>
            </a:r>
            <a:r>
              <a:rPr lang="en-US" sz="1800" dirty="0">
                <a:solidFill>
                  <a:srgbClr val="FF0000"/>
                </a:solidFill>
              </a:rPr>
              <a:t>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6)3  	 0.22579    0.15958   	1.415  	0.15797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bs</a:t>
            </a:r>
            <a:r>
              <a:rPr lang="en-US" sz="1800" dirty="0">
                <a:solidFill>
                  <a:srgbClr val="FF0000"/>
                </a:solidFill>
              </a:rPr>
              <a:t>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6)4 	-0.72189    0.24724  	-2.920  	0.00372 **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bs</a:t>
            </a:r>
            <a:r>
              <a:rPr lang="en-US" sz="1800" dirty="0">
                <a:solidFill>
                  <a:srgbClr val="FF0000"/>
                </a:solidFill>
              </a:rPr>
              <a:t>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6)5  	 0.42008    0.35543   	1.182  	0.23803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bs</a:t>
            </a:r>
            <a:r>
              <a:rPr lang="en-US" sz="1800" dirty="0">
                <a:solidFill>
                  <a:srgbClr val="FF0000"/>
                </a:solidFill>
              </a:rPr>
              <a:t>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6)6	-0.24603    0.26312  	-0.935  	0.35039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Signif</a:t>
            </a:r>
            <a:r>
              <a:rPr lang="en-US" sz="18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Residual standard error: 0.5516 on 363 degrees of freedom; Multiple R-squared:  0.03978,   Adjusted R-squared:  0.0239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F-statistic: 2.506 on 6 and 363 DF,  p-value: 0.02175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41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96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Natural Cubic Spline Using ns()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nsfit1&lt;-ns(time,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=6)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round(nsfit1, 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1             2            3             4             5            6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[1,]   0.0000   0.0000   0.0000   0.0000   0.0000   0.0000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[2,]   0.0000   0.0000   0.0000   0.0000   0.0000   0.0000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[3,]   0.0000   0.0000   0.0000   0.0000   0.0000   0.0000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[368,] 0.0000  0.0000   0.0000  -0.1453   0.3721   0.7732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[369,] 0.0000  0.0000   0.0000  -0.1453   0.3721   0.7732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[370,] 0.0000  0.0000   0.0000  -0.1631   0.3736   0.7896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(,"degree")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(,"knots")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16.66667%   33.33333%       50%          66.66667%   83.33333%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24.33333     73.00000      115.00000  163.00000     229.33333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</a:t>
            </a:r>
            <a:r>
              <a:rPr lang="en-US" sz="1800" dirty="0" err="1">
                <a:solidFill>
                  <a:srgbClr val="FF0000"/>
                </a:solidFill>
              </a:rPr>
              <a:t>Boundary.knots</a:t>
            </a:r>
            <a:r>
              <a:rPr lang="en-US" sz="1800" dirty="0">
                <a:solidFill>
                  <a:srgbClr val="FF0000"/>
                </a:solidFill>
              </a:rPr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  0    458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(,"intercept")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FALSE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(,"class")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"ns"     "basis"  "matrix"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40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Natural Cubic Spline Using ns()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20408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To actually fit a model of temperature over time…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lmfit3&lt;-lm(temp ~ ns(time,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=6))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summary(lmfit3)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Call: lm(formula = temp ~ 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Residuals: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Min      1Q  Median      3Q     Max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-3.1635 -0.3443 -0.0540  0.2772  2.2783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Coefficients: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		Estimate 	Std. Error 	t value 	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(&gt;|t|)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(Intercept)       	36.47394    	0.08564 	425.903   	&lt;2e-16 ***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6)1 	-0.23605    	0.16451  	-1.435    	0.152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6)2 	 0.15829    	0.17293   	 0.915    	0.361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6)3 	-0.15983    	0.14387  	-1.111    	0.267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6)4 	-0.06279    	0.19805  	-0.317    	0.751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6)5 	-0.41944    	0.26097  	-1.607    	0.109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6)6 	 0.20319    	0.20010  	 1.015    	0.311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Signif</a:t>
            </a:r>
            <a:r>
              <a:rPr lang="en-US" sz="18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Residual standard error: 0.5534 on 363 degrees of freedom;  Multiple R-squared:  0.0335,    Adjusted R-squared:  0.01752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F-statistic: 2.097 on 6 and 363 DF,  p-value: 0.05293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35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Natural Cubic Spline Using ns()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20408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To actually fit a model of temperature over time…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lmfit3&lt;-lm(temp ~ ns(time,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=6))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summary(lmfit3)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Call: lm(formula = temp ~ 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Residuals: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Min      1Q  Median      3Q     Max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-3.1635 -0.3443 -0.0540  0.2772  2.2783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Coefficients: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		Estimate 	Std. Error 	t value 	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(&gt;|t|)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(Intercept)       	36.47394    	0.08564 	425.903   	&lt;2e-16 ***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6)1 	-0.23605    	0.16451  	-1.435    	0.152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6)2 	 0.15829    	0.17293   	 0.915    	0.361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6)3 	-0.15983    	0.14387  	-1.111    	0.267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6)4 	-0.06279    	0.19805  	-0.317    	0.751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6)5 	-0.41944    	0.26097  	-1.607    	0.109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6)6 	 0.20319    	0.20010  	 1.015    	0.311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Signif</a:t>
            </a:r>
            <a:r>
              <a:rPr lang="en-US" sz="18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Residual standard error: 0.5534 on 363 degrees of freedom;  Multiple R-squared:  0.0335,    Adjusted R-squared:  0.01752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F-statistic: 2.097 on 6 and 363 DF,  p-value: 0.05293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6132625"/>
            <a:ext cx="4668982" cy="238991"/>
          </a:xfrm>
          <a:prstGeom prst="rect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10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41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Using CV to Find Best DF…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8225"/>
            <a:ext cx="10515600" cy="531062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### K fold cross-validation…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set.seed</a:t>
            </a:r>
            <a:r>
              <a:rPr lang="en-US" sz="1800" dirty="0">
                <a:solidFill>
                  <a:srgbClr val="0000FF"/>
                </a:solidFill>
              </a:rPr>
              <a:t>(12345)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Kfoldcv</a:t>
            </a:r>
            <a:r>
              <a:rPr lang="en-US" sz="1800" dirty="0">
                <a:solidFill>
                  <a:srgbClr val="0000FF"/>
                </a:solidFill>
              </a:rPr>
              <a:t>&lt;-function(y, x, K, k)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n&lt;-length(y)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cv.ids</a:t>
            </a:r>
            <a:r>
              <a:rPr lang="en-US" sz="1800" dirty="0">
                <a:solidFill>
                  <a:srgbClr val="0000FF"/>
                </a:solidFill>
              </a:rPr>
              <a:t>&lt;-sample(1:n, n, replace=F)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y2&lt;-y[</a:t>
            </a:r>
            <a:r>
              <a:rPr lang="en-US" sz="1800" dirty="0" err="1">
                <a:solidFill>
                  <a:srgbClr val="0000FF"/>
                </a:solidFill>
              </a:rPr>
              <a:t>cv.ids</a:t>
            </a:r>
            <a:r>
              <a:rPr lang="en-US" sz="1800" dirty="0">
                <a:solidFill>
                  <a:srgbClr val="0000FF"/>
                </a:solidFill>
              </a:rPr>
              <a:t>]; x2&lt;-x[</a:t>
            </a:r>
            <a:r>
              <a:rPr lang="en-US" sz="1800" dirty="0" err="1">
                <a:solidFill>
                  <a:srgbClr val="0000FF"/>
                </a:solidFill>
              </a:rPr>
              <a:t>cv.ids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vecmat</a:t>
            </a:r>
            <a:r>
              <a:rPr lang="en-US" sz="1800" dirty="0">
                <a:solidFill>
                  <a:srgbClr val="0000FF"/>
                </a:solidFill>
              </a:rPr>
              <a:t>&lt;-matrix(1:n, </a:t>
            </a:r>
            <a:r>
              <a:rPr lang="en-US" sz="1800" dirty="0" err="1">
                <a:solidFill>
                  <a:srgbClr val="0000FF"/>
                </a:solidFill>
              </a:rPr>
              <a:t>nrow</a:t>
            </a:r>
            <a:r>
              <a:rPr lang="en-US" sz="1800" dirty="0">
                <a:solidFill>
                  <a:srgbClr val="0000FF"/>
                </a:solidFill>
              </a:rPr>
              <a:t>=n/K, </a:t>
            </a:r>
            <a:r>
              <a:rPr lang="en-US" sz="1800" dirty="0" err="1">
                <a:solidFill>
                  <a:srgbClr val="0000FF"/>
                </a:solidFill>
              </a:rPr>
              <a:t>ncol</a:t>
            </a:r>
            <a:r>
              <a:rPr lang="en-US" sz="1800" dirty="0">
                <a:solidFill>
                  <a:srgbClr val="0000FF"/>
                </a:solidFill>
              </a:rPr>
              <a:t>=K, </a:t>
            </a:r>
            <a:r>
              <a:rPr lang="en-US" sz="1800" dirty="0" err="1">
                <a:solidFill>
                  <a:srgbClr val="0000FF"/>
                </a:solidFill>
              </a:rPr>
              <a:t>byrow</a:t>
            </a:r>
            <a:r>
              <a:rPr lang="en-US" sz="1800" dirty="0">
                <a:solidFill>
                  <a:srgbClr val="0000FF"/>
                </a:solidFill>
              </a:rPr>
              <a:t>=F)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&lt;-matrix(</a:t>
            </a:r>
            <a:r>
              <a:rPr lang="en-US" sz="1800" dirty="0" err="1">
                <a:solidFill>
                  <a:srgbClr val="0000FF"/>
                </a:solidFill>
              </a:rPr>
              <a:t>nrow</a:t>
            </a:r>
            <a:r>
              <a:rPr lang="en-US" sz="1800" dirty="0">
                <a:solidFill>
                  <a:srgbClr val="0000FF"/>
                </a:solidFill>
              </a:rPr>
              <a:t>=K, </a:t>
            </a:r>
            <a:r>
              <a:rPr lang="en-US" sz="1800" dirty="0" err="1">
                <a:solidFill>
                  <a:srgbClr val="0000FF"/>
                </a:solidFill>
              </a:rPr>
              <a:t>ncol</a:t>
            </a:r>
            <a:r>
              <a:rPr lang="en-US" sz="1800" dirty="0">
                <a:solidFill>
                  <a:srgbClr val="0000FF"/>
                </a:solidFill>
              </a:rPr>
              <a:t>=k)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for(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 in 1:K)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ids&lt;-</a:t>
            </a:r>
            <a:r>
              <a:rPr lang="en-US" sz="1800" dirty="0" err="1">
                <a:solidFill>
                  <a:srgbClr val="0000FF"/>
                </a:solidFill>
              </a:rPr>
              <a:t>vecmat</a:t>
            </a:r>
            <a:r>
              <a:rPr lang="en-US" sz="1800" dirty="0">
                <a:solidFill>
                  <a:srgbClr val="0000FF"/>
                </a:solidFill>
              </a:rPr>
              <a:t>[,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try&lt;-y2[-ids]; </a:t>
            </a:r>
            <a:r>
              <a:rPr lang="en-US" sz="1800" dirty="0" err="1">
                <a:solidFill>
                  <a:srgbClr val="0000FF"/>
                </a:solidFill>
              </a:rPr>
              <a:t>tsy</a:t>
            </a:r>
            <a:r>
              <a:rPr lang="en-US" sz="1800" dirty="0">
                <a:solidFill>
                  <a:srgbClr val="0000FF"/>
                </a:solidFill>
              </a:rPr>
              <a:t>&lt;-y2[ids]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</a:t>
            </a:r>
            <a:r>
              <a:rPr lang="en-US" sz="1800" dirty="0" err="1">
                <a:solidFill>
                  <a:srgbClr val="0000FF"/>
                </a:solidFill>
              </a:rPr>
              <a:t>trx</a:t>
            </a:r>
            <a:r>
              <a:rPr lang="en-US" sz="1800" dirty="0">
                <a:solidFill>
                  <a:srgbClr val="0000FF"/>
                </a:solidFill>
              </a:rPr>
              <a:t>&lt;-x2[-ids]; </a:t>
            </a:r>
            <a:r>
              <a:rPr lang="en-US" sz="1800" dirty="0" err="1">
                <a:solidFill>
                  <a:srgbClr val="0000FF"/>
                </a:solidFill>
              </a:rPr>
              <a:t>tsx</a:t>
            </a:r>
            <a:r>
              <a:rPr lang="en-US" sz="1800" dirty="0">
                <a:solidFill>
                  <a:srgbClr val="0000FF"/>
                </a:solidFill>
              </a:rPr>
              <a:t>&lt;-x2[ids]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for (j in 1:k)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fit&lt;-</a:t>
            </a:r>
            <a:r>
              <a:rPr lang="en-US" sz="1800" dirty="0" err="1">
                <a:solidFill>
                  <a:srgbClr val="0000FF"/>
                </a:solidFill>
              </a:rPr>
              <a:t>lm</a:t>
            </a:r>
            <a:r>
              <a:rPr lang="en-US" sz="1800" dirty="0">
                <a:solidFill>
                  <a:srgbClr val="0000FF"/>
                </a:solidFill>
              </a:rPr>
              <a:t>(try ~ ns(</a:t>
            </a:r>
            <a:r>
              <a:rPr lang="en-US" sz="1800" dirty="0" err="1">
                <a:solidFill>
                  <a:srgbClr val="0000FF"/>
                </a:solidFill>
              </a:rPr>
              <a:t>trx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df</a:t>
            </a:r>
            <a:r>
              <a:rPr lang="en-US" sz="1800" dirty="0">
                <a:solidFill>
                  <a:srgbClr val="0000FF"/>
                </a:solidFill>
              </a:rPr>
              <a:t>=(j+3)))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</a:t>
            </a: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i,j</a:t>
            </a:r>
            <a:r>
              <a:rPr lang="en-US" sz="1800" dirty="0">
                <a:solidFill>
                  <a:srgbClr val="0000FF"/>
                </a:solidFill>
              </a:rPr>
              <a:t>]&lt;-mean((y2[ids]-predict(fit,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data.frame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trx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tsx</a:t>
            </a:r>
            <a:r>
              <a:rPr lang="en-US" sz="1800" dirty="0">
                <a:solidFill>
                  <a:srgbClr val="0000FF"/>
                </a:solidFill>
              </a:rPr>
              <a:t>)))^2)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return(</a:t>
            </a:r>
            <a:r>
              <a:rPr lang="en-US" sz="1800" dirty="0" err="1">
                <a:solidFill>
                  <a:srgbClr val="0000FF"/>
                </a:solidFill>
              </a:rPr>
              <a:t>colMeans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}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Kfoldcv</a:t>
            </a:r>
            <a:r>
              <a:rPr lang="en-US" sz="1800" dirty="0">
                <a:solidFill>
                  <a:srgbClr val="0000FF"/>
                </a:solidFill>
              </a:rPr>
              <a:t>(y=temp, x=time, K=10, k=7)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0.3091958    0.3111311   0.3111485   0.3114347   0.3103196   0.3097953   0.3113089</a:t>
            </a:r>
          </a:p>
        </p:txBody>
      </p:sp>
    </p:spTree>
    <p:extLst>
      <p:ext uri="{BB962C8B-B14F-4D97-AF65-F5344CB8AC3E}">
        <p14:creationId xmlns:p14="http://schemas.microsoft.com/office/powerpoint/2010/main" val="3715808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Using CV to Find Best DF…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Leave one out cross-validation…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set.seed</a:t>
            </a:r>
            <a:r>
              <a:rPr lang="en-US" sz="1800" dirty="0">
                <a:solidFill>
                  <a:srgbClr val="0000FF"/>
                </a:solidFill>
              </a:rPr>
              <a:t>(12345)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LOOcv</a:t>
            </a:r>
            <a:r>
              <a:rPr lang="en-US" sz="1800" dirty="0">
                <a:solidFill>
                  <a:srgbClr val="0000FF"/>
                </a:solidFill>
              </a:rPr>
              <a:t>&lt;-function(y, x, k)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n&lt;-length(y)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&lt;-matrix(</a:t>
            </a:r>
            <a:r>
              <a:rPr lang="en-US" sz="1800" dirty="0" err="1">
                <a:solidFill>
                  <a:srgbClr val="0000FF"/>
                </a:solidFill>
              </a:rPr>
              <a:t>nrow</a:t>
            </a:r>
            <a:r>
              <a:rPr lang="en-US" sz="1800" dirty="0">
                <a:solidFill>
                  <a:srgbClr val="0000FF"/>
                </a:solidFill>
              </a:rPr>
              <a:t>=n, </a:t>
            </a:r>
            <a:r>
              <a:rPr lang="en-US" sz="1800" dirty="0" err="1">
                <a:solidFill>
                  <a:srgbClr val="0000FF"/>
                </a:solidFill>
              </a:rPr>
              <a:t>ncol</a:t>
            </a:r>
            <a:r>
              <a:rPr lang="en-US" sz="1800" dirty="0">
                <a:solidFill>
                  <a:srgbClr val="0000FF"/>
                </a:solidFill>
              </a:rPr>
              <a:t>=k)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for(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 in 1:n)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try&lt;-y2[-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]; </a:t>
            </a:r>
            <a:r>
              <a:rPr lang="en-US" sz="1800" dirty="0" err="1">
                <a:solidFill>
                  <a:srgbClr val="0000FF"/>
                </a:solidFill>
              </a:rPr>
              <a:t>tsy</a:t>
            </a:r>
            <a:r>
              <a:rPr lang="en-US" sz="1800" dirty="0">
                <a:solidFill>
                  <a:srgbClr val="0000FF"/>
                </a:solidFill>
              </a:rPr>
              <a:t>&lt;-y2[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</a:t>
            </a:r>
            <a:r>
              <a:rPr lang="en-US" sz="1800" dirty="0" err="1">
                <a:solidFill>
                  <a:srgbClr val="0000FF"/>
                </a:solidFill>
              </a:rPr>
              <a:t>trx</a:t>
            </a:r>
            <a:r>
              <a:rPr lang="en-US" sz="1800" dirty="0">
                <a:solidFill>
                  <a:srgbClr val="0000FF"/>
                </a:solidFill>
              </a:rPr>
              <a:t>&lt;-x2[-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]; </a:t>
            </a:r>
            <a:r>
              <a:rPr lang="en-US" sz="1800" dirty="0" err="1">
                <a:solidFill>
                  <a:srgbClr val="0000FF"/>
                </a:solidFill>
              </a:rPr>
              <a:t>tsx</a:t>
            </a:r>
            <a:r>
              <a:rPr lang="en-US" sz="1800" dirty="0">
                <a:solidFill>
                  <a:srgbClr val="0000FF"/>
                </a:solidFill>
              </a:rPr>
              <a:t>&lt;-x2[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	for (j in 1:k)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fit&lt;-</a:t>
            </a:r>
            <a:r>
              <a:rPr lang="en-US" sz="1800" dirty="0" err="1">
                <a:solidFill>
                  <a:srgbClr val="0000FF"/>
                </a:solidFill>
              </a:rPr>
              <a:t>lm</a:t>
            </a:r>
            <a:r>
              <a:rPr lang="en-US" sz="1800" dirty="0">
                <a:solidFill>
                  <a:srgbClr val="0000FF"/>
                </a:solidFill>
              </a:rPr>
              <a:t>(try ~ ns(</a:t>
            </a:r>
            <a:r>
              <a:rPr lang="en-US" sz="1800" dirty="0" err="1">
                <a:solidFill>
                  <a:srgbClr val="0000FF"/>
                </a:solidFill>
              </a:rPr>
              <a:t>trx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df</a:t>
            </a:r>
            <a:r>
              <a:rPr lang="en-US" sz="1800" dirty="0">
                <a:solidFill>
                  <a:srgbClr val="0000FF"/>
                </a:solidFill>
              </a:rPr>
              <a:t>=(j+3)))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</a:t>
            </a: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[</a:t>
            </a:r>
            <a:r>
              <a:rPr lang="en-US" sz="1800" dirty="0" err="1">
                <a:solidFill>
                  <a:srgbClr val="0000FF"/>
                </a:solidFill>
              </a:rPr>
              <a:t>i,j</a:t>
            </a:r>
            <a:r>
              <a:rPr lang="en-US" sz="1800" dirty="0">
                <a:solidFill>
                  <a:srgbClr val="0000FF"/>
                </a:solidFill>
              </a:rPr>
              <a:t>]&lt;-(y2[</a:t>
            </a:r>
            <a:r>
              <a:rPr lang="en-US" sz="1800" dirty="0" err="1">
                <a:solidFill>
                  <a:srgbClr val="0000FF"/>
                </a:solidFill>
              </a:rPr>
              <a:t>i</a:t>
            </a:r>
            <a:r>
              <a:rPr lang="en-US" sz="1800" dirty="0">
                <a:solidFill>
                  <a:srgbClr val="0000FF"/>
                </a:solidFill>
              </a:rPr>
              <a:t>]-predict(fit, </a:t>
            </a:r>
            <a:r>
              <a:rPr lang="en-US" sz="1800" dirty="0" err="1">
                <a:solidFill>
                  <a:srgbClr val="0000FF"/>
                </a:solidFill>
              </a:rPr>
              <a:t>newdata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data.frame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trx</a:t>
            </a:r>
            <a:r>
              <a:rPr lang="en-US" sz="1800" dirty="0">
                <a:solidFill>
                  <a:srgbClr val="0000FF"/>
                </a:solidFill>
              </a:rPr>
              <a:t>=</a:t>
            </a:r>
            <a:r>
              <a:rPr lang="en-US" sz="1800" dirty="0" err="1">
                <a:solidFill>
                  <a:srgbClr val="0000FF"/>
                </a:solidFill>
              </a:rPr>
              <a:t>tsx</a:t>
            </a:r>
            <a:r>
              <a:rPr lang="en-US" sz="1800" dirty="0">
                <a:solidFill>
                  <a:srgbClr val="0000FF"/>
                </a:solidFill>
              </a:rPr>
              <a:t>)))^2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	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	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return(</a:t>
            </a:r>
            <a:r>
              <a:rPr lang="en-US" sz="1800" dirty="0" err="1">
                <a:solidFill>
                  <a:srgbClr val="0000FF"/>
                </a:solidFill>
              </a:rPr>
              <a:t>colMeans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cv.err</a:t>
            </a:r>
            <a:r>
              <a:rPr lang="en-US" sz="1800" dirty="0">
                <a:solidFill>
                  <a:srgbClr val="0000FF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LOOcv</a:t>
            </a:r>
            <a:r>
              <a:rPr lang="en-US" sz="1800" dirty="0">
                <a:solidFill>
                  <a:srgbClr val="0000FF"/>
                </a:solidFill>
              </a:rPr>
              <a:t>(y=temp, x=time, k=7)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0.3094580   0.3099629   0.3107523   0.3114506   0.3122655   0.3101377   0.3116486</a:t>
            </a:r>
          </a:p>
        </p:txBody>
      </p:sp>
    </p:spTree>
    <p:extLst>
      <p:ext uri="{BB962C8B-B14F-4D97-AF65-F5344CB8AC3E}">
        <p14:creationId xmlns:p14="http://schemas.microsoft.com/office/powerpoint/2010/main" val="291483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Cubic Splines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2"/>
            <a:ext cx="10515600" cy="4638819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We can write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13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in terms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+ 3</a:t>
            </a:r>
            <a:r>
              <a:rPr lang="en-US" dirty="0"/>
              <a:t> basis functions</a:t>
            </a:r>
          </a:p>
        </p:txBody>
      </p:sp>
    </p:spTree>
    <p:extLst>
      <p:ext uri="{BB962C8B-B14F-4D97-AF65-F5344CB8AC3E}">
        <p14:creationId xmlns:p14="http://schemas.microsoft.com/office/powerpoint/2010/main" val="8722399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5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Checking Non-Linearity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Also want to evaluate need for non-linear approach for modeling temperature over time…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lmfit3&lt;-lm(temp ~ ns(time,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=4))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lmfitlin</a:t>
            </a:r>
            <a:r>
              <a:rPr lang="en-US" sz="1800" dirty="0">
                <a:solidFill>
                  <a:srgbClr val="0033CC"/>
                </a:solidFill>
              </a:rPr>
              <a:t>&lt;-lm(temp ~ time)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anova</a:t>
            </a:r>
            <a:r>
              <a:rPr lang="en-US" sz="1800" dirty="0">
                <a:solidFill>
                  <a:srgbClr val="0033CC"/>
                </a:solidFill>
              </a:rPr>
              <a:t>(</a:t>
            </a:r>
            <a:r>
              <a:rPr lang="en-US" sz="1800" dirty="0" err="1">
                <a:solidFill>
                  <a:srgbClr val="0033CC"/>
                </a:solidFill>
              </a:rPr>
              <a:t>lmfitlin</a:t>
            </a:r>
            <a:r>
              <a:rPr lang="en-US" sz="1800" dirty="0">
                <a:solidFill>
                  <a:srgbClr val="0033CC"/>
                </a:solidFill>
              </a:rPr>
              <a:t>, lmfit3)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Analysis of Variance Table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Model 1: temp ~ time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Model 2: temp ~ ns(time,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</a:t>
            </a:r>
            <a:r>
              <a:rPr lang="en-US" sz="1800" dirty="0" err="1">
                <a:solidFill>
                  <a:srgbClr val="FF0000"/>
                </a:solidFill>
              </a:rPr>
              <a:t>Res.Df</a:t>
            </a:r>
            <a:r>
              <a:rPr lang="en-US" sz="1800" dirty="0">
                <a:solidFill>
                  <a:srgbClr val="FF0000"/>
                </a:solidFill>
              </a:rPr>
              <a:t>    RSS       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  Sum of </a:t>
            </a:r>
            <a:r>
              <a:rPr lang="en-US" sz="1800" dirty="0" err="1">
                <a:solidFill>
                  <a:srgbClr val="FF0000"/>
                </a:solidFill>
              </a:rPr>
              <a:t>Sq</a:t>
            </a:r>
            <a:r>
              <a:rPr lang="en-US" sz="1800" dirty="0">
                <a:solidFill>
                  <a:srgbClr val="FF0000"/>
                </a:solidFill>
              </a:rPr>
              <a:t>        F          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(&gt;F)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1    368       115.01      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2    365       111.73   3      3.2792        3.5708   0.01428 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---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Signif</a:t>
            </a:r>
            <a:r>
              <a:rPr lang="en-US" sz="1800" dirty="0">
                <a:solidFill>
                  <a:srgbClr val="FF0000"/>
                </a:solidFill>
              </a:rPr>
              <a:t>. codes:  0 ‘***’ 0.001 ‘**’ 0.01 ‘*’ 0.05 ‘.’ 0.1 ‘ ’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905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Cubic Spline Using </a:t>
            </a:r>
            <a:r>
              <a:rPr lang="en-US" sz="4000" dirty="0" err="1"/>
              <a:t>rcs</a:t>
            </a:r>
            <a:r>
              <a:rPr lang="en-US" sz="4000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nsfit2&lt;-</a:t>
            </a:r>
            <a:r>
              <a:rPr lang="en-US" sz="1800" dirty="0" err="1">
                <a:solidFill>
                  <a:srgbClr val="0033CC"/>
                </a:solidFill>
              </a:rPr>
              <a:t>rcs</a:t>
            </a:r>
            <a:r>
              <a:rPr lang="en-US" sz="1800" dirty="0">
                <a:solidFill>
                  <a:srgbClr val="0033CC"/>
                </a:solidFill>
              </a:rPr>
              <a:t>(time,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=5)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round(nsfit2, 4)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time       </a:t>
            </a:r>
            <a:r>
              <a:rPr lang="en-US" sz="1800" dirty="0" err="1">
                <a:solidFill>
                  <a:srgbClr val="FF0000"/>
                </a:solidFill>
              </a:rPr>
              <a:t>time</a:t>
            </a:r>
            <a:r>
              <a:rPr lang="en-US" sz="1800" dirty="0">
                <a:solidFill>
                  <a:srgbClr val="FF0000"/>
                </a:solidFill>
              </a:rPr>
              <a:t>'         time''           time''‘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[1,]   0.0000    0.0000      0.0000        0.0000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[2,]   0.0000    0.0000      0.0000        0.0000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[3,]   0.0000    0.0000      0.0000        0.0000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[368,]  455       361.1749   323.3341   123.7762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[369,]  455       361.1749   323.3341   123.7762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[370,]  458       365.1780   326.9671   125.3089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(,"class")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"</a:t>
            </a:r>
            <a:r>
              <a:rPr lang="en-US" sz="1800" dirty="0" err="1">
                <a:solidFill>
                  <a:srgbClr val="FF0000"/>
                </a:solidFill>
              </a:rPr>
              <a:t>rms</a:t>
            </a:r>
            <a:r>
              <a:rPr lang="en-US" sz="18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(,"name")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"time"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(,"label")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"time"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(,"assume")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"</a:t>
            </a:r>
            <a:r>
              <a:rPr lang="en-US" sz="1800" dirty="0" err="1">
                <a:solidFill>
                  <a:srgbClr val="FF0000"/>
                </a:solidFill>
              </a:rPr>
              <a:t>rcspline</a:t>
            </a:r>
            <a:r>
              <a:rPr lang="en-US" sz="18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</a:t>
            </a:r>
            <a:r>
              <a:rPr lang="en-US" sz="1800" dirty="0" err="1">
                <a:solidFill>
                  <a:srgbClr val="FF0000"/>
                </a:solidFill>
              </a:rPr>
              <a:t>assume.code</a:t>
            </a:r>
            <a:r>
              <a:rPr lang="en-US" sz="1800" dirty="0">
                <a:solidFill>
                  <a:srgbClr val="FF0000"/>
                </a:solidFill>
              </a:rPr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</a:t>
            </a:r>
            <a:r>
              <a:rPr lang="en-US" sz="1800" dirty="0" err="1">
                <a:solidFill>
                  <a:srgbClr val="FF0000"/>
                </a:solidFill>
              </a:rPr>
              <a:t>parms</a:t>
            </a:r>
            <a:r>
              <a:rPr lang="en-US" sz="1800" dirty="0">
                <a:solidFill>
                  <a:srgbClr val="FF0000"/>
                </a:solidFill>
              </a:rPr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  2.0  13.0  87.2 170.4 380.6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(,"nonlinear")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FALSE  TRUE  </a:t>
            </a:r>
            <a:r>
              <a:rPr lang="en-US" sz="1800" dirty="0" err="1">
                <a:solidFill>
                  <a:srgbClr val="FF0000"/>
                </a:solidFill>
              </a:rPr>
              <a:t>TRUE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err="1">
                <a:solidFill>
                  <a:srgbClr val="FF0000"/>
                </a:solidFill>
              </a:rPr>
              <a:t>TRUE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</a:t>
            </a:r>
            <a:r>
              <a:rPr lang="en-US" sz="1800" dirty="0" err="1">
                <a:solidFill>
                  <a:srgbClr val="FF0000"/>
                </a:solidFill>
              </a:rPr>
              <a:t>colnames</a:t>
            </a:r>
            <a:r>
              <a:rPr lang="en-US" sz="1800" dirty="0">
                <a:solidFill>
                  <a:srgbClr val="FF0000"/>
                </a:solidFill>
              </a:rPr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"time"    "time'"   "time''"  "time'''"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858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Cubic Spline Using </a:t>
            </a:r>
            <a:r>
              <a:rPr lang="en-US" sz="4000" dirty="0" err="1"/>
              <a:t>rcs</a:t>
            </a:r>
            <a:r>
              <a:rPr lang="en-US" sz="4000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RCS model of temperature over time…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lmfit4&lt;-</a:t>
            </a:r>
            <a:r>
              <a:rPr lang="en-US" sz="1800" dirty="0" err="1">
                <a:solidFill>
                  <a:srgbClr val="0033CC"/>
                </a:solidFill>
              </a:rPr>
              <a:t>ols</a:t>
            </a:r>
            <a:r>
              <a:rPr lang="en-US" sz="1800" dirty="0">
                <a:solidFill>
                  <a:srgbClr val="0033CC"/>
                </a:solidFill>
              </a:rPr>
              <a:t>(</a:t>
            </a:r>
            <a:r>
              <a:rPr lang="en-US" sz="1800" dirty="0" err="1">
                <a:solidFill>
                  <a:srgbClr val="0033CC"/>
                </a:solidFill>
              </a:rPr>
              <a:t>temp~rcs</a:t>
            </a:r>
            <a:r>
              <a:rPr lang="en-US" sz="1800" dirty="0">
                <a:solidFill>
                  <a:srgbClr val="0033CC"/>
                </a:solidFill>
              </a:rPr>
              <a:t>(time,5))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lmfit4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Linear Regression Model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ols</a:t>
            </a:r>
            <a:r>
              <a:rPr lang="en-US" sz="1800" dirty="0">
                <a:solidFill>
                  <a:srgbClr val="FF0000"/>
                </a:solidFill>
              </a:rPr>
              <a:t>(formula = temp ~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5))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                 Model Likelihood         Discrimination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             Ratio Test   Indexes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Obs</a:t>
            </a:r>
            <a:r>
              <a:rPr lang="en-US" sz="1800" dirty="0">
                <a:solidFill>
                  <a:srgbClr val="FF0000"/>
                </a:solidFill>
              </a:rPr>
              <a:t>        370          LR chi2        12.32            R2       0.033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sigma    0.5521    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              4                    R2 </a:t>
            </a:r>
            <a:r>
              <a:rPr lang="en-US" sz="1800" dirty="0" err="1">
                <a:solidFill>
                  <a:srgbClr val="FF0000"/>
                </a:solidFill>
              </a:rPr>
              <a:t>adj</a:t>
            </a:r>
            <a:r>
              <a:rPr lang="en-US" sz="1800" dirty="0">
                <a:solidFill>
                  <a:srgbClr val="FF0000"/>
                </a:solidFill>
              </a:rPr>
              <a:t>   0.022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        365           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 chi2)   0.0151          g        0.114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Residuals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Min           1Q         Median         3Q          Max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-3.1656   -0.3317      -0.0538     0.2846    2.2698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       </a:t>
            </a:r>
            <a:r>
              <a:rPr lang="en-US" sz="1800" dirty="0" err="1">
                <a:solidFill>
                  <a:srgbClr val="FF0000"/>
                </a:solidFill>
              </a:rPr>
              <a:t>Coef</a:t>
            </a:r>
            <a:r>
              <a:rPr lang="en-US" sz="1800" dirty="0">
                <a:solidFill>
                  <a:srgbClr val="FF0000"/>
                </a:solidFill>
              </a:rPr>
              <a:t>          S.E.               t            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(&gt;|t|)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Intercept     36.4941    0.0838      435.30     &lt;0.0001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            -0.0173      0.0053       -3.28         0.0011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            1.5600      0.4474         3.49         0.0005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time''          -1.8612      0.5330       -3.49         0.0005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time'''          0.3735      0.1075         3.47         0.0006</a:t>
            </a:r>
          </a:p>
        </p:txBody>
      </p:sp>
    </p:spTree>
    <p:extLst>
      <p:ext uri="{BB962C8B-B14F-4D97-AF65-F5344CB8AC3E}">
        <p14:creationId xmlns:p14="http://schemas.microsoft.com/office/powerpoint/2010/main" val="26611798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Checking Non-Linearity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Checking non-linear assumptions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lmfit4&lt;-</a:t>
            </a:r>
            <a:r>
              <a:rPr lang="en-US" sz="1800" dirty="0" err="1">
                <a:solidFill>
                  <a:srgbClr val="0033CC"/>
                </a:solidFill>
              </a:rPr>
              <a:t>ols</a:t>
            </a:r>
            <a:r>
              <a:rPr lang="en-US" sz="1800" dirty="0">
                <a:solidFill>
                  <a:srgbClr val="0033CC"/>
                </a:solidFill>
              </a:rPr>
              <a:t>(</a:t>
            </a:r>
            <a:r>
              <a:rPr lang="en-US" sz="1800" dirty="0" err="1">
                <a:solidFill>
                  <a:srgbClr val="0033CC"/>
                </a:solidFill>
              </a:rPr>
              <a:t>temp~rcs</a:t>
            </a:r>
            <a:r>
              <a:rPr lang="en-US" sz="1800" dirty="0">
                <a:solidFill>
                  <a:srgbClr val="0033CC"/>
                </a:solidFill>
              </a:rPr>
              <a:t>(time,5))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anova</a:t>
            </a:r>
            <a:r>
              <a:rPr lang="en-US" sz="1800" dirty="0">
                <a:solidFill>
                  <a:srgbClr val="0033CC"/>
                </a:solidFill>
              </a:rPr>
              <a:t>(lmfit3, </a:t>
            </a:r>
            <a:r>
              <a:rPr lang="en-US" sz="1800" dirty="0" err="1">
                <a:solidFill>
                  <a:srgbClr val="0033CC"/>
                </a:solidFill>
              </a:rPr>
              <a:t>ss</a:t>
            </a:r>
            <a:r>
              <a:rPr lang="en-US" sz="1800" dirty="0">
                <a:solidFill>
                  <a:srgbClr val="0033CC"/>
                </a:solidFill>
              </a:rPr>
              <a:t>=FALSE)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Analysis of Variance          Response: temp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Factor            F      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     P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time            3.09     4    0.0160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 4.08      3    0.0072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TOTAL         3.09      4    0.0160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Error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: 365 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77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Smoothing 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Fixed </a:t>
            </a:r>
            <a:r>
              <a:rPr lang="en-US" dirty="0" err="1"/>
              <a:t>df</a:t>
            </a:r>
            <a:r>
              <a:rPr lang="en-US" dirty="0"/>
              <a:t> splines are useful but they are not truly nonparametric.</a:t>
            </a:r>
          </a:p>
          <a:p>
            <a:endParaRPr lang="en-US" sz="1200" dirty="0"/>
          </a:p>
          <a:p>
            <a:r>
              <a:rPr lang="en-US" dirty="0"/>
              <a:t>The choice regarding number of knots and where they are located are essentially parametric and impact the fit.</a:t>
            </a:r>
          </a:p>
          <a:p>
            <a:endParaRPr lang="en-US" sz="1200" dirty="0"/>
          </a:p>
          <a:p>
            <a:r>
              <a:rPr lang="en-US" dirty="0"/>
              <a:t>Additionally, if knots are placed at the </a:t>
            </a:r>
            <a:r>
              <a:rPr lang="en-US" dirty="0" err="1"/>
              <a:t>quantiles</a:t>
            </a:r>
            <a:r>
              <a:rPr lang="en-US" dirty="0"/>
              <a:t>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, models are not truly nested (when comparing different numbers of knots) which complicates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6731255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Smoothing 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Avoids the knot selection completely by using a maximal set of knots </a:t>
            </a:r>
          </a:p>
          <a:p>
            <a:r>
              <a:rPr lang="en-US" dirty="0"/>
              <a:t>The complexity of the fit is controlled by regularization</a:t>
            </a:r>
          </a:p>
          <a:p>
            <a:r>
              <a:rPr lang="en-US" dirty="0"/>
              <a:t>Setup: among all functions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sz="8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dirty="0"/>
              <a:t> with two continuous derivatives, find one that minimizes the penalized residual sum of squares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i="1" dirty="0"/>
              <a:t> </a:t>
            </a:r>
            <a:r>
              <a:rPr lang="en-US" dirty="0"/>
              <a:t>= smoothing parameter</a:t>
            </a:r>
          </a:p>
          <a:p>
            <a:r>
              <a:rPr lang="en-US" dirty="0"/>
              <a:t>The second term penalizes curvature in the function </a:t>
            </a:r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990808"/>
              </p:ext>
            </p:extLst>
          </p:nvPr>
        </p:nvGraphicFramePr>
        <p:xfrm>
          <a:off x="2714337" y="3490336"/>
          <a:ext cx="6056022" cy="717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63480" imgH="291960" progId="Equation.DSMT4">
                  <p:embed/>
                </p:oleObj>
              </mc:Choice>
              <mc:Fallback>
                <p:oleObj name="Equation" r:id="rId2" imgW="2463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14337" y="3490336"/>
                        <a:ext cx="6056022" cy="717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035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Smoothing 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The solution is a natural cubic spline with knots at the unique values of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cs typeface="Times" panose="02020603050405020304" pitchFamily="18" charset="0"/>
              </a:rPr>
              <a:t>,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1,...,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r>
              <a:rPr lang="en-US" dirty="0"/>
              <a:t>The penalty term translates to a penalty on the spline coefficients that shrinks towards the linear fit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900563"/>
              </p:ext>
            </p:extLst>
          </p:nvPr>
        </p:nvGraphicFramePr>
        <p:xfrm>
          <a:off x="1576388" y="3228975"/>
          <a:ext cx="9213850" cy="288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1231560" progId="Equation.DSMT4">
                  <p:embed/>
                </p:oleObj>
              </mc:Choice>
              <mc:Fallback>
                <p:oleObj name="Equation" r:id="rId2" imgW="393696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76388" y="3228975"/>
                        <a:ext cx="9213850" cy="288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76512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Smoother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609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The predicted outcome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on our set of cubic basis splines determined from the expression </a:t>
            </a:r>
          </a:p>
          <a:p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dirty="0"/>
              <a:t>Here </a:t>
            </a:r>
            <a:r>
              <a:rPr lang="en-US" b="1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i="1" baseline="-25000" dirty="0" err="1">
                <a:latin typeface="Symbol" panose="05050102010706020507" pitchFamily="18" charset="2"/>
              </a:rPr>
              <a:t>l</a:t>
            </a:r>
            <a:r>
              <a:rPr lang="en-US" i="1" dirty="0"/>
              <a:t> </a:t>
            </a:r>
            <a:r>
              <a:rPr lang="en-US" dirty="0"/>
              <a:t>is called the smoother matrix and we can see that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/>
              <a:t> is linear in </a:t>
            </a:r>
            <a:r>
              <a:rPr lang="en-US" b="1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i="1" baseline="-25000" dirty="0" err="1">
                <a:latin typeface="Symbol" panose="05050102010706020507" pitchFamily="18" charset="2"/>
              </a:rPr>
              <a:t>l</a:t>
            </a:r>
            <a:r>
              <a:rPr lang="en-US" dirty="0"/>
              <a:t>, where </a:t>
            </a:r>
            <a:r>
              <a:rPr lang="en-US" b="1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i="1" baseline="-25000" dirty="0" err="1">
                <a:latin typeface="Symbol" panose="05050102010706020507" pitchFamily="18" charset="2"/>
              </a:rPr>
              <a:t>l</a:t>
            </a:r>
            <a:r>
              <a:rPr lang="en-US" i="1" dirty="0">
                <a:latin typeface="Symbol" panose="05050102010706020507" pitchFamily="18" charset="2"/>
              </a:rPr>
              <a:t> </a:t>
            </a:r>
            <a:r>
              <a:rPr lang="en-US" dirty="0"/>
              <a:t>only depends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dirty="0"/>
              <a:t> and </a:t>
            </a:r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dirty="0"/>
              <a:t>.</a:t>
            </a:r>
          </a:p>
          <a:p>
            <a:endParaRPr lang="en-US" sz="800" dirty="0"/>
          </a:p>
          <a:p>
            <a:r>
              <a:rPr lang="en-US" dirty="0"/>
              <a:t>The effective degrees of freedom for </a:t>
            </a:r>
            <a:r>
              <a:rPr lang="en-US" b="1" dirty="0" err="1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i="1" baseline="-25000" dirty="0" err="1">
                <a:latin typeface="Symbol" panose="05050102010706020507" pitchFamily="18" charset="2"/>
              </a:rPr>
              <a:t>l</a:t>
            </a:r>
            <a:r>
              <a:rPr lang="en-US" dirty="0"/>
              <a:t> are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815783"/>
              </p:ext>
            </p:extLst>
          </p:nvPr>
        </p:nvGraphicFramePr>
        <p:xfrm>
          <a:off x="3338757" y="1989016"/>
          <a:ext cx="3300412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9400" imgH="469800" progId="Equation.DSMT4">
                  <p:embed/>
                </p:oleObj>
              </mc:Choice>
              <mc:Fallback>
                <p:oleObj name="Equation" r:id="rId2" imgW="1409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38757" y="1989016"/>
                        <a:ext cx="3300412" cy="110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55776"/>
              </p:ext>
            </p:extLst>
          </p:nvPr>
        </p:nvGraphicFramePr>
        <p:xfrm>
          <a:off x="3992807" y="4811225"/>
          <a:ext cx="199231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215640" progId="Equation.DSMT4">
                  <p:embed/>
                </p:oleObj>
              </mc:Choice>
              <mc:Fallback>
                <p:oleObj name="Equation" r:id="rId4" imgW="850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92807" y="4811225"/>
                        <a:ext cx="1992312" cy="506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48984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Penalty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609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Recall </a:t>
            </a:r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dirty="0"/>
              <a:t> is called the smoothing parameter (like ridge regression)</a:t>
            </a:r>
          </a:p>
          <a:p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So the choice of </a:t>
            </a:r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dirty="0"/>
              <a:t> controls the smoothness of our spline model</a:t>
            </a:r>
          </a:p>
          <a:p>
            <a:endParaRPr lang="en-US" sz="800" dirty="0"/>
          </a:p>
          <a:p>
            <a:r>
              <a:rPr lang="en-US" dirty="0"/>
              <a:t>We can choose </a:t>
            </a:r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dirty="0"/>
              <a:t> using something like a cross validation approach</a:t>
            </a:r>
          </a:p>
          <a:p>
            <a:pPr lvl="1"/>
            <a:r>
              <a:rPr lang="en-US" dirty="0"/>
              <a:t>Based on </a:t>
            </a:r>
            <a:r>
              <a:rPr lang="en-US" dirty="0" err="1"/>
              <a:t>choiced</a:t>
            </a:r>
            <a:r>
              <a:rPr lang="en-US" dirty="0"/>
              <a:t> of </a:t>
            </a:r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Or based on </a:t>
            </a:r>
            <a:r>
              <a:rPr lang="en-US" dirty="0" err="1"/>
              <a:t>df</a:t>
            </a:r>
            <a:r>
              <a:rPr lang="en-US" dirty="0"/>
              <a:t> (1 &lt; </a:t>
            </a:r>
            <a:r>
              <a:rPr lang="en-US" dirty="0" err="1"/>
              <a:t>df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n)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35533"/>
              </p:ext>
            </p:extLst>
          </p:nvPr>
        </p:nvGraphicFramePr>
        <p:xfrm>
          <a:off x="1969355" y="2090372"/>
          <a:ext cx="7046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09600" imgH="368280" progId="Equation.DSMT4">
                  <p:embed/>
                </p:oleObj>
              </mc:Choice>
              <mc:Fallback>
                <p:oleObj name="Equation" r:id="rId2" imgW="30096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69355" y="2090372"/>
                        <a:ext cx="7046912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502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Natural Cubic Splines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Polynomial fits tend to be erratic at the boundaries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/>
              <a:t> </a:t>
            </a:r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endParaRPr lang="en-US" sz="800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This is even worse for cubic splines</a:t>
            </a:r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endParaRPr lang="en-US" sz="800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Natural cubic splines ameliorate this problem by adding additional constraints</a:t>
            </a:r>
          </a:p>
          <a:p>
            <a:pPr marL="990600" lvl="1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A cubic spline </a:t>
            </a:r>
            <a:r>
              <a:rPr lang="en-US" i="1" dirty="0">
                <a:latin typeface="Times" pitchFamily="18" charset="0"/>
              </a:rPr>
              <a:t>f</a:t>
            </a:r>
            <a:r>
              <a:rPr lang="en-US" dirty="0"/>
              <a:t>  is called a </a:t>
            </a:r>
            <a:r>
              <a:rPr lang="en-US" i="1" dirty="0">
                <a:solidFill>
                  <a:srgbClr val="00B0F0"/>
                </a:solidFill>
              </a:rPr>
              <a:t>natural cubic spline </a:t>
            </a:r>
            <a:r>
              <a:rPr lang="en-US" dirty="0"/>
              <a:t>if its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derivatives are 0 at </a:t>
            </a:r>
            <a:r>
              <a:rPr lang="en-US" i="1" dirty="0">
                <a:latin typeface="Times" pitchFamily="18" charset="0"/>
              </a:rPr>
              <a:t>a </a:t>
            </a:r>
            <a:r>
              <a:rPr lang="en-US" dirty="0">
                <a:latin typeface="+mj-lt"/>
              </a:rPr>
              <a:t>and</a:t>
            </a:r>
            <a:r>
              <a:rPr lang="en-US" dirty="0">
                <a:latin typeface="Times" pitchFamily="18" charset="0"/>
              </a:rPr>
              <a:t> </a:t>
            </a:r>
            <a:r>
              <a:rPr lang="en-US" i="1" dirty="0">
                <a:latin typeface="Times" pitchFamily="18" charset="0"/>
              </a:rPr>
              <a:t>b</a:t>
            </a:r>
            <a:endParaRPr lang="en-US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endParaRPr lang="en-US" sz="800" dirty="0"/>
          </a:p>
          <a:p>
            <a:pPr marL="533400" indent="-533400">
              <a:lnSpc>
                <a:spcPct val="115000"/>
              </a:lnSpc>
              <a:spcBef>
                <a:spcPct val="25000"/>
              </a:spcBef>
            </a:pPr>
            <a:r>
              <a:rPr lang="en-US" dirty="0"/>
              <a:t>Implies that </a:t>
            </a:r>
            <a:r>
              <a:rPr lang="en-US" i="1" dirty="0">
                <a:latin typeface="Times" pitchFamily="18" charset="0"/>
              </a:rPr>
              <a:t>f</a:t>
            </a:r>
            <a:r>
              <a:rPr lang="en-US" dirty="0"/>
              <a:t>  is linear on extreme intervals</a:t>
            </a:r>
            <a:endParaRPr lang="en-US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256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53656"/>
            <a:ext cx="6283569" cy="670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62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947737"/>
            <a:ext cx="11658600" cy="49625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71A5508-C98D-85DD-20BF-09A5FA11327E}"/>
              </a:ext>
            </a:extLst>
          </p:cNvPr>
          <p:cNvSpPr txBox="1"/>
          <p:nvPr/>
        </p:nvSpPr>
        <p:spPr>
          <a:xfrm>
            <a:off x="2964954" y="694184"/>
            <a:ext cx="6531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l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 = r*256</a:t>
            </a:r>
            <a:r>
              <a:rPr lang="en-US" sz="2400" baseline="30000" dirty="0">
                <a:latin typeface="Times" panose="02020603050405020304" pitchFamily="18" charset="0"/>
                <a:cs typeface="Times" panose="02020603050405020304" pitchFamily="18" charset="0"/>
              </a:rPr>
              <a:t>3s-1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,   s = spar,   r = trace (X’WX)/trace(</a:t>
            </a:r>
            <a:r>
              <a:rPr lang="en-US" sz="2400" dirty="0">
                <a:latin typeface="Symbol" panose="05050102010706020507" pitchFamily="18" charset="2"/>
                <a:cs typeface="Times" panose="02020603050405020304" pitchFamily="18" charset="0"/>
              </a:rPr>
              <a:t>S</a:t>
            </a:r>
            <a:r>
              <a:rPr lang="en-US" sz="2400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endParaRPr lang="en-US" sz="24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53948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4587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Temperature Data With Smoothing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First consider appropriate choice of lambda using cross-validation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&lt;-</a:t>
            </a:r>
            <a:r>
              <a:rPr lang="en-US" sz="1800" dirty="0" err="1">
                <a:solidFill>
                  <a:srgbClr val="0033CC"/>
                </a:solidFill>
              </a:rPr>
              <a:t>seq</a:t>
            </a:r>
            <a:r>
              <a:rPr lang="en-US" sz="1800" dirty="0">
                <a:solidFill>
                  <a:srgbClr val="0033CC"/>
                </a:solidFill>
              </a:rPr>
              <a:t>(1.5, 30, by=0.25); spar&lt;-</a:t>
            </a:r>
            <a:r>
              <a:rPr lang="en-US" sz="1800" dirty="0" err="1">
                <a:solidFill>
                  <a:srgbClr val="0033CC"/>
                </a:solidFill>
              </a:rPr>
              <a:t>seq</a:t>
            </a:r>
            <a:r>
              <a:rPr lang="en-US" sz="1800" dirty="0">
                <a:solidFill>
                  <a:srgbClr val="0033CC"/>
                </a:solidFill>
              </a:rPr>
              <a:t>(0, 1, </a:t>
            </a:r>
            <a:r>
              <a:rPr lang="en-US" sz="1800" dirty="0" err="1">
                <a:solidFill>
                  <a:srgbClr val="0033CC"/>
                </a:solidFill>
              </a:rPr>
              <a:t>length.out</a:t>
            </a:r>
            <a:r>
              <a:rPr lang="en-US" sz="1800" dirty="0">
                <a:solidFill>
                  <a:srgbClr val="0033CC"/>
                </a:solidFill>
              </a:rPr>
              <a:t>=length(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cv.df</a:t>
            </a:r>
            <a:r>
              <a:rPr lang="en-US" sz="1800" dirty="0">
                <a:solidFill>
                  <a:srgbClr val="0033CC"/>
                </a:solidFill>
              </a:rPr>
              <a:t>&lt;-c(); </a:t>
            </a:r>
            <a:r>
              <a:rPr lang="en-US" sz="1800" dirty="0" err="1">
                <a:solidFill>
                  <a:srgbClr val="0033CC"/>
                </a:solidFill>
              </a:rPr>
              <a:t>cv.spar</a:t>
            </a:r>
            <a:r>
              <a:rPr lang="en-US" sz="1800" dirty="0">
                <a:solidFill>
                  <a:srgbClr val="0033CC"/>
                </a:solidFill>
              </a:rPr>
              <a:t>&lt;-c()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for (</a:t>
            </a:r>
            <a:r>
              <a:rPr lang="en-US" sz="1800" dirty="0" err="1">
                <a:solidFill>
                  <a:srgbClr val="0033CC"/>
                </a:solidFill>
              </a:rPr>
              <a:t>i</a:t>
            </a:r>
            <a:r>
              <a:rPr lang="en-US" sz="1800" dirty="0">
                <a:solidFill>
                  <a:srgbClr val="0033CC"/>
                </a:solidFill>
              </a:rPr>
              <a:t> in 1:length(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 </a:t>
            </a:r>
            <a:r>
              <a:rPr lang="en-US" sz="1800" dirty="0" err="1">
                <a:solidFill>
                  <a:srgbClr val="0033CC"/>
                </a:solidFill>
              </a:rPr>
              <a:t>cv.df</a:t>
            </a:r>
            <a:r>
              <a:rPr lang="en-US" sz="1800" dirty="0">
                <a:solidFill>
                  <a:srgbClr val="0033CC"/>
                </a:solidFill>
              </a:rPr>
              <a:t>&lt;-append(</a:t>
            </a:r>
            <a:r>
              <a:rPr lang="en-US" sz="1800" dirty="0" err="1">
                <a:solidFill>
                  <a:srgbClr val="0033CC"/>
                </a:solidFill>
              </a:rPr>
              <a:t>cv.df</a:t>
            </a:r>
            <a:r>
              <a:rPr lang="en-US" sz="1800" dirty="0">
                <a:solidFill>
                  <a:srgbClr val="0033CC"/>
                </a:solidFill>
              </a:rPr>
              <a:t>, </a:t>
            </a:r>
            <a:r>
              <a:rPr lang="en-US" sz="1800" dirty="0" err="1">
                <a:solidFill>
                  <a:srgbClr val="0033CC"/>
                </a:solidFill>
              </a:rPr>
              <a:t>smooth.spline</a:t>
            </a:r>
            <a:r>
              <a:rPr lang="en-US" sz="1800" dirty="0">
                <a:solidFill>
                  <a:srgbClr val="0033CC"/>
                </a:solidFill>
              </a:rPr>
              <a:t>(time, temp,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[</a:t>
            </a:r>
            <a:r>
              <a:rPr lang="en-US" sz="1800" dirty="0" err="1">
                <a:solidFill>
                  <a:srgbClr val="0033CC"/>
                </a:solidFill>
              </a:rPr>
              <a:t>i</a:t>
            </a:r>
            <a:r>
              <a:rPr lang="en-US" sz="1800" dirty="0">
                <a:solidFill>
                  <a:srgbClr val="0033CC"/>
                </a:solidFill>
              </a:rPr>
              <a:t>])$</a:t>
            </a:r>
            <a:r>
              <a:rPr lang="en-US" sz="1800" dirty="0" err="1">
                <a:solidFill>
                  <a:srgbClr val="0033CC"/>
                </a:solidFill>
              </a:rPr>
              <a:t>cv.crit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 </a:t>
            </a:r>
            <a:r>
              <a:rPr lang="en-US" sz="1800" dirty="0" err="1">
                <a:solidFill>
                  <a:srgbClr val="0033CC"/>
                </a:solidFill>
              </a:rPr>
              <a:t>cv.spar</a:t>
            </a:r>
            <a:r>
              <a:rPr lang="en-US" sz="1800" dirty="0">
                <a:solidFill>
                  <a:srgbClr val="0033CC"/>
                </a:solidFill>
              </a:rPr>
              <a:t>&lt;-append(</a:t>
            </a:r>
            <a:r>
              <a:rPr lang="en-US" sz="1800" dirty="0" err="1">
                <a:solidFill>
                  <a:srgbClr val="0033CC"/>
                </a:solidFill>
              </a:rPr>
              <a:t>cv.spar</a:t>
            </a:r>
            <a:r>
              <a:rPr lang="en-US" sz="1800" dirty="0">
                <a:solidFill>
                  <a:srgbClr val="0033CC"/>
                </a:solidFill>
              </a:rPr>
              <a:t>, </a:t>
            </a:r>
            <a:r>
              <a:rPr lang="en-US" sz="1800" dirty="0" err="1">
                <a:solidFill>
                  <a:srgbClr val="0033CC"/>
                </a:solidFill>
              </a:rPr>
              <a:t>smooth.spline</a:t>
            </a:r>
            <a:r>
              <a:rPr lang="en-US" sz="1800" dirty="0">
                <a:solidFill>
                  <a:srgbClr val="0033CC"/>
                </a:solidFill>
              </a:rPr>
              <a:t>(time, temp, spar=spar[</a:t>
            </a:r>
            <a:r>
              <a:rPr lang="en-US" sz="1800" dirty="0" err="1">
                <a:solidFill>
                  <a:srgbClr val="0033CC"/>
                </a:solidFill>
              </a:rPr>
              <a:t>i</a:t>
            </a:r>
            <a:r>
              <a:rPr lang="en-US" sz="1800" dirty="0">
                <a:solidFill>
                  <a:srgbClr val="0033CC"/>
                </a:solidFill>
              </a:rPr>
              <a:t>])$</a:t>
            </a:r>
            <a:r>
              <a:rPr lang="en-US" sz="1800" dirty="0" err="1">
                <a:solidFill>
                  <a:srgbClr val="0033CC"/>
                </a:solidFill>
              </a:rPr>
              <a:t>cv.crit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round(</a:t>
            </a:r>
            <a:r>
              <a:rPr lang="en-US" sz="1800" dirty="0" err="1">
                <a:solidFill>
                  <a:srgbClr val="0033CC"/>
                </a:solidFill>
              </a:rPr>
              <a:t>cv.df</a:t>
            </a:r>
            <a:r>
              <a:rPr lang="en-US" sz="1800" dirty="0">
                <a:solidFill>
                  <a:srgbClr val="0033CC"/>
                </a:solidFill>
              </a:rPr>
              <a:t>, 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[1] 0.314 0.314 0.314 0.315 0.315 0.315 0.315 0.315 0.315 0.315 0.314 0.314 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[109] 0.327 0.327 0.327 0.328 0.328 0.328 0.328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round(</a:t>
            </a:r>
            <a:r>
              <a:rPr lang="en-US" sz="1800" dirty="0" err="1">
                <a:solidFill>
                  <a:srgbClr val="0033CC"/>
                </a:solidFill>
              </a:rPr>
              <a:t>cv.spar</a:t>
            </a:r>
            <a:r>
              <a:rPr lang="en-US" sz="1800" dirty="0">
                <a:solidFill>
                  <a:srgbClr val="0033CC"/>
                </a:solidFill>
              </a:rPr>
              <a:t>, 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[1] 0.363 0.363 0.362 0.361 0.361 0.360 0.359 0.358 0.358 0.357 0.356 0.355…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[109] 0.310 0.310 0.310 0.311 0.311 0.311 0.311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which(</a:t>
            </a:r>
            <a:r>
              <a:rPr lang="en-US" sz="1800" dirty="0" err="1">
                <a:solidFill>
                  <a:srgbClr val="0033CC"/>
                </a:solidFill>
              </a:rPr>
              <a:t>cv.df</a:t>
            </a:r>
            <a:r>
              <a:rPr lang="en-US" sz="1800" dirty="0">
                <a:solidFill>
                  <a:srgbClr val="0033CC"/>
                </a:solidFill>
              </a:rPr>
              <a:t>==min(</a:t>
            </a:r>
            <a:r>
              <a:rPr lang="en-US" sz="1800" dirty="0" err="1">
                <a:solidFill>
                  <a:srgbClr val="0033CC"/>
                </a:solidFill>
              </a:rPr>
              <a:t>cv.df</a:t>
            </a:r>
            <a:r>
              <a:rPr lang="en-US" sz="1800" dirty="0">
                <a:solidFill>
                  <a:srgbClr val="0033CC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which(</a:t>
            </a:r>
            <a:r>
              <a:rPr lang="en-US" sz="1800" dirty="0" err="1">
                <a:solidFill>
                  <a:srgbClr val="0033CC"/>
                </a:solidFill>
              </a:rPr>
              <a:t>cv.spar</a:t>
            </a:r>
            <a:r>
              <a:rPr lang="en-US" sz="1800" dirty="0">
                <a:solidFill>
                  <a:srgbClr val="0033CC"/>
                </a:solidFill>
              </a:rPr>
              <a:t>==min(</a:t>
            </a:r>
            <a:r>
              <a:rPr lang="en-US" sz="1800" dirty="0" err="1">
                <a:solidFill>
                  <a:srgbClr val="0033CC"/>
                </a:solidFill>
              </a:rPr>
              <a:t>cv.spar</a:t>
            </a:r>
            <a:r>
              <a:rPr lang="en-US" sz="1800" dirty="0">
                <a:solidFill>
                  <a:srgbClr val="0033CC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106</a:t>
            </a:r>
          </a:p>
        </p:txBody>
      </p:sp>
    </p:spTree>
    <p:extLst>
      <p:ext uri="{BB962C8B-B14F-4D97-AF65-F5344CB8AC3E}">
        <p14:creationId xmlns:p14="http://schemas.microsoft.com/office/powerpoint/2010/main" val="38170358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33362"/>
            <a:ext cx="8982075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363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Temperature Data With Smoothing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Model based on “best” </a:t>
            </a:r>
            <a:r>
              <a:rPr lang="en-US" sz="1800" dirty="0" err="1"/>
              <a:t>df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bdf</a:t>
            </a:r>
            <a:r>
              <a:rPr lang="en-US" sz="1800" dirty="0">
                <a:solidFill>
                  <a:srgbClr val="0033CC"/>
                </a:solidFill>
              </a:rPr>
              <a:t>&lt;-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[which(</a:t>
            </a:r>
            <a:r>
              <a:rPr lang="en-US" sz="1800" dirty="0" err="1">
                <a:solidFill>
                  <a:srgbClr val="0033CC"/>
                </a:solidFill>
              </a:rPr>
              <a:t>cv.df</a:t>
            </a:r>
            <a:r>
              <a:rPr lang="en-US" sz="1800" dirty="0">
                <a:solidFill>
                  <a:srgbClr val="0033CC"/>
                </a:solidFill>
              </a:rPr>
              <a:t>==min(</a:t>
            </a:r>
            <a:r>
              <a:rPr lang="en-US" sz="1800" dirty="0" err="1">
                <a:solidFill>
                  <a:srgbClr val="0033CC"/>
                </a:solidFill>
              </a:rPr>
              <a:t>cv.df</a:t>
            </a:r>
            <a:r>
              <a:rPr lang="en-US" sz="1800" dirty="0">
                <a:solidFill>
                  <a:srgbClr val="0033CC"/>
                </a:solidFill>
              </a:rPr>
              <a:t>))]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smspfit1&lt;-</a:t>
            </a:r>
            <a:r>
              <a:rPr lang="en-US" sz="1800" dirty="0" err="1">
                <a:solidFill>
                  <a:srgbClr val="0033CC"/>
                </a:solidFill>
              </a:rPr>
              <a:t>smooth.spline</a:t>
            </a:r>
            <a:r>
              <a:rPr lang="en-US" sz="1800" dirty="0">
                <a:solidFill>
                  <a:srgbClr val="0033CC"/>
                </a:solidFill>
              </a:rPr>
              <a:t>(time, temp,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</a:t>
            </a:r>
            <a:r>
              <a:rPr lang="en-US" sz="1800" dirty="0" err="1">
                <a:solidFill>
                  <a:srgbClr val="0033CC"/>
                </a:solidFill>
              </a:rPr>
              <a:t>bdf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Call: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smooth.spline</a:t>
            </a:r>
            <a:r>
              <a:rPr lang="en-US" sz="1800" dirty="0">
                <a:solidFill>
                  <a:srgbClr val="FF0000"/>
                </a:solidFill>
              </a:rPr>
              <a:t>(x = time, y = temp, 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 = </a:t>
            </a:r>
            <a:r>
              <a:rPr lang="en-US" sz="1800" dirty="0" err="1">
                <a:solidFill>
                  <a:srgbClr val="FF0000"/>
                </a:solidFill>
              </a:rPr>
              <a:t>bdf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Smoothing Parameter  spar= 0.9200563  lambda= 0.003109123 (12 iterations)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Equivalent Degrees of Freedom (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): 7.24909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Penalized Criterion: 69.75926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GCV: 0.3099457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Model based on “best” spar (again used to calculate lambda)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bspar</a:t>
            </a:r>
            <a:r>
              <a:rPr lang="en-US" sz="1800" dirty="0">
                <a:solidFill>
                  <a:srgbClr val="0033CC"/>
                </a:solidFill>
              </a:rPr>
              <a:t>&lt;-spar[which(</a:t>
            </a:r>
            <a:r>
              <a:rPr lang="en-US" sz="1800" dirty="0" err="1">
                <a:solidFill>
                  <a:srgbClr val="0033CC"/>
                </a:solidFill>
              </a:rPr>
              <a:t>cv.spar</a:t>
            </a:r>
            <a:r>
              <a:rPr lang="en-US" sz="1800" dirty="0">
                <a:solidFill>
                  <a:srgbClr val="0033CC"/>
                </a:solidFill>
              </a:rPr>
              <a:t>==min(</a:t>
            </a:r>
            <a:r>
              <a:rPr lang="en-US" sz="1800" dirty="0" err="1">
                <a:solidFill>
                  <a:srgbClr val="0033CC"/>
                </a:solidFill>
              </a:rPr>
              <a:t>cv.spar</a:t>
            </a:r>
            <a:r>
              <a:rPr lang="en-US" sz="1800" dirty="0">
                <a:solidFill>
                  <a:srgbClr val="0033CC"/>
                </a:solidFill>
              </a:rPr>
              <a:t>))]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smspfit2&lt;-</a:t>
            </a:r>
            <a:r>
              <a:rPr lang="en-US" sz="1800" dirty="0" err="1">
                <a:solidFill>
                  <a:srgbClr val="0033CC"/>
                </a:solidFill>
              </a:rPr>
              <a:t>smooth.spline</a:t>
            </a:r>
            <a:r>
              <a:rPr lang="en-US" sz="1800" dirty="0">
                <a:solidFill>
                  <a:srgbClr val="0033CC"/>
                </a:solidFill>
              </a:rPr>
              <a:t>(time, temp, spar=</a:t>
            </a:r>
            <a:r>
              <a:rPr lang="en-US" sz="1800" dirty="0" err="1">
                <a:solidFill>
                  <a:srgbClr val="0033CC"/>
                </a:solidFill>
              </a:rPr>
              <a:t>bspar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Call: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smooth.spline</a:t>
            </a:r>
            <a:r>
              <a:rPr lang="en-US" sz="1800" dirty="0">
                <a:solidFill>
                  <a:srgbClr val="FF0000"/>
                </a:solidFill>
              </a:rPr>
              <a:t>(x = time, y = temp, spar = </a:t>
            </a:r>
            <a:r>
              <a:rPr lang="en-US" sz="1800" dirty="0" err="1">
                <a:solidFill>
                  <a:srgbClr val="FF0000"/>
                </a:solidFill>
              </a:rPr>
              <a:t>bspar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Smoothing Parameter  spar= 0.9210526  lambda= 0.003159333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Equivalent Degrees of Freedom (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): 7.224468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Penalized Criterion: 69.77451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GCV: 0.3099465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395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6681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Temperature Data With Smoothing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Model based on “best” </a:t>
            </a:r>
            <a:r>
              <a:rPr lang="en-US" sz="1800" dirty="0" err="1"/>
              <a:t>df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names(smspfit1)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[1] "x"        "y"        "w"        "yin"      "data"     "</a:t>
            </a:r>
            <a:r>
              <a:rPr lang="en-US" sz="1800" dirty="0" err="1">
                <a:solidFill>
                  <a:srgbClr val="FF0000"/>
                </a:solidFill>
              </a:rPr>
              <a:t>lev</a:t>
            </a:r>
            <a:r>
              <a:rPr lang="en-US" sz="1800" dirty="0">
                <a:solidFill>
                  <a:srgbClr val="FF0000"/>
                </a:solidFill>
              </a:rPr>
              <a:t>"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[7] "</a:t>
            </a:r>
            <a:r>
              <a:rPr lang="en-US" sz="1800" dirty="0" err="1">
                <a:solidFill>
                  <a:srgbClr val="FF0000"/>
                </a:solidFill>
              </a:rPr>
              <a:t>cv.crit</a:t>
            </a:r>
            <a:r>
              <a:rPr lang="en-US" sz="1800" dirty="0">
                <a:solidFill>
                  <a:srgbClr val="FF0000"/>
                </a:solidFill>
              </a:rPr>
              <a:t>"  "</a:t>
            </a:r>
            <a:r>
              <a:rPr lang="en-US" sz="1800" dirty="0" err="1">
                <a:solidFill>
                  <a:srgbClr val="FF0000"/>
                </a:solidFill>
              </a:rPr>
              <a:t>pen.crit</a:t>
            </a:r>
            <a:r>
              <a:rPr lang="en-US" sz="1800" dirty="0">
                <a:solidFill>
                  <a:srgbClr val="FF0000"/>
                </a:solidFill>
              </a:rPr>
              <a:t>" "</a:t>
            </a:r>
            <a:r>
              <a:rPr lang="en-US" sz="1800" dirty="0" err="1">
                <a:solidFill>
                  <a:srgbClr val="FF0000"/>
                </a:solidFill>
              </a:rPr>
              <a:t>crit</a:t>
            </a:r>
            <a:r>
              <a:rPr lang="en-US" sz="1800" dirty="0">
                <a:solidFill>
                  <a:srgbClr val="FF0000"/>
                </a:solidFill>
              </a:rPr>
              <a:t>"     "</a:t>
            </a:r>
            <a:r>
              <a:rPr lang="en-US" sz="1800" dirty="0" err="1">
                <a:solidFill>
                  <a:srgbClr val="FF0000"/>
                </a:solidFill>
              </a:rPr>
              <a:t>df</a:t>
            </a:r>
            <a:r>
              <a:rPr lang="en-US" sz="1800" dirty="0">
                <a:solidFill>
                  <a:srgbClr val="FF0000"/>
                </a:solidFill>
              </a:rPr>
              <a:t>"       "spar"     "lambda"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[13] "</a:t>
            </a:r>
            <a:r>
              <a:rPr lang="en-US" sz="1800" dirty="0" err="1">
                <a:solidFill>
                  <a:srgbClr val="FF0000"/>
                </a:solidFill>
              </a:rPr>
              <a:t>iparms</a:t>
            </a:r>
            <a:r>
              <a:rPr lang="en-US" sz="1800" dirty="0">
                <a:solidFill>
                  <a:srgbClr val="FF0000"/>
                </a:solidFill>
              </a:rPr>
              <a:t>"   "fit"      "call“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smspfit1$</a:t>
            </a:r>
            <a:r>
              <a:rPr lang="pl-PL" sz="1800" dirty="0">
                <a:solidFill>
                  <a:srgbClr val="0033CC"/>
                </a:solidFill>
              </a:rPr>
              <a:t>w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 [1] 31  2  1  1  3  2  3  1  2  3  3  1  3  1  2  1  1  2  2  1  1  2  1  1 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[26]  2  1  1  2  1  3  2  1  1  1  1  1  4  1  1  1  1  2  1  1  1  2  2  2 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[51]  1  2  2  1  2  3  2  3  3  1  2  1  6  6  2  1  1  1  2  1  4  2  2  2 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[76]  1  1  3  1  2  1  1  3  1  3  1  1  1  2  1  4  1  1  5  1  1  1  2  1 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[101]  1  1  4  2  3  2  2  2  5  2  4  1  1  1  5  1  1  1  1  1  2  1  2  1 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[126]  1  1  1  2  1  1  2  2  2  2  2  1  1  2  2  1  2  2  1  1  1  2  1  1 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[151]  1  1  1  1  3  1  1  1  1  1  1  2  2  1  2  1  1  2  1  3  2  1  1  1 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[176]  1  1  1  1  1  1  1  1  1  1  1  1  1  1  1  1  1  1  1  1  1  1  1  1 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[201]  1  2  1  1  1  1  1  1  1  1  1  2  1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smspfit1$lambda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[1] 0.003109123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8559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Temperature Data With Smoothing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Model based on “best” </a:t>
            </a:r>
            <a:r>
              <a:rPr lang="en-US" sz="1800" dirty="0" err="1"/>
              <a:t>df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smspfit1$fit</a:t>
            </a:r>
            <a:endParaRPr lang="pl-PL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$knot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[1] 0.000000000 0.000000000 0.000000000 0.000000000 0.006550218 0.010917031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[7] 0.015283843 0.021834061 0.028384279 0.034934498 0.043668122 0.054585153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[91] 0.707423581 0.720524017 0.740174672 0.770742358 0.788209607 0.829694323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[97] 0.838427948 0.868995633 0.882096070 0.906113537 0.917030568 0.934497817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[103] 1.000000000 1.000000000 1.000000000 1.000000000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$</a:t>
            </a:r>
            <a:r>
              <a:rPr lang="en-US" sz="1800" dirty="0" err="1">
                <a:solidFill>
                  <a:srgbClr val="FF0000"/>
                </a:solidFill>
              </a:rPr>
              <a:t>nk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102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>
                <a:solidFill>
                  <a:srgbClr val="FF0000"/>
                </a:solidFill>
              </a:rPr>
              <a:t>$min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>
                <a:solidFill>
                  <a:srgbClr val="FF0000"/>
                </a:solidFill>
              </a:rPr>
              <a:t>[1]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>
                <a:solidFill>
                  <a:srgbClr val="FF0000"/>
                </a:solidFill>
              </a:rPr>
              <a:t>$range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>
                <a:solidFill>
                  <a:srgbClr val="FF0000"/>
                </a:solidFill>
              </a:rPr>
              <a:t>[1] 458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674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Temperature Data With Smoothing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Model based on “best” </a:t>
            </a:r>
            <a:r>
              <a:rPr lang="en-US" sz="1800" dirty="0" err="1"/>
              <a:t>df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smspfit1$fit</a:t>
            </a:r>
            <a:endParaRPr lang="pl-PL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800" dirty="0">
                <a:solidFill>
                  <a:srgbClr val="FF0000"/>
                </a:solidFill>
              </a:rPr>
              <a:t>....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$</a:t>
            </a:r>
            <a:r>
              <a:rPr lang="en-US" sz="1800" dirty="0" err="1">
                <a:solidFill>
                  <a:srgbClr val="FF0000"/>
                </a:solidFill>
              </a:rPr>
              <a:t>coef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[1] 36.41848 36.41223 36.40181 36.38740 36.37322 36.35742 36.34039 36.32245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[9] 36.30247 36.28491 36.27114 36.26144 36.25429 36.24913 36.24489 36.24087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[89] 36.45447 36.46868 36.47576 36.47654 36.46941 36.45671 36.43904 36.42634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[97] 36.41047 36.40015 36.38972 36.37216 36.36144 36.35366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attr</a:t>
            </a:r>
            <a:r>
              <a:rPr lang="en-US" sz="1800" dirty="0">
                <a:solidFill>
                  <a:srgbClr val="FF0000"/>
                </a:solidFill>
              </a:rPr>
              <a:t>(,"class")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"</a:t>
            </a:r>
            <a:r>
              <a:rPr lang="en-US" sz="1800" dirty="0" err="1">
                <a:solidFill>
                  <a:srgbClr val="FF0000"/>
                </a:solidFill>
              </a:rPr>
              <a:t>smooth.spline.fit</a:t>
            </a:r>
            <a:r>
              <a:rPr lang="en-US" sz="1800" dirty="0">
                <a:solidFill>
                  <a:srgbClr val="FF0000"/>
                </a:solidFill>
              </a:rPr>
              <a:t>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v-SE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Natural Cubic 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/>
              <a:t>This additional constraint provides 4 additional degrees of freedom </a:t>
            </a:r>
          </a:p>
          <a:p>
            <a:pPr lvl="1"/>
            <a:r>
              <a:rPr lang="en-US" dirty="0"/>
              <a:t>Result is that cubic spline with </a:t>
            </a:r>
            <a:r>
              <a:rPr lang="en-US" i="1" dirty="0"/>
              <a:t>K</a:t>
            </a:r>
            <a:r>
              <a:rPr lang="en-US" dirty="0"/>
              <a:t> knots represented by </a:t>
            </a:r>
            <a:r>
              <a:rPr lang="en-US" i="1" dirty="0"/>
              <a:t>K</a:t>
            </a:r>
            <a:r>
              <a:rPr lang="en-US" dirty="0"/>
              <a:t> basis functions</a:t>
            </a:r>
          </a:p>
          <a:p>
            <a:pPr lvl="1"/>
            <a:r>
              <a:rPr lang="en-US" dirty="0"/>
              <a:t>Can be used for more knots if needed</a:t>
            </a:r>
          </a:p>
          <a:p>
            <a:pPr lvl="1"/>
            <a:endParaRPr lang="en-US" sz="1200" dirty="0"/>
          </a:p>
          <a:p>
            <a:r>
              <a:rPr lang="en-US" dirty="0"/>
              <a:t>Basis functions for a natural cubic spline start with what we already have from cubic splines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648909"/>
              </p:ext>
            </p:extLst>
          </p:nvPr>
        </p:nvGraphicFramePr>
        <p:xfrm>
          <a:off x="3269644" y="4032105"/>
          <a:ext cx="5245581" cy="1672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28720" imgH="838080" progId="Equation.DSMT4">
                  <p:embed/>
                </p:oleObj>
              </mc:Choice>
              <mc:Fallback>
                <p:oleObj name="Equation" r:id="rId2" imgW="262872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69644" y="4032105"/>
                        <a:ext cx="5245581" cy="1672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0103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33362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53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Checking Non-Linearity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>
            <a:normAutofit/>
          </a:bodyPr>
          <a:lstStyle/>
          <a:p>
            <a:r>
              <a:rPr lang="en-US" dirty="0"/>
              <a:t>In the case of cubic splines, we had a way to compare back to the OLS fit to determine if non-linearity made sense</a:t>
            </a:r>
          </a:p>
          <a:p>
            <a:pPr lvl="1"/>
            <a:r>
              <a:rPr lang="en-US" dirty="0"/>
              <a:t>Linear effect included in a spline model</a:t>
            </a:r>
          </a:p>
          <a:p>
            <a:pPr lvl="1"/>
            <a:r>
              <a:rPr lang="en-US" dirty="0"/>
              <a:t>So treat models as “nested” and use an ANOVA approach</a:t>
            </a:r>
          </a:p>
          <a:p>
            <a:pPr lvl="1"/>
            <a:endParaRPr lang="en-US" sz="1200" dirty="0"/>
          </a:p>
          <a:p>
            <a:r>
              <a:rPr lang="en-US" dirty="0"/>
              <a:t>Use of smoothing spline results in a non-nested model so what can we do?</a:t>
            </a:r>
          </a:p>
          <a:p>
            <a:endParaRPr lang="en-US" sz="1200" dirty="0"/>
          </a:p>
          <a:p>
            <a:r>
              <a:rPr lang="en-US" dirty="0"/>
              <a:t>We can compare cross-validation error to see if model fits better using spline approach</a:t>
            </a:r>
          </a:p>
        </p:txBody>
      </p:sp>
    </p:spTree>
    <p:extLst>
      <p:ext uri="{BB962C8B-B14F-4D97-AF65-F5344CB8AC3E}">
        <p14:creationId xmlns:p14="http://schemas.microsoft.com/office/powerpoint/2010/main" val="2167150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Checking Non-Linearity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Checking non-linear assumptions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smspfit1&lt;-</a:t>
            </a:r>
            <a:r>
              <a:rPr lang="en-US" sz="1800" dirty="0" err="1">
                <a:solidFill>
                  <a:srgbClr val="0033CC"/>
                </a:solidFill>
              </a:rPr>
              <a:t>smooth.spline</a:t>
            </a:r>
            <a:r>
              <a:rPr lang="en-US" sz="1800" dirty="0">
                <a:solidFill>
                  <a:srgbClr val="0033CC"/>
                </a:solidFill>
              </a:rPr>
              <a:t>(time, temp, </a:t>
            </a:r>
            <a:r>
              <a:rPr lang="en-US" sz="1800" dirty="0" err="1">
                <a:solidFill>
                  <a:srgbClr val="0033CC"/>
                </a:solidFill>
              </a:rPr>
              <a:t>df</a:t>
            </a:r>
            <a:r>
              <a:rPr lang="en-US" sz="1800" dirty="0">
                <a:solidFill>
                  <a:srgbClr val="0033CC"/>
                </a:solidFill>
              </a:rPr>
              <a:t>=</a:t>
            </a:r>
            <a:r>
              <a:rPr lang="en-US" sz="1800" dirty="0" err="1">
                <a:solidFill>
                  <a:srgbClr val="0033CC"/>
                </a:solidFill>
              </a:rPr>
              <a:t>bdf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smspfit1$cv.crit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0.3099457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33CC"/>
                </a:solidFill>
              </a:rPr>
              <a:t>cv.errols</a:t>
            </a:r>
            <a:r>
              <a:rPr lang="en-US" sz="1800" dirty="0">
                <a:solidFill>
                  <a:srgbClr val="0033CC"/>
                </a:solidFill>
              </a:rPr>
              <a:t>&lt;-c()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for(</a:t>
            </a:r>
            <a:r>
              <a:rPr lang="en-US" sz="1800" dirty="0" err="1">
                <a:solidFill>
                  <a:srgbClr val="0033CC"/>
                </a:solidFill>
              </a:rPr>
              <a:t>i</a:t>
            </a:r>
            <a:r>
              <a:rPr lang="en-US" sz="1800" dirty="0">
                <a:solidFill>
                  <a:srgbClr val="0033CC"/>
                </a:solidFill>
              </a:rPr>
              <a:t> in 1:length(time)){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     </a:t>
            </a:r>
            <a:r>
              <a:rPr lang="en-US" sz="1800" dirty="0" err="1">
                <a:solidFill>
                  <a:srgbClr val="0033CC"/>
                </a:solidFill>
              </a:rPr>
              <a:t>trtemp</a:t>
            </a:r>
            <a:r>
              <a:rPr lang="en-US" sz="1800" dirty="0">
                <a:solidFill>
                  <a:srgbClr val="0033CC"/>
                </a:solidFill>
              </a:rPr>
              <a:t>&lt;-temp[-</a:t>
            </a:r>
            <a:r>
              <a:rPr lang="en-US" sz="1800" dirty="0" err="1">
                <a:solidFill>
                  <a:srgbClr val="0033CC"/>
                </a:solidFill>
              </a:rPr>
              <a:t>i</a:t>
            </a:r>
            <a:r>
              <a:rPr lang="en-US" sz="1800" dirty="0">
                <a:solidFill>
                  <a:srgbClr val="0033CC"/>
                </a:solidFill>
              </a:rPr>
              <a:t>]; </a:t>
            </a:r>
            <a:r>
              <a:rPr lang="en-US" sz="1800" dirty="0" err="1">
                <a:solidFill>
                  <a:srgbClr val="0033CC"/>
                </a:solidFill>
              </a:rPr>
              <a:t>tstemp</a:t>
            </a:r>
            <a:r>
              <a:rPr lang="en-US" sz="1800" dirty="0">
                <a:solidFill>
                  <a:srgbClr val="0033CC"/>
                </a:solidFill>
              </a:rPr>
              <a:t>&lt;-temp[</a:t>
            </a:r>
            <a:r>
              <a:rPr lang="en-US" sz="1800" dirty="0" err="1">
                <a:solidFill>
                  <a:srgbClr val="0033CC"/>
                </a:solidFill>
              </a:rPr>
              <a:t>i</a:t>
            </a:r>
            <a:r>
              <a:rPr lang="en-US" sz="1800" dirty="0">
                <a:solidFill>
                  <a:srgbClr val="0033CC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     </a:t>
            </a:r>
            <a:r>
              <a:rPr lang="en-US" sz="1800" dirty="0" err="1">
                <a:solidFill>
                  <a:srgbClr val="0033CC"/>
                </a:solidFill>
              </a:rPr>
              <a:t>trtime</a:t>
            </a:r>
            <a:r>
              <a:rPr lang="en-US" sz="1800" dirty="0">
                <a:solidFill>
                  <a:srgbClr val="0033CC"/>
                </a:solidFill>
              </a:rPr>
              <a:t>&lt;-time[-</a:t>
            </a:r>
            <a:r>
              <a:rPr lang="en-US" sz="1800" dirty="0" err="1">
                <a:solidFill>
                  <a:srgbClr val="0033CC"/>
                </a:solidFill>
              </a:rPr>
              <a:t>i</a:t>
            </a:r>
            <a:r>
              <a:rPr lang="en-US" sz="1800" dirty="0">
                <a:solidFill>
                  <a:srgbClr val="0033CC"/>
                </a:solidFill>
              </a:rPr>
              <a:t>]; </a:t>
            </a:r>
            <a:r>
              <a:rPr lang="en-US" sz="1800" dirty="0" err="1">
                <a:solidFill>
                  <a:srgbClr val="0033CC"/>
                </a:solidFill>
              </a:rPr>
              <a:t>tstime</a:t>
            </a:r>
            <a:r>
              <a:rPr lang="en-US" sz="1800" dirty="0">
                <a:solidFill>
                  <a:srgbClr val="0033CC"/>
                </a:solidFill>
              </a:rPr>
              <a:t>&lt;-time[</a:t>
            </a:r>
            <a:r>
              <a:rPr lang="en-US" sz="1800" dirty="0" err="1">
                <a:solidFill>
                  <a:srgbClr val="0033CC"/>
                </a:solidFill>
              </a:rPr>
              <a:t>i</a:t>
            </a:r>
            <a:r>
              <a:rPr lang="en-US" sz="1800" dirty="0">
                <a:solidFill>
                  <a:srgbClr val="0033CC"/>
                </a:solidFill>
              </a:rPr>
              <a:t>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     fit&lt;-lm(</a:t>
            </a:r>
            <a:r>
              <a:rPr lang="en-US" sz="1800" dirty="0" err="1">
                <a:solidFill>
                  <a:srgbClr val="0033CC"/>
                </a:solidFill>
              </a:rPr>
              <a:t>trtemp</a:t>
            </a:r>
            <a:r>
              <a:rPr lang="en-US" sz="1800" dirty="0">
                <a:solidFill>
                  <a:srgbClr val="0033CC"/>
                </a:solidFill>
              </a:rPr>
              <a:t> ~ </a:t>
            </a:r>
            <a:r>
              <a:rPr lang="en-US" sz="1800" dirty="0" err="1">
                <a:solidFill>
                  <a:srgbClr val="0033CC"/>
                </a:solidFill>
              </a:rPr>
              <a:t>trtime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     </a:t>
            </a:r>
            <a:r>
              <a:rPr lang="en-US" sz="1800" dirty="0" err="1">
                <a:solidFill>
                  <a:srgbClr val="0033CC"/>
                </a:solidFill>
              </a:rPr>
              <a:t>cv.errols</a:t>
            </a:r>
            <a:r>
              <a:rPr lang="en-US" sz="1800" dirty="0">
                <a:solidFill>
                  <a:srgbClr val="0033CC"/>
                </a:solidFill>
              </a:rPr>
              <a:t>&lt;-append(</a:t>
            </a:r>
            <a:r>
              <a:rPr lang="en-US" sz="1800" dirty="0" err="1">
                <a:solidFill>
                  <a:srgbClr val="0033CC"/>
                </a:solidFill>
              </a:rPr>
              <a:t>cv.errols</a:t>
            </a:r>
            <a:r>
              <a:rPr lang="en-US" sz="1800" dirty="0">
                <a:solidFill>
                  <a:srgbClr val="0033CC"/>
                </a:solidFill>
              </a:rPr>
              <a:t>, (</a:t>
            </a:r>
            <a:r>
              <a:rPr lang="en-US" sz="1800" dirty="0" err="1">
                <a:solidFill>
                  <a:srgbClr val="0033CC"/>
                </a:solidFill>
              </a:rPr>
              <a:t>tstemp</a:t>
            </a:r>
            <a:r>
              <a:rPr lang="en-US" sz="1800" dirty="0">
                <a:solidFill>
                  <a:srgbClr val="0033CC"/>
                </a:solidFill>
              </a:rPr>
              <a:t>-predict(fit, </a:t>
            </a:r>
            <a:r>
              <a:rPr lang="en-US" sz="1800" dirty="0" err="1">
                <a:solidFill>
                  <a:srgbClr val="0033CC"/>
                </a:solidFill>
              </a:rPr>
              <a:t>newdata</a:t>
            </a:r>
            <a:r>
              <a:rPr lang="en-US" sz="1800" dirty="0">
                <a:solidFill>
                  <a:srgbClr val="0033CC"/>
                </a:solidFill>
              </a:rPr>
              <a:t>=</a:t>
            </a:r>
            <a:r>
              <a:rPr lang="en-US" sz="1800" dirty="0" err="1">
                <a:solidFill>
                  <a:srgbClr val="0033CC"/>
                </a:solidFill>
              </a:rPr>
              <a:t>data.frame</a:t>
            </a:r>
            <a:r>
              <a:rPr lang="en-US" sz="1800" dirty="0">
                <a:solidFill>
                  <a:srgbClr val="0033CC"/>
                </a:solidFill>
              </a:rPr>
              <a:t>(</a:t>
            </a:r>
            <a:r>
              <a:rPr lang="en-US" sz="1800" dirty="0" err="1">
                <a:solidFill>
                  <a:srgbClr val="0033CC"/>
                </a:solidFill>
              </a:rPr>
              <a:t>trtime</a:t>
            </a:r>
            <a:r>
              <a:rPr lang="en-US" sz="1800" dirty="0">
                <a:solidFill>
                  <a:srgbClr val="0033CC"/>
                </a:solidFill>
              </a:rPr>
              <a:t>=</a:t>
            </a:r>
            <a:r>
              <a:rPr lang="en-US" sz="1800" dirty="0" err="1">
                <a:solidFill>
                  <a:srgbClr val="0033CC"/>
                </a:solidFill>
              </a:rPr>
              <a:t>tstime</a:t>
            </a:r>
            <a:r>
              <a:rPr lang="en-US" sz="1800" dirty="0">
                <a:solidFill>
                  <a:srgbClr val="0033CC"/>
                </a:solidFill>
              </a:rPr>
              <a:t>)))^2)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33CC"/>
                </a:solidFill>
              </a:rPr>
              <a:t>mean(</a:t>
            </a:r>
            <a:r>
              <a:rPr lang="en-US" sz="1800" dirty="0" err="1">
                <a:solidFill>
                  <a:srgbClr val="0033CC"/>
                </a:solidFill>
              </a:rPr>
              <a:t>cv.errols</a:t>
            </a:r>
            <a:r>
              <a:rPr lang="en-US" sz="1800" dirty="0">
                <a:solidFill>
                  <a:srgbClr val="0033CC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[1] 0.3137011</a:t>
            </a:r>
          </a:p>
        </p:txBody>
      </p:sp>
    </p:spTree>
    <p:extLst>
      <p:ext uri="{BB962C8B-B14F-4D97-AF65-F5344CB8AC3E}">
        <p14:creationId xmlns:p14="http://schemas.microsoft.com/office/powerpoint/2010/main" val="19927751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Multidimensional 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We’ve focused on splines for a single feature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with one outcome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dirty="0"/>
              <a:t>Consider the case of 2 variables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and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/>
              <a:t>, this means we have</a:t>
            </a:r>
          </a:p>
          <a:p>
            <a:pPr lvl="1"/>
            <a:r>
              <a:rPr lang="en-US" dirty="0"/>
              <a:t>Basis of functions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1, ...,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Basis of functions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h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= 1, ...,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/>
              <a:t>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lang="en-US" dirty="0"/>
          </a:p>
          <a:p>
            <a:endParaRPr lang="en-US" sz="900" dirty="0"/>
          </a:p>
          <a:p>
            <a:r>
              <a:rPr lang="en-US" dirty="0"/>
              <a:t>Potentially yields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i="1" baseline="-25000" dirty="0"/>
              <a:t> </a:t>
            </a:r>
            <a:r>
              <a:rPr lang="en-US" dirty="0"/>
              <a:t>x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/>
              <a:t> dimensional tensor product basis defined by</a:t>
            </a:r>
          </a:p>
          <a:p>
            <a:endParaRPr lang="en-US" dirty="0"/>
          </a:p>
          <a:p>
            <a:endParaRPr lang="en-US" sz="1300" dirty="0"/>
          </a:p>
          <a:p>
            <a:pPr marL="457200" lvl="1" indent="0">
              <a:buNone/>
            </a:pPr>
            <a:r>
              <a:rPr lang="en-US" dirty="0"/>
              <a:t>which can be used to represent a 2-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dirty="0"/>
              <a:t> function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coefficients can be fit by least squares, as before, but the dimension of the basis grows exponentially fast.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67629"/>
              </p:ext>
            </p:extLst>
          </p:nvPr>
        </p:nvGraphicFramePr>
        <p:xfrm>
          <a:off x="2396392" y="3442455"/>
          <a:ext cx="6448334" cy="476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0680" imgH="215640" progId="Equation.DSMT4">
                  <p:embed/>
                </p:oleObj>
              </mc:Choice>
              <mc:Fallback>
                <p:oleObj name="Equation" r:id="rId2" imgW="29206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96392" y="3442455"/>
                        <a:ext cx="6448334" cy="4766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651156"/>
              </p:ext>
            </p:extLst>
          </p:nvPr>
        </p:nvGraphicFramePr>
        <p:xfrm>
          <a:off x="3545620" y="4402748"/>
          <a:ext cx="34464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62040" imgH="266400" progId="Equation.DSMT4">
                  <p:embed/>
                </p:oleObj>
              </mc:Choice>
              <mc:Fallback>
                <p:oleObj name="Equation" r:id="rId4" imgW="1562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45620" y="4402748"/>
                        <a:ext cx="3446462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72104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Multidimensional Splines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rmAutofit/>
          </a:bodyPr>
          <a:lstStyle/>
          <a:p>
            <a:r>
              <a:rPr lang="en-US" dirty="0"/>
              <a:t>We can fit these in R via several packages </a:t>
            </a:r>
          </a:p>
          <a:p>
            <a:pPr lvl="1"/>
            <a:r>
              <a:rPr lang="en-US" i="1" dirty="0" err="1"/>
              <a:t>rms</a:t>
            </a:r>
            <a:r>
              <a:rPr lang="en-US" dirty="0"/>
              <a:t> package:  </a:t>
            </a:r>
          </a:p>
          <a:p>
            <a:pPr lvl="2"/>
            <a:r>
              <a:rPr lang="en-US" dirty="0"/>
              <a:t>We’ve already seen the </a:t>
            </a:r>
            <a:r>
              <a:rPr lang="en-US" dirty="0" err="1"/>
              <a:t>rcs</a:t>
            </a:r>
            <a:r>
              <a:rPr lang="en-US" dirty="0"/>
              <a:t>() fits natural cubic splines</a:t>
            </a:r>
            <a:endParaRPr lang="en-US" i="1" dirty="0"/>
          </a:p>
          <a:p>
            <a:pPr lvl="1"/>
            <a:endParaRPr lang="en-US" sz="1200" dirty="0"/>
          </a:p>
          <a:p>
            <a:pPr lvl="1"/>
            <a:r>
              <a:rPr lang="en-US" i="1" dirty="0" err="1"/>
              <a:t>mgcv</a:t>
            </a:r>
            <a:r>
              <a:rPr lang="en-US" dirty="0"/>
              <a:t> package:  </a:t>
            </a:r>
          </a:p>
          <a:p>
            <a:pPr lvl="2"/>
            <a:r>
              <a:rPr lang="en-US" dirty="0"/>
              <a:t>gam() fits generalized additive models (more on these later)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93840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 Using the Temperature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Multidimensional Splines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First just consider case where have sets of basis functions for two variables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library(</a:t>
            </a:r>
            <a:r>
              <a:rPr lang="en-US" sz="1800" dirty="0" err="1">
                <a:solidFill>
                  <a:srgbClr val="0000FF"/>
                </a:solidFill>
              </a:rPr>
              <a:t>rms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ddist</a:t>
            </a:r>
            <a:r>
              <a:rPr lang="en-US" sz="1800" dirty="0">
                <a:solidFill>
                  <a:srgbClr val="0000FF"/>
                </a:solidFill>
              </a:rPr>
              <a:t> &lt;- </a:t>
            </a:r>
            <a:r>
              <a:rPr lang="en-US" sz="1800" dirty="0" err="1">
                <a:solidFill>
                  <a:srgbClr val="0000FF"/>
                </a:solidFill>
              </a:rPr>
              <a:t>datadist</a:t>
            </a:r>
            <a:r>
              <a:rPr lang="en-US" sz="1800" dirty="0">
                <a:solidFill>
                  <a:srgbClr val="0000FF"/>
                </a:solidFill>
              </a:rPr>
              <a:t>(temperature) ### determines summaries of variables for effect and plotting ranges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options("</a:t>
            </a:r>
            <a:r>
              <a:rPr lang="en-US" sz="1800" dirty="0" err="1">
                <a:solidFill>
                  <a:srgbClr val="0000FF"/>
                </a:solidFill>
              </a:rPr>
              <a:t>datadist</a:t>
            </a:r>
            <a:r>
              <a:rPr lang="en-US" sz="1800" dirty="0">
                <a:solidFill>
                  <a:srgbClr val="0000FF"/>
                </a:solidFill>
              </a:rPr>
              <a:t>" = "</a:t>
            </a:r>
            <a:r>
              <a:rPr lang="en-US" sz="1800" dirty="0" err="1">
                <a:solidFill>
                  <a:srgbClr val="0000FF"/>
                </a:solidFill>
              </a:rPr>
              <a:t>ddist</a:t>
            </a:r>
            <a:r>
              <a:rPr lang="en-US" sz="1800" dirty="0">
                <a:solidFill>
                  <a:srgbClr val="0000FF"/>
                </a:solidFill>
              </a:rPr>
              <a:t>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lmfit5&lt;-</a:t>
            </a:r>
            <a:r>
              <a:rPr lang="en-US" sz="1800" dirty="0" err="1">
                <a:solidFill>
                  <a:srgbClr val="0000FF"/>
                </a:solidFill>
              </a:rPr>
              <a:t>ols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Temp~rcs</a:t>
            </a:r>
            <a:r>
              <a:rPr lang="en-US" sz="1800" dirty="0">
                <a:solidFill>
                  <a:srgbClr val="0000FF"/>
                </a:solidFill>
              </a:rPr>
              <a:t>(Time,3)+</a:t>
            </a:r>
            <a:r>
              <a:rPr lang="en-US" sz="1800" dirty="0" err="1">
                <a:solidFill>
                  <a:srgbClr val="0000FF"/>
                </a:solidFill>
              </a:rPr>
              <a:t>rcs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ORhumidity</a:t>
            </a:r>
            <a:r>
              <a:rPr lang="en-US" sz="1800" dirty="0">
                <a:solidFill>
                  <a:srgbClr val="0000FF"/>
                </a:solidFill>
              </a:rPr>
              <a:t>, 3), data=temperature)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021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 Using the Temperature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Multidimensional Splines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lmfit5&lt;-</a:t>
            </a:r>
            <a:r>
              <a:rPr lang="en-US" sz="1800" dirty="0" err="1">
                <a:solidFill>
                  <a:srgbClr val="0000FF"/>
                </a:solidFill>
              </a:rPr>
              <a:t>ols</a:t>
            </a:r>
            <a:r>
              <a:rPr lang="en-US" sz="1800" dirty="0">
                <a:solidFill>
                  <a:srgbClr val="0000FF"/>
                </a:solidFill>
              </a:rPr>
              <a:t>(Temp ~ </a:t>
            </a:r>
            <a:r>
              <a:rPr lang="en-US" sz="1800" dirty="0" err="1">
                <a:solidFill>
                  <a:srgbClr val="0000FF"/>
                </a:solidFill>
              </a:rPr>
              <a:t>rcs</a:t>
            </a:r>
            <a:r>
              <a:rPr lang="en-US" sz="1800" dirty="0">
                <a:solidFill>
                  <a:srgbClr val="0000FF"/>
                </a:solidFill>
              </a:rPr>
              <a:t>(Time,3) + </a:t>
            </a:r>
            <a:r>
              <a:rPr lang="en-US" sz="1800" dirty="0" err="1">
                <a:solidFill>
                  <a:srgbClr val="0000FF"/>
                </a:solidFill>
              </a:rPr>
              <a:t>rcs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ORhumidity</a:t>
            </a:r>
            <a:r>
              <a:rPr lang="en-US" sz="1800" dirty="0">
                <a:solidFill>
                  <a:srgbClr val="0000FF"/>
                </a:solidFill>
              </a:rPr>
              <a:t>, 3), data=temperature)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ols</a:t>
            </a:r>
            <a:r>
              <a:rPr lang="en-US" sz="1800" dirty="0">
                <a:solidFill>
                  <a:srgbClr val="FF0000"/>
                </a:solidFill>
              </a:rPr>
              <a:t>(formula = Temp ~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5) +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, 5), data = temperature)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		 Model Likelihood     	Discrimination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		        Ratio Test                         Indexes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Obs</a:t>
            </a:r>
            <a:r>
              <a:rPr lang="en-US" sz="1800" dirty="0">
                <a:solidFill>
                  <a:srgbClr val="FF0000"/>
                </a:solidFill>
              </a:rPr>
              <a:t>     	370      	LR chi2     28.39    	R2          0.074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sigma	0.5433    	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           8    	R2 </a:t>
            </a:r>
            <a:r>
              <a:rPr lang="en-US" sz="1800" dirty="0" err="1">
                <a:solidFill>
                  <a:srgbClr val="FF0000"/>
                </a:solidFill>
              </a:rPr>
              <a:t>adj</a:t>
            </a:r>
            <a:r>
              <a:rPr lang="en-US" sz="1800" dirty="0">
                <a:solidFill>
                  <a:srgbClr val="FF0000"/>
                </a:solidFill>
              </a:rPr>
              <a:t>   0.053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   	361    	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 chi2) 0.0004    	g            0.170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Residuals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Min           1Q           Median          3Q           Max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-2.92865   -0.33447   -0.06397    0.28986    2.16150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	         </a:t>
            </a:r>
            <a:r>
              <a:rPr lang="en-US" sz="1800" dirty="0" err="1">
                <a:solidFill>
                  <a:srgbClr val="FF0000"/>
                </a:solidFill>
              </a:rPr>
              <a:t>Coef</a:t>
            </a:r>
            <a:r>
              <a:rPr lang="en-US" sz="1800" dirty="0">
                <a:solidFill>
                  <a:srgbClr val="FF0000"/>
                </a:solidFill>
              </a:rPr>
              <a:t>          S.E.   	t     	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(&gt;|t|)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Intercept          35.3833    0.5680 	62.30 	&lt;0.0001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                 -0.0168 	0.0052 	-3.22 	0.0014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                 1.5384 	0.4427  	3.47 	0.0006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Time''               -1.8356	0.5275 	-3.48 	0.0006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Time'''               0.3681 	0.1066  	3.45 	0.0006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   0.0378 	0.0201  	1.88 	0.0612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'   -0.0416 	0.0364 	-1.14 	0.2547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''   0.6326 	1.3537  	0.47 	0.6406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''' -1.8953 	2.9602 	-0.64 	0.5224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039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 Using the Temperature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To avoid </a:t>
            </a:r>
            <a:r>
              <a:rPr lang="en-US" sz="1800" dirty="0" err="1"/>
              <a:t>overfitting</a:t>
            </a:r>
            <a:r>
              <a:rPr lang="en-US" sz="1800" dirty="0"/>
              <a:t> we will try to select models based upon the AIC/BIC criteria.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Find lowest value (AIC allows slightly more complex models compared to BIC)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getInfCrit</a:t>
            </a:r>
            <a:r>
              <a:rPr lang="en-US" sz="1800" dirty="0">
                <a:solidFill>
                  <a:srgbClr val="0000FF"/>
                </a:solidFill>
              </a:rPr>
              <a:t> &lt;- function(no, fit, </a:t>
            </a:r>
            <a:r>
              <a:rPr lang="en-US" sz="1800" dirty="0" err="1">
                <a:solidFill>
                  <a:srgbClr val="0000FF"/>
                </a:solidFill>
              </a:rPr>
              <a:t>rm_var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add_var_str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ic_fn</a:t>
            </a:r>
            <a:r>
              <a:rPr lang="en-US" sz="1800" dirty="0">
                <a:solidFill>
                  <a:srgbClr val="0000FF"/>
                </a:solidFill>
              </a:rPr>
              <a:t>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 </a:t>
            </a:r>
            <a:r>
              <a:rPr lang="en-US" sz="1800" dirty="0" err="1">
                <a:solidFill>
                  <a:srgbClr val="0000FF"/>
                </a:solidFill>
              </a:rPr>
              <a:t>new_var</a:t>
            </a:r>
            <a:r>
              <a:rPr lang="en-US" sz="1800" dirty="0">
                <a:solidFill>
                  <a:srgbClr val="0000FF"/>
                </a:solidFill>
              </a:rPr>
              <a:t> &lt;- </a:t>
            </a:r>
            <a:r>
              <a:rPr lang="en-US" sz="1800" dirty="0" err="1">
                <a:solidFill>
                  <a:srgbClr val="0000FF"/>
                </a:solidFill>
              </a:rPr>
              <a:t>sprintf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add_var_str</a:t>
            </a:r>
            <a:r>
              <a:rPr lang="en-US" sz="1800" dirty="0">
                <a:solidFill>
                  <a:srgbClr val="0000FF"/>
                </a:solidFill>
              </a:rPr>
              <a:t>, no)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 </a:t>
            </a:r>
            <a:r>
              <a:rPr lang="en-US" sz="1800" dirty="0" err="1">
                <a:solidFill>
                  <a:srgbClr val="0000FF"/>
                </a:solidFill>
              </a:rPr>
              <a:t>updt_frml</a:t>
            </a:r>
            <a:r>
              <a:rPr lang="en-US" sz="1800" dirty="0">
                <a:solidFill>
                  <a:srgbClr val="0000FF"/>
                </a:solidFill>
              </a:rPr>
              <a:t> &lt;- </a:t>
            </a:r>
            <a:r>
              <a:rPr lang="en-US" sz="1800" dirty="0" err="1">
                <a:solidFill>
                  <a:srgbClr val="0000FF"/>
                </a:solidFill>
              </a:rPr>
              <a:t>as.formula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sprintf</a:t>
            </a:r>
            <a:r>
              <a:rPr lang="en-US" sz="1800" dirty="0">
                <a:solidFill>
                  <a:srgbClr val="0000FF"/>
                </a:solidFill>
              </a:rPr>
              <a:t>(".~.-%s+%s", </a:t>
            </a:r>
            <a:r>
              <a:rPr lang="en-US" sz="1800" dirty="0" err="1">
                <a:solidFill>
                  <a:srgbClr val="0000FF"/>
                </a:solidFill>
              </a:rPr>
              <a:t>rm_var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dirty="0" err="1">
                <a:solidFill>
                  <a:srgbClr val="0000FF"/>
                </a:solidFill>
              </a:rPr>
              <a:t>new_var</a:t>
            </a:r>
            <a:r>
              <a:rPr lang="en-US" sz="1800" dirty="0">
                <a:solidFill>
                  <a:srgbClr val="0000FF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 ret &lt;- </a:t>
            </a:r>
            <a:r>
              <a:rPr lang="en-US" sz="1800" dirty="0" err="1">
                <a:solidFill>
                  <a:srgbClr val="0000FF"/>
                </a:solidFill>
              </a:rPr>
              <a:t>ic_fn</a:t>
            </a:r>
            <a:r>
              <a:rPr lang="en-US" sz="1800" dirty="0">
                <a:solidFill>
                  <a:srgbClr val="0000FF"/>
                </a:solidFill>
              </a:rPr>
              <a:t>(update(fit, </a:t>
            </a:r>
            <a:r>
              <a:rPr lang="en-US" sz="1800" dirty="0" err="1">
                <a:solidFill>
                  <a:srgbClr val="0000FF"/>
                </a:solidFill>
              </a:rPr>
              <a:t>updt_frml</a:t>
            </a:r>
            <a:r>
              <a:rPr lang="en-US" sz="1800" dirty="0">
                <a:solidFill>
                  <a:srgbClr val="0000FF"/>
                </a:solidFill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 names(ret) &lt;- </a:t>
            </a:r>
            <a:r>
              <a:rPr lang="en-US" sz="1800" dirty="0" err="1">
                <a:solidFill>
                  <a:srgbClr val="0000FF"/>
                </a:solidFill>
              </a:rPr>
              <a:t>new_var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  return(ret)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</a:t>
            </a:r>
            <a:r>
              <a:rPr lang="pl-PL" sz="1800" dirty="0"/>
              <a:t># select best df for model with just Time using AIC</a:t>
            </a:r>
            <a:r>
              <a:rPr lang="en-US" sz="1800" dirty="0"/>
              <a:t>.  Note we need to initiate model first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FF"/>
                </a:solidFill>
              </a:rPr>
              <a:t>fit1 &lt;- ols(Temp~rcs(Time,3), data=temperature)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FF"/>
                </a:solidFill>
              </a:rPr>
              <a:t>sapply(3:9, getInfCrit, fit = fit1, rm_var = "rcs(Time, 3)", add_var_str = "rcs(Time, %d)", ic_fn=AIC)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3)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4)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5)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6)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7)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8)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9)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625.6624     626.7314     617.4593     619.1843     621.0223     622.9778     623.7240</a:t>
            </a:r>
            <a:endParaRPr lang="pl-PL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22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 Using the Temperature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</a:t>
            </a:r>
            <a:r>
              <a:rPr lang="pl-PL" sz="1800" dirty="0"/>
              <a:t># </a:t>
            </a:r>
            <a:r>
              <a:rPr lang="en-US" sz="1800" dirty="0"/>
              <a:t>Next, </a:t>
            </a:r>
            <a:r>
              <a:rPr lang="pl-PL" sz="1800" dirty="0"/>
              <a:t>select best df for model with </a:t>
            </a:r>
            <a:r>
              <a:rPr lang="en-US" sz="1800" dirty="0" err="1"/>
              <a:t>ORhumdity</a:t>
            </a:r>
            <a:r>
              <a:rPr lang="en-US" sz="1800" dirty="0"/>
              <a:t> using </a:t>
            </a:r>
            <a:r>
              <a:rPr lang="pl-PL" sz="1800" dirty="0"/>
              <a:t>Time </a:t>
            </a:r>
            <a:r>
              <a:rPr lang="en-US" sz="1800" dirty="0"/>
              <a:t>variable we just selected…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FF"/>
                </a:solidFill>
              </a:rPr>
              <a:t>fit2 &lt;- ols(Temp~rcs(Time,5) + rcs(ORhumidity, 3), data=temperature)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FF"/>
                </a:solidFill>
              </a:rPr>
              <a:t>sapply(3:9, getInfCrit, fit = fit2, rm_var = "rcs(ORhumidity, 3)", add_var_str = "rcs(ORhumidity, %d)", ic_fn=AIC)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rcs(ORhumidity, 3) 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pl-PL" sz="1800" dirty="0">
                <a:solidFill>
                  <a:srgbClr val="FF0000"/>
                </a:solidFill>
              </a:rPr>
              <a:t>rcs(ORhumidity, 4) </a:t>
            </a: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pl-PL" sz="1800" dirty="0">
                <a:solidFill>
                  <a:srgbClr val="FF0000"/>
                </a:solidFill>
              </a:rPr>
              <a:t>rcs(ORhumidity, 5) 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pl-PL" sz="1800" dirty="0">
                <a:solidFill>
                  <a:srgbClr val="FF0000"/>
                </a:solidFill>
              </a:rPr>
              <a:t>rcs(ORhumidity, 6) 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pl-PL" sz="1800" dirty="0">
                <a:solidFill>
                  <a:srgbClr val="FF0000"/>
                </a:solidFill>
              </a:rPr>
              <a:t>rcs(ORhumidity, 7)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         606.2494          </a:t>
            </a: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pl-PL" sz="1800" dirty="0">
                <a:solidFill>
                  <a:srgbClr val="FF0000"/>
                </a:solidFill>
              </a:rPr>
              <a:t> 607.9073           </a:t>
            </a:r>
            <a:r>
              <a:rPr lang="en-US" sz="1800" dirty="0">
                <a:solidFill>
                  <a:srgbClr val="FF0000"/>
                </a:solidFill>
              </a:rPr>
              <a:t>          </a:t>
            </a:r>
            <a:r>
              <a:rPr lang="pl-PL" sz="1800" dirty="0">
                <a:solidFill>
                  <a:srgbClr val="FF0000"/>
                </a:solidFill>
              </a:rPr>
              <a:t>609.3874           </a:t>
            </a:r>
            <a:r>
              <a:rPr lang="en-US" sz="1800" dirty="0">
                <a:solidFill>
                  <a:srgbClr val="FF0000"/>
                </a:solidFill>
              </a:rPr>
              <a:t>         </a:t>
            </a:r>
            <a:r>
              <a:rPr lang="pl-PL" sz="1800" dirty="0">
                <a:solidFill>
                  <a:srgbClr val="FF0000"/>
                </a:solidFill>
              </a:rPr>
              <a:t>611.2097           </a:t>
            </a:r>
            <a:r>
              <a:rPr lang="en-US" sz="1800" dirty="0">
                <a:solidFill>
                  <a:srgbClr val="FF0000"/>
                </a:solidFill>
              </a:rPr>
              <a:t>     </a:t>
            </a:r>
            <a:r>
              <a:rPr lang="pl-PL" sz="1800" dirty="0">
                <a:solidFill>
                  <a:srgbClr val="FF0000"/>
                </a:solidFill>
              </a:rPr>
              <a:t>612.5762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rcs(ORhumidity, 8) 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pl-PL" sz="1800" dirty="0">
                <a:solidFill>
                  <a:srgbClr val="FF0000"/>
                </a:solidFill>
              </a:rPr>
              <a:t>rcs(ORhumidity, 9)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         613.8118          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pl-PL" sz="1800" dirty="0">
                <a:solidFill>
                  <a:srgbClr val="FF0000"/>
                </a:solidFill>
              </a:rPr>
              <a:t> 613.1099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685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Example Using the Temperature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</a:t>
            </a:r>
            <a:r>
              <a:rPr lang="pl-PL" sz="1800" dirty="0"/>
              <a:t># </a:t>
            </a:r>
            <a:r>
              <a:rPr lang="en-US" sz="1800" dirty="0"/>
              <a:t>Now let’s look at our selected model…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FF"/>
                </a:solidFill>
              </a:rPr>
              <a:t>fit3 &lt;- ols(Temp~rcs(Time,5) + rcs(ORhumidity, 3), data=temperature)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0000FF"/>
                </a:solidFill>
              </a:rPr>
              <a:t>fit3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 ols(formula = Temp ~ rcs(Time, 5) + rcs(ORhumidity, 3), data = temperature)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               </a:t>
            </a:r>
            <a:r>
              <a:rPr lang="en-US" sz="1800" dirty="0">
                <a:solidFill>
                  <a:srgbClr val="FF0000"/>
                </a:solidFill>
              </a:rPr>
              <a:t>		</a:t>
            </a:r>
            <a:r>
              <a:rPr lang="pl-PL" sz="1800" dirty="0">
                <a:solidFill>
                  <a:srgbClr val="FF0000"/>
                </a:solidFill>
              </a:rPr>
              <a:t>Model Likelihood 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Discrimination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                 </a:t>
            </a:r>
            <a:r>
              <a:rPr lang="en-US" sz="1800" dirty="0">
                <a:solidFill>
                  <a:srgbClr val="FF0000"/>
                </a:solidFill>
              </a:rPr>
              <a:t>		     </a:t>
            </a:r>
            <a:r>
              <a:rPr lang="pl-PL" sz="1800" dirty="0">
                <a:solidFill>
                  <a:srgbClr val="FF0000"/>
                </a:solidFill>
              </a:rPr>
              <a:t> Ratio Test          </a:t>
            </a:r>
            <a:r>
              <a:rPr lang="en-US" sz="1800" dirty="0">
                <a:solidFill>
                  <a:srgbClr val="FF0000"/>
                </a:solidFill>
              </a:rPr>
              <a:t>	   </a:t>
            </a:r>
            <a:r>
              <a:rPr lang="pl-PL" sz="1800" dirty="0">
                <a:solidFill>
                  <a:srgbClr val="FF0000"/>
                </a:solidFill>
              </a:rPr>
              <a:t> Indexes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Obs 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370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LR chi2     27.53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R2       </a:t>
            </a: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pl-PL" sz="1800" dirty="0">
                <a:solidFill>
                  <a:srgbClr val="FF0000"/>
                </a:solidFill>
              </a:rPr>
              <a:t>0.072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sigma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0.5424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d.f.            6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R2 adj   0.056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d.f.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363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Pr(&gt; chi2) 0.0001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g        </a:t>
            </a:r>
            <a:r>
              <a:rPr lang="en-US" sz="1800" dirty="0">
                <a:solidFill>
                  <a:srgbClr val="FF0000"/>
                </a:solidFill>
              </a:rPr>
              <a:t>    </a:t>
            </a:r>
            <a:r>
              <a:rPr lang="pl-PL" sz="1800" dirty="0">
                <a:solidFill>
                  <a:srgbClr val="FF0000"/>
                </a:solidFill>
              </a:rPr>
              <a:t>0.170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Residuals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      Min       1Q   Median       3Q      Max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-2.97227 -0.32391 -0.07125  0.27435  2.14265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             </a:t>
            </a:r>
            <a:r>
              <a:rPr lang="en-US" sz="1800" dirty="0">
                <a:solidFill>
                  <a:srgbClr val="FF0000"/>
                </a:solidFill>
              </a:rPr>
              <a:t>	      </a:t>
            </a:r>
            <a:r>
              <a:rPr lang="pl-PL" sz="1800" dirty="0">
                <a:solidFill>
                  <a:srgbClr val="FF0000"/>
                </a:solidFill>
              </a:rPr>
              <a:t>Coef    </a:t>
            </a:r>
            <a:r>
              <a:rPr lang="en-US" sz="1800" dirty="0">
                <a:solidFill>
                  <a:srgbClr val="FF0000"/>
                </a:solidFill>
              </a:rPr>
              <a:t>	 </a:t>
            </a:r>
            <a:r>
              <a:rPr lang="pl-PL" sz="1800" dirty="0">
                <a:solidFill>
                  <a:srgbClr val="FF0000"/>
                </a:solidFill>
              </a:rPr>
              <a:t>S.E.   </a:t>
            </a:r>
            <a:r>
              <a:rPr lang="en-US" sz="1800" dirty="0">
                <a:solidFill>
                  <a:srgbClr val="FF0000"/>
                </a:solidFill>
              </a:rPr>
              <a:t>	    </a:t>
            </a:r>
            <a:r>
              <a:rPr lang="pl-PL" sz="1800" dirty="0">
                <a:solidFill>
                  <a:srgbClr val="FF0000"/>
                </a:solidFill>
              </a:rPr>
              <a:t>t   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Pr(&gt;|t|)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Intercept   </a:t>
            </a: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pl-PL" sz="1800" dirty="0">
                <a:solidFill>
                  <a:srgbClr val="FF0000"/>
                </a:solidFill>
              </a:rPr>
              <a:t>35.7547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0.3126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114.40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&lt;0.0001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Time       </a:t>
            </a:r>
            <a:r>
              <a:rPr lang="en-US" sz="1800" dirty="0">
                <a:solidFill>
                  <a:srgbClr val="FF0000"/>
                </a:solidFill>
              </a:rPr>
              <a:t>      </a:t>
            </a:r>
            <a:r>
              <a:rPr lang="pl-PL" sz="1800" dirty="0">
                <a:solidFill>
                  <a:srgbClr val="FF0000"/>
                </a:solidFill>
              </a:rPr>
              <a:t> -0.0165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0.0052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-3.17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0.0017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Time'        </a:t>
            </a:r>
            <a:r>
              <a:rPr lang="en-US" sz="1800" dirty="0">
                <a:solidFill>
                  <a:srgbClr val="FF0000"/>
                </a:solidFill>
              </a:rPr>
              <a:t>      </a:t>
            </a:r>
            <a:r>
              <a:rPr lang="pl-PL" sz="1800" dirty="0">
                <a:solidFill>
                  <a:srgbClr val="FF0000"/>
                </a:solidFill>
              </a:rPr>
              <a:t>1.4955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0.4399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3.40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0.0007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Time''     </a:t>
            </a:r>
            <a:r>
              <a:rPr lang="en-US" sz="1800" dirty="0">
                <a:solidFill>
                  <a:srgbClr val="FF0000"/>
                </a:solidFill>
              </a:rPr>
              <a:t>      </a:t>
            </a:r>
            <a:r>
              <a:rPr lang="pl-PL" sz="1800" dirty="0">
                <a:solidFill>
                  <a:srgbClr val="FF0000"/>
                </a:solidFill>
              </a:rPr>
              <a:t> -1.7834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0.5240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-3.40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0.0007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Time'''      </a:t>
            </a:r>
            <a:r>
              <a:rPr lang="en-US" sz="1800" dirty="0">
                <a:solidFill>
                  <a:srgbClr val="FF0000"/>
                </a:solidFill>
              </a:rPr>
              <a:t>       </a:t>
            </a:r>
            <a:r>
              <a:rPr lang="pl-PL" sz="1800" dirty="0">
                <a:solidFill>
                  <a:srgbClr val="FF0000"/>
                </a:solidFill>
              </a:rPr>
              <a:t>0.3558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0.1057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3.36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0.0008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ORhumidity   0.0229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0.0087 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2.64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0.0087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800" dirty="0">
                <a:solidFill>
                  <a:srgbClr val="FF0000"/>
                </a:solidFill>
              </a:rPr>
              <a:t> ORhumidity' -0.0579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0.0149 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-3.89 </a:t>
            </a:r>
            <a:r>
              <a:rPr lang="en-US" sz="1800" dirty="0">
                <a:solidFill>
                  <a:srgbClr val="FF0000"/>
                </a:solidFill>
              </a:rPr>
              <a:t>	</a:t>
            </a:r>
            <a:r>
              <a:rPr lang="pl-PL" sz="1800" dirty="0">
                <a:solidFill>
                  <a:srgbClr val="FF0000"/>
                </a:solidFill>
              </a:rPr>
              <a:t>0.0001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3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37" y="266700"/>
            <a:ext cx="633412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1618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354"/>
            <a:ext cx="10515600" cy="530549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anova</a:t>
            </a:r>
            <a:r>
              <a:rPr lang="en-US" sz="1800" dirty="0">
                <a:solidFill>
                  <a:srgbClr val="0000FF"/>
                </a:solidFill>
              </a:rPr>
              <a:t>(fit3, </a:t>
            </a:r>
            <a:r>
              <a:rPr lang="en-US" sz="1800" dirty="0" err="1">
                <a:solidFill>
                  <a:srgbClr val="0000FF"/>
                </a:solidFill>
              </a:rPr>
              <a:t>ss</a:t>
            </a:r>
            <a:r>
              <a:rPr lang="en-US" sz="1800" dirty="0">
                <a:solidFill>
                  <a:srgbClr val="0000FF"/>
                </a:solidFill>
              </a:rPr>
              <a:t>=F)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	Analysis of Variance          Response: Temp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Factor          	F     	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	P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             	3.11 	4    	0.0155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      	3.88 	3    	0.0094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     	7.62 	2    	0.0006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     	15.12 	1    	0.0001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TOTAL NONLINEAR  6.94 	4    	&lt;.0001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TOTAL            	4.67 	6    	0.0001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Error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: 363 </a:t>
            </a:r>
          </a:p>
        </p:txBody>
      </p:sp>
    </p:spTree>
    <p:extLst>
      <p:ext uri="{BB962C8B-B14F-4D97-AF65-F5344CB8AC3E}">
        <p14:creationId xmlns:p14="http://schemas.microsoft.com/office/powerpoint/2010/main" val="28225129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Adding Tensor Products…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7397"/>
            <a:ext cx="10515600" cy="501144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### ADDING "Restricted" Interaction between basis functions for Time and OR humidity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FF"/>
                </a:solidFill>
              </a:rPr>
              <a:t>fit4&lt;- </a:t>
            </a:r>
            <a:r>
              <a:rPr lang="en-US" sz="1800" dirty="0" err="1">
                <a:solidFill>
                  <a:srgbClr val="0000FF"/>
                </a:solidFill>
              </a:rPr>
              <a:t>ols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Temp~rcs</a:t>
            </a:r>
            <a:r>
              <a:rPr lang="en-US" sz="1800" dirty="0">
                <a:solidFill>
                  <a:srgbClr val="0000FF"/>
                </a:solidFill>
              </a:rPr>
              <a:t>(Time,5) + </a:t>
            </a:r>
            <a:r>
              <a:rPr lang="en-US" sz="1800" dirty="0" err="1">
                <a:solidFill>
                  <a:srgbClr val="0000FF"/>
                </a:solidFill>
              </a:rPr>
              <a:t>rcs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ORhumidity</a:t>
            </a:r>
            <a:r>
              <a:rPr lang="en-US" sz="1800" dirty="0">
                <a:solidFill>
                  <a:srgbClr val="0000FF"/>
                </a:solidFill>
              </a:rPr>
              <a:t>, 3) + </a:t>
            </a:r>
            <a:r>
              <a:rPr lang="en-US" sz="1800" dirty="0" err="1">
                <a:solidFill>
                  <a:srgbClr val="0000FF"/>
                </a:solidFill>
              </a:rPr>
              <a:t>rcs</a:t>
            </a:r>
            <a:r>
              <a:rPr lang="en-US" sz="1800" dirty="0">
                <a:solidFill>
                  <a:srgbClr val="0000FF"/>
                </a:solidFill>
              </a:rPr>
              <a:t>(Time,5)%</a:t>
            </a:r>
            <a:r>
              <a:rPr lang="en-US" sz="1800" dirty="0" err="1">
                <a:solidFill>
                  <a:srgbClr val="0000FF"/>
                </a:solidFill>
              </a:rPr>
              <a:t>ia%rcs</a:t>
            </a:r>
            <a:r>
              <a:rPr lang="en-US" sz="1800" dirty="0">
                <a:solidFill>
                  <a:srgbClr val="0000FF"/>
                </a:solidFill>
              </a:rPr>
              <a:t>(</a:t>
            </a:r>
            <a:r>
              <a:rPr lang="en-US" sz="1800" dirty="0" err="1">
                <a:solidFill>
                  <a:srgbClr val="0000FF"/>
                </a:solidFill>
              </a:rPr>
              <a:t>ORhumidity</a:t>
            </a:r>
            <a:r>
              <a:rPr lang="en-US" sz="1800" dirty="0">
                <a:solidFill>
                  <a:srgbClr val="0000FF"/>
                </a:solidFill>
              </a:rPr>
              <a:t>, 3), data=temperature)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ols</a:t>
            </a:r>
            <a:r>
              <a:rPr lang="en-US" sz="1800" dirty="0">
                <a:solidFill>
                  <a:srgbClr val="FF0000"/>
                </a:solidFill>
              </a:rPr>
              <a:t>(formula = Temp ~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5) +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, 3) +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(Time, 5) %</a:t>
            </a:r>
            <a:r>
              <a:rPr lang="en-US" sz="1800" dirty="0" err="1">
                <a:solidFill>
                  <a:srgbClr val="FF0000"/>
                </a:solidFill>
              </a:rPr>
              <a:t>ia</a:t>
            </a:r>
            <a:r>
              <a:rPr lang="en-US" sz="1800" dirty="0">
                <a:solidFill>
                  <a:srgbClr val="FF0000"/>
                </a:solidFill>
              </a:rPr>
              <a:t>% </a:t>
            </a:r>
            <a:r>
              <a:rPr lang="en-US" sz="1800" dirty="0" err="1">
                <a:solidFill>
                  <a:srgbClr val="FF0000"/>
                </a:solidFill>
              </a:rPr>
              <a:t>rcs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, 3), data = temperature)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Model Likelihood     Discrimination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Ratio Test           Indexes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Obs</a:t>
            </a:r>
            <a:r>
              <a:rPr lang="en-US" sz="1800" dirty="0">
                <a:solidFill>
                  <a:srgbClr val="FF0000"/>
                </a:solidFill>
              </a:rPr>
              <a:t>     370    LR chi2     39.01    R2       0.100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sigma0.5378   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          11    R2 </a:t>
            </a:r>
            <a:r>
              <a:rPr lang="en-US" sz="1800" dirty="0" err="1">
                <a:solidFill>
                  <a:srgbClr val="FF0000"/>
                </a:solidFill>
              </a:rPr>
              <a:t>adj</a:t>
            </a:r>
            <a:r>
              <a:rPr lang="en-US" sz="1800" dirty="0">
                <a:solidFill>
                  <a:srgbClr val="FF0000"/>
                </a:solidFill>
              </a:rPr>
              <a:t>   0.072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   358    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 chi2) 0.0001    g        0.200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       	     	 </a:t>
            </a:r>
            <a:r>
              <a:rPr lang="en-US" sz="1800" dirty="0" err="1">
                <a:solidFill>
                  <a:srgbClr val="FF0000"/>
                </a:solidFill>
              </a:rPr>
              <a:t>Coef</a:t>
            </a:r>
            <a:r>
              <a:rPr lang="en-US" sz="1800" dirty="0">
                <a:solidFill>
                  <a:srgbClr val="FF0000"/>
                </a:solidFill>
              </a:rPr>
              <a:t>    	S.E.   	     t     	</a:t>
            </a:r>
            <a:r>
              <a:rPr lang="en-US" sz="1800" dirty="0" err="1">
                <a:solidFill>
                  <a:srgbClr val="FF0000"/>
                </a:solidFill>
              </a:rPr>
              <a:t>Pr</a:t>
            </a:r>
            <a:r>
              <a:rPr lang="en-US" sz="1800" dirty="0">
                <a:solidFill>
                  <a:srgbClr val="FF0000"/>
                </a:solidFill>
              </a:rPr>
              <a:t>(&gt;|t|)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Intercept            	 	 36.6668 	0.7482 	 49.01 	&lt;0.0001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                  	 	 0.0050 	0.0427  	 0.12 	0.9072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                		-2.0595 	3.5981 	-0.57 	0.5674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Time''               	 	 2.5687 	4.2882  	 0.60 	0.5495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Time'''              		-0.8482 	0.8801 	-0.96 	0.3358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         		-0.0052 	0.0206 	-0.25 	0.8001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'           		 0.0041 	0.0274  	 0.15 	0.8801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 *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  	-0.0005 	0.0011 	-0.44 	0.6567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 *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'   	-0.0006 	0.0002 	-2.94	0.0035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 *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  	 0.0895 	0.0939  	 0.95	0.3410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Time'' *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	-0.1094 	0.1118 	-0.98	0.3284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Time''' *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	 0.0299 	0.0228 	 1.31 	0.1902</a:t>
            </a:r>
            <a:endParaRPr lang="pl-PL" sz="1800" dirty="0">
              <a:solidFill>
                <a:srgbClr val="0033CC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870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Checking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354"/>
            <a:ext cx="10515600" cy="53054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solidFill>
                  <a:srgbClr val="0000FF"/>
                </a:solidFill>
              </a:rPr>
              <a:t>anova</a:t>
            </a:r>
            <a:r>
              <a:rPr lang="en-US" sz="1800" dirty="0">
                <a:solidFill>
                  <a:srgbClr val="0000FF"/>
                </a:solidFill>
              </a:rPr>
              <a:t>(fit4, </a:t>
            </a:r>
            <a:r>
              <a:rPr lang="en-US" sz="1800" dirty="0" err="1">
                <a:solidFill>
                  <a:srgbClr val="0000FF"/>
                </a:solidFill>
              </a:rPr>
              <a:t>ss</a:t>
            </a:r>
            <a:r>
              <a:rPr lang="en-US" sz="1800" dirty="0">
                <a:solidFill>
                  <a:srgbClr val="0000FF"/>
                </a:solidFill>
              </a:rPr>
              <a:t>=F)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              		Analysis of Variance          Response: Temp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Factor                                           		F     	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 	P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  (</a:t>
            </a:r>
            <a:r>
              <a:rPr lang="en-US" sz="1800" dirty="0" err="1">
                <a:solidFill>
                  <a:srgbClr val="FF0000"/>
                </a:solidFill>
              </a:rPr>
              <a:t>Factor+Higher</a:t>
            </a:r>
            <a:r>
              <a:rPr lang="en-US" sz="1800" dirty="0">
                <a:solidFill>
                  <a:srgbClr val="FF0000"/>
                </a:solidFill>
              </a:rPr>
              <a:t> Order Factors) 		2.66  	9   	0.0054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All Interactions                                 		2.26  	5   	0.0483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(</a:t>
            </a:r>
            <a:r>
              <a:rPr lang="en-US" sz="1800" dirty="0" err="1">
                <a:solidFill>
                  <a:srgbClr val="FF0000"/>
                </a:solidFill>
              </a:rPr>
              <a:t>Factor+Higher</a:t>
            </a:r>
            <a:r>
              <a:rPr lang="en-US" sz="1800" dirty="0">
                <a:solidFill>
                  <a:srgbClr val="FF0000"/>
                </a:solidFill>
              </a:rPr>
              <a:t> Order Factors)          	3.13  	6   	0.0053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(</a:t>
            </a:r>
            <a:r>
              <a:rPr lang="en-US" sz="1800" dirty="0" err="1">
                <a:solidFill>
                  <a:srgbClr val="FF0000"/>
                </a:solidFill>
              </a:rPr>
              <a:t>Factor+Higher</a:t>
            </a:r>
            <a:r>
              <a:rPr lang="en-US" sz="1800" dirty="0">
                <a:solidFill>
                  <a:srgbClr val="FF0000"/>
                </a:solidFill>
              </a:rPr>
              <a:t> Order Factors)         	3.83  	7   	0.0005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All Interactions                                 		2.26  	5   	0.0483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(</a:t>
            </a:r>
            <a:r>
              <a:rPr lang="en-US" sz="1800" dirty="0" err="1">
                <a:solidFill>
                  <a:srgbClr val="FF0000"/>
                </a:solidFill>
              </a:rPr>
              <a:t>Factor+Higher</a:t>
            </a:r>
            <a:r>
              <a:rPr lang="en-US" sz="1800" dirty="0">
                <a:solidFill>
                  <a:srgbClr val="FF0000"/>
                </a:solidFill>
              </a:rPr>
              <a:t> Order Factors)         	12.79  	2   	&lt;.0001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Time *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 (</a:t>
            </a:r>
            <a:r>
              <a:rPr lang="en-US" sz="1800" dirty="0" err="1">
                <a:solidFill>
                  <a:srgbClr val="FF0000"/>
                </a:solidFill>
              </a:rPr>
              <a:t>Factor+Higher</a:t>
            </a:r>
            <a:r>
              <a:rPr lang="en-US" sz="1800" dirty="0">
                <a:solidFill>
                  <a:srgbClr val="FF0000"/>
                </a:solidFill>
              </a:rPr>
              <a:t> Order Factors)  2.26  	5   	0.0483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                                       		2.58  	4   	0.0373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Interaction : f(A,B) vs. AB            	2.58  	4   	0.0373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Interaction in Time vs. </a:t>
            </a:r>
            <a:r>
              <a:rPr lang="en-US" sz="1800" dirty="0" err="1">
                <a:solidFill>
                  <a:srgbClr val="FF0000"/>
                </a:solidFill>
              </a:rPr>
              <a:t>Af</a:t>
            </a:r>
            <a:r>
              <a:rPr lang="en-US" sz="1800" dirty="0">
                <a:solidFill>
                  <a:srgbClr val="FF0000"/>
                </a:solidFill>
              </a:rPr>
              <a:t>(B)          	2.30  	3   	0.0768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 Nonlinear Interaction in </a:t>
            </a:r>
            <a:r>
              <a:rPr lang="en-US" sz="1800" dirty="0" err="1">
                <a:solidFill>
                  <a:srgbClr val="FF0000"/>
                </a:solidFill>
              </a:rPr>
              <a:t>ORhumidity</a:t>
            </a:r>
            <a:r>
              <a:rPr lang="en-US" sz="1800" dirty="0">
                <a:solidFill>
                  <a:srgbClr val="FF0000"/>
                </a:solidFill>
              </a:rPr>
              <a:t> vs. </a:t>
            </a:r>
            <a:r>
              <a:rPr lang="en-US" sz="1800" dirty="0" err="1">
                <a:solidFill>
                  <a:srgbClr val="FF0000"/>
                </a:solidFill>
              </a:rPr>
              <a:t>Bg</a:t>
            </a:r>
            <a:r>
              <a:rPr lang="en-US" sz="1800" dirty="0">
                <a:solidFill>
                  <a:srgbClr val="FF0000"/>
                </a:solidFill>
              </a:rPr>
              <a:t>(A)    8.63  	1   	0.0035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TOTAL NONLINEAR                                   		4.92  	8   	&lt;.0001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TOTAL NONLINEAR + INTERACTION                     	4.39  	9   	&lt;.0001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 TOTAL                                             		3.62 	11   	0.0001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FF0000"/>
                </a:solidFill>
              </a:rPr>
              <a:t>Error </a:t>
            </a:r>
            <a:r>
              <a:rPr lang="en-US" sz="1800" dirty="0" err="1">
                <a:solidFill>
                  <a:srgbClr val="FF0000"/>
                </a:solidFill>
              </a:rPr>
              <a:t>d.f.</a:t>
            </a:r>
            <a:r>
              <a:rPr lang="en-US" sz="1800" dirty="0">
                <a:solidFill>
                  <a:srgbClr val="FF0000"/>
                </a:solidFill>
              </a:rPr>
              <a:t>: 358</a:t>
            </a:r>
          </a:p>
        </p:txBody>
      </p:sp>
    </p:spTree>
    <p:extLst>
      <p:ext uri="{BB962C8B-B14F-4D97-AF65-F5344CB8AC3E}">
        <p14:creationId xmlns:p14="http://schemas.microsoft.com/office/powerpoint/2010/main" val="23727096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Extensions To Splines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Alternative link functions</a:t>
            </a:r>
          </a:p>
          <a:p>
            <a:pPr lvl="1"/>
            <a:r>
              <a:rPr lang="en-US" dirty="0"/>
              <a:t>Spline models can be fit to data with non-continuous outcomes</a:t>
            </a:r>
          </a:p>
          <a:p>
            <a:pPr lvl="1"/>
            <a:r>
              <a:rPr lang="en-US" dirty="0"/>
              <a:t>Book briefly discusses logistic regression using splines</a:t>
            </a:r>
          </a:p>
          <a:p>
            <a:pPr lvl="1"/>
            <a:endParaRPr lang="en-US" sz="800" dirty="0"/>
          </a:p>
          <a:p>
            <a:r>
              <a:rPr lang="en-US" dirty="0"/>
              <a:t>“Variable” Selection Approaches</a:t>
            </a:r>
          </a:p>
          <a:p>
            <a:pPr lvl="1"/>
            <a:r>
              <a:rPr lang="en-US" dirty="0"/>
              <a:t>In case of multidimensional splines, we can see the number of basis functions can get very large</a:t>
            </a:r>
          </a:p>
          <a:p>
            <a:pPr lvl="1"/>
            <a:r>
              <a:rPr lang="en-US" dirty="0"/>
              <a:t>Multivariate Adaptive Regression Splines (MARS) offers a means of conducting variable selection while fitting spline</a:t>
            </a:r>
          </a:p>
          <a:p>
            <a:pPr lvl="1"/>
            <a:endParaRPr lang="en-US" sz="1200" dirty="0"/>
          </a:p>
          <a:p>
            <a:r>
              <a:rPr lang="en-US" dirty="0"/>
              <a:t>Clustered outcomes data</a:t>
            </a:r>
          </a:p>
          <a:p>
            <a:pPr lvl="1"/>
            <a:r>
              <a:rPr lang="en-US" dirty="0"/>
              <a:t>We often have more than one observation per experimental unit</a:t>
            </a:r>
          </a:p>
          <a:p>
            <a:pPr lvl="1"/>
            <a:r>
              <a:rPr lang="en-US" dirty="0"/>
              <a:t>Mixed modeling allows us to model within subject correlation</a:t>
            </a:r>
          </a:p>
          <a:p>
            <a:pPr lvl="1"/>
            <a:r>
              <a:rPr lang="en-US" dirty="0"/>
              <a:t>Spline models have been adapted to for this as well</a:t>
            </a:r>
          </a:p>
        </p:txBody>
      </p:sp>
    </p:spTree>
    <p:extLst>
      <p:ext uri="{BB962C8B-B14F-4D97-AF65-F5344CB8AC3E}">
        <p14:creationId xmlns:p14="http://schemas.microsoft.com/office/powerpoint/2010/main" val="82433422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Our Thermoregulation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previous spline models we considered for these data, we treated observations as independent</a:t>
            </a:r>
          </a:p>
          <a:p>
            <a:endParaRPr lang="en-US" sz="1200" dirty="0"/>
          </a:p>
          <a:p>
            <a:r>
              <a:rPr lang="en-US" dirty="0"/>
              <a:t>However, these data represent temperature data collected on individuals throughout their procedure </a:t>
            </a:r>
          </a:p>
          <a:p>
            <a:pPr lvl="1"/>
            <a:r>
              <a:rPr lang="en-US" dirty="0"/>
              <a:t>Measurements taken in the same patient are likely correlated</a:t>
            </a:r>
          </a:p>
          <a:p>
            <a:pPr lvl="1"/>
            <a:r>
              <a:rPr lang="en-US" dirty="0"/>
              <a:t>Model should account for this within subject correlation</a:t>
            </a:r>
          </a:p>
          <a:p>
            <a:pPr lvl="1"/>
            <a:endParaRPr lang="en-US" sz="1200" dirty="0"/>
          </a:p>
          <a:p>
            <a:r>
              <a:rPr lang="en-US" dirty="0"/>
              <a:t>Actual analysis used spline modeling that accounted for these repeated measures over time</a:t>
            </a:r>
          </a:p>
          <a:p>
            <a:pPr lvl="1"/>
            <a:r>
              <a:rPr lang="en-US" dirty="0"/>
              <a:t>Modeled patient temperature profiles over time</a:t>
            </a:r>
          </a:p>
          <a:p>
            <a:pPr lvl="1"/>
            <a:r>
              <a:rPr lang="en-US" dirty="0"/>
              <a:t>Clustered patients by their profiles</a:t>
            </a:r>
          </a:p>
          <a:p>
            <a:pPr lvl="1"/>
            <a:r>
              <a:rPr lang="en-US" dirty="0"/>
              <a:t>Identified factors associated with “cold” patients</a:t>
            </a:r>
          </a:p>
        </p:txBody>
      </p:sp>
    </p:spTree>
    <p:extLst>
      <p:ext uri="{BB962C8B-B14F-4D97-AF65-F5344CB8AC3E}">
        <p14:creationId xmlns:p14="http://schemas.microsoft.com/office/powerpoint/2010/main" val="21930585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88" y="726832"/>
            <a:ext cx="11116694" cy="5450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8225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63" y="737843"/>
            <a:ext cx="11106434" cy="552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89241" y="4044462"/>
            <a:ext cx="2584174" cy="1297253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73415" y="4044462"/>
            <a:ext cx="2954216" cy="1297253"/>
          </a:xfrm>
          <a:prstGeom prst="rect">
            <a:avLst/>
          </a:prstGeom>
          <a:solidFill>
            <a:srgbClr val="00FF00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27630" y="4059127"/>
            <a:ext cx="4021015" cy="1282588"/>
          </a:xfrm>
          <a:prstGeom prst="rect">
            <a:avLst/>
          </a:prstGeom>
          <a:solidFill>
            <a:srgbClr val="0000FF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8133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Our Thermoregulation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>
            <a:normAutofit/>
          </a:bodyPr>
          <a:lstStyle/>
          <a:p>
            <a:r>
              <a:rPr lang="en-US" dirty="0"/>
              <a:t>Patient and procedural/hospital factors associated with being consistently colder</a:t>
            </a:r>
          </a:p>
          <a:p>
            <a:pPr lvl="1"/>
            <a:r>
              <a:rPr lang="en-US" dirty="0"/>
              <a:t>Female Gender</a:t>
            </a:r>
          </a:p>
          <a:p>
            <a:pPr lvl="1"/>
            <a:r>
              <a:rPr lang="en-US" dirty="0"/>
              <a:t>Temperature upon arrival to the hospital</a:t>
            </a:r>
          </a:p>
          <a:p>
            <a:pPr lvl="1"/>
            <a:r>
              <a:rPr lang="en-US" dirty="0"/>
              <a:t>Mattress temperature</a:t>
            </a:r>
          </a:p>
          <a:p>
            <a:pPr lvl="1"/>
            <a:r>
              <a:rPr lang="en-US" dirty="0"/>
              <a:t>OR humidity</a:t>
            </a:r>
          </a:p>
          <a:p>
            <a:pPr lvl="1"/>
            <a:r>
              <a:rPr lang="en-US" dirty="0"/>
              <a:t>Procedure type (total knee vs. </a:t>
            </a:r>
            <a:r>
              <a:rPr lang="en-US"/>
              <a:t>total hip)</a:t>
            </a:r>
            <a:endParaRPr lang="en-US" dirty="0"/>
          </a:p>
          <a:p>
            <a:pPr lvl="1"/>
            <a:endParaRPr lang="en-US" sz="800" dirty="0"/>
          </a:p>
          <a:p>
            <a:r>
              <a:rPr lang="en-US" dirty="0"/>
              <a:t>Possible intervention strategies </a:t>
            </a:r>
          </a:p>
          <a:p>
            <a:pPr lvl="1"/>
            <a:r>
              <a:rPr lang="en-US" dirty="0"/>
              <a:t>Provide a thermal blanket in holding to warm the patient</a:t>
            </a:r>
          </a:p>
          <a:p>
            <a:pPr lvl="1"/>
            <a:r>
              <a:rPr lang="en-US" dirty="0"/>
              <a:t>Mattress warmers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6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a Regression Spline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564"/>
            <a:ext cx="10515600" cy="4992399"/>
          </a:xfrm>
        </p:spPr>
        <p:txBody>
          <a:bodyPr>
            <a:normAutofit fontScale="92500"/>
          </a:bodyPr>
          <a:lstStyle/>
          <a:p>
            <a:r>
              <a:rPr lang="en-US" dirty="0"/>
              <a:t>Recall the set of basis functions we described for the continuous piecewise model is an example of the </a:t>
            </a:r>
            <a:r>
              <a:rPr lang="en-US" i="1" dirty="0"/>
              <a:t>truncated power basis</a:t>
            </a:r>
          </a:p>
          <a:p>
            <a:endParaRPr lang="en-US" sz="900" dirty="0"/>
          </a:p>
          <a:p>
            <a:r>
              <a:rPr lang="en-US" dirty="0"/>
              <a:t>The truncated power basis is nice because:</a:t>
            </a:r>
          </a:p>
          <a:p>
            <a:pPr lvl="1"/>
            <a:r>
              <a:rPr lang="en-US" dirty="0"/>
              <a:t>Conceptual simplicity</a:t>
            </a:r>
          </a:p>
          <a:p>
            <a:pPr lvl="1"/>
            <a:r>
              <a:rPr lang="en-US" dirty="0"/>
              <a:t>Linear model is nested inside it, leading to simple tests of the null hypothesis of linearity</a:t>
            </a:r>
          </a:p>
          <a:p>
            <a:pPr lvl="1"/>
            <a:endParaRPr lang="en-US" sz="900" dirty="0"/>
          </a:p>
          <a:p>
            <a:r>
              <a:rPr lang="en-US" dirty="0"/>
              <a:t>However, it has computational/numerical issues.. </a:t>
            </a:r>
          </a:p>
          <a:p>
            <a:pPr lvl="1"/>
            <a:r>
              <a:rPr lang="en-US" dirty="0"/>
              <a:t>It is inefficient and can lead to overflow and nearly  singular matrix problems</a:t>
            </a:r>
          </a:p>
          <a:p>
            <a:pPr lvl="1"/>
            <a:endParaRPr lang="en-US" sz="900" dirty="0"/>
          </a:p>
          <a:p>
            <a:r>
              <a:rPr lang="en-US" dirty="0"/>
              <a:t>As a results, the fit for a cubic spline is generally fit using a </a:t>
            </a:r>
            <a:r>
              <a:rPr lang="en-US" i="1" dirty="0"/>
              <a:t>B-spline</a:t>
            </a:r>
            <a:r>
              <a:rPr lang="en-US" dirty="0"/>
              <a:t> basis</a:t>
            </a:r>
          </a:p>
          <a:p>
            <a:pPr lvl="1"/>
            <a:r>
              <a:rPr lang="en-US" dirty="0"/>
              <a:t>More complicated </a:t>
            </a:r>
          </a:p>
          <a:p>
            <a:pPr lvl="1"/>
            <a:r>
              <a:rPr lang="en-US" dirty="0"/>
              <a:t>Numerically more stable and efficient</a:t>
            </a:r>
          </a:p>
        </p:txBody>
      </p:sp>
    </p:spTree>
    <p:extLst>
      <p:ext uri="{BB962C8B-B14F-4D97-AF65-F5344CB8AC3E}">
        <p14:creationId xmlns:p14="http://schemas.microsoft.com/office/powerpoint/2010/main" val="4135181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a Regression Spline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rmAutofit/>
          </a:bodyPr>
          <a:lstStyle/>
          <a:p>
            <a:r>
              <a:rPr lang="en-US" dirty="0"/>
              <a:t>Consider, the set of all cubic splines (with given knots) forms a vector space</a:t>
            </a:r>
          </a:p>
          <a:p>
            <a:endParaRPr lang="en-US" sz="1200" dirty="0"/>
          </a:p>
          <a:p>
            <a:r>
              <a:rPr lang="en-US" i="1" dirty="0"/>
              <a:t>B</a:t>
            </a:r>
            <a:r>
              <a:rPr lang="en-US" dirty="0"/>
              <a:t>-spline basis functions form a basis for this vector space</a:t>
            </a:r>
          </a:p>
          <a:p>
            <a:pPr lvl="1"/>
            <a:r>
              <a:rPr lang="en-US" dirty="0"/>
              <a:t>i.e. we can write any spline uniquely as a linear combination of these basis functions. </a:t>
            </a:r>
          </a:p>
          <a:p>
            <a:pPr lvl="1"/>
            <a:endParaRPr lang="en-US" sz="1200" dirty="0"/>
          </a:p>
          <a:p>
            <a:r>
              <a:rPr lang="en-US" dirty="0"/>
              <a:t>When you write a spline curve as a linear combination of basis functions in this way, it's called a “</a:t>
            </a:r>
            <a:r>
              <a:rPr lang="en-US" i="1" dirty="0"/>
              <a:t>B</a:t>
            </a:r>
            <a:r>
              <a:rPr lang="en-US" dirty="0"/>
              <a:t>-spline" </a:t>
            </a:r>
          </a:p>
          <a:p>
            <a:endParaRPr lang="en-US" sz="1200" dirty="0"/>
          </a:p>
          <a:p>
            <a:r>
              <a:rPr lang="en-US" dirty="0"/>
              <a:t>R provides a function for fitting </a:t>
            </a:r>
            <a:r>
              <a:rPr lang="en-US" i="1" dirty="0"/>
              <a:t>B</a:t>
            </a:r>
            <a:r>
              <a:rPr lang="en-US" dirty="0"/>
              <a:t>-splines</a:t>
            </a:r>
          </a:p>
        </p:txBody>
      </p:sp>
    </p:spTree>
    <p:extLst>
      <p:ext uri="{BB962C8B-B14F-4D97-AF65-F5344CB8AC3E}">
        <p14:creationId xmlns:p14="http://schemas.microsoft.com/office/powerpoint/2010/main" val="2723377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Fitting a Regression Spline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722236"/>
          </a:xfrm>
        </p:spPr>
        <p:txBody>
          <a:bodyPr>
            <a:normAutofit/>
          </a:bodyPr>
          <a:lstStyle/>
          <a:p>
            <a:r>
              <a:rPr lang="en-US" dirty="0"/>
              <a:t>R also provides a function to compute a basis for the natural cubic splines</a:t>
            </a:r>
          </a:p>
          <a:p>
            <a:pPr lvl="1"/>
            <a:r>
              <a:rPr lang="en-US" dirty="0"/>
              <a:t>works similarly to the </a:t>
            </a:r>
            <a:r>
              <a:rPr lang="en-US" i="1" dirty="0"/>
              <a:t>B</a:t>
            </a:r>
            <a:r>
              <a:rPr lang="en-US" dirty="0"/>
              <a:t>-spline approach for cubic splines</a:t>
            </a:r>
          </a:p>
          <a:p>
            <a:pPr lvl="1"/>
            <a:r>
              <a:rPr lang="en-US" dirty="0"/>
              <a:t>But there isn’t an option to change the degree</a:t>
            </a:r>
          </a:p>
          <a:p>
            <a:endParaRPr lang="en-US" sz="1200" dirty="0"/>
          </a:p>
          <a:p>
            <a:r>
              <a:rPr lang="en-US" dirty="0"/>
              <a:t>However the natural spline has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m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- 4</a:t>
            </a:r>
            <a:r>
              <a:rPr lang="en-US" dirty="0"/>
              <a:t> degrees of freedom</a:t>
            </a:r>
          </a:p>
          <a:p>
            <a:pPr lvl="1"/>
            <a:r>
              <a:rPr lang="en-US" dirty="0"/>
              <a:t>Therefore a natural cubic spline with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/>
              <a:t> knots has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/>
              <a:t> degrees of freedom</a:t>
            </a:r>
          </a:p>
        </p:txBody>
      </p:sp>
    </p:spTree>
    <p:extLst>
      <p:ext uri="{BB962C8B-B14F-4D97-AF65-F5344CB8AC3E}">
        <p14:creationId xmlns:p14="http://schemas.microsoft.com/office/powerpoint/2010/main" val="93554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6946</TotalTime>
  <Words>6738</Words>
  <Application>Microsoft Office PowerPoint</Application>
  <PresentationFormat>Widescreen</PresentationFormat>
  <Paragraphs>765</Paragraphs>
  <Slides>67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5" baseType="lpstr">
      <vt:lpstr>Arial</vt:lpstr>
      <vt:lpstr>Calibri</vt:lpstr>
      <vt:lpstr>Calibri Light</vt:lpstr>
      <vt:lpstr>Symbol</vt:lpstr>
      <vt:lpstr>Times</vt:lpstr>
      <vt:lpstr>Wingdings</vt:lpstr>
      <vt:lpstr>Office Theme</vt:lpstr>
      <vt:lpstr>Equation</vt:lpstr>
      <vt:lpstr>Splines Part II: Cubic and Smoothing Splines </vt:lpstr>
      <vt:lpstr>Cubic Splines</vt:lpstr>
      <vt:lpstr>Cubic Splines</vt:lpstr>
      <vt:lpstr>Natural Cubic Splines</vt:lpstr>
      <vt:lpstr>Natural Cubic Splines</vt:lpstr>
      <vt:lpstr>PowerPoint Presentation</vt:lpstr>
      <vt:lpstr>Fitting a Regression Spline</vt:lpstr>
      <vt:lpstr>Fitting a Regression Spline in R</vt:lpstr>
      <vt:lpstr>Fitting a Regression Spline in R</vt:lpstr>
      <vt:lpstr>Mean and Variance</vt:lpstr>
      <vt:lpstr>Spline Parameters</vt:lpstr>
      <vt:lpstr>Check for Non-Linearity</vt:lpstr>
      <vt:lpstr>Thermoregulation During Surgery</vt:lpstr>
      <vt:lpstr>PowerPoint Presentation</vt:lpstr>
      <vt:lpstr>Fitting a Regression Spline in R</vt:lpstr>
      <vt:lpstr>R-Code to Hand Fit the Model</vt:lpstr>
      <vt:lpstr>R-Code to Hand Fit the Model</vt:lpstr>
      <vt:lpstr>What Does the Model Look Like?</vt:lpstr>
      <vt:lpstr>PowerPoint Presentation</vt:lpstr>
      <vt:lpstr>Fitting a Regression Spline in R</vt:lpstr>
      <vt:lpstr>Fitting Cubic Spline Using bs()</vt:lpstr>
      <vt:lpstr>Fitting Cubic Spline Using bs()</vt:lpstr>
      <vt:lpstr>PowerPoint Presentation</vt:lpstr>
      <vt:lpstr>Fitting Natural Cubic Spline Using ns()</vt:lpstr>
      <vt:lpstr>Fitting Natural Cubic Spline Using ns()</vt:lpstr>
      <vt:lpstr>Fitting Natural Cubic Spline Using ns()</vt:lpstr>
      <vt:lpstr>PowerPoint Presentation</vt:lpstr>
      <vt:lpstr>Using CV to Find Best DF…</vt:lpstr>
      <vt:lpstr>Using CV to Find Best DF…</vt:lpstr>
      <vt:lpstr>PowerPoint Presentation</vt:lpstr>
      <vt:lpstr>Checking Non-Linearity Assumptions</vt:lpstr>
      <vt:lpstr>Fitting Cubic Spline Using rcs()</vt:lpstr>
      <vt:lpstr>Fitting Cubic Spline Using rcs()</vt:lpstr>
      <vt:lpstr>Checking Non-Linearity Assumptions</vt:lpstr>
      <vt:lpstr>Smoothing Splines</vt:lpstr>
      <vt:lpstr>Smoothing Splines</vt:lpstr>
      <vt:lpstr>Smoothing Splines</vt:lpstr>
      <vt:lpstr>Smoother Matrix</vt:lpstr>
      <vt:lpstr>Penalty Parameter</vt:lpstr>
      <vt:lpstr>PowerPoint Presentation</vt:lpstr>
      <vt:lpstr>PowerPoint Presentation</vt:lpstr>
      <vt:lpstr>PowerPoint Presentation</vt:lpstr>
      <vt:lpstr>Fitting Temperature Data With Smoothing Spline</vt:lpstr>
      <vt:lpstr>PowerPoint Presentation</vt:lpstr>
      <vt:lpstr>Fitting Temperature Data With Smoothing Spline</vt:lpstr>
      <vt:lpstr>PowerPoint Presentation</vt:lpstr>
      <vt:lpstr>Fitting Temperature Data With Smoothing Spline</vt:lpstr>
      <vt:lpstr>Fitting Temperature Data With Smoothing Spline</vt:lpstr>
      <vt:lpstr>Fitting Temperature Data With Smoothing Spline</vt:lpstr>
      <vt:lpstr>PowerPoint Presentation</vt:lpstr>
      <vt:lpstr>Checking Non-Linearity Assumptions</vt:lpstr>
      <vt:lpstr>Checking Non-Linearity Assumptions</vt:lpstr>
      <vt:lpstr>Multidimensional Splines</vt:lpstr>
      <vt:lpstr>Multidimensional Splines in R</vt:lpstr>
      <vt:lpstr>Example Using the Temperature Data</vt:lpstr>
      <vt:lpstr>Example Using the Temperature Data</vt:lpstr>
      <vt:lpstr>Example Using the Temperature Data</vt:lpstr>
      <vt:lpstr>Example Using the Temperature Data</vt:lpstr>
      <vt:lpstr>Example Using the Temperature Data</vt:lpstr>
      <vt:lpstr>Checking</vt:lpstr>
      <vt:lpstr>Adding Tensor Products…</vt:lpstr>
      <vt:lpstr>Checking</vt:lpstr>
      <vt:lpstr>Extensions To Splines</vt:lpstr>
      <vt:lpstr>Our Thermoregulation Example</vt:lpstr>
      <vt:lpstr>PowerPoint Presentation</vt:lpstr>
      <vt:lpstr>PowerPoint Presentation</vt:lpstr>
      <vt:lpstr>Our Thermoregulation Example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Piecewise Polynomials and Splines</dc:title>
  <dc:creator>Bethany Wolf</dc:creator>
  <cp:lastModifiedBy>Wolf, Bethany Jacobs</cp:lastModifiedBy>
  <cp:revision>108</cp:revision>
  <dcterms:created xsi:type="dcterms:W3CDTF">2017-06-13T20:35:32Z</dcterms:created>
  <dcterms:modified xsi:type="dcterms:W3CDTF">2023-02-20T20:09:25Z</dcterms:modified>
</cp:coreProperties>
</file>