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8" r:id="rId4"/>
    <p:sldId id="259" r:id="rId5"/>
    <p:sldId id="260" r:id="rId6"/>
    <p:sldId id="261" r:id="rId7"/>
    <p:sldId id="280" r:id="rId8"/>
    <p:sldId id="281" r:id="rId9"/>
    <p:sldId id="282" r:id="rId10"/>
    <p:sldId id="278" r:id="rId11"/>
    <p:sldId id="283" r:id="rId12"/>
    <p:sldId id="279" r:id="rId13"/>
    <p:sldId id="262" r:id="rId14"/>
    <p:sldId id="264" r:id="rId15"/>
    <p:sldId id="267" r:id="rId16"/>
    <p:sldId id="284" r:id="rId17"/>
    <p:sldId id="286" r:id="rId18"/>
    <p:sldId id="285" r:id="rId19"/>
    <p:sldId id="268" r:id="rId20"/>
    <p:sldId id="287" r:id="rId21"/>
    <p:sldId id="305" r:id="rId22"/>
    <p:sldId id="309" r:id="rId23"/>
    <p:sldId id="290" r:id="rId24"/>
    <p:sldId id="313" r:id="rId25"/>
    <p:sldId id="288" r:id="rId26"/>
    <p:sldId id="291" r:id="rId27"/>
    <p:sldId id="292" r:id="rId28"/>
    <p:sldId id="293" r:id="rId29"/>
    <p:sldId id="322" r:id="rId30"/>
    <p:sldId id="323" r:id="rId31"/>
    <p:sldId id="269" r:id="rId32"/>
    <p:sldId id="270" r:id="rId33"/>
    <p:sldId id="294" r:id="rId34"/>
    <p:sldId id="333" r:id="rId35"/>
    <p:sldId id="338" r:id="rId36"/>
    <p:sldId id="295" r:id="rId37"/>
    <p:sldId id="271" r:id="rId38"/>
    <p:sldId id="296" r:id="rId39"/>
    <p:sldId id="297" r:id="rId40"/>
    <p:sldId id="272" r:id="rId41"/>
    <p:sldId id="343" r:id="rId42"/>
    <p:sldId id="298" r:id="rId43"/>
    <p:sldId id="273" r:id="rId44"/>
    <p:sldId id="300" r:id="rId45"/>
    <p:sldId id="301" r:id="rId46"/>
    <p:sldId id="274" r:id="rId47"/>
    <p:sldId id="302" r:id="rId48"/>
    <p:sldId id="303" r:id="rId49"/>
    <p:sldId id="299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2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1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1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6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9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0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8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8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42D0A-47E7-4C56-A794-7AAC2C74297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8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1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Piecewise Polynomials and Splines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BMTRY 790</a:t>
            </a:r>
          </a:p>
        </p:txBody>
      </p:sp>
    </p:spTree>
    <p:extLst>
      <p:ext uri="{BB962C8B-B14F-4D97-AF65-F5344CB8AC3E}">
        <p14:creationId xmlns:p14="http://schemas.microsoft.com/office/powerpoint/2010/main" val="1487855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altLang="zh-CN" dirty="0"/>
              <a:t>In linear algebra, basis </a:t>
            </a:r>
            <a:r>
              <a:rPr lang="en-US" altLang="zh-CN" i="1" dirty="0">
                <a:latin typeface="Symbol" panose="05050102010706020507" pitchFamily="18" charset="2"/>
              </a:rPr>
              <a:t>B</a:t>
            </a:r>
            <a:r>
              <a:rPr lang="en-US" altLang="zh-CN" dirty="0"/>
              <a:t> is set of vectors in a space </a:t>
            </a:r>
            <a:r>
              <a:rPr lang="en-US" altLang="zh-CN" i="1" dirty="0">
                <a:latin typeface="Times" panose="02020603050405020304" pitchFamily="18" charset="0"/>
                <a:cs typeface="Times" panose="02020603050405020304" pitchFamily="18" charset="0"/>
              </a:rPr>
              <a:t>V</a:t>
            </a:r>
            <a:r>
              <a:rPr lang="en-US" altLang="zh-CN" i="1" dirty="0"/>
              <a:t> </a:t>
            </a:r>
            <a:r>
              <a:rPr lang="en-US" altLang="zh-CN" dirty="0"/>
              <a:t>for which</a:t>
            </a:r>
          </a:p>
          <a:p>
            <a:pPr lvl="1"/>
            <a:r>
              <a:rPr lang="en-US" dirty="0"/>
              <a:t>The vectors in </a:t>
            </a:r>
            <a:r>
              <a:rPr lang="en-US" altLang="zh-CN" i="1" dirty="0">
                <a:latin typeface="Symbol" panose="05050102010706020507" pitchFamily="18" charset="2"/>
              </a:rPr>
              <a:t>B</a:t>
            </a:r>
            <a:r>
              <a:rPr lang="en-US" i="1" dirty="0"/>
              <a:t> </a:t>
            </a:r>
            <a:r>
              <a:rPr lang="en-US" dirty="0"/>
              <a:t>are linearly independent </a:t>
            </a:r>
          </a:p>
          <a:p>
            <a:pPr lvl="1"/>
            <a:r>
              <a:rPr lang="en-US" dirty="0"/>
              <a:t>Every other vector in the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V </a:t>
            </a:r>
            <a:r>
              <a:rPr lang="en-US" dirty="0"/>
              <a:t>is a linear combination of the set </a:t>
            </a:r>
            <a:r>
              <a:rPr lang="en-US" altLang="zh-CN" i="1" dirty="0">
                <a:latin typeface="Symbol" panose="05050102010706020507" pitchFamily="18" charset="2"/>
              </a:rPr>
              <a:t>B</a:t>
            </a:r>
            <a:endParaRPr lang="en-US" dirty="0"/>
          </a:p>
          <a:p>
            <a:pPr lvl="1"/>
            <a:r>
              <a:rPr lang="en-US" altLang="zh-CN" dirty="0"/>
              <a:t>No element of the set can be represented as a linear combination of the others.</a:t>
            </a:r>
          </a:p>
          <a:p>
            <a:pPr lvl="1"/>
            <a:endParaRPr lang="en-US" altLang="zh-CN" sz="800" dirty="0"/>
          </a:p>
          <a:p>
            <a:r>
              <a:rPr lang="en-US" altLang="zh-CN" dirty="0"/>
              <a:t>In a function space, a basis is degenerated to a set of basis functions</a:t>
            </a:r>
          </a:p>
          <a:p>
            <a:endParaRPr lang="en-US" altLang="zh-CN" sz="800" dirty="0"/>
          </a:p>
          <a:p>
            <a:r>
              <a:rPr lang="en-US" altLang="zh-CN" dirty="0"/>
              <a:t>Each function in the function space can be represented as a linear combination of the basis functions.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3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Basis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9868"/>
            <a:ext cx="10515600" cy="5037095"/>
          </a:xfrm>
        </p:spPr>
        <p:txBody>
          <a:bodyPr>
            <a:normAutofit/>
          </a:bodyPr>
          <a:lstStyle/>
          <a:p>
            <a:r>
              <a:rPr lang="en-US" altLang="zh-CN" dirty="0"/>
              <a:t>Polynomials are part of larger class of linear models referred to as linear basis expansions</a:t>
            </a:r>
          </a:p>
          <a:p>
            <a:endParaRPr lang="en-US" altLang="zh-CN" sz="800" dirty="0"/>
          </a:p>
          <a:p>
            <a:r>
              <a:rPr lang="en-US" altLang="zh-CN" dirty="0"/>
              <a:t>Basic idea: augment or replace the original features in </a:t>
            </a:r>
            <a:r>
              <a:rPr lang="en-US" altLang="zh-CN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altLang="zh-CN" dirty="0"/>
              <a:t> with a transformed version of </a:t>
            </a:r>
            <a:r>
              <a:rPr lang="en-US" altLang="zh-CN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en-US" altLang="zh-CN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r>
              <a:rPr lang="en-US" altLang="zh-CN" dirty="0"/>
              <a:t>E.g. quadratic model with a single </a:t>
            </a:r>
            <a:r>
              <a:rPr lang="en-US" altLang="zh-CN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altLang="zh-CN" dirty="0"/>
              <a:t>, the basis expansion includes:</a:t>
            </a:r>
          </a:p>
          <a:p>
            <a:pPr marL="914400" lvl="2" indent="0">
              <a:buNone/>
            </a:pP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We can then fit a linear model on this augmented set of features yielding a familiar form….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869043"/>
              </p:ext>
            </p:extLst>
          </p:nvPr>
        </p:nvGraphicFramePr>
        <p:xfrm>
          <a:off x="4523090" y="3658415"/>
          <a:ext cx="1144893" cy="587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800" imgH="241200" progId="Equation.DSMT4">
                  <p:embed/>
                </p:oleObj>
              </mc:Choice>
              <mc:Fallback>
                <p:oleObj name="Equation" r:id="rId2" imgW="469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23090" y="3658415"/>
                        <a:ext cx="1144893" cy="587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947797"/>
              </p:ext>
            </p:extLst>
          </p:nvPr>
        </p:nvGraphicFramePr>
        <p:xfrm>
          <a:off x="1579130" y="5309781"/>
          <a:ext cx="86106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30520" imgH="253800" progId="Equation.DSMT4">
                  <p:embed/>
                </p:oleObj>
              </mc:Choice>
              <mc:Fallback>
                <p:oleObj name="Equation" r:id="rId4" imgW="3530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9130" y="5309781"/>
                        <a:ext cx="8610600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750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Linear Basis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Some widely used basis expansions:</a:t>
            </a:r>
          </a:p>
          <a:p>
            <a:pPr lvl="1"/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h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=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= 1, . . . 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the original linear model</a:t>
            </a:r>
          </a:p>
          <a:p>
            <a:pPr lvl="1"/>
            <a:endParaRPr lang="en-US" sz="800" dirty="0"/>
          </a:p>
          <a:p>
            <a:pPr lvl="1"/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h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=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baseline="30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h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=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/>
              <a:t>or higher order polynomials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augment the inputs with polynomial terms </a:t>
            </a:r>
          </a:p>
          <a:p>
            <a:pPr lvl="2"/>
            <a:r>
              <a:rPr lang="en-US" dirty="0"/>
              <a:t>Note t</a:t>
            </a:r>
            <a:r>
              <a:rPr lang="en-US" sz="2000" dirty="0"/>
              <a:t>he number of variables grows exponentially in the degree of the polynomial: </a:t>
            </a:r>
            <a:r>
              <a:rPr lang="en-US" sz="2000" dirty="0">
                <a:latin typeface="Times" panose="02020603050405020304" pitchFamily="18" charset="0"/>
                <a:cs typeface="Times" panose="02020603050405020304" pitchFamily="18" charset="0"/>
              </a:rPr>
              <a:t>O(</a:t>
            </a:r>
            <a:r>
              <a:rPr lang="en-US" sz="2000" dirty="0" err="1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2000" baseline="30000" dirty="0" err="1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sz="2000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sz="2000" dirty="0"/>
              <a:t> for a degree-d polynomial </a:t>
            </a:r>
          </a:p>
          <a:p>
            <a:pPr lvl="2"/>
            <a:endParaRPr lang="en-US" sz="800" dirty="0"/>
          </a:p>
          <a:p>
            <a:pPr lvl="1"/>
            <a:r>
              <a:rPr lang="is-IS" i="1" dirty="0">
                <a:latin typeface="Times" panose="02020603050405020304" pitchFamily="18" charset="0"/>
                <a:cs typeface="Times" panose="02020603050405020304" pitchFamily="18" charset="0"/>
              </a:rPr>
              <a:t>h</a:t>
            </a:r>
            <a:r>
              <a:rPr lang="is-I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is-I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is-I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is-IS" dirty="0">
                <a:latin typeface="Times" panose="02020603050405020304" pitchFamily="18" charset="0"/>
                <a:cs typeface="Times" panose="02020603050405020304" pitchFamily="18" charset="0"/>
              </a:rPr>
              <a:t>) = log(</a:t>
            </a:r>
            <a:r>
              <a:rPr lang="is-I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is-I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is-IS" dirty="0">
                <a:latin typeface="Times" panose="02020603050405020304" pitchFamily="18" charset="0"/>
                <a:cs typeface="Times" panose="02020603050405020304" pitchFamily="18" charset="0"/>
              </a:rPr>
              <a:t>), </a:t>
            </a:r>
            <a:r>
              <a:rPr lang="is-IS" dirty="0"/>
              <a:t>... </a:t>
            </a:r>
            <a:r>
              <a:rPr lang="is-IS" dirty="0">
                <a:sym typeface="Wingdings"/>
              </a:rPr>
              <a:t> other nonlinear </a:t>
            </a:r>
            <a:r>
              <a:rPr lang="en-US" dirty="0"/>
              <a:t>transformations</a:t>
            </a:r>
          </a:p>
          <a:p>
            <a:pPr lvl="1"/>
            <a:endParaRPr lang="en-US" sz="800" dirty="0"/>
          </a:p>
          <a:p>
            <a:pPr lvl="1"/>
            <a:r>
              <a:rPr lang="is-IS" i="1" dirty="0">
                <a:latin typeface="Times" panose="02020603050405020304" pitchFamily="18" charset="0"/>
                <a:cs typeface="Times" panose="02020603050405020304" pitchFamily="18" charset="0"/>
              </a:rPr>
              <a:t>h</a:t>
            </a:r>
            <a:r>
              <a:rPr lang="is-I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is-I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is-I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is-IS" dirty="0">
                <a:latin typeface="Times" panose="02020603050405020304" pitchFamily="18" charset="0"/>
                <a:cs typeface="Times" panose="02020603050405020304" pitchFamily="18" charset="0"/>
              </a:rPr>
              <a:t>) = I(</a:t>
            </a:r>
            <a:r>
              <a:rPr lang="is-I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is-I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is-IS" dirty="0">
                <a:latin typeface="Times" panose="02020603050405020304" pitchFamily="18" charset="0"/>
                <a:cs typeface="Times" panose="02020603050405020304" pitchFamily="18" charset="0"/>
              </a:rPr>
              <a:t> ≤ </a:t>
            </a:r>
            <a:r>
              <a:rPr lang="is-I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is-I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is-IS" dirty="0">
                <a:latin typeface="Times" panose="02020603050405020304" pitchFamily="18" charset="0"/>
                <a:cs typeface="Times" panose="02020603050405020304" pitchFamily="18" charset="0"/>
              </a:rPr>
              <a:t> &lt; </a:t>
            </a:r>
            <a:r>
              <a:rPr lang="is-IS" i="1" dirty="0">
                <a:latin typeface="Times" panose="02020603050405020304" pitchFamily="18" charset="0"/>
                <a:cs typeface="Times" panose="02020603050405020304" pitchFamily="18" charset="0"/>
              </a:rPr>
              <a:t>U</a:t>
            </a:r>
            <a:r>
              <a:rPr lang="is-I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is-I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is-IS" dirty="0"/>
              <a:t>, </a:t>
            </a:r>
            <a:r>
              <a:rPr lang="en-US" dirty="0"/>
              <a:t>breaking the range of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/>
              <a:t>up into non-overlapping regions </a:t>
            </a:r>
            <a:r>
              <a:rPr lang="is-IS" dirty="0">
                <a:sym typeface="Wingdings"/>
              </a:rPr>
              <a:t> piecewise constant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5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Linear Basis Expansion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89470"/>
            <a:ext cx="10515600" cy="4351338"/>
          </a:xfrm>
        </p:spPr>
        <p:txBody>
          <a:bodyPr/>
          <a:lstStyle/>
          <a:p>
            <a:r>
              <a:rPr lang="en-US" dirty="0"/>
              <a:t>Linear Regression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Question: How do you find          ?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023006"/>
              </p:ext>
            </p:extLst>
          </p:nvPr>
        </p:nvGraphicFramePr>
        <p:xfrm>
          <a:off x="2382982" y="2121045"/>
          <a:ext cx="236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x</a:t>
                      </a:r>
                      <a:r>
                        <a:rPr lang="en-US" i="0" baseline="-25000" dirty="0"/>
                        <a:t>1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x</a:t>
                      </a:r>
                      <a:r>
                        <a:rPr lang="en-US" i="0" baseline="-25000" dirty="0"/>
                        <a:t>2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x</a:t>
                      </a:r>
                      <a:r>
                        <a:rPr lang="en-US" i="0" baseline="-25000" dirty="0"/>
                        <a:t>3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069957"/>
              </p:ext>
            </p:extLst>
          </p:nvPr>
        </p:nvGraphicFramePr>
        <p:xfrm>
          <a:off x="5070766" y="2418579"/>
          <a:ext cx="5292725" cy="546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63480" imgH="253800" progId="Equation.DSMT4">
                  <p:embed/>
                </p:oleObj>
              </mc:Choice>
              <mc:Fallback>
                <p:oleObj name="Equation" r:id="rId2" imgW="2463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070766" y="2418579"/>
                        <a:ext cx="5292725" cy="546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391893"/>
              </p:ext>
            </p:extLst>
          </p:nvPr>
        </p:nvGraphicFramePr>
        <p:xfrm>
          <a:off x="4935250" y="4045694"/>
          <a:ext cx="696623" cy="504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280" imgH="266400" progId="Equation.DSMT4">
                  <p:embed/>
                </p:oleObj>
              </mc:Choice>
              <mc:Fallback>
                <p:oleObj name="Equation" r:id="rId4" imgW="3682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250" y="4045694"/>
                        <a:ext cx="696623" cy="5049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2895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Basis Expansion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5500" y="1550232"/>
            <a:ext cx="10515600" cy="4351338"/>
          </a:xfrm>
        </p:spPr>
        <p:txBody>
          <a:bodyPr/>
          <a:lstStyle/>
          <a:p>
            <a:r>
              <a:rPr lang="en-US" dirty="0"/>
              <a:t>Non-linear Model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Question: Now how do you find           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959196"/>
              </p:ext>
            </p:extLst>
          </p:nvPr>
        </p:nvGraphicFramePr>
        <p:xfrm>
          <a:off x="2423532" y="2102644"/>
          <a:ext cx="236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x</a:t>
                      </a:r>
                      <a:r>
                        <a:rPr lang="en-US" i="0" baseline="-25000" dirty="0"/>
                        <a:t>1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x</a:t>
                      </a:r>
                      <a:r>
                        <a:rPr lang="en-US" i="0" baseline="-25000" dirty="0"/>
                        <a:t>2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x</a:t>
                      </a:r>
                      <a:r>
                        <a:rPr lang="en-US" i="0" baseline="-25000" dirty="0"/>
                        <a:t>3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763128"/>
              </p:ext>
            </p:extLst>
          </p:nvPr>
        </p:nvGraphicFramePr>
        <p:xfrm>
          <a:off x="5083969" y="2399348"/>
          <a:ext cx="6300787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33640" imgH="241200" progId="Equation.DSMT4">
                  <p:embed/>
                </p:oleObj>
              </mc:Choice>
              <mc:Fallback>
                <p:oleObj name="Equation" r:id="rId2" imgW="2933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083969" y="2399348"/>
                        <a:ext cx="6300787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574474"/>
              </p:ext>
            </p:extLst>
          </p:nvPr>
        </p:nvGraphicFramePr>
        <p:xfrm>
          <a:off x="5523740" y="3424817"/>
          <a:ext cx="79057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280" imgH="266400" progId="Equation.DSMT4">
                  <p:embed/>
                </p:oleObj>
              </mc:Choice>
              <mc:Fallback>
                <p:oleObj name="Equation" r:id="rId4" imgW="3682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3740" y="3424817"/>
                        <a:ext cx="79057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790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69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Linear Basis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989"/>
            <a:ext cx="10515600" cy="4351338"/>
          </a:xfrm>
        </p:spPr>
        <p:txBody>
          <a:bodyPr/>
          <a:lstStyle/>
          <a:p>
            <a:r>
              <a:rPr lang="en-US" dirty="0"/>
              <a:t>We can easily fit any model of type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i.e. we can easily do a </a:t>
            </a:r>
            <a:r>
              <a:rPr lang="en-US" i="1" dirty="0">
                <a:solidFill>
                  <a:srgbClr val="00B0F0"/>
                </a:solidFill>
              </a:rPr>
              <a:t>linear basis expansion </a:t>
            </a:r>
            <a:r>
              <a:rPr lang="en-US" dirty="0"/>
              <a:t>in </a:t>
            </a:r>
            <a:r>
              <a:rPr lang="en-US" i="1" dirty="0">
                <a:latin typeface="Times" pitchFamily="18" charset="0"/>
              </a:rPr>
              <a:t>X</a:t>
            </a:r>
            <a:endParaRPr lang="en-US" dirty="0">
              <a:latin typeface="Times" pitchFamily="18" charset="0"/>
            </a:endParaRPr>
          </a:p>
          <a:p>
            <a:r>
              <a:rPr lang="en-US" dirty="0"/>
              <a:t>However, if the model is thought to be nonlinear, but exact form unknown, we can try to introduce interaction terms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359360"/>
              </p:ext>
            </p:extLst>
          </p:nvPr>
        </p:nvGraphicFramePr>
        <p:xfrm>
          <a:off x="3674918" y="2209801"/>
          <a:ext cx="3454400" cy="673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98320" imgH="291960" progId="Equation.DSMT4">
                  <p:embed/>
                </p:oleObj>
              </mc:Choice>
              <mc:Fallback>
                <p:oleObj name="Equation" r:id="rId2" imgW="14983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74918" y="2209801"/>
                        <a:ext cx="3454400" cy="673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510120"/>
              </p:ext>
            </p:extLst>
          </p:nvPr>
        </p:nvGraphicFramePr>
        <p:xfrm>
          <a:off x="3020291" y="5046519"/>
          <a:ext cx="5532438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00120" imgH="253800" progId="Equation.DSMT4">
                  <p:embed/>
                </p:oleObj>
              </mc:Choice>
              <mc:Fallback>
                <p:oleObj name="Equation" r:id="rId4" imgW="2400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0291" y="5046519"/>
                        <a:ext cx="5532438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1497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7918"/>
            <a:ext cx="4980709" cy="51690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Polynomial bases are a popular choice</a:t>
            </a:r>
          </a:p>
          <a:p>
            <a:endParaRPr lang="en-US" sz="800" dirty="0"/>
          </a:p>
          <a:p>
            <a:r>
              <a:rPr lang="en-US" dirty="0"/>
              <a:t>The can provide a flexible representations for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sz="12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</a:t>
            </a:r>
          </a:p>
          <a:p>
            <a:endParaRPr lang="en-US" sz="9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US" dirty="0">
                <a:cs typeface="Times" panose="02020603050405020304" pitchFamily="18" charset="0"/>
              </a:rPr>
              <a:t>However, the usual way we apply polynomials are</a:t>
            </a:r>
            <a:r>
              <a:rPr lang="en-US" dirty="0"/>
              <a:t> global </a:t>
            </a:r>
          </a:p>
          <a:p>
            <a:pPr lvl="1"/>
            <a:r>
              <a:rPr lang="en-US" dirty="0"/>
              <a:t>tweaking functional forms to suite a region causes the function to fluctuate wildly in remote regions. </a:t>
            </a:r>
          </a:p>
          <a:p>
            <a:pPr lvl="1"/>
            <a:r>
              <a:rPr lang="en-US" dirty="0"/>
              <a:t>Green = 4 degree</a:t>
            </a:r>
          </a:p>
          <a:p>
            <a:pPr lvl="1"/>
            <a:r>
              <a:rPr lang="en-US" dirty="0"/>
              <a:t>Blue = 6 degree </a:t>
            </a:r>
          </a:p>
          <a:p>
            <a:pPr lvl="1"/>
            <a:r>
              <a:rPr lang="en-US" dirty="0"/>
              <a:t>Red = 8 degree </a:t>
            </a:r>
          </a:p>
          <a:p>
            <a:pPr lvl="1"/>
            <a:endParaRPr lang="en-US" sz="9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091" y="256309"/>
            <a:ext cx="6334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465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69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Global vs. Local 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98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It sounds like it might be impossible to select an appropriate model,</a:t>
            </a:r>
            <a:r>
              <a:rPr lang="en-US" i="1" dirty="0"/>
              <a:t>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dirty="0"/>
              <a:t> when there are so many possible basis expansions</a:t>
            </a:r>
          </a:p>
          <a:p>
            <a:endParaRPr lang="en-US" sz="800" dirty="0"/>
          </a:p>
          <a:p>
            <a:r>
              <a:rPr lang="en-US" dirty="0"/>
              <a:t>The solution, it turns out, depends on a class of functions called splines</a:t>
            </a:r>
          </a:p>
          <a:p>
            <a:endParaRPr lang="en-US" sz="900" dirty="0"/>
          </a:p>
          <a:p>
            <a:r>
              <a:rPr lang="en-US" altLang="zh-CN" dirty="0"/>
              <a:t>Spline:</a:t>
            </a:r>
          </a:p>
          <a:p>
            <a:pPr lvl="1"/>
            <a:r>
              <a:rPr lang="en-US" altLang="zh-CN" dirty="0"/>
              <a:t>Defined as a special function defined piecewise by polynomials</a:t>
            </a:r>
          </a:p>
          <a:p>
            <a:pPr lvl="1"/>
            <a:r>
              <a:rPr lang="en-US" altLang="zh-CN" dirty="0"/>
              <a:t>In Computer Science, the term spline frequently refers to a piecewise polynomial (parametric) curve. </a:t>
            </a:r>
          </a:p>
          <a:p>
            <a:endParaRPr lang="en-US" altLang="zh-CN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74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More on Polynomial Basis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682" y="1325563"/>
            <a:ext cx="10515600" cy="4351338"/>
          </a:xfrm>
        </p:spPr>
        <p:txBody>
          <a:bodyPr/>
          <a:lstStyle/>
          <a:p>
            <a:r>
              <a:rPr lang="en-US" dirty="0"/>
              <a:t>Piecewise-polynomials and splines allow for local polynomial representations </a:t>
            </a:r>
          </a:p>
          <a:p>
            <a:endParaRPr lang="en-US" sz="800" dirty="0"/>
          </a:p>
          <a:p>
            <a:r>
              <a:rPr lang="en-US" dirty="0"/>
              <a:t>Problem: the number of basis functions can grow too large to fit using limited data.</a:t>
            </a:r>
          </a:p>
          <a:p>
            <a:endParaRPr lang="en-US" sz="800" dirty="0"/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Restriction methods - limit the class of functions </a:t>
            </a:r>
          </a:p>
          <a:p>
            <a:pPr lvl="1"/>
            <a:endParaRPr lang="en-US" sz="800" dirty="0"/>
          </a:p>
          <a:p>
            <a:r>
              <a:rPr lang="en-US" dirty="0"/>
              <a:t>Example: additive model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191" y="4469931"/>
            <a:ext cx="4025900" cy="209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170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Piecewise Polynomial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start from the point where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dirty="0"/>
              <a:t> is one-dimensional</a:t>
            </a:r>
          </a:p>
          <a:p>
            <a:endParaRPr lang="en-US" dirty="0"/>
          </a:p>
          <a:p>
            <a:r>
              <a:rPr lang="en-US" b="1" dirty="0"/>
              <a:t>Definition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Assume the domain </a:t>
            </a:r>
            <a:r>
              <a:rPr lang="en-US" dirty="0">
                <a:latin typeface="Times" pitchFamily="18" charset="0"/>
              </a:rPr>
              <a:t>[</a:t>
            </a:r>
            <a:r>
              <a:rPr lang="en-US" i="1" dirty="0">
                <a:latin typeface="Times" pitchFamily="18" charset="0"/>
              </a:rPr>
              <a:t>a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i="1" dirty="0">
                <a:latin typeface="Times" pitchFamily="18" charset="0"/>
              </a:rPr>
              <a:t>b</a:t>
            </a:r>
            <a:r>
              <a:rPr lang="en-US" dirty="0">
                <a:latin typeface="Times" pitchFamily="18" charset="0"/>
              </a:rPr>
              <a:t>] </a:t>
            </a:r>
            <a:r>
              <a:rPr lang="en-US" dirty="0"/>
              <a:t>of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dirty="0"/>
              <a:t> is split into intervals </a:t>
            </a:r>
            <a:r>
              <a:rPr lang="en-US" dirty="0">
                <a:latin typeface="Times" pitchFamily="18" charset="0"/>
              </a:rPr>
              <a:t>[</a:t>
            </a:r>
            <a:r>
              <a:rPr lang="en-US" i="1" dirty="0">
                <a:latin typeface="Times" pitchFamily="18" charset="0"/>
              </a:rPr>
              <a:t>a</a:t>
            </a:r>
            <a:r>
              <a:rPr lang="en-US" dirty="0">
                <a:latin typeface="+mj-lt"/>
              </a:rPr>
              <a:t>,</a:t>
            </a:r>
            <a:r>
              <a:rPr lang="en-US" dirty="0"/>
              <a:t> 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>
                <a:latin typeface="Times" pitchFamily="18" charset="0"/>
              </a:rPr>
              <a:t>)</a:t>
            </a:r>
            <a:r>
              <a:rPr lang="en-US" dirty="0"/>
              <a:t>, </a:t>
            </a:r>
            <a:r>
              <a:rPr lang="en-US" dirty="0">
                <a:latin typeface="Times" pitchFamily="18" charset="0"/>
              </a:rPr>
              <a:t>[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baseline="-25000" dirty="0"/>
              <a:t>2</a:t>
            </a:r>
            <a:r>
              <a:rPr lang="en-US" dirty="0">
                <a:latin typeface="+mj-lt"/>
              </a:rPr>
              <a:t>,</a:t>
            </a:r>
            <a:r>
              <a:rPr lang="en-US" dirty="0"/>
              <a:t> 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baseline="-25000" dirty="0"/>
              <a:t>3</a:t>
            </a:r>
            <a:r>
              <a:rPr lang="en-US" dirty="0">
                <a:latin typeface="Times" pitchFamily="18" charset="0"/>
              </a:rPr>
              <a:t>),…, [</a:t>
            </a:r>
            <a:r>
              <a:rPr lang="en-US" i="1" dirty="0" err="1">
                <a:latin typeface="Symbol" pitchFamily="18" charset="2"/>
              </a:rPr>
              <a:t>x</a:t>
            </a:r>
            <a:r>
              <a:rPr lang="en-US" i="1" baseline="-25000" dirty="0" err="1">
                <a:latin typeface="Times" pitchFamily="18" charset="0"/>
              </a:rPr>
              <a:t>m</a:t>
            </a:r>
            <a:r>
              <a:rPr lang="en-US" dirty="0"/>
              <a:t>,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i="1" dirty="0">
                <a:latin typeface="Times" pitchFamily="18" charset="0"/>
              </a:rPr>
              <a:t>b</a:t>
            </a:r>
            <a:r>
              <a:rPr lang="en-US" dirty="0">
                <a:latin typeface="Times" pitchFamily="18" charset="0"/>
              </a:rPr>
              <a:t>]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Then </a:t>
            </a:r>
            <a:r>
              <a:rPr lang="en-US" i="1" dirty="0">
                <a:latin typeface="Times" pitchFamily="18" charset="0"/>
              </a:rPr>
              <a:t>f</a:t>
            </a:r>
            <a:r>
              <a:rPr lang="en-US" sz="800" i="1" dirty="0">
                <a:latin typeface="Times" pitchFamily="18" charset="0"/>
              </a:rPr>
              <a:t> </a:t>
            </a:r>
            <a:r>
              <a:rPr lang="en-US" dirty="0">
                <a:latin typeface="Times" pitchFamily="18" charset="0"/>
              </a:rPr>
              <a:t>(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dirty="0">
                <a:latin typeface="Times" pitchFamily="18" charset="0"/>
              </a:rPr>
              <a:t>)</a:t>
            </a:r>
            <a:r>
              <a:rPr lang="en-US" dirty="0"/>
              <a:t> is said to be a </a:t>
            </a:r>
            <a:r>
              <a:rPr lang="en-US" i="1" dirty="0">
                <a:solidFill>
                  <a:srgbClr val="00B0F0"/>
                </a:solidFill>
              </a:rPr>
              <a:t>piecewise polynomial </a:t>
            </a:r>
            <a:r>
              <a:rPr lang="en-US" dirty="0"/>
              <a:t>if </a:t>
            </a:r>
            <a:r>
              <a:rPr lang="en-US" i="1" dirty="0">
                <a:latin typeface="Times" pitchFamily="18" charset="0"/>
              </a:rPr>
              <a:t>f</a:t>
            </a:r>
            <a:r>
              <a:rPr lang="en-US" sz="800" i="1" dirty="0">
                <a:latin typeface="Times" pitchFamily="18" charset="0"/>
              </a:rPr>
              <a:t> </a:t>
            </a:r>
            <a:r>
              <a:rPr lang="en-US" dirty="0">
                <a:latin typeface="Times" pitchFamily="18" charset="0"/>
              </a:rPr>
              <a:t>(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dirty="0">
                <a:latin typeface="Times" pitchFamily="18" charset="0"/>
              </a:rPr>
              <a:t>)</a:t>
            </a:r>
            <a:r>
              <a:rPr lang="en-US" dirty="0"/>
              <a:t> is represented by separate polynomials in the different intervals.  </a:t>
            </a:r>
          </a:p>
          <a:p>
            <a:pPr lvl="1"/>
            <a:r>
              <a:rPr lang="en-US" dirty="0"/>
              <a:t>The points 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baseline="-25000" dirty="0">
                <a:latin typeface="Symbol" pitchFamily="18" charset="2"/>
              </a:rPr>
              <a:t>1</a:t>
            </a:r>
            <a:r>
              <a:rPr lang="en-US" dirty="0"/>
              <a:t>, 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>
                <a:latin typeface="Symbol" pitchFamily="18" charset="2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 are called </a:t>
            </a:r>
            <a:r>
              <a:rPr lang="en-US" i="1" dirty="0">
                <a:solidFill>
                  <a:srgbClr val="00B0F0"/>
                </a:solidFill>
              </a:rPr>
              <a:t>knots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5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Linear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7967"/>
            <a:ext cx="10515600" cy="46112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have been focusing on the idea of using linear combinations of input features in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to make some determination about an outcome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Linear regression</a:t>
            </a:r>
          </a:p>
          <a:p>
            <a:pPr lvl="1"/>
            <a:r>
              <a:rPr lang="en-US" dirty="0"/>
              <a:t>Logistic regression</a:t>
            </a:r>
          </a:p>
          <a:p>
            <a:pPr lvl="1"/>
            <a:r>
              <a:rPr lang="en-US" dirty="0"/>
              <a:t>LDA</a:t>
            </a:r>
          </a:p>
          <a:p>
            <a:pPr lvl="1"/>
            <a:endParaRPr lang="en-US" sz="900" dirty="0"/>
          </a:p>
          <a:p>
            <a:r>
              <a:rPr lang="en-US" dirty="0"/>
              <a:t>In general, it seems unlikely that the relationship between our outcome of interest is always linear in our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’s</a:t>
            </a:r>
          </a:p>
          <a:p>
            <a:endParaRPr lang="en-US" sz="800" dirty="0"/>
          </a:p>
          <a:p>
            <a:r>
              <a:rPr lang="en-US" dirty="0"/>
              <a:t>So how might we relax this assumption?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556590"/>
              </p:ext>
            </p:extLst>
          </p:nvPr>
        </p:nvGraphicFramePr>
        <p:xfrm>
          <a:off x="3496848" y="2229632"/>
          <a:ext cx="3744215" cy="592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880" imgH="241200" progId="Equation.DSMT4">
                  <p:embed/>
                </p:oleObj>
              </mc:Choice>
              <mc:Fallback>
                <p:oleObj name="Equation" r:id="rId2" imgW="1523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96848" y="2229632"/>
                        <a:ext cx="3744215" cy="5928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618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Piecewise Constant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6909"/>
            <a:ext cx="10515600" cy="4930054"/>
          </a:xfrm>
        </p:spPr>
        <p:txBody>
          <a:bodyPr/>
          <a:lstStyle/>
          <a:p>
            <a:r>
              <a:rPr lang="en-US" dirty="0"/>
              <a:t>To understand splines, we start by building a piecewise model</a:t>
            </a:r>
          </a:p>
          <a:p>
            <a:endParaRPr lang="en-US" sz="1200" dirty="0"/>
          </a:p>
          <a:p>
            <a:r>
              <a:rPr lang="en-US" dirty="0"/>
              <a:t>First we partition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into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+1</a:t>
            </a:r>
            <a:r>
              <a:rPr lang="en-US" dirty="0"/>
              <a:t> intervals by choosing </a:t>
            </a:r>
            <a:r>
              <a:rPr lang="en-US" i="1" dirty="0"/>
              <a:t>K</a:t>
            </a:r>
            <a:r>
              <a:rPr lang="en-US" dirty="0"/>
              <a:t> points,            , called </a:t>
            </a:r>
            <a:r>
              <a:rPr lang="en-US" i="1" dirty="0"/>
              <a:t>knots</a:t>
            </a:r>
          </a:p>
          <a:p>
            <a:pPr lvl="1"/>
            <a:r>
              <a:rPr lang="en-US" dirty="0"/>
              <a:t>For our example, we consider three knots and the inflection points of our true curve (i.e. no noise)</a:t>
            </a:r>
          </a:p>
          <a:p>
            <a:pPr lvl="1"/>
            <a:r>
              <a:rPr lang="en-US" dirty="0"/>
              <a:t>These occur at </a:t>
            </a:r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349645"/>
              </p:ext>
            </p:extLst>
          </p:nvPr>
        </p:nvGraphicFramePr>
        <p:xfrm>
          <a:off x="9669315" y="1985051"/>
          <a:ext cx="929697" cy="588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0880" imgH="241200" progId="Equation.DSMT4">
                  <p:embed/>
                </p:oleObj>
              </mc:Choice>
              <mc:Fallback>
                <p:oleObj name="Equation" r:id="rId2" imgW="380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669315" y="1985051"/>
                        <a:ext cx="929697" cy="5888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40050"/>
              </p:ext>
            </p:extLst>
          </p:nvPr>
        </p:nvGraphicFramePr>
        <p:xfrm>
          <a:off x="3443577" y="4252479"/>
          <a:ext cx="2878137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80800" imgH="571320" progId="Equation.DSMT4">
                  <p:embed/>
                </p:oleObj>
              </mc:Choice>
              <mc:Fallback>
                <p:oleObj name="Equation" r:id="rId4" imgW="11808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43577" y="4252479"/>
                        <a:ext cx="2878137" cy="1395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3045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Basis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/>
          <a:lstStyle/>
          <a:p>
            <a:r>
              <a:rPr lang="en-US" dirty="0"/>
              <a:t>What do the basis functions for this piecewise constant basis expansion model look like?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78772" y="2510127"/>
          <a:ext cx="6251575" cy="300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33640" imgH="1409400" progId="Equation.DSMT4">
                  <p:embed/>
                </p:oleObj>
              </mc:Choice>
              <mc:Fallback>
                <p:oleObj name="Equation" r:id="rId2" imgW="293364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78772" y="2510127"/>
                        <a:ext cx="6251575" cy="300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953490" y="2281527"/>
            <a:ext cx="6868391" cy="34646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98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Constant Piecewise Model Form?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/>
          <a:lstStyle/>
          <a:p>
            <a:r>
              <a:rPr lang="en-US" dirty="0"/>
              <a:t>What does the model look like?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6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Constant Piecewise Model Form?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/>
          <a:lstStyle/>
          <a:p>
            <a:r>
              <a:rPr lang="en-US" dirty="0"/>
              <a:t>What does the model look like?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412826"/>
              </p:ext>
            </p:extLst>
          </p:nvPr>
        </p:nvGraphicFramePr>
        <p:xfrm>
          <a:off x="1328304" y="1987550"/>
          <a:ext cx="92329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73520" imgH="164880" progId="Equation.DSMT4">
                  <p:embed/>
                </p:oleObj>
              </mc:Choice>
              <mc:Fallback>
                <p:oleObj name="Equation" r:id="rId2" imgW="46735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28304" y="1987550"/>
                        <a:ext cx="9232900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9106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Constant Piecewise Model Form?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/>
          <a:lstStyle/>
          <a:p>
            <a:r>
              <a:rPr lang="en-US" dirty="0"/>
              <a:t>What does the model look like?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665939"/>
              </p:ext>
            </p:extLst>
          </p:nvPr>
        </p:nvGraphicFramePr>
        <p:xfrm>
          <a:off x="1479839" y="1849581"/>
          <a:ext cx="865663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81200" imgH="266400" progId="Equation.DSMT4">
                  <p:embed/>
                </p:oleObj>
              </mc:Choice>
              <mc:Fallback>
                <p:oleObj name="Equation" r:id="rId2" imgW="4381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79839" y="1849581"/>
                        <a:ext cx="8656638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1249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66700"/>
            <a:ext cx="6334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4420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Linear Piecewise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/>
          <a:lstStyle/>
          <a:p>
            <a:r>
              <a:rPr lang="en-US" dirty="0"/>
              <a:t>The piecewise constant model isn’t particularly interesting (especially in this case)</a:t>
            </a:r>
          </a:p>
          <a:p>
            <a:endParaRPr lang="en-US" sz="1200" dirty="0"/>
          </a:p>
          <a:p>
            <a:r>
              <a:rPr lang="en-US" dirty="0"/>
              <a:t>We can extend this to a piecewise linear case where we actually allow the value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dirty="0"/>
              <a:t> </a:t>
            </a:r>
            <a:r>
              <a:rPr lang="en-US" dirty="0"/>
              <a:t>to impact our predicted values in each of our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i="1" dirty="0"/>
              <a:t> </a:t>
            </a:r>
            <a:r>
              <a:rPr lang="en-US" dirty="0"/>
              <a:t>regions</a:t>
            </a:r>
          </a:p>
          <a:p>
            <a:endParaRPr lang="en-US" sz="1200" dirty="0"/>
          </a:p>
          <a:p>
            <a:r>
              <a:rPr lang="en-US" dirty="0"/>
              <a:t>In this case we can accomplish this by adding 4 additional functions to our linear basis expansion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81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Basis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/>
          <a:lstStyle/>
          <a:p>
            <a:r>
              <a:rPr lang="en-US" dirty="0"/>
              <a:t>What do the basis functions for this piecewise linear basis expansion model look like?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09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Linear Piecewise Model Form?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/>
          <a:lstStyle/>
          <a:p>
            <a:r>
              <a:rPr lang="en-US" dirty="0"/>
              <a:t>What does the model look like?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241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Linear Piecewise Model Form?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/>
          <a:lstStyle/>
          <a:p>
            <a:r>
              <a:rPr lang="en-US" dirty="0"/>
              <a:t>What does the model look like?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994112"/>
              </p:ext>
            </p:extLst>
          </p:nvPr>
        </p:nvGraphicFramePr>
        <p:xfrm>
          <a:off x="1723231" y="1822595"/>
          <a:ext cx="874553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73520" imgH="164880" progId="Equation.DSMT4">
                  <p:embed/>
                </p:oleObj>
              </mc:Choice>
              <mc:Fallback>
                <p:oleObj name="Equation" r:id="rId2" imgW="46735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23231" y="1822595"/>
                        <a:ext cx="8745537" cy="309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9780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Why consider alternatives to a “standard” linear model in any kind of regression modeling?</a:t>
            </a:r>
          </a:p>
          <a:p>
            <a:endParaRPr lang="en-US" sz="800" dirty="0"/>
          </a:p>
          <a:p>
            <a:r>
              <a:rPr lang="en-US" dirty="0"/>
              <a:t>Though we often treat relationships as linear, this is not generally reality</a:t>
            </a:r>
          </a:p>
          <a:p>
            <a:pPr lvl="1"/>
            <a:r>
              <a:rPr lang="en-US" dirty="0"/>
              <a:t>Convenient and easy to interpret</a:t>
            </a:r>
          </a:p>
          <a:p>
            <a:pPr lvl="1"/>
            <a:r>
              <a:rPr lang="en-US" dirty="0"/>
              <a:t>May be a reasonable under constraints</a:t>
            </a:r>
          </a:p>
          <a:p>
            <a:pPr lvl="1"/>
            <a:r>
              <a:rPr lang="en-US" dirty="0"/>
              <a:t>Sometimes necessary</a:t>
            </a:r>
          </a:p>
          <a:p>
            <a:pPr lvl="2"/>
            <a:r>
              <a:rPr lang="en-US" dirty="0"/>
              <a:t>Large </a:t>
            </a:r>
            <a:r>
              <a:rPr lang="en-US" i="1" dirty="0">
                <a:latin typeface="Times" pitchFamily="18" charset="0"/>
              </a:rPr>
              <a:t>p</a:t>
            </a:r>
            <a:r>
              <a:rPr lang="en-US" dirty="0"/>
              <a:t>, small </a:t>
            </a:r>
            <a:r>
              <a:rPr lang="en-US" i="1" dirty="0">
                <a:latin typeface="Times" pitchFamily="18" charset="0"/>
              </a:rPr>
              <a:t>N</a:t>
            </a:r>
            <a:r>
              <a:rPr lang="en-US" dirty="0"/>
              <a:t> (avoid </a:t>
            </a:r>
            <a:r>
              <a:rPr lang="en-US" dirty="0" err="1"/>
              <a:t>overfitting</a:t>
            </a:r>
            <a:r>
              <a:rPr lang="en-US" dirty="0"/>
              <a:t>)</a:t>
            </a:r>
          </a:p>
          <a:p>
            <a:pPr lvl="2"/>
            <a:endParaRPr lang="en-US" sz="800" dirty="0"/>
          </a:p>
          <a:p>
            <a:r>
              <a:rPr lang="en-US" dirty="0"/>
              <a:t>Sometimes however, it makes sense to move beyond linearity</a:t>
            </a:r>
          </a:p>
        </p:txBody>
      </p:sp>
    </p:spTree>
    <p:extLst>
      <p:ext uri="{BB962C8B-B14F-4D97-AF65-F5344CB8AC3E}">
        <p14:creationId xmlns:p14="http://schemas.microsoft.com/office/powerpoint/2010/main" val="1797252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Linear Piecewise Model Form?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/>
          <a:lstStyle/>
          <a:p>
            <a:r>
              <a:rPr lang="en-US" dirty="0"/>
              <a:t>What does the estimate look like in each region?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537104"/>
              </p:ext>
            </p:extLst>
          </p:nvPr>
        </p:nvGraphicFramePr>
        <p:xfrm>
          <a:off x="1877724" y="2445688"/>
          <a:ext cx="13303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1320480" progId="Equation.DSMT4">
                  <p:embed/>
                </p:oleObj>
              </mc:Choice>
              <mc:Fallback>
                <p:oleObj name="Equation" r:id="rId2" imgW="711000" imgH="1320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77724" y="2445688"/>
                        <a:ext cx="1330325" cy="247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01523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545" y="241627"/>
            <a:ext cx="6359237" cy="634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373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Piecewise Linear Model with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837"/>
            <a:ext cx="10515600" cy="4597545"/>
          </a:xfrm>
        </p:spPr>
        <p:txBody>
          <a:bodyPr/>
          <a:lstStyle/>
          <a:p>
            <a:r>
              <a:rPr lang="en-US" dirty="0"/>
              <a:t>For a continuous piecewise linear function we need to add constraints</a:t>
            </a:r>
          </a:p>
          <a:p>
            <a:pPr lvl="1"/>
            <a:r>
              <a:rPr lang="en-US" dirty="0"/>
              <a:t>linear functions on each interval with constraints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048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Piecewise Continuous Linear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837"/>
            <a:ext cx="10515600" cy="4597545"/>
          </a:xfrm>
        </p:spPr>
        <p:txBody>
          <a:bodyPr/>
          <a:lstStyle/>
          <a:p>
            <a:r>
              <a:rPr lang="en-US" dirty="0"/>
              <a:t>These constraints can be incorporated directly into the basis functions: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Where (</a:t>
            </a:r>
            <a:r>
              <a:rPr lang="en-US" baseline="30000" dirty="0"/>
              <a:t>.</a:t>
            </a:r>
            <a:r>
              <a:rPr lang="en-US" dirty="0"/>
              <a:t>)</a:t>
            </a:r>
            <a:r>
              <a:rPr lang="en-US" baseline="-25000" dirty="0"/>
              <a:t>+</a:t>
            </a:r>
            <a:r>
              <a:rPr lang="en-US" dirty="0"/>
              <a:t> denotes the positive portion of its argument: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231885"/>
              </p:ext>
            </p:extLst>
          </p:nvPr>
        </p:nvGraphicFramePr>
        <p:xfrm>
          <a:off x="2812907" y="2347913"/>
          <a:ext cx="5049837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97000" imgH="774360" progId="Equation.DSMT4">
                  <p:embed/>
                </p:oleObj>
              </mc:Choice>
              <mc:Fallback>
                <p:oleObj name="Equation" r:id="rId2" imgW="299700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12907" y="2347913"/>
                        <a:ext cx="5049837" cy="130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758398"/>
              </p:ext>
            </p:extLst>
          </p:nvPr>
        </p:nvGraphicFramePr>
        <p:xfrm>
          <a:off x="3971059" y="4794395"/>
          <a:ext cx="17970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6680" imgH="457200" progId="Equation.DSMT4">
                  <p:embed/>
                </p:oleObj>
              </mc:Choice>
              <mc:Fallback>
                <p:oleObj name="Equation" r:id="rId4" imgW="1066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71059" y="4794395"/>
                        <a:ext cx="179705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51008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Piecewise Continuous Linear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597545"/>
          </a:xfrm>
        </p:spPr>
        <p:txBody>
          <a:bodyPr/>
          <a:lstStyle/>
          <a:p>
            <a:r>
              <a:rPr lang="en-US" dirty="0"/>
              <a:t>Under this definition we get: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our model is: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378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Piecewise Continuous Linear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597545"/>
          </a:xfrm>
        </p:spPr>
        <p:txBody>
          <a:bodyPr/>
          <a:lstStyle/>
          <a:p>
            <a:r>
              <a:rPr lang="en-US" dirty="0"/>
              <a:t>So consider the following conditions and our model…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888989"/>
              </p:ext>
            </p:extLst>
          </p:nvPr>
        </p:nvGraphicFramePr>
        <p:xfrm>
          <a:off x="1662402" y="2278352"/>
          <a:ext cx="6332537" cy="349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59120" imgH="2070000" progId="Equation.DSMT4">
                  <p:embed/>
                </p:oleObj>
              </mc:Choice>
              <mc:Fallback>
                <p:oleObj name="Equation" r:id="rId2" imgW="3759120" imgH="2070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62402" y="2278352"/>
                        <a:ext cx="6332537" cy="3494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6483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Piecewise Continuous Linear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837"/>
            <a:ext cx="10515600" cy="4597545"/>
          </a:xfrm>
        </p:spPr>
        <p:txBody>
          <a:bodyPr/>
          <a:lstStyle/>
          <a:p>
            <a:r>
              <a:rPr lang="en-US" dirty="0"/>
              <a:t>It can easily be checked that these basis functions lead to a composite function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sz="1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dirty="0"/>
              <a:t> that:</a:t>
            </a:r>
          </a:p>
          <a:p>
            <a:pPr lvl="1"/>
            <a:r>
              <a:rPr lang="en-US" dirty="0"/>
              <a:t>It is everywhere continuous</a:t>
            </a:r>
          </a:p>
          <a:p>
            <a:pPr lvl="1"/>
            <a:r>
              <a:rPr lang="en-US" dirty="0"/>
              <a:t>It is linear everywhere except the knots</a:t>
            </a:r>
          </a:p>
          <a:p>
            <a:pPr lvl="1"/>
            <a:r>
              <a:rPr lang="en-US" dirty="0"/>
              <a:t>Has a different slope for each region</a:t>
            </a:r>
          </a:p>
          <a:p>
            <a:endParaRPr lang="en-US" sz="1200" dirty="0"/>
          </a:p>
          <a:p>
            <a:r>
              <a:rPr lang="en-US" dirty="0"/>
              <a:t>Also, note that the degrees of freedom add up:</a:t>
            </a:r>
          </a:p>
          <a:p>
            <a:pPr lvl="1"/>
            <a:r>
              <a:rPr lang="en-US" dirty="0"/>
              <a:t>4 regions x 2 degrees of freedom in each region – 3 constraints = 5 basis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408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66700"/>
            <a:ext cx="6334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762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Splines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 fontScale="92500"/>
          </a:bodyPr>
          <a:lstStyle/>
          <a:p>
            <a:r>
              <a:rPr lang="en-US" dirty="0"/>
              <a:t>The preceding is an example of a </a:t>
            </a:r>
            <a:r>
              <a:rPr lang="en-US" i="1" dirty="0"/>
              <a:t>spline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piecewise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– 1 </a:t>
            </a:r>
            <a:r>
              <a:rPr lang="en-US" dirty="0"/>
              <a:t>degree polynomial that is continuous up to its first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– 2 </a:t>
            </a:r>
            <a:r>
              <a:rPr lang="en-US" dirty="0"/>
              <a:t>derivatives</a:t>
            </a:r>
          </a:p>
          <a:p>
            <a:pPr lvl="1"/>
            <a:endParaRPr lang="en-US" sz="1200" dirty="0"/>
          </a:p>
          <a:p>
            <a:r>
              <a:rPr lang="en-US" dirty="0"/>
              <a:t>Requiring continuous derivatives ensures that the resulting function is as smooth as possible</a:t>
            </a:r>
          </a:p>
          <a:p>
            <a:endParaRPr lang="en-US" sz="1300" dirty="0"/>
          </a:p>
          <a:p>
            <a:r>
              <a:rPr lang="en-US" dirty="0"/>
              <a:t>We can obtain more flexible curves by increasing the degree of the spline and/or by adding knots</a:t>
            </a:r>
          </a:p>
          <a:p>
            <a:endParaRPr lang="en-US" sz="1300" dirty="0"/>
          </a:p>
          <a:p>
            <a:r>
              <a:rPr lang="en-US" dirty="0"/>
              <a:t>However, there is a tradeoff</a:t>
            </a:r>
          </a:p>
          <a:p>
            <a:pPr lvl="1"/>
            <a:r>
              <a:rPr lang="en-US" dirty="0"/>
              <a:t>Few knots/low degree: resulting class of functions may be too restrictive (bias)</a:t>
            </a:r>
          </a:p>
          <a:p>
            <a:pPr lvl="1"/>
            <a:r>
              <a:rPr lang="en-US" dirty="0"/>
              <a:t>Many knots/high degree: run the risk of </a:t>
            </a:r>
            <a:r>
              <a:rPr lang="en-US" dirty="0" err="1"/>
              <a:t>overfitting</a:t>
            </a:r>
            <a:r>
              <a:rPr lang="en-US" dirty="0"/>
              <a:t> (variance)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333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Splines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A piecewise polynomial is called an </a:t>
            </a:r>
            <a:r>
              <a:rPr lang="en-US" i="1" dirty="0">
                <a:solidFill>
                  <a:srgbClr val="00B0F0"/>
                </a:solidFill>
              </a:rPr>
              <a:t>order-</a:t>
            </a:r>
            <a:r>
              <a:rPr lang="en-US" i="1" dirty="0">
                <a:solidFill>
                  <a:srgbClr val="00B0F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i="1" dirty="0">
                <a:solidFill>
                  <a:srgbClr val="00B0F0"/>
                </a:solidFill>
              </a:rPr>
              <a:t> spline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if it has continuous derivatives up to order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-1</a:t>
            </a:r>
          </a:p>
          <a:p>
            <a:pPr lvl="1"/>
            <a:r>
              <a:rPr lang="en-US" dirty="0">
                <a:cs typeface="Times" panose="02020603050405020304" pitchFamily="18" charset="0"/>
              </a:rPr>
              <a:t>Constant piecewise function is an order-1 spline</a:t>
            </a:r>
          </a:p>
          <a:p>
            <a:pPr lvl="1"/>
            <a:r>
              <a:rPr lang="en-US" dirty="0">
                <a:cs typeface="Times" panose="02020603050405020304" pitchFamily="18" charset="0"/>
              </a:rPr>
              <a:t>Continuous piecewise linear function is an order-2 spline</a:t>
            </a:r>
          </a:p>
          <a:p>
            <a:pPr lvl="1"/>
            <a:endParaRPr lang="en-US" sz="1200" dirty="0">
              <a:cs typeface="Times" panose="02020603050405020304" pitchFamily="18" charset="0"/>
            </a:endParaRPr>
          </a:p>
          <a:p>
            <a:r>
              <a:rPr lang="en-US" dirty="0"/>
              <a:t>Generally, we prefer a smoother function…</a:t>
            </a:r>
          </a:p>
          <a:p>
            <a:endParaRPr lang="en-US" sz="1200" dirty="0"/>
          </a:p>
          <a:p>
            <a:r>
              <a:rPr lang="en-US" dirty="0"/>
              <a:t>The set of basis functions we described for the continuous piecewise model is an example of the </a:t>
            </a:r>
            <a:r>
              <a:rPr lang="en-US" i="1" dirty="0"/>
              <a:t>truncated power basis</a:t>
            </a:r>
            <a:endParaRPr lang="en-US" dirty="0"/>
          </a:p>
          <a:p>
            <a:pPr lvl="1"/>
            <a:endParaRPr lang="en-US" sz="1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87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Motivation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980" y="971297"/>
            <a:ext cx="5661765" cy="565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981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Splines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The truncated power basis set can more generally be represented by a basis function 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/>
              <a:t> = # knots)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  <a:r>
              <a:rPr lang="en-US" baseline="30000" dirty="0"/>
              <a:t>th </a:t>
            </a:r>
            <a:r>
              <a:rPr lang="en-US" dirty="0"/>
              <a:t>order spline is called a </a:t>
            </a:r>
            <a:r>
              <a:rPr lang="en-US" i="1" dirty="0">
                <a:solidFill>
                  <a:srgbClr val="00B0F0"/>
                </a:solidFill>
              </a:rPr>
              <a:t>cubic spline</a:t>
            </a:r>
          </a:p>
          <a:p>
            <a:endParaRPr lang="en-US" sz="800" i="1" dirty="0">
              <a:solidFill>
                <a:srgbClr val="00B0F0"/>
              </a:solidFill>
            </a:endParaRPr>
          </a:p>
          <a:p>
            <a:r>
              <a:rPr lang="en-US" dirty="0"/>
              <a:t>Note, in cubic splines, knot-discontinuity is not visible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553677"/>
              </p:ext>
            </p:extLst>
          </p:nvPr>
        </p:nvGraphicFramePr>
        <p:xfrm>
          <a:off x="3158836" y="2651126"/>
          <a:ext cx="4724400" cy="1194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09680" imgH="558720" progId="Equation.DSMT4">
                  <p:embed/>
                </p:oleObj>
              </mc:Choice>
              <mc:Fallback>
                <p:oleObj name="Equation" r:id="rId2" imgW="22096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58836" y="2651126"/>
                        <a:ext cx="4724400" cy="1194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82041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Cubic Spline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The basis functions in a cubic spline with 2 knots (based on the truncated power basis) are: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985102"/>
              </p:ext>
            </p:extLst>
          </p:nvPr>
        </p:nvGraphicFramePr>
        <p:xfrm>
          <a:off x="1822450" y="2444750"/>
          <a:ext cx="7199313" cy="347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48040" imgH="1854000" progId="Equation.DSMT4">
                  <p:embed/>
                </p:oleObj>
              </mc:Choice>
              <mc:Fallback>
                <p:oleObj name="Equation" r:id="rId2" imgW="3848040" imgH="18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22450" y="2444750"/>
                        <a:ext cx="7199313" cy="347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35160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Regression Splines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All fixed order splines are referred to as regression splines</a:t>
            </a:r>
          </a:p>
          <a:p>
            <a:pPr lvl="1"/>
            <a:r>
              <a:rPr lang="en-US" dirty="0"/>
              <a:t>Have to select the order</a:t>
            </a:r>
          </a:p>
          <a:p>
            <a:pPr lvl="1"/>
            <a:r>
              <a:rPr lang="en-US" dirty="0"/>
              <a:t>Also select number and location of knots</a:t>
            </a:r>
          </a:p>
          <a:p>
            <a:pPr lvl="1"/>
            <a:r>
              <a:rPr lang="en-US" dirty="0"/>
              <a:t>Most common choices are </a:t>
            </a:r>
            <a:r>
              <a:rPr lang="en-US" i="1" dirty="0"/>
              <a:t>M</a:t>
            </a:r>
            <a:r>
              <a:rPr lang="en-US" dirty="0"/>
              <a:t> = 1, 2, and 4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To select the model, one could parameterize a family of splines based on the number of basis functions or degrees of freedom</a:t>
            </a:r>
          </a:p>
          <a:p>
            <a:endParaRPr lang="en-US" sz="1200" dirty="0"/>
          </a:p>
          <a:p>
            <a:r>
              <a:rPr lang="en-US" dirty="0"/>
              <a:t>Then allow data to inform location of knots</a:t>
            </a:r>
          </a:p>
          <a:p>
            <a:endParaRPr lang="en-US" sz="8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4382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Cubic Splines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25562"/>
            <a:ext cx="10515600" cy="4638819"/>
          </a:xfrm>
        </p:spPr>
        <p:txBody>
          <a:bodyPr>
            <a:normAutofit/>
          </a:bodyPr>
          <a:lstStyle/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r>
              <a:rPr lang="en-US" dirty="0"/>
              <a:t>Cubic splines are the lowest order spline that appears smooth.</a:t>
            </a:r>
          </a:p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endParaRPr lang="en-US" sz="1300" dirty="0"/>
          </a:p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r>
              <a:rPr lang="en-US" dirty="0"/>
              <a:t>Generally isn’t much need to consider more complicated splines</a:t>
            </a:r>
          </a:p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endParaRPr lang="en-US" sz="1300" dirty="0"/>
          </a:p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r>
              <a:rPr lang="en-US" dirty="0"/>
              <a:t>Given </a:t>
            </a:r>
            <a:r>
              <a:rPr lang="en-US" i="1" dirty="0">
                <a:latin typeface="Times" pitchFamily="18" charset="0"/>
              </a:rPr>
              <a:t>a</a:t>
            </a:r>
            <a:r>
              <a:rPr lang="en-US" dirty="0">
                <a:latin typeface="Times" pitchFamily="18" charset="0"/>
              </a:rPr>
              <a:t> &lt; 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baseline="-25000" dirty="0"/>
              <a:t>1 </a:t>
            </a:r>
            <a:r>
              <a:rPr lang="en-US" dirty="0">
                <a:latin typeface="Times" pitchFamily="18" charset="0"/>
              </a:rPr>
              <a:t>&lt; 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baseline="-25000" dirty="0"/>
              <a:t>2 </a:t>
            </a:r>
            <a:r>
              <a:rPr lang="en-US" dirty="0">
                <a:latin typeface="Times" pitchFamily="18" charset="0"/>
              </a:rPr>
              <a:t>&lt; … &lt; </a:t>
            </a:r>
            <a:r>
              <a:rPr lang="en-US" i="1" dirty="0" err="1">
                <a:latin typeface="Symbol" pitchFamily="18" charset="2"/>
              </a:rPr>
              <a:t>x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dirty="0">
                <a:latin typeface="Times" pitchFamily="18" charset="0"/>
              </a:rPr>
              <a:t>&lt; </a:t>
            </a:r>
            <a:r>
              <a:rPr lang="en-US" i="1" dirty="0">
                <a:latin typeface="Times" pitchFamily="18" charset="0"/>
              </a:rPr>
              <a:t>b</a:t>
            </a:r>
            <a:r>
              <a:rPr lang="en-US" dirty="0"/>
              <a:t>, a function </a:t>
            </a:r>
            <a:r>
              <a:rPr lang="en-US" i="1" dirty="0">
                <a:latin typeface="Times" pitchFamily="18" charset="0"/>
              </a:rPr>
              <a:t>h</a:t>
            </a:r>
            <a:r>
              <a:rPr lang="en-US" dirty="0"/>
              <a:t> is a cubic spline if</a:t>
            </a:r>
          </a:p>
          <a:p>
            <a:pPr marL="914400" lvl="1" indent="-457200">
              <a:lnSpc>
                <a:spcPct val="115000"/>
              </a:lnSpc>
              <a:spcBef>
                <a:spcPct val="25000"/>
              </a:spcBef>
              <a:buFont typeface="Wingdings" pitchFamily="2" charset="2"/>
              <a:buAutoNum type="arabicPeriod"/>
            </a:pPr>
            <a:r>
              <a:rPr lang="en-US" dirty="0"/>
              <a:t>On each interval </a:t>
            </a:r>
            <a:r>
              <a:rPr lang="en-US" dirty="0">
                <a:latin typeface="Times" pitchFamily="18" charset="0"/>
              </a:rPr>
              <a:t>(</a:t>
            </a:r>
            <a:r>
              <a:rPr lang="en-US" i="1" dirty="0">
                <a:latin typeface="Times" pitchFamily="18" charset="0"/>
              </a:rPr>
              <a:t>a</a:t>
            </a:r>
            <a:r>
              <a:rPr lang="en-US" i="1" dirty="0"/>
              <a:t> </a:t>
            </a:r>
            <a:r>
              <a:rPr lang="en-US" dirty="0"/>
              <a:t>, 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baseline="-25000" dirty="0"/>
              <a:t>1</a:t>
            </a:r>
            <a:r>
              <a:rPr lang="en-US" dirty="0">
                <a:latin typeface="Times" pitchFamily="18" charset="0"/>
              </a:rPr>
              <a:t>)</a:t>
            </a:r>
            <a:r>
              <a:rPr lang="en-US" dirty="0"/>
              <a:t>,</a:t>
            </a:r>
            <a:r>
              <a:rPr lang="en-US" dirty="0">
                <a:latin typeface="Times" pitchFamily="18" charset="0"/>
              </a:rPr>
              <a:t> (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baseline="-25000" dirty="0"/>
              <a:t>2</a:t>
            </a:r>
            <a:r>
              <a:rPr lang="en-US" dirty="0">
                <a:latin typeface="Times" pitchFamily="18" charset="0"/>
              </a:rPr>
              <a:t>)</a:t>
            </a:r>
            <a:r>
              <a:rPr lang="en-US" dirty="0"/>
              <a:t>, …, </a:t>
            </a:r>
            <a:r>
              <a:rPr lang="en-US" dirty="0">
                <a:latin typeface="Times" pitchFamily="18" charset="0"/>
              </a:rPr>
              <a:t>(</a:t>
            </a:r>
            <a:r>
              <a:rPr lang="en-US" i="1" dirty="0" err="1">
                <a:latin typeface="Symbol" pitchFamily="18" charset="2"/>
              </a:rPr>
              <a:t>x</a:t>
            </a:r>
            <a:r>
              <a:rPr lang="en-US" i="1" baseline="-25000" dirty="0" err="1">
                <a:latin typeface="Times" pitchFamily="18" charset="0"/>
              </a:rPr>
              <a:t>n</a:t>
            </a:r>
            <a:r>
              <a:rPr lang="en-US" dirty="0" err="1"/>
              <a:t>,</a:t>
            </a:r>
            <a:r>
              <a:rPr lang="en-US" i="1" dirty="0" err="1">
                <a:latin typeface="Times" pitchFamily="18" charset="0"/>
              </a:rPr>
              <a:t>b</a:t>
            </a:r>
            <a:r>
              <a:rPr lang="en-US" dirty="0">
                <a:latin typeface="Times" pitchFamily="18" charset="0"/>
              </a:rPr>
              <a:t>)</a:t>
            </a:r>
            <a:r>
              <a:rPr lang="en-US" dirty="0"/>
              <a:t>, </a:t>
            </a:r>
            <a:r>
              <a:rPr lang="en-US" i="1" dirty="0">
                <a:latin typeface="Times" pitchFamily="18" charset="0"/>
              </a:rPr>
              <a:t>h</a:t>
            </a:r>
            <a:r>
              <a:rPr lang="en-US" dirty="0"/>
              <a:t> is a cubic polynomial</a:t>
            </a:r>
          </a:p>
          <a:p>
            <a:pPr marL="914400" lvl="1" indent="-457200">
              <a:lnSpc>
                <a:spcPct val="115000"/>
              </a:lnSpc>
              <a:spcBef>
                <a:spcPct val="25000"/>
              </a:spcBef>
              <a:buFont typeface="Wingdings" pitchFamily="2" charset="2"/>
              <a:buAutoNum type="arabicPeriod"/>
            </a:pPr>
            <a:r>
              <a:rPr lang="en-US" dirty="0"/>
              <a:t>The polynomial pieces fit together at points 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i="1" baseline="-25000" dirty="0">
                <a:latin typeface="Times" pitchFamily="18" charset="0"/>
              </a:rPr>
              <a:t>i</a:t>
            </a:r>
            <a:r>
              <a:rPr lang="en-US" dirty="0"/>
              <a:t> (</a:t>
            </a:r>
            <a:r>
              <a:rPr lang="en-US" i="1" dirty="0"/>
              <a:t>knots</a:t>
            </a:r>
            <a:r>
              <a:rPr lang="en-US" dirty="0"/>
              <a:t>) </a:t>
            </a:r>
            <a:r>
              <a:rPr lang="en-US" dirty="0" err="1"/>
              <a:t>s.t.</a:t>
            </a:r>
            <a:r>
              <a:rPr lang="en-US" dirty="0"/>
              <a:t> </a:t>
            </a:r>
            <a:r>
              <a:rPr lang="en-US" i="1" dirty="0">
                <a:latin typeface="Times" pitchFamily="18" charset="0"/>
              </a:rPr>
              <a:t>h</a:t>
            </a:r>
            <a:r>
              <a:rPr lang="en-US" dirty="0"/>
              <a:t> itself and its first and second derivatives are continuous at each 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i="1" baseline="-25000" dirty="0">
                <a:latin typeface="Times" pitchFamily="18" charset="0"/>
              </a:rPr>
              <a:t>i</a:t>
            </a:r>
            <a:r>
              <a:rPr lang="en-US" dirty="0"/>
              <a:t>, and hence on the whole </a:t>
            </a:r>
            <a:r>
              <a:rPr lang="en-US" dirty="0">
                <a:latin typeface="Times" pitchFamily="18" charset="0"/>
              </a:rPr>
              <a:t>[</a:t>
            </a:r>
            <a:r>
              <a:rPr lang="en-US" i="1" dirty="0" err="1">
                <a:latin typeface="Times" pitchFamily="18" charset="0"/>
              </a:rPr>
              <a:t>a</a:t>
            </a:r>
            <a:r>
              <a:rPr lang="en-US" dirty="0" err="1"/>
              <a:t>,</a:t>
            </a:r>
            <a:r>
              <a:rPr lang="en-US" i="1" dirty="0" err="1">
                <a:latin typeface="Times" pitchFamily="18" charset="0"/>
              </a:rPr>
              <a:t>b</a:t>
            </a:r>
            <a:r>
              <a:rPr lang="en-US" dirty="0">
                <a:latin typeface="Times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0129314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33362"/>
            <a:ext cx="6400800" cy="63912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95178" y="5298510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CC00"/>
                </a:solidFill>
                <a:latin typeface="Symbol" panose="05050102010706020507" pitchFamily="18" charset="2"/>
              </a:rPr>
              <a:t>x</a:t>
            </a:r>
            <a:r>
              <a:rPr lang="en-US" sz="1600" b="1" baseline="-25000" dirty="0">
                <a:solidFill>
                  <a:srgbClr val="00CC00"/>
                </a:solidFill>
              </a:rPr>
              <a:t>1</a:t>
            </a:r>
            <a:r>
              <a:rPr lang="en-US" sz="1600" b="1" dirty="0">
                <a:solidFill>
                  <a:srgbClr val="00CC00"/>
                </a:solidFill>
              </a:rPr>
              <a:t> = 0.175</a:t>
            </a:r>
            <a:endParaRPr lang="en-US" sz="1600" b="1" i="1" dirty="0">
              <a:solidFill>
                <a:srgbClr val="00CC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54363" y="5298510"/>
            <a:ext cx="917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CC00"/>
                </a:solidFill>
                <a:latin typeface="Symbol" panose="05050102010706020507" pitchFamily="18" charset="2"/>
              </a:rPr>
              <a:t>x</a:t>
            </a:r>
            <a:r>
              <a:rPr lang="en-US" sz="1600" b="1" baseline="-25000" dirty="0">
                <a:solidFill>
                  <a:srgbClr val="00CC00"/>
                </a:solidFill>
              </a:rPr>
              <a:t>2</a:t>
            </a:r>
            <a:r>
              <a:rPr lang="en-US" sz="1600" b="1" dirty="0">
                <a:solidFill>
                  <a:srgbClr val="00CC00"/>
                </a:solidFill>
              </a:rPr>
              <a:t> = 0.44</a:t>
            </a:r>
            <a:endParaRPr lang="en-US" sz="1600" b="1" i="1" dirty="0">
              <a:solidFill>
                <a:srgbClr val="00CC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6840" y="5298510"/>
            <a:ext cx="917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CC00"/>
                </a:solidFill>
                <a:latin typeface="Symbol" panose="05050102010706020507" pitchFamily="18" charset="2"/>
              </a:rPr>
              <a:t>x</a:t>
            </a:r>
            <a:r>
              <a:rPr lang="en-US" sz="1600" b="1" baseline="-25000" dirty="0">
                <a:solidFill>
                  <a:srgbClr val="00CC00"/>
                </a:solidFill>
              </a:rPr>
              <a:t>2</a:t>
            </a:r>
            <a:r>
              <a:rPr lang="en-US" sz="1600" b="1" dirty="0">
                <a:solidFill>
                  <a:srgbClr val="00CC00"/>
                </a:solidFill>
              </a:rPr>
              <a:t> = 0.71</a:t>
            </a:r>
            <a:endParaRPr lang="en-US" sz="1600" b="1" i="1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998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33362"/>
            <a:ext cx="6400800" cy="6391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95178" y="529851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CC00"/>
                </a:solidFill>
                <a:latin typeface="Symbol" panose="05050102010706020507" pitchFamily="18" charset="2"/>
              </a:rPr>
              <a:t>x</a:t>
            </a:r>
            <a:r>
              <a:rPr lang="en-US" sz="1600" b="1" baseline="-25000" dirty="0">
                <a:solidFill>
                  <a:srgbClr val="00CC00"/>
                </a:solidFill>
              </a:rPr>
              <a:t>1</a:t>
            </a:r>
            <a:r>
              <a:rPr lang="en-US" sz="1600" b="1" dirty="0">
                <a:solidFill>
                  <a:srgbClr val="00CC00"/>
                </a:solidFill>
              </a:rPr>
              <a:t> = 0.255</a:t>
            </a:r>
            <a:endParaRPr lang="en-US" sz="1600" b="1" i="1" dirty="0">
              <a:solidFill>
                <a:srgbClr val="00CC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4022" y="529851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CC00"/>
                </a:solidFill>
                <a:latin typeface="Symbol" panose="05050102010706020507" pitchFamily="18" charset="2"/>
              </a:rPr>
              <a:t>x</a:t>
            </a:r>
            <a:r>
              <a:rPr lang="en-US" sz="1600" b="1" baseline="-25000" dirty="0">
                <a:solidFill>
                  <a:srgbClr val="00CC00"/>
                </a:solidFill>
              </a:rPr>
              <a:t>1</a:t>
            </a:r>
            <a:r>
              <a:rPr lang="en-US" sz="1600" b="1" dirty="0">
                <a:solidFill>
                  <a:srgbClr val="00CC00"/>
                </a:solidFill>
              </a:rPr>
              <a:t> = 0.471</a:t>
            </a:r>
            <a:endParaRPr lang="en-US" sz="1600" b="1" i="1" dirty="0">
              <a:solidFill>
                <a:srgbClr val="00CC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65455" y="529851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CC00"/>
                </a:solidFill>
                <a:latin typeface="Symbol" panose="05050102010706020507" pitchFamily="18" charset="2"/>
              </a:rPr>
              <a:t>x</a:t>
            </a:r>
            <a:r>
              <a:rPr lang="en-US" sz="1600" b="1" baseline="-25000" dirty="0">
                <a:solidFill>
                  <a:srgbClr val="00CC00"/>
                </a:solidFill>
              </a:rPr>
              <a:t>1</a:t>
            </a:r>
            <a:r>
              <a:rPr lang="en-US" sz="1600" b="1" dirty="0">
                <a:solidFill>
                  <a:srgbClr val="00CC00"/>
                </a:solidFill>
              </a:rPr>
              <a:t> = 0.669</a:t>
            </a:r>
            <a:endParaRPr lang="en-US" sz="1600" b="1" i="1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4699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Natural Cubic Splines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r>
              <a:rPr lang="en-US" dirty="0"/>
              <a:t>Polynomial fits tend to be erratic at the boundaries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</a:t>
            </a:r>
          </a:p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endParaRPr lang="en-US" sz="800" dirty="0"/>
          </a:p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r>
              <a:rPr lang="en-US" dirty="0"/>
              <a:t>This is even worse for cubic splines</a:t>
            </a:r>
          </a:p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endParaRPr lang="en-US" sz="800" dirty="0"/>
          </a:p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r>
              <a:rPr lang="en-US" dirty="0"/>
              <a:t>Natural cubic splines ameliorate this problem by adding additional constraints</a:t>
            </a:r>
          </a:p>
          <a:p>
            <a:pPr marL="990600" lvl="1" indent="-533400">
              <a:lnSpc>
                <a:spcPct val="115000"/>
              </a:lnSpc>
              <a:spcBef>
                <a:spcPct val="25000"/>
              </a:spcBef>
            </a:pPr>
            <a:r>
              <a:rPr lang="en-US" dirty="0"/>
              <a:t>A cubic spline </a:t>
            </a:r>
            <a:r>
              <a:rPr lang="en-US" i="1" dirty="0">
                <a:latin typeface="Times" pitchFamily="18" charset="0"/>
              </a:rPr>
              <a:t>f</a:t>
            </a:r>
            <a:r>
              <a:rPr lang="en-US" dirty="0"/>
              <a:t>  is called a </a:t>
            </a:r>
            <a:r>
              <a:rPr lang="en-US" i="1" dirty="0">
                <a:solidFill>
                  <a:srgbClr val="00B0F0"/>
                </a:solidFill>
              </a:rPr>
              <a:t>natural cubic spline </a:t>
            </a:r>
            <a:r>
              <a:rPr lang="en-US" dirty="0"/>
              <a:t>if its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derivatives are 0 at </a:t>
            </a:r>
            <a:r>
              <a:rPr lang="en-US" i="1" dirty="0">
                <a:latin typeface="Times" pitchFamily="18" charset="0"/>
              </a:rPr>
              <a:t>a </a:t>
            </a:r>
            <a:r>
              <a:rPr lang="en-US" dirty="0">
                <a:latin typeface="+mj-lt"/>
              </a:rPr>
              <a:t>and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i="1" dirty="0">
                <a:latin typeface="Times" pitchFamily="18" charset="0"/>
              </a:rPr>
              <a:t>b</a:t>
            </a:r>
            <a:endParaRPr lang="en-US" dirty="0"/>
          </a:p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887256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33362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2141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33362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672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Next Time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r>
              <a:rPr lang="en-US" dirty="0"/>
              <a:t>Example of an application</a:t>
            </a:r>
          </a:p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r>
              <a:rPr lang="en-US" dirty="0"/>
              <a:t>Smoothing splines</a:t>
            </a:r>
          </a:p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r>
              <a:rPr lang="en-US" dirty="0"/>
              <a:t>Feature selection</a:t>
            </a:r>
          </a:p>
        </p:txBody>
      </p:sp>
    </p:spTree>
    <p:extLst>
      <p:ext uri="{BB962C8B-B14F-4D97-AF65-F5344CB8AC3E}">
        <p14:creationId xmlns:p14="http://schemas.microsoft.com/office/powerpoint/2010/main" val="3211462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809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Motivation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455" y="1102290"/>
            <a:ext cx="5555666" cy="5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7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921328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Motivation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517" y="1031750"/>
            <a:ext cx="5601222" cy="559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827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Example: Polynomial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r>
              <a:rPr lang="en-US" dirty="0"/>
              <a:t>Consider first a simple </a:t>
            </a:r>
            <a:r>
              <a:rPr lang="en-US" altLang="zh-TW" dirty="0"/>
              <a:t>linear regression model </a:t>
            </a:r>
            <a:r>
              <a:rPr lang="en-US" altLang="zh-TW" i="1" dirty="0">
                <a:latin typeface="Times" panose="02020603050405020304" pitchFamily="18" charset="0"/>
                <a:cs typeface="Times" panose="02020603050405020304" pitchFamily="18" charset="0"/>
              </a:rPr>
              <a:t>y </a:t>
            </a:r>
            <a:r>
              <a:rPr lang="en-US" altLang="zh-TW" dirty="0">
                <a:latin typeface="Times" panose="02020603050405020304" pitchFamily="18" charset="0"/>
                <a:cs typeface="Times" panose="02020603050405020304" pitchFamily="18" charset="0"/>
              </a:rPr>
              <a:t>= </a:t>
            </a:r>
            <a:r>
              <a:rPr lang="en-US" altLang="zh-TW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altLang="zh-TW" i="1" dirty="0">
                <a:latin typeface="Times" panose="02020603050405020304" pitchFamily="18" charset="0"/>
                <a:cs typeface="Times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zh-TW" dirty="0">
                <a:latin typeface="Times" panose="02020603050405020304" pitchFamily="18" charset="0"/>
                <a:cs typeface="Times" panose="02020603050405020304" pitchFamily="18" charset="0"/>
                <a:sym typeface="Symbol" panose="05050102010706020507" pitchFamily="18" charset="2"/>
              </a:rPr>
              <a:t> + </a:t>
            </a:r>
            <a:r>
              <a:rPr lang="en-US" altLang="zh-TW" i="1" dirty="0">
                <a:sym typeface="Symbol" panose="05050102010706020507" pitchFamily="18" charset="2"/>
              </a:rPr>
              <a:t></a:t>
            </a:r>
            <a:r>
              <a:rPr lang="en-US" altLang="zh-TW" dirty="0"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US" altLang="zh-TW" dirty="0">
                <a:sym typeface="Symbol" panose="05050102010706020507" pitchFamily="18" charset="2"/>
              </a:rPr>
              <a:t>General model for fitting a relationship that is linear </a:t>
            </a:r>
          </a:p>
          <a:p>
            <a:pPr lvl="1"/>
            <a:endParaRPr lang="en-US" altLang="zh-TW" sz="800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If we observe however that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dirty="0">
                <a:sym typeface="Symbol" panose="05050102010706020507" pitchFamily="18" charset="2"/>
              </a:rPr>
              <a:t> is not linear in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dirty="0">
                <a:sym typeface="Symbol" panose="05050102010706020507" pitchFamily="18" charset="2"/>
              </a:rPr>
              <a:t>, we are already familiar with the use of polynomials to “relax” the linearity assumption</a:t>
            </a:r>
          </a:p>
          <a:p>
            <a:endParaRPr lang="en-US" sz="800" dirty="0">
              <a:sym typeface="Symbol" panose="05050102010706020507" pitchFamily="18" charset="2"/>
            </a:endParaRPr>
          </a:p>
          <a:p>
            <a:r>
              <a:rPr lang="en-US" altLang="zh-TW" dirty="0">
                <a:sym typeface="Symbol" panose="05050102010706020507" pitchFamily="18" charset="2"/>
              </a:rPr>
              <a:t>Polynomial regression model: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607570"/>
              </p:ext>
            </p:extLst>
          </p:nvPr>
        </p:nvGraphicFramePr>
        <p:xfrm>
          <a:off x="2763902" y="4079244"/>
          <a:ext cx="5880672" cy="2334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63480" imgH="977760" progId="Equation.DSMT4">
                  <p:embed/>
                </p:oleObj>
              </mc:Choice>
              <mc:Fallback>
                <p:oleObj name="Equation" r:id="rId2" imgW="246348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63902" y="4079244"/>
                        <a:ext cx="5880672" cy="23340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8012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Polynomial Models in One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r>
              <a:rPr lang="en-US" dirty="0"/>
              <a:t>Basic principal</a:t>
            </a:r>
          </a:p>
          <a:p>
            <a:r>
              <a:rPr lang="en-US" dirty="0">
                <a:sym typeface="Symbol" panose="05050102010706020507" pitchFamily="18" charset="2"/>
              </a:rPr>
              <a:t>A second order model (quadratic model)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A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baseline="30000" dirty="0" err="1">
                <a:sym typeface="Symbol" panose="05050102010706020507" pitchFamily="18" charset="2"/>
              </a:rPr>
              <a:t>th</a:t>
            </a:r>
            <a:r>
              <a:rPr lang="en-US" dirty="0">
                <a:sym typeface="Symbol" panose="05050102010706020507" pitchFamily="18" charset="2"/>
              </a:rPr>
              <a:t> order polynomial model in one variable</a:t>
            </a:r>
          </a:p>
          <a:p>
            <a:endParaRPr lang="en-US" sz="800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981520"/>
              </p:ext>
            </p:extLst>
          </p:nvPr>
        </p:nvGraphicFramePr>
        <p:xfrm>
          <a:off x="2483937" y="2527691"/>
          <a:ext cx="4910138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57400" imgH="596880" progId="Equation.DSMT4">
                  <p:embed/>
                </p:oleObj>
              </mc:Choice>
              <mc:Fallback>
                <p:oleObj name="Equation" r:id="rId2" imgW="205740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83937" y="2527691"/>
                        <a:ext cx="4910138" cy="1423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361298"/>
              </p:ext>
            </p:extLst>
          </p:nvPr>
        </p:nvGraphicFramePr>
        <p:xfrm>
          <a:off x="2580993" y="5153807"/>
          <a:ext cx="424338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7680" imgH="203040" progId="Equation.DSMT4">
                  <p:embed/>
                </p:oleObj>
              </mc:Choice>
              <mc:Fallback>
                <p:oleObj name="Equation" r:id="rId4" imgW="1777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80993" y="5153807"/>
                        <a:ext cx="4243387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0968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altLang="zh-TW" dirty="0"/>
              <a:t>Useful in situations where the analyst knows that curvilinear effects are present in the true response function.</a:t>
            </a:r>
          </a:p>
          <a:p>
            <a:pPr marL="533400" indent="-533400"/>
            <a:endParaRPr lang="en-US" altLang="zh-TW" sz="800" dirty="0"/>
          </a:p>
          <a:p>
            <a:pPr marL="533400" indent="-533400"/>
            <a:r>
              <a:rPr lang="en-US" altLang="zh-TW" dirty="0"/>
              <a:t>Also useful as approximating functions to unknown and possible very complex nonlinear relationship.</a:t>
            </a:r>
          </a:p>
          <a:p>
            <a:pPr marL="533400" indent="-533400"/>
            <a:endParaRPr lang="en-US" altLang="zh-TW" sz="800" dirty="0"/>
          </a:p>
          <a:p>
            <a:pPr marL="533400" indent="-533400"/>
            <a:r>
              <a:rPr lang="en-US" altLang="zh-TW" dirty="0"/>
              <a:t>BUT, polynomials are not the only possibility</a:t>
            </a:r>
          </a:p>
          <a:p>
            <a:pPr marL="990600" lvl="1" indent="-533400"/>
            <a:r>
              <a:rPr lang="en-US" altLang="zh-TW" dirty="0"/>
              <a:t>what alternatives might we consider to relax linearity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35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2959</TotalTime>
  <Words>1733</Words>
  <Application>Microsoft Office PowerPoint</Application>
  <PresentationFormat>Widescreen</PresentationFormat>
  <Paragraphs>283</Paragraphs>
  <Slides>49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Arial</vt:lpstr>
      <vt:lpstr>Calibri</vt:lpstr>
      <vt:lpstr>Calibri Light</vt:lpstr>
      <vt:lpstr>Symbol</vt:lpstr>
      <vt:lpstr>Times</vt:lpstr>
      <vt:lpstr>Wingdings</vt:lpstr>
      <vt:lpstr>Office Theme</vt:lpstr>
      <vt:lpstr>Equation</vt:lpstr>
      <vt:lpstr>Piecewise Polynomials and Splines</vt:lpstr>
      <vt:lpstr>Linear Methods</vt:lpstr>
      <vt:lpstr>Motivation</vt:lpstr>
      <vt:lpstr>Motivation</vt:lpstr>
      <vt:lpstr>Motivation</vt:lpstr>
      <vt:lpstr>Motivation</vt:lpstr>
      <vt:lpstr>Example: Polynomial Model</vt:lpstr>
      <vt:lpstr>Polynomial Models in One Variable</vt:lpstr>
      <vt:lpstr>Polynomial Models</vt:lpstr>
      <vt:lpstr>Basis</vt:lpstr>
      <vt:lpstr>Basis Expansion</vt:lpstr>
      <vt:lpstr>Linear Basis Expansion</vt:lpstr>
      <vt:lpstr>Linear Basis Expansion</vt:lpstr>
      <vt:lpstr>Linear Basis Expansion</vt:lpstr>
      <vt:lpstr>Linear Basis Expansion</vt:lpstr>
      <vt:lpstr>PowerPoint Presentation</vt:lpstr>
      <vt:lpstr>Global vs. Local Bases</vt:lpstr>
      <vt:lpstr>More on Polynomial Basis Expansion</vt:lpstr>
      <vt:lpstr>Piecewise Polynomial Functions</vt:lpstr>
      <vt:lpstr>Piecewise Constant Model</vt:lpstr>
      <vt:lpstr>Basis Functions</vt:lpstr>
      <vt:lpstr>Constant Piecewise Model Form?</vt:lpstr>
      <vt:lpstr>Constant Piecewise Model Form?</vt:lpstr>
      <vt:lpstr>Constant Piecewise Model Form?</vt:lpstr>
      <vt:lpstr>PowerPoint Presentation</vt:lpstr>
      <vt:lpstr>Linear Piecewise Model</vt:lpstr>
      <vt:lpstr>Basis Functions</vt:lpstr>
      <vt:lpstr>Linear Piecewise Model Form?</vt:lpstr>
      <vt:lpstr>Linear Piecewise Model Form?</vt:lpstr>
      <vt:lpstr>Linear Piecewise Model Form?</vt:lpstr>
      <vt:lpstr>PowerPoint Presentation</vt:lpstr>
      <vt:lpstr>Piecewise Linear Model with Constraints</vt:lpstr>
      <vt:lpstr>Piecewise Continuous Linear Model</vt:lpstr>
      <vt:lpstr>Piecewise Continuous Linear Model</vt:lpstr>
      <vt:lpstr>Piecewise Continuous Linear Model</vt:lpstr>
      <vt:lpstr>Piecewise Continuous Linear Model</vt:lpstr>
      <vt:lpstr>PowerPoint Presentation</vt:lpstr>
      <vt:lpstr>Splines</vt:lpstr>
      <vt:lpstr>Splines</vt:lpstr>
      <vt:lpstr>Splines</vt:lpstr>
      <vt:lpstr>Cubic Spline</vt:lpstr>
      <vt:lpstr>Regression Splines</vt:lpstr>
      <vt:lpstr>Cubic Splines</vt:lpstr>
      <vt:lpstr>PowerPoint Presentation</vt:lpstr>
      <vt:lpstr>PowerPoint Presentation</vt:lpstr>
      <vt:lpstr>Natural Cubic Splines</vt:lpstr>
      <vt:lpstr>PowerPoint Presentation</vt:lpstr>
      <vt:lpstr>PowerPoint Presentation</vt:lpstr>
      <vt:lpstr>Next Time</vt:lpstr>
    </vt:vector>
  </TitlesOfParts>
  <Company>Medical 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Piecewise Polynomials and Splines</dc:title>
  <dc:creator>Bethany Wolf</dc:creator>
  <cp:lastModifiedBy>Wolf, Bethany Jacobs</cp:lastModifiedBy>
  <cp:revision>64</cp:revision>
  <dcterms:created xsi:type="dcterms:W3CDTF">2017-06-13T20:35:32Z</dcterms:created>
  <dcterms:modified xsi:type="dcterms:W3CDTF">2023-02-15T18:43:55Z</dcterms:modified>
</cp:coreProperties>
</file>