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91" r:id="rId35"/>
    <p:sldId id="292" r:id="rId36"/>
    <p:sldId id="293" r:id="rId37"/>
    <p:sldId id="281" r:id="rId38"/>
    <p:sldId id="28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2CBEFC-FBD0-4A80-B40C-447D8B6FB06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1B7B-2B89-43BD-AB5D-375EFA07FA5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9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CBEFC-FBD0-4A80-B40C-447D8B6FB06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15392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CBEFC-FBD0-4A80-B40C-447D8B6FB06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292090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2CBEFC-FBD0-4A80-B40C-447D8B6FB06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388586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2CBEFC-FBD0-4A80-B40C-447D8B6FB062}"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1B7B-2B89-43BD-AB5D-375EFA07FA5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8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2CBEFC-FBD0-4A80-B40C-447D8B6FB06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201820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CBEFC-FBD0-4A80-B40C-447D8B6FB062}"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326476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2CBEFC-FBD0-4A80-B40C-447D8B6FB062}"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298951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2CBEFC-FBD0-4A80-B40C-447D8B6FB062}" type="datetimeFigureOut">
              <a:rPr lang="en-US" smtClean="0"/>
              <a:t>3/29/2023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338109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2CBEFC-FBD0-4A80-B40C-447D8B6FB062}" type="datetimeFigureOut">
              <a:rPr lang="en-US" smtClean="0"/>
              <a:t>3/29/2023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051B7B-2B89-43BD-AB5D-375EFA07FA55}" type="slidenum">
              <a:rPr lang="en-US" smtClean="0"/>
              <a:t>‹#›</a:t>
            </a:fld>
            <a:endParaRPr lang="en-US"/>
          </a:p>
        </p:txBody>
      </p:sp>
    </p:spTree>
    <p:extLst>
      <p:ext uri="{BB962C8B-B14F-4D97-AF65-F5344CB8AC3E}">
        <p14:creationId xmlns:p14="http://schemas.microsoft.com/office/powerpoint/2010/main" val="47989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2CBEFC-FBD0-4A80-B40C-447D8B6FB062}"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51B7B-2B89-43BD-AB5D-375EFA07FA55}" type="slidenum">
              <a:rPr lang="en-US" smtClean="0"/>
              <a:t>‹#›</a:t>
            </a:fld>
            <a:endParaRPr lang="en-US"/>
          </a:p>
        </p:txBody>
      </p:sp>
    </p:spTree>
    <p:extLst>
      <p:ext uri="{BB962C8B-B14F-4D97-AF65-F5344CB8AC3E}">
        <p14:creationId xmlns:p14="http://schemas.microsoft.com/office/powerpoint/2010/main" val="219061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2CBEFC-FBD0-4A80-B40C-447D8B6FB062}" type="datetimeFigureOut">
              <a:rPr lang="en-US" smtClean="0"/>
              <a:t>3/29/2023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051B7B-2B89-43BD-AB5D-375EFA07FA5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76865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FB25-DFDF-9CBC-0C77-BA623E38537B}"/>
              </a:ext>
            </a:extLst>
          </p:cNvPr>
          <p:cNvSpPr>
            <a:spLocks noGrp="1"/>
          </p:cNvSpPr>
          <p:nvPr>
            <p:ph type="ctrTitle"/>
          </p:nvPr>
        </p:nvSpPr>
        <p:spPr/>
        <p:txBody>
          <a:bodyPr>
            <a:normAutofit/>
          </a:bodyPr>
          <a:lstStyle/>
          <a:p>
            <a:r>
              <a:rPr lang="en-US" dirty="0">
                <a:latin typeface="Garamond" panose="02020404030301010803" pitchFamily="18" charset="0"/>
              </a:rPr>
              <a:t>BMTRY 790:</a:t>
            </a:r>
            <a:br>
              <a:rPr lang="en-US" dirty="0">
                <a:latin typeface="Garamond" panose="02020404030301010803" pitchFamily="18" charset="0"/>
              </a:rPr>
            </a:br>
            <a:r>
              <a:rPr lang="en-US" dirty="0">
                <a:latin typeface="Garamond" panose="02020404030301010803" pitchFamily="18" charset="0"/>
              </a:rPr>
              <a:t>Machine Learning</a:t>
            </a:r>
          </a:p>
        </p:txBody>
      </p:sp>
      <p:sp>
        <p:nvSpPr>
          <p:cNvPr id="3" name="Subtitle 2">
            <a:extLst>
              <a:ext uri="{FF2B5EF4-FFF2-40B4-BE49-F238E27FC236}">
                <a16:creationId xmlns:a16="http://schemas.microsoft.com/office/drawing/2014/main" id="{CB43B6C9-8EB9-317D-85CC-CC931A8171DE}"/>
              </a:ext>
            </a:extLst>
          </p:cNvPr>
          <p:cNvSpPr>
            <a:spLocks noGrp="1"/>
          </p:cNvSpPr>
          <p:nvPr>
            <p:ph type="subTitle" idx="1"/>
          </p:nvPr>
        </p:nvSpPr>
        <p:spPr/>
        <p:txBody>
          <a:bodyPr/>
          <a:lstStyle/>
          <a:p>
            <a:r>
              <a:rPr lang="en-US" dirty="0">
                <a:latin typeface="Garamond" panose="02020404030301010803" pitchFamily="18" charset="0"/>
              </a:rPr>
              <a:t>Bayesian Additive Regression Trees</a:t>
            </a:r>
          </a:p>
        </p:txBody>
      </p:sp>
    </p:spTree>
    <p:extLst>
      <p:ext uri="{BB962C8B-B14F-4D97-AF65-F5344CB8AC3E}">
        <p14:creationId xmlns:p14="http://schemas.microsoft.com/office/powerpoint/2010/main" val="190233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8" name="Straight Connector 27">
            <a:extLst>
              <a:ext uri="{FF2B5EF4-FFF2-40B4-BE49-F238E27FC236}">
                <a16:creationId xmlns:a16="http://schemas.microsoft.com/office/drawing/2014/main" id="{A17CA6EA-9833-56D5-6320-1F5D35FAAE25}"/>
              </a:ext>
            </a:extLst>
          </p:cNvPr>
          <p:cNvCxnSpPr>
            <a:cxnSpLocks/>
          </p:cNvCxnSpPr>
          <p:nvPr/>
        </p:nvCxnSpPr>
        <p:spPr>
          <a:xfrm flipH="1">
            <a:off x="2209799" y="3765301"/>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3E81F82B-F407-BC55-573E-993431AB206C}"/>
              </a:ext>
            </a:extLst>
          </p:cNvPr>
          <p:cNvCxnSpPr/>
          <p:nvPr/>
        </p:nvCxnSpPr>
        <p:spPr>
          <a:xfrm>
            <a:off x="1666875" y="3991589"/>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465B905D-5F42-DE13-EAB0-2F4F1AD03997}"/>
              </a:ext>
            </a:extLst>
          </p:cNvPr>
          <p:cNvCxnSpPr>
            <a:cxnSpLocks/>
          </p:cNvCxnSpPr>
          <p:nvPr/>
        </p:nvCxnSpPr>
        <p:spPr>
          <a:xfrm flipH="1">
            <a:off x="1666875" y="3991589"/>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C0140DC-E2AA-60E1-F735-FD7DBF280BB9}"/>
              </a:ext>
            </a:extLst>
          </p:cNvPr>
          <p:cNvCxnSpPr>
            <a:cxnSpLocks/>
          </p:cNvCxnSpPr>
          <p:nvPr/>
        </p:nvCxnSpPr>
        <p:spPr>
          <a:xfrm flipH="1">
            <a:off x="2809874" y="3991589"/>
            <a:ext cx="1" cy="419100"/>
          </a:xfrm>
          <a:prstGeom prst="line">
            <a:avLst/>
          </a:prstGeom>
        </p:spPr>
        <p:style>
          <a:lnRef idx="2">
            <a:schemeClr val="dk1"/>
          </a:lnRef>
          <a:fillRef idx="0">
            <a:schemeClr val="dk1"/>
          </a:fillRef>
          <a:effectRef idx="1">
            <a:schemeClr val="dk1"/>
          </a:effectRef>
          <a:fontRef idx="minor">
            <a:schemeClr val="tx1"/>
          </a:fontRef>
        </p:style>
      </p:cxnSp>
      <p:sp>
        <p:nvSpPr>
          <p:cNvPr id="32" name="Rectangle 31">
            <a:extLst>
              <a:ext uri="{FF2B5EF4-FFF2-40B4-BE49-F238E27FC236}">
                <a16:creationId xmlns:a16="http://schemas.microsoft.com/office/drawing/2014/main" id="{79D54438-F40D-5080-4C9B-F826F9433D3D}"/>
              </a:ext>
            </a:extLst>
          </p:cNvPr>
          <p:cNvSpPr/>
          <p:nvPr/>
        </p:nvSpPr>
        <p:spPr>
          <a:xfrm>
            <a:off x="1333499" y="4410689"/>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3" name="Rectangle 32">
            <a:extLst>
              <a:ext uri="{FF2B5EF4-FFF2-40B4-BE49-F238E27FC236}">
                <a16:creationId xmlns:a16="http://schemas.microsoft.com/office/drawing/2014/main" id="{3E818735-9B37-3871-1930-87FC31F0B59F}"/>
              </a:ext>
            </a:extLst>
          </p:cNvPr>
          <p:cNvSpPr/>
          <p:nvPr/>
        </p:nvSpPr>
        <p:spPr>
          <a:xfrm>
            <a:off x="2362202" y="4410689"/>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34" name="Straight Connector 33">
            <a:extLst>
              <a:ext uri="{FF2B5EF4-FFF2-40B4-BE49-F238E27FC236}">
                <a16:creationId xmlns:a16="http://schemas.microsoft.com/office/drawing/2014/main" id="{C5F38CCA-7F97-EE08-3C75-742E32118848}"/>
              </a:ext>
            </a:extLst>
          </p:cNvPr>
          <p:cNvCxnSpPr>
            <a:cxnSpLocks/>
          </p:cNvCxnSpPr>
          <p:nvPr/>
        </p:nvCxnSpPr>
        <p:spPr>
          <a:xfrm flipH="1">
            <a:off x="2781298" y="4787160"/>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0CB9806-369F-7234-58E3-0567C5E10F80}"/>
              </a:ext>
            </a:extLst>
          </p:cNvPr>
          <p:cNvCxnSpPr/>
          <p:nvPr/>
        </p:nvCxnSpPr>
        <p:spPr>
          <a:xfrm>
            <a:off x="2238374" y="5013448"/>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7798B67C-64B3-9B47-F313-44FB2EAEBE88}"/>
              </a:ext>
            </a:extLst>
          </p:cNvPr>
          <p:cNvCxnSpPr>
            <a:cxnSpLocks/>
          </p:cNvCxnSpPr>
          <p:nvPr/>
        </p:nvCxnSpPr>
        <p:spPr>
          <a:xfrm flipH="1">
            <a:off x="2238374" y="5013448"/>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C3EE7672-14E0-475E-237C-822F1B7922EA}"/>
              </a:ext>
            </a:extLst>
          </p:cNvPr>
          <p:cNvCxnSpPr>
            <a:cxnSpLocks/>
          </p:cNvCxnSpPr>
          <p:nvPr/>
        </p:nvCxnSpPr>
        <p:spPr>
          <a:xfrm flipH="1">
            <a:off x="3381373" y="5013448"/>
            <a:ext cx="1" cy="419100"/>
          </a:xfrm>
          <a:prstGeom prst="line">
            <a:avLst/>
          </a:prstGeom>
        </p:spPr>
        <p:style>
          <a:lnRef idx="2">
            <a:schemeClr val="dk1"/>
          </a:lnRef>
          <a:fillRef idx="0">
            <a:schemeClr val="dk1"/>
          </a:fillRef>
          <a:effectRef idx="1">
            <a:schemeClr val="dk1"/>
          </a:effectRef>
          <a:fontRef idx="minor">
            <a:schemeClr val="tx1"/>
          </a:fontRef>
        </p:style>
      </p:cxnSp>
      <p:sp>
        <p:nvSpPr>
          <p:cNvPr id="38" name="Rectangle 37">
            <a:extLst>
              <a:ext uri="{FF2B5EF4-FFF2-40B4-BE49-F238E27FC236}">
                <a16:creationId xmlns:a16="http://schemas.microsoft.com/office/drawing/2014/main" id="{0FE9E3F7-BFE4-5315-7333-894959B5C731}"/>
              </a:ext>
            </a:extLst>
          </p:cNvPr>
          <p:cNvSpPr/>
          <p:nvPr/>
        </p:nvSpPr>
        <p:spPr>
          <a:xfrm>
            <a:off x="1904998" y="5432548"/>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9" name="Rectangle 38">
            <a:extLst>
              <a:ext uri="{FF2B5EF4-FFF2-40B4-BE49-F238E27FC236}">
                <a16:creationId xmlns:a16="http://schemas.microsoft.com/office/drawing/2014/main" id="{6FDEA07F-CD3E-AC7E-0F35-0A1A067E2EE3}"/>
              </a:ext>
            </a:extLst>
          </p:cNvPr>
          <p:cNvSpPr/>
          <p:nvPr/>
        </p:nvSpPr>
        <p:spPr>
          <a:xfrm>
            <a:off x="3057524" y="543254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9253CDA-2B1C-7C2C-85F3-E97D4F5C522B}"/>
                  </a:ext>
                </a:extLst>
              </p:cNvPr>
              <p:cNvSpPr txBox="1"/>
              <p:nvPr/>
            </p:nvSpPr>
            <p:spPr>
              <a:xfrm>
                <a:off x="1714499" y="3945504"/>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≤5.45</m:t>
                      </m:r>
                    </m:oMath>
                  </m:oMathPara>
                </a14:m>
                <a:endParaRPr lang="en-US" sz="1400" dirty="0">
                  <a:latin typeface="Garamond" panose="02020404030301010803" pitchFamily="18" charset="0"/>
                </a:endParaRPr>
              </a:p>
            </p:txBody>
          </p:sp>
        </mc:Choice>
        <mc:Fallback>
          <p:sp>
            <p:nvSpPr>
              <p:cNvPr id="43" name="TextBox 42">
                <a:extLst>
                  <a:ext uri="{FF2B5EF4-FFF2-40B4-BE49-F238E27FC236}">
                    <a16:creationId xmlns:a16="http://schemas.microsoft.com/office/drawing/2014/main" id="{F9253CDA-2B1C-7C2C-85F3-E97D4F5C522B}"/>
                  </a:ext>
                </a:extLst>
              </p:cNvPr>
              <p:cNvSpPr txBox="1">
                <a:spLocks noRot="1" noChangeAspect="1" noMove="1" noResize="1" noEditPoints="1" noAdjustHandles="1" noChangeArrowheads="1" noChangeShapeType="1" noTextEdit="1"/>
              </p:cNvSpPr>
              <p:nvPr/>
            </p:nvSpPr>
            <p:spPr>
              <a:xfrm>
                <a:off x="1714499" y="3945504"/>
                <a:ext cx="9906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BCFC79F5-00ED-2126-3B0E-3DFE09BCE2A4}"/>
                  </a:ext>
                </a:extLst>
              </p:cNvPr>
              <p:cNvSpPr txBox="1"/>
              <p:nvPr/>
            </p:nvSpPr>
            <p:spPr>
              <a:xfrm>
                <a:off x="2250281" y="4961907"/>
                <a:ext cx="110966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≤−0.25</m:t>
                      </m:r>
                    </m:oMath>
                  </m:oMathPara>
                </a14:m>
                <a:endParaRPr lang="en-US" sz="1400" dirty="0">
                  <a:latin typeface="Garamond" panose="02020404030301010803" pitchFamily="18" charset="0"/>
                </a:endParaRPr>
              </a:p>
            </p:txBody>
          </p:sp>
        </mc:Choice>
        <mc:Fallback>
          <p:sp>
            <p:nvSpPr>
              <p:cNvPr id="44" name="TextBox 43">
                <a:extLst>
                  <a:ext uri="{FF2B5EF4-FFF2-40B4-BE49-F238E27FC236}">
                    <a16:creationId xmlns:a16="http://schemas.microsoft.com/office/drawing/2014/main" id="{BCFC79F5-00ED-2126-3B0E-3DFE09BCE2A4}"/>
                  </a:ext>
                </a:extLst>
              </p:cNvPr>
              <p:cNvSpPr txBox="1">
                <a:spLocks noRot="1" noChangeAspect="1" noMove="1" noResize="1" noEditPoints="1" noAdjustHandles="1" noChangeArrowheads="1" noChangeShapeType="1" noTextEdit="1"/>
              </p:cNvSpPr>
              <p:nvPr/>
            </p:nvSpPr>
            <p:spPr>
              <a:xfrm>
                <a:off x="2250281" y="4961907"/>
                <a:ext cx="1109661" cy="307777"/>
              </a:xfrm>
              <a:prstGeom prst="rect">
                <a:avLst/>
              </a:prstGeom>
              <a:blipFill>
                <a:blip r:embed="rId5"/>
                <a:stretch>
                  <a:fillRect/>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9E1C04FF-98B8-632C-B84B-33D1C2063F51}"/>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17" name="Title 1">
            <a:extLst>
              <a:ext uri="{FF2B5EF4-FFF2-40B4-BE49-F238E27FC236}">
                <a16:creationId xmlns:a16="http://schemas.microsoft.com/office/drawing/2014/main" id="{E91A6AAB-28A8-69F5-265D-193DE690D264}"/>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18" name="Title 1">
            <a:extLst>
              <a:ext uri="{FF2B5EF4-FFF2-40B4-BE49-F238E27FC236}">
                <a16:creationId xmlns:a16="http://schemas.microsoft.com/office/drawing/2014/main" id="{A8C6C497-8F9D-30B3-9FE7-2C320FEB1493}"/>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pic>
        <p:nvPicPr>
          <p:cNvPr id="70" name="Picture 69">
            <a:extLst>
              <a:ext uri="{FF2B5EF4-FFF2-40B4-BE49-F238E27FC236}">
                <a16:creationId xmlns:a16="http://schemas.microsoft.com/office/drawing/2014/main" id="{C5E83DB3-2771-F1A8-FB71-D8036CE24D73}"/>
              </a:ext>
            </a:extLst>
          </p:cNvPr>
          <p:cNvPicPr>
            <a:picLocks noChangeAspect="1"/>
          </p:cNvPicPr>
          <p:nvPr/>
        </p:nvPicPr>
        <p:blipFill>
          <a:blip r:embed="rId6"/>
          <a:stretch>
            <a:fillRect/>
          </a:stretch>
        </p:blipFill>
        <p:spPr>
          <a:xfrm>
            <a:off x="6096000" y="1735862"/>
            <a:ext cx="5791200" cy="4074387"/>
          </a:xfrm>
          <a:prstGeom prst="rect">
            <a:avLst/>
          </a:prstGeom>
        </p:spPr>
      </p:pic>
      <p:cxnSp>
        <p:nvCxnSpPr>
          <p:cNvPr id="71" name="Straight Connector 70">
            <a:extLst>
              <a:ext uri="{FF2B5EF4-FFF2-40B4-BE49-F238E27FC236}">
                <a16:creationId xmlns:a16="http://schemas.microsoft.com/office/drawing/2014/main" id="{4258B963-7D5E-3813-B8AF-C8EE5E0AEFCF}"/>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E2FEBDF9-0674-8C3C-F7E2-6CBA1BFFD1BD}"/>
              </a:ext>
            </a:extLst>
          </p:cNvPr>
          <p:cNvCxnSpPr>
            <a:cxnSpLocks/>
          </p:cNvCxnSpPr>
          <p:nvPr/>
        </p:nvCxnSpPr>
        <p:spPr>
          <a:xfrm flipV="1">
            <a:off x="8435340" y="1762760"/>
            <a:ext cx="0" cy="267351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a:extLst>
              <a:ext uri="{FF2B5EF4-FFF2-40B4-BE49-F238E27FC236}">
                <a16:creationId xmlns:a16="http://schemas.microsoft.com/office/drawing/2014/main" id="{9617495E-14B6-85BB-9549-CD5F07D3A7D1}"/>
              </a:ext>
            </a:extLst>
          </p:cNvPr>
          <p:cNvCxnSpPr>
            <a:cxnSpLocks/>
          </p:cNvCxnSpPr>
          <p:nvPr/>
        </p:nvCxnSpPr>
        <p:spPr>
          <a:xfrm flipV="1">
            <a:off x="9403080" y="1762760"/>
            <a:ext cx="0" cy="267351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74" name="TextBox 73">
                <a:extLst>
                  <a:ext uri="{FF2B5EF4-FFF2-40B4-BE49-F238E27FC236}">
                    <a16:creationId xmlns:a16="http://schemas.microsoft.com/office/drawing/2014/main" id="{392768B5-5FF6-9B74-3F8F-5F5368910657}"/>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74" name="TextBox 73">
                <a:extLst>
                  <a:ext uri="{FF2B5EF4-FFF2-40B4-BE49-F238E27FC236}">
                    <a16:creationId xmlns:a16="http://schemas.microsoft.com/office/drawing/2014/main" id="{392768B5-5FF6-9B74-3F8F-5F5368910657}"/>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7"/>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AF21855E-14C5-19CF-F979-B9C64B11666C}"/>
                  </a:ext>
                </a:extLst>
              </p:cNvPr>
              <p:cNvSpPr txBox="1"/>
              <p:nvPr/>
            </p:nvSpPr>
            <p:spPr>
              <a:xfrm>
                <a:off x="7059502" y="286372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sub>
                      </m:sSub>
                    </m:oMath>
                  </m:oMathPara>
                </a14:m>
                <a:endParaRPr lang="en-US" b="0" dirty="0">
                  <a:solidFill>
                    <a:srgbClr val="0070C0"/>
                  </a:solidFill>
                  <a:latin typeface="Garamond" panose="02020404030301010803" pitchFamily="18" charset="0"/>
                </a:endParaRPr>
              </a:p>
            </p:txBody>
          </p:sp>
        </mc:Choice>
        <mc:Fallback>
          <p:sp>
            <p:nvSpPr>
              <p:cNvPr id="75" name="TextBox 74">
                <a:extLst>
                  <a:ext uri="{FF2B5EF4-FFF2-40B4-BE49-F238E27FC236}">
                    <a16:creationId xmlns:a16="http://schemas.microsoft.com/office/drawing/2014/main" id="{AF21855E-14C5-19CF-F979-B9C64B11666C}"/>
                  </a:ext>
                </a:extLst>
              </p:cNvPr>
              <p:cNvSpPr txBox="1">
                <a:spLocks noRot="1" noChangeAspect="1" noMove="1" noResize="1" noEditPoints="1" noAdjustHandles="1" noChangeArrowheads="1" noChangeShapeType="1" noTextEdit="1"/>
              </p:cNvSpPr>
              <p:nvPr/>
            </p:nvSpPr>
            <p:spPr>
              <a:xfrm>
                <a:off x="7059502" y="2863726"/>
                <a:ext cx="666748" cy="369332"/>
              </a:xfrm>
              <a:prstGeom prst="rect">
                <a:avLst/>
              </a:prstGeom>
              <a:blipFill>
                <a:blip r:embed="rId8"/>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46805934-9BA1-1F80-2C32-0D95EA2D3066}"/>
                  </a:ext>
                </a:extLst>
              </p:cNvPr>
              <p:cNvSpPr txBox="1"/>
              <p:nvPr/>
            </p:nvSpPr>
            <p:spPr>
              <a:xfrm>
                <a:off x="8585836" y="2907732"/>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3</m:t>
                          </m:r>
                        </m:sub>
                      </m:sSub>
                    </m:oMath>
                  </m:oMathPara>
                </a14:m>
                <a:endParaRPr lang="en-US" b="0" dirty="0">
                  <a:solidFill>
                    <a:srgbClr val="FF0000"/>
                  </a:solidFill>
                  <a:latin typeface="Garamond" panose="02020404030301010803" pitchFamily="18" charset="0"/>
                </a:endParaRPr>
              </a:p>
            </p:txBody>
          </p:sp>
        </mc:Choice>
        <mc:Fallback>
          <p:sp>
            <p:nvSpPr>
              <p:cNvPr id="76" name="TextBox 75">
                <a:extLst>
                  <a:ext uri="{FF2B5EF4-FFF2-40B4-BE49-F238E27FC236}">
                    <a16:creationId xmlns:a16="http://schemas.microsoft.com/office/drawing/2014/main" id="{46805934-9BA1-1F80-2C32-0D95EA2D3066}"/>
                  </a:ext>
                </a:extLst>
              </p:cNvPr>
              <p:cNvSpPr txBox="1">
                <a:spLocks noRot="1" noChangeAspect="1" noMove="1" noResize="1" noEditPoints="1" noAdjustHandles="1" noChangeArrowheads="1" noChangeShapeType="1" noTextEdit="1"/>
              </p:cNvSpPr>
              <p:nvPr/>
            </p:nvSpPr>
            <p:spPr>
              <a:xfrm>
                <a:off x="8585836" y="2907732"/>
                <a:ext cx="666748" cy="369332"/>
              </a:xfrm>
              <a:prstGeom prst="rect">
                <a:avLst/>
              </a:prstGeom>
              <a:blipFill>
                <a:blip r:embed="rId9"/>
                <a:stretch>
                  <a:fillRect b="-3279"/>
                </a:stretch>
              </a:blipFill>
            </p:spPr>
            <p:txBody>
              <a:bodyPr/>
              <a:lstStyle/>
              <a:p>
                <a:r>
                  <a:rPr lang="en-US">
                    <a:noFill/>
                  </a:rPr>
                  <a:t> </a:t>
                </a:r>
              </a:p>
            </p:txBody>
          </p:sp>
        </mc:Fallback>
      </mc:AlternateContent>
      <p:cxnSp>
        <p:nvCxnSpPr>
          <p:cNvPr id="77" name="Straight Connector 76">
            <a:extLst>
              <a:ext uri="{FF2B5EF4-FFF2-40B4-BE49-F238E27FC236}">
                <a16:creationId xmlns:a16="http://schemas.microsoft.com/office/drawing/2014/main" id="{A09B442B-F4DB-BB3A-2B82-8CDD0621C652}"/>
              </a:ext>
            </a:extLst>
          </p:cNvPr>
          <p:cNvCxnSpPr>
            <a:cxnSpLocks/>
          </p:cNvCxnSpPr>
          <p:nvPr/>
        </p:nvCxnSpPr>
        <p:spPr>
          <a:xfrm>
            <a:off x="9403080" y="3708626"/>
            <a:ext cx="245364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81" name="TextBox 80">
                <a:extLst>
                  <a:ext uri="{FF2B5EF4-FFF2-40B4-BE49-F238E27FC236}">
                    <a16:creationId xmlns:a16="http://schemas.microsoft.com/office/drawing/2014/main" id="{CE068CB8-6D35-B827-E50C-30C0974AD7B5}"/>
                  </a:ext>
                </a:extLst>
              </p:cNvPr>
              <p:cNvSpPr txBox="1"/>
              <p:nvPr/>
            </p:nvSpPr>
            <p:spPr>
              <a:xfrm>
                <a:off x="10296526" y="3844000"/>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4</m:t>
                          </m:r>
                        </m:sub>
                      </m:sSub>
                    </m:oMath>
                  </m:oMathPara>
                </a14:m>
                <a:endParaRPr lang="en-US" b="0" dirty="0">
                  <a:solidFill>
                    <a:srgbClr val="FF0000"/>
                  </a:solidFill>
                  <a:latin typeface="Garamond" panose="02020404030301010803" pitchFamily="18" charset="0"/>
                </a:endParaRPr>
              </a:p>
            </p:txBody>
          </p:sp>
        </mc:Choice>
        <mc:Fallback>
          <p:sp>
            <p:nvSpPr>
              <p:cNvPr id="81" name="TextBox 80">
                <a:extLst>
                  <a:ext uri="{FF2B5EF4-FFF2-40B4-BE49-F238E27FC236}">
                    <a16:creationId xmlns:a16="http://schemas.microsoft.com/office/drawing/2014/main" id="{CE068CB8-6D35-B827-E50C-30C0974AD7B5}"/>
                  </a:ext>
                </a:extLst>
              </p:cNvPr>
              <p:cNvSpPr txBox="1">
                <a:spLocks noRot="1" noChangeAspect="1" noMove="1" noResize="1" noEditPoints="1" noAdjustHandles="1" noChangeArrowheads="1" noChangeShapeType="1" noTextEdit="1"/>
              </p:cNvSpPr>
              <p:nvPr/>
            </p:nvSpPr>
            <p:spPr>
              <a:xfrm>
                <a:off x="10296526" y="3844000"/>
                <a:ext cx="666748" cy="369332"/>
              </a:xfrm>
              <a:prstGeom prst="rect">
                <a:avLst/>
              </a:prstGeom>
              <a:blipFill>
                <a:blip r:embed="rId10"/>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 name="TextBox 81">
                <a:extLst>
                  <a:ext uri="{FF2B5EF4-FFF2-40B4-BE49-F238E27FC236}">
                    <a16:creationId xmlns:a16="http://schemas.microsoft.com/office/drawing/2014/main" id="{65ECD5CD-67CB-E9B1-89D4-DD0BFC184061}"/>
                  </a:ext>
                </a:extLst>
              </p:cNvPr>
              <p:cNvSpPr txBox="1"/>
              <p:nvPr/>
            </p:nvSpPr>
            <p:spPr>
              <a:xfrm>
                <a:off x="10296526" y="256591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5</m:t>
                          </m:r>
                        </m:sub>
                      </m:sSub>
                    </m:oMath>
                  </m:oMathPara>
                </a14:m>
                <a:endParaRPr lang="en-US" b="0" dirty="0">
                  <a:solidFill>
                    <a:srgbClr val="0070C0"/>
                  </a:solidFill>
                  <a:latin typeface="Garamond" panose="02020404030301010803" pitchFamily="18" charset="0"/>
                </a:endParaRPr>
              </a:p>
            </p:txBody>
          </p:sp>
        </mc:Choice>
        <mc:Fallback>
          <p:sp>
            <p:nvSpPr>
              <p:cNvPr id="82" name="TextBox 81">
                <a:extLst>
                  <a:ext uri="{FF2B5EF4-FFF2-40B4-BE49-F238E27FC236}">
                    <a16:creationId xmlns:a16="http://schemas.microsoft.com/office/drawing/2014/main" id="{65ECD5CD-67CB-E9B1-89D4-DD0BFC184061}"/>
                  </a:ext>
                </a:extLst>
              </p:cNvPr>
              <p:cNvSpPr txBox="1">
                <a:spLocks noRot="1" noChangeAspect="1" noMove="1" noResize="1" noEditPoints="1" noAdjustHandles="1" noChangeArrowheads="1" noChangeShapeType="1" noTextEdit="1"/>
              </p:cNvSpPr>
              <p:nvPr/>
            </p:nvSpPr>
            <p:spPr>
              <a:xfrm>
                <a:off x="10296526" y="2565916"/>
                <a:ext cx="666748" cy="369332"/>
              </a:xfrm>
              <a:prstGeom prst="rect">
                <a:avLst/>
              </a:prstGeom>
              <a:blipFill>
                <a:blip r:embed="rId11"/>
                <a:stretch>
                  <a:fillRect b="-3279"/>
                </a:stretch>
              </a:blipFill>
            </p:spPr>
            <p:txBody>
              <a:bodyPr/>
              <a:lstStyle/>
              <a:p>
                <a:r>
                  <a:rPr lang="en-US">
                    <a:noFill/>
                  </a:rPr>
                  <a:t> </a:t>
                </a:r>
              </a:p>
            </p:txBody>
          </p:sp>
        </mc:Fallback>
      </mc:AlternateContent>
    </p:spTree>
    <p:extLst>
      <p:ext uri="{BB962C8B-B14F-4D97-AF65-F5344CB8AC3E}">
        <p14:creationId xmlns:p14="http://schemas.microsoft.com/office/powerpoint/2010/main" val="63548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Decision Trees</a:t>
            </a:r>
          </a:p>
        </p:txBody>
      </p:sp>
      <p:sp>
        <p:nvSpPr>
          <p:cNvPr id="3" name="Title 1">
            <a:extLst>
              <a:ext uri="{FF2B5EF4-FFF2-40B4-BE49-F238E27FC236}">
                <a16:creationId xmlns:a16="http://schemas.microsoft.com/office/drawing/2014/main" id="{5D671D5C-58E4-9CBB-1B52-1BC183907A25}"/>
              </a:ext>
            </a:extLst>
          </p:cNvPr>
          <p:cNvSpPr txBox="1">
            <a:spLocks/>
          </p:cNvSpPr>
          <p:nvPr/>
        </p:nvSpPr>
        <p:spPr>
          <a:xfrm>
            <a:off x="1044495" y="876003"/>
            <a:ext cx="1498801"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4" name="Title 1">
            <a:extLst>
              <a:ext uri="{FF2B5EF4-FFF2-40B4-BE49-F238E27FC236}">
                <a16:creationId xmlns:a16="http://schemas.microsoft.com/office/drawing/2014/main" id="{CC5B04F0-B6BC-12DE-60F9-ECD104628407}"/>
              </a:ext>
            </a:extLst>
          </p:cNvPr>
          <p:cNvSpPr txBox="1">
            <a:spLocks/>
          </p:cNvSpPr>
          <p:nvPr/>
        </p:nvSpPr>
        <p:spPr>
          <a:xfrm>
            <a:off x="951852" y="3624653"/>
            <a:ext cx="1641928"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pic>
        <p:nvPicPr>
          <p:cNvPr id="6" name="Picture 5">
            <a:extLst>
              <a:ext uri="{FF2B5EF4-FFF2-40B4-BE49-F238E27FC236}">
                <a16:creationId xmlns:a16="http://schemas.microsoft.com/office/drawing/2014/main" id="{1A63F1CB-8F48-B21C-55FA-D2EEFFD7843A}"/>
              </a:ext>
            </a:extLst>
          </p:cNvPr>
          <p:cNvPicPr>
            <a:picLocks noChangeAspect="1"/>
          </p:cNvPicPr>
          <p:nvPr/>
        </p:nvPicPr>
        <p:blipFill>
          <a:blip r:embed="rId2"/>
          <a:stretch>
            <a:fillRect/>
          </a:stretch>
        </p:blipFill>
        <p:spPr>
          <a:xfrm>
            <a:off x="815824" y="1246226"/>
            <a:ext cx="1913984" cy="2268094"/>
          </a:xfrm>
          <a:prstGeom prst="rect">
            <a:avLst/>
          </a:prstGeom>
        </p:spPr>
      </p:pic>
      <p:sp>
        <p:nvSpPr>
          <p:cNvPr id="11" name="Rectangle 10">
            <a:extLst>
              <a:ext uri="{FF2B5EF4-FFF2-40B4-BE49-F238E27FC236}">
                <a16:creationId xmlns:a16="http://schemas.microsoft.com/office/drawing/2014/main" id="{B4DAD05A-4935-FF33-D92C-5D4B7887E194}"/>
              </a:ext>
            </a:extLst>
          </p:cNvPr>
          <p:cNvSpPr/>
          <p:nvPr/>
        </p:nvSpPr>
        <p:spPr>
          <a:xfrm>
            <a:off x="109807" y="838201"/>
            <a:ext cx="3502073" cy="26761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63D53F-16E9-F0AE-948D-DD89D7391B8F}"/>
              </a:ext>
            </a:extLst>
          </p:cNvPr>
          <p:cNvSpPr/>
          <p:nvPr/>
        </p:nvSpPr>
        <p:spPr>
          <a:xfrm>
            <a:off x="109806" y="3624653"/>
            <a:ext cx="3502073" cy="26761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FE942B8-CDDD-38B0-E286-7AFB6367C20E}"/>
              </a:ext>
            </a:extLst>
          </p:cNvPr>
          <p:cNvSpPr txBox="1">
            <a:spLocks/>
          </p:cNvSpPr>
          <p:nvPr/>
        </p:nvSpPr>
        <p:spPr>
          <a:xfrm>
            <a:off x="7150686" y="910903"/>
            <a:ext cx="1877910"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Mathematically</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198776" y="1352939"/>
                <a:ext cx="7781730" cy="3175293"/>
              </a:xfrm>
              <a:prstGeom prst="rect">
                <a:avLst/>
              </a:prstGeom>
              <a:noFill/>
            </p:spPr>
            <p:txBody>
              <a:bodyPr wrap="square" rtlCol="0">
                <a:spAutoFit/>
              </a:bodyPr>
              <a:lstStyle/>
              <a:p>
                <a:r>
                  <a:rPr lang="en-US" dirty="0">
                    <a:latin typeface="Garamond" panose="02020404030301010803" pitchFamily="18" charset="0"/>
                  </a:rPr>
                  <a:t>The prediction function corresponding to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𝑡h</m:t>
                        </m:r>
                      </m:sup>
                    </m:sSup>
                  </m:oMath>
                </a14:m>
                <a:r>
                  <a:rPr lang="en-US" dirty="0">
                    <a:latin typeface="Garamond" panose="02020404030301010803" pitchFamily="18" charset="0"/>
                  </a:rPr>
                  <a:t> tree is defined by two sets:</a:t>
                </a:r>
              </a:p>
              <a:p>
                <a:endParaRPr lang="en-US" dirty="0">
                  <a:latin typeface="Garamond" panose="02020404030301010803" pitchFamily="18" charset="0"/>
                </a:endParaRP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oMath>
                </a14:m>
                <a:r>
                  <a:rPr lang="en-US" dirty="0">
                    <a:latin typeface="Garamond" panose="02020404030301010803" pitchFamily="18" charset="0"/>
                  </a:rPr>
                  <a:t> is the set of edges and nodes together with the decision rules associated with the internal nodes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𝑡h</m:t>
                        </m:r>
                      </m:sup>
                    </m:sSup>
                  </m:oMath>
                </a14:m>
                <a:r>
                  <a:rPr lang="en-US" dirty="0">
                    <a:latin typeface="Garamond" panose="02020404030301010803" pitchFamily="18" charset="0"/>
                  </a:rPr>
                  <a:t> tree</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m:t>
                        </m:r>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h</m:t>
                            </m:r>
                          </m:sub>
                        </m:sSub>
                      </m:sub>
                    </m:sSub>
                    <m:sSup>
                      <m:sSupPr>
                        <m:ctrlPr>
                          <a:rPr lang="en-US" b="0" i="1" smtClean="0">
                            <a:latin typeface="Cambria Math" panose="02040503050406030204" pitchFamily="18" charset="0"/>
                          </a:rPr>
                        </m:ctrlPr>
                      </m:sSupPr>
                      <m:e>
                        <m:r>
                          <m:rPr>
                            <m:lit/>
                          </m:rPr>
                          <a:rPr lang="en-US" b="0" i="1" smtClean="0">
                            <a:latin typeface="Cambria Math" panose="02040503050406030204" pitchFamily="18" charset="0"/>
                          </a:rPr>
                          <m:t>)</m:t>
                        </m:r>
                      </m:e>
                      <m:sup>
                        <m:r>
                          <a:rPr lang="en-US" b="0" i="1" smtClean="0">
                            <a:latin typeface="Cambria Math" panose="02040503050406030204" pitchFamily="18" charset="0"/>
                          </a:rPr>
                          <m:t>′</m:t>
                        </m:r>
                      </m:sup>
                    </m:sSup>
                  </m:oMath>
                </a14:m>
                <a:r>
                  <a:rPr lang="en-US" dirty="0">
                    <a:latin typeface="Garamond" panose="02020404030301010803" pitchFamily="18" charset="0"/>
                  </a:rPr>
                  <a:t> represents the set of parameter values associated with each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h</m:t>
                        </m:r>
                      </m:sub>
                    </m:sSub>
                  </m:oMath>
                </a14:m>
                <a:r>
                  <a:rPr lang="en-US" dirty="0">
                    <a:latin typeface="Garamond" panose="02020404030301010803" pitchFamily="18" charset="0"/>
                  </a:rPr>
                  <a:t> terminal nodes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oMath>
                </a14:m>
                <a:endParaRPr lang="en-US" dirty="0">
                  <a:latin typeface="Garamond" panose="02020404030301010803" pitchFamily="18" charset="0"/>
                </a:endParaRPr>
              </a:p>
              <a:p>
                <a:endParaRPr lang="en-US" dirty="0">
                  <a:latin typeface="Garamond" panose="02020404030301010803" pitchFamily="18" charset="0"/>
                </a:endParaRPr>
              </a:p>
              <a:p>
                <a:r>
                  <a:rPr lang="en-US" dirty="0">
                    <a:latin typeface="Garamond" panose="02020404030301010803" pitchFamily="18" charset="0"/>
                  </a:rPr>
                  <a:t>In general, a tree and parameter pair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Μ</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dirty="0">
                    <a:latin typeface="Garamond" panose="02020404030301010803" pitchFamily="18" charset="0"/>
                  </a:rPr>
                  <a:t> parameterizes a step function </a:t>
                </a:r>
                <a14:m>
                  <m:oMath xmlns:m="http://schemas.openxmlformats.org/officeDocument/2006/math">
                    <m:r>
                      <a:rPr lang="en-US" b="0" i="1" smtClean="0">
                        <a:latin typeface="Cambria Math" panose="02040503050406030204" pitchFamily="18" charset="0"/>
                      </a:rPr>
                      <m:t>𝑔</m:t>
                    </m:r>
                  </m:oMath>
                </a14:m>
                <a:r>
                  <a:rPr lang="en-US" dirty="0">
                    <a:latin typeface="Garamond" panose="02020404030301010803" pitchFamily="18" charset="0"/>
                  </a:rPr>
                  <a:t> that is constant over elements of the partition:</a:t>
                </a:r>
              </a:p>
              <a:p>
                <a:endParaRPr lang="en-US" dirty="0">
                  <a:latin typeface="Garamond" panose="02020404030301010803" pitchFamily="18" charset="0"/>
                </a:endParaRPr>
              </a:p>
              <a:p>
                <a:pPr algn="ctr"/>
                <a14:m>
                  <m:oMath xmlns:m="http://schemas.openxmlformats.org/officeDocument/2006/math">
                    <m:r>
                      <a:rPr lang="en-US" b="0" i="1" smtClean="0">
                        <a:latin typeface="Cambria Math" panose="02040503050406030204" pitchFamily="18" charset="0"/>
                      </a:rPr>
                      <m:t>𝑔</m:t>
                    </m:r>
                    <m:r>
                      <m:rPr>
                        <m:lit/>
                      </m:rP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h𝑣</m:t>
                        </m:r>
                      </m:sub>
                    </m:sSub>
                  </m:oMath>
                </a14:m>
                <a:r>
                  <a:rPr lang="en-US" dirty="0">
                    <a:latin typeface="Garamond" panose="02020404030301010803" pitchFamily="18" charset="0"/>
                  </a:rPr>
                  <a:t> if </a:t>
                </a: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h𝑣</m:t>
                        </m:r>
                      </m:sub>
                    </m:sSub>
                  </m:oMath>
                </a14:m>
                <a:endParaRPr lang="en-US"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198776" y="1352939"/>
                <a:ext cx="7781730" cy="3175293"/>
              </a:xfrm>
              <a:prstGeom prst="rect">
                <a:avLst/>
              </a:prstGeom>
              <a:blipFill>
                <a:blip r:embed="rId3"/>
                <a:stretch>
                  <a:fillRect l="-705" t="-768" r="-549" b="-2303"/>
                </a:stretch>
              </a:blipFill>
            </p:spPr>
            <p:txBody>
              <a:bodyPr/>
              <a:lstStyle/>
              <a:p>
                <a:r>
                  <a:rPr lang="en-US">
                    <a:noFill/>
                  </a:rPr>
                  <a:t> </a:t>
                </a:r>
              </a:p>
            </p:txBody>
          </p:sp>
        </mc:Fallback>
      </mc:AlternateContent>
      <p:pic>
        <p:nvPicPr>
          <p:cNvPr id="47" name="Picture 46">
            <a:extLst>
              <a:ext uri="{FF2B5EF4-FFF2-40B4-BE49-F238E27FC236}">
                <a16:creationId xmlns:a16="http://schemas.microsoft.com/office/drawing/2014/main" id="{41D5E329-6C14-3764-F4A5-D7DAE15FBAE0}"/>
              </a:ext>
            </a:extLst>
          </p:cNvPr>
          <p:cNvPicPr>
            <a:picLocks noChangeAspect="1"/>
          </p:cNvPicPr>
          <p:nvPr/>
        </p:nvPicPr>
        <p:blipFill>
          <a:blip r:embed="rId4"/>
          <a:stretch>
            <a:fillRect/>
          </a:stretch>
        </p:blipFill>
        <p:spPr>
          <a:xfrm>
            <a:off x="290035" y="3993986"/>
            <a:ext cx="3174257" cy="2234712"/>
          </a:xfrm>
          <a:prstGeom prst="rect">
            <a:avLst/>
          </a:prstGeom>
        </p:spPr>
      </p:pic>
    </p:spTree>
    <p:extLst>
      <p:ext uri="{BB962C8B-B14F-4D97-AF65-F5344CB8AC3E}">
        <p14:creationId xmlns:p14="http://schemas.microsoft.com/office/powerpoint/2010/main" val="96417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Decision Trees</a:t>
            </a:r>
          </a:p>
        </p:txBody>
      </p:sp>
      <p:sp>
        <p:nvSpPr>
          <p:cNvPr id="14" name="Title 1">
            <a:extLst>
              <a:ext uri="{FF2B5EF4-FFF2-40B4-BE49-F238E27FC236}">
                <a16:creationId xmlns:a16="http://schemas.microsoft.com/office/drawing/2014/main" id="{7FE942B8-CDDD-38B0-E286-7AFB6367C20E}"/>
              </a:ext>
            </a:extLst>
          </p:cNvPr>
          <p:cNvSpPr txBox="1">
            <a:spLocks/>
          </p:cNvSpPr>
          <p:nvPr/>
        </p:nvSpPr>
        <p:spPr>
          <a:xfrm>
            <a:off x="7530728" y="910903"/>
            <a:ext cx="3212757"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Issues with Tree-Based Models</a:t>
            </a:r>
          </a:p>
        </p:txBody>
      </p:sp>
      <p:sp>
        <p:nvSpPr>
          <p:cNvPr id="26" name="TextBox 25">
            <a:extLst>
              <a:ext uri="{FF2B5EF4-FFF2-40B4-BE49-F238E27FC236}">
                <a16:creationId xmlns:a16="http://schemas.microsoft.com/office/drawing/2014/main" id="{8732A6D9-7601-3714-4F4A-73664ED211D3}"/>
              </a:ext>
            </a:extLst>
          </p:cNvPr>
          <p:cNvSpPr txBox="1"/>
          <p:nvPr/>
        </p:nvSpPr>
        <p:spPr>
          <a:xfrm>
            <a:off x="6293707" y="1509929"/>
            <a:ext cx="5686798" cy="3693319"/>
          </a:xfrm>
          <a:prstGeom prst="rect">
            <a:avLst/>
          </a:prstGeom>
          <a:noFill/>
        </p:spPr>
        <p:txBody>
          <a:bodyPr wrap="square" rtlCol="0">
            <a:spAutoFit/>
          </a:bodyPr>
          <a:lstStyle/>
          <a:p>
            <a:r>
              <a:rPr lang="en-US" dirty="0">
                <a:latin typeface="Garamond" panose="02020404030301010803" pitchFamily="18" charset="0"/>
              </a:rPr>
              <a:t>Trees can be very non-robust, as small changes in the data can cause a large change in the final estimated tree (i.e., weak learner). This becomes a larger issue the more complex of a tree structure. </a:t>
            </a:r>
          </a:p>
          <a:p>
            <a:endParaRPr lang="en-US" dirty="0">
              <a:latin typeface="Garamond" panose="02020404030301010803" pitchFamily="18" charset="0"/>
            </a:endParaRPr>
          </a:p>
          <a:p>
            <a:r>
              <a:rPr lang="en-US" dirty="0">
                <a:latin typeface="Garamond" panose="02020404030301010803" pitchFamily="18" charset="0"/>
              </a:rPr>
              <a:t>In tree-based modeling, we prune an overly-complex model to create a subtree.</a:t>
            </a:r>
          </a:p>
          <a:p>
            <a:endParaRPr lang="en-US" dirty="0">
              <a:latin typeface="Garamond" panose="02020404030301010803" pitchFamily="18" charset="0"/>
            </a:endParaRPr>
          </a:p>
          <a:p>
            <a:r>
              <a:rPr lang="en-US" dirty="0">
                <a:latin typeface="Garamond" panose="02020404030301010803" pitchFamily="18" charset="0"/>
              </a:rPr>
              <a:t>For our topic today, we would rather fit a smaller tree with fewer splits. As a result, each individual tree is only capable of explaining a small portion of the data. To get a proper solution for our model, we combine these small trees to create an ensemble. </a:t>
            </a:r>
          </a:p>
        </p:txBody>
      </p:sp>
      <p:pic>
        <p:nvPicPr>
          <p:cNvPr id="5" name="Picture 4">
            <a:extLst>
              <a:ext uri="{FF2B5EF4-FFF2-40B4-BE49-F238E27FC236}">
                <a16:creationId xmlns:a16="http://schemas.microsoft.com/office/drawing/2014/main" id="{ED0F5DC4-4EE8-4893-BD46-53127E5DAE2E}"/>
              </a:ext>
            </a:extLst>
          </p:cNvPr>
          <p:cNvPicPr>
            <a:picLocks noChangeAspect="1"/>
          </p:cNvPicPr>
          <p:nvPr/>
        </p:nvPicPr>
        <p:blipFill>
          <a:blip r:embed="rId2"/>
          <a:stretch>
            <a:fillRect/>
          </a:stretch>
        </p:blipFill>
        <p:spPr>
          <a:xfrm>
            <a:off x="153829" y="1515762"/>
            <a:ext cx="6013235" cy="4227814"/>
          </a:xfrm>
          <a:prstGeom prst="rect">
            <a:avLst/>
          </a:prstGeom>
        </p:spPr>
      </p:pic>
      <p:sp>
        <p:nvSpPr>
          <p:cNvPr id="7" name="Title 1">
            <a:extLst>
              <a:ext uri="{FF2B5EF4-FFF2-40B4-BE49-F238E27FC236}">
                <a16:creationId xmlns:a16="http://schemas.microsoft.com/office/drawing/2014/main" id="{F57D3E4F-3325-38A7-F148-4B8453A460D1}"/>
              </a:ext>
            </a:extLst>
          </p:cNvPr>
          <p:cNvSpPr txBox="1">
            <a:spLocks/>
          </p:cNvSpPr>
          <p:nvPr/>
        </p:nvSpPr>
        <p:spPr>
          <a:xfrm>
            <a:off x="1448516" y="992315"/>
            <a:ext cx="3212757"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Overly-Complex Partition</a:t>
            </a:r>
          </a:p>
        </p:txBody>
      </p:sp>
    </p:spTree>
    <p:extLst>
      <p:ext uri="{BB962C8B-B14F-4D97-AF65-F5344CB8AC3E}">
        <p14:creationId xmlns:p14="http://schemas.microsoft.com/office/powerpoint/2010/main" val="284838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Ensemble Learning</a:t>
            </a:r>
          </a:p>
        </p:txBody>
      </p:sp>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4524315"/>
          </a:xfrm>
          <a:prstGeom prst="rect">
            <a:avLst/>
          </a:prstGeom>
          <a:noFill/>
        </p:spPr>
        <p:txBody>
          <a:bodyPr wrap="square" rtlCol="0">
            <a:spAutoFit/>
          </a:bodyPr>
          <a:lstStyle/>
          <a:p>
            <a:r>
              <a:rPr lang="en-US" dirty="0">
                <a:latin typeface="Garamond" panose="02020404030301010803" pitchFamily="18" charset="0"/>
              </a:rPr>
              <a:t>Ensemble learning combines a set of base models developed to predict one or more outcomes based on a set of features in order to produce a composite prediction model. Generally, the selected base model is ideally low in bias but with potentially high variability (i.e., weak learners). The ensemble is designed to build on the strength of the weak learners while reducing the noise and variability in the prediction. </a:t>
            </a:r>
          </a:p>
          <a:p>
            <a:endParaRPr lang="en-US" dirty="0">
              <a:latin typeface="Garamond" panose="02020404030301010803" pitchFamily="18" charset="0"/>
            </a:endParaRPr>
          </a:p>
          <a:p>
            <a:r>
              <a:rPr lang="en-US" dirty="0">
                <a:latin typeface="Garamond" panose="02020404030301010803" pitchFamily="18" charset="0"/>
              </a:rPr>
              <a:t>Approaches for ensemble learning using tree-based models as weak learners include:</a:t>
            </a:r>
          </a:p>
          <a:p>
            <a:endParaRPr lang="en-US"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Non-Bayesian methods:</a:t>
            </a:r>
          </a:p>
          <a:p>
            <a:pPr marL="1200150" lvl="2" indent="-285750">
              <a:buFont typeface="Arial" panose="020B0604020202020204" pitchFamily="34" charset="0"/>
              <a:buChar char="•"/>
            </a:pPr>
            <a:r>
              <a:rPr lang="en-US" dirty="0">
                <a:latin typeface="Garamond" panose="02020404030301010803" pitchFamily="18" charset="0"/>
              </a:rPr>
              <a:t>Bagging</a:t>
            </a:r>
          </a:p>
          <a:p>
            <a:pPr marL="1200150" lvl="2" indent="-285750">
              <a:buFont typeface="Arial" panose="020B0604020202020204" pitchFamily="34" charset="0"/>
              <a:buChar char="•"/>
            </a:pPr>
            <a:r>
              <a:rPr lang="en-US" dirty="0">
                <a:latin typeface="Garamond" panose="02020404030301010803" pitchFamily="18" charset="0"/>
              </a:rPr>
              <a:t>Boosting</a:t>
            </a:r>
          </a:p>
          <a:p>
            <a:pPr marL="1200150" lvl="2" indent="-285750">
              <a:buFont typeface="Arial" panose="020B0604020202020204" pitchFamily="34" charset="0"/>
              <a:buChar char="•"/>
            </a:pPr>
            <a:r>
              <a:rPr lang="en-US" dirty="0">
                <a:latin typeface="Garamond" panose="02020404030301010803" pitchFamily="18" charset="0"/>
              </a:rPr>
              <a:t>Random Forests</a:t>
            </a:r>
          </a:p>
          <a:p>
            <a:pPr marL="742950" lvl="1" indent="-285750">
              <a:buFont typeface="Arial" panose="020B0604020202020204" pitchFamily="34" charset="0"/>
              <a:buChar char="•"/>
            </a:pPr>
            <a:r>
              <a:rPr lang="en-US" dirty="0">
                <a:latin typeface="Garamond" panose="02020404030301010803" pitchFamily="18" charset="0"/>
              </a:rPr>
              <a:t>Bayesian method:</a:t>
            </a:r>
          </a:p>
          <a:p>
            <a:pPr marL="1200150" lvl="2" indent="-285750">
              <a:buFont typeface="Arial" panose="020B0604020202020204" pitchFamily="34" charset="0"/>
              <a:buChar char="•"/>
            </a:pPr>
            <a:r>
              <a:rPr lang="en-US" dirty="0">
                <a:latin typeface="Garamond" panose="02020404030301010803" pitchFamily="18" charset="0"/>
              </a:rPr>
              <a:t>BART</a:t>
            </a:r>
          </a:p>
          <a:p>
            <a:pPr marL="285750" indent="-285750">
              <a:buFont typeface="Arial" panose="020B0604020202020204" pitchFamily="34" charset="0"/>
              <a:buChar char="•"/>
            </a:pPr>
            <a:endParaRPr lang="en-US" dirty="0">
              <a:latin typeface="Garamond" panose="02020404030301010803" pitchFamily="18" charset="0"/>
            </a:endParaRPr>
          </a:p>
          <a:p>
            <a:r>
              <a:rPr lang="en-US" dirty="0">
                <a:latin typeface="Garamond" panose="02020404030301010803" pitchFamily="18" charset="0"/>
              </a:rPr>
              <a:t>A downside to ensembles of tree-based models is that we lose the interpretability of a single decision tree; however, we have gained flexibility and generalizability.</a:t>
            </a:r>
          </a:p>
        </p:txBody>
      </p:sp>
    </p:spTree>
    <p:extLst>
      <p:ext uri="{BB962C8B-B14F-4D97-AF65-F5344CB8AC3E}">
        <p14:creationId xmlns:p14="http://schemas.microsoft.com/office/powerpoint/2010/main" val="64665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Bayesian Additive Regression Trees</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5078313"/>
              </a:xfrm>
              <a:prstGeom prst="rect">
                <a:avLst/>
              </a:prstGeom>
              <a:noFill/>
            </p:spPr>
            <p:txBody>
              <a:bodyPr wrap="square" rtlCol="0">
                <a:spAutoFit/>
              </a:bodyPr>
              <a:lstStyle/>
              <a:p>
                <a:r>
                  <a:rPr lang="en-US" dirty="0">
                    <a:latin typeface="Garamond" panose="02020404030301010803" pitchFamily="18" charset="0"/>
                  </a:rPr>
                  <a:t>BART is a sum-of-trees model that starts with an overall fit, </a:t>
                </a:r>
                <a14:m>
                  <m:oMath xmlns:m="http://schemas.openxmlformats.org/officeDocument/2006/math">
                    <m:r>
                      <a:rPr lang="en-US" b="0" i="1" smtClean="0">
                        <a:latin typeface="Cambria Math" panose="02040503050406030204" pitchFamily="18" charset="0"/>
                      </a:rPr>
                      <m:t>𝑓</m:t>
                    </m:r>
                  </m:oMath>
                </a14:m>
                <a:r>
                  <a:rPr lang="en-US" dirty="0">
                    <a:latin typeface="Garamond" panose="02020404030301010803" pitchFamily="18" charset="0"/>
                  </a:rPr>
                  <a:t>, defined as the sum of fit of many trees:</a:t>
                </a:r>
              </a:p>
              <a:p>
                <a:endParaRPr lang="en-US" dirty="0">
                  <a:latin typeface="Garamond" panose="02020404030301010803"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m:rPr>
                          <m:lit/>
                        </m:rPr>
                        <a:rPr lang="en-US" b="0" i="1" smtClean="0">
                          <a:latin typeface="Cambria Math" panose="02040503050406030204" pitchFamily="18" charset="0"/>
                        </a:rPr>
                        <m:t>(</m:t>
                      </m:r>
                      <m:r>
                        <a:rPr lang="en-US" b="1" i="1" smtClean="0">
                          <a:latin typeface="Cambria Math" panose="02040503050406030204" pitchFamily="18" charset="0"/>
                        </a:rPr>
                        <m:t>𝒙</m:t>
                      </m:r>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𝑔</m:t>
                      </m:r>
                      <m:r>
                        <m:rPr>
                          <m:lit/>
                        </m:rP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𝑔</m:t>
                      </m:r>
                      <m:r>
                        <m:rPr>
                          <m:lit/>
                        </m:rP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𝑔</m:t>
                      </m:r>
                      <m:r>
                        <m:rPr>
                          <m:lit/>
                        </m:rP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m:rPr>
                          <m:lit/>
                        </m:rPr>
                        <a:rPr lang="en-US" b="0" i="1" smtClean="0">
                          <a:latin typeface="Cambria Math" panose="02040503050406030204" pitchFamily="18" charset="0"/>
                        </a:rPr>
                        <m:t>)</m:t>
                      </m:r>
                    </m:oMath>
                  </m:oMathPara>
                </a14:m>
                <a:endParaRPr lang="en-US" dirty="0">
                  <a:latin typeface="Garamond" panose="02020404030301010803" pitchFamily="18" charset="0"/>
                </a:endParaRPr>
              </a:p>
              <a:p>
                <a:endParaRPr lang="en-US" dirty="0">
                  <a:latin typeface="Garamond" panose="02020404030301010803" pitchFamily="18" charset="0"/>
                </a:endParaRPr>
              </a:p>
              <a:p>
                <a:r>
                  <a:rPr lang="en-US" dirty="0">
                    <a:latin typeface="Garamond" panose="02020404030301010803" pitchFamily="18" charset="0"/>
                  </a:rPr>
                  <a:t>Each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m:rPr>
                        <m:lit/>
                      </m:rPr>
                      <a:rPr lang="en-US" b="0" i="1" smtClean="0">
                        <a:latin typeface="Cambria Math" panose="02040503050406030204" pitchFamily="18" charset="0"/>
                      </a:rPr>
                      <m:t>)</m:t>
                    </m:r>
                  </m:oMath>
                </a14:m>
                <a:r>
                  <a:rPr lang="en-US" dirty="0">
                    <a:latin typeface="Garamond" panose="02020404030301010803" pitchFamily="18" charset="0"/>
                  </a:rPr>
                  <a:t> represents a single subtree model. Intuition behind BART:</a:t>
                </a:r>
              </a:p>
              <a:p>
                <a:endParaRPr lang="en-US"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Start with a single weak-learning tree, </a:t>
                </a:r>
                <a14:m>
                  <m:oMath xmlns:m="http://schemas.openxmlformats.org/officeDocument/2006/math">
                    <m:r>
                      <a:rPr lang="en-US" b="0" i="1" smtClean="0">
                        <a:latin typeface="Cambria Math" panose="02040503050406030204" pitchFamily="18" charset="0"/>
                      </a:rPr>
                      <m:t>𝑔</m:t>
                    </m:r>
                    <m:r>
                      <m:rPr>
                        <m:lit/>
                      </m:rP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m:rPr>
                        <m:lit/>
                      </m:rPr>
                      <a:rPr lang="en-US" b="0" i="1" smtClean="0">
                        <a:latin typeface="Cambria Math" panose="02040503050406030204" pitchFamily="18" charset="0"/>
                      </a:rPr>
                      <m:t>)</m:t>
                    </m:r>
                  </m:oMath>
                </a14:m>
                <a:endParaRPr lang="en-US" dirty="0">
                  <a:latin typeface="Garamond" panose="02020404030301010803" pitchFamily="18" charset="0"/>
                </a:endParaRPr>
              </a:p>
              <a:p>
                <a:pPr marL="1200150" lvl="2" indent="-285750">
                  <a:buFont typeface="Arial" panose="020B0604020202020204" pitchFamily="34" charset="0"/>
                  <a:buChar char="•"/>
                </a:pPr>
                <a:r>
                  <a:rPr lang="en-US" dirty="0">
                    <a:latin typeface="Garamond" panose="02020404030301010803" pitchFamily="18" charset="0"/>
                  </a:rPr>
                  <a:t>Recall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latin typeface="Garamond" panose="02020404030301010803" pitchFamily="18" charset="0"/>
                  </a:rPr>
                  <a:t> is constrained to be small</a:t>
                </a:r>
              </a:p>
              <a:p>
                <a:pPr marL="1200150" lvl="2" indent="-285750">
                  <a:buFont typeface="Arial" panose="020B0604020202020204" pitchFamily="34" charset="0"/>
                  <a:buChar char="•"/>
                </a:pPr>
                <a:r>
                  <a:rPr lang="en-US" dirty="0">
                    <a:latin typeface="Garamond" panose="02020404030301010803" pitchFamily="18" charset="0"/>
                  </a:rPr>
                  <a:t>Therefore, the elements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oMath>
                </a14:m>
                <a:r>
                  <a:rPr lang="en-US" dirty="0">
                    <a:latin typeface="Garamond" panose="02020404030301010803" pitchFamily="18" charset="0"/>
                  </a:rPr>
                  <a:t> are shrunk towards 0</a:t>
                </a:r>
              </a:p>
              <a:p>
                <a:pPr marL="1200150" lvl="2" indent="-285750">
                  <a:buFont typeface="Arial" panose="020B0604020202020204" pitchFamily="34" charset="0"/>
                  <a:buChar char="•"/>
                </a:pPr>
                <a:r>
                  <a:rPr lang="en-US" dirty="0">
                    <a:latin typeface="Garamond" panose="02020404030301010803" pitchFamily="18" charset="0"/>
                  </a:rPr>
                  <a:t>This 1</a:t>
                </a:r>
                <a:r>
                  <a:rPr lang="en-US" baseline="30000" dirty="0">
                    <a:latin typeface="Garamond" panose="02020404030301010803" pitchFamily="18" charset="0"/>
                  </a:rPr>
                  <a:t>st</a:t>
                </a:r>
                <a:r>
                  <a:rPr lang="en-US" dirty="0">
                    <a:latin typeface="Garamond" panose="02020404030301010803" pitchFamily="18" charset="0"/>
                  </a:rPr>
                  <a:t> tree only explains a small amount of variation in </a:t>
                </a:r>
                <a14:m>
                  <m:oMath xmlns:m="http://schemas.openxmlformats.org/officeDocument/2006/math">
                    <m:r>
                      <a:rPr lang="en-US" b="0" i="1" smtClean="0">
                        <a:latin typeface="Cambria Math" panose="02040503050406030204" pitchFamily="18" charset="0"/>
                      </a:rPr>
                      <m:t>𝑌</m:t>
                    </m:r>
                  </m:oMath>
                </a14:m>
                <a:endParaRPr lang="en-US" b="0"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This fit is then subtracted from the observed response </a:t>
                </a:r>
                <a14:m>
                  <m:oMath xmlns:m="http://schemas.openxmlformats.org/officeDocument/2006/math">
                    <m:r>
                      <a:rPr lang="en-US" b="0" i="1" smtClean="0">
                        <a:latin typeface="Cambria Math" panose="02040503050406030204" pitchFamily="18" charset="0"/>
                      </a:rPr>
                      <m:t>𝑌</m:t>
                    </m:r>
                  </m:oMath>
                </a14:m>
                <a:r>
                  <a:rPr lang="en-US" dirty="0">
                    <a:latin typeface="Garamond" panose="02020404030301010803" pitchFamily="18" charset="0"/>
                  </a:rPr>
                  <a:t> to create residuals</a:t>
                </a:r>
              </a:p>
              <a:p>
                <a:pPr marL="742950" lvl="1" indent="-285750">
                  <a:buFont typeface="Arial" panose="020B0604020202020204" pitchFamily="34" charset="0"/>
                  <a:buChar char="•"/>
                </a:pPr>
                <a:r>
                  <a:rPr lang="en-US" dirty="0">
                    <a:latin typeface="Garamond" panose="02020404030301010803" pitchFamily="18" charset="0"/>
                  </a:rPr>
                  <a:t>The next tree is then fit to these residuals explaining slightly more of the variation in </a:t>
                </a:r>
                <a14:m>
                  <m:oMath xmlns:m="http://schemas.openxmlformats.org/officeDocument/2006/math">
                    <m:r>
                      <a:rPr lang="en-US" b="0" i="1" smtClean="0">
                        <a:latin typeface="Cambria Math" panose="02040503050406030204" pitchFamily="18" charset="0"/>
                      </a:rPr>
                      <m:t>𝑌</m:t>
                    </m:r>
                  </m:oMath>
                </a14:m>
                <a:endParaRPr lang="en-US"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Repeat this process </a:t>
                </a:r>
                <a14:m>
                  <m:oMath xmlns:m="http://schemas.openxmlformats.org/officeDocument/2006/math">
                    <m:r>
                      <a:rPr lang="en-US" b="0" i="1" smtClean="0">
                        <a:latin typeface="Cambria Math" panose="02040503050406030204" pitchFamily="18" charset="0"/>
                      </a:rPr>
                      <m:t>𝑚</m:t>
                    </m:r>
                  </m:oMath>
                </a14:m>
                <a:r>
                  <a:rPr lang="en-US" dirty="0">
                    <a:latin typeface="Garamond" panose="02020404030301010803" pitchFamily="18" charset="0"/>
                  </a:rPr>
                  <a:t> times</a:t>
                </a:r>
              </a:p>
              <a:p>
                <a:pPr marL="742950" lvl="1" indent="-285750">
                  <a:buFont typeface="Arial" panose="020B0604020202020204" pitchFamily="34" charset="0"/>
                  <a:buChar char="•"/>
                </a:pPr>
                <a:r>
                  <a:rPr lang="en-US" dirty="0">
                    <a:latin typeface="Garamond" panose="02020404030301010803" pitchFamily="18" charset="0"/>
                  </a:rPr>
                  <a:t>The fit of earlier trees in the sampler could be updated using the partial residuals from later trees iterating to a stable value of some loss function.</a:t>
                </a:r>
              </a:p>
              <a:p>
                <a:pPr marL="742950" lvl="1" indent="-285750">
                  <a:buFont typeface="Arial" panose="020B0604020202020204" pitchFamily="34" charset="0"/>
                  <a:buChar char="•"/>
                </a:pPr>
                <a:endParaRPr lang="en-US" dirty="0">
                  <a:latin typeface="Garamond" panose="02020404030301010803" pitchFamily="18" charset="0"/>
                </a:endParaRPr>
              </a:p>
              <a:p>
                <a:pPr marL="0" lvl="1">
                  <a:tabLst>
                    <a:tab pos="0" algn="l"/>
                  </a:tabLst>
                </a:pPr>
                <a:r>
                  <a:rPr lang="en-US" dirty="0">
                    <a:latin typeface="Garamond" panose="02020404030301010803" pitchFamily="18" charset="0"/>
                  </a:rPr>
                  <a:t>This intuition can easily lead to overfitting. BART avoids this based on its prior distributions, posterior sampling, and averaging rather than loss minimization.</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5078313"/>
              </a:xfrm>
              <a:prstGeom prst="rect">
                <a:avLst/>
              </a:prstGeom>
              <a:blipFill>
                <a:blip r:embed="rId2"/>
                <a:stretch>
                  <a:fillRect l="-431" t="-480" r="-162" b="-960"/>
                </a:stretch>
              </a:blipFill>
            </p:spPr>
            <p:txBody>
              <a:bodyPr/>
              <a:lstStyle/>
              <a:p>
                <a:r>
                  <a:rPr lang="en-US">
                    <a:noFill/>
                  </a:rPr>
                  <a:t> </a:t>
                </a:r>
              </a:p>
            </p:txBody>
          </p:sp>
        </mc:Fallback>
      </mc:AlternateContent>
    </p:spTree>
    <p:extLst>
      <p:ext uri="{BB962C8B-B14F-4D97-AF65-F5344CB8AC3E}">
        <p14:creationId xmlns:p14="http://schemas.microsoft.com/office/powerpoint/2010/main" val="397355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Priors for BART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4524315"/>
              </a:xfrm>
              <a:prstGeom prst="rect">
                <a:avLst/>
              </a:prstGeom>
              <a:noFill/>
            </p:spPr>
            <p:txBody>
              <a:bodyPr wrap="square" rtlCol="0">
                <a:spAutoFit/>
              </a:bodyPr>
              <a:lstStyle/>
              <a:p>
                <a:r>
                  <a:rPr lang="en-US" dirty="0">
                    <a:latin typeface="Garamond" panose="02020404030301010803" pitchFamily="18" charset="0"/>
                  </a:rPr>
                  <a:t>Similar to Boosting, BART allows the number of subtrees, </a:t>
                </a:r>
                <a14:m>
                  <m:oMath xmlns:m="http://schemas.openxmlformats.org/officeDocument/2006/math">
                    <m:r>
                      <a:rPr lang="en-US" b="0" i="1" smtClean="0">
                        <a:latin typeface="Cambria Math" panose="02040503050406030204" pitchFamily="18" charset="0"/>
                      </a:rPr>
                      <m:t>𝑚</m:t>
                    </m:r>
                  </m:oMath>
                </a14:m>
                <a:r>
                  <a:rPr lang="en-US" dirty="0">
                    <a:latin typeface="Garamond" panose="02020404030301010803" pitchFamily="18" charset="0"/>
                  </a:rPr>
                  <a:t>, to be large. </a:t>
                </a:r>
              </a:p>
              <a:p>
                <a:endParaRPr lang="en-US" dirty="0">
                  <a:latin typeface="Garamond" panose="02020404030301010803" pitchFamily="18" charset="0"/>
                </a:endParaRPr>
              </a:p>
              <a:p>
                <a:r>
                  <a:rPr lang="en-US" dirty="0">
                    <a:latin typeface="Garamond" panose="02020404030301010803" pitchFamily="18" charset="0"/>
                  </a:rPr>
                  <a:t>Boosting algorithms avoid overfitting through tuning parameters chosen typically through cross-validation:</a:t>
                </a:r>
              </a:p>
              <a:p>
                <a:endParaRPr lang="en-US"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Maximum depth for each tree that constrains the tree to be a weak-learner</a:t>
                </a:r>
              </a:p>
              <a:p>
                <a:pPr marL="742950" lvl="1" indent="-285750">
                  <a:buFont typeface="Arial" panose="020B0604020202020204" pitchFamily="34" charset="0"/>
                  <a:buChar char="•"/>
                </a:pPr>
                <a:r>
                  <a:rPr lang="en-US" dirty="0">
                    <a:latin typeface="Garamond" panose="02020404030301010803" pitchFamily="18" charset="0"/>
                  </a:rPr>
                  <a:t>Fit from each tree is weighted by a small number to shrink the sum of the fit of trees toward 0</a:t>
                </a:r>
              </a:p>
              <a:p>
                <a:pPr marL="742950" lvl="1" indent="-285750">
                  <a:buFont typeface="Arial" panose="020B0604020202020204" pitchFamily="34" charset="0"/>
                  <a:buChar char="•"/>
                </a:pPr>
                <a:endParaRPr lang="en-US" dirty="0">
                  <a:latin typeface="Garamond" panose="02020404030301010803" pitchFamily="18" charset="0"/>
                </a:endParaRPr>
              </a:p>
              <a:p>
                <a:pPr lvl="1"/>
                <a:endParaRPr lang="en-US" dirty="0">
                  <a:latin typeface="Garamond" panose="02020404030301010803" pitchFamily="18" charset="0"/>
                </a:endParaRPr>
              </a:p>
              <a:p>
                <a:r>
                  <a:rPr lang="en-US" dirty="0">
                    <a:latin typeface="Garamond" panose="02020404030301010803" pitchFamily="18" charset="0"/>
                  </a:rPr>
                  <a:t>BART’s strategy:</a:t>
                </a:r>
              </a:p>
              <a:p>
                <a:endParaRPr lang="en-US" dirty="0">
                  <a:latin typeface="Garamond" panose="02020404030301010803" pitchFamily="18" charset="0"/>
                </a:endParaRPr>
              </a:p>
              <a:p>
                <a:pPr marL="742950" lvl="1" indent="-285750">
                  <a:buFont typeface="Arial" panose="020B0604020202020204" pitchFamily="34" charset="0"/>
                  <a:buChar char="•"/>
                </a:pPr>
                <a:r>
                  <a:rPr lang="en-US" dirty="0">
                    <a:latin typeface="Garamond" panose="02020404030301010803" pitchFamily="18" charset="0"/>
                  </a:rPr>
                  <a:t>Assume that the structure of the tree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oMath>
                </a14:m>
                <a:r>
                  <a:rPr lang="en-US" dirty="0">
                    <a:latin typeface="Garamond" panose="02020404030301010803" pitchFamily="18" charset="0"/>
                  </a:rPr>
                  <a:t> and the leaf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oMath>
                </a14:m>
                <a:r>
                  <a:rPr lang="en-US" dirty="0">
                    <a:latin typeface="Garamond" panose="02020404030301010803" pitchFamily="18" charset="0"/>
                  </a:rPr>
                  <a:t> are independent. Assuming independence, the model can factor the joint distribution of the trees, the means in the terminal leaves, and the residual standard deviation, and these distributions can be simplified by a series of independence assumptions.</a:t>
                </a:r>
              </a:p>
              <a:p>
                <a:pPr marL="742950" lvl="1" indent="-285750">
                  <a:buFont typeface="Arial" panose="020B0604020202020204" pitchFamily="34" charset="0"/>
                  <a:buChar char="•"/>
                </a:pPr>
                <a:endParaRPr lang="en-US" dirty="0">
                  <a:latin typeface="Garamond" panose="02020404030301010803" pitchFamily="18" charset="0"/>
                </a:endParaRP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𝜎</m:t>
                      </m:r>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m:rPr>
                          <m:lit/>
                        </m:rPr>
                        <a:rPr lang="en-US" b="0" i="1" smtClean="0">
                          <a:latin typeface="Cambria Math" panose="02040503050406030204" pitchFamily="18" charset="0"/>
                        </a:rPr>
                        <m:t>(</m:t>
                      </m:r>
                      <m:r>
                        <a:rPr lang="en-US" b="0" i="1" smtClean="0">
                          <a:latin typeface="Cambria Math" panose="02040503050406030204" pitchFamily="18" charset="0"/>
                        </a:rPr>
                        <m:t>𝜎</m:t>
                      </m:r>
                      <m:r>
                        <m:rPr>
                          <m:lit/>
                        </m:rPr>
                        <a:rPr lang="en-US" b="0" i="1" smtClean="0">
                          <a:latin typeface="Cambria Math" panose="02040503050406030204" pitchFamily="18" charset="0"/>
                        </a:rPr>
                        <m:t>)</m:t>
                      </m:r>
                    </m:oMath>
                  </m:oMathPara>
                </a14:m>
                <a:endParaRPr lang="en-US" dirty="0">
                  <a:latin typeface="Garamond" panose="02020404030301010803" pitchFamily="18" charset="0"/>
                </a:endParaRPr>
              </a:p>
              <a:p>
                <a:pPr lvl="1"/>
                <a:endParaRPr lang="en-US"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4524315"/>
              </a:xfrm>
              <a:prstGeom prst="rect">
                <a:avLst/>
              </a:prstGeom>
              <a:blipFill>
                <a:blip r:embed="rId2"/>
                <a:stretch>
                  <a:fillRect l="-431" t="-53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7BBE640-534E-3755-448D-90446BF85F99}"/>
              </a:ext>
            </a:extLst>
          </p:cNvPr>
          <p:cNvPicPr>
            <a:picLocks noChangeAspect="1"/>
          </p:cNvPicPr>
          <p:nvPr/>
        </p:nvPicPr>
        <p:blipFill>
          <a:blip r:embed="rId3"/>
          <a:stretch>
            <a:fillRect/>
          </a:stretch>
        </p:blipFill>
        <p:spPr>
          <a:xfrm>
            <a:off x="0" y="5514314"/>
            <a:ext cx="3185327" cy="800731"/>
          </a:xfrm>
          <a:prstGeom prst="rect">
            <a:avLst/>
          </a:prstGeom>
        </p:spPr>
      </p:pic>
      <p:pic>
        <p:nvPicPr>
          <p:cNvPr id="6" name="Picture 5">
            <a:extLst>
              <a:ext uri="{FF2B5EF4-FFF2-40B4-BE49-F238E27FC236}">
                <a16:creationId xmlns:a16="http://schemas.microsoft.com/office/drawing/2014/main" id="{5A6B381A-A9CF-4FAC-722A-A70FBB203DC7}"/>
              </a:ext>
            </a:extLst>
          </p:cNvPr>
          <p:cNvPicPr>
            <a:picLocks noChangeAspect="1"/>
          </p:cNvPicPr>
          <p:nvPr/>
        </p:nvPicPr>
        <p:blipFill>
          <a:blip r:embed="rId4"/>
          <a:stretch>
            <a:fillRect/>
          </a:stretch>
        </p:blipFill>
        <p:spPr>
          <a:xfrm>
            <a:off x="3594528" y="5531736"/>
            <a:ext cx="5301463" cy="757352"/>
          </a:xfrm>
          <a:prstGeom prst="rect">
            <a:avLst/>
          </a:prstGeom>
        </p:spPr>
      </p:pic>
      <p:pic>
        <p:nvPicPr>
          <p:cNvPr id="8" name="Picture 7">
            <a:extLst>
              <a:ext uri="{FF2B5EF4-FFF2-40B4-BE49-F238E27FC236}">
                <a16:creationId xmlns:a16="http://schemas.microsoft.com/office/drawing/2014/main" id="{AC470DBC-9159-14B7-78CD-771E2E7000D5}"/>
              </a:ext>
            </a:extLst>
          </p:cNvPr>
          <p:cNvPicPr>
            <a:picLocks noChangeAspect="1"/>
          </p:cNvPicPr>
          <p:nvPr/>
        </p:nvPicPr>
        <p:blipFill>
          <a:blip r:embed="rId5"/>
          <a:stretch>
            <a:fillRect/>
          </a:stretch>
        </p:blipFill>
        <p:spPr>
          <a:xfrm>
            <a:off x="9455118" y="5514314"/>
            <a:ext cx="2676525" cy="762000"/>
          </a:xfrm>
          <a:prstGeom prst="rect">
            <a:avLst/>
          </a:prstGeom>
        </p:spPr>
      </p:pic>
    </p:spTree>
    <p:extLst>
      <p:ext uri="{BB962C8B-B14F-4D97-AF65-F5344CB8AC3E}">
        <p14:creationId xmlns:p14="http://schemas.microsoft.com/office/powerpoint/2010/main" val="142626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Priors for BART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706271"/>
              </a:xfrm>
              <a:prstGeom prst="rect">
                <a:avLst/>
              </a:prstGeom>
              <a:noFill/>
            </p:spPr>
            <p:txBody>
              <a:bodyPr wrap="square" rtlCol="0">
                <a:spAutoFit/>
              </a:bodyPr>
              <a:lstStyle/>
              <a:p>
                <a:r>
                  <a:rPr lang="en-US" dirty="0">
                    <a:latin typeface="Garamond" panose="02020404030301010803" pitchFamily="18" charset="0"/>
                  </a:rPr>
                  <a:t>Prior for the tree structure,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oMath>
                </a14:m>
                <a:r>
                  <a:rPr lang="en-US" dirty="0">
                    <a:latin typeface="Garamond" panose="02020404030301010803" pitchFamily="18" charset="0"/>
                  </a:rPr>
                  <a:t>:</a:t>
                </a:r>
              </a:p>
              <a:p>
                <a:endParaRPr lang="en-US" dirty="0">
                  <a:latin typeface="Garamond" panose="02020404030301010803" pitchFamily="18" charset="0"/>
                </a:endParaRPr>
              </a:p>
              <a:p>
                <a:r>
                  <a:rPr lang="en-US" dirty="0">
                    <a:latin typeface="Garamond" panose="02020404030301010803" pitchFamily="18" charset="0"/>
                  </a:rPr>
                  <a:t>This prior is specified by three aspects:</a:t>
                </a:r>
              </a:p>
              <a:p>
                <a:endParaRPr lang="en-US" dirty="0">
                  <a:latin typeface="Garamond" panose="02020404030301010803" pitchFamily="18" charset="0"/>
                </a:endParaRPr>
              </a:p>
              <a:p>
                <a:pPr marL="800100" lvl="1" indent="-342900">
                  <a:buFont typeface="+mj-lt"/>
                  <a:buAutoNum type="arabicPeriod"/>
                </a:pPr>
                <a:r>
                  <a:rPr lang="en-US" dirty="0">
                    <a:latin typeface="Garamond" panose="02020404030301010803" pitchFamily="18" charset="0"/>
                  </a:rPr>
                  <a:t>The probability that a node at depth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0,1,2,…</m:t>
                        </m:r>
                      </m:e>
                    </m:d>
                  </m:oMath>
                </a14:m>
                <a:r>
                  <a:rPr lang="en-US" dirty="0">
                    <a:latin typeface="Garamond" panose="02020404030301010803" pitchFamily="18" charset="0"/>
                  </a:rPr>
                  <a:t> is non-terminal (i.e., splits) is given by</a:t>
                </a:r>
              </a:p>
              <a:p>
                <a:pPr lvl="1"/>
                <a:endParaRPr lang="en-US" dirty="0">
                  <a:latin typeface="Garamond" panose="02020404030301010803" pitchFamily="18" charset="0"/>
                </a:endParaRPr>
              </a:p>
              <a:p>
                <a:pPr lvl="1" algn="ctr"/>
                <a14:m>
                  <m:oMath xmlns:m="http://schemas.openxmlformats.org/officeDocument/2006/math">
                    <m:r>
                      <a:rPr lang="en-US" b="0" i="1" smtClean="0">
                        <a:latin typeface="Cambria Math" panose="02040503050406030204" pitchFamily="18" charset="0"/>
                      </a:rPr>
                      <m:t>𝛼</m:t>
                    </m:r>
                    <m:r>
                      <m:rPr>
                        <m:lit/>
                      </m:rP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m:rPr>
                            <m:lit/>
                          </m:rPr>
                          <a:rPr lang="en-US" b="0" i="1" smtClean="0">
                            <a:latin typeface="Cambria Math" panose="02040503050406030204" pitchFamily="18" charset="0"/>
                          </a:rPr>
                          <m:t>)</m:t>
                        </m:r>
                      </m:e>
                      <m:sup>
                        <m:r>
                          <a:rPr lang="en-US" b="0" i="1" smtClean="0">
                            <a:latin typeface="Cambria Math" panose="02040503050406030204" pitchFamily="18" charset="0"/>
                          </a:rPr>
                          <m:t>−</m:t>
                        </m:r>
                        <m:r>
                          <a:rPr lang="en-US" b="0" i="1" smtClean="0">
                            <a:latin typeface="Cambria Math" panose="02040503050406030204" pitchFamily="18" charset="0"/>
                          </a:rPr>
                          <m:t>𝛽</m:t>
                        </m:r>
                      </m:sup>
                    </m:sSup>
                  </m:oMath>
                </a14:m>
                <a:r>
                  <a:rPr lang="en-US" dirty="0">
                    <a:latin typeface="Garamond" panose="02020404030301010803" pitchFamily="18" charset="0"/>
                  </a:rPr>
                  <a:t> where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0,1</m:t>
                    </m:r>
                    <m:r>
                      <m:rPr>
                        <m:lit/>
                      </m:rPr>
                      <a:rPr lang="en-US" b="0" i="1" smtClean="0">
                        <a:latin typeface="Cambria Math" panose="02040503050406030204" pitchFamily="18" charset="0"/>
                      </a:rPr>
                      <m:t>)</m:t>
                    </m:r>
                  </m:oMath>
                </a14:m>
                <a:r>
                  <a:rPr lang="en-US" dirty="0">
                    <a:latin typeface="Garamond" panose="02020404030301010803" pitchFamily="18" charset="0"/>
                  </a:rPr>
                  <a:t>, </a:t>
                </a:r>
                <a14:m>
                  <m:oMath xmlns:m="http://schemas.openxmlformats.org/officeDocument/2006/math">
                    <m:r>
                      <a:rPr lang="en-US" b="0" i="1" dirty="0" smtClean="0">
                        <a:latin typeface="Cambria Math" panose="02040503050406030204" pitchFamily="18" charset="0"/>
                      </a:rPr>
                      <m:t>𝛽</m:t>
                    </m:r>
                    <m:r>
                      <a:rPr lang="en-US" b="0" i="1" dirty="0" smtClean="0">
                        <a:latin typeface="Cambria Math" panose="02040503050406030204" pitchFamily="18" charset="0"/>
                      </a:rPr>
                      <m:t>∈</m:t>
                    </m:r>
                    <m:r>
                      <m:rPr>
                        <m:lit/>
                      </m:rPr>
                      <a:rPr lang="en-US" b="0" i="1" dirty="0" smtClean="0">
                        <a:latin typeface="Cambria Math" panose="02040503050406030204" pitchFamily="18" charset="0"/>
                      </a:rPr>
                      <m:t>[</m:t>
                    </m:r>
                    <m:r>
                      <a:rPr lang="en-US" b="0" i="1" dirty="0" smtClean="0">
                        <a:latin typeface="Cambria Math" panose="02040503050406030204" pitchFamily="18" charset="0"/>
                      </a:rPr>
                      <m:t>0,</m:t>
                    </m:r>
                    <m:r>
                      <a:rPr lang="en-US" b="0" i="1" dirty="0" smtClean="0">
                        <a:latin typeface="Cambria Math" panose="02040503050406030204" pitchFamily="18" charset="0"/>
                        <a:ea typeface="Cambria Math" panose="02040503050406030204" pitchFamily="18" charset="0"/>
                      </a:rPr>
                      <m:t>∞</m:t>
                    </m:r>
                    <m:r>
                      <m:rPr>
                        <m:lit/>
                      </m:rPr>
                      <a:rPr lang="en-US" b="0" i="1" dirty="0" smtClean="0">
                        <a:latin typeface="Cambria Math" panose="02040503050406030204" pitchFamily="18" charset="0"/>
                        <a:ea typeface="Cambria Math" panose="02040503050406030204" pitchFamily="18" charset="0"/>
                      </a:rPr>
                      <m:t>)</m:t>
                    </m:r>
                  </m:oMath>
                </a14:m>
                <a:endParaRPr lang="en-US" dirty="0">
                  <a:latin typeface="Garamond" panose="02020404030301010803" pitchFamily="18" charset="0"/>
                </a:endParaRPr>
              </a:p>
              <a:p>
                <a:pPr lvl="1"/>
                <a:endParaRPr lang="en-US" dirty="0">
                  <a:latin typeface="Garamond" panose="02020404030301010803" pitchFamily="18" charset="0"/>
                </a:endParaRPr>
              </a:p>
              <a:p>
                <a:pPr marL="798513" lvl="1"/>
                <a:r>
                  <a:rPr lang="en-US" dirty="0">
                    <a:latin typeface="Garamond" panose="02020404030301010803" pitchFamily="18" charset="0"/>
                  </a:rPr>
                  <a:t>Default prior specification is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=0.95</m:t>
                    </m:r>
                  </m:oMath>
                </a14:m>
                <a:r>
                  <a:rPr lang="en-US" dirty="0">
                    <a:latin typeface="Garamond" panose="02020404030301010803" pitchFamily="18" charset="0"/>
                  </a:rPr>
                  <a:t> and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=2</m:t>
                    </m:r>
                  </m:oMath>
                </a14:m>
                <a:r>
                  <a:rPr lang="en-US" dirty="0">
                    <a:latin typeface="Garamond" panose="02020404030301010803" pitchFamily="18" charset="0"/>
                  </a:rPr>
                  <a:t>. This specification strongly favors small, stubby trees.</a:t>
                </a:r>
              </a:p>
              <a:p>
                <a:pPr marL="798513" lvl="1"/>
                <a:endParaRPr lang="en-US" dirty="0">
                  <a:latin typeface="Garamond" panose="02020404030301010803" pitchFamily="18" charset="0"/>
                </a:endParaRPr>
              </a:p>
              <a:p>
                <a:pPr marL="798513" lvl="1"/>
                <a:r>
                  <a:rPr lang="en-US" dirty="0">
                    <a:latin typeface="Garamond" panose="02020404030301010803" pitchFamily="18" charset="0"/>
                  </a:rPr>
                  <a:t>For example, it sets the probability of a tree a set number of terminal nodes at:</a:t>
                </a:r>
              </a:p>
              <a:p>
                <a:pPr marL="798513" lvl="1"/>
                <a:endParaRPr lang="en-US" dirty="0">
                  <a:latin typeface="Garamond" panose="02020404030301010803" pitchFamily="18" charset="0"/>
                </a:endParaRPr>
              </a:p>
              <a:p>
                <a:pPr marL="798513" lvl="1"/>
                <a:endParaRPr lang="en-US"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3706271"/>
              </a:xfrm>
              <a:prstGeom prst="rect">
                <a:avLst/>
              </a:prstGeom>
              <a:blipFill>
                <a:blip r:embed="rId2"/>
                <a:stretch>
                  <a:fillRect l="-431" t="-658"/>
                </a:stretch>
              </a:blipFill>
            </p:spPr>
            <p:txBody>
              <a:bodyPr/>
              <a:lstStyle/>
              <a:p>
                <a:r>
                  <a:rPr lang="en-US">
                    <a:noFill/>
                  </a:rPr>
                  <a:t> </a:t>
                </a:r>
              </a:p>
            </p:txBody>
          </p:sp>
        </mc:Fallback>
      </mc:AlternateContent>
      <p:graphicFrame>
        <p:nvGraphicFramePr>
          <p:cNvPr id="3" name="Table 3">
            <a:extLst>
              <a:ext uri="{FF2B5EF4-FFF2-40B4-BE49-F238E27FC236}">
                <a16:creationId xmlns:a16="http://schemas.microsoft.com/office/drawing/2014/main" id="{5AD8B9FC-E9B7-8CFF-4CA2-F254FDD9289F}"/>
              </a:ext>
            </a:extLst>
          </p:cNvPr>
          <p:cNvGraphicFramePr>
            <a:graphicFrameLocks noGrp="1"/>
          </p:cNvGraphicFramePr>
          <p:nvPr>
            <p:extLst>
              <p:ext uri="{D42A27DB-BD31-4B8C-83A1-F6EECF244321}">
                <p14:modId xmlns:p14="http://schemas.microsoft.com/office/powerpoint/2010/main" val="2625128044"/>
              </p:ext>
            </p:extLst>
          </p:nvPr>
        </p:nvGraphicFramePr>
        <p:xfrm>
          <a:off x="2010032" y="4300656"/>
          <a:ext cx="4085968" cy="1828800"/>
        </p:xfrm>
        <a:graphic>
          <a:graphicData uri="http://schemas.openxmlformats.org/drawingml/2006/table">
            <a:tbl>
              <a:tblPr firstRow="1" bandRow="1">
                <a:tableStyleId>{5C22544A-7EE6-4342-B048-85BDC9FD1C3A}</a:tableStyleId>
              </a:tblPr>
              <a:tblGrid>
                <a:gridCol w="2042984">
                  <a:extLst>
                    <a:ext uri="{9D8B030D-6E8A-4147-A177-3AD203B41FA5}">
                      <a16:colId xmlns:a16="http://schemas.microsoft.com/office/drawing/2014/main" val="2317535574"/>
                    </a:ext>
                  </a:extLst>
                </a:gridCol>
                <a:gridCol w="2042984">
                  <a:extLst>
                    <a:ext uri="{9D8B030D-6E8A-4147-A177-3AD203B41FA5}">
                      <a16:colId xmlns:a16="http://schemas.microsoft.com/office/drawing/2014/main" val="833333390"/>
                    </a:ext>
                  </a:extLst>
                </a:gridCol>
              </a:tblGrid>
              <a:tr h="223055">
                <a:tc>
                  <a:txBody>
                    <a:bodyPr/>
                    <a:lstStyle/>
                    <a:p>
                      <a:pPr algn="ctr"/>
                      <a:r>
                        <a:rPr lang="en-US" sz="1400" dirty="0">
                          <a:latin typeface="Garamond" panose="02020404030301010803" pitchFamily="18" charset="0"/>
                        </a:rPr>
                        <a:t># of Terminal Nodes</a:t>
                      </a:r>
                    </a:p>
                  </a:txBody>
                  <a:tcPr/>
                </a:tc>
                <a:tc>
                  <a:txBody>
                    <a:bodyPr/>
                    <a:lstStyle/>
                    <a:p>
                      <a:pPr algn="ctr"/>
                      <a:r>
                        <a:rPr lang="en-US" sz="1400" b="1" dirty="0">
                          <a:latin typeface="Garamond" panose="02020404030301010803" pitchFamily="18" charset="0"/>
                        </a:rPr>
                        <a:t>Probability of Tree</a:t>
                      </a:r>
                    </a:p>
                  </a:txBody>
                  <a:tcPr/>
                </a:tc>
                <a:extLst>
                  <a:ext uri="{0D108BD9-81ED-4DB2-BD59-A6C34878D82A}">
                    <a16:rowId xmlns:a16="http://schemas.microsoft.com/office/drawing/2014/main" val="4259724532"/>
                  </a:ext>
                </a:extLst>
              </a:tr>
              <a:tr h="223055">
                <a:tc>
                  <a:txBody>
                    <a:bodyPr/>
                    <a:lstStyle/>
                    <a:p>
                      <a:pPr algn="ctr"/>
                      <a:r>
                        <a:rPr lang="en-US" sz="1400" dirty="0">
                          <a:latin typeface="Garamond" panose="02020404030301010803" pitchFamily="18" charset="0"/>
                        </a:rPr>
                        <a:t>1</a:t>
                      </a:r>
                    </a:p>
                  </a:txBody>
                  <a:tcPr/>
                </a:tc>
                <a:tc>
                  <a:txBody>
                    <a:bodyPr/>
                    <a:lstStyle/>
                    <a:p>
                      <a:pPr algn="ctr"/>
                      <a:r>
                        <a:rPr lang="en-US" sz="1400" dirty="0">
                          <a:latin typeface="Garamond" panose="02020404030301010803" pitchFamily="18" charset="0"/>
                        </a:rPr>
                        <a:t>0.05</a:t>
                      </a:r>
                    </a:p>
                  </a:txBody>
                  <a:tcPr/>
                </a:tc>
                <a:extLst>
                  <a:ext uri="{0D108BD9-81ED-4DB2-BD59-A6C34878D82A}">
                    <a16:rowId xmlns:a16="http://schemas.microsoft.com/office/drawing/2014/main" val="1233105063"/>
                  </a:ext>
                </a:extLst>
              </a:tr>
              <a:tr h="223055">
                <a:tc>
                  <a:txBody>
                    <a:bodyPr/>
                    <a:lstStyle/>
                    <a:p>
                      <a:pPr algn="ctr"/>
                      <a:r>
                        <a:rPr lang="en-US" sz="1400" dirty="0">
                          <a:latin typeface="Garamond" panose="02020404030301010803" pitchFamily="18" charset="0"/>
                        </a:rPr>
                        <a:t>2</a:t>
                      </a:r>
                    </a:p>
                  </a:txBody>
                  <a:tcPr/>
                </a:tc>
                <a:tc>
                  <a:txBody>
                    <a:bodyPr/>
                    <a:lstStyle/>
                    <a:p>
                      <a:pPr algn="ctr"/>
                      <a:r>
                        <a:rPr lang="en-US" sz="1400" dirty="0">
                          <a:latin typeface="Garamond" panose="02020404030301010803" pitchFamily="18" charset="0"/>
                        </a:rPr>
                        <a:t>0.55</a:t>
                      </a:r>
                    </a:p>
                  </a:txBody>
                  <a:tcPr/>
                </a:tc>
                <a:extLst>
                  <a:ext uri="{0D108BD9-81ED-4DB2-BD59-A6C34878D82A}">
                    <a16:rowId xmlns:a16="http://schemas.microsoft.com/office/drawing/2014/main" val="854377552"/>
                  </a:ext>
                </a:extLst>
              </a:tr>
              <a:tr h="223055">
                <a:tc>
                  <a:txBody>
                    <a:bodyPr/>
                    <a:lstStyle/>
                    <a:p>
                      <a:pPr algn="ctr"/>
                      <a:r>
                        <a:rPr lang="en-US" sz="1400" dirty="0">
                          <a:latin typeface="Garamond" panose="02020404030301010803" pitchFamily="18" charset="0"/>
                        </a:rPr>
                        <a:t>3</a:t>
                      </a:r>
                    </a:p>
                  </a:txBody>
                  <a:tcPr/>
                </a:tc>
                <a:tc>
                  <a:txBody>
                    <a:bodyPr/>
                    <a:lstStyle/>
                    <a:p>
                      <a:pPr algn="ctr"/>
                      <a:r>
                        <a:rPr lang="en-US" sz="1400" dirty="0">
                          <a:latin typeface="Garamond" panose="02020404030301010803" pitchFamily="18" charset="0"/>
                        </a:rPr>
                        <a:t>0.28</a:t>
                      </a:r>
                    </a:p>
                  </a:txBody>
                  <a:tcPr/>
                </a:tc>
                <a:extLst>
                  <a:ext uri="{0D108BD9-81ED-4DB2-BD59-A6C34878D82A}">
                    <a16:rowId xmlns:a16="http://schemas.microsoft.com/office/drawing/2014/main" val="823169302"/>
                  </a:ext>
                </a:extLst>
              </a:tr>
              <a:tr h="223055">
                <a:tc>
                  <a:txBody>
                    <a:bodyPr/>
                    <a:lstStyle/>
                    <a:p>
                      <a:pPr algn="ctr"/>
                      <a:r>
                        <a:rPr lang="en-US" sz="1400" dirty="0">
                          <a:latin typeface="Garamond" panose="02020404030301010803" pitchFamily="18" charset="0"/>
                        </a:rPr>
                        <a:t>4</a:t>
                      </a:r>
                    </a:p>
                  </a:txBody>
                  <a:tcPr/>
                </a:tc>
                <a:tc>
                  <a:txBody>
                    <a:bodyPr/>
                    <a:lstStyle/>
                    <a:p>
                      <a:pPr algn="ctr"/>
                      <a:r>
                        <a:rPr lang="en-US" sz="1400" dirty="0">
                          <a:latin typeface="Garamond" panose="02020404030301010803" pitchFamily="18" charset="0"/>
                        </a:rPr>
                        <a:t>0.09</a:t>
                      </a:r>
                    </a:p>
                  </a:txBody>
                  <a:tcPr/>
                </a:tc>
                <a:extLst>
                  <a:ext uri="{0D108BD9-81ED-4DB2-BD59-A6C34878D82A}">
                    <a16:rowId xmlns:a16="http://schemas.microsoft.com/office/drawing/2014/main" val="225068473"/>
                  </a:ext>
                </a:extLst>
              </a:tr>
              <a:tr h="223055">
                <a:tc>
                  <a:txBody>
                    <a:bodyPr/>
                    <a:lstStyle/>
                    <a:p>
                      <a:pPr algn="ctr"/>
                      <a:r>
                        <a:rPr lang="en-US" sz="1400" dirty="0">
                          <a:latin typeface="Garamond" panose="02020404030301010803" pitchFamily="18" charset="0"/>
                        </a:rPr>
                        <a:t>5+</a:t>
                      </a:r>
                    </a:p>
                  </a:txBody>
                  <a:tcPr/>
                </a:tc>
                <a:tc>
                  <a:txBody>
                    <a:bodyPr/>
                    <a:lstStyle/>
                    <a:p>
                      <a:pPr algn="ctr"/>
                      <a:r>
                        <a:rPr lang="en-US" sz="1400" dirty="0">
                          <a:latin typeface="Garamond" panose="02020404030301010803" pitchFamily="18" charset="0"/>
                        </a:rPr>
                        <a:t>0.03</a:t>
                      </a:r>
                    </a:p>
                  </a:txBody>
                  <a:tcPr/>
                </a:tc>
                <a:extLst>
                  <a:ext uri="{0D108BD9-81ED-4DB2-BD59-A6C34878D82A}">
                    <a16:rowId xmlns:a16="http://schemas.microsoft.com/office/drawing/2014/main" val="566100322"/>
                  </a:ext>
                </a:extLst>
              </a:tr>
            </a:tbl>
          </a:graphicData>
        </a:graphic>
      </p:graphicFrame>
    </p:spTree>
    <p:extLst>
      <p:ext uri="{BB962C8B-B14F-4D97-AF65-F5344CB8AC3E}">
        <p14:creationId xmlns:p14="http://schemas.microsoft.com/office/powerpoint/2010/main" val="323320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Priors for BART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139321"/>
              </a:xfrm>
              <a:prstGeom prst="rect">
                <a:avLst/>
              </a:prstGeom>
              <a:noFill/>
            </p:spPr>
            <p:txBody>
              <a:bodyPr wrap="square" rtlCol="0">
                <a:spAutoFit/>
              </a:bodyPr>
              <a:lstStyle/>
              <a:p>
                <a:r>
                  <a:rPr lang="en-US" dirty="0">
                    <a:latin typeface="Garamond" panose="02020404030301010803" pitchFamily="18" charset="0"/>
                  </a:rPr>
                  <a:t>Prior for the tree structure,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oMath>
                </a14:m>
                <a:r>
                  <a:rPr lang="en-US" dirty="0">
                    <a:latin typeface="Garamond" panose="02020404030301010803" pitchFamily="18" charset="0"/>
                  </a:rPr>
                  <a:t>:</a:t>
                </a:r>
              </a:p>
              <a:p>
                <a:endParaRPr lang="en-US" dirty="0">
                  <a:latin typeface="Garamond" panose="02020404030301010803" pitchFamily="18" charset="0"/>
                </a:endParaRPr>
              </a:p>
              <a:p>
                <a:r>
                  <a:rPr lang="en-US" dirty="0">
                    <a:latin typeface="Garamond" panose="02020404030301010803" pitchFamily="18" charset="0"/>
                  </a:rPr>
                  <a:t>This prior is specified by three aspects:</a:t>
                </a:r>
              </a:p>
              <a:p>
                <a:endParaRPr lang="en-US" dirty="0">
                  <a:latin typeface="Garamond" panose="02020404030301010803" pitchFamily="18" charset="0"/>
                </a:endParaRPr>
              </a:p>
              <a:p>
                <a:pPr marL="800100" lvl="1" indent="-342900">
                  <a:buFont typeface="+mj-lt"/>
                  <a:buAutoNum type="arabicPeriod" startAt="2"/>
                </a:pPr>
                <a:r>
                  <a:rPr lang="en-US" dirty="0">
                    <a:latin typeface="Garamond" panose="02020404030301010803" pitchFamily="18" charset="0"/>
                  </a:rPr>
                  <a:t>The distribution of the splitting variable in each non-terminal node. The default specification is uniform over all available choices within that node.</a:t>
                </a:r>
              </a:p>
              <a:p>
                <a:pPr marL="800100" lvl="1" indent="-342900">
                  <a:buFont typeface="+mj-lt"/>
                  <a:buAutoNum type="arabicPeriod" startAt="2"/>
                </a:pPr>
                <a:endParaRPr lang="en-US" dirty="0">
                  <a:latin typeface="Garamond" panose="02020404030301010803" pitchFamily="18" charset="0"/>
                </a:endParaRPr>
              </a:p>
              <a:p>
                <a:pPr marL="800100" lvl="1" indent="-342900">
                  <a:buFont typeface="+mj-lt"/>
                  <a:buAutoNum type="arabicPeriod" startAt="2"/>
                </a:pPr>
                <a:endParaRPr lang="en-US" dirty="0">
                  <a:latin typeface="Garamond" panose="02020404030301010803" pitchFamily="18" charset="0"/>
                </a:endParaRPr>
              </a:p>
              <a:p>
                <a:pPr marL="800100" lvl="1" indent="-342900">
                  <a:buFont typeface="+mj-lt"/>
                  <a:buAutoNum type="arabicPeriod" startAt="2"/>
                </a:pPr>
                <a:endParaRPr lang="en-US" dirty="0">
                  <a:latin typeface="Garamond" panose="02020404030301010803" pitchFamily="18" charset="0"/>
                </a:endParaRPr>
              </a:p>
              <a:p>
                <a:pPr marL="800100" lvl="1" indent="-342900">
                  <a:buFont typeface="+mj-lt"/>
                  <a:buAutoNum type="arabicPeriod" startAt="2"/>
                </a:pPr>
                <a:r>
                  <a:rPr lang="en-US" dirty="0">
                    <a:latin typeface="Garamond" panose="02020404030301010803" pitchFamily="18" charset="0"/>
                  </a:rPr>
                  <a:t>Given a variable to split on, the distribution on the splitting rule. The location of the split is defaulted to be uniform over the range of available values for that variable.  </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3139321"/>
              </a:xfrm>
              <a:prstGeom prst="rect">
                <a:avLst/>
              </a:prstGeom>
              <a:blipFill>
                <a:blip r:embed="rId2"/>
                <a:stretch>
                  <a:fillRect l="-431" t="-777" r="-485" b="-2136"/>
                </a:stretch>
              </a:blipFill>
            </p:spPr>
            <p:txBody>
              <a:bodyPr/>
              <a:lstStyle/>
              <a:p>
                <a:r>
                  <a:rPr lang="en-US">
                    <a:noFill/>
                  </a:rPr>
                  <a:t> </a:t>
                </a:r>
              </a:p>
            </p:txBody>
          </p:sp>
        </mc:Fallback>
      </mc:AlternateContent>
    </p:spTree>
    <p:extLst>
      <p:ext uri="{BB962C8B-B14F-4D97-AF65-F5344CB8AC3E}">
        <p14:creationId xmlns:p14="http://schemas.microsoft.com/office/powerpoint/2010/main" val="365127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Priors for BART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960956"/>
              </a:xfrm>
              <a:prstGeom prst="rect">
                <a:avLst/>
              </a:prstGeom>
              <a:noFill/>
            </p:spPr>
            <p:txBody>
              <a:bodyPr wrap="square" rtlCol="0">
                <a:spAutoFit/>
              </a:bodyPr>
              <a:lstStyle/>
              <a:p>
                <a:r>
                  <a:rPr lang="en-US" dirty="0">
                    <a:latin typeface="Garamond" panose="02020404030301010803" pitchFamily="18" charset="0"/>
                  </a:rPr>
                  <a:t>Calibrate the priors over the terminal leaf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h𝑣</m:t>
                        </m:r>
                      </m:sub>
                    </m:sSub>
                  </m:oMath>
                </a14:m>
                <a:r>
                  <a:rPr lang="en-US" dirty="0">
                    <a:latin typeface="Garamond" panose="02020404030301010803" pitchFamily="18" charset="0"/>
                  </a:rPr>
                  <a:t>:</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Scale the outcome to lie between -0.5 and 0.5 so the expectation that </a:t>
                </a:r>
                <a14:m>
                  <m:oMath xmlns:m="http://schemas.openxmlformats.org/officeDocument/2006/math">
                    <m:r>
                      <a:rPr lang="en-US" b="0" i="1" smtClean="0">
                        <a:latin typeface="Cambria Math" panose="02040503050406030204" pitchFamily="18" charset="0"/>
                      </a:rPr>
                      <m:t>𝑓</m:t>
                    </m:r>
                    <m:r>
                      <m:rPr>
                        <m:lit/>
                      </m:rPr>
                      <a:rPr lang="en-US" b="0" i="1" smtClean="0">
                        <a:latin typeface="Cambria Math" panose="02040503050406030204" pitchFamily="18" charset="0"/>
                      </a:rPr>
                      <m:t>(</m:t>
                    </m:r>
                    <m:r>
                      <a:rPr lang="en-US" b="1" i="1" smtClean="0">
                        <a:latin typeface="Cambria Math" panose="02040503050406030204" pitchFamily="18" charset="0"/>
                      </a:rPr>
                      <m:t>𝒙</m:t>
                    </m:r>
                    <m:r>
                      <m:rPr>
                        <m:lit/>
                      </m:rPr>
                      <a:rPr lang="en-US" b="0" i="1" smtClean="0">
                        <a:latin typeface="Cambria Math" panose="02040503050406030204" pitchFamily="18" charset="0"/>
                      </a:rPr>
                      <m:t>)</m:t>
                    </m:r>
                  </m:oMath>
                </a14:m>
                <a:r>
                  <a:rPr lang="en-US" dirty="0">
                    <a:latin typeface="Garamond" panose="02020404030301010803" pitchFamily="18" charset="0"/>
                  </a:rPr>
                  <a:t> falls within that range will be highly probable.</a:t>
                </a:r>
              </a:p>
              <a:p>
                <a:pPr marL="285750" indent="-285750">
                  <a:buFont typeface="Arial" panose="020B0604020202020204" pitchFamily="34" charset="0"/>
                  <a:buChar char="•"/>
                </a:pPr>
                <a:r>
                  <a:rPr lang="en-US" dirty="0">
                    <a:latin typeface="Garamond" panose="02020404030301010803" pitchFamily="18" charset="0"/>
                  </a:rPr>
                  <a:t>Assume the prior distribution for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h𝑣</m:t>
                        </m:r>
                      </m:sub>
                    </m:sSub>
                  </m:oMath>
                </a14:m>
                <a:r>
                  <a:rPr lang="en-US" dirty="0">
                    <a:latin typeface="Garamond" panose="02020404030301010803" pitchFamily="18" charset="0"/>
                  </a:rPr>
                  <a:t> to follow a Normal distribution</a:t>
                </a:r>
              </a:p>
              <a:p>
                <a:pPr marL="285750" indent="-285750">
                  <a:buFont typeface="Arial" panose="020B0604020202020204" pitchFamily="34" charset="0"/>
                  <a:buChar char="•"/>
                </a:pPr>
                <a:endParaRPr lang="en-US" dirty="0">
                  <a:latin typeface="Garamond" panose="02020404030301010803" pitchFamily="18" charset="0"/>
                </a:endParaRPr>
              </a:p>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h𝑣</m:t>
                        </m:r>
                      </m:sub>
                    </m:sSub>
                    <m:r>
                      <m:rPr>
                        <m:lit/>
                      </m:rPr>
                      <a:rPr lang="en-US" b="0" i="1" smtClean="0">
                        <a:latin typeface="Cambria Math" panose="02040503050406030204" pitchFamily="18" charset="0"/>
                      </a:rPr>
                      <m:t> </m:t>
                    </m:r>
                    <m:r>
                      <a:rPr lang="en-US" b="0" i="1" smtClean="0">
                        <a:latin typeface="Cambria Math" panose="02040503050406030204" pitchFamily="18" charset="0"/>
                      </a:rPr>
                      <m:t>∼</m:t>
                    </m:r>
                    <m:r>
                      <m:rPr>
                        <m:lit/>
                      </m:rPr>
                      <a:rPr lang="en-US" b="0" i="1" smtClean="0">
                        <a:latin typeface="Cambria Math" panose="02040503050406030204" pitchFamily="18" charset="0"/>
                      </a:rPr>
                      <m:t> </m:t>
                    </m:r>
                    <m:r>
                      <a:rPr lang="en-US" b="0" i="1" smtClean="0">
                        <a:latin typeface="Cambria Math" panose="02040503050406030204" pitchFamily="18" charset="0"/>
                      </a:rPr>
                      <m:t>𝑁</m:t>
                    </m:r>
                    <m:r>
                      <m:rPr>
                        <m:lit/>
                      </m:rPr>
                      <a:rPr lang="en-US" b="0" i="1" smtClean="0">
                        <a:latin typeface="Cambria Math" panose="02040503050406030204" pitchFamily="18" charset="0"/>
                      </a:rPr>
                      <m:t>(</m:t>
                    </m:r>
                    <m:r>
                      <a:rPr lang="en-US" b="0" i="1" smtClean="0">
                        <a:latin typeface="Cambria Math" panose="02040503050406030204" pitchFamily="18" charset="0"/>
                      </a:rPr>
                      <m:t>0,</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𝜇</m:t>
                        </m:r>
                      </m:sub>
                      <m:sup>
                        <m:r>
                          <a:rPr lang="en-US" b="0" i="1" smtClean="0">
                            <a:latin typeface="Cambria Math" panose="02040503050406030204" pitchFamily="18" charset="0"/>
                          </a:rPr>
                          <m:t>2</m:t>
                        </m:r>
                      </m:sup>
                    </m:sSubSup>
                    <m:r>
                      <m:rPr>
                        <m:lit/>
                      </m:rPr>
                      <a:rPr lang="en-US" b="0" i="1" smtClean="0">
                        <a:latin typeface="Cambria Math" panose="02040503050406030204" pitchFamily="18" charset="0"/>
                      </a:rPr>
                      <m:t>)</m:t>
                    </m:r>
                  </m:oMath>
                </a14:m>
                <a:r>
                  <a:rPr lang="en-US" dirty="0">
                    <a:latin typeface="Garamond" panose="02020404030301010803" pitchFamily="18" charset="0"/>
                  </a:rPr>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𝜇</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𝑘</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𝑚</m:t>
                            </m:r>
                          </m:e>
                        </m:rad>
                      </m:den>
                    </m:f>
                  </m:oMath>
                </a14:m>
                <a:endParaRPr lang="en-US" dirty="0">
                  <a:latin typeface="Garamond" panose="02020404030301010803" pitchFamily="18" charset="0"/>
                </a:endParaRPr>
              </a:p>
              <a:p>
                <a:endParaRPr lang="en-US" dirty="0">
                  <a:latin typeface="Garamond" panose="02020404030301010803" pitchFamily="18" charset="0"/>
                </a:endParaRPr>
              </a:p>
              <a:p>
                <a:pPr marL="288925" lvl="1"/>
                <a:r>
                  <a:rPr lang="en-US" dirty="0">
                    <a:latin typeface="Garamond" panose="02020404030301010803" pitchFamily="18" charset="0"/>
                  </a:rPr>
                  <a:t>Each tree will contribute one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h𝑣</m:t>
                        </m:r>
                      </m:sub>
                    </m:sSub>
                  </m:oMath>
                </a14:m>
                <a:r>
                  <a:rPr lang="en-US" dirty="0">
                    <a:latin typeface="Garamond" panose="02020404030301010803" pitchFamily="18" charset="0"/>
                  </a:rPr>
                  <a:t> to the overall fit, and thus, the regression function </a:t>
                </a:r>
                <a14:m>
                  <m:oMath xmlns:m="http://schemas.openxmlformats.org/officeDocument/2006/math">
                    <m:r>
                      <a:rPr lang="en-US" b="0" i="1" smtClean="0">
                        <a:latin typeface="Cambria Math" panose="02040503050406030204" pitchFamily="18" charset="0"/>
                      </a:rPr>
                      <m:t>𝑓</m:t>
                    </m:r>
                  </m:oMath>
                </a14:m>
                <a:r>
                  <a:rPr lang="en-US" dirty="0">
                    <a:latin typeface="Garamond" panose="02020404030301010803" pitchFamily="18" charset="0"/>
                  </a:rPr>
                  <a:t> at covariate value </a:t>
                </a:r>
                <a14:m>
                  <m:oMath xmlns:m="http://schemas.openxmlformats.org/officeDocument/2006/math">
                    <m:r>
                      <a:rPr lang="en-US" b="1" i="1">
                        <a:latin typeface="Cambria Math" panose="02040503050406030204" pitchFamily="18" charset="0"/>
                      </a:rPr>
                      <m:t>𝒙</m:t>
                    </m:r>
                  </m:oMath>
                </a14:m>
                <a:r>
                  <a:rPr lang="en-US" dirty="0">
                    <a:latin typeface="Garamond" panose="02020404030301010803" pitchFamily="18" charset="0"/>
                  </a:rPr>
                  <a:t> is normally distributed with mean 0 and standard deviation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𝑘</m:t>
                        </m:r>
                      </m:den>
                    </m:f>
                  </m:oMath>
                </a14:m>
                <a:r>
                  <a:rPr lang="en-US" dirty="0">
                    <a:latin typeface="Garamond" panose="02020404030301010803" pitchFamily="18" charset="0"/>
                  </a:rPr>
                  <a:t> where </a:t>
                </a:r>
                <a14:m>
                  <m:oMath xmlns:m="http://schemas.openxmlformats.org/officeDocument/2006/math">
                    <m:r>
                      <a:rPr lang="en-US" i="1">
                        <a:latin typeface="Cambria Math" panose="02040503050406030204" pitchFamily="18" charset="0"/>
                      </a:rPr>
                      <m:t>𝑘</m:t>
                    </m:r>
                  </m:oMath>
                </a14:m>
                <a:r>
                  <a:rPr lang="en-US" dirty="0">
                    <a:latin typeface="Garamond" panose="02020404030301010803" pitchFamily="18" charset="0"/>
                  </a:rPr>
                  <a:t> is the number of prior standard deviations between 0 and 0.5.</a:t>
                </a:r>
              </a:p>
              <a:p>
                <a:pPr marL="288925" lvl="1"/>
                <a:endParaRPr lang="en-US" dirty="0">
                  <a:latin typeface="Garamond" panose="02020404030301010803" pitchFamily="18" charset="0"/>
                </a:endParaRPr>
              </a:p>
              <a:p>
                <a:pPr marL="288925" lvl="1"/>
                <a:r>
                  <a:rPr lang="en-US" dirty="0">
                    <a:latin typeface="Garamond" panose="02020404030301010803" pitchFamily="18" charset="0"/>
                  </a:rPr>
                  <a:t>The default prior parameterization for </a:t>
                </a:r>
                <a14:m>
                  <m:oMath xmlns:m="http://schemas.openxmlformats.org/officeDocument/2006/math">
                    <m:r>
                      <a:rPr lang="en-US" b="0" i="1" smtClean="0">
                        <a:latin typeface="Cambria Math" panose="02040503050406030204" pitchFamily="18" charset="0"/>
                      </a:rPr>
                      <m:t>𝑘</m:t>
                    </m:r>
                  </m:oMath>
                </a14:m>
                <a:r>
                  <a:rPr lang="en-US" dirty="0">
                    <a:latin typeface="Garamond" panose="02020404030301010803" pitchFamily="18" charset="0"/>
                  </a:rPr>
                  <a:t> is 2.</a:t>
                </a:r>
              </a:p>
              <a:p>
                <a:pPr marL="288925" lvl="1"/>
                <a:endParaRPr lang="en-US" dirty="0">
                  <a:latin typeface="Garamond" panose="02020404030301010803" pitchFamily="18" charset="0"/>
                </a:endParaRPr>
              </a:p>
              <a:p>
                <a:pPr marL="288925" lvl="1"/>
                <a:r>
                  <a:rPr lang="en-US" dirty="0">
                    <a:latin typeface="Garamond" panose="02020404030301010803" pitchFamily="18" charset="0"/>
                  </a:rPr>
                  <a:t>This assigns a 95% prior probability that </a:t>
                </a:r>
                <a14:m>
                  <m:oMath xmlns:m="http://schemas.openxmlformats.org/officeDocument/2006/math">
                    <m:r>
                      <a:rPr lang="en-US" b="0" i="1" smtClean="0">
                        <a:latin typeface="Cambria Math" panose="02040503050406030204" pitchFamily="18" charset="0"/>
                      </a:rPr>
                      <m:t>𝐸</m:t>
                    </m:r>
                    <m:r>
                      <m:rPr>
                        <m:lit/>
                      </m:rP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1" i="1" smtClean="0">
                        <a:latin typeface="Cambria Math" panose="02040503050406030204" pitchFamily="18" charset="0"/>
                      </a:rPr>
                      <m:t>𝒙</m:t>
                    </m:r>
                    <m:r>
                      <m:rPr>
                        <m:lit/>
                      </m:rPr>
                      <a:rPr lang="en-US" b="0" i="1" smtClean="0">
                        <a:latin typeface="Cambria Math" panose="02040503050406030204" pitchFamily="18" charset="0"/>
                      </a:rPr>
                      <m:t>]</m:t>
                    </m:r>
                  </m:oMath>
                </a14:m>
                <a:r>
                  <a:rPr lang="en-US" dirty="0">
                    <a:latin typeface="Garamond" panose="02020404030301010803" pitchFamily="18" charset="0"/>
                  </a:rPr>
                  <a:t> lies between -0.5 and 0.5</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3960956"/>
              </a:xfrm>
              <a:prstGeom prst="rect">
                <a:avLst/>
              </a:prstGeom>
              <a:blipFill>
                <a:blip r:embed="rId2"/>
                <a:stretch>
                  <a:fillRect l="-431" t="-615" b="-1538"/>
                </a:stretch>
              </a:blipFill>
            </p:spPr>
            <p:txBody>
              <a:bodyPr/>
              <a:lstStyle/>
              <a:p>
                <a:r>
                  <a:rPr lang="en-US">
                    <a:noFill/>
                  </a:rPr>
                  <a:t> </a:t>
                </a:r>
              </a:p>
            </p:txBody>
          </p:sp>
        </mc:Fallback>
      </mc:AlternateContent>
    </p:spTree>
    <p:extLst>
      <p:ext uri="{BB962C8B-B14F-4D97-AF65-F5344CB8AC3E}">
        <p14:creationId xmlns:p14="http://schemas.microsoft.com/office/powerpoint/2010/main" val="297178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Priors for BART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2876813"/>
              </a:xfrm>
              <a:prstGeom prst="rect">
                <a:avLst/>
              </a:prstGeom>
              <a:noFill/>
            </p:spPr>
            <p:txBody>
              <a:bodyPr wrap="square" rtlCol="0">
                <a:spAutoFit/>
              </a:bodyPr>
              <a:lstStyle/>
              <a:p>
                <a:r>
                  <a:rPr lang="en-US" dirty="0">
                    <a:latin typeface="Garamond" panose="02020404030301010803" pitchFamily="18" charset="0"/>
                  </a:rPr>
                  <a:t>Prior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latin typeface="Garamond" panose="02020404030301010803" pitchFamily="18" charset="0"/>
                  </a:rPr>
                  <a:t>:</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Specified as an inverse-</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2</m:t>
                        </m:r>
                      </m:sup>
                    </m:sSup>
                  </m:oMath>
                </a14:m>
                <a:r>
                  <a:rPr lang="en-US" dirty="0">
                    <a:latin typeface="Garamond" panose="02020404030301010803" pitchFamily="18" charset="0"/>
                  </a:rPr>
                  <a:t> and calibrated using the observed data</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The degrees of freedom is specified to represent the probability that the BART residual standard deviation, </a:t>
                </a:r>
                <a14:m>
                  <m:oMath xmlns:m="http://schemas.openxmlformats.org/officeDocument/2006/math">
                    <m:r>
                      <a:rPr lang="en-US" b="0" i="1" smtClean="0">
                        <a:latin typeface="Cambria Math" panose="02040503050406030204" pitchFamily="18" charset="0"/>
                      </a:rPr>
                      <m:t>𝜎</m:t>
                    </m:r>
                  </m:oMath>
                </a14:m>
                <a:r>
                  <a:rPr lang="en-US" dirty="0">
                    <a:latin typeface="Garamond" panose="02020404030301010803" pitchFamily="18" charset="0"/>
                  </a:rPr>
                  <a:t>, is less than the estimated residual standard deviation from a linear regression fit to the data,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b>
                        <m:r>
                          <a:rPr lang="en-US" b="0" i="1" smtClean="0">
                            <a:latin typeface="Cambria Math" panose="02040503050406030204" pitchFamily="18" charset="0"/>
                          </a:rPr>
                          <m:t>𝑂𝐿𝑆</m:t>
                        </m:r>
                      </m:sub>
                      <m:sup>
                        <m:r>
                          <a:rPr lang="en-US" b="0" i="1" smtClean="0">
                            <a:latin typeface="Cambria Math" panose="02040503050406030204" pitchFamily="18" charset="0"/>
                          </a:rPr>
                          <m:t>2</m:t>
                        </m:r>
                      </m:sup>
                    </m:sSubSup>
                  </m:oMath>
                </a14:m>
                <a:endParaRPr lang="en-US" dirty="0">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Default prior sets the degrees of freedom where </a:t>
                </a:r>
                <a14:m>
                  <m:oMath xmlns:m="http://schemas.openxmlformats.org/officeDocument/2006/math">
                    <m:r>
                      <a:rPr lang="en-US" b="0" i="1" smtClean="0">
                        <a:latin typeface="Cambria Math" panose="02040503050406030204" pitchFamily="18" charset="0"/>
                      </a:rPr>
                      <m:t>𝑃</m:t>
                    </m:r>
                    <m:r>
                      <m:rPr>
                        <m:lit/>
                      </m:rP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&lt;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b>
                        <m:r>
                          <a:rPr lang="en-US" b="0" i="1" smtClean="0">
                            <a:latin typeface="Cambria Math" panose="02040503050406030204" pitchFamily="18" charset="0"/>
                          </a:rPr>
                          <m:t>𝑂𝐿𝑆</m:t>
                        </m:r>
                      </m:sub>
                      <m:sup>
                        <m:r>
                          <a:rPr lang="en-US" b="0" i="1" smtClean="0">
                            <a:latin typeface="Cambria Math" panose="02040503050406030204" pitchFamily="18" charset="0"/>
                          </a:rPr>
                          <m:t>2</m:t>
                        </m:r>
                      </m:sup>
                    </m:sSubSup>
                    <m:r>
                      <m:rPr>
                        <m:lit/>
                      </m:rPr>
                      <a:rPr lang="en-US" b="0" i="1" smtClean="0">
                        <a:latin typeface="Cambria Math" panose="02040503050406030204" pitchFamily="18" charset="0"/>
                      </a:rPr>
                      <m:t>)</m:t>
                    </m:r>
                    <m:r>
                      <a:rPr lang="en-US" b="0" i="1" smtClean="0">
                        <a:latin typeface="Cambria Math" panose="02040503050406030204" pitchFamily="18" charset="0"/>
                      </a:rPr>
                      <m:t>=0.9</m:t>
                    </m:r>
                  </m:oMath>
                </a14:m>
                <a:endParaRPr lang="en-US"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This was determined from prior literature using cross-validation finding it performed well in practice.</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2876813"/>
              </a:xfrm>
              <a:prstGeom prst="rect">
                <a:avLst/>
              </a:prstGeom>
              <a:blipFill>
                <a:blip r:embed="rId2"/>
                <a:stretch>
                  <a:fillRect l="-431" t="-847" r="-216" b="-2542"/>
                </a:stretch>
              </a:blipFill>
            </p:spPr>
            <p:txBody>
              <a:bodyPr/>
              <a:lstStyle/>
              <a:p>
                <a:r>
                  <a:rPr lang="en-US">
                    <a:noFill/>
                  </a:rPr>
                  <a:t> </a:t>
                </a:r>
              </a:p>
            </p:txBody>
          </p:sp>
        </mc:Fallback>
      </mc:AlternateContent>
    </p:spTree>
    <p:extLst>
      <p:ext uri="{BB962C8B-B14F-4D97-AF65-F5344CB8AC3E}">
        <p14:creationId xmlns:p14="http://schemas.microsoft.com/office/powerpoint/2010/main" val="384096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Decision Trees</a:t>
            </a:r>
          </a:p>
        </p:txBody>
      </p:sp>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sp>
        <p:nvSpPr>
          <p:cNvPr id="59" name="Title 1">
            <a:extLst>
              <a:ext uri="{FF2B5EF4-FFF2-40B4-BE49-F238E27FC236}">
                <a16:creationId xmlns:a16="http://schemas.microsoft.com/office/drawing/2014/main" id="{9702B5B8-F45D-EA4A-EA12-B00CF51B4E92}"/>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60" name="Title 1">
            <a:extLst>
              <a:ext uri="{FF2B5EF4-FFF2-40B4-BE49-F238E27FC236}">
                <a16:creationId xmlns:a16="http://schemas.microsoft.com/office/drawing/2014/main" id="{E4F45298-10C0-8D85-6F37-ECEC08DBA483}"/>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207074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Computation</a:t>
            </a:r>
          </a:p>
        </p:txBody>
      </p:sp>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Posterior inference in BART models is generally carried out via Markov chain Monte Carlo (MCMC)</a:t>
            </a: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Adapts methods developed for single-tree models</a:t>
            </a: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Embeds those methods within Metropolis-within-Gibbs samplers.</a:t>
            </a:r>
          </a:p>
          <a:p>
            <a:endParaRPr lang="en-US" dirty="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246395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Computation</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5403723"/>
              </a:xfrm>
              <a:prstGeom prst="rect">
                <a:avLst/>
              </a:prstGeom>
              <a:noFill/>
            </p:spPr>
            <p:txBody>
              <a:bodyPr wrap="square" rtlCol="0">
                <a:spAutoFit/>
              </a:bodyPr>
              <a:lstStyle/>
              <a:p>
                <a:r>
                  <a:rPr lang="en-US" dirty="0">
                    <a:latin typeface="Garamond" panose="02020404030301010803" pitchFamily="18" charset="0"/>
                  </a:rPr>
                  <a:t>MCMC for single-tree models:</a:t>
                </a:r>
              </a:p>
              <a:p>
                <a:endParaRPr lang="en-US" dirty="0">
                  <a:latin typeface="Garamond" panose="02020404030301010803" pitchFamily="18" charset="0"/>
                </a:endParaRPr>
              </a:p>
              <a:p>
                <a:r>
                  <a:rPr lang="en-US" dirty="0">
                    <a:latin typeface="Garamond" panose="02020404030301010803" pitchFamily="18" charset="0"/>
                  </a:rPr>
                  <a:t>To update the current value of a tree:</a:t>
                </a:r>
              </a:p>
              <a:p>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Propose a new tree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oMath>
                </a14:m>
                <a:r>
                  <a:rPr lang="en-US" dirty="0">
                    <a:latin typeface="Garamond" panose="02020404030301010803" pitchFamily="18" charset="0"/>
                  </a:rPr>
                  <a:t> by sampling from some proposal distribution </a:t>
                </a:r>
                <a14:m>
                  <m:oMath xmlns:m="http://schemas.openxmlformats.org/officeDocument/2006/math">
                    <m:r>
                      <a:rPr lang="en-US" b="0" i="1" smtClean="0">
                        <a:latin typeface="Cambria Math" panose="02040503050406030204" pitchFamily="18" charset="0"/>
                      </a:rPr>
                      <m:t>𝑞</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𝑇</m:t>
                    </m:r>
                    <m:r>
                      <m:rPr>
                        <m:lit/>
                      </m:rPr>
                      <a:rPr lang="en-US" b="0" i="1" smtClean="0">
                        <a:latin typeface="Cambria Math" panose="02040503050406030204" pitchFamily="18" charset="0"/>
                      </a:rPr>
                      <m:t>)</m:t>
                    </m:r>
                  </m:oMath>
                </a14:m>
                <a:endParaRPr lang="en-US" b="0"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Compute the Metropolis ratio</a:t>
                </a:r>
              </a:p>
              <a:p>
                <a:pPr marL="342900" indent="-342900">
                  <a:buFont typeface="+mj-lt"/>
                  <a:buAutoNum type="arabicPeriod"/>
                </a:pPr>
                <a:endParaRPr lang="en-US"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m:rPr>
                              <m:lit/>
                            </m:rPr>
                            <a:rPr lang="en-US" b="0"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𝑝</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m:rPr>
                              <m:lit/>
                            </m:rPr>
                            <a:rPr lang="en-US" b="0" i="1" smtClean="0">
                              <a:latin typeface="Cambria Math" panose="02040503050406030204" pitchFamily="18" charset="0"/>
                            </a:rPr>
                            <m:t>)</m:t>
                          </m:r>
                        </m:num>
                        <m:den>
                          <m:r>
                            <a:rPr lang="en-US" b="0" i="1" smtClean="0">
                              <a:latin typeface="Cambria Math" panose="02040503050406030204" pitchFamily="18" charset="0"/>
                            </a:rPr>
                            <m:t>𝐿</m:t>
                          </m:r>
                          <m:r>
                            <m:rPr>
                              <m:lit/>
                            </m:rP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m:rPr>
                              <m:lit/>
                            </m:rP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m:rPr>
                              <m:lit/>
                            </m:rPr>
                            <a:rPr lang="en-US" b="0" i="1" smtClean="0">
                              <a:latin typeface="Cambria Math" panose="02040503050406030204" pitchFamily="18" charset="0"/>
                            </a:rPr>
                            <m:t>)</m:t>
                          </m:r>
                        </m:num>
                        <m:den>
                          <m:r>
                            <a:rPr lang="en-US" b="0" i="1" smtClean="0">
                              <a:latin typeface="Cambria Math" panose="02040503050406030204" pitchFamily="18" charset="0"/>
                            </a:rPr>
                            <m:t>𝑞</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𝑇</m:t>
                          </m:r>
                          <m:r>
                            <m:rPr>
                              <m:lit/>
                            </m:rPr>
                            <a:rPr lang="en-US" b="0" i="1" smtClean="0">
                              <a:latin typeface="Cambria Math" panose="02040503050406030204" pitchFamily="18" charset="0"/>
                            </a:rPr>
                            <m:t>)</m:t>
                          </m:r>
                        </m:den>
                      </m:f>
                    </m:oMath>
                  </m:oMathPara>
                </a14:m>
                <a:endParaRPr lang="en-US" dirty="0">
                  <a:latin typeface="Garamond" panose="02020404030301010803" pitchFamily="18" charset="0"/>
                </a:endParaRPr>
              </a:p>
              <a:p>
                <a:endParaRPr lang="en-US" dirty="0">
                  <a:latin typeface="Garamond" panose="02020404030301010803" pitchFamily="18" charset="0"/>
                </a:endParaRPr>
              </a:p>
              <a:p>
                <a:pPr marL="346075"/>
                <a:r>
                  <a:rPr lang="en-US" dirty="0">
                    <a:latin typeface="Garamond" panose="02020404030301010803" pitchFamily="18" charset="0"/>
                  </a:rPr>
                  <a:t>Note: </a:t>
                </a:r>
              </a:p>
              <a:p>
                <a:pPr marL="346075"/>
                <a:endParaRPr lang="en-US" dirty="0">
                  <a:latin typeface="Garamond" panose="02020404030301010803" pitchFamily="18" charset="0"/>
                </a:endParaRPr>
              </a:p>
              <a:p>
                <a:pPr marL="1089025" lvl="1"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𝐿</m:t>
                    </m:r>
                    <m:r>
                      <m:rPr>
                        <m:lit/>
                      </m:rPr>
                      <a:rPr lang="en-US" b="0" i="1" smtClean="0">
                        <a:latin typeface="Cambria Math" panose="02040503050406030204" pitchFamily="18" charset="0"/>
                      </a:rPr>
                      <m:t>(</m:t>
                    </m:r>
                    <m:r>
                      <a:rPr lang="en-US" b="0" i="1" smtClean="0">
                        <a:latin typeface="Cambria Math" panose="02040503050406030204" pitchFamily="18" charset="0"/>
                      </a:rPr>
                      <m:t>𝑇</m:t>
                    </m:r>
                    <m:r>
                      <m:rPr>
                        <m:lit/>
                      </m:rPr>
                      <a:rPr lang="en-US" b="0" i="1" smtClean="0">
                        <a:latin typeface="Cambria Math" panose="02040503050406030204" pitchFamily="18" charset="0"/>
                      </a:rPr>
                      <m:t>)</m:t>
                    </m:r>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𝑝</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𝑀</m:t>
                            </m:r>
                            <m:r>
                              <m:rPr>
                                <m:lit/>
                              </m:rPr>
                              <a:rPr lang="en-US" b="0"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𝑝</m:t>
                            </m:r>
                            <m:r>
                              <m:rPr>
                                <m:lit/>
                              </m:rPr>
                              <a:rPr lang="en-US" b="0" i="1" smtClean="0">
                                <a:latin typeface="Cambria Math" panose="02040503050406030204" pitchFamily="18" charset="0"/>
                              </a:rPr>
                              <m:t>(</m:t>
                            </m:r>
                            <m:r>
                              <a:rPr lang="en-US" b="0" i="1" smtClean="0">
                                <a:latin typeface="Cambria Math" panose="02040503050406030204" pitchFamily="18" charset="0"/>
                              </a:rPr>
                              <m:t>𝑀</m:t>
                            </m:r>
                          </m:e>
                        </m:d>
                        <m:r>
                          <a:rPr lang="en-US" b="0" i="1" smtClean="0">
                            <a:latin typeface="Cambria Math" panose="02040503050406030204" pitchFamily="18" charset="0"/>
                          </a:rPr>
                          <m:t>𝑇</m:t>
                        </m:r>
                        <m:r>
                          <m:rPr>
                            <m:lit/>
                          </m:rPr>
                          <a:rPr lang="en-US" b="0" i="1" smtClean="0">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𝑑𝑀</m:t>
                        </m:r>
                      </m:e>
                    </m:nary>
                  </m:oMath>
                </a14:m>
                <a:r>
                  <a:rPr lang="en-US" dirty="0">
                    <a:latin typeface="Garamond" panose="02020404030301010803" pitchFamily="18" charset="0"/>
                  </a:rPr>
                  <a:t> is the marginal likelihood of the tree </a:t>
                </a:r>
                <a14:m>
                  <m:oMath xmlns:m="http://schemas.openxmlformats.org/officeDocument/2006/math">
                    <m:r>
                      <a:rPr lang="en-US" b="0" i="1" smtClean="0">
                        <a:latin typeface="Cambria Math" panose="02040503050406030204" pitchFamily="18" charset="0"/>
                      </a:rPr>
                      <m:t>𝑇</m:t>
                    </m:r>
                  </m:oMath>
                </a14:m>
                <a:endParaRPr lang="en-US" dirty="0">
                  <a:latin typeface="Garamond" panose="02020404030301010803" pitchFamily="18" charset="0"/>
                </a:endParaRPr>
              </a:p>
              <a:p>
                <a:pPr marL="342900" indent="-342900">
                  <a:buFont typeface="Arial" panose="020B0604020202020204" pitchFamily="34" charset="0"/>
                  <a:buChar char="•"/>
                </a:pPr>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The probability the proposed tree is accepted is </a:t>
                </a:r>
                <a14:m>
                  <m:oMath xmlns:m="http://schemas.openxmlformats.org/officeDocument/2006/math">
                    <m:r>
                      <a:rPr lang="en-US" b="0" i="1" smtClean="0">
                        <a:latin typeface="Cambria Math" panose="02040503050406030204" pitchFamily="18" charset="0"/>
                      </a:rPr>
                      <m:t>𝑚𝑖𝑛</m:t>
                    </m:r>
                    <m:r>
                      <m:rPr>
                        <m:lit/>
                      </m:rP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r>
                      <m:rPr>
                        <m:lit/>
                      </m:rPr>
                      <a:rPr lang="en-US" b="0" i="1" smtClean="0">
                        <a:latin typeface="Cambria Math" panose="02040503050406030204" pitchFamily="18" charset="0"/>
                      </a:rPr>
                      <m:t>)</m:t>
                    </m:r>
                  </m:oMath>
                </a14:m>
                <a:r>
                  <a:rPr lang="en-US" dirty="0">
                    <a:latin typeface="Garamond" panose="02020404030301010803" pitchFamily="18" charset="0"/>
                  </a:rPr>
                  <a:t>.</a:t>
                </a:r>
              </a:p>
              <a:p>
                <a:pPr marL="342900" indent="-342900">
                  <a:buFont typeface="Arial" panose="020B0604020202020204" pitchFamily="34" charset="0"/>
                  <a:buChar char="•"/>
                </a:pPr>
                <a:r>
                  <a:rPr lang="en-US" dirty="0">
                    <a:latin typeface="Garamond" panose="02020404030301010803" pitchFamily="18" charset="0"/>
                  </a:rPr>
                  <a:t>If the proposed tree is accepted, then </a:t>
                </a:r>
                <a14:m>
                  <m:oMath xmlns:m="http://schemas.openxmlformats.org/officeDocument/2006/math">
                    <m:r>
                      <a:rPr lang="en-US" b="0" i="1" smtClean="0">
                        <a:latin typeface="Cambria Math" panose="02040503050406030204" pitchFamily="18" charset="0"/>
                      </a:rPr>
                      <m:t>𝑇</m:t>
                    </m:r>
                  </m:oMath>
                </a14:m>
                <a:r>
                  <a:rPr lang="en-US" dirty="0">
                    <a:latin typeface="Garamond" panose="02020404030301010803" pitchFamily="18" charset="0"/>
                  </a:rPr>
                  <a:t> is set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oMath>
                </a14:m>
                <a:r>
                  <a:rPr lang="en-US" dirty="0">
                    <a:latin typeface="Garamond" panose="02020404030301010803" pitchFamily="18" charset="0"/>
                  </a:rPr>
                  <a:t>. Otherwise, </a:t>
                </a:r>
                <a14:m>
                  <m:oMath xmlns:m="http://schemas.openxmlformats.org/officeDocument/2006/math">
                    <m:r>
                      <a:rPr lang="en-US" i="1">
                        <a:latin typeface="Cambria Math" panose="02040503050406030204" pitchFamily="18" charset="0"/>
                      </a:rPr>
                      <m:t>𝑇</m:t>
                    </m:r>
                  </m:oMath>
                </a14:m>
                <a:r>
                  <a:rPr lang="en-US" dirty="0">
                    <a:latin typeface="Garamond" panose="02020404030301010803" pitchFamily="18" charset="0"/>
                  </a:rPr>
                  <a:t> remains at its current value.</a:t>
                </a:r>
              </a:p>
              <a:p>
                <a:pPr marL="342900" indent="-342900">
                  <a:buFont typeface="Arial" panose="020B0604020202020204" pitchFamily="34" charset="0"/>
                  <a:buChar char="•"/>
                </a:pPr>
                <a:r>
                  <a:rPr lang="en-US" dirty="0">
                    <a:latin typeface="Garamond" panose="02020404030301010803" pitchFamily="18" charset="0"/>
                  </a:rPr>
                  <a:t>Parameters </a:t>
                </a:r>
                <a14:m>
                  <m:oMath xmlns:m="http://schemas.openxmlformats.org/officeDocument/2006/math">
                    <m:r>
                      <a:rPr lang="en-US" b="0" i="1" smtClean="0">
                        <a:latin typeface="Cambria Math" panose="02040503050406030204" pitchFamily="18" charset="0"/>
                      </a:rPr>
                      <m:t>𝑀</m:t>
                    </m:r>
                  </m:oMath>
                </a14:m>
                <a:r>
                  <a:rPr lang="en-US" dirty="0">
                    <a:latin typeface="Garamond" panose="02020404030301010803" pitchFamily="18" charset="0"/>
                  </a:rPr>
                  <a:t> are updated by sampling them from their full conditional distribution </a:t>
                </a:r>
                <a14:m>
                  <m:oMath xmlns:m="http://schemas.openxmlformats.org/officeDocument/2006/math">
                    <m:r>
                      <a:rPr lang="en-US" b="0" i="1" smtClean="0">
                        <a:latin typeface="Cambria Math" panose="02040503050406030204" pitchFamily="18" charset="0"/>
                      </a:rPr>
                      <m:t>𝑝</m:t>
                    </m:r>
                    <m:r>
                      <m:rPr>
                        <m:lit/>
                      </m:rP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𝐷</m:t>
                    </m:r>
                    <m:r>
                      <m:rPr>
                        <m:lit/>
                      </m:rPr>
                      <a:rPr lang="en-US" b="0" i="1" smtClean="0">
                        <a:latin typeface="Cambria Math" panose="02040503050406030204" pitchFamily="18" charset="0"/>
                      </a:rPr>
                      <m:t>)</m:t>
                    </m:r>
                  </m:oMath>
                </a14:m>
                <a:r>
                  <a:rPr lang="en-US" dirty="0">
                    <a:latin typeface="Garamond" panose="02020404030301010803" pitchFamily="18" charset="0"/>
                  </a:rPr>
                  <a:t> where </a:t>
                </a:r>
                <a14:m>
                  <m:oMath xmlns:m="http://schemas.openxmlformats.org/officeDocument/2006/math">
                    <m:r>
                      <a:rPr lang="en-US" i="1">
                        <a:latin typeface="Cambria Math" panose="02040503050406030204" pitchFamily="18" charset="0"/>
                      </a:rPr>
                      <m:t>𝐷</m:t>
                    </m:r>
                  </m:oMath>
                </a14:m>
                <a:r>
                  <a:rPr lang="en-US" dirty="0">
                    <a:latin typeface="Garamond" panose="02020404030301010803" pitchFamily="18" charset="0"/>
                  </a:rPr>
                  <a:t> denotes the data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i</m:t>
                    </m:r>
                    <m:r>
                      <a:rPr lang="en-US" b="0" i="0" smtClean="0">
                        <a:latin typeface="Cambria Math" panose="02040503050406030204" pitchFamily="18" charset="0"/>
                      </a:rPr>
                      <m:t>=1,…,</m:t>
                    </m:r>
                    <m:r>
                      <m:rPr>
                        <m:sty m:val="p"/>
                      </m:rPr>
                      <a:rPr lang="en-US" b="0" i="0" smtClean="0">
                        <a:latin typeface="Cambria Math" panose="02040503050406030204" pitchFamily="18" charset="0"/>
                      </a:rPr>
                      <m:t>n</m:t>
                    </m:r>
                    <m:r>
                      <m:rPr>
                        <m:lit/>
                      </m:rPr>
                      <a:rPr lang="en-US" b="0" i="0" smtClean="0">
                        <a:latin typeface="Cambria Math" panose="02040503050406030204" pitchFamily="18" charset="0"/>
                      </a:rPr>
                      <m:t>}</m:t>
                    </m:r>
                  </m:oMath>
                </a14:m>
                <a:r>
                  <a:rPr lang="en-US" dirty="0">
                    <a:latin typeface="Garamond" panose="02020404030301010803" pitchFamily="18" charset="0"/>
                  </a:rPr>
                  <a:t> </a:t>
                </a:r>
              </a:p>
              <a:p>
                <a:endParaRPr lang="en-US"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5403723"/>
              </a:xfrm>
              <a:prstGeom prst="rect">
                <a:avLst/>
              </a:prstGeom>
              <a:blipFill>
                <a:blip r:embed="rId2"/>
                <a:stretch>
                  <a:fillRect l="-431" t="-564" r="-700"/>
                </a:stretch>
              </a:blipFill>
            </p:spPr>
            <p:txBody>
              <a:bodyPr/>
              <a:lstStyle/>
              <a:p>
                <a:r>
                  <a:rPr lang="en-US">
                    <a:noFill/>
                  </a:rPr>
                  <a:t> </a:t>
                </a:r>
              </a:p>
            </p:txBody>
          </p:sp>
        </mc:Fallback>
      </mc:AlternateContent>
    </p:spTree>
    <p:extLst>
      <p:ext uri="{BB962C8B-B14F-4D97-AF65-F5344CB8AC3E}">
        <p14:creationId xmlns:p14="http://schemas.microsoft.com/office/powerpoint/2010/main" val="393675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Computation</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970318"/>
              </a:xfrm>
              <a:prstGeom prst="rect">
                <a:avLst/>
              </a:prstGeom>
              <a:noFill/>
            </p:spPr>
            <p:txBody>
              <a:bodyPr wrap="square" rtlCol="0">
                <a:spAutoFit/>
              </a:bodyPr>
              <a:lstStyle/>
              <a:p>
                <a:r>
                  <a:rPr lang="en-US" dirty="0">
                    <a:latin typeface="Garamond" panose="02020404030301010803" pitchFamily="18" charset="0"/>
                  </a:rPr>
                  <a:t>Proposal distributions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oMath>
                </a14:m>
                <a:r>
                  <a:rPr lang="en-US" dirty="0">
                    <a:latin typeface="Garamond" panose="02020404030301010803" pitchFamily="18" charset="0"/>
                  </a:rPr>
                  <a:t>:</a:t>
                </a:r>
              </a:p>
              <a:p>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Random perturbations of the current tree </a:t>
                </a:r>
                <a14:m>
                  <m:oMath xmlns:m="http://schemas.openxmlformats.org/officeDocument/2006/math">
                    <m:r>
                      <a:rPr lang="en-US" b="0" i="1" smtClean="0">
                        <a:latin typeface="Cambria Math" panose="02040503050406030204" pitchFamily="18" charset="0"/>
                      </a:rPr>
                      <m:t>𝑇</m:t>
                    </m:r>
                  </m:oMath>
                </a14:m>
                <a:r>
                  <a:rPr lang="en-US" b="0" dirty="0">
                    <a:latin typeface="Garamond" panose="02020404030301010803" pitchFamily="18" charset="0"/>
                  </a:rPr>
                  <a:t>:</a:t>
                </a:r>
              </a:p>
              <a:p>
                <a:pPr marL="342900" indent="-342900">
                  <a:buFont typeface="Arial" panose="020B0604020202020204" pitchFamily="34" charset="0"/>
                  <a:buChar char="•"/>
                </a:pPr>
                <a:endParaRPr lang="en-US" dirty="0">
                  <a:latin typeface="Garamond" panose="02020404030301010803" pitchFamily="18" charset="0"/>
                </a:endParaRPr>
              </a:p>
              <a:p>
                <a:pPr marL="800100" lvl="1" indent="-342900">
                  <a:buFont typeface="Arial" panose="020B0604020202020204" pitchFamily="34" charset="0"/>
                  <a:buChar char="•"/>
                </a:pPr>
                <a:r>
                  <a:rPr lang="en-US" b="0" dirty="0">
                    <a:latin typeface="Garamond" panose="02020404030301010803" pitchFamily="18" charset="0"/>
                  </a:rPr>
                  <a:t>Split a current terminal node into two new terminal nodes (GROW)</a:t>
                </a:r>
              </a:p>
              <a:p>
                <a:pPr lvl="1"/>
                <a:endParaRPr lang="en-US" b="0" dirty="0">
                  <a:latin typeface="Garamond" panose="02020404030301010803" pitchFamily="18" charset="0"/>
                </a:endParaRPr>
              </a:p>
              <a:p>
                <a:pPr marL="800100" lvl="1" indent="-342900">
                  <a:buFont typeface="Arial" panose="020B0604020202020204" pitchFamily="34" charset="0"/>
                  <a:buChar char="•"/>
                </a:pPr>
                <a:r>
                  <a:rPr lang="en-US" dirty="0">
                    <a:latin typeface="Garamond" panose="02020404030301010803" pitchFamily="18" charset="0"/>
                  </a:rPr>
                  <a:t>Collapse adjacent terminal nodes back into a single node (PRUNE)</a:t>
                </a:r>
              </a:p>
              <a:p>
                <a:pPr lvl="1"/>
                <a:endParaRPr lang="en-US" dirty="0">
                  <a:latin typeface="Garamond" panose="02020404030301010803" pitchFamily="18" charset="0"/>
                </a:endParaRPr>
              </a:p>
              <a:p>
                <a:pPr marL="800100" lvl="1" indent="-342900">
                  <a:buFont typeface="Arial" panose="020B0604020202020204" pitchFamily="34" charset="0"/>
                  <a:buChar char="•"/>
                </a:pPr>
                <a:r>
                  <a:rPr lang="en-US" b="0" dirty="0">
                    <a:latin typeface="Garamond" panose="02020404030301010803" pitchFamily="18" charset="0"/>
                  </a:rPr>
                  <a:t>Reassign the decision rule </a:t>
                </a:r>
                <a:r>
                  <a:rPr lang="en-US" dirty="0">
                    <a:latin typeface="Garamond" panose="02020404030301010803" pitchFamily="18" charset="0"/>
                  </a:rPr>
                  <a:t>for an internal node (CHANGE)</a:t>
                </a:r>
              </a:p>
              <a:p>
                <a:pPr lvl="1"/>
                <a:endParaRPr lang="en-US" dirty="0">
                  <a:latin typeface="Garamond" panose="02020404030301010803" pitchFamily="18" charset="0"/>
                </a:endParaRPr>
              </a:p>
              <a:p>
                <a:pPr marL="800100" lvl="1" indent="-342900">
                  <a:buFont typeface="Arial" panose="020B0604020202020204" pitchFamily="34" charset="0"/>
                  <a:buChar char="•"/>
                </a:pPr>
                <a:r>
                  <a:rPr lang="en-US" b="0" dirty="0">
                    <a:latin typeface="Garamond" panose="02020404030301010803" pitchFamily="18" charset="0"/>
                  </a:rPr>
                  <a:t>Swap the decision rule assigned to two internal nodes (SWAP)</a:t>
                </a:r>
              </a:p>
              <a:p>
                <a:pPr marL="800100" lvl="1" indent="-342900">
                  <a:buFont typeface="Arial" panose="020B0604020202020204" pitchFamily="34" charset="0"/>
                  <a:buChar char="•"/>
                </a:pPr>
                <a:endParaRPr lang="en-US" b="0"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GROW and PRUNE are typically computationally efficient and yield acceptable mixtures for MCMC</a:t>
                </a:r>
              </a:p>
              <a:p>
                <a:endParaRPr lang="en-US"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3970318"/>
              </a:xfrm>
              <a:prstGeom prst="rect">
                <a:avLst/>
              </a:prstGeom>
              <a:blipFill>
                <a:blip r:embed="rId2"/>
                <a:stretch>
                  <a:fillRect l="-431" t="-613"/>
                </a:stretch>
              </a:blipFill>
            </p:spPr>
            <p:txBody>
              <a:bodyPr/>
              <a:lstStyle/>
              <a:p>
                <a:r>
                  <a:rPr lang="en-US">
                    <a:noFill/>
                  </a:rPr>
                  <a:t> </a:t>
                </a:r>
              </a:p>
            </p:txBody>
          </p:sp>
        </mc:Fallback>
      </mc:AlternateContent>
    </p:spTree>
    <p:extLst>
      <p:ext uri="{BB962C8B-B14F-4D97-AF65-F5344CB8AC3E}">
        <p14:creationId xmlns:p14="http://schemas.microsoft.com/office/powerpoint/2010/main" val="367982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Computation</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5280485"/>
              </a:xfrm>
              <a:prstGeom prst="rect">
                <a:avLst/>
              </a:prstGeom>
              <a:noFill/>
            </p:spPr>
            <p:txBody>
              <a:bodyPr wrap="square" rtlCol="0">
                <a:spAutoFit/>
              </a:bodyPr>
              <a:lstStyle/>
              <a:p>
                <a:r>
                  <a:rPr lang="en-US" dirty="0">
                    <a:latin typeface="Garamond" panose="02020404030301010803" pitchFamily="18" charset="0"/>
                  </a:rPr>
                  <a:t>MCMC for BART models using Bayesian backfitting:</a:t>
                </a:r>
              </a:p>
              <a:p>
                <a:endParaRPr lang="en-US" dirty="0">
                  <a:latin typeface="Garamond" panose="02020404030301010803" pitchFamily="18" charset="0"/>
                </a:endParaRPr>
              </a:p>
              <a:p>
                <a:r>
                  <a:rPr lang="en-US" dirty="0">
                    <a:latin typeface="Garamond" panose="02020404030301010803" pitchFamily="18" charset="0"/>
                  </a:rPr>
                  <a:t>Each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dirty="0">
                    <a:latin typeface="Garamond" panose="02020404030301010803" pitchFamily="18" charset="0"/>
                  </a:rPr>
                  <a:t> pair is updated in turn while conditioning on </a:t>
                </a:r>
                <a14:m>
                  <m:oMath xmlns:m="http://schemas.openxmlformats.org/officeDocument/2006/math">
                    <m:r>
                      <a:rPr lang="en-US" b="0" i="1" smtClean="0">
                        <a:latin typeface="Cambria Math" panose="02040503050406030204" pitchFamily="18" charset="0"/>
                      </a:rPr>
                      <m:t>𝜎</m:t>
                    </m:r>
                  </m:oMath>
                </a14:m>
                <a:r>
                  <a:rPr lang="en-US" dirty="0">
                    <a:latin typeface="Garamond" panose="02020404030301010803" pitchFamily="18" charset="0"/>
                  </a:rPr>
                  <a:t> and the remaining trees along with their associated parameters. This approach implements a proper partially collapsed Metropolis-within-Gibbs MCMC sampler. To better grasp this approach, let’s examine one instance of Bayesian backfitting:</a:t>
                </a:r>
              </a:p>
              <a:p>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Each MCMC update of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b="0" dirty="0">
                    <a:latin typeface="Garamond" panose="02020404030301010803" pitchFamily="18" charset="0"/>
                  </a:rPr>
                  <a:t> starts by reparametrizing the outcome.</a:t>
                </a:r>
              </a:p>
              <a:p>
                <a:pPr marL="342900" indent="-342900">
                  <a:buFont typeface="Arial" panose="020B0604020202020204" pitchFamily="34" charset="0"/>
                  <a:buChar char="•"/>
                </a:pPr>
                <a:r>
                  <a:rPr lang="en-US" dirty="0">
                    <a:latin typeface="Garamond" panose="02020404030301010803" pitchFamily="18" charset="0"/>
                  </a:rPr>
                  <a:t>Thus, the likelihood function only depends on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b="0" dirty="0">
                    <a:latin typeface="Garamond" panose="02020404030301010803" pitchFamily="18" charset="0"/>
                  </a:rPr>
                  <a:t> through partial residuals</a:t>
                </a:r>
              </a:p>
              <a:p>
                <a:pPr marL="342900" indent="-342900">
                  <a:buFont typeface="Arial" panose="020B0604020202020204" pitchFamily="34" charset="0"/>
                  <a:buChar char="•"/>
                </a:pPr>
                <a:endParaRPr lang="en-US"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h𝑖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𝑙</m:t>
                          </m:r>
                          <m:r>
                            <a:rPr lang="en-US" b="0" i="1" smtClean="0">
                              <a:latin typeface="Cambria Math" panose="02040503050406030204" pitchFamily="18" charset="0"/>
                            </a:rPr>
                            <m:t>≠</m:t>
                          </m:r>
                          <m:r>
                            <m:rPr>
                              <m:sty m:val="p"/>
                            </m:rPr>
                            <a:rPr lang="en-US" b="0" i="1" smtClean="0">
                              <a:latin typeface="Cambria Math" panose="02040503050406030204" pitchFamily="18" charset="0"/>
                            </a:rPr>
                            <m:t>h</m:t>
                          </m:r>
                        </m:sub>
                        <m:sup>
                          <m:r>
                            <a:rPr lang="en-US" b="0" i="1" smtClean="0">
                              <a:latin typeface="Cambria Math" panose="02040503050406030204" pitchFamily="18" charset="0"/>
                            </a:rPr>
                            <m:t>𝑚</m:t>
                          </m:r>
                        </m:sup>
                        <m:e>
                          <m:r>
                            <a:rPr lang="en-US" b="0" i="1" smtClean="0">
                              <a:latin typeface="Cambria Math" panose="02040503050406030204" pitchFamily="18" charset="0"/>
                            </a:rPr>
                            <m:t>𝑔</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𝑙</m:t>
                              </m:r>
                            </m:sub>
                          </m:sSub>
                          <m:r>
                            <m:rPr>
                              <m:lit/>
                            </m:rPr>
                            <a:rPr lang="en-US" b="0" i="1" smtClean="0">
                              <a:latin typeface="Cambria Math" panose="02040503050406030204" pitchFamily="18" charset="0"/>
                            </a:rPr>
                            <m:t>)</m:t>
                          </m:r>
                        </m:e>
                      </m:nary>
                    </m:oMath>
                  </m:oMathPara>
                </a14:m>
                <a:endParaRPr lang="en-US" dirty="0">
                  <a:latin typeface="Garamond" panose="02020404030301010803" pitchFamily="18" charset="0"/>
                </a:endParaRPr>
              </a:p>
              <a:p>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Due to the MCMC update conditioning on all remaining trees and associated parameters, then the model can be reparametrized based on these partial residuals. Thus, </a:t>
                </a:r>
              </a:p>
              <a:p>
                <a:pPr marL="342900" indent="-342900">
                  <a:buFont typeface="Arial" panose="020B0604020202020204" pitchFamily="34" charset="0"/>
                  <a:buChar char="•"/>
                </a:pPr>
                <a:endParaRPr lang="en-US"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h𝑖</m:t>
                          </m:r>
                        </m:sub>
                      </m:sSub>
                      <m:r>
                        <a:rPr lang="en-US" b="0" i="1" smtClean="0">
                          <a:latin typeface="Cambria Math" panose="02040503050406030204" pitchFamily="18" charset="0"/>
                        </a:rPr>
                        <m:t>∼</m:t>
                      </m:r>
                      <m:r>
                        <a:rPr lang="en-US" b="0" i="1" smtClean="0">
                          <a:latin typeface="Cambria Math" panose="02040503050406030204" pitchFamily="18" charset="0"/>
                        </a:rPr>
                        <m:t>𝑁</m:t>
                      </m:r>
                      <m:r>
                        <m:rPr>
                          <m:lit/>
                        </m:rPr>
                        <a:rPr lang="en-US" b="0" i="1" smtClean="0">
                          <a:latin typeface="Cambria Math" panose="02040503050406030204" pitchFamily="18" charset="0"/>
                        </a:rPr>
                        <m:t>(</m:t>
                      </m:r>
                      <m:r>
                        <a:rPr lang="en-US" b="0" i="1" smtClean="0">
                          <a:latin typeface="Cambria Math" panose="02040503050406030204" pitchFamily="18" charset="0"/>
                        </a:rPr>
                        <m:t>𝑔</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m:rPr>
                          <m:lit/>
                        </m:rPr>
                        <a:rPr lang="en-US" b="0" i="1" smtClean="0">
                          <a:latin typeface="Cambria Math" panose="02040503050406030204" pitchFamily="18" charset="0"/>
                        </a:rPr>
                        <m:t>)</m:t>
                      </m:r>
                    </m:oMath>
                  </m:oMathPara>
                </a14:m>
                <a:endParaRPr lang="en-US" dirty="0">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Therefore, to update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dirty="0">
                    <a:latin typeface="Garamond" panose="02020404030301010803" pitchFamily="18" charset="0"/>
                  </a:rPr>
                  <a:t>, any single-tree MCMC update can be implemented treating the partial residuals as the data</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5280485"/>
              </a:xfrm>
              <a:prstGeom prst="rect">
                <a:avLst/>
              </a:prstGeom>
              <a:blipFill>
                <a:blip r:embed="rId2"/>
                <a:stretch>
                  <a:fillRect l="-431" t="-577" r="-808" b="-1039"/>
                </a:stretch>
              </a:blipFill>
            </p:spPr>
            <p:txBody>
              <a:bodyPr/>
              <a:lstStyle/>
              <a:p>
                <a:r>
                  <a:rPr lang="en-US">
                    <a:noFill/>
                  </a:rPr>
                  <a:t> </a:t>
                </a:r>
              </a:p>
            </p:txBody>
          </p:sp>
        </mc:Fallback>
      </mc:AlternateContent>
    </p:spTree>
    <p:extLst>
      <p:ext uri="{BB962C8B-B14F-4D97-AF65-F5344CB8AC3E}">
        <p14:creationId xmlns:p14="http://schemas.microsoft.com/office/powerpoint/2010/main" val="126528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Computation</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1754326"/>
              </a:xfrm>
              <a:prstGeom prst="rect">
                <a:avLst/>
              </a:prstGeom>
              <a:noFill/>
            </p:spPr>
            <p:txBody>
              <a:bodyPr wrap="square" rtlCol="0">
                <a:spAutoFit/>
              </a:bodyPr>
              <a:lstStyle/>
              <a:p>
                <a:r>
                  <a:rPr lang="en-US" dirty="0">
                    <a:latin typeface="Garamond" panose="02020404030301010803" pitchFamily="18" charset="0"/>
                  </a:rPr>
                  <a:t>MCMC for BART models using Bayesian backfitting:</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The backfitting does break down in more complicated models.</a:t>
                </a: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However, efficiency gains can be maintained using block updates for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h</m:t>
                        </m:r>
                      </m:sub>
                    </m:sSub>
                    <m:r>
                      <m:rPr>
                        <m:lit/>
                      </m:rPr>
                      <a:rPr lang="en-US" b="0" i="1" smtClean="0">
                        <a:latin typeface="Cambria Math" panose="02040503050406030204" pitchFamily="18" charset="0"/>
                      </a:rPr>
                      <m:t>)</m:t>
                    </m:r>
                  </m:oMath>
                </a14:m>
                <a:r>
                  <a:rPr lang="en-US" b="0" dirty="0">
                    <a:latin typeface="Garamond" panose="02020404030301010803" pitchFamily="18" charset="0"/>
                  </a:rPr>
                  <a:t> given that the integrated likelihood function can be computed.</a:t>
                </a: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1754326"/>
              </a:xfrm>
              <a:prstGeom prst="rect">
                <a:avLst/>
              </a:prstGeom>
              <a:blipFill>
                <a:blip r:embed="rId2"/>
                <a:stretch>
                  <a:fillRect l="-431" t="-1736" b="-4514"/>
                </a:stretch>
              </a:blipFill>
            </p:spPr>
            <p:txBody>
              <a:bodyPr/>
              <a:lstStyle/>
              <a:p>
                <a:r>
                  <a:rPr lang="en-US">
                    <a:noFill/>
                  </a:rPr>
                  <a:t> </a:t>
                </a:r>
              </a:p>
            </p:txBody>
          </p:sp>
        </mc:Fallback>
      </mc:AlternateContent>
    </p:spTree>
    <p:extLst>
      <p:ext uri="{BB962C8B-B14F-4D97-AF65-F5344CB8AC3E}">
        <p14:creationId xmlns:p14="http://schemas.microsoft.com/office/powerpoint/2010/main" val="1163175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a:t>
            </a:r>
          </a:p>
        </p:txBody>
      </p:sp>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1477328"/>
          </a:xfrm>
          <a:prstGeom prst="rect">
            <a:avLst/>
          </a:prstGeom>
          <a:noFill/>
        </p:spPr>
        <p:txBody>
          <a:bodyPr wrap="square" rtlCol="0">
            <a:spAutoFit/>
          </a:bodyPr>
          <a:lstStyle/>
          <a:p>
            <a:r>
              <a:rPr lang="en-US" dirty="0">
                <a:latin typeface="Garamond" panose="02020404030301010803" pitchFamily="18" charset="0"/>
              </a:rPr>
              <a:t>BART can be implemented in R using two packages:</a:t>
            </a:r>
          </a:p>
          <a:p>
            <a:endParaRPr lang="en-US" b="0" dirty="0">
              <a:latin typeface="Garamond" panose="02020404030301010803" pitchFamily="18" charset="0"/>
            </a:endParaRPr>
          </a:p>
          <a:p>
            <a:pPr marL="285750" indent="-285750">
              <a:buFont typeface="Arial" panose="020B0604020202020204" pitchFamily="34" charset="0"/>
              <a:buChar char="•"/>
            </a:pPr>
            <a:r>
              <a:rPr lang="en-US" b="0" dirty="0" err="1">
                <a:latin typeface="Garamond" panose="02020404030301010803" pitchFamily="18" charset="0"/>
              </a:rPr>
              <a:t>BayesTree</a:t>
            </a:r>
            <a:r>
              <a:rPr lang="en-US" b="0" dirty="0">
                <a:latin typeface="Garamond" panose="02020404030301010803" pitchFamily="18" charset="0"/>
              </a:rPr>
              <a:t> (native implementation by the original authors)</a:t>
            </a:r>
          </a:p>
          <a:p>
            <a:pPr marL="285750" indent="-285750">
              <a:buFont typeface="Arial" panose="020B0604020202020204" pitchFamily="34" charset="0"/>
              <a:buChar char="•"/>
            </a:pPr>
            <a:r>
              <a:rPr lang="en-US" dirty="0" err="1">
                <a:latin typeface="Garamond" panose="02020404030301010803" pitchFamily="18" charset="0"/>
              </a:rPr>
              <a:t>bartMachine</a:t>
            </a:r>
            <a:r>
              <a:rPr lang="en-US" dirty="0">
                <a:latin typeface="Garamond" panose="02020404030301010803" pitchFamily="18" charset="0"/>
              </a:rPr>
              <a:t> (computationally efficient)</a:t>
            </a:r>
            <a:endParaRPr lang="en-US" b="0" dirty="0">
              <a:latin typeface="Garamond" panose="02020404030301010803" pitchFamily="18" charset="0"/>
            </a:endParaRPr>
          </a:p>
          <a:p>
            <a:pPr marL="285750" indent="-285750">
              <a:buFont typeface="Arial" panose="020B0604020202020204" pitchFamily="34" charset="0"/>
              <a:buChar char="•"/>
            </a:pPr>
            <a:endParaRPr lang="en-US" b="0" dirty="0">
              <a:latin typeface="Garamond" panose="02020404030301010803" pitchFamily="18" charset="0"/>
            </a:endParaRPr>
          </a:p>
        </p:txBody>
      </p:sp>
      <p:pic>
        <p:nvPicPr>
          <p:cNvPr id="3" name="Picture 2">
            <a:extLst>
              <a:ext uri="{FF2B5EF4-FFF2-40B4-BE49-F238E27FC236}">
                <a16:creationId xmlns:a16="http://schemas.microsoft.com/office/drawing/2014/main" id="{7CE70ECF-DCA1-D77E-D191-61A47ECC248D}"/>
              </a:ext>
            </a:extLst>
          </p:cNvPr>
          <p:cNvPicPr>
            <a:picLocks noChangeAspect="1"/>
          </p:cNvPicPr>
          <p:nvPr/>
        </p:nvPicPr>
        <p:blipFill>
          <a:blip r:embed="rId2"/>
          <a:stretch>
            <a:fillRect/>
          </a:stretch>
        </p:blipFill>
        <p:spPr>
          <a:xfrm>
            <a:off x="1066800" y="2484749"/>
            <a:ext cx="6223686" cy="3450653"/>
          </a:xfrm>
          <a:prstGeom prst="rect">
            <a:avLst/>
          </a:prstGeom>
        </p:spPr>
      </p:pic>
    </p:spTree>
    <p:extLst>
      <p:ext uri="{BB962C8B-B14F-4D97-AF65-F5344CB8AC3E}">
        <p14:creationId xmlns:p14="http://schemas.microsoft.com/office/powerpoint/2010/main" val="70226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a:t>
            </a:r>
          </a:p>
        </p:txBody>
      </p:sp>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139321"/>
          </a:xfrm>
          <a:prstGeom prst="rect">
            <a:avLst/>
          </a:prstGeom>
          <a:noFill/>
        </p:spPr>
        <p:txBody>
          <a:bodyPr wrap="square" rtlCol="0">
            <a:spAutoFit/>
          </a:bodyPr>
          <a:lstStyle/>
          <a:p>
            <a:r>
              <a:rPr lang="en-US" dirty="0">
                <a:latin typeface="Garamond" panose="02020404030301010803" pitchFamily="18" charset="0"/>
              </a:rPr>
              <a:t>BART using </a:t>
            </a:r>
            <a:r>
              <a:rPr lang="en-US" dirty="0" err="1">
                <a:latin typeface="Garamond" panose="02020404030301010803" pitchFamily="18" charset="0"/>
              </a:rPr>
              <a:t>BayesTree</a:t>
            </a:r>
            <a:r>
              <a:rPr lang="en-US" dirty="0">
                <a:latin typeface="Garamond" panose="02020404030301010803" pitchFamily="18" charset="0"/>
              </a:rPr>
              <a:t> for Ozone Example:</a:t>
            </a:r>
          </a:p>
          <a:p>
            <a:endParaRPr lang="en-US" b="0"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Example: Ozone Concentrations over time</a:t>
            </a:r>
          </a:p>
          <a:p>
            <a:pPr marL="285750" indent="-285750">
              <a:buFont typeface="Arial" panose="020B0604020202020204" pitchFamily="34" charset="0"/>
              <a:buChar char="•"/>
            </a:pPr>
            <a:r>
              <a:rPr lang="en-US" dirty="0">
                <a:latin typeface="Garamond" panose="02020404030301010803" pitchFamily="18" charset="0"/>
              </a:rPr>
              <a:t>Data include 111 observations for an environmental study </a:t>
            </a:r>
          </a:p>
          <a:p>
            <a:pPr marL="285750" indent="-285750">
              <a:buFont typeface="Arial" panose="020B0604020202020204" pitchFamily="34" charset="0"/>
              <a:buChar char="•"/>
            </a:pPr>
            <a:r>
              <a:rPr lang="en-US" dirty="0">
                <a:latin typeface="Garamond" panose="02020404030301010803" pitchFamily="18" charset="0"/>
              </a:rPr>
              <a:t>Measured six variables over 111 (nearly) consecutive days.</a:t>
            </a:r>
          </a:p>
          <a:p>
            <a:pPr marL="742950" lvl="1" indent="-285750">
              <a:buFont typeface="Arial" panose="020B0604020202020204" pitchFamily="34" charset="0"/>
              <a:buChar char="•"/>
            </a:pPr>
            <a:r>
              <a:rPr lang="en-US" dirty="0">
                <a:latin typeface="Garamond" panose="02020404030301010803" pitchFamily="18" charset="0"/>
              </a:rPr>
              <a:t>Ozone: surface concentration of ozone(parts per billion)</a:t>
            </a:r>
          </a:p>
          <a:p>
            <a:pPr marL="742950" lvl="1" indent="-285750">
              <a:buFont typeface="Arial" panose="020B0604020202020204" pitchFamily="34" charset="0"/>
              <a:buChar char="•"/>
            </a:pPr>
            <a:r>
              <a:rPr lang="en-US" dirty="0" err="1">
                <a:latin typeface="Garamond" panose="02020404030301010803" pitchFamily="18" charset="0"/>
              </a:rPr>
              <a:t>Solar.R</a:t>
            </a:r>
            <a:r>
              <a:rPr lang="en-US" dirty="0">
                <a:latin typeface="Garamond" panose="02020404030301010803" pitchFamily="18" charset="0"/>
              </a:rPr>
              <a:t>: level of solar radiation (lang)</a:t>
            </a:r>
          </a:p>
          <a:p>
            <a:pPr marL="742950" lvl="1" indent="-285750">
              <a:buFont typeface="Arial" panose="020B0604020202020204" pitchFamily="34" charset="0"/>
              <a:buChar char="•"/>
            </a:pPr>
            <a:r>
              <a:rPr lang="en-US" dirty="0">
                <a:latin typeface="Garamond" panose="02020404030301010803" pitchFamily="18" charset="0"/>
              </a:rPr>
              <a:t>Wind: Wind speed (mph)</a:t>
            </a:r>
          </a:p>
          <a:p>
            <a:pPr marL="742950" lvl="1" indent="-285750">
              <a:buFont typeface="Arial" panose="020B0604020202020204" pitchFamily="34" charset="0"/>
              <a:buChar char="•"/>
            </a:pPr>
            <a:r>
              <a:rPr lang="en-US" dirty="0">
                <a:latin typeface="Garamond" panose="02020404030301010803" pitchFamily="18" charset="0"/>
              </a:rPr>
              <a:t>Temp:	Air temperature (</a:t>
            </a:r>
            <a:r>
              <a:rPr lang="en-US" baseline="30000" dirty="0" err="1">
                <a:latin typeface="Garamond" panose="02020404030301010803" pitchFamily="18" charset="0"/>
              </a:rPr>
              <a:t>o</a:t>
            </a:r>
            <a:r>
              <a:rPr lang="en-US" dirty="0" err="1">
                <a:latin typeface="Garamond" panose="02020404030301010803" pitchFamily="18" charset="0"/>
              </a:rPr>
              <a:t>F</a:t>
            </a:r>
            <a:r>
              <a:rPr lang="en-US" dirty="0">
                <a:latin typeface="Garamond" panose="02020404030301010803" pitchFamily="18" charset="0"/>
              </a:rPr>
              <a:t>)</a:t>
            </a:r>
          </a:p>
          <a:p>
            <a:pPr marL="742950" lvl="1" indent="-285750">
              <a:buFont typeface="Arial" panose="020B0604020202020204" pitchFamily="34" charset="0"/>
              <a:buChar char="•"/>
            </a:pPr>
            <a:r>
              <a:rPr lang="en-US" dirty="0">
                <a:latin typeface="Garamond" panose="02020404030301010803" pitchFamily="18" charset="0"/>
              </a:rPr>
              <a:t>Month: Calendar month</a:t>
            </a:r>
          </a:p>
          <a:p>
            <a:pPr marL="742950" lvl="1" indent="-285750">
              <a:buFont typeface="Arial" panose="020B0604020202020204" pitchFamily="34" charset="0"/>
              <a:buChar char="•"/>
            </a:pPr>
            <a:r>
              <a:rPr lang="en-US" dirty="0">
                <a:latin typeface="Garamond" panose="02020404030301010803" pitchFamily="18" charset="0"/>
              </a:rPr>
              <a:t>Day: Day of the month</a:t>
            </a:r>
          </a:p>
        </p:txBody>
      </p:sp>
    </p:spTree>
    <p:extLst>
      <p:ext uri="{BB962C8B-B14F-4D97-AF65-F5344CB8AC3E}">
        <p14:creationId xmlns:p14="http://schemas.microsoft.com/office/powerpoint/2010/main" val="61631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pic>
        <p:nvPicPr>
          <p:cNvPr id="3" name="Picture 2">
            <a:extLst>
              <a:ext uri="{FF2B5EF4-FFF2-40B4-BE49-F238E27FC236}">
                <a16:creationId xmlns:a16="http://schemas.microsoft.com/office/drawing/2014/main" id="{4EE2FE66-9D0F-B491-FAB9-4B0C84613D53}"/>
              </a:ext>
            </a:extLst>
          </p:cNvPr>
          <p:cNvPicPr>
            <a:picLocks noChangeAspect="1"/>
          </p:cNvPicPr>
          <p:nvPr/>
        </p:nvPicPr>
        <p:blipFill>
          <a:blip r:embed="rId2"/>
          <a:stretch>
            <a:fillRect/>
          </a:stretch>
        </p:blipFill>
        <p:spPr>
          <a:xfrm>
            <a:off x="83543" y="1687875"/>
            <a:ext cx="12024913" cy="3482250"/>
          </a:xfrm>
          <a:prstGeom prst="rect">
            <a:avLst/>
          </a:prstGeom>
        </p:spPr>
      </p:pic>
    </p:spTree>
    <p:extLst>
      <p:ext uri="{BB962C8B-B14F-4D97-AF65-F5344CB8AC3E}">
        <p14:creationId xmlns:p14="http://schemas.microsoft.com/office/powerpoint/2010/main" val="355069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pic>
        <p:nvPicPr>
          <p:cNvPr id="4" name="Picture 3">
            <a:extLst>
              <a:ext uri="{FF2B5EF4-FFF2-40B4-BE49-F238E27FC236}">
                <a16:creationId xmlns:a16="http://schemas.microsoft.com/office/drawing/2014/main" id="{82345188-A565-376D-1B33-BFA19ADB7B03}"/>
              </a:ext>
            </a:extLst>
          </p:cNvPr>
          <p:cNvPicPr>
            <a:picLocks noChangeAspect="1"/>
          </p:cNvPicPr>
          <p:nvPr/>
        </p:nvPicPr>
        <p:blipFill>
          <a:blip r:embed="rId2"/>
          <a:stretch>
            <a:fillRect/>
          </a:stretch>
        </p:blipFill>
        <p:spPr>
          <a:xfrm>
            <a:off x="3319462" y="1042278"/>
            <a:ext cx="5553075" cy="5162550"/>
          </a:xfrm>
          <a:prstGeom prst="rect">
            <a:avLst/>
          </a:prstGeom>
        </p:spPr>
      </p:pic>
    </p:spTree>
    <p:extLst>
      <p:ext uri="{BB962C8B-B14F-4D97-AF65-F5344CB8AC3E}">
        <p14:creationId xmlns:p14="http://schemas.microsoft.com/office/powerpoint/2010/main" val="99518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pic>
        <p:nvPicPr>
          <p:cNvPr id="3" name="Picture 2">
            <a:extLst>
              <a:ext uri="{FF2B5EF4-FFF2-40B4-BE49-F238E27FC236}">
                <a16:creationId xmlns:a16="http://schemas.microsoft.com/office/drawing/2014/main" id="{3E16F342-EFB4-CF63-D6B8-0ECC46242F8A}"/>
              </a:ext>
            </a:extLst>
          </p:cNvPr>
          <p:cNvPicPr>
            <a:picLocks noChangeAspect="1"/>
          </p:cNvPicPr>
          <p:nvPr/>
        </p:nvPicPr>
        <p:blipFill>
          <a:blip r:embed="rId2"/>
          <a:stretch>
            <a:fillRect/>
          </a:stretch>
        </p:blipFill>
        <p:spPr>
          <a:xfrm>
            <a:off x="2533650" y="1871662"/>
            <a:ext cx="7124700" cy="3114675"/>
          </a:xfrm>
          <a:prstGeom prst="rect">
            <a:avLst/>
          </a:prstGeom>
        </p:spPr>
      </p:pic>
    </p:spTree>
    <p:extLst>
      <p:ext uri="{BB962C8B-B14F-4D97-AF65-F5344CB8AC3E}">
        <p14:creationId xmlns:p14="http://schemas.microsoft.com/office/powerpoint/2010/main" val="4380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ECAB193-8EF7-FBE0-23E1-B96109C0D747}"/>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8" name="Title 1">
            <a:extLst>
              <a:ext uri="{FF2B5EF4-FFF2-40B4-BE49-F238E27FC236}">
                <a16:creationId xmlns:a16="http://schemas.microsoft.com/office/drawing/2014/main" id="{18F0AC86-99FC-4467-B6E1-A32A6EAD4B91}"/>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9" name="Title 1">
            <a:extLst>
              <a:ext uri="{FF2B5EF4-FFF2-40B4-BE49-F238E27FC236}">
                <a16:creationId xmlns:a16="http://schemas.microsoft.com/office/drawing/2014/main" id="{A8F8EF2D-CE56-E303-FDDC-32C71FB3EEF1}"/>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3044923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646331"/>
              </a:xfrm>
              <a:prstGeom prst="rect">
                <a:avLst/>
              </a:prstGeom>
              <a:noFill/>
            </p:spPr>
            <p:txBody>
              <a:bodyPr wrap="square" rtlCol="0">
                <a:spAutoFit/>
              </a:bodyPr>
              <a:lstStyle/>
              <a:p>
                <a:r>
                  <a:rPr lang="en-US" dirty="0">
                    <a:latin typeface="Garamond" panose="02020404030301010803" pitchFamily="18" charset="0"/>
                  </a:rPr>
                  <a:t>Recall the pseudo-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b="0" dirty="0">
                    <a:latin typeface="Garamond" panose="02020404030301010803" pitchFamily="18" charset="0"/>
                  </a:rPr>
                  <a:t> in the in-sample was 0.945. The lower pseudo-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b="0" dirty="0">
                    <a:latin typeface="Garamond" panose="02020404030301010803" pitchFamily="18" charset="0"/>
                  </a:rPr>
                  <a:t> in the out-of-sample suggests that the model is slightly overfitting (note that the training sample during the cross-validation was 10% smaller). </a:t>
                </a:r>
              </a:p>
            </p:txBody>
          </p:sp>
        </mc:Choice>
        <mc:Fallback>
          <p:sp>
            <p:nvSpPr>
              <p:cNvPr id="4" name="TextBox 3">
                <a:extLst>
                  <a:ext uri="{FF2B5EF4-FFF2-40B4-BE49-F238E27FC236}">
                    <a16:creationId xmlns:a16="http://schemas.microsoft.com/office/drawing/2014/main" id="{A1169E68-431E-4CB8-63A9-357473FEB5AB}"/>
                  </a:ext>
                </a:extLst>
              </p:cNvPr>
              <p:cNvSpPr txBox="1">
                <a:spLocks noRot="1" noChangeAspect="1" noMove="1" noResize="1" noEditPoints="1" noAdjustHandles="1" noChangeArrowheads="1" noChangeShapeType="1" noTextEdit="1"/>
              </p:cNvSpPr>
              <p:nvPr/>
            </p:nvSpPr>
            <p:spPr>
              <a:xfrm>
                <a:off x="409201" y="1007421"/>
                <a:ext cx="11313241" cy="646331"/>
              </a:xfrm>
              <a:prstGeom prst="rect">
                <a:avLst/>
              </a:prstGeom>
              <a:blipFill>
                <a:blip r:embed="rId2"/>
                <a:stretch>
                  <a:fillRect l="-431" t="-3774" b="-1415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8B3F184-AD86-E9DF-5A78-55AAA7675900}"/>
              </a:ext>
            </a:extLst>
          </p:cNvPr>
          <p:cNvPicPr>
            <a:picLocks noChangeAspect="1"/>
          </p:cNvPicPr>
          <p:nvPr/>
        </p:nvPicPr>
        <p:blipFill>
          <a:blip r:embed="rId3"/>
          <a:stretch>
            <a:fillRect/>
          </a:stretch>
        </p:blipFill>
        <p:spPr>
          <a:xfrm>
            <a:off x="234779" y="1822972"/>
            <a:ext cx="11722442" cy="4213201"/>
          </a:xfrm>
          <a:prstGeom prst="rect">
            <a:avLst/>
          </a:prstGeom>
        </p:spPr>
      </p:pic>
    </p:spTree>
    <p:extLst>
      <p:ext uri="{BB962C8B-B14F-4D97-AF65-F5344CB8AC3E}">
        <p14:creationId xmlns:p14="http://schemas.microsoft.com/office/powerpoint/2010/main" val="350906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923330"/>
              </a:xfrm>
              <a:prstGeom prst="rect">
                <a:avLst/>
              </a:prstGeom>
              <a:noFill/>
            </p:spPr>
            <p:txBody>
              <a:bodyPr wrap="square" rtlCol="0">
                <a:spAutoFit/>
              </a:bodyPr>
              <a:lstStyle/>
              <a:p>
                <a:r>
                  <a:rPr lang="en-US" b="0" dirty="0">
                    <a:latin typeface="Garamond" panose="02020404030301010803" pitchFamily="18" charset="0"/>
                  </a:rPr>
                  <a:t>We may also want to know if the number of trees</a:t>
                </a:r>
                <a:r>
                  <a:rPr lang="en-US" dirty="0">
                    <a:latin typeface="Garamond" panose="02020404030301010803" pitchFamily="18" charset="0"/>
                  </a:rPr>
                  <a:t> </a:t>
                </a:r>
                <a14:m>
                  <m:oMath xmlns:m="http://schemas.openxmlformats.org/officeDocument/2006/math">
                    <m:r>
                      <a:rPr lang="en-US" b="0" i="1" smtClean="0">
                        <a:latin typeface="Cambria Math" panose="02040503050406030204" pitchFamily="18" charset="0"/>
                      </a:rPr>
                      <m:t>𝑚</m:t>
                    </m:r>
                  </m:oMath>
                </a14:m>
                <a:r>
                  <a:rPr lang="en-US" b="0" dirty="0">
                    <a:latin typeface="Garamond" panose="02020404030301010803" pitchFamily="18" charset="0"/>
                  </a:rPr>
                  <a:t> affects performance. We can examine how the out-of-sample predictions vary by the number of trees. </a:t>
                </a:r>
                <a:r>
                  <a:rPr lang="en-US" dirty="0">
                    <a:latin typeface="Garamond" panose="02020404030301010803" pitchFamily="18" charset="0"/>
                  </a:rPr>
                  <a:t>It seems that increasing the number of trees does not result in a substantial increase in performance.</a:t>
                </a:r>
                <a:endParaRPr lang="en-US" b="0" dirty="0">
                  <a:latin typeface="Garamond" panose="02020404030301010803" pitchFamily="18" charset="0"/>
                </a:endParaRPr>
              </a:p>
            </p:txBody>
          </p:sp>
        </mc:Choice>
        <mc:Fallback>
          <p:sp>
            <p:nvSpPr>
              <p:cNvPr id="4" name="TextBox 3">
                <a:extLst>
                  <a:ext uri="{FF2B5EF4-FFF2-40B4-BE49-F238E27FC236}">
                    <a16:creationId xmlns:a16="http://schemas.microsoft.com/office/drawing/2014/main" id="{A1169E68-431E-4CB8-63A9-357473FEB5AB}"/>
                  </a:ext>
                </a:extLst>
              </p:cNvPr>
              <p:cNvSpPr txBox="1">
                <a:spLocks noRot="1" noChangeAspect="1" noMove="1" noResize="1" noEditPoints="1" noAdjustHandles="1" noChangeArrowheads="1" noChangeShapeType="1" noTextEdit="1"/>
              </p:cNvSpPr>
              <p:nvPr/>
            </p:nvSpPr>
            <p:spPr>
              <a:xfrm>
                <a:off x="409201" y="1007421"/>
                <a:ext cx="11313241" cy="923330"/>
              </a:xfrm>
              <a:prstGeom prst="rect">
                <a:avLst/>
              </a:prstGeom>
              <a:blipFill>
                <a:blip r:embed="rId2"/>
                <a:stretch>
                  <a:fillRect l="-431" t="-2632" r="-54" b="-921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9C12C5A-439C-4C09-24C5-BFB8360D2662}"/>
              </a:ext>
            </a:extLst>
          </p:cNvPr>
          <p:cNvPicPr>
            <a:picLocks noChangeAspect="1"/>
          </p:cNvPicPr>
          <p:nvPr/>
        </p:nvPicPr>
        <p:blipFill>
          <a:blip r:embed="rId3"/>
          <a:stretch>
            <a:fillRect/>
          </a:stretch>
        </p:blipFill>
        <p:spPr>
          <a:xfrm>
            <a:off x="625485" y="2393005"/>
            <a:ext cx="10941030" cy="494256"/>
          </a:xfrm>
          <a:prstGeom prst="rect">
            <a:avLst/>
          </a:prstGeom>
        </p:spPr>
      </p:pic>
      <p:pic>
        <p:nvPicPr>
          <p:cNvPr id="8" name="Picture 7">
            <a:extLst>
              <a:ext uri="{FF2B5EF4-FFF2-40B4-BE49-F238E27FC236}">
                <a16:creationId xmlns:a16="http://schemas.microsoft.com/office/drawing/2014/main" id="{FB39939B-7765-31A5-B78B-8949B51DB5F8}"/>
              </a:ext>
            </a:extLst>
          </p:cNvPr>
          <p:cNvPicPr>
            <a:picLocks noChangeAspect="1"/>
          </p:cNvPicPr>
          <p:nvPr/>
        </p:nvPicPr>
        <p:blipFill>
          <a:blip r:embed="rId4"/>
          <a:stretch>
            <a:fillRect/>
          </a:stretch>
        </p:blipFill>
        <p:spPr>
          <a:xfrm>
            <a:off x="439379" y="3126703"/>
            <a:ext cx="11313242" cy="3082606"/>
          </a:xfrm>
          <a:prstGeom prst="rect">
            <a:avLst/>
          </a:prstGeom>
        </p:spPr>
      </p:pic>
    </p:spTree>
    <p:extLst>
      <p:ext uri="{BB962C8B-B14F-4D97-AF65-F5344CB8AC3E}">
        <p14:creationId xmlns:p14="http://schemas.microsoft.com/office/powerpoint/2010/main" val="86889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923330"/>
              </a:xfrm>
              <a:prstGeom prst="rect">
                <a:avLst/>
              </a:prstGeom>
              <a:noFill/>
            </p:spPr>
            <p:txBody>
              <a:bodyPr wrap="square" rtlCol="0">
                <a:spAutoFit/>
              </a:bodyPr>
              <a:lstStyle/>
              <a:p>
                <a:r>
                  <a:rPr lang="en-US" b="0" dirty="0">
                    <a:latin typeface="Garamond" panose="02020404030301010803" pitchFamily="18" charset="0"/>
                  </a:rPr>
                  <a:t>However, we may want to try to build a better BART by tuning the set of hyperparameter combinations. For regression, </a:t>
                </a:r>
                <a14:m>
                  <m:oMath xmlns:m="http://schemas.openxmlformats.org/officeDocument/2006/math">
                    <m:r>
                      <a:rPr lang="en-US" b="0" i="1" smtClean="0">
                        <a:latin typeface="Cambria Math" panose="02040503050406030204" pitchFamily="18" charset="0"/>
                      </a:rPr>
                      <m:t>𝑘</m:t>
                    </m:r>
                  </m:oMath>
                </a14:m>
                <a:r>
                  <a:rPr lang="en-US" b="0" dirty="0">
                    <a:latin typeface="Garamond" panose="02020404030301010803" pitchFamily="18" charset="0"/>
                  </a:rPr>
                  <a:t>, determines the prior distribution that </a:t>
                </a:r>
                <a14:m>
                  <m:oMath xmlns:m="http://schemas.openxmlformats.org/officeDocument/2006/math">
                    <m:r>
                      <a:rPr lang="en-US" b="0" i="1" smtClean="0">
                        <a:latin typeface="Cambria Math" panose="02040503050406030204" pitchFamily="18" charset="0"/>
                      </a:rPr>
                      <m:t>𝐸</m:t>
                    </m:r>
                    <m:r>
                      <m:rPr>
                        <m:lit/>
                      </m:rP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r>
                      <m:rPr>
                        <m:lit/>
                      </m:rPr>
                      <a:rPr lang="en-US" b="0" i="1" smtClean="0">
                        <a:latin typeface="Cambria Math" panose="02040503050406030204" pitchFamily="18" charset="0"/>
                      </a:rPr>
                      <m:t>]</m:t>
                    </m:r>
                  </m:oMath>
                </a14:m>
                <a:r>
                  <a:rPr lang="en-US" b="0" dirty="0">
                    <a:latin typeface="Garamond" panose="02020404030301010803" pitchFamily="18" charset="0"/>
                  </a:rPr>
                  <a:t> is contained </a:t>
                </a:r>
                <a:r>
                  <a:rPr lang="en-US" dirty="0">
                    <a:latin typeface="Garamond" panose="02020404030301010803" pitchFamily="18" charset="0"/>
                  </a:rPr>
                  <a:t>in the range </a:t>
                </a:r>
                <a14:m>
                  <m:oMath xmlns:m="http://schemas.openxmlformats.org/officeDocument/2006/math">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𝑚𝑖𝑛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𝑚𝑎𝑥</m:t>
                        </m:r>
                      </m:sub>
                    </m:sSub>
                    <m:r>
                      <m:rPr>
                        <m:lit/>
                      </m:rPr>
                      <a:rPr lang="en-US" b="0" i="1" smtClean="0">
                        <a:latin typeface="Cambria Math" panose="02040503050406030204" pitchFamily="18" charset="0"/>
                      </a:rPr>
                      <m:t>)</m:t>
                    </m:r>
                  </m:oMath>
                </a14:m>
                <a:r>
                  <a:rPr lang="en-US" b="0" dirty="0">
                    <a:latin typeface="Garamond" panose="02020404030301010803" pitchFamily="18" charset="0"/>
                  </a:rPr>
                  <a:t>. </a:t>
                </a:r>
                <a14:m>
                  <m:oMath xmlns:m="http://schemas.openxmlformats.org/officeDocument/2006/math">
                    <m:r>
                      <a:rPr lang="en-US" b="0" i="1" dirty="0" smtClean="0">
                        <a:latin typeface="Cambria Math" panose="02040503050406030204" pitchFamily="18" charset="0"/>
                      </a:rPr>
                      <m:t>𝑞</m:t>
                    </m:r>
                  </m:oMath>
                </a14:m>
                <a:r>
                  <a:rPr lang="en-US" b="0" dirty="0">
                    <a:latin typeface="Garamond" panose="02020404030301010803" pitchFamily="18" charset="0"/>
                  </a:rPr>
                  <a:t> is the quantile of the prior on the error variance at which the data-based estimate is placed, and nu is the degrees of freedom for the inverse-</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2</m:t>
                        </m:r>
                      </m:sup>
                    </m:sSup>
                  </m:oMath>
                </a14:m>
                <a:endParaRPr lang="en-US" b="0" dirty="0">
                  <a:latin typeface="Garamond" panose="02020404030301010803" pitchFamily="18" charset="0"/>
                </a:endParaRPr>
              </a:p>
            </p:txBody>
          </p:sp>
        </mc:Choice>
        <mc:Fallback>
          <p:sp>
            <p:nvSpPr>
              <p:cNvPr id="4" name="TextBox 3">
                <a:extLst>
                  <a:ext uri="{FF2B5EF4-FFF2-40B4-BE49-F238E27FC236}">
                    <a16:creationId xmlns:a16="http://schemas.microsoft.com/office/drawing/2014/main" id="{A1169E68-431E-4CB8-63A9-357473FEB5AB}"/>
                  </a:ext>
                </a:extLst>
              </p:cNvPr>
              <p:cNvSpPr txBox="1">
                <a:spLocks noRot="1" noChangeAspect="1" noMove="1" noResize="1" noEditPoints="1" noAdjustHandles="1" noChangeArrowheads="1" noChangeShapeType="1" noTextEdit="1"/>
              </p:cNvSpPr>
              <p:nvPr/>
            </p:nvSpPr>
            <p:spPr>
              <a:xfrm>
                <a:off x="409201" y="1007421"/>
                <a:ext cx="11313241" cy="923330"/>
              </a:xfrm>
              <a:prstGeom prst="rect">
                <a:avLst/>
              </a:prstGeom>
              <a:blipFill>
                <a:blip r:embed="rId2"/>
                <a:stretch>
                  <a:fillRect l="-431" t="-2632" b="-986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AC720A5-291D-DE25-E0D1-D7CB90A4808F}"/>
              </a:ext>
            </a:extLst>
          </p:cNvPr>
          <p:cNvPicPr>
            <a:picLocks noChangeAspect="1"/>
          </p:cNvPicPr>
          <p:nvPr/>
        </p:nvPicPr>
        <p:blipFill>
          <a:blip r:embed="rId3"/>
          <a:stretch>
            <a:fillRect/>
          </a:stretch>
        </p:blipFill>
        <p:spPr>
          <a:xfrm>
            <a:off x="409201" y="2930684"/>
            <a:ext cx="5938939" cy="996631"/>
          </a:xfrm>
          <a:prstGeom prst="rect">
            <a:avLst/>
          </a:prstGeom>
        </p:spPr>
      </p:pic>
      <p:pic>
        <p:nvPicPr>
          <p:cNvPr id="6" name="Picture 5">
            <a:extLst>
              <a:ext uri="{FF2B5EF4-FFF2-40B4-BE49-F238E27FC236}">
                <a16:creationId xmlns:a16="http://schemas.microsoft.com/office/drawing/2014/main" id="{81B212EE-E9C8-3289-FFAB-4D32DFEC1C09}"/>
              </a:ext>
            </a:extLst>
          </p:cNvPr>
          <p:cNvPicPr>
            <a:picLocks noChangeAspect="1"/>
          </p:cNvPicPr>
          <p:nvPr/>
        </p:nvPicPr>
        <p:blipFill>
          <a:blip r:embed="rId4"/>
          <a:stretch>
            <a:fillRect/>
          </a:stretch>
        </p:blipFill>
        <p:spPr>
          <a:xfrm>
            <a:off x="7224843" y="2099971"/>
            <a:ext cx="4713598" cy="4527840"/>
          </a:xfrm>
          <a:prstGeom prst="rect">
            <a:avLst/>
          </a:prstGeom>
        </p:spPr>
      </p:pic>
    </p:spTree>
    <p:extLst>
      <p:ext uri="{BB962C8B-B14F-4D97-AF65-F5344CB8AC3E}">
        <p14:creationId xmlns:p14="http://schemas.microsoft.com/office/powerpoint/2010/main" val="3336320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369332"/>
          </a:xfrm>
          <a:prstGeom prst="rect">
            <a:avLst/>
          </a:prstGeom>
          <a:noFill/>
        </p:spPr>
        <p:txBody>
          <a:bodyPr wrap="square" rtlCol="0">
            <a:spAutoFit/>
          </a:bodyPr>
          <a:lstStyle/>
          <a:p>
            <a:r>
              <a:rPr lang="en-US" dirty="0">
                <a:latin typeface="Garamond" panose="02020404030301010803" pitchFamily="18" charset="0"/>
              </a:rPr>
              <a:t>Relative to the original model, the CV model had slightly worse performance both in-sample and out-of-sample. </a:t>
            </a:r>
            <a:endParaRPr lang="en-US" b="0" dirty="0">
              <a:latin typeface="Garamond" panose="02020404030301010803" pitchFamily="18" charset="0"/>
            </a:endParaRPr>
          </a:p>
        </p:txBody>
      </p:sp>
      <p:pic>
        <p:nvPicPr>
          <p:cNvPr id="7" name="Picture 6">
            <a:extLst>
              <a:ext uri="{FF2B5EF4-FFF2-40B4-BE49-F238E27FC236}">
                <a16:creationId xmlns:a16="http://schemas.microsoft.com/office/drawing/2014/main" id="{989A3C01-766D-91B0-A4FA-306D56CC2E17}"/>
              </a:ext>
            </a:extLst>
          </p:cNvPr>
          <p:cNvPicPr>
            <a:picLocks noChangeAspect="1"/>
          </p:cNvPicPr>
          <p:nvPr/>
        </p:nvPicPr>
        <p:blipFill>
          <a:blip r:embed="rId2"/>
          <a:stretch>
            <a:fillRect/>
          </a:stretch>
        </p:blipFill>
        <p:spPr>
          <a:xfrm>
            <a:off x="244711" y="2309610"/>
            <a:ext cx="5727891" cy="2456944"/>
          </a:xfrm>
          <a:prstGeom prst="rect">
            <a:avLst/>
          </a:prstGeom>
        </p:spPr>
      </p:pic>
      <p:pic>
        <p:nvPicPr>
          <p:cNvPr id="9" name="Picture 8">
            <a:extLst>
              <a:ext uri="{FF2B5EF4-FFF2-40B4-BE49-F238E27FC236}">
                <a16:creationId xmlns:a16="http://schemas.microsoft.com/office/drawing/2014/main" id="{ED4AA083-08B4-7F5A-A7C3-F4F4DEF04863}"/>
              </a:ext>
            </a:extLst>
          </p:cNvPr>
          <p:cNvPicPr>
            <a:picLocks noChangeAspect="1"/>
          </p:cNvPicPr>
          <p:nvPr/>
        </p:nvPicPr>
        <p:blipFill>
          <a:blip r:embed="rId3"/>
          <a:stretch>
            <a:fillRect/>
          </a:stretch>
        </p:blipFill>
        <p:spPr>
          <a:xfrm>
            <a:off x="6096000" y="2309610"/>
            <a:ext cx="5942122" cy="3865156"/>
          </a:xfrm>
          <a:prstGeom prst="rect">
            <a:avLst/>
          </a:prstGeom>
        </p:spPr>
      </p:pic>
    </p:spTree>
    <p:extLst>
      <p:ext uri="{BB962C8B-B14F-4D97-AF65-F5344CB8AC3E}">
        <p14:creationId xmlns:p14="http://schemas.microsoft.com/office/powerpoint/2010/main" val="278339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369332"/>
          </a:xfrm>
          <a:prstGeom prst="rect">
            <a:avLst/>
          </a:prstGeom>
          <a:noFill/>
        </p:spPr>
        <p:txBody>
          <a:bodyPr wrap="square" rtlCol="0">
            <a:spAutoFit/>
          </a:bodyPr>
          <a:lstStyle/>
          <a:p>
            <a:r>
              <a:rPr lang="en-US" dirty="0">
                <a:latin typeface="Garamond" panose="02020404030301010803" pitchFamily="18" charset="0"/>
              </a:rPr>
              <a:t>Determine whether the convergence diagnostics of our model. </a:t>
            </a:r>
            <a:endParaRPr lang="en-US" b="0" dirty="0">
              <a:latin typeface="Garamond" panose="02020404030301010803" pitchFamily="18" charset="0"/>
            </a:endParaRPr>
          </a:p>
        </p:txBody>
      </p:sp>
      <p:pic>
        <p:nvPicPr>
          <p:cNvPr id="3" name="Picture 2">
            <a:extLst>
              <a:ext uri="{FF2B5EF4-FFF2-40B4-BE49-F238E27FC236}">
                <a16:creationId xmlns:a16="http://schemas.microsoft.com/office/drawing/2014/main" id="{E3350A56-454B-B7B1-1A36-11AEB0DD9E70}"/>
              </a:ext>
            </a:extLst>
          </p:cNvPr>
          <p:cNvPicPr>
            <a:picLocks noChangeAspect="1"/>
          </p:cNvPicPr>
          <p:nvPr/>
        </p:nvPicPr>
        <p:blipFill>
          <a:blip r:embed="rId2"/>
          <a:stretch>
            <a:fillRect/>
          </a:stretch>
        </p:blipFill>
        <p:spPr>
          <a:xfrm>
            <a:off x="1034736" y="2412460"/>
            <a:ext cx="10122528" cy="4215351"/>
          </a:xfrm>
          <a:prstGeom prst="rect">
            <a:avLst/>
          </a:prstGeom>
        </p:spPr>
      </p:pic>
      <p:pic>
        <p:nvPicPr>
          <p:cNvPr id="6" name="Picture 5">
            <a:extLst>
              <a:ext uri="{FF2B5EF4-FFF2-40B4-BE49-F238E27FC236}">
                <a16:creationId xmlns:a16="http://schemas.microsoft.com/office/drawing/2014/main" id="{E340DB8A-F9CD-3184-2141-51DC9662966A}"/>
              </a:ext>
            </a:extLst>
          </p:cNvPr>
          <p:cNvPicPr>
            <a:picLocks noChangeAspect="1"/>
          </p:cNvPicPr>
          <p:nvPr/>
        </p:nvPicPr>
        <p:blipFill>
          <a:blip r:embed="rId3"/>
          <a:stretch>
            <a:fillRect/>
          </a:stretch>
        </p:blipFill>
        <p:spPr>
          <a:xfrm>
            <a:off x="4141771" y="1719305"/>
            <a:ext cx="3848100" cy="438150"/>
          </a:xfrm>
          <a:prstGeom prst="rect">
            <a:avLst/>
          </a:prstGeom>
        </p:spPr>
      </p:pic>
    </p:spTree>
    <p:extLst>
      <p:ext uri="{BB962C8B-B14F-4D97-AF65-F5344CB8AC3E}">
        <p14:creationId xmlns:p14="http://schemas.microsoft.com/office/powerpoint/2010/main" val="102796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646331"/>
          </a:xfrm>
          <a:prstGeom prst="rect">
            <a:avLst/>
          </a:prstGeom>
          <a:noFill/>
        </p:spPr>
        <p:txBody>
          <a:bodyPr wrap="square" rtlCol="0">
            <a:spAutoFit/>
          </a:bodyPr>
          <a:lstStyle/>
          <a:p>
            <a:r>
              <a:rPr lang="en-US" b="0" dirty="0">
                <a:latin typeface="Garamond" panose="02020404030301010803" pitchFamily="18" charset="0"/>
              </a:rPr>
              <a:t>We can check whether the BART model assumptions are plausible such as whether the mean-centeredness of the noise is both normal and heteroskedastic. </a:t>
            </a:r>
          </a:p>
        </p:txBody>
      </p:sp>
      <p:pic>
        <p:nvPicPr>
          <p:cNvPr id="7" name="Picture 6">
            <a:extLst>
              <a:ext uri="{FF2B5EF4-FFF2-40B4-BE49-F238E27FC236}">
                <a16:creationId xmlns:a16="http://schemas.microsoft.com/office/drawing/2014/main" id="{A9D3B92F-EE03-AAB3-CD26-55FDCCD3C783}"/>
              </a:ext>
            </a:extLst>
          </p:cNvPr>
          <p:cNvPicPr>
            <a:picLocks noChangeAspect="1"/>
          </p:cNvPicPr>
          <p:nvPr/>
        </p:nvPicPr>
        <p:blipFill>
          <a:blip r:embed="rId2"/>
          <a:stretch>
            <a:fillRect/>
          </a:stretch>
        </p:blipFill>
        <p:spPr>
          <a:xfrm>
            <a:off x="731217" y="2225104"/>
            <a:ext cx="11125200" cy="4632896"/>
          </a:xfrm>
          <a:prstGeom prst="rect">
            <a:avLst/>
          </a:prstGeom>
        </p:spPr>
      </p:pic>
      <p:pic>
        <p:nvPicPr>
          <p:cNvPr id="8" name="Picture 7">
            <a:extLst>
              <a:ext uri="{FF2B5EF4-FFF2-40B4-BE49-F238E27FC236}">
                <a16:creationId xmlns:a16="http://schemas.microsoft.com/office/drawing/2014/main" id="{2AF1EAB6-398E-4172-0E3F-0E19CB267A59}"/>
              </a:ext>
            </a:extLst>
          </p:cNvPr>
          <p:cNvPicPr>
            <a:picLocks noChangeAspect="1"/>
          </p:cNvPicPr>
          <p:nvPr/>
        </p:nvPicPr>
        <p:blipFill>
          <a:blip r:embed="rId3"/>
          <a:stretch>
            <a:fillRect/>
          </a:stretch>
        </p:blipFill>
        <p:spPr>
          <a:xfrm>
            <a:off x="4369767" y="1796479"/>
            <a:ext cx="3848100" cy="428625"/>
          </a:xfrm>
          <a:prstGeom prst="rect">
            <a:avLst/>
          </a:prstGeom>
        </p:spPr>
      </p:pic>
    </p:spTree>
    <p:extLst>
      <p:ext uri="{BB962C8B-B14F-4D97-AF65-F5344CB8AC3E}">
        <p14:creationId xmlns:p14="http://schemas.microsoft.com/office/powerpoint/2010/main" val="3586563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BART in R (</a:t>
            </a:r>
            <a:r>
              <a:rPr lang="en-US" sz="3600" b="1" dirty="0" err="1">
                <a:latin typeface="Garamond" panose="02020404030301010803" pitchFamily="18" charset="0"/>
              </a:rPr>
              <a:t>bartMachine</a:t>
            </a:r>
            <a:r>
              <a:rPr lang="en-US" sz="3600" b="1" dirty="0">
                <a:latin typeface="Garamond" panose="02020404030301010803" pitchFamily="18" charset="0"/>
              </a:rPr>
              <a:t> – Ozone)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1169E68-431E-4CB8-63A9-357473FEB5AB}"/>
                  </a:ext>
                </a:extLst>
              </p:cNvPr>
              <p:cNvSpPr txBox="1"/>
              <p:nvPr/>
            </p:nvSpPr>
            <p:spPr>
              <a:xfrm>
                <a:off x="409201" y="1007421"/>
                <a:ext cx="11313241" cy="923330"/>
              </a:xfrm>
              <a:prstGeom prst="rect">
                <a:avLst/>
              </a:prstGeom>
              <a:noFill/>
            </p:spPr>
            <p:txBody>
              <a:bodyPr wrap="square" rtlCol="0">
                <a:spAutoFit/>
              </a:bodyPr>
              <a:lstStyle/>
              <a:p>
                <a:r>
                  <a:rPr lang="en-US" b="0" dirty="0">
                    <a:latin typeface="Garamond" panose="02020404030301010803" pitchFamily="18" charset="0"/>
                  </a:rPr>
                  <a:t>The assessment of which variables are important is made by examining the splitting rules in the </a:t>
                </a:r>
                <a14:m>
                  <m:oMath xmlns:m="http://schemas.openxmlformats.org/officeDocument/2006/math">
                    <m:r>
                      <a:rPr lang="en-US" b="0" i="1" smtClean="0">
                        <a:latin typeface="Cambria Math" panose="02040503050406030204" pitchFamily="18" charset="0"/>
                      </a:rPr>
                      <m:t>𝑚</m:t>
                    </m:r>
                  </m:oMath>
                </a14:m>
                <a:r>
                  <a:rPr lang="en-US" b="0" dirty="0">
                    <a:latin typeface="Garamond" panose="02020404030301010803" pitchFamily="18" charset="0"/>
                  </a:rPr>
                  <a:t> trees across the post burn-in </a:t>
                </a:r>
                <a:r>
                  <a:rPr lang="en-US" dirty="0">
                    <a:latin typeface="Garamond" panose="02020404030301010803" pitchFamily="18" charset="0"/>
                  </a:rPr>
                  <a:t>MCMC iterations to determine the proportion of times any given predictor is chosen as a splitting rule out of all splitting rules among the posterior draws of the sum-of-trees model.</a:t>
                </a:r>
                <a:endParaRPr lang="en-US" b="0" dirty="0">
                  <a:latin typeface="Garamond" panose="02020404030301010803" pitchFamily="18" charset="0"/>
                </a:endParaRPr>
              </a:p>
            </p:txBody>
          </p:sp>
        </mc:Choice>
        <mc:Fallback>
          <p:sp>
            <p:nvSpPr>
              <p:cNvPr id="4" name="TextBox 3">
                <a:extLst>
                  <a:ext uri="{FF2B5EF4-FFF2-40B4-BE49-F238E27FC236}">
                    <a16:creationId xmlns:a16="http://schemas.microsoft.com/office/drawing/2014/main" id="{A1169E68-431E-4CB8-63A9-357473FEB5AB}"/>
                  </a:ext>
                </a:extLst>
              </p:cNvPr>
              <p:cNvSpPr txBox="1">
                <a:spLocks noRot="1" noChangeAspect="1" noMove="1" noResize="1" noEditPoints="1" noAdjustHandles="1" noChangeArrowheads="1" noChangeShapeType="1" noTextEdit="1"/>
              </p:cNvSpPr>
              <p:nvPr/>
            </p:nvSpPr>
            <p:spPr>
              <a:xfrm>
                <a:off x="409201" y="1007421"/>
                <a:ext cx="11313241" cy="923330"/>
              </a:xfrm>
              <a:prstGeom prst="rect">
                <a:avLst/>
              </a:prstGeom>
              <a:blipFill>
                <a:blip r:embed="rId2"/>
                <a:stretch>
                  <a:fillRect l="-431" t="-2632" r="-377" b="-921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9374951-9892-9BFB-E045-8AFE80AC116F}"/>
              </a:ext>
            </a:extLst>
          </p:cNvPr>
          <p:cNvPicPr>
            <a:picLocks noChangeAspect="1"/>
          </p:cNvPicPr>
          <p:nvPr/>
        </p:nvPicPr>
        <p:blipFill>
          <a:blip r:embed="rId3"/>
          <a:stretch>
            <a:fillRect/>
          </a:stretch>
        </p:blipFill>
        <p:spPr>
          <a:xfrm>
            <a:off x="3262109" y="2196380"/>
            <a:ext cx="6562725" cy="600075"/>
          </a:xfrm>
          <a:prstGeom prst="rect">
            <a:avLst/>
          </a:prstGeom>
        </p:spPr>
      </p:pic>
      <p:pic>
        <p:nvPicPr>
          <p:cNvPr id="5" name="Picture 4">
            <a:extLst>
              <a:ext uri="{FF2B5EF4-FFF2-40B4-BE49-F238E27FC236}">
                <a16:creationId xmlns:a16="http://schemas.microsoft.com/office/drawing/2014/main" id="{973C0862-1705-DD51-813E-62CECE9383B1}"/>
              </a:ext>
            </a:extLst>
          </p:cNvPr>
          <p:cNvPicPr>
            <a:picLocks noChangeAspect="1"/>
          </p:cNvPicPr>
          <p:nvPr/>
        </p:nvPicPr>
        <p:blipFill rotWithShape="1">
          <a:blip r:embed="rId4"/>
          <a:srcRect b="22624"/>
          <a:stretch/>
        </p:blipFill>
        <p:spPr>
          <a:xfrm>
            <a:off x="2006491" y="2796455"/>
            <a:ext cx="8179018" cy="4061545"/>
          </a:xfrm>
          <a:prstGeom prst="rect">
            <a:avLst/>
          </a:prstGeom>
        </p:spPr>
      </p:pic>
    </p:spTree>
    <p:extLst>
      <p:ext uri="{BB962C8B-B14F-4D97-AF65-F5344CB8AC3E}">
        <p14:creationId xmlns:p14="http://schemas.microsoft.com/office/powerpoint/2010/main" val="68757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Developments in BART Modeling</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41683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While BART was originally proposed for continuous data, it has been extended to binary classification by taking</a:t>
                </a:r>
              </a:p>
              <a:p>
                <a:pPr marL="285750" indent="-285750">
                  <a:buFont typeface="Arial" panose="020B0604020202020204" pitchFamily="34" charset="0"/>
                  <a:buChar char="•"/>
                </a:pPr>
                <a:endParaRPr lang="en-US"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𝜙</m:t>
                      </m:r>
                      <m:r>
                        <m:rPr>
                          <m:lit/>
                        </m:rPr>
                        <a:rPr lang="en-US" b="0" i="1" smtClean="0">
                          <a:latin typeface="Cambria Math" panose="02040503050406030204" pitchFamily="18" charset="0"/>
                        </a:rPr>
                        <m:t>(</m:t>
                      </m:r>
                      <m:r>
                        <a:rPr lang="en-US" b="0" i="1" smtClean="0">
                          <a:latin typeface="Cambria Math" panose="02040503050406030204" pitchFamily="18" charset="0"/>
                        </a:rPr>
                        <m:t>𝑓</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oMath>
                  </m:oMathPara>
                </a14:m>
                <a:endParaRPr lang="en-US" dirty="0">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𝜙</m:t>
                    </m:r>
                  </m:oMath>
                </a14:m>
                <a:r>
                  <a:rPr lang="en-US" dirty="0">
                    <a:latin typeface="Garamond" panose="02020404030301010803" pitchFamily="18" charset="0"/>
                  </a:rPr>
                  <a:t> represents the standard normal cumulative distribution function.</a:t>
                </a:r>
              </a:p>
              <a:p>
                <a:pPr marL="285750" indent="-285750">
                  <a:buFont typeface="Arial" panose="020B0604020202020204" pitchFamily="34" charset="0"/>
                  <a:buChar char="•"/>
                </a:pPr>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Chipman (and others) used the data augmentation developed by Albert &amp; </a:t>
                </a:r>
                <a:r>
                  <a:rPr lang="en-US" dirty="0" err="1">
                    <a:latin typeface="Garamond" panose="02020404030301010803" pitchFamily="18" charset="0"/>
                  </a:rPr>
                  <a:t>Chib</a:t>
                </a:r>
                <a:r>
                  <a:rPr lang="en-US" dirty="0">
                    <a:latin typeface="Garamond" panose="02020404030301010803" pitchFamily="18" charset="0"/>
                  </a:rPr>
                  <a:t> to adapt the Bayesian backfitting sampler</a:t>
                </a:r>
              </a:p>
              <a:p>
                <a:pPr marL="285750" indent="-285750">
                  <a:buFont typeface="Arial" panose="020B0604020202020204" pitchFamily="34" charset="0"/>
                  <a:buChar char="•"/>
                </a:pPr>
                <a:endParaRPr lang="en-US" dirty="0">
                  <a:latin typeface="Garamond" panose="02020404030301010803" pitchFamily="18" charset="0"/>
                </a:endParaRPr>
              </a:p>
              <a:p>
                <a:pPr algn="ct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𝑓</m:t>
                    </m:r>
                    <m:r>
                      <m:rPr>
                        <m:lit/>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m:rPr>
                        <m:lit/>
                      </m:rPr>
                      <a:rPr lang="en-US" b="0" i="1"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a14:m>
                <a:r>
                  <a:rPr lang="en-US" dirty="0">
                    <a:latin typeface="Garamond" panose="02020404030301010803" pitchFamily="18" charset="0"/>
                  </a:rPr>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r>
                      <m:rPr>
                        <m:lit/>
                      </m:rPr>
                      <a:rPr lang="en-US" b="0" i="1" smtClean="0">
                        <a:latin typeface="Cambria Math" panose="02040503050406030204" pitchFamily="18" charset="0"/>
                      </a:rPr>
                      <m:t>(</m:t>
                    </m:r>
                    <m:r>
                      <a:rPr lang="en-US" b="0" i="1" smtClean="0">
                        <a:latin typeface="Cambria Math" panose="02040503050406030204" pitchFamily="18" charset="0"/>
                      </a:rPr>
                      <m:t>0,1</m:t>
                    </m:r>
                    <m:r>
                      <m:rPr>
                        <m:lit/>
                      </m:rPr>
                      <a:rPr lang="en-US" b="0" i="1" smtClean="0">
                        <a:latin typeface="Cambria Math" panose="02040503050406030204" pitchFamily="18" charset="0"/>
                      </a:rPr>
                      <m:t>)</m:t>
                    </m:r>
                  </m:oMath>
                </a14:m>
                <a:endParaRPr lang="en-US" b="0"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𝟏</m:t>
                      </m:r>
                      <m:r>
                        <m:rPr>
                          <m:lit/>
                        </m:rP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&gt;0</m:t>
                      </m:r>
                      <m:r>
                        <m:rPr>
                          <m:lit/>
                        </m:rPr>
                        <a:rPr lang="en-US" b="0" i="1" smtClean="0">
                          <a:latin typeface="Cambria Math" panose="02040503050406030204" pitchFamily="18" charset="0"/>
                        </a:rPr>
                        <m:t>)</m:t>
                      </m:r>
                    </m:oMath>
                  </m:oMathPara>
                </a14:m>
                <a:endParaRPr lang="en-US" dirty="0">
                  <a:latin typeface="Garamond" panose="02020404030301010803" pitchFamily="18" charset="0"/>
                </a:endParaRP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This yields a probit formulation for binary classification. </a:t>
                </a:r>
                <a:endParaRPr lang="en-US" b="0" dirty="0">
                  <a:latin typeface="Garamond" panose="02020404030301010803" pitchFamily="18" charset="0"/>
                </a:endParaRPr>
              </a:p>
            </p:txBody>
          </p:sp>
        </mc:Choice>
        <mc:Fallback>
          <p:sp>
            <p:nvSpPr>
              <p:cNvPr id="26" name="TextBox 25">
                <a:extLst>
                  <a:ext uri="{FF2B5EF4-FFF2-40B4-BE49-F238E27FC236}">
                    <a16:creationId xmlns:a16="http://schemas.microsoft.com/office/drawing/2014/main" id="{8732A6D9-7601-3714-4F4A-73664ED211D3}"/>
                  </a:ext>
                </a:extLst>
              </p:cNvPr>
              <p:cNvSpPr txBox="1">
                <a:spLocks noRot="1" noChangeAspect="1" noMove="1" noResize="1" noEditPoints="1" noAdjustHandles="1" noChangeArrowheads="1" noChangeShapeType="1" noTextEdit="1"/>
              </p:cNvSpPr>
              <p:nvPr/>
            </p:nvSpPr>
            <p:spPr>
              <a:xfrm>
                <a:off x="409201" y="1007421"/>
                <a:ext cx="11313241" cy="3416833"/>
              </a:xfrm>
              <a:prstGeom prst="rect">
                <a:avLst/>
              </a:prstGeom>
              <a:blipFill>
                <a:blip r:embed="rId2"/>
                <a:stretch>
                  <a:fillRect l="-323" t="-891" b="-1961"/>
                </a:stretch>
              </a:blipFill>
            </p:spPr>
            <p:txBody>
              <a:bodyPr/>
              <a:lstStyle/>
              <a:p>
                <a:r>
                  <a:rPr lang="en-US">
                    <a:noFill/>
                  </a:rPr>
                  <a:t> </a:t>
                </a:r>
              </a:p>
            </p:txBody>
          </p:sp>
        </mc:Fallback>
      </mc:AlternateContent>
    </p:spTree>
    <p:extLst>
      <p:ext uri="{BB962C8B-B14F-4D97-AF65-F5344CB8AC3E}">
        <p14:creationId xmlns:p14="http://schemas.microsoft.com/office/powerpoint/2010/main" val="167386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C36A-6473-258B-922D-37A702C38D4A}"/>
              </a:ext>
            </a:extLst>
          </p:cNvPr>
          <p:cNvSpPr>
            <a:spLocks noGrp="1"/>
          </p:cNvSpPr>
          <p:nvPr>
            <p:ph type="title" idx="4294967295"/>
          </p:nvPr>
        </p:nvSpPr>
        <p:spPr>
          <a:xfrm>
            <a:off x="1066800" y="230189"/>
            <a:ext cx="10058400" cy="608012"/>
          </a:xfrm>
        </p:spPr>
        <p:txBody>
          <a:bodyPr>
            <a:normAutofit/>
          </a:bodyPr>
          <a:lstStyle/>
          <a:p>
            <a:pPr algn="ctr"/>
            <a:r>
              <a:rPr lang="en-US" sz="3600" b="1" dirty="0">
                <a:latin typeface="Garamond" panose="02020404030301010803" pitchFamily="18" charset="0"/>
              </a:rPr>
              <a:t>Developments in BART Modeling</a:t>
            </a:r>
          </a:p>
        </p:txBody>
      </p:sp>
      <p:sp>
        <p:nvSpPr>
          <p:cNvPr id="26" name="TextBox 25">
            <a:extLst>
              <a:ext uri="{FF2B5EF4-FFF2-40B4-BE49-F238E27FC236}">
                <a16:creationId xmlns:a16="http://schemas.microsoft.com/office/drawing/2014/main" id="{8732A6D9-7601-3714-4F4A-73664ED211D3}"/>
              </a:ext>
            </a:extLst>
          </p:cNvPr>
          <p:cNvSpPr txBox="1"/>
          <p:nvPr/>
        </p:nvSpPr>
        <p:spPr>
          <a:xfrm>
            <a:off x="409201" y="1007421"/>
            <a:ext cx="11313241" cy="3416320"/>
          </a:xfrm>
          <a:prstGeom prst="rect">
            <a:avLst/>
          </a:prstGeom>
          <a:noFill/>
        </p:spPr>
        <p:txBody>
          <a:bodyPr wrap="square" rtlCol="0">
            <a:spAutoFit/>
          </a:bodyPr>
          <a:lstStyle/>
          <a:p>
            <a:r>
              <a:rPr lang="en-US" dirty="0">
                <a:latin typeface="Garamond" panose="02020404030301010803" pitchFamily="18" charset="0"/>
              </a:rPr>
              <a:t>BART prior distributions have been applied to functions in a wide variety in the literature:</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Regression Models:</a:t>
            </a:r>
          </a:p>
          <a:p>
            <a:pPr marL="742950" lvl="1" indent="-285750">
              <a:buFont typeface="Arial" panose="020B0604020202020204" pitchFamily="34" charset="0"/>
              <a:buChar char="•"/>
            </a:pPr>
            <a:r>
              <a:rPr lang="en-US" dirty="0">
                <a:latin typeface="Garamond" panose="02020404030301010803" pitchFamily="18" charset="0"/>
              </a:rPr>
              <a:t>Models with Gamma-Poisson Likelihoods</a:t>
            </a:r>
          </a:p>
          <a:p>
            <a:pPr marL="1200150" lvl="2" indent="-285750">
              <a:buFont typeface="Arial" panose="020B0604020202020204" pitchFamily="34" charset="0"/>
              <a:buChar char="•"/>
            </a:pPr>
            <a:r>
              <a:rPr lang="en-US" dirty="0">
                <a:latin typeface="Garamond" panose="02020404030301010803" pitchFamily="18" charset="0"/>
              </a:rPr>
              <a:t>Binary and multinomial logistic regression</a:t>
            </a:r>
          </a:p>
          <a:p>
            <a:pPr marL="1200150" lvl="2" indent="-285750">
              <a:buFont typeface="Arial" panose="020B0604020202020204" pitchFamily="34" charset="0"/>
              <a:buChar char="•"/>
            </a:pPr>
            <a:r>
              <a:rPr lang="en-US" dirty="0">
                <a:latin typeface="Garamond" panose="02020404030301010803" pitchFamily="18" charset="0"/>
              </a:rPr>
              <a:t>Poisson and negative binomial regression (with or without zero inflation)</a:t>
            </a:r>
          </a:p>
          <a:p>
            <a:pPr marL="1200150" lvl="2" indent="-285750">
              <a:buFont typeface="Arial" panose="020B0604020202020204" pitchFamily="34" charset="0"/>
              <a:buChar char="•"/>
            </a:pPr>
            <a:r>
              <a:rPr lang="en-US" dirty="0">
                <a:latin typeface="Garamond" panose="02020404030301010803" pitchFamily="18" charset="0"/>
              </a:rPr>
              <a:t>Gamma/IG regression</a:t>
            </a:r>
          </a:p>
          <a:p>
            <a:pPr marL="742950" lvl="1" indent="-285750">
              <a:buFont typeface="Arial" panose="020B0604020202020204" pitchFamily="34" charset="0"/>
              <a:buChar char="•"/>
            </a:pPr>
            <a:r>
              <a:rPr lang="en-US" dirty="0">
                <a:latin typeface="Garamond" panose="02020404030301010803" pitchFamily="18" charset="0"/>
              </a:rPr>
              <a:t>Multivariate BART</a:t>
            </a:r>
          </a:p>
          <a:p>
            <a:pPr marL="742950" lvl="1" indent="-285750">
              <a:buFont typeface="Arial" panose="020B0604020202020204" pitchFamily="34" charset="0"/>
              <a:buChar char="•"/>
            </a:pPr>
            <a:r>
              <a:rPr lang="en-US" dirty="0">
                <a:latin typeface="Garamond" panose="02020404030301010803" pitchFamily="18" charset="0"/>
              </a:rPr>
              <a:t>Survival models</a:t>
            </a:r>
          </a:p>
          <a:p>
            <a:pPr marL="285750" indent="-285750">
              <a:buFont typeface="Arial" panose="020B0604020202020204" pitchFamily="34" charset="0"/>
              <a:buChar char="•"/>
            </a:pPr>
            <a:r>
              <a:rPr lang="en-US" dirty="0">
                <a:latin typeface="Garamond" panose="02020404030301010803" pitchFamily="18" charset="0"/>
              </a:rPr>
              <a:t>Adjusting the prior specification of BART</a:t>
            </a:r>
          </a:p>
          <a:p>
            <a:pPr marL="742950" lvl="1" indent="-285750">
              <a:buFont typeface="Arial" panose="020B0604020202020204" pitchFamily="34" charset="0"/>
              <a:buChar char="•"/>
            </a:pPr>
            <a:r>
              <a:rPr lang="en-US" dirty="0">
                <a:latin typeface="Garamond" panose="02020404030301010803" pitchFamily="18" charset="0"/>
              </a:rPr>
              <a:t>In high dimensionality using a sparsity-inducing Dirichlet prior</a:t>
            </a:r>
          </a:p>
          <a:p>
            <a:pPr marL="285750" indent="-285750">
              <a:buFont typeface="Arial" panose="020B0604020202020204" pitchFamily="34" charset="0"/>
              <a:buChar char="•"/>
            </a:pPr>
            <a:r>
              <a:rPr lang="en-US" dirty="0">
                <a:latin typeface="Garamond" panose="02020404030301010803" pitchFamily="18" charset="0"/>
              </a:rPr>
              <a:t>Causal inference</a:t>
            </a:r>
            <a:endParaRPr lang="en-US" b="0" dirty="0">
              <a:latin typeface="Garamond" panose="02020404030301010803" pitchFamily="18" charset="0"/>
            </a:endParaRPr>
          </a:p>
        </p:txBody>
      </p:sp>
    </p:spTree>
    <p:extLst>
      <p:ext uri="{BB962C8B-B14F-4D97-AF65-F5344CB8AC3E}">
        <p14:creationId xmlns:p14="http://schemas.microsoft.com/office/powerpoint/2010/main" val="369947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5ABA299-9867-1D2F-55E7-2B3DAF176F5D}"/>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35ABA299-9867-1D2F-55E7-2B3DAF176F5D}"/>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4"/>
                <a:stretch>
                  <a:fillRect b="-500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82F426D-934D-855D-7804-08E3D3DE23FF}"/>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8" name="Title 1">
            <a:extLst>
              <a:ext uri="{FF2B5EF4-FFF2-40B4-BE49-F238E27FC236}">
                <a16:creationId xmlns:a16="http://schemas.microsoft.com/office/drawing/2014/main" id="{2F082AF9-9878-09C3-8E4B-C273B4DA56B0}"/>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9" name="Title 1">
            <a:extLst>
              <a:ext uri="{FF2B5EF4-FFF2-40B4-BE49-F238E27FC236}">
                <a16:creationId xmlns:a16="http://schemas.microsoft.com/office/drawing/2014/main" id="{2A6CA5BF-C508-0692-A0F2-37B85CADA0C2}"/>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418382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4"/>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4B2F2E8-83FD-EC10-4595-A4E3772BF485}"/>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34B2F2E8-83FD-EC10-4595-A4E3772BF485}"/>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5"/>
                <a:stretch>
                  <a:fillRect b="-500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F0866AEA-209E-69EC-F682-E90C1A75EE6D}"/>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8" name="Title 1">
            <a:extLst>
              <a:ext uri="{FF2B5EF4-FFF2-40B4-BE49-F238E27FC236}">
                <a16:creationId xmlns:a16="http://schemas.microsoft.com/office/drawing/2014/main" id="{95CC443D-69FD-9B2D-049A-9C0E21BCB6F4}"/>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9" name="Title 1">
            <a:extLst>
              <a:ext uri="{FF2B5EF4-FFF2-40B4-BE49-F238E27FC236}">
                <a16:creationId xmlns:a16="http://schemas.microsoft.com/office/drawing/2014/main" id="{E27E9BC8-4E8D-B067-4CAD-BA35F4FC9920}"/>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262526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4"/>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6069FD13-03B8-B255-9723-1656F64E59C8}"/>
              </a:ext>
            </a:extLst>
          </p:cNvPr>
          <p:cNvCxnSpPr>
            <a:cxnSpLocks/>
          </p:cNvCxnSpPr>
          <p:nvPr/>
        </p:nvCxnSpPr>
        <p:spPr>
          <a:xfrm flipV="1">
            <a:off x="8435340" y="1762760"/>
            <a:ext cx="0" cy="267351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688DD7C-3625-A685-5C34-D16FC756B482}"/>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1688DD7C-3625-A685-5C34-D16FC756B482}"/>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5"/>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B3AFA6C-8796-AD58-73C5-A0F67549A311}"/>
                  </a:ext>
                </a:extLst>
              </p:cNvPr>
              <p:cNvSpPr txBox="1"/>
              <p:nvPr/>
            </p:nvSpPr>
            <p:spPr>
              <a:xfrm>
                <a:off x="7059502" y="286372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sub>
                      </m:sSub>
                    </m:oMath>
                  </m:oMathPara>
                </a14:m>
                <a:endParaRPr lang="en-US" b="0" dirty="0">
                  <a:solidFill>
                    <a:srgbClr val="0070C0"/>
                  </a:solidFill>
                  <a:latin typeface="Garamond" panose="02020404030301010803" pitchFamily="18" charset="0"/>
                </a:endParaRPr>
              </a:p>
            </p:txBody>
          </p:sp>
        </mc:Choice>
        <mc:Fallback>
          <p:sp>
            <p:nvSpPr>
              <p:cNvPr id="6" name="TextBox 5">
                <a:extLst>
                  <a:ext uri="{FF2B5EF4-FFF2-40B4-BE49-F238E27FC236}">
                    <a16:creationId xmlns:a16="http://schemas.microsoft.com/office/drawing/2014/main" id="{CB3AFA6C-8796-AD58-73C5-A0F67549A311}"/>
                  </a:ext>
                </a:extLst>
              </p:cNvPr>
              <p:cNvSpPr txBox="1">
                <a:spLocks noRot="1" noChangeAspect="1" noMove="1" noResize="1" noEditPoints="1" noAdjustHandles="1" noChangeArrowheads="1" noChangeShapeType="1" noTextEdit="1"/>
              </p:cNvSpPr>
              <p:nvPr/>
            </p:nvSpPr>
            <p:spPr>
              <a:xfrm>
                <a:off x="7059502" y="2863726"/>
                <a:ext cx="666748" cy="369332"/>
              </a:xfrm>
              <a:prstGeom prst="rect">
                <a:avLst/>
              </a:prstGeom>
              <a:blipFill>
                <a:blip r:embed="rId6"/>
                <a:stretch>
                  <a:fillRect b="-500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66785169-A7AF-E0C1-41CD-A98901E47D87}"/>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9" name="Title 1">
            <a:extLst>
              <a:ext uri="{FF2B5EF4-FFF2-40B4-BE49-F238E27FC236}">
                <a16:creationId xmlns:a16="http://schemas.microsoft.com/office/drawing/2014/main" id="{AE6485AA-276B-83BB-31AC-5752D1917861}"/>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11" name="Title 1">
            <a:extLst>
              <a:ext uri="{FF2B5EF4-FFF2-40B4-BE49-F238E27FC236}">
                <a16:creationId xmlns:a16="http://schemas.microsoft.com/office/drawing/2014/main" id="{CAE83A87-012C-C3D6-641D-6CE6B4D4802B}"/>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389335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8" name="Straight Connector 27">
            <a:extLst>
              <a:ext uri="{FF2B5EF4-FFF2-40B4-BE49-F238E27FC236}">
                <a16:creationId xmlns:a16="http://schemas.microsoft.com/office/drawing/2014/main" id="{A17CA6EA-9833-56D5-6320-1F5D35FAAE25}"/>
              </a:ext>
            </a:extLst>
          </p:cNvPr>
          <p:cNvCxnSpPr>
            <a:cxnSpLocks/>
          </p:cNvCxnSpPr>
          <p:nvPr/>
        </p:nvCxnSpPr>
        <p:spPr>
          <a:xfrm flipH="1">
            <a:off x="2209799" y="3765301"/>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3E81F82B-F407-BC55-573E-993431AB206C}"/>
              </a:ext>
            </a:extLst>
          </p:cNvPr>
          <p:cNvCxnSpPr/>
          <p:nvPr/>
        </p:nvCxnSpPr>
        <p:spPr>
          <a:xfrm>
            <a:off x="1666875" y="3991589"/>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465B905D-5F42-DE13-EAB0-2F4F1AD03997}"/>
              </a:ext>
            </a:extLst>
          </p:cNvPr>
          <p:cNvCxnSpPr>
            <a:cxnSpLocks/>
          </p:cNvCxnSpPr>
          <p:nvPr/>
        </p:nvCxnSpPr>
        <p:spPr>
          <a:xfrm flipH="1">
            <a:off x="1666875" y="3991589"/>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C0140DC-E2AA-60E1-F735-FD7DBF280BB9}"/>
              </a:ext>
            </a:extLst>
          </p:cNvPr>
          <p:cNvCxnSpPr>
            <a:cxnSpLocks/>
          </p:cNvCxnSpPr>
          <p:nvPr/>
        </p:nvCxnSpPr>
        <p:spPr>
          <a:xfrm flipH="1">
            <a:off x="2809874" y="3991589"/>
            <a:ext cx="1" cy="419100"/>
          </a:xfrm>
          <a:prstGeom prst="line">
            <a:avLst/>
          </a:prstGeom>
        </p:spPr>
        <p:style>
          <a:lnRef idx="2">
            <a:schemeClr val="dk1"/>
          </a:lnRef>
          <a:fillRef idx="0">
            <a:schemeClr val="dk1"/>
          </a:fillRef>
          <a:effectRef idx="1">
            <a:schemeClr val="dk1"/>
          </a:effectRef>
          <a:fontRef idx="minor">
            <a:schemeClr val="tx1"/>
          </a:fontRef>
        </p:style>
      </p:cxnSp>
      <p:sp>
        <p:nvSpPr>
          <p:cNvPr id="32" name="Rectangle 31">
            <a:extLst>
              <a:ext uri="{FF2B5EF4-FFF2-40B4-BE49-F238E27FC236}">
                <a16:creationId xmlns:a16="http://schemas.microsoft.com/office/drawing/2014/main" id="{79D54438-F40D-5080-4C9B-F826F9433D3D}"/>
              </a:ext>
            </a:extLst>
          </p:cNvPr>
          <p:cNvSpPr/>
          <p:nvPr/>
        </p:nvSpPr>
        <p:spPr>
          <a:xfrm>
            <a:off x="1333499" y="4410689"/>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3" name="Rectangle 32">
            <a:extLst>
              <a:ext uri="{FF2B5EF4-FFF2-40B4-BE49-F238E27FC236}">
                <a16:creationId xmlns:a16="http://schemas.microsoft.com/office/drawing/2014/main" id="{3E818735-9B37-3871-1930-87FC31F0B59F}"/>
              </a:ext>
            </a:extLst>
          </p:cNvPr>
          <p:cNvSpPr/>
          <p:nvPr/>
        </p:nvSpPr>
        <p:spPr>
          <a:xfrm>
            <a:off x="2362202" y="4410689"/>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9253CDA-2B1C-7C2C-85F3-E97D4F5C522B}"/>
                  </a:ext>
                </a:extLst>
              </p:cNvPr>
              <p:cNvSpPr txBox="1"/>
              <p:nvPr/>
            </p:nvSpPr>
            <p:spPr>
              <a:xfrm>
                <a:off x="1714499" y="3945504"/>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≤5.45</m:t>
                      </m:r>
                    </m:oMath>
                  </m:oMathPara>
                </a14:m>
                <a:endParaRPr lang="en-US" sz="1400" dirty="0">
                  <a:latin typeface="Garamond" panose="02020404030301010803" pitchFamily="18" charset="0"/>
                </a:endParaRPr>
              </a:p>
            </p:txBody>
          </p:sp>
        </mc:Choice>
        <mc:Fallback>
          <p:sp>
            <p:nvSpPr>
              <p:cNvPr id="43" name="TextBox 42">
                <a:extLst>
                  <a:ext uri="{FF2B5EF4-FFF2-40B4-BE49-F238E27FC236}">
                    <a16:creationId xmlns:a16="http://schemas.microsoft.com/office/drawing/2014/main" id="{F9253CDA-2B1C-7C2C-85F3-E97D4F5C522B}"/>
                  </a:ext>
                </a:extLst>
              </p:cNvPr>
              <p:cNvSpPr txBox="1">
                <a:spLocks noRot="1" noChangeAspect="1" noMove="1" noResize="1" noEditPoints="1" noAdjustHandles="1" noChangeArrowheads="1" noChangeShapeType="1" noTextEdit="1"/>
              </p:cNvSpPr>
              <p:nvPr/>
            </p:nvSpPr>
            <p:spPr>
              <a:xfrm>
                <a:off x="1714499" y="3945504"/>
                <a:ext cx="990600" cy="307777"/>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6069FD13-03B8-B255-9723-1656F64E59C8}"/>
              </a:ext>
            </a:extLst>
          </p:cNvPr>
          <p:cNvCxnSpPr>
            <a:cxnSpLocks/>
          </p:cNvCxnSpPr>
          <p:nvPr/>
        </p:nvCxnSpPr>
        <p:spPr>
          <a:xfrm flipV="1">
            <a:off x="8435340" y="1762760"/>
            <a:ext cx="0" cy="267351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7C56272-D770-BAC0-DF10-F3BE5FFF48E5}"/>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17C56272-D770-BAC0-DF10-F3BE5FFF48E5}"/>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6"/>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865AAB2-0F1A-D921-0DEE-90AEF5E9B9D4}"/>
                  </a:ext>
                </a:extLst>
              </p:cNvPr>
              <p:cNvSpPr txBox="1"/>
              <p:nvPr/>
            </p:nvSpPr>
            <p:spPr>
              <a:xfrm>
                <a:off x="7059502" y="286372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sub>
                      </m:sSub>
                    </m:oMath>
                  </m:oMathPara>
                </a14:m>
                <a:endParaRPr lang="en-US" b="0" dirty="0">
                  <a:solidFill>
                    <a:srgbClr val="0070C0"/>
                  </a:solidFill>
                  <a:latin typeface="Garamond" panose="02020404030301010803" pitchFamily="18" charset="0"/>
                </a:endParaRPr>
              </a:p>
            </p:txBody>
          </p:sp>
        </mc:Choice>
        <mc:Fallback>
          <p:sp>
            <p:nvSpPr>
              <p:cNvPr id="6" name="TextBox 5">
                <a:extLst>
                  <a:ext uri="{FF2B5EF4-FFF2-40B4-BE49-F238E27FC236}">
                    <a16:creationId xmlns:a16="http://schemas.microsoft.com/office/drawing/2014/main" id="{D865AAB2-0F1A-D921-0DEE-90AEF5E9B9D4}"/>
                  </a:ext>
                </a:extLst>
              </p:cNvPr>
              <p:cNvSpPr txBox="1">
                <a:spLocks noRot="1" noChangeAspect="1" noMove="1" noResize="1" noEditPoints="1" noAdjustHandles="1" noChangeArrowheads="1" noChangeShapeType="1" noTextEdit="1"/>
              </p:cNvSpPr>
              <p:nvPr/>
            </p:nvSpPr>
            <p:spPr>
              <a:xfrm>
                <a:off x="7059502" y="2863726"/>
                <a:ext cx="666748" cy="369332"/>
              </a:xfrm>
              <a:prstGeom prst="rect">
                <a:avLst/>
              </a:prstGeom>
              <a:blipFill>
                <a:blip r:embed="rId7"/>
                <a:stretch>
                  <a:fillRect b="-5000"/>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CFED67DD-9625-B69D-637D-03C641F28345}"/>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9" name="Title 1">
            <a:extLst>
              <a:ext uri="{FF2B5EF4-FFF2-40B4-BE49-F238E27FC236}">
                <a16:creationId xmlns:a16="http://schemas.microsoft.com/office/drawing/2014/main" id="{C228D4D5-E02F-6737-2538-2EBE2BDF6103}"/>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11" name="Title 1">
            <a:extLst>
              <a:ext uri="{FF2B5EF4-FFF2-40B4-BE49-F238E27FC236}">
                <a16:creationId xmlns:a16="http://schemas.microsoft.com/office/drawing/2014/main" id="{59870320-A7BB-20E4-6A31-4A0B571AA35F}"/>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133025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8" name="Straight Connector 27">
            <a:extLst>
              <a:ext uri="{FF2B5EF4-FFF2-40B4-BE49-F238E27FC236}">
                <a16:creationId xmlns:a16="http://schemas.microsoft.com/office/drawing/2014/main" id="{A17CA6EA-9833-56D5-6320-1F5D35FAAE25}"/>
              </a:ext>
            </a:extLst>
          </p:cNvPr>
          <p:cNvCxnSpPr>
            <a:cxnSpLocks/>
          </p:cNvCxnSpPr>
          <p:nvPr/>
        </p:nvCxnSpPr>
        <p:spPr>
          <a:xfrm flipH="1">
            <a:off x="2209799" y="3765301"/>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3E81F82B-F407-BC55-573E-993431AB206C}"/>
              </a:ext>
            </a:extLst>
          </p:cNvPr>
          <p:cNvCxnSpPr/>
          <p:nvPr/>
        </p:nvCxnSpPr>
        <p:spPr>
          <a:xfrm>
            <a:off x="1666875" y="3991589"/>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465B905D-5F42-DE13-EAB0-2F4F1AD03997}"/>
              </a:ext>
            </a:extLst>
          </p:cNvPr>
          <p:cNvCxnSpPr>
            <a:cxnSpLocks/>
          </p:cNvCxnSpPr>
          <p:nvPr/>
        </p:nvCxnSpPr>
        <p:spPr>
          <a:xfrm flipH="1">
            <a:off x="1666875" y="3991589"/>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C0140DC-E2AA-60E1-F735-FD7DBF280BB9}"/>
              </a:ext>
            </a:extLst>
          </p:cNvPr>
          <p:cNvCxnSpPr>
            <a:cxnSpLocks/>
          </p:cNvCxnSpPr>
          <p:nvPr/>
        </p:nvCxnSpPr>
        <p:spPr>
          <a:xfrm flipH="1">
            <a:off x="2809874" y="3991589"/>
            <a:ext cx="1" cy="419100"/>
          </a:xfrm>
          <a:prstGeom prst="line">
            <a:avLst/>
          </a:prstGeom>
        </p:spPr>
        <p:style>
          <a:lnRef idx="2">
            <a:schemeClr val="dk1"/>
          </a:lnRef>
          <a:fillRef idx="0">
            <a:schemeClr val="dk1"/>
          </a:fillRef>
          <a:effectRef idx="1">
            <a:schemeClr val="dk1"/>
          </a:effectRef>
          <a:fontRef idx="minor">
            <a:schemeClr val="tx1"/>
          </a:fontRef>
        </p:style>
      </p:cxnSp>
      <p:sp>
        <p:nvSpPr>
          <p:cNvPr id="32" name="Rectangle 31">
            <a:extLst>
              <a:ext uri="{FF2B5EF4-FFF2-40B4-BE49-F238E27FC236}">
                <a16:creationId xmlns:a16="http://schemas.microsoft.com/office/drawing/2014/main" id="{79D54438-F40D-5080-4C9B-F826F9433D3D}"/>
              </a:ext>
            </a:extLst>
          </p:cNvPr>
          <p:cNvSpPr/>
          <p:nvPr/>
        </p:nvSpPr>
        <p:spPr>
          <a:xfrm>
            <a:off x="1333499" y="4410689"/>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3" name="Rectangle 32">
            <a:extLst>
              <a:ext uri="{FF2B5EF4-FFF2-40B4-BE49-F238E27FC236}">
                <a16:creationId xmlns:a16="http://schemas.microsoft.com/office/drawing/2014/main" id="{3E818735-9B37-3871-1930-87FC31F0B59F}"/>
              </a:ext>
            </a:extLst>
          </p:cNvPr>
          <p:cNvSpPr/>
          <p:nvPr/>
        </p:nvSpPr>
        <p:spPr>
          <a:xfrm>
            <a:off x="2362202" y="4410689"/>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9253CDA-2B1C-7C2C-85F3-E97D4F5C522B}"/>
                  </a:ext>
                </a:extLst>
              </p:cNvPr>
              <p:cNvSpPr txBox="1"/>
              <p:nvPr/>
            </p:nvSpPr>
            <p:spPr>
              <a:xfrm>
                <a:off x="1714499" y="3945504"/>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≤5.45</m:t>
                      </m:r>
                    </m:oMath>
                  </m:oMathPara>
                </a14:m>
                <a:endParaRPr lang="en-US" sz="1400" dirty="0">
                  <a:latin typeface="Garamond" panose="02020404030301010803" pitchFamily="18" charset="0"/>
                </a:endParaRPr>
              </a:p>
            </p:txBody>
          </p:sp>
        </mc:Choice>
        <mc:Fallback>
          <p:sp>
            <p:nvSpPr>
              <p:cNvPr id="43" name="TextBox 42">
                <a:extLst>
                  <a:ext uri="{FF2B5EF4-FFF2-40B4-BE49-F238E27FC236}">
                    <a16:creationId xmlns:a16="http://schemas.microsoft.com/office/drawing/2014/main" id="{F9253CDA-2B1C-7C2C-85F3-E97D4F5C522B}"/>
                  </a:ext>
                </a:extLst>
              </p:cNvPr>
              <p:cNvSpPr txBox="1">
                <a:spLocks noRot="1" noChangeAspect="1" noMove="1" noResize="1" noEditPoints="1" noAdjustHandles="1" noChangeArrowheads="1" noChangeShapeType="1" noTextEdit="1"/>
              </p:cNvSpPr>
              <p:nvPr/>
            </p:nvSpPr>
            <p:spPr>
              <a:xfrm>
                <a:off x="1714499" y="3945504"/>
                <a:ext cx="990600" cy="307777"/>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6069FD13-03B8-B255-9723-1656F64E59C8}"/>
              </a:ext>
            </a:extLst>
          </p:cNvPr>
          <p:cNvCxnSpPr>
            <a:cxnSpLocks/>
          </p:cNvCxnSpPr>
          <p:nvPr/>
        </p:nvCxnSpPr>
        <p:spPr>
          <a:xfrm flipV="1">
            <a:off x="8435340" y="1762760"/>
            <a:ext cx="0" cy="267351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A6CF5BD0-D362-AC2D-8827-B928125113BE}"/>
              </a:ext>
            </a:extLst>
          </p:cNvPr>
          <p:cNvCxnSpPr>
            <a:cxnSpLocks/>
          </p:cNvCxnSpPr>
          <p:nvPr/>
        </p:nvCxnSpPr>
        <p:spPr>
          <a:xfrm flipV="1">
            <a:off x="9403080" y="1762760"/>
            <a:ext cx="0" cy="267351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34905EE-D9AB-0A41-01B6-0EB4B1C53107}"/>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C34905EE-D9AB-0A41-01B6-0EB4B1C53107}"/>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6"/>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F4E1B52-BD6B-148D-0208-094F234E42B7}"/>
                  </a:ext>
                </a:extLst>
              </p:cNvPr>
              <p:cNvSpPr txBox="1"/>
              <p:nvPr/>
            </p:nvSpPr>
            <p:spPr>
              <a:xfrm>
                <a:off x="7059502" y="286372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sub>
                      </m:sSub>
                    </m:oMath>
                  </m:oMathPara>
                </a14:m>
                <a:endParaRPr lang="en-US" b="0" dirty="0">
                  <a:solidFill>
                    <a:srgbClr val="0070C0"/>
                  </a:solidFill>
                  <a:latin typeface="Garamond" panose="02020404030301010803" pitchFamily="18" charset="0"/>
                </a:endParaRPr>
              </a:p>
            </p:txBody>
          </p:sp>
        </mc:Choice>
        <mc:Fallback>
          <p:sp>
            <p:nvSpPr>
              <p:cNvPr id="6" name="TextBox 5">
                <a:extLst>
                  <a:ext uri="{FF2B5EF4-FFF2-40B4-BE49-F238E27FC236}">
                    <a16:creationId xmlns:a16="http://schemas.microsoft.com/office/drawing/2014/main" id="{0F4E1B52-BD6B-148D-0208-094F234E42B7}"/>
                  </a:ext>
                </a:extLst>
              </p:cNvPr>
              <p:cNvSpPr txBox="1">
                <a:spLocks noRot="1" noChangeAspect="1" noMove="1" noResize="1" noEditPoints="1" noAdjustHandles="1" noChangeArrowheads="1" noChangeShapeType="1" noTextEdit="1"/>
              </p:cNvSpPr>
              <p:nvPr/>
            </p:nvSpPr>
            <p:spPr>
              <a:xfrm>
                <a:off x="7059502" y="2863726"/>
                <a:ext cx="666748" cy="369332"/>
              </a:xfrm>
              <a:prstGeom prst="rect">
                <a:avLst/>
              </a:prstGeom>
              <a:blipFill>
                <a:blip r:embed="rId7"/>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46F6735-D931-C1B7-5F59-D4D5FF12E1A9}"/>
                  </a:ext>
                </a:extLst>
              </p:cNvPr>
              <p:cNvSpPr txBox="1"/>
              <p:nvPr/>
            </p:nvSpPr>
            <p:spPr>
              <a:xfrm>
                <a:off x="8585836" y="2907732"/>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3</m:t>
                          </m:r>
                        </m:sub>
                      </m:sSub>
                    </m:oMath>
                  </m:oMathPara>
                </a14:m>
                <a:endParaRPr lang="en-US" b="0" dirty="0">
                  <a:solidFill>
                    <a:srgbClr val="FF0000"/>
                  </a:solidFill>
                  <a:latin typeface="Garamond" panose="02020404030301010803" pitchFamily="18" charset="0"/>
                </a:endParaRPr>
              </a:p>
            </p:txBody>
          </p:sp>
        </mc:Choice>
        <mc:Fallback>
          <p:sp>
            <p:nvSpPr>
              <p:cNvPr id="8" name="TextBox 7">
                <a:extLst>
                  <a:ext uri="{FF2B5EF4-FFF2-40B4-BE49-F238E27FC236}">
                    <a16:creationId xmlns:a16="http://schemas.microsoft.com/office/drawing/2014/main" id="{C46F6735-D931-C1B7-5F59-D4D5FF12E1A9}"/>
                  </a:ext>
                </a:extLst>
              </p:cNvPr>
              <p:cNvSpPr txBox="1">
                <a:spLocks noRot="1" noChangeAspect="1" noMove="1" noResize="1" noEditPoints="1" noAdjustHandles="1" noChangeArrowheads="1" noChangeShapeType="1" noTextEdit="1"/>
              </p:cNvSpPr>
              <p:nvPr/>
            </p:nvSpPr>
            <p:spPr>
              <a:xfrm>
                <a:off x="8585836" y="2907732"/>
                <a:ext cx="666748" cy="369332"/>
              </a:xfrm>
              <a:prstGeom prst="rect">
                <a:avLst/>
              </a:prstGeom>
              <a:blipFill>
                <a:blip r:embed="rId8"/>
                <a:stretch>
                  <a:fillRect b="-3279"/>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3560C586-0380-FF24-E510-B0E6CED20923}"/>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11" name="Title 1">
            <a:extLst>
              <a:ext uri="{FF2B5EF4-FFF2-40B4-BE49-F238E27FC236}">
                <a16:creationId xmlns:a16="http://schemas.microsoft.com/office/drawing/2014/main" id="{60501C4B-88A3-1241-DF4F-E8DA325EC484}"/>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13" name="Title 1">
            <a:extLst>
              <a:ext uri="{FF2B5EF4-FFF2-40B4-BE49-F238E27FC236}">
                <a16:creationId xmlns:a16="http://schemas.microsoft.com/office/drawing/2014/main" id="{F370E47E-D48E-9E57-42F6-5A64B063398D}"/>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10831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58E46-DB05-7D12-4A9D-2C8A80F6835C}"/>
              </a:ext>
            </a:extLst>
          </p:cNvPr>
          <p:cNvPicPr>
            <a:picLocks noChangeAspect="1"/>
          </p:cNvPicPr>
          <p:nvPr/>
        </p:nvPicPr>
        <p:blipFill>
          <a:blip r:embed="rId2"/>
          <a:stretch>
            <a:fillRect/>
          </a:stretch>
        </p:blipFill>
        <p:spPr>
          <a:xfrm>
            <a:off x="6096000" y="1735862"/>
            <a:ext cx="5791200" cy="4074387"/>
          </a:xfrm>
          <a:prstGeom prst="rect">
            <a:avLst/>
          </a:prstGeom>
        </p:spPr>
      </p:pic>
      <p:sp>
        <p:nvSpPr>
          <p:cNvPr id="10" name="Rectangle 9">
            <a:extLst>
              <a:ext uri="{FF2B5EF4-FFF2-40B4-BE49-F238E27FC236}">
                <a16:creationId xmlns:a16="http://schemas.microsoft.com/office/drawing/2014/main" id="{A5741AA4-2FBF-4C32-1B80-86B1EEBE4A9F}"/>
              </a:ext>
            </a:extLst>
          </p:cNvPr>
          <p:cNvSpPr/>
          <p:nvPr/>
        </p:nvSpPr>
        <p:spPr>
          <a:xfrm>
            <a:off x="733424" y="1366530"/>
            <a:ext cx="666751" cy="3693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Root</a:t>
            </a:r>
          </a:p>
        </p:txBody>
      </p:sp>
      <p:cxnSp>
        <p:nvCxnSpPr>
          <p:cNvPr id="12" name="Straight Connector 11">
            <a:extLst>
              <a:ext uri="{FF2B5EF4-FFF2-40B4-BE49-F238E27FC236}">
                <a16:creationId xmlns:a16="http://schemas.microsoft.com/office/drawing/2014/main" id="{D5212425-01AC-4148-4937-0F3688FE88E2}"/>
              </a:ext>
            </a:extLst>
          </p:cNvPr>
          <p:cNvCxnSpPr>
            <a:cxnSpLocks/>
            <a:stCxn id="10" idx="2"/>
          </p:cNvCxnSpPr>
          <p:nvPr/>
        </p:nvCxnSpPr>
        <p:spPr>
          <a:xfrm flipH="1">
            <a:off x="1066799" y="173586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62C44FF-82A3-3B33-55B6-D72FFF49E649}"/>
              </a:ext>
            </a:extLst>
          </p:cNvPr>
          <p:cNvCxnSpPr/>
          <p:nvPr/>
        </p:nvCxnSpPr>
        <p:spPr>
          <a:xfrm>
            <a:off x="523875" y="196215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09B82C2D-75A9-AA00-62EA-5977A4B9CB9F}"/>
              </a:ext>
            </a:extLst>
          </p:cNvPr>
          <p:cNvCxnSpPr>
            <a:cxnSpLocks/>
          </p:cNvCxnSpPr>
          <p:nvPr/>
        </p:nvCxnSpPr>
        <p:spPr>
          <a:xfrm flipH="1">
            <a:off x="523875" y="196215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B84AF89C-42FC-F506-E430-DAABA524356D}"/>
              </a:ext>
            </a:extLst>
          </p:cNvPr>
          <p:cNvCxnSpPr>
            <a:cxnSpLocks/>
          </p:cNvCxnSpPr>
          <p:nvPr/>
        </p:nvCxnSpPr>
        <p:spPr>
          <a:xfrm flipH="1">
            <a:off x="1666874" y="1962150"/>
            <a:ext cx="1" cy="4191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7CB4345F-52E2-DF6F-D5CE-1D2D649D635E}"/>
              </a:ext>
            </a:extLst>
          </p:cNvPr>
          <p:cNvSpPr/>
          <p:nvPr/>
        </p:nvSpPr>
        <p:spPr>
          <a:xfrm>
            <a:off x="190499" y="2381250"/>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21" name="Rectangle 20">
            <a:extLst>
              <a:ext uri="{FF2B5EF4-FFF2-40B4-BE49-F238E27FC236}">
                <a16:creationId xmlns:a16="http://schemas.microsoft.com/office/drawing/2014/main" id="{C9462778-1A8F-AB29-3FF1-26329644CFF8}"/>
              </a:ext>
            </a:extLst>
          </p:cNvPr>
          <p:cNvSpPr/>
          <p:nvPr/>
        </p:nvSpPr>
        <p:spPr>
          <a:xfrm>
            <a:off x="1219202" y="238125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2" name="Straight Connector 21">
            <a:extLst>
              <a:ext uri="{FF2B5EF4-FFF2-40B4-BE49-F238E27FC236}">
                <a16:creationId xmlns:a16="http://schemas.microsoft.com/office/drawing/2014/main" id="{F762B5CE-B661-9DC5-BDBD-5F35236E9BD9}"/>
              </a:ext>
            </a:extLst>
          </p:cNvPr>
          <p:cNvCxnSpPr>
            <a:cxnSpLocks/>
          </p:cNvCxnSpPr>
          <p:nvPr/>
        </p:nvCxnSpPr>
        <p:spPr>
          <a:xfrm flipH="1">
            <a:off x="1638298" y="2750582"/>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8819D911-EB2B-EE1A-6807-625F4F7E12F6}"/>
              </a:ext>
            </a:extLst>
          </p:cNvPr>
          <p:cNvCxnSpPr/>
          <p:nvPr/>
        </p:nvCxnSpPr>
        <p:spPr>
          <a:xfrm>
            <a:off x="1095374" y="297687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06009A-64FC-BDDA-AA75-90F829EEF35D}"/>
              </a:ext>
            </a:extLst>
          </p:cNvPr>
          <p:cNvCxnSpPr>
            <a:cxnSpLocks/>
          </p:cNvCxnSpPr>
          <p:nvPr/>
        </p:nvCxnSpPr>
        <p:spPr>
          <a:xfrm flipH="1">
            <a:off x="1095374" y="2976870"/>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D254DFFE-1E40-354E-A0AC-4D68C07B05F8}"/>
              </a:ext>
            </a:extLst>
          </p:cNvPr>
          <p:cNvCxnSpPr>
            <a:cxnSpLocks/>
          </p:cNvCxnSpPr>
          <p:nvPr/>
        </p:nvCxnSpPr>
        <p:spPr>
          <a:xfrm flipH="1">
            <a:off x="2238373" y="2976870"/>
            <a:ext cx="1" cy="41910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5B050DFE-24A2-7DC7-267D-B109AD33742D}"/>
              </a:ext>
            </a:extLst>
          </p:cNvPr>
          <p:cNvSpPr/>
          <p:nvPr/>
        </p:nvSpPr>
        <p:spPr>
          <a:xfrm>
            <a:off x="1790701" y="3395970"/>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28" name="Straight Connector 27">
            <a:extLst>
              <a:ext uri="{FF2B5EF4-FFF2-40B4-BE49-F238E27FC236}">
                <a16:creationId xmlns:a16="http://schemas.microsoft.com/office/drawing/2014/main" id="{A17CA6EA-9833-56D5-6320-1F5D35FAAE25}"/>
              </a:ext>
            </a:extLst>
          </p:cNvPr>
          <p:cNvCxnSpPr>
            <a:cxnSpLocks/>
          </p:cNvCxnSpPr>
          <p:nvPr/>
        </p:nvCxnSpPr>
        <p:spPr>
          <a:xfrm flipH="1">
            <a:off x="2209799" y="3765301"/>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3E81F82B-F407-BC55-573E-993431AB206C}"/>
              </a:ext>
            </a:extLst>
          </p:cNvPr>
          <p:cNvCxnSpPr/>
          <p:nvPr/>
        </p:nvCxnSpPr>
        <p:spPr>
          <a:xfrm>
            <a:off x="1666875" y="3991589"/>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465B905D-5F42-DE13-EAB0-2F4F1AD03997}"/>
              </a:ext>
            </a:extLst>
          </p:cNvPr>
          <p:cNvCxnSpPr>
            <a:cxnSpLocks/>
          </p:cNvCxnSpPr>
          <p:nvPr/>
        </p:nvCxnSpPr>
        <p:spPr>
          <a:xfrm flipH="1">
            <a:off x="1666875" y="3991589"/>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5C0140DC-E2AA-60E1-F735-FD7DBF280BB9}"/>
              </a:ext>
            </a:extLst>
          </p:cNvPr>
          <p:cNvCxnSpPr>
            <a:cxnSpLocks/>
          </p:cNvCxnSpPr>
          <p:nvPr/>
        </p:nvCxnSpPr>
        <p:spPr>
          <a:xfrm flipH="1">
            <a:off x="2809874" y="3991589"/>
            <a:ext cx="1" cy="419100"/>
          </a:xfrm>
          <a:prstGeom prst="line">
            <a:avLst/>
          </a:prstGeom>
        </p:spPr>
        <p:style>
          <a:lnRef idx="2">
            <a:schemeClr val="dk1"/>
          </a:lnRef>
          <a:fillRef idx="0">
            <a:schemeClr val="dk1"/>
          </a:fillRef>
          <a:effectRef idx="1">
            <a:schemeClr val="dk1"/>
          </a:effectRef>
          <a:fontRef idx="minor">
            <a:schemeClr val="tx1"/>
          </a:fontRef>
        </p:style>
      </p:cxnSp>
      <p:sp>
        <p:nvSpPr>
          <p:cNvPr id="32" name="Rectangle 31">
            <a:extLst>
              <a:ext uri="{FF2B5EF4-FFF2-40B4-BE49-F238E27FC236}">
                <a16:creationId xmlns:a16="http://schemas.microsoft.com/office/drawing/2014/main" id="{79D54438-F40D-5080-4C9B-F826F9433D3D}"/>
              </a:ext>
            </a:extLst>
          </p:cNvPr>
          <p:cNvSpPr/>
          <p:nvPr/>
        </p:nvSpPr>
        <p:spPr>
          <a:xfrm>
            <a:off x="1333499" y="4410689"/>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3" name="Rectangle 32">
            <a:extLst>
              <a:ext uri="{FF2B5EF4-FFF2-40B4-BE49-F238E27FC236}">
                <a16:creationId xmlns:a16="http://schemas.microsoft.com/office/drawing/2014/main" id="{3E818735-9B37-3871-1930-87FC31F0B59F}"/>
              </a:ext>
            </a:extLst>
          </p:cNvPr>
          <p:cNvSpPr/>
          <p:nvPr/>
        </p:nvSpPr>
        <p:spPr>
          <a:xfrm>
            <a:off x="2362202" y="4410689"/>
            <a:ext cx="885821" cy="36933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Internal</a:t>
            </a:r>
          </a:p>
        </p:txBody>
      </p:sp>
      <p:cxnSp>
        <p:nvCxnSpPr>
          <p:cNvPr id="34" name="Straight Connector 33">
            <a:extLst>
              <a:ext uri="{FF2B5EF4-FFF2-40B4-BE49-F238E27FC236}">
                <a16:creationId xmlns:a16="http://schemas.microsoft.com/office/drawing/2014/main" id="{C5F38CCA-7F97-EE08-3C75-742E32118848}"/>
              </a:ext>
            </a:extLst>
          </p:cNvPr>
          <p:cNvCxnSpPr>
            <a:cxnSpLocks/>
          </p:cNvCxnSpPr>
          <p:nvPr/>
        </p:nvCxnSpPr>
        <p:spPr>
          <a:xfrm flipH="1">
            <a:off x="2781298" y="4787160"/>
            <a:ext cx="1" cy="226288"/>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0CB9806-369F-7234-58E3-0567C5E10F80}"/>
              </a:ext>
            </a:extLst>
          </p:cNvPr>
          <p:cNvCxnSpPr/>
          <p:nvPr/>
        </p:nvCxnSpPr>
        <p:spPr>
          <a:xfrm>
            <a:off x="2238374" y="5013448"/>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7798B67C-64B3-9B47-F313-44FB2EAEBE88}"/>
              </a:ext>
            </a:extLst>
          </p:cNvPr>
          <p:cNvCxnSpPr>
            <a:cxnSpLocks/>
          </p:cNvCxnSpPr>
          <p:nvPr/>
        </p:nvCxnSpPr>
        <p:spPr>
          <a:xfrm flipH="1">
            <a:off x="2238374" y="5013448"/>
            <a:ext cx="1" cy="41910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C3EE7672-14E0-475E-237C-822F1B7922EA}"/>
              </a:ext>
            </a:extLst>
          </p:cNvPr>
          <p:cNvCxnSpPr>
            <a:cxnSpLocks/>
          </p:cNvCxnSpPr>
          <p:nvPr/>
        </p:nvCxnSpPr>
        <p:spPr>
          <a:xfrm flipH="1">
            <a:off x="3381373" y="5013448"/>
            <a:ext cx="1" cy="419100"/>
          </a:xfrm>
          <a:prstGeom prst="line">
            <a:avLst/>
          </a:prstGeom>
        </p:spPr>
        <p:style>
          <a:lnRef idx="2">
            <a:schemeClr val="dk1"/>
          </a:lnRef>
          <a:fillRef idx="0">
            <a:schemeClr val="dk1"/>
          </a:fillRef>
          <a:effectRef idx="1">
            <a:schemeClr val="dk1"/>
          </a:effectRef>
          <a:fontRef idx="minor">
            <a:schemeClr val="tx1"/>
          </a:fontRef>
        </p:style>
      </p:cxnSp>
      <p:sp>
        <p:nvSpPr>
          <p:cNvPr id="38" name="Rectangle 37">
            <a:extLst>
              <a:ext uri="{FF2B5EF4-FFF2-40B4-BE49-F238E27FC236}">
                <a16:creationId xmlns:a16="http://schemas.microsoft.com/office/drawing/2014/main" id="{0FE9E3F7-BFE4-5315-7333-894959B5C731}"/>
              </a:ext>
            </a:extLst>
          </p:cNvPr>
          <p:cNvSpPr/>
          <p:nvPr/>
        </p:nvSpPr>
        <p:spPr>
          <a:xfrm>
            <a:off x="1904998" y="5432548"/>
            <a:ext cx="666751" cy="369332"/>
          </a:xfrm>
          <a:prstGeom prst="rect">
            <a:avLst/>
          </a:prstGeom>
          <a:solidFill>
            <a:srgbClr val="FF7C8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Red</a:t>
            </a:r>
          </a:p>
        </p:txBody>
      </p:sp>
      <p:sp>
        <p:nvSpPr>
          <p:cNvPr id="39" name="Rectangle 38">
            <a:extLst>
              <a:ext uri="{FF2B5EF4-FFF2-40B4-BE49-F238E27FC236}">
                <a16:creationId xmlns:a16="http://schemas.microsoft.com/office/drawing/2014/main" id="{6FDEA07F-CD3E-AC7E-0F35-0A1A067E2EE3}"/>
              </a:ext>
            </a:extLst>
          </p:cNvPr>
          <p:cNvSpPr/>
          <p:nvPr/>
        </p:nvSpPr>
        <p:spPr>
          <a:xfrm>
            <a:off x="3057524" y="543254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p:sp>
        <p:nvSpPr>
          <p:cNvPr id="40" name="Rectangle 39">
            <a:extLst>
              <a:ext uri="{FF2B5EF4-FFF2-40B4-BE49-F238E27FC236}">
                <a16:creationId xmlns:a16="http://schemas.microsoft.com/office/drawing/2014/main" id="{D57FF0A3-252C-1A9C-3784-2897FE4C24EE}"/>
              </a:ext>
            </a:extLst>
          </p:cNvPr>
          <p:cNvSpPr/>
          <p:nvPr/>
        </p:nvSpPr>
        <p:spPr>
          <a:xfrm>
            <a:off x="771524" y="3395968"/>
            <a:ext cx="666752" cy="369332"/>
          </a:xfrm>
          <a:prstGeom prst="rect">
            <a:avLst/>
          </a:prstGeom>
          <a:solidFill>
            <a:schemeClr val="bg2">
              <a:lumMod val="9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aramond" panose="02020404030301010803" pitchFamily="18" charset="0"/>
              </a:rPr>
              <a:t>Blue</a:t>
            </a:r>
          </a:p>
        </p:txBody>
      </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4134023E-BE13-CDFA-3F9C-A5FA7A227458}"/>
                  </a:ext>
                </a:extLst>
              </p:cNvPr>
              <p:cNvSpPr txBox="1"/>
              <p:nvPr/>
            </p:nvSpPr>
            <p:spPr>
              <a:xfrm>
                <a:off x="571499" y="1921406"/>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≤−1</m:t>
                      </m:r>
                    </m:oMath>
                  </m:oMathPara>
                </a14:m>
                <a:endParaRPr lang="en-US" sz="1400" dirty="0">
                  <a:latin typeface="Garamond" panose="02020404030301010803" pitchFamily="18" charset="0"/>
                </a:endParaRPr>
              </a:p>
            </p:txBody>
          </p:sp>
        </mc:Choice>
        <mc:Fallback>
          <p:sp>
            <p:nvSpPr>
              <p:cNvPr id="41" name="TextBox 40">
                <a:extLst>
                  <a:ext uri="{FF2B5EF4-FFF2-40B4-BE49-F238E27FC236}">
                    <a16:creationId xmlns:a16="http://schemas.microsoft.com/office/drawing/2014/main" id="{4134023E-BE13-CDFA-3F9C-A5FA7A227458}"/>
                  </a:ext>
                </a:extLst>
              </p:cNvPr>
              <p:cNvSpPr txBox="1">
                <a:spLocks noRot="1" noChangeAspect="1" noMove="1" noResize="1" noEditPoints="1" noAdjustHandles="1" noChangeArrowheads="1" noChangeShapeType="1" noTextEdit="1"/>
              </p:cNvSpPr>
              <p:nvPr/>
            </p:nvSpPr>
            <p:spPr>
              <a:xfrm>
                <a:off x="571499" y="1921406"/>
                <a:ext cx="99060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E1AB99E4-056D-EAEF-9DED-A1CA0611FCA7}"/>
                  </a:ext>
                </a:extLst>
              </p:cNvPr>
              <p:cNvSpPr txBox="1"/>
              <p:nvPr/>
            </p:nvSpPr>
            <p:spPr>
              <a:xfrm>
                <a:off x="1152523" y="2938510"/>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≤3.9</m:t>
                      </m:r>
                    </m:oMath>
                  </m:oMathPara>
                </a14:m>
                <a:endParaRPr lang="en-US" sz="1400" dirty="0">
                  <a:latin typeface="Garamond" panose="02020404030301010803" pitchFamily="18" charset="0"/>
                </a:endParaRPr>
              </a:p>
            </p:txBody>
          </p:sp>
        </mc:Choice>
        <mc:Fallback>
          <p:sp>
            <p:nvSpPr>
              <p:cNvPr id="42" name="TextBox 41">
                <a:extLst>
                  <a:ext uri="{FF2B5EF4-FFF2-40B4-BE49-F238E27FC236}">
                    <a16:creationId xmlns:a16="http://schemas.microsoft.com/office/drawing/2014/main" id="{E1AB99E4-056D-EAEF-9DED-A1CA0611FCA7}"/>
                  </a:ext>
                </a:extLst>
              </p:cNvPr>
              <p:cNvSpPr txBox="1">
                <a:spLocks noRot="1" noChangeAspect="1" noMove="1" noResize="1" noEditPoints="1" noAdjustHandles="1" noChangeArrowheads="1" noChangeShapeType="1" noTextEdit="1"/>
              </p:cNvSpPr>
              <p:nvPr/>
            </p:nvSpPr>
            <p:spPr>
              <a:xfrm>
                <a:off x="1152523" y="2938510"/>
                <a:ext cx="9906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9253CDA-2B1C-7C2C-85F3-E97D4F5C522B}"/>
                  </a:ext>
                </a:extLst>
              </p:cNvPr>
              <p:cNvSpPr txBox="1"/>
              <p:nvPr/>
            </p:nvSpPr>
            <p:spPr>
              <a:xfrm>
                <a:off x="1714499" y="3945504"/>
                <a:ext cx="9906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≤5.45</m:t>
                      </m:r>
                    </m:oMath>
                  </m:oMathPara>
                </a14:m>
                <a:endParaRPr lang="en-US" sz="1400" dirty="0">
                  <a:latin typeface="Garamond" panose="02020404030301010803" pitchFamily="18" charset="0"/>
                </a:endParaRPr>
              </a:p>
            </p:txBody>
          </p:sp>
        </mc:Choice>
        <mc:Fallback>
          <p:sp>
            <p:nvSpPr>
              <p:cNvPr id="43" name="TextBox 42">
                <a:extLst>
                  <a:ext uri="{FF2B5EF4-FFF2-40B4-BE49-F238E27FC236}">
                    <a16:creationId xmlns:a16="http://schemas.microsoft.com/office/drawing/2014/main" id="{F9253CDA-2B1C-7C2C-85F3-E97D4F5C522B}"/>
                  </a:ext>
                </a:extLst>
              </p:cNvPr>
              <p:cNvSpPr txBox="1">
                <a:spLocks noRot="1" noChangeAspect="1" noMove="1" noResize="1" noEditPoints="1" noAdjustHandles="1" noChangeArrowheads="1" noChangeShapeType="1" noTextEdit="1"/>
              </p:cNvSpPr>
              <p:nvPr/>
            </p:nvSpPr>
            <p:spPr>
              <a:xfrm>
                <a:off x="1714499" y="3945504"/>
                <a:ext cx="9906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BCFC79F5-00ED-2126-3B0E-3DFE09BCE2A4}"/>
                  </a:ext>
                </a:extLst>
              </p:cNvPr>
              <p:cNvSpPr txBox="1"/>
              <p:nvPr/>
            </p:nvSpPr>
            <p:spPr>
              <a:xfrm>
                <a:off x="2250281" y="4961907"/>
                <a:ext cx="110966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≤−0.25</m:t>
                      </m:r>
                    </m:oMath>
                  </m:oMathPara>
                </a14:m>
                <a:endParaRPr lang="en-US" sz="1400" dirty="0">
                  <a:latin typeface="Garamond" panose="02020404030301010803" pitchFamily="18" charset="0"/>
                </a:endParaRPr>
              </a:p>
            </p:txBody>
          </p:sp>
        </mc:Choice>
        <mc:Fallback>
          <p:sp>
            <p:nvSpPr>
              <p:cNvPr id="44" name="TextBox 43">
                <a:extLst>
                  <a:ext uri="{FF2B5EF4-FFF2-40B4-BE49-F238E27FC236}">
                    <a16:creationId xmlns:a16="http://schemas.microsoft.com/office/drawing/2014/main" id="{BCFC79F5-00ED-2126-3B0E-3DFE09BCE2A4}"/>
                  </a:ext>
                </a:extLst>
              </p:cNvPr>
              <p:cNvSpPr txBox="1">
                <a:spLocks noRot="1" noChangeAspect="1" noMove="1" noResize="1" noEditPoints="1" noAdjustHandles="1" noChangeArrowheads="1" noChangeShapeType="1" noTextEdit="1"/>
              </p:cNvSpPr>
              <p:nvPr/>
            </p:nvSpPr>
            <p:spPr>
              <a:xfrm>
                <a:off x="2250281" y="4961907"/>
                <a:ext cx="1109661" cy="307777"/>
              </a:xfrm>
              <a:prstGeom prst="rect">
                <a:avLst/>
              </a:prstGeom>
              <a:blipFill>
                <a:blip r:embed="rId6"/>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F85D0666-B26B-7C90-5738-C2B0BCF616B8}"/>
              </a:ext>
            </a:extLst>
          </p:cNvPr>
          <p:cNvCxnSpPr>
            <a:cxnSpLocks/>
          </p:cNvCxnSpPr>
          <p:nvPr/>
        </p:nvCxnSpPr>
        <p:spPr>
          <a:xfrm>
            <a:off x="6393656" y="4431506"/>
            <a:ext cx="5463064" cy="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6069FD13-03B8-B255-9723-1656F64E59C8}"/>
              </a:ext>
            </a:extLst>
          </p:cNvPr>
          <p:cNvCxnSpPr>
            <a:cxnSpLocks/>
          </p:cNvCxnSpPr>
          <p:nvPr/>
        </p:nvCxnSpPr>
        <p:spPr>
          <a:xfrm flipV="1">
            <a:off x="8435340" y="1762760"/>
            <a:ext cx="0" cy="267351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A6CF5BD0-D362-AC2D-8827-B928125113BE}"/>
              </a:ext>
            </a:extLst>
          </p:cNvPr>
          <p:cNvCxnSpPr>
            <a:cxnSpLocks/>
          </p:cNvCxnSpPr>
          <p:nvPr/>
        </p:nvCxnSpPr>
        <p:spPr>
          <a:xfrm flipV="1">
            <a:off x="9403080" y="1762760"/>
            <a:ext cx="0" cy="267351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4B1D7AF-8B99-0AD7-1C9A-49207E832899}"/>
                  </a:ext>
                </a:extLst>
              </p:cNvPr>
              <p:cNvSpPr txBox="1"/>
              <p:nvPr/>
            </p:nvSpPr>
            <p:spPr>
              <a:xfrm>
                <a:off x="8791814" y="4715638"/>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1</m:t>
                          </m:r>
                        </m:sub>
                      </m:sSub>
                    </m:oMath>
                  </m:oMathPara>
                </a14:m>
                <a:endParaRPr lang="en-US" b="0" dirty="0">
                  <a:solidFill>
                    <a:srgbClr val="FF0000"/>
                  </a:solidFill>
                  <a:latin typeface="Garamond" panose="02020404030301010803" pitchFamily="18" charset="0"/>
                </a:endParaRPr>
              </a:p>
            </p:txBody>
          </p:sp>
        </mc:Choice>
        <mc:Fallback>
          <p:sp>
            <p:nvSpPr>
              <p:cNvPr id="5" name="TextBox 4">
                <a:extLst>
                  <a:ext uri="{FF2B5EF4-FFF2-40B4-BE49-F238E27FC236}">
                    <a16:creationId xmlns:a16="http://schemas.microsoft.com/office/drawing/2014/main" id="{C4B1D7AF-8B99-0AD7-1C9A-49207E832899}"/>
                  </a:ext>
                </a:extLst>
              </p:cNvPr>
              <p:cNvSpPr txBox="1">
                <a:spLocks noRot="1" noChangeAspect="1" noMove="1" noResize="1" noEditPoints="1" noAdjustHandles="1" noChangeArrowheads="1" noChangeShapeType="1" noTextEdit="1"/>
              </p:cNvSpPr>
              <p:nvPr/>
            </p:nvSpPr>
            <p:spPr>
              <a:xfrm>
                <a:off x="8791814" y="4715638"/>
                <a:ext cx="666748" cy="369332"/>
              </a:xfrm>
              <a:prstGeom prst="rect">
                <a:avLst/>
              </a:prstGeom>
              <a:blipFill>
                <a:blip r:embed="rId7"/>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F52C4C4-3CCB-49EF-D4F8-377CE34758F1}"/>
                  </a:ext>
                </a:extLst>
              </p:cNvPr>
              <p:cNvSpPr txBox="1"/>
              <p:nvPr/>
            </p:nvSpPr>
            <p:spPr>
              <a:xfrm>
                <a:off x="7059502" y="2863726"/>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𝜇</m:t>
                          </m:r>
                        </m:e>
                        <m:sub>
                          <m:r>
                            <a:rPr lang="en-US" b="0" i="1" smtClean="0">
                              <a:solidFill>
                                <a:srgbClr val="0070C0"/>
                              </a:solidFill>
                              <a:latin typeface="Cambria Math" panose="02040503050406030204" pitchFamily="18" charset="0"/>
                            </a:rPr>
                            <m:t>h</m:t>
                          </m:r>
                          <m:r>
                            <a:rPr lang="en-US" b="0" i="1" smtClean="0">
                              <a:solidFill>
                                <a:srgbClr val="0070C0"/>
                              </a:solidFill>
                              <a:latin typeface="Cambria Math" panose="02040503050406030204" pitchFamily="18" charset="0"/>
                            </a:rPr>
                            <m:t>2</m:t>
                          </m:r>
                        </m:sub>
                      </m:sSub>
                    </m:oMath>
                  </m:oMathPara>
                </a14:m>
                <a:endParaRPr lang="en-US" b="0" dirty="0">
                  <a:solidFill>
                    <a:srgbClr val="0070C0"/>
                  </a:solidFill>
                  <a:latin typeface="Garamond" panose="02020404030301010803" pitchFamily="18" charset="0"/>
                </a:endParaRPr>
              </a:p>
            </p:txBody>
          </p:sp>
        </mc:Choice>
        <mc:Fallback>
          <p:sp>
            <p:nvSpPr>
              <p:cNvPr id="6" name="TextBox 5">
                <a:extLst>
                  <a:ext uri="{FF2B5EF4-FFF2-40B4-BE49-F238E27FC236}">
                    <a16:creationId xmlns:a16="http://schemas.microsoft.com/office/drawing/2014/main" id="{BF52C4C4-3CCB-49EF-D4F8-377CE34758F1}"/>
                  </a:ext>
                </a:extLst>
              </p:cNvPr>
              <p:cNvSpPr txBox="1">
                <a:spLocks noRot="1" noChangeAspect="1" noMove="1" noResize="1" noEditPoints="1" noAdjustHandles="1" noChangeArrowheads="1" noChangeShapeType="1" noTextEdit="1"/>
              </p:cNvSpPr>
              <p:nvPr/>
            </p:nvSpPr>
            <p:spPr>
              <a:xfrm>
                <a:off x="7059502" y="2863726"/>
                <a:ext cx="666748" cy="369332"/>
              </a:xfrm>
              <a:prstGeom prst="rect">
                <a:avLst/>
              </a:prstGeom>
              <a:blipFill>
                <a:blip r:embed="rId8"/>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C8ECE84-263F-7F9A-F5B0-62DC418EDD47}"/>
                  </a:ext>
                </a:extLst>
              </p:cNvPr>
              <p:cNvSpPr txBox="1"/>
              <p:nvPr/>
            </p:nvSpPr>
            <p:spPr>
              <a:xfrm>
                <a:off x="8585836" y="2907732"/>
                <a:ext cx="6667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𝜇</m:t>
                          </m:r>
                        </m:e>
                        <m:sub>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3</m:t>
                          </m:r>
                        </m:sub>
                      </m:sSub>
                    </m:oMath>
                  </m:oMathPara>
                </a14:m>
                <a:endParaRPr lang="en-US" b="0" dirty="0">
                  <a:solidFill>
                    <a:srgbClr val="FF0000"/>
                  </a:solidFill>
                  <a:latin typeface="Garamond" panose="02020404030301010803" pitchFamily="18" charset="0"/>
                </a:endParaRPr>
              </a:p>
            </p:txBody>
          </p:sp>
        </mc:Choice>
        <mc:Fallback>
          <p:sp>
            <p:nvSpPr>
              <p:cNvPr id="8" name="TextBox 7">
                <a:extLst>
                  <a:ext uri="{FF2B5EF4-FFF2-40B4-BE49-F238E27FC236}">
                    <a16:creationId xmlns:a16="http://schemas.microsoft.com/office/drawing/2014/main" id="{2C8ECE84-263F-7F9A-F5B0-62DC418EDD47}"/>
                  </a:ext>
                </a:extLst>
              </p:cNvPr>
              <p:cNvSpPr txBox="1">
                <a:spLocks noRot="1" noChangeAspect="1" noMove="1" noResize="1" noEditPoints="1" noAdjustHandles="1" noChangeArrowheads="1" noChangeShapeType="1" noTextEdit="1"/>
              </p:cNvSpPr>
              <p:nvPr/>
            </p:nvSpPr>
            <p:spPr>
              <a:xfrm>
                <a:off x="8585836" y="2907732"/>
                <a:ext cx="666748" cy="369332"/>
              </a:xfrm>
              <a:prstGeom prst="rect">
                <a:avLst/>
              </a:prstGeom>
              <a:blipFill>
                <a:blip r:embed="rId9"/>
                <a:stretch>
                  <a:fillRect b="-3279"/>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8D9274CF-9C5F-7F9E-EA46-0C5BD3797AA4}"/>
              </a:ext>
            </a:extLst>
          </p:cNvPr>
          <p:cNvSpPr txBox="1">
            <a:spLocks/>
          </p:cNvSpPr>
          <p:nvPr/>
        </p:nvSpPr>
        <p:spPr>
          <a:xfrm>
            <a:off x="1066800" y="230189"/>
            <a:ext cx="10058400" cy="608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a:latin typeface="Garamond" panose="02020404030301010803" pitchFamily="18" charset="0"/>
              </a:rPr>
              <a:t>Decision Trees</a:t>
            </a:r>
            <a:endParaRPr lang="en-US" sz="3600" b="1" dirty="0">
              <a:latin typeface="Garamond" panose="02020404030301010803" pitchFamily="18" charset="0"/>
            </a:endParaRPr>
          </a:p>
        </p:txBody>
      </p:sp>
      <p:sp>
        <p:nvSpPr>
          <p:cNvPr id="11" name="Title 1">
            <a:extLst>
              <a:ext uri="{FF2B5EF4-FFF2-40B4-BE49-F238E27FC236}">
                <a16:creationId xmlns:a16="http://schemas.microsoft.com/office/drawing/2014/main" id="{15D6067E-89C6-DD01-F627-B6615BF29F05}"/>
              </a:ext>
            </a:extLst>
          </p:cNvPr>
          <p:cNvSpPr txBox="1">
            <a:spLocks/>
          </p:cNvSpPr>
          <p:nvPr/>
        </p:nvSpPr>
        <p:spPr>
          <a:xfrm>
            <a:off x="1200539"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Tree Structure</a:t>
            </a:r>
          </a:p>
        </p:txBody>
      </p:sp>
      <p:sp>
        <p:nvSpPr>
          <p:cNvPr id="13" name="Title 1">
            <a:extLst>
              <a:ext uri="{FF2B5EF4-FFF2-40B4-BE49-F238E27FC236}">
                <a16:creationId xmlns:a16="http://schemas.microsoft.com/office/drawing/2014/main" id="{C3D30A49-1751-3018-57DE-B009C70B3217}"/>
              </a:ext>
            </a:extLst>
          </p:cNvPr>
          <p:cNvSpPr txBox="1">
            <a:spLocks/>
          </p:cNvSpPr>
          <p:nvPr/>
        </p:nvSpPr>
        <p:spPr>
          <a:xfrm>
            <a:off x="8285584" y="917699"/>
            <a:ext cx="1558632" cy="36933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1800" b="1" dirty="0">
                <a:latin typeface="Garamond" panose="02020404030301010803" pitchFamily="18" charset="0"/>
              </a:rPr>
              <a:t>Block Regions</a:t>
            </a:r>
          </a:p>
        </p:txBody>
      </p:sp>
    </p:spTree>
    <p:extLst>
      <p:ext uri="{BB962C8B-B14F-4D97-AF65-F5344CB8AC3E}">
        <p14:creationId xmlns:p14="http://schemas.microsoft.com/office/powerpoint/2010/main" val="25469831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770</TotalTime>
  <Words>2407</Words>
  <Application>Microsoft Office PowerPoint</Application>
  <PresentationFormat>Widescreen</PresentationFormat>
  <Paragraphs>360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Cambria Math</vt:lpstr>
      <vt:lpstr>Garamond</vt:lpstr>
      <vt:lpstr>Retrospect</vt:lpstr>
      <vt:lpstr>BMTRY 790: Machine Learning</vt:lpstr>
      <vt:lpstr>Decision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Decision Trees</vt:lpstr>
      <vt:lpstr>Decision Trees</vt:lpstr>
      <vt:lpstr>Ensemble Learning</vt:lpstr>
      <vt:lpstr>Bayesian Additive Regression Trees</vt:lpstr>
      <vt:lpstr>Priors for BART</vt:lpstr>
      <vt:lpstr>Priors for BART</vt:lpstr>
      <vt:lpstr>Priors for BART</vt:lpstr>
      <vt:lpstr>Priors for BART</vt:lpstr>
      <vt:lpstr>Priors for BART</vt:lpstr>
      <vt:lpstr>BART Computation</vt:lpstr>
      <vt:lpstr>BART Computation</vt:lpstr>
      <vt:lpstr>BART Computation</vt:lpstr>
      <vt:lpstr>BART Computation</vt:lpstr>
      <vt:lpstr>BART Computation</vt:lpstr>
      <vt:lpstr>BART in R</vt:lpstr>
      <vt:lpstr>BART in R</vt:lpstr>
      <vt:lpstr>BART in R (bartMachine – Ozone)</vt:lpstr>
      <vt:lpstr>BART in R (bartMachine – Ozone)</vt:lpstr>
      <vt:lpstr>BART in R (bartMachine – Ozone)</vt:lpstr>
      <vt:lpstr>BART in R (bartMachine – Ozone)</vt:lpstr>
      <vt:lpstr>BART in R (bartMachine – Ozone)</vt:lpstr>
      <vt:lpstr>BART in R (bartMachine – Ozone)</vt:lpstr>
      <vt:lpstr>BART in R (bartMachine – Ozone)</vt:lpstr>
      <vt:lpstr>BART in R (bartMachine – Ozone)</vt:lpstr>
      <vt:lpstr>BART in R (bartMachine – Ozone)</vt:lpstr>
      <vt:lpstr>BART in R (bartMachine – Ozone)</vt:lpstr>
      <vt:lpstr>Developments in BART Modeling</vt:lpstr>
      <vt:lpstr>Developments in BART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BMTRY 790: Machine Learning</dc:title>
  <dc:creator>Keller, Everette</dc:creator>
  <cp:lastModifiedBy>Keller, Everette</cp:lastModifiedBy>
  <cp:revision>1</cp:revision>
  <dcterms:created xsi:type="dcterms:W3CDTF">2023-03-29T13:42:48Z</dcterms:created>
  <dcterms:modified xsi:type="dcterms:W3CDTF">2023-03-30T02:33:28Z</dcterms:modified>
</cp:coreProperties>
</file>