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64" r:id="rId2"/>
    <p:sldId id="267" r:id="rId3"/>
    <p:sldId id="268" r:id="rId4"/>
    <p:sldId id="287" r:id="rId5"/>
    <p:sldId id="270" r:id="rId6"/>
    <p:sldId id="273" r:id="rId7"/>
    <p:sldId id="274" r:id="rId8"/>
    <p:sldId id="288" r:id="rId9"/>
    <p:sldId id="289" r:id="rId10"/>
    <p:sldId id="290" r:id="rId11"/>
    <p:sldId id="278" r:id="rId12"/>
    <p:sldId id="279" r:id="rId13"/>
    <p:sldId id="280" r:id="rId14"/>
    <p:sldId id="285" r:id="rId15"/>
    <p:sldId id="291" r:id="rId16"/>
  </p:sldIdLst>
  <p:sldSz cx="9144000" cy="6858000" type="screen4x3"/>
  <p:notesSz cx="7124700" cy="94107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3399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262" autoAdjust="0"/>
    <p:restoredTop sz="89267" autoAdjust="0"/>
  </p:normalViewPr>
  <p:slideViewPr>
    <p:cSldViewPr>
      <p:cViewPr>
        <p:scale>
          <a:sx n="66" d="100"/>
          <a:sy n="66" d="100"/>
        </p:scale>
        <p:origin x="-114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124700" cy="9410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60" name="Rectangle 1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2788" y="4470400"/>
            <a:ext cx="5699125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60" tIns="46800" rIns="9396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035425" y="8937625"/>
            <a:ext cx="30876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60" tIns="46800" rIns="93960" bIns="46800" anchor="b">
            <a:spAutoFit/>
          </a:bodyPr>
          <a:lstStyle/>
          <a:p>
            <a: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4BB7C9D-747E-4CDA-B695-7C1FA65FDC82}" type="slidenum">
              <a:rPr lang="en-GB" sz="1200">
                <a:solidFill>
                  <a:schemeClr val="tx1"/>
                </a:solidFill>
              </a:rPr>
              <a:pPr algn="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1027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704850"/>
            <a:ext cx="4705350" cy="35290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8288" y="201613"/>
            <a:ext cx="2052637" cy="61833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1613"/>
            <a:ext cx="6008688" cy="61833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13"/>
            <a:ext cx="6837363" cy="593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0663" cy="5324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060450"/>
            <a:ext cx="4030662" cy="5324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8178800" y="6551613"/>
            <a:ext cx="9652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920" tIns="41400" rIns="88920" bIns="41400">
            <a:spAutoFit/>
          </a:bodyPr>
          <a:lstStyle/>
          <a:p>
            <a:pPr algn="ctr">
              <a:lnSpc>
                <a:spcPct val="93000"/>
              </a:lnSpc>
              <a:spcBef>
                <a:spcPts val="500"/>
              </a:spcBef>
              <a:buClr>
                <a:srgbClr val="C4C4C4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800">
                <a:solidFill>
                  <a:srgbClr val="C4C4C4"/>
                </a:solidFill>
                <a:latin typeface="Arial" charset="0"/>
              </a:rPr>
              <a:t>OV 1 - </a:t>
            </a:r>
            <a:fld id="{6A7AC892-372F-4C95-8130-33A0B4FBCFD6}" type="slidenum">
              <a:rPr lang="en-GB" sz="800">
                <a:solidFill>
                  <a:srgbClr val="C4C4C4"/>
                </a:solidFill>
                <a:latin typeface="Arial" charset="0"/>
              </a:rPr>
              <a:pPr algn="ctr">
                <a:lnSpc>
                  <a:spcPct val="93000"/>
                </a:lnSpc>
                <a:spcBef>
                  <a:spcPts val="500"/>
                </a:spcBef>
                <a:buClr>
                  <a:srgbClr val="C4C4C4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GB" sz="800">
              <a:solidFill>
                <a:srgbClr val="C4C4C4"/>
              </a:solidFill>
              <a:latin typeface="Arial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119063" y="6551613"/>
            <a:ext cx="3690937" cy="233362"/>
            <a:chOff x="-38" y="4127"/>
            <a:chExt cx="2325" cy="147"/>
          </a:xfrm>
        </p:grpSpPr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0" y="4127"/>
              <a:ext cx="2287" cy="144"/>
            </a:xfrm>
            <a:prstGeom prst="roundRect">
              <a:avLst>
                <a:gd name="adj" fmla="val 69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9" name="Group 5"/>
            <p:cNvGrpSpPr>
              <a:grpSpLocks/>
            </p:cNvGrpSpPr>
            <p:nvPr/>
          </p:nvGrpSpPr>
          <p:grpSpPr bwMode="auto">
            <a:xfrm>
              <a:off x="-38" y="4127"/>
              <a:ext cx="2318" cy="147"/>
              <a:chOff x="-38" y="4127"/>
              <a:chExt cx="2318" cy="147"/>
            </a:xfrm>
          </p:grpSpPr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>
                <a:off x="0" y="4127"/>
                <a:ext cx="2280" cy="137"/>
              </a:xfrm>
              <a:prstGeom prst="roundRect">
                <a:avLst>
                  <a:gd name="adj" fmla="val 73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31" name="Group 7"/>
              <p:cNvGrpSpPr>
                <a:grpSpLocks/>
              </p:cNvGrpSpPr>
              <p:nvPr/>
            </p:nvGrpSpPr>
            <p:grpSpPr bwMode="auto">
              <a:xfrm>
                <a:off x="-38" y="4127"/>
                <a:ext cx="2313" cy="147"/>
                <a:chOff x="-38" y="4127"/>
                <a:chExt cx="2313" cy="147"/>
              </a:xfrm>
            </p:grpSpPr>
            <p:sp>
              <p:nvSpPr>
                <p:cNvPr id="1032" name="AutoShape 8"/>
                <p:cNvSpPr>
                  <a:spLocks noChangeArrowheads="1"/>
                </p:cNvSpPr>
                <p:nvPr/>
              </p:nvSpPr>
              <p:spPr bwMode="auto">
                <a:xfrm>
                  <a:off x="0" y="4127"/>
                  <a:ext cx="2275" cy="131"/>
                </a:xfrm>
                <a:prstGeom prst="roundRect">
                  <a:avLst>
                    <a:gd name="adj" fmla="val 76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33" name="Group 9"/>
                <p:cNvGrpSpPr>
                  <a:grpSpLocks/>
                </p:cNvGrpSpPr>
                <p:nvPr/>
              </p:nvGrpSpPr>
              <p:grpSpPr bwMode="auto">
                <a:xfrm>
                  <a:off x="-38" y="4127"/>
                  <a:ext cx="2308" cy="147"/>
                  <a:chOff x="-38" y="4127"/>
                  <a:chExt cx="2308" cy="147"/>
                </a:xfrm>
              </p:grpSpPr>
              <p:sp>
                <p:nvSpPr>
                  <p:cNvPr id="1034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127"/>
                    <a:ext cx="2270" cy="126"/>
                  </a:xfrm>
                  <a:prstGeom prst="roundRect">
                    <a:avLst>
                      <a:gd name="adj" fmla="val 792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35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-38" y="4127"/>
                    <a:ext cx="2304" cy="147"/>
                    <a:chOff x="-38" y="4127"/>
                    <a:chExt cx="2304" cy="147"/>
                  </a:xfrm>
                </p:grpSpPr>
                <p:sp>
                  <p:nvSpPr>
                    <p:cNvPr id="1036" name="AutoShap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4127"/>
                      <a:ext cx="2266" cy="123"/>
                    </a:xfrm>
                    <a:prstGeom prst="roundRect">
                      <a:avLst>
                        <a:gd name="adj" fmla="val 819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1037" name="Group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-38" y="4127"/>
                      <a:ext cx="2301" cy="147"/>
                      <a:chOff x="-38" y="4127"/>
                      <a:chExt cx="2301" cy="147"/>
                    </a:xfrm>
                  </p:grpSpPr>
                  <p:sp>
                    <p:nvSpPr>
                      <p:cNvPr id="1038" name="AutoShape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0" y="4127"/>
                        <a:ext cx="2263" cy="121"/>
                      </a:xfrm>
                      <a:prstGeom prst="roundRect">
                        <a:avLst>
                          <a:gd name="adj" fmla="val 833"/>
                        </a:avLst>
                      </a:prstGeom>
                      <a:noFill/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039" name="Group 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-38" y="4127"/>
                        <a:ext cx="2299" cy="147"/>
                        <a:chOff x="-38" y="4127"/>
                        <a:chExt cx="2299" cy="147"/>
                      </a:xfrm>
                    </p:grpSpPr>
                    <p:sp>
                      <p:nvSpPr>
                        <p:cNvPr id="1040" name="AutoShape 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0" y="4127"/>
                          <a:ext cx="2261" cy="119"/>
                        </a:xfrm>
                        <a:prstGeom prst="roundRect">
                          <a:avLst>
                            <a:gd name="adj" fmla="val 847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1041" name="Group 1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-38" y="4127"/>
                          <a:ext cx="2298" cy="147"/>
                          <a:chOff x="-38" y="4127"/>
                          <a:chExt cx="2298" cy="147"/>
                        </a:xfrm>
                      </p:grpSpPr>
                      <p:sp>
                        <p:nvSpPr>
                          <p:cNvPr id="1042" name="AutoShape 1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4127"/>
                            <a:ext cx="2260" cy="118"/>
                          </a:xfrm>
                          <a:prstGeom prst="roundRect">
                            <a:avLst>
                              <a:gd name="adj" fmla="val 847"/>
                            </a:avLst>
                          </a:prstGeom>
                          <a:noFill/>
                          <a:ln w="9525">
                            <a:noFill/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grpSp>
                        <p:nvGrpSpPr>
                          <p:cNvPr id="1043" name="Group 19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-38" y="4127"/>
                            <a:ext cx="2298" cy="147"/>
                            <a:chOff x="-38" y="4127"/>
                            <a:chExt cx="2298" cy="147"/>
                          </a:xfrm>
                        </p:grpSpPr>
                        <p:sp>
                          <p:nvSpPr>
                            <p:cNvPr id="1044" name="AutoShape 20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0" y="4127"/>
                              <a:ext cx="2260" cy="117"/>
                            </a:xfrm>
                            <a:prstGeom prst="roundRect">
                              <a:avLst>
                                <a:gd name="adj" fmla="val 861"/>
                              </a:avLst>
                            </a:prstGeom>
                            <a:noFill/>
                            <a:ln w="9525">
                              <a:noFill/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1045" name="AutoShape 21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-38" y="4127"/>
                              <a:ext cx="2297" cy="147"/>
                            </a:xfrm>
                            <a:prstGeom prst="roundRect">
                              <a:avLst>
                                <a:gd name="adj" fmla="val 861"/>
                              </a:avLst>
                            </a:prstGeom>
                            <a:noFill/>
                            <a:ln w="9525">
                              <a:noFill/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lIns="90360" tIns="44280" rIns="90360" bIns="44280">
                              <a:spAutoFit/>
                            </a:bodyPr>
                            <a:lstStyle/>
                            <a:p>
                              <a:pPr algn="r">
                                <a:lnSpc>
                                  <a:spcPct val="93000"/>
                                </a:lnSpc>
                                <a:buClr>
                                  <a:srgbClr val="C4C4C4"/>
                                </a:buClr>
                                <a:buSzPct val="100000"/>
                                <a:buFont typeface="Arial" charset="0"/>
                                <a:buNone/>
                                <a:tabLst>
                                  <a:tab pos="0" algn="l"/>
                                  <a:tab pos="457200" algn="l"/>
                                  <a:tab pos="914400" algn="l"/>
                                  <a:tab pos="1371600" algn="l"/>
                                  <a:tab pos="1828800" algn="l"/>
                                  <a:tab pos="2286000" algn="l"/>
                                  <a:tab pos="2743200" algn="l"/>
                                  <a:tab pos="3200400" algn="l"/>
                                  <a:tab pos="3657600" algn="l"/>
                                  <a:tab pos="4114800" algn="l"/>
                                  <a:tab pos="4572000" algn="l"/>
                                  <a:tab pos="5029200" algn="l"/>
                                  <a:tab pos="5486400" algn="l"/>
                                  <a:tab pos="5943600" algn="l"/>
                                  <a:tab pos="6400800" algn="l"/>
                                  <a:tab pos="6858000" algn="l"/>
                                  <a:tab pos="7315200" algn="l"/>
                                  <a:tab pos="7772400" algn="l"/>
                                  <a:tab pos="8229600" algn="l"/>
                                  <a:tab pos="8686800" algn="l"/>
                                  <a:tab pos="9144000" algn="l"/>
                                </a:tabLst>
                              </a:pPr>
                              <a:r>
                                <a:rPr lang="en-GB" sz="1000">
                                  <a:solidFill>
                                    <a:srgbClr val="C4C4C4"/>
                                  </a:solidFill>
                                  <a:latin typeface="Arial" charset="0"/>
                                </a:rPr>
                                <a:t>Copyright © 2007 Element K Content LLC. All rights reserved.</a:t>
                              </a:r>
                            </a:p>
                          </p:txBody>
                        </p:sp>
                      </p:grpSp>
                    </p:grpSp>
                  </p:grpSp>
                </p:grpSp>
              </p:grpSp>
            </p:grpSp>
          </p:grpSp>
        </p:grpSp>
      </p:grpSp>
      <p:sp>
        <p:nvSpPr>
          <p:cNvPr id="104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1613"/>
            <a:ext cx="6837363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0450"/>
            <a:ext cx="82137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4" charset="0"/>
        <a:defRPr sz="2200" i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4" charset="0"/>
        <a:defRPr sz="4400">
          <a:solidFill>
            <a:srgbClr val="000000"/>
          </a:solidFill>
          <a:latin typeface="Times New Roman" charset="0"/>
          <a:ea typeface="Lucida Sans Unicode" pitchFamily="34" charset="0"/>
          <a:cs typeface="Lucida Sans Unicode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4" charset="0"/>
        <a:defRPr sz="4400">
          <a:solidFill>
            <a:srgbClr val="000000"/>
          </a:solidFill>
          <a:latin typeface="Times New Roman" charset="0"/>
          <a:ea typeface="Lucida Sans Unicode" pitchFamily="34" charset="0"/>
          <a:cs typeface="Lucida Sans Unicode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4" charset="0"/>
        <a:defRPr sz="4400">
          <a:solidFill>
            <a:srgbClr val="000000"/>
          </a:solidFill>
          <a:latin typeface="Times New Roman" charset="0"/>
          <a:ea typeface="Lucida Sans Unicode" pitchFamily="34" charset="0"/>
          <a:cs typeface="Lucida Sans Unicode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4" charset="0"/>
        <a:defRPr sz="4400">
          <a:solidFill>
            <a:srgbClr val="000000"/>
          </a:solidFill>
          <a:latin typeface="Times New Roman" charset="0"/>
          <a:ea typeface="Lucida Sans Unicode" pitchFamily="34" charset="0"/>
          <a:cs typeface="Lucida Sans Unicode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4" charset="0"/>
        <a:defRPr sz="4400">
          <a:solidFill>
            <a:srgbClr val="000000"/>
          </a:solidFill>
          <a:latin typeface="Times New Roman" charset="0"/>
          <a:ea typeface="Lucida Sans Unicode" pitchFamily="34" charset="0"/>
          <a:cs typeface="Lucida Sans Unicode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4" charset="0"/>
        <a:defRPr sz="4400">
          <a:solidFill>
            <a:srgbClr val="000000"/>
          </a:solidFill>
          <a:latin typeface="Times New Roman" charset="0"/>
          <a:ea typeface="Lucida Sans Unicode" pitchFamily="34" charset="0"/>
          <a:cs typeface="Lucida Sans Unicode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4" charset="0"/>
        <a:defRPr sz="4400">
          <a:solidFill>
            <a:srgbClr val="000000"/>
          </a:solidFill>
          <a:latin typeface="Times New Roman" charset="0"/>
          <a:ea typeface="Lucida Sans Unicode" pitchFamily="34" charset="0"/>
          <a:cs typeface="Lucida Sans Unicode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4" charset="0"/>
        <a:defRPr sz="4400">
          <a:solidFill>
            <a:srgbClr val="000000"/>
          </a:solidFill>
          <a:latin typeface="Times New Roman" charset="0"/>
          <a:ea typeface="Lucida Sans Unicode" pitchFamily="34" charset="0"/>
          <a:cs typeface="Lucida Sans Unicode" pitchFamily="34" charset="0"/>
        </a:defRPr>
      </a:lvl9pPr>
    </p:titleStyle>
    <p:bodyStyle>
      <a:lvl1pPr marL="327025" indent="-327025" algn="l" defTabSz="457200" rtl="0" fontAlgn="base">
        <a:spcBef>
          <a:spcPts val="500"/>
        </a:spcBef>
        <a:spcAft>
          <a:spcPct val="0"/>
        </a:spcAft>
        <a:buClr>
          <a:srgbClr val="FF9900"/>
        </a:buClr>
        <a:buSzPct val="100000"/>
        <a:buFont typeface="Arial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27075" indent="-269875" algn="l" defTabSz="457200" rtl="0" fontAlgn="base">
        <a:spcBef>
          <a:spcPts val="450"/>
        </a:spcBef>
        <a:spcAft>
          <a:spcPct val="0"/>
        </a:spcAft>
        <a:buClr>
          <a:srgbClr val="FF9900"/>
        </a:buClr>
        <a:buSzPct val="100000"/>
        <a:buFont typeface="Arial" charset="0"/>
        <a:buChar char="–"/>
        <a:defRPr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400"/>
        </a:spcBef>
        <a:spcAft>
          <a:spcPct val="0"/>
        </a:spcAft>
        <a:buClr>
          <a:srgbClr val="FF9900"/>
        </a:buClr>
        <a:buSzPct val="100000"/>
        <a:buFont typeface="Arial" charset="0"/>
        <a:buChar char="•"/>
        <a:defRPr sz="16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350"/>
        </a:spcBef>
        <a:spcAft>
          <a:spcPct val="0"/>
        </a:spcAft>
        <a:buClr>
          <a:srgbClr val="FF9900"/>
        </a:buClr>
        <a:buSzPct val="100000"/>
        <a:buFont typeface="Arial" charset="0"/>
        <a:buChar char="–"/>
        <a:defRPr sz="14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350"/>
        </a:spcBef>
        <a:spcAft>
          <a:spcPct val="0"/>
        </a:spcAft>
        <a:buClr>
          <a:srgbClr val="FF99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350"/>
        </a:spcBef>
        <a:spcAft>
          <a:spcPct val="0"/>
        </a:spcAft>
        <a:buClr>
          <a:srgbClr val="FF99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350"/>
        </a:spcBef>
        <a:spcAft>
          <a:spcPct val="0"/>
        </a:spcAft>
        <a:buClr>
          <a:srgbClr val="FF99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350"/>
        </a:spcBef>
        <a:spcAft>
          <a:spcPct val="0"/>
        </a:spcAft>
        <a:buClr>
          <a:srgbClr val="FF99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350"/>
        </a:spcBef>
        <a:spcAft>
          <a:spcPct val="0"/>
        </a:spcAft>
        <a:buClr>
          <a:srgbClr val="FF9900"/>
        </a:buClr>
        <a:buSzPct val="100000"/>
        <a:buFont typeface="Arial" charset="0"/>
        <a:buChar char="»"/>
        <a:defRPr sz="1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8" name="Picture 38" descr="email"/>
          <p:cNvPicPr>
            <a:picLocks noChangeAspect="1" noChangeArrowheads="1"/>
          </p:cNvPicPr>
          <p:nvPr/>
        </p:nvPicPr>
        <p:blipFill>
          <a:blip r:embed="rId3"/>
          <a:srcRect l="951" t="389" r="12012" b="21559"/>
          <a:stretch>
            <a:fillRect/>
          </a:stretch>
        </p:blipFill>
        <p:spPr bwMode="auto">
          <a:xfrm>
            <a:off x="1951038" y="1368425"/>
            <a:ext cx="2760662" cy="2862263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Microsoft Office Outlook 2007</a:t>
            </a:r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 rot="16200000" flipH="1">
            <a:off x="1778000" y="17430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609600" y="1795463"/>
            <a:ext cx="1009650" cy="27463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Email Page</a:t>
            </a:r>
            <a:endParaRPr lang="en-US" sz="1200" b="1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519" name="Picture 39" descr="calendar"/>
          <p:cNvPicPr>
            <a:picLocks noChangeAspect="1" noChangeArrowheads="1"/>
          </p:cNvPicPr>
          <p:nvPr/>
        </p:nvPicPr>
        <p:blipFill>
          <a:blip r:embed="rId4"/>
          <a:srcRect l="900" t="389" r="12813" b="17445"/>
          <a:stretch>
            <a:fillRect/>
          </a:stretch>
        </p:blipFill>
        <p:spPr bwMode="auto">
          <a:xfrm>
            <a:off x="3371850" y="1911350"/>
            <a:ext cx="2736850" cy="3013075"/>
          </a:xfrm>
          <a:prstGeom prst="rect">
            <a:avLst/>
          </a:prstGeom>
          <a:noFill/>
        </p:spPr>
      </p:pic>
      <p:pic>
        <p:nvPicPr>
          <p:cNvPr id="20520" name="Picture 40" descr="contacts"/>
          <p:cNvPicPr>
            <a:picLocks noChangeAspect="1" noChangeArrowheads="1"/>
          </p:cNvPicPr>
          <p:nvPr/>
        </p:nvPicPr>
        <p:blipFill>
          <a:blip r:embed="rId5"/>
          <a:srcRect l="900" t="389" r="12363" b="13463"/>
          <a:stretch>
            <a:fillRect/>
          </a:stretch>
        </p:blipFill>
        <p:spPr bwMode="auto">
          <a:xfrm>
            <a:off x="4768850" y="2520950"/>
            <a:ext cx="2751138" cy="3159125"/>
          </a:xfrm>
          <a:prstGeom prst="rect">
            <a:avLst/>
          </a:prstGeom>
          <a:noFill/>
        </p:spPr>
      </p:pic>
      <p:pic>
        <p:nvPicPr>
          <p:cNvPr id="20529" name="Picture 4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0450" y="3552825"/>
            <a:ext cx="1790700" cy="2847975"/>
          </a:xfrm>
          <a:prstGeom prst="rect">
            <a:avLst/>
          </a:prstGeom>
          <a:noFill/>
        </p:spPr>
      </p:pic>
      <p:sp>
        <p:nvSpPr>
          <p:cNvPr id="20530" name="Line 50"/>
          <p:cNvSpPr>
            <a:spLocks noChangeShapeType="1"/>
          </p:cNvSpPr>
          <p:nvPr/>
        </p:nvSpPr>
        <p:spPr bwMode="auto">
          <a:xfrm rot="16200000" flipH="1">
            <a:off x="4230688" y="4659312"/>
            <a:ext cx="0" cy="1323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1" name="Text Box 51"/>
          <p:cNvSpPr txBox="1">
            <a:spLocks noChangeArrowheads="1"/>
          </p:cNvSpPr>
          <p:nvPr/>
        </p:nvSpPr>
        <p:spPr bwMode="auto">
          <a:xfrm>
            <a:off x="3187700" y="5183188"/>
            <a:ext cx="1254125" cy="27463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Contacts Page</a:t>
            </a:r>
            <a:endParaRPr lang="en-US" sz="12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32" name="Line 52"/>
          <p:cNvSpPr>
            <a:spLocks noChangeShapeType="1"/>
          </p:cNvSpPr>
          <p:nvPr/>
        </p:nvSpPr>
        <p:spPr bwMode="auto">
          <a:xfrm flipV="1">
            <a:off x="2959100" y="3967163"/>
            <a:ext cx="638175" cy="638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3" name="Text Box 53"/>
          <p:cNvSpPr txBox="1">
            <a:spLocks noChangeArrowheads="1"/>
          </p:cNvSpPr>
          <p:nvPr/>
        </p:nvSpPr>
        <p:spPr bwMode="auto">
          <a:xfrm>
            <a:off x="1968500" y="4344988"/>
            <a:ext cx="1254125" cy="27463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Calendar Page</a:t>
            </a:r>
            <a:endParaRPr lang="en-US" sz="1200" b="1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Message Tab</a:t>
            </a:r>
          </a:p>
        </p:txBody>
      </p:sp>
      <p:pic>
        <p:nvPicPr>
          <p:cNvPr id="90123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525" y="2732088"/>
            <a:ext cx="7046913" cy="1390650"/>
          </a:xfrm>
          <a:prstGeom prst="rect">
            <a:avLst/>
          </a:prstGeom>
          <a:noFill/>
        </p:spPr>
      </p:pic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3894138" y="4432300"/>
            <a:ext cx="1560512" cy="4445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Groups available</a:t>
            </a:r>
          </a:p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in the Message tab</a:t>
            </a:r>
          </a:p>
        </p:txBody>
      </p:sp>
      <p:sp>
        <p:nvSpPr>
          <p:cNvPr id="90126" name="Freeform 14"/>
          <p:cNvSpPr>
            <a:spLocks noChangeArrowheads="1"/>
          </p:cNvSpPr>
          <p:nvPr/>
        </p:nvSpPr>
        <p:spPr bwMode="auto">
          <a:xfrm>
            <a:off x="1155700" y="4140200"/>
            <a:ext cx="7035800" cy="279400"/>
          </a:xfrm>
          <a:custGeom>
            <a:avLst/>
            <a:gdLst/>
            <a:ahLst/>
            <a:cxnLst>
              <a:cxn ang="0">
                <a:pos x="19327" y="0"/>
              </a:cxn>
              <a:cxn ang="0">
                <a:pos x="17725" y="298"/>
              </a:cxn>
              <a:cxn ang="0">
                <a:pos x="11281" y="298"/>
              </a:cxn>
              <a:cxn ang="0">
                <a:pos x="9669" y="598"/>
              </a:cxn>
              <a:cxn ang="0">
                <a:pos x="8056" y="298"/>
              </a:cxn>
              <a:cxn ang="0">
                <a:pos x="1612" y="298"/>
              </a:cxn>
              <a:cxn ang="0">
                <a:pos x="0" y="0"/>
              </a:cxn>
            </a:cxnLst>
            <a:rect l="0" t="0" r="r" b="b"/>
            <a:pathLst>
              <a:path w="19328" h="599">
                <a:moveTo>
                  <a:pt x="19327" y="0"/>
                </a:moveTo>
                <a:cubicBezTo>
                  <a:pt x="19327" y="148"/>
                  <a:pt x="18531" y="298"/>
                  <a:pt x="17725" y="298"/>
                </a:cubicBezTo>
                <a:lnTo>
                  <a:pt x="11281" y="298"/>
                </a:lnTo>
                <a:cubicBezTo>
                  <a:pt x="10475" y="298"/>
                  <a:pt x="9669" y="448"/>
                  <a:pt x="9669" y="598"/>
                </a:cubicBezTo>
                <a:cubicBezTo>
                  <a:pt x="9669" y="448"/>
                  <a:pt x="8862" y="298"/>
                  <a:pt x="8056" y="298"/>
                </a:cubicBezTo>
                <a:lnTo>
                  <a:pt x="1612" y="298"/>
                </a:lnTo>
                <a:cubicBezTo>
                  <a:pt x="806" y="298"/>
                  <a:pt x="0" y="148"/>
                  <a:pt x="0" y="0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Insert Tab</a:t>
            </a:r>
            <a:endParaRPr lang="en-GB"/>
          </a:p>
        </p:txBody>
      </p:sp>
      <p:pic>
        <p:nvPicPr>
          <p:cNvPr id="5120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525" y="2732088"/>
            <a:ext cx="7046913" cy="1400175"/>
          </a:xfrm>
          <a:prstGeom prst="rect">
            <a:avLst/>
          </a:prstGeom>
          <a:noFill/>
        </p:spPr>
      </p:pic>
      <p:sp>
        <p:nvSpPr>
          <p:cNvPr id="51211" name="Freeform 11"/>
          <p:cNvSpPr>
            <a:spLocks noChangeArrowheads="1"/>
          </p:cNvSpPr>
          <p:nvPr/>
        </p:nvSpPr>
        <p:spPr bwMode="auto">
          <a:xfrm>
            <a:off x="1155700" y="4140200"/>
            <a:ext cx="7035800" cy="279400"/>
          </a:xfrm>
          <a:custGeom>
            <a:avLst/>
            <a:gdLst/>
            <a:ahLst/>
            <a:cxnLst>
              <a:cxn ang="0">
                <a:pos x="19327" y="0"/>
              </a:cxn>
              <a:cxn ang="0">
                <a:pos x="17725" y="298"/>
              </a:cxn>
              <a:cxn ang="0">
                <a:pos x="11281" y="298"/>
              </a:cxn>
              <a:cxn ang="0">
                <a:pos x="9669" y="598"/>
              </a:cxn>
              <a:cxn ang="0">
                <a:pos x="8056" y="298"/>
              </a:cxn>
              <a:cxn ang="0">
                <a:pos x="1612" y="298"/>
              </a:cxn>
              <a:cxn ang="0">
                <a:pos x="0" y="0"/>
              </a:cxn>
            </a:cxnLst>
            <a:rect l="0" t="0" r="r" b="b"/>
            <a:pathLst>
              <a:path w="19328" h="599">
                <a:moveTo>
                  <a:pt x="19327" y="0"/>
                </a:moveTo>
                <a:cubicBezTo>
                  <a:pt x="19327" y="148"/>
                  <a:pt x="18531" y="298"/>
                  <a:pt x="17725" y="298"/>
                </a:cubicBezTo>
                <a:lnTo>
                  <a:pt x="11281" y="298"/>
                </a:lnTo>
                <a:cubicBezTo>
                  <a:pt x="10475" y="298"/>
                  <a:pt x="9669" y="448"/>
                  <a:pt x="9669" y="598"/>
                </a:cubicBezTo>
                <a:cubicBezTo>
                  <a:pt x="9669" y="448"/>
                  <a:pt x="8862" y="298"/>
                  <a:pt x="8056" y="298"/>
                </a:cubicBezTo>
                <a:lnTo>
                  <a:pt x="1612" y="298"/>
                </a:lnTo>
                <a:cubicBezTo>
                  <a:pt x="806" y="298"/>
                  <a:pt x="0" y="148"/>
                  <a:pt x="0" y="0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3960813" y="4419600"/>
            <a:ext cx="1425575" cy="4445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Groups available</a:t>
            </a:r>
          </a:p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in the Insert tab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Options Tab</a:t>
            </a:r>
            <a:endParaRPr lang="en-GB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924300" y="4445000"/>
            <a:ext cx="1497013" cy="4445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Groups available</a:t>
            </a:r>
          </a:p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in the Options tab</a:t>
            </a:r>
          </a:p>
        </p:txBody>
      </p:sp>
      <p:sp>
        <p:nvSpPr>
          <p:cNvPr id="53254" name="Freeform 6"/>
          <p:cNvSpPr>
            <a:spLocks noChangeArrowheads="1"/>
          </p:cNvSpPr>
          <p:nvPr/>
        </p:nvSpPr>
        <p:spPr bwMode="auto">
          <a:xfrm>
            <a:off x="1155700" y="4140200"/>
            <a:ext cx="7035800" cy="279400"/>
          </a:xfrm>
          <a:custGeom>
            <a:avLst/>
            <a:gdLst/>
            <a:ahLst/>
            <a:cxnLst>
              <a:cxn ang="0">
                <a:pos x="19327" y="0"/>
              </a:cxn>
              <a:cxn ang="0">
                <a:pos x="17725" y="298"/>
              </a:cxn>
              <a:cxn ang="0">
                <a:pos x="11281" y="298"/>
              </a:cxn>
              <a:cxn ang="0">
                <a:pos x="9669" y="598"/>
              </a:cxn>
              <a:cxn ang="0">
                <a:pos x="8056" y="298"/>
              </a:cxn>
              <a:cxn ang="0">
                <a:pos x="1612" y="298"/>
              </a:cxn>
              <a:cxn ang="0">
                <a:pos x="0" y="0"/>
              </a:cxn>
            </a:cxnLst>
            <a:rect l="0" t="0" r="r" b="b"/>
            <a:pathLst>
              <a:path w="19328" h="599">
                <a:moveTo>
                  <a:pt x="19327" y="0"/>
                </a:moveTo>
                <a:cubicBezTo>
                  <a:pt x="19327" y="148"/>
                  <a:pt x="18531" y="298"/>
                  <a:pt x="17725" y="298"/>
                </a:cubicBezTo>
                <a:lnTo>
                  <a:pt x="11281" y="298"/>
                </a:lnTo>
                <a:cubicBezTo>
                  <a:pt x="10475" y="298"/>
                  <a:pt x="9669" y="448"/>
                  <a:pt x="9669" y="598"/>
                </a:cubicBezTo>
                <a:cubicBezTo>
                  <a:pt x="9669" y="448"/>
                  <a:pt x="8862" y="298"/>
                  <a:pt x="8056" y="298"/>
                </a:cubicBezTo>
                <a:lnTo>
                  <a:pt x="1612" y="298"/>
                </a:lnTo>
                <a:cubicBezTo>
                  <a:pt x="806" y="298"/>
                  <a:pt x="0" y="148"/>
                  <a:pt x="0" y="0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525" y="2732088"/>
            <a:ext cx="7046913" cy="140017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The Format Text Tab</a:t>
            </a:r>
            <a:endParaRPr lang="en-GB"/>
          </a:p>
        </p:txBody>
      </p:sp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525" y="2732088"/>
            <a:ext cx="7046913" cy="1400175"/>
          </a:xfrm>
          <a:prstGeom prst="rect">
            <a:avLst/>
          </a:prstGeom>
          <a:noFill/>
        </p:spPr>
      </p:pic>
      <p:sp>
        <p:nvSpPr>
          <p:cNvPr id="55305" name="Freeform 9"/>
          <p:cNvSpPr>
            <a:spLocks noChangeArrowheads="1"/>
          </p:cNvSpPr>
          <p:nvPr/>
        </p:nvSpPr>
        <p:spPr bwMode="auto">
          <a:xfrm>
            <a:off x="1155700" y="4140200"/>
            <a:ext cx="7035800" cy="279400"/>
          </a:xfrm>
          <a:custGeom>
            <a:avLst/>
            <a:gdLst/>
            <a:ahLst/>
            <a:cxnLst>
              <a:cxn ang="0">
                <a:pos x="19327" y="0"/>
              </a:cxn>
              <a:cxn ang="0">
                <a:pos x="17725" y="298"/>
              </a:cxn>
              <a:cxn ang="0">
                <a:pos x="11281" y="298"/>
              </a:cxn>
              <a:cxn ang="0">
                <a:pos x="9669" y="598"/>
              </a:cxn>
              <a:cxn ang="0">
                <a:pos x="8056" y="298"/>
              </a:cxn>
              <a:cxn ang="0">
                <a:pos x="1612" y="298"/>
              </a:cxn>
              <a:cxn ang="0">
                <a:pos x="0" y="0"/>
              </a:cxn>
            </a:cxnLst>
            <a:rect l="0" t="0" r="r" b="b"/>
            <a:pathLst>
              <a:path w="19328" h="599">
                <a:moveTo>
                  <a:pt x="19327" y="0"/>
                </a:moveTo>
                <a:cubicBezTo>
                  <a:pt x="19327" y="148"/>
                  <a:pt x="18531" y="298"/>
                  <a:pt x="17725" y="298"/>
                </a:cubicBezTo>
                <a:lnTo>
                  <a:pt x="11281" y="298"/>
                </a:lnTo>
                <a:cubicBezTo>
                  <a:pt x="10475" y="298"/>
                  <a:pt x="9669" y="448"/>
                  <a:pt x="9669" y="598"/>
                </a:cubicBezTo>
                <a:cubicBezTo>
                  <a:pt x="9669" y="448"/>
                  <a:pt x="8862" y="298"/>
                  <a:pt x="8056" y="298"/>
                </a:cubicBezTo>
                <a:lnTo>
                  <a:pt x="1612" y="298"/>
                </a:lnTo>
                <a:cubicBezTo>
                  <a:pt x="806" y="298"/>
                  <a:pt x="0" y="148"/>
                  <a:pt x="0" y="0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3778250" y="4432300"/>
            <a:ext cx="1790700" cy="4445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Groups available</a:t>
            </a:r>
          </a:p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in the Format Text tab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524000"/>
            <a:ext cx="7046913" cy="4381500"/>
          </a:xfrm>
          <a:prstGeom prst="rect">
            <a:avLst/>
          </a:prstGeom>
          <a:noFill/>
        </p:spPr>
      </p:pic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The AutoPreview Feature</a:t>
            </a:r>
            <a:endParaRPr lang="en-GB"/>
          </a:p>
        </p:txBody>
      </p:sp>
      <p:sp>
        <p:nvSpPr>
          <p:cNvPr id="65543" name="AutoShape 7"/>
          <p:cNvSpPr>
            <a:spLocks/>
          </p:cNvSpPr>
          <p:nvPr/>
        </p:nvSpPr>
        <p:spPr bwMode="auto">
          <a:xfrm>
            <a:off x="4633913" y="4427538"/>
            <a:ext cx="152400" cy="355600"/>
          </a:xfrm>
          <a:prstGeom prst="rightBrace">
            <a:avLst>
              <a:gd name="adj1" fmla="val 1944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aseline="-25000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4800600" y="4371975"/>
            <a:ext cx="1462088" cy="466725"/>
          </a:xfrm>
          <a:prstGeom prst="rect">
            <a:avLst/>
          </a:prstGeom>
          <a:solidFill>
            <a:srgbClr val="33339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GB" sz="1200" b="1">
                <a:latin typeface="Arial" charset="0"/>
              </a:rPr>
              <a:t>First few lines of</a:t>
            </a:r>
          </a:p>
          <a:p>
            <a:pPr algn="ctr"/>
            <a:r>
              <a:rPr lang="en-GB" sz="1200" b="1">
                <a:latin typeface="Arial" charset="0"/>
              </a:rPr>
              <a:t>the mail message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17" name="Picture 13" descr="tiklo"/>
          <p:cNvPicPr>
            <a:picLocks noChangeAspect="1" noChangeArrowheads="1"/>
          </p:cNvPicPr>
          <p:nvPr/>
        </p:nvPicPr>
        <p:blipFill>
          <a:blip r:embed="rId3"/>
          <a:srcRect l="224" t="580" r="404"/>
          <a:stretch>
            <a:fillRect/>
          </a:stretch>
        </p:blipFill>
        <p:spPr bwMode="auto">
          <a:xfrm>
            <a:off x="2003425" y="2541588"/>
            <a:ext cx="7023100" cy="2452687"/>
          </a:xfrm>
          <a:prstGeom prst="rect">
            <a:avLst/>
          </a:prstGeom>
          <a:noFill/>
        </p:spPr>
      </p:pic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Infobar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1600200" y="4152900"/>
            <a:ext cx="5334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69850" y="3644900"/>
            <a:ext cx="1714500" cy="1017588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The Infobar 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displays information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 about what action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 you need to perform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in the mail box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08" name="Picture 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3800" y="1600200"/>
            <a:ext cx="7046913" cy="4381500"/>
          </a:xfrm>
          <a:prstGeom prst="rect">
            <a:avLst/>
          </a:prstGeom>
          <a:noFill/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Microsoft Office Outlook 2007 Window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rot="16200000" flipH="1">
            <a:off x="1084263" y="177641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42875" y="1828800"/>
            <a:ext cx="890588" cy="274638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Menu Bar</a:t>
            </a:r>
            <a:endParaRPr lang="en-US" sz="1200" b="1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8713" name="Group 41"/>
          <p:cNvGrpSpPr>
            <a:grpSpLocks/>
          </p:cNvGrpSpPr>
          <p:nvPr/>
        </p:nvGrpSpPr>
        <p:grpSpPr bwMode="auto">
          <a:xfrm>
            <a:off x="627063" y="2209800"/>
            <a:ext cx="647700" cy="457200"/>
            <a:chOff x="395" y="1408"/>
            <a:chExt cx="408" cy="288"/>
          </a:xfrm>
        </p:grpSpPr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 rot="16200000" flipH="1">
              <a:off x="599" y="1212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Line 14"/>
            <p:cNvSpPr>
              <a:spLocks noChangeShapeType="1"/>
            </p:cNvSpPr>
            <p:nvPr/>
          </p:nvSpPr>
          <p:spPr bwMode="auto">
            <a:xfrm rot="16200000" flipH="1">
              <a:off x="251" y="155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176213" y="2438400"/>
            <a:ext cx="857250" cy="4445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Standard</a:t>
            </a:r>
          </a:p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Toolbar</a:t>
            </a:r>
            <a:endParaRPr lang="en-US" sz="12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rot="5400000">
            <a:off x="7215188" y="1727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6718300" y="1041400"/>
            <a:ext cx="1452563" cy="4699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Type A Question 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For Help Box</a:t>
            </a:r>
          </a:p>
        </p:txBody>
      </p:sp>
      <p:sp>
        <p:nvSpPr>
          <p:cNvPr id="28690" name="Freeform 18"/>
          <p:cNvSpPr>
            <a:spLocks noChangeArrowheads="1"/>
          </p:cNvSpPr>
          <p:nvPr/>
        </p:nvSpPr>
        <p:spPr bwMode="auto">
          <a:xfrm>
            <a:off x="8154988" y="2387600"/>
            <a:ext cx="219075" cy="3289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2" y="318"/>
              </a:cxn>
              <a:cxn ang="0">
                <a:pos x="242" y="1597"/>
              </a:cxn>
              <a:cxn ang="0">
                <a:pos x="485" y="1917"/>
              </a:cxn>
              <a:cxn ang="0">
                <a:pos x="242" y="2237"/>
              </a:cxn>
              <a:cxn ang="0">
                <a:pos x="242" y="3516"/>
              </a:cxn>
              <a:cxn ang="0">
                <a:pos x="0" y="3836"/>
              </a:cxn>
            </a:cxnLst>
            <a:rect l="0" t="0" r="r" b="b"/>
            <a:pathLst>
              <a:path w="486" h="3837">
                <a:moveTo>
                  <a:pt x="0" y="0"/>
                </a:moveTo>
                <a:cubicBezTo>
                  <a:pt x="120" y="0"/>
                  <a:pt x="242" y="158"/>
                  <a:pt x="242" y="318"/>
                </a:cubicBezTo>
                <a:lnTo>
                  <a:pt x="242" y="1597"/>
                </a:lnTo>
                <a:cubicBezTo>
                  <a:pt x="242" y="1757"/>
                  <a:pt x="363" y="1917"/>
                  <a:pt x="485" y="1917"/>
                </a:cubicBezTo>
                <a:cubicBezTo>
                  <a:pt x="363" y="1917"/>
                  <a:pt x="242" y="2077"/>
                  <a:pt x="242" y="2237"/>
                </a:cubicBezTo>
                <a:lnTo>
                  <a:pt x="242" y="3516"/>
                </a:lnTo>
                <a:cubicBezTo>
                  <a:pt x="242" y="3676"/>
                  <a:pt x="120" y="3836"/>
                  <a:pt x="0" y="3836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8401050" y="3810000"/>
            <a:ext cx="638175" cy="4445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To-Do</a:t>
            </a:r>
          </a:p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 Bar</a:t>
            </a:r>
          </a:p>
        </p:txBody>
      </p:sp>
      <p:sp>
        <p:nvSpPr>
          <p:cNvPr id="28692" name="Freeform 20"/>
          <p:cNvSpPr>
            <a:spLocks noChangeArrowheads="1"/>
          </p:cNvSpPr>
          <p:nvPr/>
        </p:nvSpPr>
        <p:spPr bwMode="auto">
          <a:xfrm flipH="1">
            <a:off x="1109663" y="2679700"/>
            <a:ext cx="203200" cy="195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2" y="318"/>
              </a:cxn>
              <a:cxn ang="0">
                <a:pos x="242" y="1597"/>
              </a:cxn>
              <a:cxn ang="0">
                <a:pos x="485" y="1917"/>
              </a:cxn>
              <a:cxn ang="0">
                <a:pos x="242" y="2237"/>
              </a:cxn>
              <a:cxn ang="0">
                <a:pos x="242" y="3516"/>
              </a:cxn>
              <a:cxn ang="0">
                <a:pos x="0" y="3836"/>
              </a:cxn>
            </a:cxnLst>
            <a:rect l="0" t="0" r="r" b="b"/>
            <a:pathLst>
              <a:path w="486" h="3837">
                <a:moveTo>
                  <a:pt x="0" y="0"/>
                </a:moveTo>
                <a:cubicBezTo>
                  <a:pt x="120" y="0"/>
                  <a:pt x="242" y="158"/>
                  <a:pt x="242" y="318"/>
                </a:cubicBezTo>
                <a:lnTo>
                  <a:pt x="242" y="1597"/>
                </a:lnTo>
                <a:cubicBezTo>
                  <a:pt x="242" y="1757"/>
                  <a:pt x="363" y="1917"/>
                  <a:pt x="485" y="1917"/>
                </a:cubicBezTo>
                <a:cubicBezTo>
                  <a:pt x="363" y="1917"/>
                  <a:pt x="242" y="2077"/>
                  <a:pt x="242" y="2237"/>
                </a:cubicBezTo>
                <a:lnTo>
                  <a:pt x="242" y="3516"/>
                </a:lnTo>
                <a:cubicBezTo>
                  <a:pt x="242" y="3676"/>
                  <a:pt x="120" y="3836"/>
                  <a:pt x="0" y="3836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84138" y="3519488"/>
            <a:ext cx="949325" cy="27463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Task Pane</a:t>
            </a:r>
          </a:p>
        </p:txBody>
      </p:sp>
      <p:sp>
        <p:nvSpPr>
          <p:cNvPr id="28694" name="Freeform 22"/>
          <p:cNvSpPr>
            <a:spLocks noChangeArrowheads="1"/>
          </p:cNvSpPr>
          <p:nvPr/>
        </p:nvSpPr>
        <p:spPr bwMode="auto">
          <a:xfrm flipH="1">
            <a:off x="1071563" y="4711700"/>
            <a:ext cx="228600" cy="927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2" y="318"/>
              </a:cxn>
              <a:cxn ang="0">
                <a:pos x="242" y="1597"/>
              </a:cxn>
              <a:cxn ang="0">
                <a:pos x="485" y="1917"/>
              </a:cxn>
              <a:cxn ang="0">
                <a:pos x="242" y="2237"/>
              </a:cxn>
              <a:cxn ang="0">
                <a:pos x="242" y="3516"/>
              </a:cxn>
              <a:cxn ang="0">
                <a:pos x="0" y="3836"/>
              </a:cxn>
            </a:cxnLst>
            <a:rect l="0" t="0" r="r" b="b"/>
            <a:pathLst>
              <a:path w="486" h="3837">
                <a:moveTo>
                  <a:pt x="0" y="0"/>
                </a:moveTo>
                <a:cubicBezTo>
                  <a:pt x="120" y="0"/>
                  <a:pt x="242" y="158"/>
                  <a:pt x="242" y="318"/>
                </a:cubicBezTo>
                <a:lnTo>
                  <a:pt x="242" y="1597"/>
                </a:lnTo>
                <a:cubicBezTo>
                  <a:pt x="242" y="1757"/>
                  <a:pt x="363" y="1917"/>
                  <a:pt x="485" y="1917"/>
                </a:cubicBezTo>
                <a:cubicBezTo>
                  <a:pt x="363" y="1917"/>
                  <a:pt x="242" y="2077"/>
                  <a:pt x="242" y="2237"/>
                </a:cubicBezTo>
                <a:lnTo>
                  <a:pt x="242" y="3516"/>
                </a:lnTo>
                <a:cubicBezTo>
                  <a:pt x="242" y="3676"/>
                  <a:pt x="120" y="3836"/>
                  <a:pt x="0" y="3836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182563" y="5037138"/>
            <a:ext cx="850900" cy="27463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Go Menu</a:t>
            </a:r>
          </a:p>
        </p:txBody>
      </p:sp>
      <p:sp>
        <p:nvSpPr>
          <p:cNvPr id="28696" name="Freeform 24"/>
          <p:cNvSpPr>
            <a:spLocks noChangeArrowheads="1"/>
          </p:cNvSpPr>
          <p:nvPr/>
        </p:nvSpPr>
        <p:spPr bwMode="auto">
          <a:xfrm>
            <a:off x="3090863" y="2413000"/>
            <a:ext cx="190500" cy="322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2" y="318"/>
              </a:cxn>
              <a:cxn ang="0">
                <a:pos x="242" y="1597"/>
              </a:cxn>
              <a:cxn ang="0">
                <a:pos x="485" y="1917"/>
              </a:cxn>
              <a:cxn ang="0">
                <a:pos x="242" y="2237"/>
              </a:cxn>
              <a:cxn ang="0">
                <a:pos x="242" y="3516"/>
              </a:cxn>
              <a:cxn ang="0">
                <a:pos x="0" y="3836"/>
              </a:cxn>
            </a:cxnLst>
            <a:rect l="0" t="0" r="r" b="b"/>
            <a:pathLst>
              <a:path w="486" h="3837">
                <a:moveTo>
                  <a:pt x="0" y="0"/>
                </a:moveTo>
                <a:cubicBezTo>
                  <a:pt x="120" y="0"/>
                  <a:pt x="242" y="158"/>
                  <a:pt x="242" y="318"/>
                </a:cubicBezTo>
                <a:lnTo>
                  <a:pt x="242" y="1597"/>
                </a:lnTo>
                <a:cubicBezTo>
                  <a:pt x="242" y="1757"/>
                  <a:pt x="363" y="1917"/>
                  <a:pt x="485" y="1917"/>
                </a:cubicBezTo>
                <a:cubicBezTo>
                  <a:pt x="363" y="1917"/>
                  <a:pt x="242" y="2077"/>
                  <a:pt x="242" y="2237"/>
                </a:cubicBezTo>
                <a:lnTo>
                  <a:pt x="242" y="3516"/>
                </a:lnTo>
                <a:cubicBezTo>
                  <a:pt x="242" y="3676"/>
                  <a:pt x="120" y="3836"/>
                  <a:pt x="0" y="3836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3297238" y="3803650"/>
            <a:ext cx="973137" cy="466725"/>
          </a:xfrm>
          <a:prstGeom prst="rect">
            <a:avLst/>
          </a:prstGeom>
          <a:solidFill>
            <a:srgbClr val="33339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GB" sz="1200" b="1">
                <a:latin typeface="Arial" charset="0"/>
              </a:rPr>
              <a:t>Navigation</a:t>
            </a:r>
          </a:p>
          <a:p>
            <a:pPr algn="ctr"/>
            <a:r>
              <a:rPr lang="en-GB" sz="1200" b="1">
                <a:latin typeface="Arial" charset="0"/>
              </a:rPr>
              <a:t>Pane</a:t>
            </a:r>
          </a:p>
        </p:txBody>
      </p:sp>
      <p:sp>
        <p:nvSpPr>
          <p:cNvPr id="28698" name="Freeform 26"/>
          <p:cNvSpPr>
            <a:spLocks noChangeArrowheads="1"/>
          </p:cNvSpPr>
          <p:nvPr/>
        </p:nvSpPr>
        <p:spPr bwMode="auto">
          <a:xfrm flipH="1">
            <a:off x="5503863" y="2413000"/>
            <a:ext cx="215900" cy="322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2" y="318"/>
              </a:cxn>
              <a:cxn ang="0">
                <a:pos x="242" y="1597"/>
              </a:cxn>
              <a:cxn ang="0">
                <a:pos x="485" y="1917"/>
              </a:cxn>
              <a:cxn ang="0">
                <a:pos x="242" y="2237"/>
              </a:cxn>
              <a:cxn ang="0">
                <a:pos x="242" y="3516"/>
              </a:cxn>
              <a:cxn ang="0">
                <a:pos x="0" y="3836"/>
              </a:cxn>
            </a:cxnLst>
            <a:rect l="0" t="0" r="r" b="b"/>
            <a:pathLst>
              <a:path w="486" h="3837">
                <a:moveTo>
                  <a:pt x="0" y="0"/>
                </a:moveTo>
                <a:cubicBezTo>
                  <a:pt x="120" y="0"/>
                  <a:pt x="242" y="158"/>
                  <a:pt x="242" y="318"/>
                </a:cubicBezTo>
                <a:lnTo>
                  <a:pt x="242" y="1597"/>
                </a:lnTo>
                <a:cubicBezTo>
                  <a:pt x="242" y="1757"/>
                  <a:pt x="363" y="1917"/>
                  <a:pt x="485" y="1917"/>
                </a:cubicBezTo>
                <a:cubicBezTo>
                  <a:pt x="363" y="1917"/>
                  <a:pt x="242" y="2077"/>
                  <a:pt x="242" y="2237"/>
                </a:cubicBezTo>
                <a:lnTo>
                  <a:pt x="242" y="3516"/>
                </a:lnTo>
                <a:cubicBezTo>
                  <a:pt x="242" y="3676"/>
                  <a:pt x="120" y="3836"/>
                  <a:pt x="0" y="3836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4667250" y="3803650"/>
            <a:ext cx="795338" cy="466725"/>
          </a:xfrm>
          <a:prstGeom prst="rect">
            <a:avLst/>
          </a:prstGeom>
          <a:solidFill>
            <a:srgbClr val="33339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GB" sz="1200" b="1">
                <a:latin typeface="Arial" charset="0"/>
              </a:rPr>
              <a:t>Reading</a:t>
            </a:r>
          </a:p>
          <a:p>
            <a:pPr algn="ctr"/>
            <a:r>
              <a:rPr lang="en-GB" sz="1200" b="1">
                <a:latin typeface="Arial" charset="0"/>
              </a:rPr>
              <a:t>Pane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76200" y="5697538"/>
            <a:ext cx="957263" cy="27463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Status Bar</a:t>
            </a:r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rot="16200000" flipV="1">
            <a:off x="2646363" y="5861050"/>
            <a:ext cx="596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2341563" y="6032500"/>
            <a:ext cx="1206500" cy="4445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Quick Launch</a:t>
            </a:r>
          </a:p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Bar</a:t>
            </a:r>
          </a:p>
        </p:txBody>
      </p:sp>
      <p:sp>
        <p:nvSpPr>
          <p:cNvPr id="28706" name="Freeform 34"/>
          <p:cNvSpPr>
            <a:spLocks noChangeArrowheads="1"/>
          </p:cNvSpPr>
          <p:nvPr/>
        </p:nvSpPr>
        <p:spPr bwMode="auto">
          <a:xfrm flipH="1">
            <a:off x="1109663" y="5721350"/>
            <a:ext cx="889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2" y="318"/>
              </a:cxn>
              <a:cxn ang="0">
                <a:pos x="242" y="1597"/>
              </a:cxn>
              <a:cxn ang="0">
                <a:pos x="485" y="1917"/>
              </a:cxn>
              <a:cxn ang="0">
                <a:pos x="242" y="2237"/>
              </a:cxn>
              <a:cxn ang="0">
                <a:pos x="242" y="3516"/>
              </a:cxn>
              <a:cxn ang="0">
                <a:pos x="0" y="3836"/>
              </a:cxn>
            </a:cxnLst>
            <a:rect l="0" t="0" r="r" b="b"/>
            <a:pathLst>
              <a:path w="486" h="3837">
                <a:moveTo>
                  <a:pt x="0" y="0"/>
                </a:moveTo>
                <a:cubicBezTo>
                  <a:pt x="120" y="0"/>
                  <a:pt x="242" y="158"/>
                  <a:pt x="242" y="318"/>
                </a:cubicBezTo>
                <a:lnTo>
                  <a:pt x="242" y="1597"/>
                </a:lnTo>
                <a:cubicBezTo>
                  <a:pt x="242" y="1757"/>
                  <a:pt x="363" y="1917"/>
                  <a:pt x="485" y="1917"/>
                </a:cubicBezTo>
                <a:cubicBezTo>
                  <a:pt x="363" y="1917"/>
                  <a:pt x="242" y="2077"/>
                  <a:pt x="242" y="2237"/>
                </a:cubicBezTo>
                <a:lnTo>
                  <a:pt x="242" y="3516"/>
                </a:lnTo>
                <a:cubicBezTo>
                  <a:pt x="242" y="3676"/>
                  <a:pt x="120" y="3836"/>
                  <a:pt x="0" y="3836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8709" name="Group 37"/>
          <p:cNvGrpSpPr>
            <a:grpSpLocks/>
          </p:cNvGrpSpPr>
          <p:nvPr/>
        </p:nvGrpSpPr>
        <p:grpSpPr bwMode="auto">
          <a:xfrm rot="10800000" flipH="1">
            <a:off x="866775" y="1447800"/>
            <a:ext cx="407988" cy="293688"/>
            <a:chOff x="3353" y="2605"/>
            <a:chExt cx="257" cy="257"/>
          </a:xfrm>
        </p:grpSpPr>
        <p:sp>
          <p:nvSpPr>
            <p:cNvPr id="28710" name="Line 38"/>
            <p:cNvSpPr>
              <a:spLocks noChangeShapeType="1"/>
            </p:cNvSpPr>
            <p:nvPr/>
          </p:nvSpPr>
          <p:spPr bwMode="auto">
            <a:xfrm flipV="1">
              <a:off x="3359" y="2605"/>
              <a:ext cx="0" cy="2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11" name="Line 39"/>
            <p:cNvSpPr>
              <a:spLocks noChangeShapeType="1"/>
            </p:cNvSpPr>
            <p:nvPr/>
          </p:nvSpPr>
          <p:spPr bwMode="auto">
            <a:xfrm rot="16200000" flipV="1">
              <a:off x="3482" y="2476"/>
              <a:ext cx="0" cy="2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12" name="Text Box 40"/>
          <p:cNvSpPr txBox="1">
            <a:spLocks noChangeArrowheads="1"/>
          </p:cNvSpPr>
          <p:nvPr/>
        </p:nvSpPr>
        <p:spPr bwMode="auto">
          <a:xfrm>
            <a:off x="457200" y="1173163"/>
            <a:ext cx="806450" cy="27463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Title Bar</a:t>
            </a:r>
            <a:endParaRPr lang="en-US" sz="12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38800" y="6096000"/>
            <a:ext cx="129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libri" pitchFamily="34" charset="0"/>
              </a:rPr>
              <a:t>Page 3</a:t>
            </a:r>
            <a:endParaRPr lang="en-US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524000"/>
            <a:ext cx="7046913" cy="4381500"/>
          </a:xfrm>
          <a:prstGeom prst="rect">
            <a:avLst/>
          </a:prstGeom>
          <a:noFill/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Item</a:t>
            </a:r>
          </a:p>
        </p:txBody>
      </p:sp>
      <p:sp>
        <p:nvSpPr>
          <p:cNvPr id="30724" name="Freeform 4"/>
          <p:cNvSpPr>
            <a:spLocks noChangeArrowheads="1"/>
          </p:cNvSpPr>
          <p:nvPr/>
        </p:nvSpPr>
        <p:spPr bwMode="auto">
          <a:xfrm>
            <a:off x="5157788" y="3044825"/>
            <a:ext cx="304800" cy="2565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2" y="318"/>
              </a:cxn>
              <a:cxn ang="0">
                <a:pos x="242" y="1597"/>
              </a:cxn>
              <a:cxn ang="0">
                <a:pos x="485" y="1917"/>
              </a:cxn>
              <a:cxn ang="0">
                <a:pos x="242" y="2237"/>
              </a:cxn>
              <a:cxn ang="0">
                <a:pos x="242" y="3516"/>
              </a:cxn>
              <a:cxn ang="0">
                <a:pos x="0" y="3836"/>
              </a:cxn>
            </a:cxnLst>
            <a:rect l="0" t="0" r="r" b="b"/>
            <a:pathLst>
              <a:path w="486" h="3837">
                <a:moveTo>
                  <a:pt x="0" y="0"/>
                </a:moveTo>
                <a:cubicBezTo>
                  <a:pt x="120" y="0"/>
                  <a:pt x="242" y="158"/>
                  <a:pt x="242" y="318"/>
                </a:cubicBezTo>
                <a:lnTo>
                  <a:pt x="242" y="1597"/>
                </a:lnTo>
                <a:cubicBezTo>
                  <a:pt x="242" y="1757"/>
                  <a:pt x="363" y="1917"/>
                  <a:pt x="485" y="1917"/>
                </a:cubicBezTo>
                <a:cubicBezTo>
                  <a:pt x="363" y="1917"/>
                  <a:pt x="242" y="2077"/>
                  <a:pt x="242" y="2237"/>
                </a:cubicBezTo>
                <a:lnTo>
                  <a:pt x="242" y="3516"/>
                </a:lnTo>
                <a:cubicBezTo>
                  <a:pt x="242" y="3676"/>
                  <a:pt x="120" y="3836"/>
                  <a:pt x="0" y="3836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468938" y="3898900"/>
            <a:ext cx="1649412" cy="831850"/>
          </a:xfrm>
          <a:prstGeom prst="rect">
            <a:avLst/>
          </a:prstGeom>
          <a:solidFill>
            <a:srgbClr val="33339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latin typeface="Arial" charset="0"/>
              </a:rPr>
              <a:t>Items in Outlook </a:t>
            </a:r>
          </a:p>
          <a:p>
            <a:pPr algn="ctr"/>
            <a:r>
              <a:rPr lang="en-US" sz="1200" b="1">
                <a:latin typeface="Arial" charset="0"/>
              </a:rPr>
              <a:t>includes messages,</a:t>
            </a:r>
          </a:p>
          <a:p>
            <a:pPr algn="ctr"/>
            <a:r>
              <a:rPr lang="en-US" sz="1200" b="1">
                <a:latin typeface="Arial" charset="0"/>
              </a:rPr>
              <a:t> appointments, </a:t>
            </a:r>
          </a:p>
          <a:p>
            <a:pPr algn="ctr"/>
            <a:r>
              <a:rPr lang="en-US" sz="1200" b="1">
                <a:latin typeface="Arial" charset="0"/>
              </a:rPr>
              <a:t>meetings, and tasks</a:t>
            </a:r>
            <a:endParaRPr lang="en-GB" sz="1200" b="1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6096000"/>
            <a:ext cx="129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libri" pitchFamily="34" charset="0"/>
              </a:rPr>
              <a:t>Page 4</a:t>
            </a:r>
            <a:endParaRPr lang="en-US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1552575"/>
            <a:ext cx="7046913" cy="4381500"/>
          </a:xfrm>
          <a:prstGeom prst="rect">
            <a:avLst/>
          </a:prstGeom>
          <a:noFill/>
        </p:spPr>
      </p:pic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Folder</a:t>
            </a:r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 rot="16200000" flipH="1">
            <a:off x="2016125" y="3606800"/>
            <a:ext cx="0" cy="63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85725" y="3594100"/>
            <a:ext cx="1684338" cy="652463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The Inbox folder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 stores and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organizes messages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6096000"/>
            <a:ext cx="129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libri" pitchFamily="34" charset="0"/>
              </a:rPr>
              <a:t>Page 5</a:t>
            </a:r>
            <a:endParaRPr lang="en-US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5" name="Picture 9" descr="todo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800" y="1771650"/>
            <a:ext cx="7067550" cy="4400550"/>
          </a:xfrm>
          <a:prstGeom prst="rect">
            <a:avLst/>
          </a:prstGeom>
          <a:noFill/>
        </p:spPr>
      </p:pic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To-Do Bar</a:t>
            </a:r>
          </a:p>
        </p:txBody>
      </p:sp>
      <p:sp>
        <p:nvSpPr>
          <p:cNvPr id="34820" name="Freeform 4"/>
          <p:cNvSpPr>
            <a:spLocks noChangeArrowheads="1"/>
          </p:cNvSpPr>
          <p:nvPr/>
        </p:nvSpPr>
        <p:spPr bwMode="auto">
          <a:xfrm>
            <a:off x="7175500" y="2597150"/>
            <a:ext cx="203200" cy="32448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2" y="318"/>
              </a:cxn>
              <a:cxn ang="0">
                <a:pos x="242" y="1597"/>
              </a:cxn>
              <a:cxn ang="0">
                <a:pos x="485" y="1917"/>
              </a:cxn>
              <a:cxn ang="0">
                <a:pos x="242" y="2237"/>
              </a:cxn>
              <a:cxn ang="0">
                <a:pos x="242" y="3516"/>
              </a:cxn>
              <a:cxn ang="0">
                <a:pos x="0" y="3836"/>
              </a:cxn>
            </a:cxnLst>
            <a:rect l="0" t="0" r="r" b="b"/>
            <a:pathLst>
              <a:path w="486" h="3837">
                <a:moveTo>
                  <a:pt x="0" y="0"/>
                </a:moveTo>
                <a:cubicBezTo>
                  <a:pt x="120" y="0"/>
                  <a:pt x="242" y="158"/>
                  <a:pt x="242" y="318"/>
                </a:cubicBezTo>
                <a:lnTo>
                  <a:pt x="242" y="1597"/>
                </a:lnTo>
                <a:cubicBezTo>
                  <a:pt x="242" y="1757"/>
                  <a:pt x="363" y="1917"/>
                  <a:pt x="485" y="1917"/>
                </a:cubicBezTo>
                <a:cubicBezTo>
                  <a:pt x="363" y="1917"/>
                  <a:pt x="242" y="2077"/>
                  <a:pt x="242" y="2237"/>
                </a:cubicBezTo>
                <a:lnTo>
                  <a:pt x="242" y="3516"/>
                </a:lnTo>
                <a:cubicBezTo>
                  <a:pt x="242" y="3676"/>
                  <a:pt x="120" y="3836"/>
                  <a:pt x="0" y="3836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7413625" y="3727450"/>
            <a:ext cx="1663700" cy="1017588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The To-Do bar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 displays the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Calendar, upcoming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appointments, and  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follow-up messages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rot="5400000">
            <a:off x="6246813" y="210185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6172200" y="1174750"/>
            <a:ext cx="1196975" cy="4699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Minimizes the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charset="0"/>
              </a:rPr>
              <a:t>To-Do bar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6096000"/>
            <a:ext cx="1295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Calibri" pitchFamily="34" charset="0"/>
              </a:rPr>
              <a:t>Page 6</a:t>
            </a:r>
            <a:endParaRPr lang="en-US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3150" y="1990725"/>
            <a:ext cx="5456238" cy="3676650"/>
          </a:xfrm>
          <a:prstGeom prst="rect">
            <a:avLst/>
          </a:prstGeom>
          <a:noFill/>
        </p:spPr>
      </p:pic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New Message Window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 rot="16200000" flipH="1">
            <a:off x="2349500" y="4572000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901700" y="4724400"/>
            <a:ext cx="1262063" cy="274638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Message Body</a:t>
            </a:r>
            <a:endParaRPr lang="en-US" sz="1200" b="1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6" name="Picture 8" descr="tiklo"/>
          <p:cNvPicPr>
            <a:picLocks noChangeAspect="1" noChangeArrowheads="1"/>
          </p:cNvPicPr>
          <p:nvPr/>
        </p:nvPicPr>
        <p:blipFill>
          <a:blip r:embed="rId3"/>
          <a:srcRect l="357" t="308" r="22401" b="37538"/>
          <a:stretch>
            <a:fillRect/>
          </a:stretch>
        </p:blipFill>
        <p:spPr bwMode="auto">
          <a:xfrm>
            <a:off x="2166938" y="2319338"/>
            <a:ext cx="5473700" cy="2557462"/>
          </a:xfrm>
          <a:prstGeom prst="rect">
            <a:avLst/>
          </a:prstGeom>
          <a:noFill/>
        </p:spPr>
      </p:pic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Office Button            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rot="16200000" flipH="1">
            <a:off x="1963738" y="230028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762000" y="2370138"/>
            <a:ext cx="942975" cy="4445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The Office</a:t>
            </a:r>
          </a:p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Button</a:t>
            </a:r>
            <a:endParaRPr lang="en-US" sz="1200" b="1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525" y="2732088"/>
            <a:ext cx="7046913" cy="1390650"/>
          </a:xfrm>
          <a:prstGeom prst="rect">
            <a:avLst/>
          </a:prstGeom>
          <a:noFill/>
        </p:spPr>
      </p:pic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Quick Access Toolbar</a:t>
            </a:r>
          </a:p>
        </p:txBody>
      </p:sp>
      <p:sp>
        <p:nvSpPr>
          <p:cNvPr id="79876" name="Freeform 4"/>
          <p:cNvSpPr>
            <a:spLocks noChangeArrowheads="1"/>
          </p:cNvSpPr>
          <p:nvPr/>
        </p:nvSpPr>
        <p:spPr bwMode="auto">
          <a:xfrm>
            <a:off x="1638300" y="2628900"/>
            <a:ext cx="2171700" cy="188913"/>
          </a:xfrm>
          <a:custGeom>
            <a:avLst/>
            <a:gdLst/>
            <a:ahLst/>
            <a:cxnLst>
              <a:cxn ang="0">
                <a:pos x="6031" y="423"/>
              </a:cxn>
              <a:cxn ang="0">
                <a:pos x="5532" y="212"/>
              </a:cxn>
              <a:cxn ang="0">
                <a:pos x="3521" y="212"/>
              </a:cxn>
              <a:cxn ang="0">
                <a:pos x="3017" y="0"/>
              </a:cxn>
              <a:cxn ang="0">
                <a:pos x="2514" y="212"/>
              </a:cxn>
              <a:cxn ang="0">
                <a:pos x="503" y="212"/>
              </a:cxn>
              <a:cxn ang="0">
                <a:pos x="0" y="423"/>
              </a:cxn>
            </a:cxnLst>
            <a:rect l="0" t="0" r="r" b="b"/>
            <a:pathLst>
              <a:path w="6032" h="424">
                <a:moveTo>
                  <a:pt x="6031" y="423"/>
                </a:moveTo>
                <a:cubicBezTo>
                  <a:pt x="6031" y="319"/>
                  <a:pt x="5783" y="212"/>
                  <a:pt x="5532" y="212"/>
                </a:cubicBezTo>
                <a:lnTo>
                  <a:pt x="3521" y="212"/>
                </a:lnTo>
                <a:cubicBezTo>
                  <a:pt x="3269" y="212"/>
                  <a:pt x="3017" y="106"/>
                  <a:pt x="3017" y="0"/>
                </a:cubicBezTo>
                <a:cubicBezTo>
                  <a:pt x="3017" y="106"/>
                  <a:pt x="2766" y="212"/>
                  <a:pt x="2514" y="212"/>
                </a:cubicBezTo>
                <a:lnTo>
                  <a:pt x="503" y="212"/>
                </a:lnTo>
                <a:cubicBezTo>
                  <a:pt x="252" y="212"/>
                  <a:pt x="0" y="319"/>
                  <a:pt x="0" y="423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4" name="Freeform 12"/>
          <p:cNvSpPr>
            <a:spLocks noChangeArrowheads="1"/>
          </p:cNvSpPr>
          <p:nvPr/>
        </p:nvSpPr>
        <p:spPr bwMode="auto">
          <a:xfrm>
            <a:off x="1687513" y="2971800"/>
            <a:ext cx="930275" cy="177800"/>
          </a:xfrm>
          <a:custGeom>
            <a:avLst/>
            <a:gdLst/>
            <a:ahLst/>
            <a:cxnLst>
              <a:cxn ang="0">
                <a:pos x="2583" y="0"/>
              </a:cxn>
              <a:cxn ang="0">
                <a:pos x="2369" y="246"/>
              </a:cxn>
              <a:cxn ang="0">
                <a:pos x="1508" y="246"/>
              </a:cxn>
              <a:cxn ang="0">
                <a:pos x="1293" y="493"/>
              </a:cxn>
              <a:cxn ang="0">
                <a:pos x="1077" y="246"/>
              </a:cxn>
              <a:cxn ang="0">
                <a:pos x="216" y="246"/>
              </a:cxn>
              <a:cxn ang="0">
                <a:pos x="0" y="0"/>
              </a:cxn>
            </a:cxnLst>
            <a:rect l="0" t="0" r="r" b="b"/>
            <a:pathLst>
              <a:path w="2584" h="494">
                <a:moveTo>
                  <a:pt x="2583" y="0"/>
                </a:moveTo>
                <a:cubicBezTo>
                  <a:pt x="2583" y="122"/>
                  <a:pt x="2477" y="246"/>
                  <a:pt x="2369" y="246"/>
                </a:cubicBezTo>
                <a:lnTo>
                  <a:pt x="1508" y="246"/>
                </a:lnTo>
                <a:cubicBezTo>
                  <a:pt x="1400" y="246"/>
                  <a:pt x="1293" y="369"/>
                  <a:pt x="1293" y="493"/>
                </a:cubicBezTo>
                <a:cubicBezTo>
                  <a:pt x="1293" y="369"/>
                  <a:pt x="1185" y="246"/>
                  <a:pt x="1077" y="246"/>
                </a:cubicBezTo>
                <a:lnTo>
                  <a:pt x="216" y="246"/>
                </a:lnTo>
                <a:cubicBezTo>
                  <a:pt x="108" y="246"/>
                  <a:pt x="0" y="122"/>
                  <a:pt x="0" y="0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2105025" y="2133600"/>
            <a:ext cx="1236663" cy="4445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Quick Access </a:t>
            </a:r>
          </a:p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Toolbar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1485900" y="3165475"/>
            <a:ext cx="1333500" cy="274638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Default Options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525" y="2732088"/>
            <a:ext cx="7046913" cy="1390650"/>
          </a:xfrm>
          <a:prstGeom prst="rect">
            <a:avLst/>
          </a:prstGeom>
          <a:noFill/>
        </p:spPr>
      </p:pic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6846888" cy="604837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Ribbon</a:t>
            </a:r>
          </a:p>
        </p:txBody>
      </p:sp>
      <p:sp>
        <p:nvSpPr>
          <p:cNvPr id="81924" name="Freeform 4"/>
          <p:cNvSpPr>
            <a:spLocks noChangeArrowheads="1"/>
          </p:cNvSpPr>
          <p:nvPr/>
        </p:nvSpPr>
        <p:spPr bwMode="auto">
          <a:xfrm>
            <a:off x="1619250" y="2895600"/>
            <a:ext cx="2590800" cy="152400"/>
          </a:xfrm>
          <a:custGeom>
            <a:avLst/>
            <a:gdLst/>
            <a:ahLst/>
            <a:cxnLst>
              <a:cxn ang="0">
                <a:pos x="7196" y="423"/>
              </a:cxn>
              <a:cxn ang="0">
                <a:pos x="6600" y="212"/>
              </a:cxn>
              <a:cxn ang="0">
                <a:pos x="4201" y="212"/>
              </a:cxn>
              <a:cxn ang="0">
                <a:pos x="3600" y="0"/>
              </a:cxn>
              <a:cxn ang="0">
                <a:pos x="3000" y="212"/>
              </a:cxn>
              <a:cxn ang="0">
                <a:pos x="601" y="212"/>
              </a:cxn>
              <a:cxn ang="0">
                <a:pos x="0" y="423"/>
              </a:cxn>
            </a:cxnLst>
            <a:rect l="0" t="0" r="r" b="b"/>
            <a:pathLst>
              <a:path w="7197" h="424">
                <a:moveTo>
                  <a:pt x="7196" y="423"/>
                </a:moveTo>
                <a:cubicBezTo>
                  <a:pt x="7196" y="319"/>
                  <a:pt x="6900" y="212"/>
                  <a:pt x="6600" y="212"/>
                </a:cubicBezTo>
                <a:lnTo>
                  <a:pt x="4201" y="212"/>
                </a:lnTo>
                <a:cubicBezTo>
                  <a:pt x="3900" y="212"/>
                  <a:pt x="3600" y="107"/>
                  <a:pt x="3600" y="0"/>
                </a:cubicBezTo>
                <a:cubicBezTo>
                  <a:pt x="3600" y="107"/>
                  <a:pt x="3300" y="212"/>
                  <a:pt x="3000" y="212"/>
                </a:cubicBezTo>
                <a:lnTo>
                  <a:pt x="601" y="212"/>
                </a:lnTo>
                <a:cubicBezTo>
                  <a:pt x="301" y="212"/>
                  <a:pt x="0" y="319"/>
                  <a:pt x="0" y="423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2" name="Freeform 12"/>
          <p:cNvSpPr>
            <a:spLocks noChangeArrowheads="1"/>
          </p:cNvSpPr>
          <p:nvPr/>
        </p:nvSpPr>
        <p:spPr bwMode="auto">
          <a:xfrm>
            <a:off x="1198563" y="4154488"/>
            <a:ext cx="3221037" cy="190500"/>
          </a:xfrm>
          <a:custGeom>
            <a:avLst/>
            <a:gdLst/>
            <a:ahLst/>
            <a:cxnLst>
              <a:cxn ang="0">
                <a:pos x="8946" y="0"/>
              </a:cxn>
              <a:cxn ang="0">
                <a:pos x="8205" y="263"/>
              </a:cxn>
              <a:cxn ang="0">
                <a:pos x="5223" y="263"/>
              </a:cxn>
              <a:cxn ang="0">
                <a:pos x="4476" y="528"/>
              </a:cxn>
              <a:cxn ang="0">
                <a:pos x="3729" y="263"/>
              </a:cxn>
              <a:cxn ang="0">
                <a:pos x="747" y="263"/>
              </a:cxn>
              <a:cxn ang="0">
                <a:pos x="0" y="0"/>
              </a:cxn>
            </a:cxnLst>
            <a:rect l="0" t="0" r="r" b="b"/>
            <a:pathLst>
              <a:path w="8947" h="529">
                <a:moveTo>
                  <a:pt x="8946" y="0"/>
                </a:moveTo>
                <a:cubicBezTo>
                  <a:pt x="8946" y="130"/>
                  <a:pt x="8579" y="263"/>
                  <a:pt x="8205" y="263"/>
                </a:cubicBezTo>
                <a:lnTo>
                  <a:pt x="5223" y="263"/>
                </a:lnTo>
                <a:cubicBezTo>
                  <a:pt x="4851" y="263"/>
                  <a:pt x="4476" y="395"/>
                  <a:pt x="4476" y="528"/>
                </a:cubicBezTo>
                <a:cubicBezTo>
                  <a:pt x="4476" y="395"/>
                  <a:pt x="4104" y="263"/>
                  <a:pt x="3729" y="263"/>
                </a:cubicBezTo>
                <a:lnTo>
                  <a:pt x="747" y="263"/>
                </a:lnTo>
                <a:cubicBezTo>
                  <a:pt x="375" y="263"/>
                  <a:pt x="0" y="130"/>
                  <a:pt x="0" y="0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40" name="Line 20"/>
          <p:cNvSpPr>
            <a:spLocks noChangeShapeType="1"/>
          </p:cNvSpPr>
          <p:nvPr/>
        </p:nvSpPr>
        <p:spPr bwMode="auto">
          <a:xfrm flipV="1">
            <a:off x="6535738" y="4076700"/>
            <a:ext cx="1587" cy="495300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48" name="Text Box 28"/>
          <p:cNvSpPr txBox="1">
            <a:spLocks noChangeArrowheads="1"/>
          </p:cNvSpPr>
          <p:nvPr/>
        </p:nvSpPr>
        <p:spPr bwMode="auto">
          <a:xfrm>
            <a:off x="2638425" y="2541588"/>
            <a:ext cx="552450" cy="27463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Tabs</a:t>
            </a:r>
          </a:p>
        </p:txBody>
      </p:sp>
      <p:sp>
        <p:nvSpPr>
          <p:cNvPr id="81949" name="Text Box 29"/>
          <p:cNvSpPr txBox="1">
            <a:spLocks noChangeArrowheads="1"/>
          </p:cNvSpPr>
          <p:nvPr/>
        </p:nvSpPr>
        <p:spPr bwMode="auto">
          <a:xfrm>
            <a:off x="2439988" y="4406900"/>
            <a:ext cx="739775" cy="274638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Groups</a:t>
            </a:r>
          </a:p>
        </p:txBody>
      </p:sp>
      <p:sp>
        <p:nvSpPr>
          <p:cNvPr id="81950" name="Text Box 30"/>
          <p:cNvSpPr txBox="1">
            <a:spLocks noChangeArrowheads="1"/>
          </p:cNvSpPr>
          <p:nvPr/>
        </p:nvSpPr>
        <p:spPr bwMode="auto">
          <a:xfrm>
            <a:off x="6019800" y="4406900"/>
            <a:ext cx="1025525" cy="274638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78787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solidFill>
                  <a:schemeClr val="tx1"/>
                </a:solidFill>
                <a:latin typeface="Arial" charset="0"/>
              </a:rPr>
              <a:t>Commands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Black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187</Words>
  <PresentationFormat>On-screen Show (4:3)</PresentationFormat>
  <Paragraphs>77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Microsoft Office Outlook 2007</vt:lpstr>
      <vt:lpstr>The Microsoft Office Outlook 2007 Window</vt:lpstr>
      <vt:lpstr>Item</vt:lpstr>
      <vt:lpstr>Folder</vt:lpstr>
      <vt:lpstr>The To-Do Bar</vt:lpstr>
      <vt:lpstr>The New Message Window</vt:lpstr>
      <vt:lpstr>The Office Button            </vt:lpstr>
      <vt:lpstr>The Quick Access Toolbar</vt:lpstr>
      <vt:lpstr>The Ribbon</vt:lpstr>
      <vt:lpstr>The Message Tab</vt:lpstr>
      <vt:lpstr>Insert Tab</vt:lpstr>
      <vt:lpstr>Options Tab</vt:lpstr>
      <vt:lpstr>The Format Text Tab</vt:lpstr>
      <vt:lpstr>The AutoPreview Feature</vt:lpstr>
      <vt:lpstr>The Infobar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Visuals Template</dc:title>
  <dc:creator>moorejd</dc:creator>
  <cp:lastModifiedBy>clinlan\moorejd</cp:lastModifiedBy>
  <cp:revision>120</cp:revision>
  <dcterms:modified xsi:type="dcterms:W3CDTF">2007-07-10T01:27:34Z</dcterms:modified>
</cp:coreProperties>
</file>