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194675" y="6659563"/>
            <a:ext cx="949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700">
                <a:solidFill>
                  <a:srgbClr val="025895"/>
                </a:solidFill>
                <a:latin typeface="Arial" charset="0"/>
              </a:rPr>
              <a:t>020870A01_LT  </a:t>
            </a:r>
            <a:fld id="{1D045AC3-A624-47A8-B98C-1819331EB74A}" type="slidenum">
              <a:rPr lang="en-US" altLang="en-US" sz="700">
                <a:solidFill>
                  <a:srgbClr val="025895"/>
                </a:solidFill>
                <a:latin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700">
              <a:solidFill>
                <a:srgbClr val="025895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6659563"/>
            <a:ext cx="949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700">
                <a:solidFill>
                  <a:srgbClr val="2D69AC"/>
                </a:solidFill>
                <a:latin typeface="Arial" charset="0"/>
              </a:rPr>
              <a:t>020870A01_LT  </a:t>
            </a:r>
            <a:fld id="{D3CAD85A-2205-4871-A9E9-350B96B4EE02}" type="slidenum">
              <a:rPr lang="en-US" altLang="en-US" sz="700">
                <a:solidFill>
                  <a:srgbClr val="2D69AC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700">
              <a:solidFill>
                <a:srgbClr val="2D69AC"/>
              </a:solidFill>
              <a:latin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3075" y="755650"/>
            <a:ext cx="6362700" cy="2901950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075" y="4200525"/>
            <a:ext cx="5465763" cy="122237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altLang="zh-CN"/>
              <a:t>Click to edit Master subtitle style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304800"/>
            <a:ext cx="2130425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0525" y="304800"/>
            <a:ext cx="6242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676400"/>
            <a:ext cx="4178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676400"/>
            <a:ext cx="4178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04800"/>
            <a:ext cx="8524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676400"/>
            <a:ext cx="8509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0" y="6659563"/>
            <a:ext cx="9493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700">
                <a:solidFill>
                  <a:srgbClr val="025895"/>
                </a:solidFill>
                <a:latin typeface="Arial" charset="0"/>
              </a:rPr>
              <a:t>020870A01_LT  </a:t>
            </a:r>
            <a:fld id="{CEF7558D-7EFC-4C9A-8FEF-309558622FB5}" type="slidenum">
              <a:rPr lang="en-US" altLang="en-US" sz="700">
                <a:solidFill>
                  <a:srgbClr val="025895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700">
              <a:solidFill>
                <a:srgbClr val="025895"/>
              </a:solidFill>
              <a:latin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5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1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1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1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SimSun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宋体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宋体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宋体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quare 721 Blk" pitchFamily="34" charset="0"/>
          <a:ea typeface="宋体" pitchFamily="2" charset="-122"/>
        </a:defRPr>
      </a:lvl9pPr>
    </p:titleStyle>
    <p:bodyStyle>
      <a:lvl1pPr marL="338138" indent="-338138" algn="l" rtl="0" eaLnBrk="0" fontAlgn="base" hangingPunct="0">
        <a:lnSpc>
          <a:spcPct val="90000"/>
        </a:lnSpc>
        <a:spcBef>
          <a:spcPct val="20000"/>
        </a:spcBef>
        <a:spcAft>
          <a:spcPct val="2000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7388" indent="-2349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folHlink"/>
        </a:buClr>
        <a:buSzPct val="110000"/>
        <a:buChar char="•"/>
        <a:defRPr sz="2400">
          <a:solidFill>
            <a:schemeClr val="tx1"/>
          </a:solidFill>
          <a:latin typeface="+mn-lt"/>
          <a:ea typeface="SimSun" pitchFamily="2" charset="-122"/>
        </a:defRPr>
      </a:lvl2pPr>
      <a:lvl3pPr marL="1023938" indent="-2222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accent2"/>
        </a:buClr>
        <a:buChar char="–"/>
        <a:defRPr sz="2400">
          <a:solidFill>
            <a:schemeClr val="tx1"/>
          </a:solidFill>
          <a:latin typeface="+mn-lt"/>
          <a:ea typeface="SimSun" pitchFamily="2" charset="-122"/>
        </a:defRPr>
      </a:lvl3pPr>
      <a:lvl4pPr marL="1882775" indent="-2222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–"/>
        <a:defRPr sz="2000">
          <a:solidFill>
            <a:schemeClr val="tx1"/>
          </a:solidFill>
          <a:latin typeface="Times New Roman" pitchFamily="18" charset="-70"/>
          <a:ea typeface="SimSun" pitchFamily="2" charset="-122"/>
        </a:defRPr>
      </a:lvl4pPr>
      <a:lvl5pPr marL="2459038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2000">
          <a:solidFill>
            <a:schemeClr val="tx1"/>
          </a:solidFill>
          <a:latin typeface="Times New Roman" pitchFamily="18" charset="-70"/>
          <a:ea typeface="SimSun" pitchFamily="2" charset="-122"/>
        </a:defRPr>
      </a:lvl5pPr>
      <a:lvl6pPr marL="2916238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2000">
          <a:solidFill>
            <a:schemeClr val="tx1"/>
          </a:solidFill>
          <a:latin typeface="Times New Roman" pitchFamily="18" charset="-70"/>
          <a:ea typeface="+mn-ea"/>
        </a:defRPr>
      </a:lvl6pPr>
      <a:lvl7pPr marL="3373438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2000">
          <a:solidFill>
            <a:schemeClr val="tx1"/>
          </a:solidFill>
          <a:latin typeface="Times New Roman" pitchFamily="18" charset="-70"/>
          <a:ea typeface="+mn-ea"/>
        </a:defRPr>
      </a:lvl7pPr>
      <a:lvl8pPr marL="3830638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2000">
          <a:solidFill>
            <a:schemeClr val="tx1"/>
          </a:solidFill>
          <a:latin typeface="Times New Roman" pitchFamily="18" charset="-70"/>
          <a:ea typeface="+mn-ea"/>
        </a:defRPr>
      </a:lvl8pPr>
      <a:lvl9pPr marL="4287838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2000">
          <a:solidFill>
            <a:schemeClr val="tx1"/>
          </a:solidFill>
          <a:latin typeface="Times New Roman" pitchFamily="18" charset="-7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ea typeface="+mj-ea"/>
              </a:rPr>
              <a:t>Writing The </a:t>
            </a:r>
            <a:br>
              <a:rPr lang="en-US" altLang="zh-CN" dirty="0" smtClean="0">
                <a:ea typeface="+mj-ea"/>
              </a:rPr>
            </a:br>
            <a:r>
              <a:rPr lang="en-US" altLang="zh-CN" dirty="0" smtClean="0">
                <a:ea typeface="+mj-ea"/>
              </a:rPr>
              <a:t>Effective Resume &amp; Cover Letter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5465763" cy="1222375"/>
          </a:xfrm>
        </p:spPr>
        <p:txBody>
          <a:bodyPr/>
          <a:lstStyle/>
          <a:p>
            <a:pPr>
              <a:defRPr/>
            </a:pPr>
            <a:r>
              <a:rPr lang="en-US" altLang="zh-CN" sz="3200" dirty="0" smtClean="0">
                <a:ea typeface="+mn-ea"/>
              </a:rPr>
              <a:t>The First Step Towards Landing Your Next Job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-228600" y="5410200"/>
            <a:ext cx="64770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Erica Davis, MSNP, GCDF, GAL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Health Careers Program Coordinator</a:t>
            </a:r>
          </a:p>
        </p:txBody>
      </p:sp>
    </p:spTree>
  </p:cSld>
  <p:clrMapOvr>
    <a:masterClrMapping/>
  </p:clrMapOvr>
  <p:transition>
    <p:cover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Basic Checklist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No spelling or grammar errors.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Neat, clean, and professional looking.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Length should be 1-2 pages.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Margins at sides and bottom.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Layout makes reading easy. Use of white space is effective.</a:t>
            </a:r>
          </a:p>
        </p:txBody>
      </p:sp>
    </p:spTree>
  </p:cSld>
  <p:clrMapOvr>
    <a:masterClrMapping/>
  </p:clrMapOvr>
  <p:transition>
    <p:cover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Basic Checklist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Important titles should be emphasized. Experiment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with fonts &amp; styles; </a:t>
            </a:r>
            <a:r>
              <a:rPr lang="en-US" altLang="zh-CN" b="1" smtClean="0">
                <a:ea typeface="+mn-ea"/>
              </a:rPr>
              <a:t>bold</a:t>
            </a:r>
            <a:r>
              <a:rPr lang="en-US" altLang="zh-CN" smtClean="0">
                <a:ea typeface="+mn-ea"/>
              </a:rPr>
              <a:t>, </a:t>
            </a:r>
            <a:r>
              <a:rPr lang="en-US" altLang="zh-CN" i="1" smtClean="0">
                <a:ea typeface="+mn-ea"/>
              </a:rPr>
              <a:t>italic</a:t>
            </a:r>
            <a:r>
              <a:rPr lang="en-US" altLang="zh-CN" smtClean="0">
                <a:ea typeface="+mn-ea"/>
              </a:rPr>
              <a:t>, and </a:t>
            </a:r>
            <a:r>
              <a:rPr lang="en-US" altLang="zh-CN" u="sng" smtClean="0">
                <a:ea typeface="+mn-ea"/>
              </a:rPr>
              <a:t>underlines.</a:t>
            </a:r>
            <a:r>
              <a:rPr lang="en-US" altLang="zh-CN" smtClean="0">
                <a:ea typeface="+mn-ea"/>
              </a:rPr>
              <a:t> No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more than 2 or 3 different sizes.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Information is logically recorded.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Use Action Verbs for accomplishments &amp; results.</a:t>
            </a:r>
          </a:p>
        </p:txBody>
      </p:sp>
    </p:spTree>
  </p:cSld>
  <p:clrMapOvr>
    <a:masterClrMapping/>
  </p:clrMapOvr>
  <p:transition>
    <p:cover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Basic Checklist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Bullet points when possible for accomplishments.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Quantify your results whenever you can.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Format - chronological</a:t>
            </a:r>
          </a:p>
        </p:txBody>
      </p:sp>
    </p:spTree>
  </p:cSld>
  <p:clrMapOvr>
    <a:masterClrMapping/>
  </p:clrMapOvr>
  <p:transition>
    <p:cover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Writing An Effective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 Cover Letter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509000" cy="3962400"/>
          </a:xfrm>
        </p:spPr>
        <p:txBody>
          <a:bodyPr/>
          <a:lstStyle/>
          <a:p>
            <a:pPr>
              <a:defRPr/>
            </a:pPr>
            <a:r>
              <a:rPr lang="en-US" altLang="zh-CN" sz="2800" smtClean="0">
                <a:ea typeface="+mn-ea"/>
              </a:rPr>
              <a:t>How to write a cover letter.</a:t>
            </a:r>
          </a:p>
          <a:p>
            <a:pPr lvl="1">
              <a:defRPr/>
            </a:pPr>
            <a:r>
              <a:rPr lang="en-US" altLang="zh-CN" sz="2800" smtClean="0">
                <a:ea typeface="+mn-ea"/>
              </a:rPr>
              <a:t>Rules</a:t>
            </a:r>
          </a:p>
          <a:p>
            <a:pPr lvl="1">
              <a:defRPr/>
            </a:pPr>
            <a:r>
              <a:rPr lang="en-US" altLang="zh-CN" sz="2800" smtClean="0">
                <a:ea typeface="+mn-ea"/>
              </a:rPr>
              <a:t>Contents</a:t>
            </a:r>
          </a:p>
        </p:txBody>
      </p:sp>
    </p:spTree>
  </p:cSld>
  <p:clrMapOvr>
    <a:masterClrMapping/>
  </p:clrMapOvr>
  <p:transition>
    <p:cover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How To Write A Cover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Letter - Rules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Give enough information to interest the reader, don’t 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overwhelm.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Research the company. Address the letter to a 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specific person.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Answer an ad if you have 50% of the skills or                           background that the ad requires.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Mention the person who referred you  if appropriate.</a:t>
            </a:r>
          </a:p>
        </p:txBody>
      </p:sp>
    </p:spTree>
  </p:cSld>
  <p:clrMapOvr>
    <a:masterClrMapping/>
  </p:clrMapOvr>
  <p:transition>
    <p:cover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How To Write A Cover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Letter - Contents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Your address, city, state, zip, and telephone number.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Date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Name, title, company, address, city, state, and zip of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person you’re writing to.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Greeting, followed by a colon.</a:t>
            </a:r>
          </a:p>
        </p:txBody>
      </p:sp>
    </p:spTree>
  </p:cSld>
  <p:clrMapOvr>
    <a:masterClrMapping/>
  </p:clrMapOvr>
  <p:transition>
    <p:cover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How To Write A Cover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Letter - Contents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Paragraph 1: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What you want.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How you know about the organization.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Mention enclosure of your resume.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Paragraph 2: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Concise overview of work history and skills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		that will help you perform the job.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Paragraph 3: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State confidence in your ability.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Give information on how you can be contacted.</a:t>
            </a:r>
          </a:p>
        </p:txBody>
      </p:sp>
    </p:spTree>
  </p:cSld>
  <p:clrMapOvr>
    <a:masterClrMapping/>
  </p:clrMapOvr>
  <p:transition>
    <p:cover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How To Write A Cover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Letter - Contents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8509000" cy="4800600"/>
          </a:xfrm>
        </p:spPr>
        <p:txBody>
          <a:bodyPr/>
          <a:lstStyle/>
          <a:p>
            <a:pPr marL="381000" indent="-381000">
              <a:defRPr/>
            </a:pPr>
            <a:r>
              <a:rPr lang="en-US" altLang="zh-CN" smtClean="0">
                <a:ea typeface="+mn-ea"/>
              </a:rPr>
              <a:t>Paragraph 4:</a:t>
            </a:r>
          </a:p>
          <a:p>
            <a:pPr marL="833438" lvl="1" indent="-381000">
              <a:defRPr/>
            </a:pPr>
            <a:r>
              <a:rPr lang="en-US" altLang="zh-CN" smtClean="0">
                <a:ea typeface="+mn-ea"/>
              </a:rPr>
              <a:t>Express appreciation</a:t>
            </a:r>
          </a:p>
          <a:p>
            <a:pPr marL="833438" lvl="1" indent="-381000">
              <a:defRPr/>
            </a:pPr>
            <a:endParaRPr lang="en-US" altLang="zh-CN" smtClean="0">
              <a:ea typeface="+mn-ea"/>
            </a:endParaRPr>
          </a:p>
          <a:p>
            <a:pPr marL="381000" indent="-381000">
              <a:defRPr/>
            </a:pPr>
            <a:r>
              <a:rPr lang="en-US" altLang="zh-CN" smtClean="0">
                <a:ea typeface="+mn-ea"/>
              </a:rPr>
              <a:t>Closing, signature, and typed name</a:t>
            </a:r>
          </a:p>
        </p:txBody>
      </p:sp>
    </p:spTree>
  </p:cSld>
  <p:clrMapOvr>
    <a:masterClrMapping/>
  </p:clrMapOvr>
  <p:transition>
    <p:cover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0"/>
            <a:ext cx="7391400" cy="533400"/>
          </a:xfrm>
        </p:spPr>
        <p:txBody>
          <a:bodyPr/>
          <a:lstStyle/>
          <a:p>
            <a:pPr>
              <a:defRPr/>
            </a:pPr>
            <a:r>
              <a:rPr lang="en-US" altLang="zh-CN" sz="8600" smtClean="0">
                <a:ea typeface="+mj-ea"/>
              </a:rPr>
              <a:t>Questions &amp; Answers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Writing An Effective Resume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What information should be in a resume?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Characteristics of a successful resume.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Functional or Chronological.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Scannable resume.</a:t>
            </a:r>
          </a:p>
        </p:txBody>
      </p:sp>
    </p:spTree>
  </p:cSld>
  <p:clrMapOvr>
    <a:masterClrMapping/>
  </p:clrMapOvr>
  <p:transition>
    <p:cover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What Information Should 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Be In A Resume?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178300" cy="4800600"/>
          </a:xfrm>
        </p:spPr>
        <p:txBody>
          <a:bodyPr/>
          <a:lstStyle/>
          <a:p>
            <a:pPr>
              <a:defRPr/>
            </a:pPr>
            <a:r>
              <a:rPr lang="en-US" altLang="zh-CN" sz="2000" smtClean="0">
                <a:ea typeface="+mn-ea"/>
              </a:rPr>
              <a:t>Identify Yourself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Education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Continuing Education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Work or Professional Experience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Volunteer Experience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Activities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Computer Skills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Professional Associations</a:t>
            </a:r>
          </a:p>
          <a:p>
            <a:pPr>
              <a:defRPr/>
            </a:pPr>
            <a:endParaRPr lang="zh-CN" altLang="en-US" sz="2000" smtClean="0">
              <a:ea typeface="+mn-ea"/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057400"/>
            <a:ext cx="4178300" cy="4800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zh-CN" sz="2000" smtClean="0">
                <a:ea typeface="+mn-ea"/>
              </a:rPr>
              <a:t>Optional Sections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Objective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Special Skills and Abilities</a:t>
            </a:r>
          </a:p>
          <a:p>
            <a:pPr>
              <a:defRPr/>
            </a:pPr>
            <a:r>
              <a:rPr lang="en-US" altLang="zh-CN" sz="2000" smtClean="0">
                <a:ea typeface="+mn-ea"/>
              </a:rPr>
              <a:t>Reference Statement</a:t>
            </a:r>
          </a:p>
        </p:txBody>
      </p:sp>
    </p:spTree>
  </p:cSld>
  <p:clrMapOvr>
    <a:masterClrMapping/>
  </p:clrMapOvr>
  <p:transition>
    <p:cover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Characteristics Of A 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Successful Resume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Focuses on skills. Uses action words to define the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zh-CN" smtClean="0">
                <a:ea typeface="+mn-ea"/>
              </a:rPr>
              <a:t>	responsibilities of your job-related experience.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Easy to read and understand.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Visually powerful and free of gimmicks.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One page, or at most 2 pages long.</a:t>
            </a:r>
          </a:p>
        </p:txBody>
      </p:sp>
    </p:spTree>
  </p:cSld>
  <p:clrMapOvr>
    <a:masterClrMapping/>
  </p:clrMapOvr>
  <p:transition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Characteristics Of A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Successful Resume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Language is grammatically correct.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Spelling has been checked.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Formal Style</a:t>
            </a:r>
          </a:p>
        </p:txBody>
      </p:sp>
    </p:spTree>
  </p:cSld>
  <p:clrMapOvr>
    <a:masterClrMapping/>
  </p:clrMapOvr>
  <p:transition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Resume Faux Pax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Typos and Grammar Slips</a:t>
            </a:r>
          </a:p>
          <a:p>
            <a:pPr>
              <a:buFont typeface="Wingdings" pitchFamily="2" charset="2"/>
              <a:buNone/>
              <a:defRPr/>
            </a:pPr>
            <a:endParaRPr lang="en-US" altLang="zh-CN" smtClean="0">
              <a:ea typeface="+mn-ea"/>
            </a:endParaRPr>
          </a:p>
          <a:p>
            <a:pPr lvl="1">
              <a:defRPr/>
            </a:pPr>
            <a:r>
              <a:rPr lang="en-US" altLang="zh-CN" smtClean="0">
                <a:ea typeface="+mn-ea"/>
              </a:rPr>
              <a:t>“Great attention to detail.”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 lvl="1">
              <a:defRPr/>
            </a:pPr>
            <a:r>
              <a:rPr lang="en-US" altLang="zh-CN" smtClean="0">
                <a:ea typeface="+mn-ea"/>
              </a:rPr>
              <a:t>“Proven ability to track down and correct erors.”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 lvl="1">
              <a:defRPr/>
            </a:pPr>
            <a:r>
              <a:rPr lang="en-US" altLang="zh-CN" smtClean="0">
                <a:ea typeface="+mn-ea"/>
              </a:rPr>
              <a:t>“Am a perfectionist and rarely if ever forget etails.”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 lvl="1">
              <a:defRPr/>
            </a:pPr>
            <a:r>
              <a:rPr lang="en-US" altLang="zh-CN" smtClean="0">
                <a:ea typeface="+mn-ea"/>
              </a:rPr>
              <a:t>Accomplishments: Completed 11 years of high school.”</a:t>
            </a:r>
          </a:p>
          <a:p>
            <a:pPr lvl="1">
              <a:buFontTx/>
              <a:buNone/>
              <a:defRPr/>
            </a:pPr>
            <a:endParaRPr lang="en-US" altLang="zh-CN" smtClean="0">
              <a:ea typeface="+mn-ea"/>
            </a:endParaRPr>
          </a:p>
          <a:p>
            <a:pPr lvl="1">
              <a:defRPr/>
            </a:pPr>
            <a:r>
              <a:rPr lang="en-US" altLang="zh-CN" smtClean="0">
                <a:ea typeface="+mn-ea"/>
              </a:rPr>
              <a:t>Don’t use “I” or “me”</a:t>
            </a:r>
          </a:p>
        </p:txBody>
      </p:sp>
    </p:spTree>
  </p:cSld>
  <p:clrMapOvr>
    <a:masterClrMapping/>
  </p:clrMapOvr>
  <p:transition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Characteristics Of A </a:t>
            </a:r>
            <a:br>
              <a:rPr lang="en-US" altLang="zh-CN" smtClean="0">
                <a:ea typeface="+mj-ea"/>
              </a:rPr>
            </a:br>
            <a:r>
              <a:rPr lang="en-US" altLang="zh-CN" smtClean="0">
                <a:ea typeface="+mj-ea"/>
              </a:rPr>
              <a:t>Successful Resume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Must always be 100% truthful.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Contains no inappropriate personal information.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Produced on a computer.</a:t>
            </a:r>
          </a:p>
          <a:p>
            <a:pPr>
              <a:defRPr/>
            </a:pPr>
            <a:endParaRPr lang="en-US" altLang="zh-CN" smtClean="0">
              <a:ea typeface="+mn-ea"/>
            </a:endParaRPr>
          </a:p>
          <a:p>
            <a:pPr>
              <a:defRPr/>
            </a:pPr>
            <a:r>
              <a:rPr lang="en-US" altLang="zh-CN" smtClean="0">
                <a:ea typeface="+mn-ea"/>
              </a:rPr>
              <a:t>Data presented in chronological order (unless functional).</a:t>
            </a:r>
          </a:p>
        </p:txBody>
      </p:sp>
    </p:spTree>
  </p:cSld>
  <p:clrMapOvr>
    <a:masterClrMapping/>
  </p:clrMapOvr>
  <p:transition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Functional Resumes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Doesn’t go in chronological order.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Based upon competencies or skills.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Used for career changers or those with </a:t>
            </a:r>
          </a:p>
          <a:p>
            <a:pPr lvl="1">
              <a:buFontTx/>
              <a:buNone/>
              <a:defRPr/>
            </a:pPr>
            <a:r>
              <a:rPr lang="en-US" altLang="zh-CN" smtClean="0">
                <a:ea typeface="+mn-ea"/>
              </a:rPr>
              <a:t>unconventional work histories (or executives).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Might say “Sales Experience” then list it.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Typically brief with a simple list of positions</a:t>
            </a:r>
          </a:p>
          <a:p>
            <a:pPr lvl="2">
              <a:buFontTx/>
              <a:buNone/>
              <a:defRPr/>
            </a:pPr>
            <a:r>
              <a:rPr lang="en-US" altLang="zh-CN" smtClean="0">
                <a:ea typeface="+mn-ea"/>
              </a:rPr>
              <a:t>held, etc.</a:t>
            </a:r>
          </a:p>
          <a:p>
            <a:pPr lvl="1">
              <a:defRPr/>
            </a:pPr>
            <a:r>
              <a:rPr lang="en-US" altLang="zh-CN" smtClean="0">
                <a:ea typeface="+mn-ea"/>
              </a:rPr>
              <a:t>De-emphasizes importance of specific jobs.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Drawbacks to this system (not as popular). </a:t>
            </a:r>
          </a:p>
        </p:txBody>
      </p:sp>
    </p:spTree>
  </p:cSld>
  <p:clrMapOvr>
    <a:masterClrMapping/>
  </p:clrMapOvr>
  <p:transition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+mj-ea"/>
              </a:rPr>
              <a:t>Scannable Resume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509000" cy="480060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ea typeface="+mn-ea"/>
              </a:rPr>
              <a:t>Watch bullet points (don’t always scan).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How about a dash - ?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Use labels or keywords.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Less is more.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Keep the design simple.</a:t>
            </a:r>
          </a:p>
          <a:p>
            <a:pPr>
              <a:defRPr/>
            </a:pPr>
            <a:r>
              <a:rPr lang="en-US" altLang="zh-CN" smtClean="0">
                <a:ea typeface="+mn-ea"/>
              </a:rPr>
              <a:t>Minimize use of abbreviations.</a:t>
            </a:r>
          </a:p>
        </p:txBody>
      </p:sp>
    </p:spTree>
  </p:cSld>
  <p:clrMapOvr>
    <a:masterClrMapping/>
  </p:clrMapOvr>
  <p:transition>
    <p:cover dir="rd"/>
  </p:transition>
</p:sld>
</file>

<file path=ppt/theme/theme1.xml><?xml version="1.0" encoding="utf-8"?>
<a:theme xmlns:a="http://schemas.openxmlformats.org/drawingml/2006/main" name="Science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85"/>
      </a:lt2>
      <a:accent1>
        <a:srgbClr val="002E8A"/>
      </a:accent1>
      <a:accent2>
        <a:srgbClr val="F5D67F"/>
      </a:accent2>
      <a:accent3>
        <a:srgbClr val="AAAAAA"/>
      </a:accent3>
      <a:accent4>
        <a:srgbClr val="DADADA"/>
      </a:accent4>
      <a:accent5>
        <a:srgbClr val="AAADC4"/>
      </a:accent5>
      <a:accent6>
        <a:srgbClr val="DEC272"/>
      </a:accent6>
      <a:hlink>
        <a:srgbClr val="A76F0B"/>
      </a:hlink>
      <a:folHlink>
        <a:srgbClr val="E3DEEA"/>
      </a:folHlink>
    </a:clrScheme>
    <a:fontScheme name="Science template">
      <a:majorFont>
        <a:latin typeface="Square 721 Blk"/>
        <a:ea typeface="宋体"/>
        <a:cs typeface=""/>
      </a:majorFont>
      <a:minorFont>
        <a:latin typeface="Square721 BT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28398" dir="1593903" algn="ctr" rotWithShape="0">
            <a:schemeClr val="bg2"/>
          </a:outerShdw>
        </a:effec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quare721 BT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28398" dir="1593903" algn="ctr" rotWithShape="0">
            <a:schemeClr val="bg2"/>
          </a:outerShdw>
        </a:effec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quare721 BT" pitchFamily="34" charset="0"/>
            <a:ea typeface="宋体" pitchFamily="2" charset="-122"/>
          </a:defRPr>
        </a:defPPr>
      </a:lstStyle>
    </a:lnDef>
  </a:objectDefaults>
  <a:extraClrSchemeLst>
    <a:extraClrScheme>
      <a:clrScheme name="Scienc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ienc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ienc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ienc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ienc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ienc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ienc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555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Science template</vt:lpstr>
      <vt:lpstr>Writing The  Effective Resume &amp; Cover Letter</vt:lpstr>
      <vt:lpstr>Writing An Effective Resume</vt:lpstr>
      <vt:lpstr>What Information Should  Be In A Resume?</vt:lpstr>
      <vt:lpstr>Characteristics Of A  Successful Resume</vt:lpstr>
      <vt:lpstr>Characteristics Of A Successful Resume </vt:lpstr>
      <vt:lpstr>Resume Faux Pax</vt:lpstr>
      <vt:lpstr>Characteristics Of A  Successful Resume</vt:lpstr>
      <vt:lpstr>Functional Resumes</vt:lpstr>
      <vt:lpstr>Scannable Resume</vt:lpstr>
      <vt:lpstr>Basic Checklist</vt:lpstr>
      <vt:lpstr>Basic Checklist</vt:lpstr>
      <vt:lpstr>Basic Checklist</vt:lpstr>
      <vt:lpstr>Writing An Effective  Cover Letter</vt:lpstr>
      <vt:lpstr>How To Write A Cover Letter - Rules</vt:lpstr>
      <vt:lpstr>How To Write A Cover Letter - Contents</vt:lpstr>
      <vt:lpstr>How To Write A Cover Letter - Contents</vt:lpstr>
      <vt:lpstr>How To Write A Cover Letter - Contents</vt:lpstr>
      <vt:lpstr>Questions &amp; Answers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 Effective Resume &amp; Cover Letter</dc:title>
  <dc:creator>edl0107</dc:creator>
  <cp:lastModifiedBy>edl0107</cp:lastModifiedBy>
  <cp:revision>1</cp:revision>
  <dcterms:created xsi:type="dcterms:W3CDTF">2013-10-24T11:26:15Z</dcterms:created>
  <dcterms:modified xsi:type="dcterms:W3CDTF">2014-08-13T13:43:39Z</dcterms:modified>
</cp:coreProperties>
</file>