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2"/>
  </p:notesMasterIdLst>
  <p:sldIdLst>
    <p:sldId id="256" r:id="rId2"/>
    <p:sldId id="262" r:id="rId3"/>
    <p:sldId id="263" r:id="rId4"/>
    <p:sldId id="265" r:id="rId5"/>
    <p:sldId id="272" r:id="rId6"/>
    <p:sldId id="266" r:id="rId7"/>
    <p:sldId id="273" r:id="rId8"/>
    <p:sldId id="267" r:id="rId9"/>
    <p:sldId id="268" r:id="rId10"/>
    <p:sldId id="260" r:id="rId11"/>
    <p:sldId id="274" r:id="rId12"/>
    <p:sldId id="271" r:id="rId13"/>
    <p:sldId id="279" r:id="rId14"/>
    <p:sldId id="275" r:id="rId15"/>
    <p:sldId id="258" r:id="rId16"/>
    <p:sldId id="259" r:id="rId17"/>
    <p:sldId id="269" r:id="rId18"/>
    <p:sldId id="277" r:id="rId19"/>
    <p:sldId id="261" r:id="rId20"/>
    <p:sldId id="278"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07" autoAdjust="0"/>
  </p:normalViewPr>
  <p:slideViewPr>
    <p:cSldViewPr>
      <p:cViewPr>
        <p:scale>
          <a:sx n="68" d="100"/>
          <a:sy n="68" d="100"/>
        </p:scale>
        <p:origin x="-1224" y="-5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583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FE60D889-A353-4BE1-B573-F5ED76E81D4B}" type="slidenum">
              <a:rPr lang="en-US"/>
              <a:pPr>
                <a:defRPr/>
              </a:pPr>
              <a:t>‹#›</a:t>
            </a:fld>
            <a:endParaRPr lang="en-US"/>
          </a:p>
        </p:txBody>
      </p:sp>
    </p:spTree>
    <p:extLst>
      <p:ext uri="{BB962C8B-B14F-4D97-AF65-F5344CB8AC3E}">
        <p14:creationId xmlns:p14="http://schemas.microsoft.com/office/powerpoint/2010/main" val="21670540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quitsmoking.about.com/cs/shouldiquit/a/quitting101.htm"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healthcareers.about.com/od/healthcareerprofiles/tp/Healthcare-Jobs-Sorted-Various-Ways.htm" TargetMode="External"/><Relationship Id="rId5" Type="http://schemas.openxmlformats.org/officeDocument/2006/relationships/hyperlink" Target="http://healthcareers.about.com/od/healthcareerissues/p/MedicalSocialMedia.htm" TargetMode="External"/><Relationship Id="rId4" Type="http://schemas.openxmlformats.org/officeDocument/2006/relationships/hyperlink" Target="http://healthcareers.about.com/od/professionalresources/p/LinkedInHealth.htm"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F2B3E42-3292-4776-AFEB-88692D494AFE}" type="slidenum">
              <a:rPr lang="en-US">
                <a:latin typeface="Arial" charset="0"/>
              </a:rPr>
              <a:pPr/>
              <a:t>1</a:t>
            </a:fld>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a:t>
            </a:r>
            <a:r>
              <a:rPr lang="en-US" baseline="0" dirty="0" err="1" smtClean="0"/>
              <a:t>Larrissa</a:t>
            </a:r>
            <a:r>
              <a:rPr lang="en-US" baseline="0" dirty="0" smtClean="0"/>
              <a:t> </a:t>
            </a:r>
            <a:r>
              <a:rPr lang="en-US" baseline="0" dirty="0" err="1" smtClean="0"/>
              <a:t>Clavon</a:t>
            </a:r>
            <a:r>
              <a:rPr lang="en-US" baseline="0" dirty="0" smtClean="0"/>
              <a:t>, Pee Dee AHEC Health Careers Program Coordinator </a:t>
            </a:r>
            <a:endParaRPr lang="en-US" dirty="0"/>
          </a:p>
        </p:txBody>
      </p:sp>
      <p:sp>
        <p:nvSpPr>
          <p:cNvPr id="4" name="Slide Number Placeholder 3"/>
          <p:cNvSpPr>
            <a:spLocks noGrp="1"/>
          </p:cNvSpPr>
          <p:nvPr>
            <p:ph type="sldNum" sz="quarter" idx="10"/>
          </p:nvPr>
        </p:nvSpPr>
        <p:spPr/>
        <p:txBody>
          <a:bodyPr/>
          <a:lstStyle/>
          <a:p>
            <a:pPr>
              <a:defRPr/>
            </a:pPr>
            <a:fld id="{FE60D889-A353-4BE1-B573-F5ED76E81D4B}" type="slidenum">
              <a:rPr lang="en-US" smtClean="0"/>
              <a:pPr>
                <a:defRPr/>
              </a:pPr>
              <a:t>11</a:t>
            </a:fld>
            <a:endParaRPr lang="en-US"/>
          </a:p>
        </p:txBody>
      </p:sp>
    </p:spTree>
    <p:extLst>
      <p:ext uri="{BB962C8B-B14F-4D97-AF65-F5344CB8AC3E}">
        <p14:creationId xmlns:p14="http://schemas.microsoft.com/office/powerpoint/2010/main" val="1071277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AC5005E-979E-4B5A-BE34-114A2CA3D6CA}" type="slidenum">
              <a:rPr lang="en-US">
                <a:latin typeface="Arial" charset="0"/>
              </a:rPr>
              <a:pPr/>
              <a:t>12</a:t>
            </a:fld>
            <a:endParaRPr lang="en-US">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solidFill>
                  <a:srgbClr val="333333"/>
                </a:solidFill>
                <a:latin typeface="Verdana" pitchFamily="34" charset="0"/>
              </a:rPr>
              <a:t>FACILITATOR NOTES:</a:t>
            </a:r>
            <a:r>
              <a:rPr lang="en-US" smtClean="0">
                <a:solidFill>
                  <a:srgbClr val="333333"/>
                </a:solidFill>
                <a:latin typeface="Verdana" pitchFamily="34" charset="0"/>
              </a:rPr>
              <a:t>  Why do employers want to check potential employee’s background? It could be for one of several reasons: </a:t>
            </a:r>
          </a:p>
          <a:p>
            <a:pPr eaLnBrk="1" hangingPunct="1"/>
            <a:r>
              <a:rPr lang="en-US" smtClean="0">
                <a:solidFill>
                  <a:srgbClr val="333333"/>
                </a:solidFill>
                <a:latin typeface="Verdana" pitchFamily="34" charset="0"/>
              </a:rPr>
              <a:t>1. government security clearances </a:t>
            </a:r>
          </a:p>
          <a:p>
            <a:pPr eaLnBrk="1" hangingPunct="1"/>
            <a:r>
              <a:rPr lang="en-US" smtClean="0">
                <a:solidFill>
                  <a:srgbClr val="333333"/>
                </a:solidFill>
                <a:latin typeface="Verdana" pitchFamily="34" charset="0"/>
              </a:rPr>
              <a:t>2. Confirmation of information provided </a:t>
            </a:r>
          </a:p>
          <a:p>
            <a:pPr eaLnBrk="1" hangingPunct="1"/>
            <a:r>
              <a:rPr lang="en-US" smtClean="0">
                <a:solidFill>
                  <a:srgbClr val="333333"/>
                </a:solidFill>
                <a:latin typeface="Verdana" pitchFamily="34" charset="0"/>
              </a:rPr>
              <a:t>	- It's estimated that up to 40% of resumes can contain false or tweaked information regarding </a:t>
            </a:r>
          </a:p>
          <a:p>
            <a:pPr eaLnBrk="1" hangingPunct="1"/>
            <a:r>
              <a:rPr lang="en-US" smtClean="0">
                <a:solidFill>
                  <a:srgbClr val="333333"/>
                </a:solidFill>
                <a:latin typeface="Verdana" pitchFamily="34" charset="0"/>
              </a:rPr>
              <a:t>		(source: </a:t>
            </a:r>
            <a:r>
              <a:rPr lang="en-US" smtClean="0"/>
              <a:t>www.jobsearch.about.com/cs/backgroundcheck/a/background.htm)</a:t>
            </a:r>
            <a:endParaRPr lang="en-US" smtClean="0">
              <a:solidFill>
                <a:srgbClr val="333333"/>
              </a:solidFill>
              <a:latin typeface="Verdana" pitchFamily="34" charset="0"/>
            </a:endParaRPr>
          </a:p>
          <a:p>
            <a:pPr eaLnBrk="1" hangingPunct="1"/>
            <a:r>
              <a:rPr lang="en-US" smtClean="0">
                <a:solidFill>
                  <a:srgbClr val="333333"/>
                </a:solidFill>
                <a:latin typeface="Verdana" pitchFamily="34" charset="0"/>
              </a:rPr>
              <a:t>               a. Employment History</a:t>
            </a:r>
          </a:p>
          <a:p>
            <a:pPr eaLnBrk="1" hangingPunct="1"/>
            <a:r>
              <a:rPr lang="en-US" smtClean="0">
                <a:solidFill>
                  <a:srgbClr val="333333"/>
                </a:solidFill>
                <a:latin typeface="Verdana" pitchFamily="34" charset="0"/>
              </a:rPr>
              <a:t>               b. Educational Background</a:t>
            </a:r>
          </a:p>
          <a:p>
            <a:pPr eaLnBrk="1" hangingPunct="1"/>
            <a:r>
              <a:rPr lang="en-US" smtClean="0">
                <a:solidFill>
                  <a:srgbClr val="333333"/>
                </a:solidFill>
                <a:latin typeface="Verdana" pitchFamily="34" charset="0"/>
              </a:rPr>
              <a:t>               c. Training Certifications  </a:t>
            </a:r>
          </a:p>
          <a:p>
            <a:pPr eaLnBrk="1" hangingPunct="1"/>
            <a:r>
              <a:rPr lang="en-US" smtClean="0">
                <a:solidFill>
                  <a:srgbClr val="333333"/>
                </a:solidFill>
                <a:latin typeface="Verdana" pitchFamily="34" charset="0"/>
              </a:rPr>
              <a:t>3. May be required for clearance to work with different medications</a:t>
            </a:r>
          </a:p>
          <a:p>
            <a:pPr eaLnBrk="1" hangingPunct="1"/>
            <a:r>
              <a:rPr lang="en-US" smtClean="0">
                <a:solidFill>
                  <a:srgbClr val="333333"/>
                </a:solidFill>
                <a:latin typeface="Verdana" pitchFamily="34" charset="0"/>
              </a:rPr>
              <a:t>4. Assists in avoiding the potential for liability based upon past actions                 </a:t>
            </a:r>
          </a:p>
          <a:p>
            <a:pPr eaLnBrk="1" hangingPunct="1"/>
            <a:endParaRPr lang="en-US" smtClean="0">
              <a:solidFill>
                <a:srgbClr val="333333"/>
              </a:solidFill>
              <a:latin typeface="Verdana" pitchFamily="34" charset="0"/>
            </a:endParaRPr>
          </a:p>
          <a:p>
            <a:pPr eaLnBrk="1" hangingPunct="1"/>
            <a:r>
              <a:rPr lang="en-US" smtClean="0">
                <a:solidFill>
                  <a:srgbClr val="333333"/>
                </a:solidFill>
                <a:latin typeface="Verdana" pitchFamily="34" charset="0"/>
              </a:rPr>
              <a:t> </a:t>
            </a:r>
          </a:p>
          <a:p>
            <a:pPr eaLnBrk="1" hangingPunct="1"/>
            <a:endParaRPr lang="en-US" smtClean="0">
              <a:solidFill>
                <a:srgbClr val="333333"/>
              </a:solidFill>
              <a:latin typeface="Verdana" pitchFamily="34" charset="0"/>
            </a:endParaRP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AC5005E-979E-4B5A-BE34-114A2CA3D6CA}" type="slidenum">
              <a:rPr lang="en-US">
                <a:latin typeface="Arial" charset="0"/>
              </a:rPr>
              <a:pPr/>
              <a:t>13</a:t>
            </a:fld>
            <a:endParaRPr lang="en-US">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solidFill>
                  <a:srgbClr val="333333"/>
                </a:solidFill>
                <a:latin typeface="Verdana" pitchFamily="34" charset="0"/>
              </a:rPr>
              <a:t>FACILITATOR NOTES:</a:t>
            </a:r>
          </a:p>
          <a:p>
            <a:pPr eaLnBrk="1" hangingPunct="1"/>
            <a:r>
              <a:rPr lang="en-US" b="0" dirty="0" smtClean="0">
                <a:solidFill>
                  <a:srgbClr val="333333"/>
                </a:solidFill>
                <a:latin typeface="Verdana" pitchFamily="34" charset="0"/>
              </a:rPr>
              <a:t>Refer</a:t>
            </a:r>
            <a:r>
              <a:rPr lang="en-US" b="0" baseline="0" dirty="0" smtClean="0">
                <a:solidFill>
                  <a:srgbClr val="333333"/>
                </a:solidFill>
                <a:latin typeface="Verdana" pitchFamily="34" charset="0"/>
              </a:rPr>
              <a:t> to the Identify Theft Resource Center for more information and teacher tools to teach on identify theft and ways to protect yourself</a:t>
            </a:r>
            <a:r>
              <a:rPr lang="en-US" b="0" baseline="0" dirty="0" smtClean="0">
                <a:solidFill>
                  <a:schemeClr val="tx1"/>
                </a:solidFill>
                <a:latin typeface="Arial" charset="0"/>
              </a:rPr>
              <a:t> - http://www.idtheftcenter.org/id-theft/teen-space.html</a:t>
            </a:r>
            <a:endParaRPr lang="en-US" b="0" baseline="0" dirty="0" smtClean="0">
              <a:solidFill>
                <a:srgbClr val="333333"/>
              </a:solidFill>
              <a:latin typeface="Verdan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Santiago, Andrea. "5 Personal Issues That May Prevent You Getting Hired by a Hospital." </a:t>
            </a:r>
            <a:r>
              <a:rPr lang="en-US" i="1" dirty="0" smtClean="0"/>
              <a:t>About Careers</a:t>
            </a:r>
            <a:r>
              <a:rPr lang="en-US" dirty="0" smtClean="0"/>
              <a:t>. About.com. Web. 17 Sept. 2014. &lt;http://healthcareers.about.com/od/gettingthejob/tp/5-Personal-Issues-That-May-Prevent-You-Getting-Hired-By-A-Hospital.htm&gt;.</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b="1" dirty="0" smtClean="0"/>
              <a:t>FACILITATOR NOTES (copied</a:t>
            </a:r>
            <a:r>
              <a:rPr lang="en-US" b="1" baseline="0" dirty="0" smtClean="0"/>
              <a:t> from article sited above)</a:t>
            </a:r>
            <a:r>
              <a:rPr lang="en-US" b="1" dirty="0" smtClean="0"/>
              <a:t>:</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“As a healthcare worker, you deal with sensitive information, personal health records, narcotic drugs, expensive equipment, and your actions can directly affect the lives of others. One mistake on your part can cost a life. Therefore, hospitals need to ensure that not only are you qualified from a professional standpoint, you have the personal integrity to work in a role that requires you to handle sensitive issues.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b="1" dirty="0" smtClean="0"/>
              <a:t>1. Smoking </a:t>
            </a:r>
          </a:p>
          <a:p>
            <a:r>
              <a:rPr lang="en-US" dirty="0" smtClean="0"/>
              <a:t>Did you know that more and more hospitals are banning smokers from hospital employment? The trend is growing, and soon it may be impossible to get hired by a hospital if you are a smoker. The good news is that there are so many great products and programs on the market to </a:t>
            </a:r>
            <a:r>
              <a:rPr lang="en-US" dirty="0" smtClean="0">
                <a:hlinkClick r:id="rId3"/>
              </a:rPr>
              <a:t>help you quit smoking</a:t>
            </a:r>
            <a:r>
              <a:rPr lang="en-US" dirty="0" smtClean="0"/>
              <a:t>, if you are currently a smoker. Additionally, smoking has been linked to cancer, heart disease, stroke, and numerous other health issues. Quitting smoking could not only help you get hired, it could also help you add years to your life. Quit for your career, and for your health! </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b="1" dirty="0" smtClean="0"/>
              <a:t>2. Criminal Activity </a:t>
            </a:r>
          </a:p>
          <a:p>
            <a:r>
              <a:rPr lang="en-US" dirty="0" smtClean="0"/>
              <a:t>Background checks are standard for most healthcare employers. Typically, the higher level position for which you apply, the less tolerant the employer will be of any criminal background issues. Different employers have different policies as to what will be allowable in one's background, including the statute of limitations, severity of crime committed, and number of transgressions. Some employers may forbid any criminal history, whereas others may be tolerant of a misdemeanor, or even a felony if it is far enough in the past, beyond a pre-determined number of years ago. Typically there is a place on the job application form to indicate if you have EVER been arrested for ANY crime (misdemeanor or felony). Some ask if you have ever been convicted of a crime. Be sure to answer truthfully, even if the truth is that you have a criminal background. If you are caught lying, you will be excluded from consideration. If you manage to lie your way into a job, and your lie is caught later, you will most likely be terminated from employment. </a:t>
            </a:r>
          </a:p>
          <a:p>
            <a:endParaRPr lang="en-US" dirty="0" smtClean="0"/>
          </a:p>
          <a:p>
            <a:r>
              <a:rPr lang="en-US" b="1" dirty="0" smtClean="0"/>
              <a:t>3. Substance Abuse </a:t>
            </a:r>
          </a:p>
          <a:p>
            <a:r>
              <a:rPr lang="en-US" dirty="0" smtClean="0"/>
              <a:t>Depending on the healthcare profession you wish to seek, a substance abuse problem can prohibit your employment. Physicians, for example, can lose their DEA number, which allows them to prescribe narcotics to patients. Without an active DEA number, physicians cannot fully treat their patients. Additionally, CRNAs, NPs, and PAs also prescribe or administer drugs that can be lethal if not prescribed or administer properly. Therefore, a history of substance abuse can be prohibitive to these careers as well. </a:t>
            </a:r>
          </a:p>
          <a:p>
            <a:endParaRPr lang="en-US" dirty="0" smtClean="0"/>
          </a:p>
          <a:p>
            <a:r>
              <a:rPr lang="en-US" b="1" dirty="0" smtClean="0"/>
              <a:t>4. Negative Online Image or Over-sharing via Social Media </a:t>
            </a:r>
          </a:p>
          <a:p>
            <a:r>
              <a:rPr lang="en-US" dirty="0" smtClean="0"/>
              <a:t>Are you a social media junkie? Social media such as Facebook, </a:t>
            </a:r>
            <a:r>
              <a:rPr lang="en-US" dirty="0" smtClean="0">
                <a:hlinkClick r:id="rId4"/>
              </a:rPr>
              <a:t>LinkedIn</a:t>
            </a:r>
            <a:r>
              <a:rPr lang="en-US" dirty="0" smtClean="0"/>
              <a:t>, and Twitter can be great resources for job search and career advancement, especially in the healthcare field. However, if used improperly, </a:t>
            </a:r>
            <a:r>
              <a:rPr lang="en-US" dirty="0" smtClean="0">
                <a:hlinkClick r:id="rId5"/>
              </a:rPr>
              <a:t>social media</a:t>
            </a:r>
            <a:r>
              <a:rPr lang="en-US" dirty="0" smtClean="0"/>
              <a:t> can hurt, more than help, your career. There have been several cases of healthcare workers, and even medical students, who have been dismissed from school or work due to sharing sensitive or personal information online about patients. Also, posting any content that could be considered offensive, may put prospective healthcare workers at risk of being passed over for a dream job in healthcare, or cause current healthcare professionals to be terminated from employment. </a:t>
            </a:r>
          </a:p>
          <a:p>
            <a:endParaRPr lang="en-US" dirty="0" smtClean="0"/>
          </a:p>
          <a:p>
            <a:r>
              <a:rPr lang="en-US" b="1" dirty="0" smtClean="0"/>
              <a:t>5. Personal Appearance (Tattoos, Piercings, Overweight, etc.) </a:t>
            </a:r>
          </a:p>
          <a:p>
            <a:r>
              <a:rPr lang="en-US" dirty="0" smtClean="0"/>
              <a:t>Even your personal appearance and weight could be a factor in your employment by a healthcare employer. In addition to weight issues, some employers prohibit piercings, tattoos, fake fingernails, or certain hairstyles, for example. Some of the rules are based on sanitary issues, others are based on patient safety, while some are based on your ability to perform your job duties effectively and safely. </a:t>
            </a:r>
          </a:p>
          <a:p>
            <a:endParaRPr lang="en-US" dirty="0" smtClean="0"/>
          </a:p>
          <a:p>
            <a:r>
              <a:rPr lang="en-US" dirty="0" smtClean="0"/>
              <a:t>As of 2012, only one hospital in the U.S. openly admits to having an official weight policy for new hires. The hospital, located in Texas, has imposed caps on all prospective employees' BMI (body mass index).</a:t>
            </a:r>
          </a:p>
          <a:p>
            <a:endParaRPr lang="en-US" dirty="0" smtClean="0"/>
          </a:p>
          <a:p>
            <a:r>
              <a:rPr lang="en-US" dirty="0" smtClean="0"/>
              <a:t>Additionally, some </a:t>
            </a:r>
            <a:r>
              <a:rPr lang="en-US" dirty="0" smtClean="0">
                <a:hlinkClick r:id="rId6"/>
              </a:rPr>
              <a:t>healthcare jobs</a:t>
            </a:r>
            <a:r>
              <a:rPr lang="en-US" dirty="0" smtClean="0"/>
              <a:t> may require heavy lifting or maneuvering of patients or heavy equipment, standing for long periods of time, and other physically challenging tasks. Therefore, even if your employer doesn't have a weight limit hiring policy, being overweight or out of shape could, in some cases, prevent you from fulfilling all of the physical aspects of your job, in which case you would not be eligible for employment.” </a:t>
            </a:r>
          </a:p>
          <a:p>
            <a:endParaRPr lang="en-US" dirty="0" smtClean="0"/>
          </a:p>
          <a:p>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E60D889-A353-4BE1-B573-F5ED76E81D4B}" type="slidenum">
              <a:rPr lang="en-US" smtClean="0"/>
              <a:pPr>
                <a:defRPr/>
              </a:pPr>
              <a:t>14</a:t>
            </a:fld>
            <a:endParaRPr lang="en-US"/>
          </a:p>
        </p:txBody>
      </p:sp>
    </p:spTree>
    <p:extLst>
      <p:ext uri="{BB962C8B-B14F-4D97-AF65-F5344CB8AC3E}">
        <p14:creationId xmlns:p14="http://schemas.microsoft.com/office/powerpoint/2010/main" val="3152233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A64CBEE-F4D5-4E5D-BE48-26BC188B34B8}" type="slidenum">
              <a:rPr lang="en-US">
                <a:latin typeface="Arial" charset="0"/>
              </a:rPr>
              <a:pPr/>
              <a:t>15</a:t>
            </a:fld>
            <a:endParaRPr lang="en-US">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b="1" smtClean="0"/>
              <a:t>FACILITATOR’S NOTES: </a:t>
            </a:r>
          </a:p>
          <a:p>
            <a:pPr eaLnBrk="1" hangingPunct="1">
              <a:lnSpc>
                <a:spcPct val="80000"/>
              </a:lnSpc>
            </a:pPr>
            <a:r>
              <a:rPr lang="en-US" sz="800" smtClean="0">
                <a:solidFill>
                  <a:srgbClr val="333333"/>
                </a:solidFill>
                <a:latin typeface="Verdana" pitchFamily="34" charset="0"/>
              </a:rPr>
              <a:t>What's included in an employee background check? </a:t>
            </a:r>
          </a:p>
          <a:p>
            <a:pPr eaLnBrk="1" hangingPunct="1">
              <a:lnSpc>
                <a:spcPct val="80000"/>
              </a:lnSpc>
            </a:pPr>
            <a:r>
              <a:rPr lang="en-US" sz="800" smtClean="0">
                <a:solidFill>
                  <a:srgbClr val="3462CC"/>
                </a:solidFill>
                <a:latin typeface="Verdana" pitchFamily="34" charset="0"/>
              </a:rPr>
              <a:t>	- </a:t>
            </a:r>
            <a:r>
              <a:rPr lang="en-US" sz="800" u="sng" smtClean="0">
                <a:solidFill>
                  <a:srgbClr val="3462CC"/>
                </a:solidFill>
                <a:latin typeface="Verdana" pitchFamily="34" charset="0"/>
              </a:rPr>
              <a:t>The Fair Credit Reporting Act</a:t>
            </a:r>
            <a:r>
              <a:rPr lang="en-US" sz="800" smtClean="0">
                <a:solidFill>
                  <a:srgbClr val="333333"/>
                </a:solidFill>
                <a:latin typeface="Verdana" pitchFamily="34" charset="0"/>
              </a:rPr>
              <a:t> (FCRA) sets the standards for screening for employment. </a:t>
            </a:r>
          </a:p>
          <a:p>
            <a:pPr eaLnBrk="1" hangingPunct="1">
              <a:lnSpc>
                <a:spcPct val="80000"/>
              </a:lnSpc>
            </a:pPr>
            <a:r>
              <a:rPr lang="en-US" sz="800" smtClean="0">
                <a:solidFill>
                  <a:srgbClr val="333333"/>
                </a:solidFill>
                <a:latin typeface="Verdana" pitchFamily="34" charset="0"/>
              </a:rPr>
              <a:t>	  The FCRA defines a background check as a consumer report. Before an employer can get a consumer report for employment purposes, </a:t>
            </a:r>
          </a:p>
          <a:p>
            <a:pPr eaLnBrk="1" hangingPunct="1">
              <a:lnSpc>
                <a:spcPct val="80000"/>
              </a:lnSpc>
            </a:pPr>
            <a:r>
              <a:rPr lang="en-US" sz="800" smtClean="0">
                <a:solidFill>
                  <a:srgbClr val="333333"/>
                </a:solidFill>
                <a:latin typeface="Verdana" pitchFamily="34" charset="0"/>
              </a:rPr>
              <a:t>	  they must notify you in writing and get your written authorization.</a:t>
            </a:r>
          </a:p>
          <a:p>
            <a:pPr eaLnBrk="1" hangingPunct="1">
              <a:lnSpc>
                <a:spcPct val="80000"/>
              </a:lnSpc>
            </a:pPr>
            <a:endParaRPr lang="en-US" sz="800" smtClean="0">
              <a:solidFill>
                <a:srgbClr val="333333"/>
              </a:solidFill>
              <a:latin typeface="Verdana" pitchFamily="34" charset="0"/>
            </a:endParaRPr>
          </a:p>
          <a:p>
            <a:pPr eaLnBrk="1" hangingPunct="1">
              <a:lnSpc>
                <a:spcPct val="80000"/>
              </a:lnSpc>
            </a:pPr>
            <a:r>
              <a:rPr lang="en-US" sz="800" smtClean="0">
                <a:solidFill>
                  <a:srgbClr val="333333"/>
                </a:solidFill>
                <a:latin typeface="Verdana" pitchFamily="34" charset="0"/>
              </a:rPr>
              <a:t>	- If the employer is simply conducting inquiries (rather than running reports) they should also ask for your consent. </a:t>
            </a:r>
          </a:p>
          <a:p>
            <a:pPr eaLnBrk="1" hangingPunct="1">
              <a:lnSpc>
                <a:spcPct val="80000"/>
              </a:lnSpc>
            </a:pPr>
            <a:r>
              <a:rPr lang="en-US" sz="800" smtClean="0">
                <a:solidFill>
                  <a:srgbClr val="333333"/>
                </a:solidFill>
                <a:latin typeface="Verdana" pitchFamily="34" charset="0"/>
              </a:rPr>
              <a:t>	  This allows you to withdraw your application if there is information you would rather not see disclosed.</a:t>
            </a:r>
          </a:p>
          <a:p>
            <a:pPr eaLnBrk="1" hangingPunct="1">
              <a:lnSpc>
                <a:spcPct val="80000"/>
              </a:lnSpc>
            </a:pPr>
            <a:endParaRPr lang="en-US" sz="800" smtClean="0">
              <a:solidFill>
                <a:srgbClr val="333333"/>
              </a:solidFill>
              <a:latin typeface="Verdana" pitchFamily="34" charset="0"/>
            </a:endParaRPr>
          </a:p>
          <a:p>
            <a:pPr eaLnBrk="1" hangingPunct="1">
              <a:lnSpc>
                <a:spcPct val="80000"/>
              </a:lnSpc>
            </a:pPr>
            <a:r>
              <a:rPr lang="en-US" sz="800" smtClean="0">
                <a:solidFill>
                  <a:srgbClr val="333333"/>
                </a:solidFill>
                <a:latin typeface="Verdana" pitchFamily="34" charset="0"/>
              </a:rPr>
              <a:t>	- If an employer decides not to hire because of a credit report, they must give you a pre-adverse action disclosure that includes a copy of the report </a:t>
            </a:r>
          </a:p>
          <a:p>
            <a:pPr eaLnBrk="1" hangingPunct="1">
              <a:lnSpc>
                <a:spcPct val="80000"/>
              </a:lnSpc>
            </a:pPr>
            <a:r>
              <a:rPr lang="en-US" sz="800" smtClean="0">
                <a:solidFill>
                  <a:srgbClr val="333333"/>
                </a:solidFill>
                <a:latin typeface="Verdana" pitchFamily="34" charset="0"/>
              </a:rPr>
              <a:t>	  and a copy of your rights. They must then give you notice that they have decided not to hire you and let you know the name and address of 	  	  Consumer Reporting Agency and information on your right to dispute the report.</a:t>
            </a:r>
          </a:p>
          <a:p>
            <a:pPr eaLnBrk="1" hangingPunct="1">
              <a:lnSpc>
                <a:spcPct val="80000"/>
              </a:lnSpc>
            </a:pPr>
            <a:endParaRPr lang="en-US" sz="800" smtClean="0">
              <a:solidFill>
                <a:srgbClr val="333333"/>
              </a:solidFill>
              <a:latin typeface="Verdana" pitchFamily="34" charset="0"/>
            </a:endParaRPr>
          </a:p>
          <a:p>
            <a:pPr eaLnBrk="1" hangingPunct="1">
              <a:lnSpc>
                <a:spcPct val="80000"/>
              </a:lnSpc>
            </a:pPr>
            <a:r>
              <a:rPr lang="en-US" sz="800" smtClean="0">
                <a:solidFill>
                  <a:srgbClr val="333333"/>
                </a:solidFill>
                <a:latin typeface="Verdana" pitchFamily="34" charset="0"/>
              </a:rPr>
              <a:t>	- A background check verifies your social security number, depending upon job responsibilities it may include:</a:t>
            </a:r>
          </a:p>
          <a:p>
            <a:pPr eaLnBrk="1" hangingPunct="1">
              <a:lnSpc>
                <a:spcPct val="80000"/>
              </a:lnSpc>
            </a:pPr>
            <a:r>
              <a:rPr lang="en-US" sz="800" smtClean="0">
                <a:solidFill>
                  <a:srgbClr val="333333"/>
                </a:solidFill>
                <a:latin typeface="Verdana" pitchFamily="34" charset="0"/>
              </a:rPr>
              <a:t>		a. an analysis of your work history  </a:t>
            </a:r>
          </a:p>
          <a:p>
            <a:pPr eaLnBrk="1" hangingPunct="1">
              <a:lnSpc>
                <a:spcPct val="80000"/>
              </a:lnSpc>
            </a:pPr>
            <a:r>
              <a:rPr lang="en-US" sz="800" smtClean="0">
                <a:solidFill>
                  <a:srgbClr val="333333"/>
                </a:solidFill>
                <a:latin typeface="Verdana" pitchFamily="34" charset="0"/>
              </a:rPr>
              <a:t>		b. references</a:t>
            </a:r>
          </a:p>
          <a:p>
            <a:pPr eaLnBrk="1" hangingPunct="1">
              <a:lnSpc>
                <a:spcPct val="80000"/>
              </a:lnSpc>
            </a:pPr>
            <a:r>
              <a:rPr lang="en-US" sz="800" smtClean="0">
                <a:solidFill>
                  <a:srgbClr val="333333"/>
                </a:solidFill>
                <a:latin typeface="Verdana" pitchFamily="34" charset="0"/>
              </a:rPr>
              <a:t>		c. full credit report</a:t>
            </a:r>
          </a:p>
          <a:p>
            <a:pPr eaLnBrk="1" hangingPunct="1">
              <a:lnSpc>
                <a:spcPct val="80000"/>
              </a:lnSpc>
            </a:pPr>
            <a:r>
              <a:rPr lang="en-US" sz="800" smtClean="0">
                <a:solidFill>
                  <a:srgbClr val="333333"/>
                </a:solidFill>
                <a:latin typeface="Verdana" pitchFamily="34" charset="0"/>
              </a:rPr>
              <a:t>		d. criminal history</a:t>
            </a:r>
          </a:p>
          <a:p>
            <a:pPr eaLnBrk="1" hangingPunct="1">
              <a:lnSpc>
                <a:spcPct val="80000"/>
              </a:lnSpc>
            </a:pPr>
            <a:r>
              <a:rPr lang="en-US" sz="800" smtClean="0">
                <a:solidFill>
                  <a:srgbClr val="333333"/>
                </a:solidFill>
                <a:latin typeface="Verdana" pitchFamily="34" charset="0"/>
              </a:rPr>
              <a:t>		e. driving record</a:t>
            </a:r>
          </a:p>
          <a:p>
            <a:pPr eaLnBrk="1" hangingPunct="1">
              <a:lnSpc>
                <a:spcPct val="80000"/>
              </a:lnSpc>
            </a:pPr>
            <a:r>
              <a:rPr lang="en-US" sz="800" smtClean="0">
                <a:solidFill>
                  <a:srgbClr val="333333"/>
                </a:solidFill>
                <a:latin typeface="Verdana" pitchFamily="34" charset="0"/>
              </a:rPr>
              <a:t>		f. credit payment records. </a:t>
            </a:r>
          </a:p>
          <a:p>
            <a:pPr eaLnBrk="1" hangingPunct="1">
              <a:lnSpc>
                <a:spcPct val="80000"/>
              </a:lnSpc>
            </a:pPr>
            <a:r>
              <a:rPr lang="en-US" sz="800" smtClean="0">
                <a:solidFill>
                  <a:srgbClr val="333333"/>
                </a:solidFill>
                <a:latin typeface="Verdana" pitchFamily="34" charset="0"/>
              </a:rPr>
              <a:t> EXAMPLE: It’s reasonable to expect that a person convicted of embezzlement would not be offered a job dealing with financial records</a:t>
            </a:r>
          </a:p>
          <a:p>
            <a:pPr eaLnBrk="1" hangingPunct="1">
              <a:lnSpc>
                <a:spcPct val="80000"/>
              </a:lnSpc>
            </a:pPr>
            <a:r>
              <a:rPr lang="en-US" sz="800" smtClean="0">
                <a:solidFill>
                  <a:srgbClr val="333333"/>
                </a:solidFill>
                <a:latin typeface="Verdana" pitchFamily="34" charset="0"/>
              </a:rPr>
              <a:t>                Or a person convicted of drug use/dealing would not be offered a job that requires contact with prescription medications</a:t>
            </a:r>
          </a:p>
          <a:p>
            <a:pPr eaLnBrk="1" hangingPunct="1">
              <a:lnSpc>
                <a:spcPct val="80000"/>
              </a:lnSpc>
            </a:pPr>
            <a:endParaRPr lang="en-US" sz="800" b="1" smtClean="0"/>
          </a:p>
          <a:p>
            <a:pPr eaLnBrk="1" hangingPunct="1">
              <a:lnSpc>
                <a:spcPct val="80000"/>
              </a:lnSpc>
            </a:pPr>
            <a:r>
              <a:rPr lang="en-US" sz="800" b="1" smtClean="0">
                <a:solidFill>
                  <a:srgbClr val="333333"/>
                </a:solidFill>
                <a:latin typeface="Verdana" pitchFamily="34" charset="0"/>
              </a:rPr>
              <a:t>What can't be included in a background check?</a:t>
            </a:r>
            <a:r>
              <a:rPr lang="en-US" sz="800" smtClean="0">
                <a:solidFill>
                  <a:srgbClr val="333333"/>
                </a:solidFill>
                <a:latin typeface="Verdana" pitchFamily="34" charset="0"/>
              </a:rPr>
              <a:t> </a:t>
            </a:r>
          </a:p>
          <a:p>
            <a:pPr eaLnBrk="1" hangingPunct="1">
              <a:lnSpc>
                <a:spcPct val="80000"/>
              </a:lnSpc>
            </a:pPr>
            <a:r>
              <a:rPr lang="en-US" sz="800" smtClean="0">
                <a:solidFill>
                  <a:srgbClr val="333333"/>
                </a:solidFill>
                <a:latin typeface="Verdana" pitchFamily="34" charset="0"/>
              </a:rPr>
              <a:t>- some information that cannot be disclosed under any circumstances. </a:t>
            </a:r>
          </a:p>
          <a:p>
            <a:pPr eaLnBrk="1" hangingPunct="1">
              <a:lnSpc>
                <a:spcPct val="80000"/>
              </a:lnSpc>
            </a:pPr>
            <a:r>
              <a:rPr lang="en-US" sz="800" smtClean="0">
                <a:solidFill>
                  <a:srgbClr val="333333"/>
                </a:solidFill>
                <a:latin typeface="Verdana" pitchFamily="34" charset="0"/>
              </a:rPr>
              <a:t>- School records are confidential and cannot be released without the consent of the student. </a:t>
            </a:r>
          </a:p>
          <a:p>
            <a:pPr eaLnBrk="1" hangingPunct="1">
              <a:lnSpc>
                <a:spcPct val="80000"/>
              </a:lnSpc>
            </a:pPr>
            <a:r>
              <a:rPr lang="en-US" sz="800" smtClean="0">
                <a:solidFill>
                  <a:srgbClr val="333333"/>
                </a:solidFill>
                <a:latin typeface="Verdana" pitchFamily="34" charset="0"/>
              </a:rPr>
              <a:t>- Bankruptcy can not be used as a reason to not employ, however, bankruptcies are a public record, so, it is easy for employers to obtain the information. </a:t>
            </a:r>
          </a:p>
          <a:p>
            <a:pPr eaLnBrk="1" hangingPunct="1">
              <a:lnSpc>
                <a:spcPct val="80000"/>
              </a:lnSpc>
            </a:pPr>
            <a:r>
              <a:rPr lang="en-US" sz="800" b="1" smtClean="0">
                <a:solidFill>
                  <a:srgbClr val="333333"/>
                </a:solidFill>
                <a:latin typeface="Verdana" pitchFamily="34" charset="0"/>
              </a:rPr>
              <a:t>Laws vary on checking criminal history. </a:t>
            </a:r>
          </a:p>
          <a:p>
            <a:pPr eaLnBrk="1" hangingPunct="1">
              <a:lnSpc>
                <a:spcPct val="80000"/>
              </a:lnSpc>
            </a:pPr>
            <a:r>
              <a:rPr lang="en-US" sz="800" smtClean="0">
                <a:solidFill>
                  <a:srgbClr val="333333"/>
                </a:solidFill>
                <a:latin typeface="Verdana" pitchFamily="34" charset="0"/>
              </a:rPr>
              <a:t>- Some states don't allow questions about arrests or convictions beyond a certain point in the past. </a:t>
            </a:r>
          </a:p>
          <a:p>
            <a:pPr eaLnBrk="1" hangingPunct="1">
              <a:lnSpc>
                <a:spcPct val="80000"/>
              </a:lnSpc>
            </a:pPr>
            <a:r>
              <a:rPr lang="en-US" sz="800" smtClean="0">
                <a:solidFill>
                  <a:srgbClr val="333333"/>
                </a:solidFill>
                <a:latin typeface="Verdana" pitchFamily="34" charset="0"/>
              </a:rPr>
              <a:t>- Others only allow consideration of criminal history for certain positions.</a:t>
            </a:r>
          </a:p>
          <a:p>
            <a:pPr eaLnBrk="1" hangingPunct="1">
              <a:lnSpc>
                <a:spcPct val="80000"/>
              </a:lnSpc>
            </a:pPr>
            <a:r>
              <a:rPr lang="en-US" sz="800" smtClean="0">
                <a:solidFill>
                  <a:srgbClr val="333333"/>
                </a:solidFill>
                <a:latin typeface="Verdana" pitchFamily="34" charset="0"/>
              </a:rPr>
              <a:t>- Employers cannot request medical records and may not make hiring decisions based on an applicant's disability or past workman’s compensation. </a:t>
            </a:r>
          </a:p>
          <a:p>
            <a:pPr eaLnBrk="1" hangingPunct="1">
              <a:lnSpc>
                <a:spcPct val="80000"/>
              </a:lnSpc>
            </a:pPr>
            <a:r>
              <a:rPr lang="en-US" sz="800" smtClean="0">
                <a:solidFill>
                  <a:srgbClr val="333333"/>
                </a:solidFill>
                <a:latin typeface="Verdana" pitchFamily="34" charset="0"/>
              </a:rPr>
              <a:t>	- They may only inquire about your ability to perform a certain job </a:t>
            </a:r>
          </a:p>
          <a:p>
            <a:pPr eaLnBrk="1" hangingPunct="1">
              <a:lnSpc>
                <a:spcPct val="80000"/>
              </a:lnSpc>
            </a:pPr>
            <a:r>
              <a:rPr lang="en-US" sz="800" smtClean="0">
                <a:solidFill>
                  <a:srgbClr val="333333"/>
                </a:solidFill>
                <a:latin typeface="Verdana" pitchFamily="34" charset="0"/>
              </a:rPr>
              <a:t>- The military can disclose your name, rank, salary, assignments and awards without your consent. </a:t>
            </a:r>
          </a:p>
          <a:p>
            <a:pPr eaLnBrk="1" hangingPunct="1">
              <a:lnSpc>
                <a:spcPct val="80000"/>
              </a:lnSpc>
            </a:pPr>
            <a:r>
              <a:rPr lang="en-US" sz="800" smtClean="0">
                <a:solidFill>
                  <a:srgbClr val="333333"/>
                </a:solidFill>
                <a:latin typeface="Verdana" pitchFamily="34" charset="0"/>
              </a:rPr>
              <a:t>- Driving records are not confidential either and can be released without consent.</a:t>
            </a:r>
          </a:p>
          <a:p>
            <a:pPr eaLnBrk="1" hangingPunct="1">
              <a:lnSpc>
                <a:spcPct val="80000"/>
              </a:lnSpc>
            </a:pPr>
            <a:endParaRPr lang="en-US" sz="800" b="1" smtClean="0"/>
          </a:p>
          <a:p>
            <a:pPr eaLnBrk="1" hangingPunct="1">
              <a:lnSpc>
                <a:spcPct val="80000"/>
              </a:lnSpc>
            </a:pPr>
            <a:r>
              <a:rPr lang="en-US" sz="800" smtClean="0">
                <a:solidFill>
                  <a:srgbClr val="333333"/>
                </a:solidFill>
                <a:latin typeface="Verdana" pitchFamily="34" charset="0"/>
              </a:rPr>
              <a:t>(source: </a:t>
            </a:r>
            <a:r>
              <a:rPr lang="en-US" sz="800" smtClean="0"/>
              <a:t>www.jobsearch.about.com/cs/backgroundcheck/a/background.htm)</a:t>
            </a:r>
            <a:endParaRPr lang="en-US" sz="800" smtClean="0">
              <a:solidFill>
                <a:srgbClr val="333333"/>
              </a:solidFill>
              <a:latin typeface="Verdana" pitchFamily="34" charset="0"/>
            </a:endParaRPr>
          </a:p>
          <a:p>
            <a:pPr eaLnBrk="1" hangingPunct="1">
              <a:lnSpc>
                <a:spcPct val="80000"/>
              </a:lnSpc>
            </a:pPr>
            <a:endParaRPr lang="en-US" sz="800" b="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1E02E2E-F3EA-476E-B150-D14F046C7C17}" type="slidenum">
              <a:rPr lang="en-US">
                <a:latin typeface="Arial" charset="0"/>
              </a:rPr>
              <a:pPr/>
              <a:t>16</a:t>
            </a:fld>
            <a:endParaRPr 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FACILITATOR NOTES:</a:t>
            </a:r>
          </a:p>
          <a:p>
            <a:pPr eaLnBrk="1" hangingPunct="1"/>
            <a:r>
              <a:rPr lang="en-US" dirty="0" smtClean="0">
                <a:solidFill>
                  <a:srgbClr val="333333"/>
                </a:solidFill>
                <a:latin typeface="Verdana" pitchFamily="34" charset="0"/>
              </a:rPr>
              <a:t>The best way to prepare for a background check is to be aware of the information that an employer might find. </a:t>
            </a:r>
          </a:p>
          <a:p>
            <a:pPr eaLnBrk="1" hangingPunct="1"/>
            <a:r>
              <a:rPr lang="en-US" dirty="0" smtClean="0">
                <a:solidFill>
                  <a:srgbClr val="333333"/>
                </a:solidFill>
                <a:latin typeface="Verdana" pitchFamily="34" charset="0"/>
              </a:rPr>
              <a:t>1) Get a copy of your credit report. If there is erroneous information, dispute it with the creditor. </a:t>
            </a:r>
          </a:p>
          <a:p>
            <a:pPr eaLnBrk="1" hangingPunct="1"/>
            <a:r>
              <a:rPr lang="en-US" dirty="0" smtClean="0">
                <a:solidFill>
                  <a:srgbClr val="333333"/>
                </a:solidFill>
                <a:latin typeface="Verdana" pitchFamily="34" charset="0"/>
              </a:rPr>
              <a:t>2) Check your motor vehicle record by requesting a copy of your record from your state Department of Motor Vehicles.</a:t>
            </a:r>
          </a:p>
          <a:p>
            <a:pPr eaLnBrk="1" hangingPunct="1"/>
            <a:r>
              <a:rPr lang="en-US" dirty="0" smtClean="0">
                <a:solidFill>
                  <a:srgbClr val="333333"/>
                </a:solidFill>
                <a:latin typeface="Verdana" pitchFamily="34" charset="0"/>
              </a:rPr>
              <a:t>3) Ask your previous employers for copies of your personnel files. </a:t>
            </a:r>
          </a:p>
          <a:p>
            <a:pPr eaLnBrk="1" hangingPunct="1"/>
            <a:r>
              <a:rPr lang="en-US" dirty="0" smtClean="0">
                <a:solidFill>
                  <a:srgbClr val="333333"/>
                </a:solidFill>
                <a:latin typeface="Verdana" pitchFamily="34" charset="0"/>
              </a:rPr>
              <a:t>4) Make sure you know what your references are going to say about you.</a:t>
            </a:r>
          </a:p>
          <a:p>
            <a:pPr eaLnBrk="1" hangingPunct="1"/>
            <a:r>
              <a:rPr lang="en-US" dirty="0" smtClean="0">
                <a:solidFill>
                  <a:srgbClr val="333333"/>
                </a:solidFill>
                <a:latin typeface="Verdana" pitchFamily="34" charset="0"/>
              </a:rPr>
              <a:t>5) Make sure your resume and job applications are accurate and truthful </a:t>
            </a:r>
          </a:p>
          <a:p>
            <a:pPr eaLnBrk="1" hangingPunct="1"/>
            <a:r>
              <a:rPr lang="en-US" dirty="0" smtClean="0">
                <a:solidFill>
                  <a:srgbClr val="333333"/>
                </a:solidFill>
                <a:latin typeface="Verdana" pitchFamily="34" charset="0"/>
              </a:rPr>
              <a:t>	- Inaccurate information on a resume can result in </a:t>
            </a:r>
          </a:p>
          <a:p>
            <a:pPr eaLnBrk="1" hangingPunct="1"/>
            <a:r>
              <a:rPr lang="en-US" dirty="0" smtClean="0">
                <a:solidFill>
                  <a:srgbClr val="333333"/>
                </a:solidFill>
                <a:latin typeface="Verdana" pitchFamily="34" charset="0"/>
              </a:rPr>
              <a:t>		a) not getting hired</a:t>
            </a:r>
          </a:p>
          <a:p>
            <a:pPr eaLnBrk="1" hangingPunct="1"/>
            <a:r>
              <a:rPr lang="en-US" dirty="0" smtClean="0">
                <a:solidFill>
                  <a:srgbClr val="333333"/>
                </a:solidFill>
                <a:latin typeface="Verdana" pitchFamily="34" charset="0"/>
              </a:rPr>
              <a:t>		b) termination </a:t>
            </a:r>
          </a:p>
          <a:p>
            <a:pPr eaLnBrk="1" hangingPunct="1"/>
            <a:r>
              <a:rPr lang="en-US" dirty="0" smtClean="0">
                <a:solidFill>
                  <a:srgbClr val="333333"/>
                </a:solidFill>
                <a:latin typeface="Verdana" pitchFamily="34" charset="0"/>
              </a:rPr>
              <a:t>		c) ruining personal and professional credibility</a:t>
            </a:r>
          </a:p>
          <a:p>
            <a:pPr eaLnBrk="1" hangingPunct="1"/>
            <a:endParaRPr lang="en-US" b="1" dirty="0" smtClean="0"/>
          </a:p>
          <a:p>
            <a:pPr eaLnBrk="1" hangingPunct="1"/>
            <a:r>
              <a:rPr lang="en-US" b="1" dirty="0" smtClean="0"/>
              <a:t>Reference </a:t>
            </a:r>
            <a:r>
              <a:rPr lang="en-US" b="1" dirty="0" err="1" smtClean="0"/>
              <a:t>ringback</a:t>
            </a:r>
            <a:r>
              <a:rPr lang="en-US" b="1" dirty="0" smtClean="0"/>
              <a:t> tones and voicemail messages.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65AD80D-9253-424E-A287-AC8EB5843B9C}" type="slidenum">
              <a:rPr lang="en-US">
                <a:latin typeface="Arial" charset="0"/>
              </a:rPr>
              <a:pPr/>
              <a:t>17</a:t>
            </a:fld>
            <a:endParaRPr lang="en-US">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Your personal history is a </a:t>
            </a:r>
            <a:r>
              <a:rPr lang="en-US" dirty="0" smtClean="0"/>
              <a:t>measurement</a:t>
            </a:r>
            <a:r>
              <a:rPr lang="en-US" baseline="0" dirty="0" smtClean="0"/>
              <a:t> of</a:t>
            </a:r>
            <a:r>
              <a:rPr lang="en-US" dirty="0" smtClean="0"/>
              <a:t> </a:t>
            </a:r>
            <a:r>
              <a:rPr lang="en-US" dirty="0" smtClean="0"/>
              <a:t>your credibility. Credibility is defined as</a:t>
            </a:r>
            <a:r>
              <a:rPr lang="en-US" dirty="0" smtClean="0"/>
              <a:t>…</a:t>
            </a:r>
          </a:p>
          <a:p>
            <a:pPr eaLnBrk="1" hangingPunct="1"/>
            <a:endParaRPr lang="en-US" dirty="0" smtClean="0"/>
          </a:p>
          <a:p>
            <a:pPr eaLnBrk="1" hangingPunct="1"/>
            <a:r>
              <a:rPr lang="en-US" dirty="0" smtClean="0"/>
              <a:t>According</a:t>
            </a:r>
            <a:r>
              <a:rPr lang="en-US" baseline="0" dirty="0" smtClean="0"/>
              <a:t> to a Human Resources representative at McLeod Health, “A healthcare facility would (in most cases) seek to find individuals with a background suitable in the desired field so that training would be minimized and the applicant would bring knowledge and experience into the workplace.” For clinical settings “background information is vital to the safety and care of the patient.” - McLeod Health Human Resources Representative, October 24, 2013</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[Pause the video to facilitate the following discussion]</a:t>
            </a:r>
          </a:p>
          <a:p>
            <a:endParaRPr lang="en-US" b="1" dirty="0" smtClean="0"/>
          </a:p>
          <a:p>
            <a:r>
              <a:rPr lang="en-US" b="1" dirty="0" smtClean="0"/>
              <a:t>Class</a:t>
            </a:r>
            <a:r>
              <a:rPr lang="en-US" b="1" baseline="0" dirty="0" smtClean="0"/>
              <a:t> </a:t>
            </a:r>
            <a:r>
              <a:rPr lang="en-US" b="1" dirty="0" smtClean="0"/>
              <a:t>Discussion: </a:t>
            </a:r>
            <a:r>
              <a:rPr lang="en-US" dirty="0" smtClean="0"/>
              <a:t>Pass out the </a:t>
            </a:r>
            <a:r>
              <a:rPr lang="en-US" dirty="0" err="1" smtClean="0"/>
              <a:t>ExploreHealthCareers.Org</a:t>
            </a:r>
            <a:r>
              <a:rPr lang="en-US" baseline="0" dirty="0" smtClean="0"/>
              <a:t> article “Don’t Let Past Mistakes Limit Your Future Health Career”</a:t>
            </a:r>
          </a:p>
          <a:p>
            <a:r>
              <a:rPr lang="en-US" dirty="0" smtClean="0"/>
              <a:t>"Don't Let past Mistakes Limit Your Future Health Career." </a:t>
            </a:r>
            <a:r>
              <a:rPr lang="en-US" i="1" dirty="0" smtClean="0"/>
              <a:t>ExploreHealthCareers.org</a:t>
            </a:r>
            <a:r>
              <a:rPr lang="en-US" dirty="0" smtClean="0"/>
              <a:t>. Web. 17 Sept. 2014. </a:t>
            </a:r>
            <a:r>
              <a:rPr lang="en-US" smtClean="0"/>
              <a:t>&lt;http://explorehealthcareers.org/en/issues/news/Article/208&gt;.</a:t>
            </a:r>
            <a:endParaRPr lang="en-US" baseline="0" dirty="0" smtClean="0"/>
          </a:p>
          <a:p>
            <a:endParaRPr lang="en-US" baseline="0" dirty="0" smtClean="0"/>
          </a:p>
          <a:p>
            <a:r>
              <a:rPr lang="en-US" baseline="0" dirty="0" smtClean="0"/>
              <a:t>Read and discuss this article as a class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E60D889-A353-4BE1-B573-F5ED76E81D4B}" type="slidenum">
              <a:rPr lang="en-US" smtClean="0"/>
              <a:pPr>
                <a:defRPr/>
              </a:pPr>
              <a:t>18</a:t>
            </a:fld>
            <a:endParaRPr lang="en-US"/>
          </a:p>
        </p:txBody>
      </p:sp>
    </p:spTree>
    <p:extLst>
      <p:ext uri="{BB962C8B-B14F-4D97-AF65-F5344CB8AC3E}">
        <p14:creationId xmlns:p14="http://schemas.microsoft.com/office/powerpoint/2010/main" val="4019524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Facilitator’s Script: </a:t>
            </a:r>
            <a:r>
              <a:rPr lang="en-US" b="0" dirty="0" smtClean="0"/>
              <a:t>In</a:t>
            </a:r>
            <a:r>
              <a:rPr lang="en-US" b="0" baseline="0" dirty="0" smtClean="0"/>
              <a:t> a professional setting, a personal history serves as an introduction to who you are. Each of you are preparing for a career, and some of you have already entered the job market. It is important that you are aware of how your history impacts your future. </a:t>
            </a:r>
          </a:p>
          <a:p>
            <a:pPr eaLnBrk="1" hangingPunct="1"/>
            <a:endParaRPr lang="en-US" b="0" baseline="0" dirty="0" smtClean="0"/>
          </a:p>
          <a:p>
            <a:pPr eaLnBrk="1" hangingPunct="1"/>
            <a:r>
              <a:rPr lang="en-US" b="0" baseline="0" dirty="0" smtClean="0"/>
              <a:t>Your EXPERIENCES tells where you have been and what you have done including your achievements, challenges and failures. It should be mentioned that all experiences should be looked at as opportunities to learn more about yourself and to grow. For every experience, try considering:</a:t>
            </a:r>
          </a:p>
          <a:p>
            <a:pPr eaLnBrk="1" hangingPunct="1"/>
            <a:endParaRPr lang="en-US" b="0" baseline="0" dirty="0" smtClean="0"/>
          </a:p>
          <a:p>
            <a:pPr marL="171450" indent="-171450" eaLnBrk="1" hangingPunct="1">
              <a:buFont typeface="Arial" pitchFamily="34" charset="0"/>
              <a:buChar char="•"/>
            </a:pPr>
            <a:r>
              <a:rPr lang="en-US" b="0" baseline="0" dirty="0" smtClean="0"/>
              <a:t>Was it a good experience? Why or why not?</a:t>
            </a:r>
          </a:p>
          <a:p>
            <a:pPr marL="171450" indent="-171450" eaLnBrk="1" hangingPunct="1">
              <a:buFont typeface="Arial" pitchFamily="34" charset="0"/>
              <a:buChar char="•"/>
            </a:pPr>
            <a:r>
              <a:rPr lang="en-US" b="0" baseline="0" dirty="0" smtClean="0"/>
              <a:t>Were you successful in achieving the outcome you wanted? Why or why not?</a:t>
            </a:r>
          </a:p>
          <a:p>
            <a:pPr marL="171450" indent="-171450" eaLnBrk="1" hangingPunct="1">
              <a:buFont typeface="Arial" pitchFamily="34" charset="0"/>
              <a:buChar char="•"/>
            </a:pPr>
            <a:r>
              <a:rPr lang="en-US" b="0" baseline="0" dirty="0" smtClean="0"/>
              <a:t>What can </a:t>
            </a:r>
            <a:r>
              <a:rPr lang="en-US" b="1" u="sng" baseline="0" dirty="0" smtClean="0"/>
              <a:t>YOU</a:t>
            </a:r>
            <a:r>
              <a:rPr lang="en-US" b="0" baseline="0" dirty="0" smtClean="0"/>
              <a:t> do to make the experience better next time?</a:t>
            </a:r>
          </a:p>
          <a:p>
            <a:pPr marL="171450" indent="-171450" eaLnBrk="1" hangingPunct="1">
              <a:buFont typeface="Arial" pitchFamily="34" charset="0"/>
              <a:buChar char="•"/>
            </a:pPr>
            <a:endParaRPr lang="en-US" b="0" baseline="0" dirty="0" smtClean="0"/>
          </a:p>
          <a:p>
            <a:pPr marL="0" indent="0" eaLnBrk="1" hangingPunct="1">
              <a:buFont typeface="Arial" pitchFamily="34" charset="0"/>
              <a:buNone/>
            </a:pPr>
            <a:r>
              <a:rPr lang="en-US" b="0" baseline="0" dirty="0" smtClean="0"/>
              <a:t>Your GOALS &amp; AMBITIONS tell us where you plan to go and want to achieve. They are general intentions of where you want to go, who you want to be and what you want to accomplish.</a:t>
            </a:r>
          </a:p>
          <a:p>
            <a:pPr marL="0" indent="0" eaLnBrk="1" hangingPunct="1">
              <a:buFont typeface="Arial" pitchFamily="34" charset="0"/>
              <a:buNone/>
            </a:pPr>
            <a:endParaRPr lang="en-US" b="0" baseline="0" dirty="0" smtClean="0"/>
          </a:p>
          <a:p>
            <a:pPr marL="0" indent="0" eaLnBrk="1" hangingPunct="1">
              <a:buFont typeface="Arial" pitchFamily="34" charset="0"/>
              <a:buNone/>
            </a:pPr>
            <a:r>
              <a:rPr lang="en-US" b="0" baseline="0" dirty="0" smtClean="0"/>
              <a:t>A ROADMAP helps you to figure out </a:t>
            </a:r>
            <a:r>
              <a:rPr lang="en-US" b="1" u="sng" baseline="0" dirty="0" smtClean="0"/>
              <a:t>HOW</a:t>
            </a:r>
            <a:r>
              <a:rPr lang="en-US" b="0" baseline="0" dirty="0" smtClean="0"/>
              <a:t> to determine your goals &amp; ambitions. It provides a personally designed step-by-step guide to achieve your goals.</a:t>
            </a:r>
          </a:p>
          <a:p>
            <a:pPr marL="0" indent="0" eaLnBrk="1" hangingPunct="1">
              <a:buFont typeface="Arial" pitchFamily="34" charset="0"/>
              <a:buNone/>
            </a:pPr>
            <a:endParaRPr lang="en-US" b="0" baseline="0" dirty="0" smtClean="0"/>
          </a:p>
          <a:p>
            <a:pPr marL="0" indent="0" eaLnBrk="1" hangingPunct="1">
              <a:buFont typeface="Arial" pitchFamily="34" charset="0"/>
              <a:buNone/>
            </a:pPr>
            <a:r>
              <a:rPr lang="en-US" b="0" dirty="0" smtClean="0"/>
              <a:t>Taking a look at your EXPERIENCES, GOALS &amp; AMBITIONS, and ROADMAP helps to tell OTHERS who you are! But they also help you to determine</a:t>
            </a:r>
            <a:r>
              <a:rPr lang="en-US" b="0" baseline="0" dirty="0" smtClean="0"/>
              <a:t> who you would like to become.</a:t>
            </a:r>
          </a:p>
          <a:p>
            <a:pPr marL="0" indent="0" eaLnBrk="1" hangingPunct="1">
              <a:buFont typeface="Arial" pitchFamily="34" charset="0"/>
              <a:buNone/>
            </a:pPr>
            <a:endParaRPr lang="en-US" b="0" baseline="0" dirty="0" smtClean="0"/>
          </a:p>
          <a:p>
            <a:pPr marL="0" indent="0" eaLnBrk="1" hangingPunct="1">
              <a:buFont typeface="Arial" pitchFamily="34" charset="0"/>
              <a:buNone/>
            </a:pPr>
            <a:endParaRPr lang="en-US" b="0" dirty="0" smtClean="0"/>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7255C55-0644-4F94-9878-D096E3921772}" type="slidenum">
              <a:rPr lang="en-US">
                <a:latin typeface="Arial" charset="0"/>
              </a:rPr>
              <a:pPr/>
              <a:t>3</a:t>
            </a:fld>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0707909-C72F-43AA-8A1B-6A3DE3A9157C}" type="slidenum">
              <a:rPr lang="en-US">
                <a:latin typeface="Arial" charset="0"/>
              </a:rPr>
              <a:pPr/>
              <a:t>4</a:t>
            </a:fld>
            <a:endParaRPr lang="en-US">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Facilitator’s Script:</a:t>
            </a:r>
            <a:r>
              <a:rPr lang="en-US" b="1" baseline="0" dirty="0" smtClean="0"/>
              <a:t> </a:t>
            </a:r>
            <a:r>
              <a:rPr lang="en-US" b="0" baseline="0" dirty="0" smtClean="0"/>
              <a:t>Have you ever thought about how we become who we are? Can you give some examples of some of life’s influences that help to make you who you are? </a:t>
            </a:r>
            <a:r>
              <a:rPr lang="en-US" b="0" i="1" baseline="0" dirty="0" smtClean="0"/>
              <a:t>[Open the group up for discussion. Ask that they give you an example of the things that help to make each person who they are and to briefly explain why or how]</a:t>
            </a:r>
          </a:p>
          <a:p>
            <a:pPr eaLnBrk="1" hangingPunct="1"/>
            <a:endParaRPr lang="en-US" b="1" dirty="0" smtClean="0"/>
          </a:p>
          <a:p>
            <a:pPr eaLnBrk="1" hangingPunct="1"/>
            <a:r>
              <a:rPr lang="en-US" dirty="0" smtClean="0"/>
              <a:t>Now</a:t>
            </a:r>
            <a:r>
              <a:rPr lang="en-US" baseline="0" dirty="0" smtClean="0"/>
              <a:t> let’s consider a few of life’s influences</a:t>
            </a:r>
            <a:r>
              <a:rPr lang="en-US" dirty="0" smtClean="0"/>
              <a:t> Now take a moment to rank your answers in order of importance. Identify number one as the most important. </a:t>
            </a:r>
          </a:p>
          <a:p>
            <a:pPr eaLnBrk="1" hangingPunct="1"/>
            <a:endParaRPr lang="en-US" dirty="0" smtClean="0"/>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 Script: </a:t>
            </a:r>
            <a:r>
              <a:rPr lang="en-US" b="0" dirty="0" smtClean="0"/>
              <a:t>Michael Jordan, arguably one</a:t>
            </a:r>
            <a:r>
              <a:rPr lang="en-US" b="0" baseline="0" dirty="0" smtClean="0"/>
              <a:t> of the best basketball players ever to play in the NBA, could not even make the cut to play on his high school basketball team. In this quote, Michael reflects on impact of the failures and misses of his career. </a:t>
            </a:r>
            <a:r>
              <a:rPr lang="en-US" b="0" i="1" baseline="0" dirty="0" smtClean="0"/>
              <a:t>[click to read the quote] </a:t>
            </a:r>
            <a:r>
              <a:rPr lang="en-US" b="0" i="0" baseline="0" dirty="0" smtClean="0"/>
              <a:t>The same can hold true for you. Depending on you respond, your greatest failures can be the beginning of your greatest achievements.</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FE60D889-A353-4BE1-B573-F5ED76E81D4B}" type="slidenum">
              <a:rPr lang="en-US" smtClean="0"/>
              <a:pPr>
                <a:defRPr/>
              </a:pPr>
              <a:t>5</a:t>
            </a:fld>
            <a:endParaRPr lang="en-US"/>
          </a:p>
        </p:txBody>
      </p:sp>
    </p:spTree>
    <p:extLst>
      <p:ext uri="{BB962C8B-B14F-4D97-AF65-F5344CB8AC3E}">
        <p14:creationId xmlns:p14="http://schemas.microsoft.com/office/powerpoint/2010/main" val="4043936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6ED28C4-EFB2-43D8-8A49-48527BDEBC6D}" type="slidenum">
              <a:rPr lang="en-US">
                <a:latin typeface="Arial" charset="0"/>
              </a:rPr>
              <a:pPr/>
              <a:t>6</a:t>
            </a:fld>
            <a:endParaRPr lang="en-US">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Facilitator’s Script: </a:t>
            </a:r>
            <a:r>
              <a:rPr lang="en-US" b="0" dirty="0" smtClean="0"/>
              <a:t>The</a:t>
            </a:r>
            <a:r>
              <a:rPr lang="en-US" b="0" baseline="0" dirty="0" smtClean="0"/>
              <a:t> things that we experience probably have the most influence on who we are and how we make decisions. A lot can be learned from your experiences, whether they are positive or negative experiences. The key is to make the effort to step back and evaluate what happened, and what you could have done – what was in your power - to make the experience better. Sometimes, the lesson can be as simple as to never place yourself in a similar situation. </a:t>
            </a:r>
          </a:p>
          <a:p>
            <a:pPr eaLnBrk="1" hangingPunct="1"/>
            <a:endParaRPr lang="en-US" b="0" baseline="0" dirty="0" smtClean="0"/>
          </a:p>
          <a:p>
            <a:pPr eaLnBrk="1" hangingPunct="1"/>
            <a:r>
              <a:rPr lang="en-US" b="0" i="1" baseline="0" dirty="0" smtClean="0"/>
              <a:t>[give a personal example of a lesson and/or positive outcome that cam from a negative experience. </a:t>
            </a:r>
            <a:r>
              <a:rPr lang="en-US" i="1" dirty="0" smtClean="0"/>
              <a:t>Example: You were sick when you were younger and that experience made you want to become a nurse, doctor, etc.]</a:t>
            </a:r>
          </a:p>
          <a:p>
            <a:pPr eaLnBrk="1" hangingPunct="1"/>
            <a:r>
              <a:rPr lang="en-US" dirty="0" smtClean="0"/>
              <a:t> </a:t>
            </a: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[Pause the video to facilitate the following discussion]</a:t>
            </a:r>
          </a:p>
          <a:p>
            <a:endParaRPr lang="en-US" b="1" dirty="0" smtClean="0"/>
          </a:p>
          <a:p>
            <a:r>
              <a:rPr lang="en-US" b="1" dirty="0" smtClean="0"/>
              <a:t>Class</a:t>
            </a:r>
            <a:r>
              <a:rPr lang="en-US" b="1" baseline="0" dirty="0" smtClean="0"/>
              <a:t> </a:t>
            </a:r>
            <a:r>
              <a:rPr lang="en-US" b="1" dirty="0" smtClean="0"/>
              <a:t>Discussion: </a:t>
            </a:r>
            <a:r>
              <a:rPr lang="en-US" dirty="0" smtClean="0"/>
              <a:t>Take a moment to identify 2 experiences (good or bad) that have shaped how you make decisions. We have all had positive and negative experiences. We must all remember that some of our best successes will come from your biggest failures. The point is to learn from all of your experiences-good and bad.</a:t>
            </a:r>
          </a:p>
          <a:p>
            <a:endParaRPr lang="en-US" dirty="0"/>
          </a:p>
        </p:txBody>
      </p:sp>
      <p:sp>
        <p:nvSpPr>
          <p:cNvPr id="4" name="Slide Number Placeholder 3"/>
          <p:cNvSpPr>
            <a:spLocks noGrp="1"/>
          </p:cNvSpPr>
          <p:nvPr>
            <p:ph type="sldNum" sz="quarter" idx="10"/>
          </p:nvPr>
        </p:nvSpPr>
        <p:spPr/>
        <p:txBody>
          <a:bodyPr/>
          <a:lstStyle/>
          <a:p>
            <a:pPr>
              <a:defRPr/>
            </a:pPr>
            <a:fld id="{FE60D889-A353-4BE1-B573-F5ED76E81D4B}" type="slidenum">
              <a:rPr lang="en-US" smtClean="0"/>
              <a:pPr>
                <a:defRPr/>
              </a:pPr>
              <a:t>7</a:t>
            </a:fld>
            <a:endParaRPr lang="en-US"/>
          </a:p>
        </p:txBody>
      </p:sp>
    </p:spTree>
    <p:extLst>
      <p:ext uri="{BB962C8B-B14F-4D97-AF65-F5344CB8AC3E}">
        <p14:creationId xmlns:p14="http://schemas.microsoft.com/office/powerpoint/2010/main" val="4019524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F5E12F2-F9C9-4112-8F03-881822C0DA30}" type="slidenum">
              <a:rPr lang="en-US">
                <a:latin typeface="Arial" charset="0"/>
              </a:rPr>
              <a:pPr/>
              <a:t>8</a:t>
            </a:fld>
            <a:endParaRPr lang="en-US">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 goal is… </a:t>
            </a:r>
          </a:p>
          <a:p>
            <a:pPr eaLnBrk="1" hangingPunct="1"/>
            <a:endParaRPr lang="en-US" smtClean="0"/>
          </a:p>
          <a:p>
            <a:pPr eaLnBrk="1" hangingPunct="1"/>
            <a:r>
              <a:rPr lang="en-US" smtClean="0"/>
              <a:t>Explain the difference between short-term, long-term, personal and professional goals.</a:t>
            </a:r>
          </a:p>
          <a:p>
            <a:pPr eaLnBrk="1" hangingPunct="1"/>
            <a:endParaRPr lang="en-US" smtClean="0"/>
          </a:p>
          <a:p>
            <a:pPr eaLnBrk="1" hangingPunct="1"/>
            <a:r>
              <a:rPr lang="en-US" smtClean="0"/>
              <a:t>Activity: Write some of your long-term and short-term goals.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ECF49BB-BE49-4E8D-9918-79BB8BA0347D}" type="slidenum">
              <a:rPr lang="en-US">
                <a:latin typeface="Arial" charset="0"/>
              </a:rPr>
              <a:pPr/>
              <a:t>9</a:t>
            </a:fld>
            <a:endParaRPr lang="en-US">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There is a process to accomplish how you get to where you want to go.</a:t>
            </a:r>
          </a:p>
          <a:p>
            <a:pPr eaLnBrk="1" hangingPunct="1"/>
            <a:endParaRPr lang="en-US" smtClean="0"/>
          </a:p>
          <a:p>
            <a:pPr eaLnBrk="1" hangingPunct="1"/>
            <a:r>
              <a:rPr lang="en-US" smtClean="0"/>
              <a:t>Expound on each bullet</a:t>
            </a:r>
          </a:p>
          <a:p>
            <a:pPr eaLnBrk="1" hangingPunct="1"/>
            <a:endParaRPr lang="en-US" smtClean="0"/>
          </a:p>
          <a:p>
            <a:pPr eaLnBrk="1" hangingPunct="1">
              <a:buFontTx/>
              <a:buChar char="•"/>
            </a:pPr>
            <a:r>
              <a:rPr lang="en-US" smtClean="0"/>
              <a:t>Skill Development (soft skills)</a:t>
            </a:r>
          </a:p>
          <a:p>
            <a:pPr eaLnBrk="1" hangingPunct="1">
              <a:buFontTx/>
              <a:buChar char="•"/>
            </a:pPr>
            <a:r>
              <a:rPr lang="en-US" smtClean="0"/>
              <a:t>Education/training/ELO (based on your goals)</a:t>
            </a:r>
          </a:p>
          <a:p>
            <a:pPr eaLnBrk="1" hangingPunct="1">
              <a:buFontTx/>
              <a:buChar char="•"/>
            </a:pPr>
            <a:r>
              <a:rPr lang="en-US" smtClean="0"/>
              <a:t>Self Marketing</a:t>
            </a:r>
          </a:p>
          <a:p>
            <a:pPr marL="1143000" lvl="2" indent="-228600" eaLnBrk="1" hangingPunct="1">
              <a:buFont typeface="Calibri" pitchFamily="34" charset="0"/>
              <a:buAutoNum type="alphaLcParenR"/>
            </a:pPr>
            <a:r>
              <a:rPr lang="en-US" smtClean="0"/>
              <a:t>Resume` writing</a:t>
            </a:r>
          </a:p>
          <a:p>
            <a:pPr marL="1143000" lvl="2" indent="-228600" eaLnBrk="1" hangingPunct="1">
              <a:buFont typeface="Calibri" pitchFamily="34" charset="0"/>
              <a:buAutoNum type="alphaLcParenR"/>
            </a:pPr>
            <a:r>
              <a:rPr lang="en-US" smtClean="0"/>
              <a:t>Interviewing</a:t>
            </a:r>
          </a:p>
          <a:p>
            <a:pPr marL="1143000" lvl="2" indent="-228600" eaLnBrk="1" hangingPunct="1">
              <a:buFont typeface="Calibri" pitchFamily="34" charset="0"/>
              <a:buAutoNum type="alphaLcParenR"/>
            </a:pPr>
            <a:r>
              <a:rPr lang="en-US" smtClean="0"/>
              <a:t>Follow-up</a:t>
            </a:r>
          </a:p>
          <a:p>
            <a:pPr marL="1143000" lvl="2" indent="-228600" eaLnBrk="1" hangingPunct="1">
              <a:buFont typeface="Calibri" pitchFamily="34" charset="0"/>
              <a:buAutoNum type="alphaLcParenR"/>
            </a:pPr>
            <a:r>
              <a:rPr lang="en-US" smtClean="0"/>
              <a:t>Networking</a:t>
            </a:r>
          </a:p>
          <a:p>
            <a:pPr eaLnBrk="1" hangingPunct="1">
              <a:buFontTx/>
              <a:buChar char="•"/>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 Script:</a:t>
            </a:r>
            <a:r>
              <a:rPr lang="en-US" b="1" baseline="0" dirty="0" smtClean="0"/>
              <a:t>  </a:t>
            </a:r>
            <a:r>
              <a:rPr lang="en-US" b="0" baseline="0" dirty="0" smtClean="0"/>
              <a:t>A commonly agreed upon cliché is “the best indicator of future behavior is past behavior”. Background checks or background investigations indicate past behavior. They are generally an identification and compilation of history on an individual. Background checks are often completed by potential employers as a component of the employee selection process to help protect and maintain the integrity of the company or organization. Typical background checks include an investigation of educational history, employment history, criminal history and financial history. The internet allows for the quick and efficient transfer of information that is used to help determine trends associated with a person’s character, resiliency and decision making. Let’s consider what an employer may specifically look for with each of these investigations:</a:t>
            </a:r>
          </a:p>
          <a:p>
            <a:endParaRPr lang="en-US" b="0" baseline="0" dirty="0" smtClean="0"/>
          </a:p>
          <a:p>
            <a:r>
              <a:rPr lang="en-US" b="0" baseline="0" dirty="0" smtClean="0"/>
              <a:t>EDUCATIONAL HISTORY:  An employer is looking to confirm that an applicant has the minimum level of education (degree and grade point  </a:t>
            </a:r>
          </a:p>
          <a:p>
            <a:r>
              <a:rPr lang="en-US" b="0" baseline="0" dirty="0" smtClean="0"/>
              <a:t>                                      average) as required. </a:t>
            </a:r>
          </a:p>
          <a:p>
            <a:endParaRPr lang="en-US" b="0" baseline="0" dirty="0" smtClean="0"/>
          </a:p>
          <a:p>
            <a:r>
              <a:rPr lang="en-US" b="0" baseline="0" dirty="0" smtClean="0"/>
              <a:t>CRIMINAL HISTORY:	Many professions require a level of trust and/or security. Health professionals are also bound by confidentiality as 		outlined by the </a:t>
            </a:r>
            <a:r>
              <a:rPr lang="en-US" b="1" baseline="0" dirty="0" smtClean="0"/>
              <a:t>H</a:t>
            </a:r>
            <a:r>
              <a:rPr lang="en-US" b="0" baseline="0" dirty="0" smtClean="0"/>
              <a:t>ealth </a:t>
            </a:r>
            <a:r>
              <a:rPr lang="en-US" b="1" baseline="0" dirty="0" smtClean="0"/>
              <a:t>I</a:t>
            </a:r>
            <a:r>
              <a:rPr lang="en-US" b="0" baseline="0" dirty="0" smtClean="0"/>
              <a:t>nsurance </a:t>
            </a:r>
            <a:r>
              <a:rPr lang="en-US" b="1" baseline="0" dirty="0" smtClean="0"/>
              <a:t>P</a:t>
            </a:r>
            <a:r>
              <a:rPr lang="en-US" b="0" baseline="0" dirty="0" smtClean="0"/>
              <a:t>ortability and </a:t>
            </a:r>
            <a:r>
              <a:rPr lang="en-US" b="1" baseline="0" dirty="0" smtClean="0"/>
              <a:t>A</a:t>
            </a:r>
            <a:r>
              <a:rPr lang="en-US" b="0" baseline="0" dirty="0" smtClean="0"/>
              <a:t>ccountability </a:t>
            </a:r>
            <a:r>
              <a:rPr lang="en-US" b="1" baseline="0" dirty="0" smtClean="0"/>
              <a:t>A</a:t>
            </a:r>
            <a:r>
              <a:rPr lang="en-US" b="0" baseline="0" dirty="0" smtClean="0"/>
              <a:t>ct, or </a:t>
            </a:r>
            <a:r>
              <a:rPr lang="en-US" b="1" baseline="0" dirty="0" smtClean="0"/>
              <a:t>HIPAA</a:t>
            </a:r>
            <a:r>
              <a:rPr lang="en-US" b="0" baseline="0" dirty="0" smtClean="0"/>
              <a:t> as it is commonly referenced. Criminal 		background checks are usually compiled by a governmental agency and will include all criminal convictions.</a:t>
            </a:r>
          </a:p>
          <a:p>
            <a:endParaRPr lang="en-US" b="0" baseline="0" dirty="0" smtClean="0"/>
          </a:p>
          <a:p>
            <a:r>
              <a:rPr lang="en-US" b="0" baseline="0" dirty="0" smtClean="0"/>
              <a:t>FINANCIAL HISTORY:	How well an applicant manages their finances is a good indicator of a sense of responsibility and management. 		Running a credit check provides this information and also confirms identification because it includes aliases, maiden 		names, former names, etc.</a:t>
            </a:r>
          </a:p>
          <a:p>
            <a:endParaRPr lang="en-US" b="0" baseline="0" dirty="0" smtClean="0"/>
          </a:p>
          <a:p>
            <a:r>
              <a:rPr lang="en-US" b="0" baseline="0" dirty="0" smtClean="0"/>
              <a:t>EMPLOYMENT HISTORY:   An employer is looking to see the level of work experience of the applicant,  how long the applicant typically remains at </a:t>
            </a:r>
          </a:p>
          <a:p>
            <a:r>
              <a:rPr lang="en-US" b="0" baseline="0" dirty="0" smtClean="0"/>
              <a:t>                                      a job and if the job changes have been for advancement. This helps the employer to determine if the applicant has:</a:t>
            </a:r>
          </a:p>
          <a:p>
            <a:endParaRPr lang="en-US" b="0" baseline="0" dirty="0" smtClean="0"/>
          </a:p>
          <a:p>
            <a:pPr marL="2057400" lvl="4" indent="-228600">
              <a:buAutoNum type="arabicPeriod"/>
            </a:pPr>
            <a:r>
              <a:rPr lang="en-US" b="0" baseline="0" dirty="0" smtClean="0"/>
              <a:t>A tendency to develop a level of loyalty to an organization or are they more likely to “job hop” in a few months </a:t>
            </a:r>
          </a:p>
          <a:p>
            <a:pPr marL="2057400" lvl="4" indent="-228600">
              <a:buAutoNum type="arabicPeriod"/>
            </a:pPr>
            <a:r>
              <a:rPr lang="en-US" b="0" baseline="0" dirty="0" smtClean="0"/>
              <a:t>Ambition for advancement within the job field</a:t>
            </a:r>
          </a:p>
          <a:p>
            <a:pPr marL="1828800" lvl="4" indent="0">
              <a:buNone/>
            </a:pPr>
            <a:endParaRPr lang="en-US" b="0" baseline="0" dirty="0" smtClean="0"/>
          </a:p>
          <a:p>
            <a:pPr marL="1828800" lvl="4" indent="0">
              <a:buNone/>
            </a:pPr>
            <a:r>
              <a:rPr lang="en-US" b="0" baseline="0" dirty="0" smtClean="0"/>
              <a:t>This helps to determine if the applicant and the value that can be brought into the organization is worth the investment of time and energy, which translates into money, to hire, train and develop. </a:t>
            </a:r>
          </a:p>
          <a:p>
            <a:pPr marL="1828800" lvl="4" indent="0">
              <a:buNone/>
            </a:pPr>
            <a:endParaRPr lang="en-US" b="0" baseline="0" dirty="0" smtClean="0"/>
          </a:p>
          <a:p>
            <a:pPr marL="1828800" lvl="4" indent="0">
              <a:buNone/>
            </a:pPr>
            <a:endParaRPr lang="en-US" b="1" dirty="0"/>
          </a:p>
        </p:txBody>
      </p:sp>
      <p:sp>
        <p:nvSpPr>
          <p:cNvPr id="4" name="Slide Number Placeholder 3"/>
          <p:cNvSpPr>
            <a:spLocks noGrp="1"/>
          </p:cNvSpPr>
          <p:nvPr>
            <p:ph type="sldNum" sz="quarter" idx="10"/>
          </p:nvPr>
        </p:nvSpPr>
        <p:spPr/>
        <p:txBody>
          <a:bodyPr/>
          <a:lstStyle/>
          <a:p>
            <a:pPr>
              <a:defRPr/>
            </a:pPr>
            <a:fld id="{FE60D889-A353-4BE1-B573-F5ED76E81D4B}" type="slidenum">
              <a:rPr lang="en-US" smtClean="0"/>
              <a:pPr>
                <a:defRPr/>
              </a:pPr>
              <a:t>10</a:t>
            </a:fld>
            <a:endParaRPr lang="en-US"/>
          </a:p>
        </p:txBody>
      </p:sp>
    </p:spTree>
    <p:extLst>
      <p:ext uri="{BB962C8B-B14F-4D97-AF65-F5344CB8AC3E}">
        <p14:creationId xmlns:p14="http://schemas.microsoft.com/office/powerpoint/2010/main" val="3833918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chemeClr val="tx1">
                  <a:alpha val="5000"/>
                </a:schemeClr>
              </a:gs>
              <a:gs pos="100000">
                <a:schemeClr val="tx1">
                  <a:alpha val="20000"/>
                </a:schemeClr>
              </a:gs>
            </a:gsLst>
            <a:lin ang="5400000" scaled="0"/>
          </a:gradFill>
          <a:ln w="76200">
            <a:gradFill>
              <a:gsLst>
                <a:gs pos="0">
                  <a:schemeClr val="bg2">
                    <a:lumMod val="60000"/>
                    <a:lumOff val="40000"/>
                    <a:alpha val="90000"/>
                  </a:schemeClr>
                </a:gs>
                <a:gs pos="50000">
                  <a:schemeClr val="bg2">
                    <a:lumMod val="60000"/>
                    <a:lumOff val="40000"/>
                    <a:alpha val="80000"/>
                  </a:schemeClr>
                </a:gs>
                <a:gs pos="100000">
                  <a:schemeClr val="bg2">
                    <a:alpha val="70000"/>
                  </a:schemeClr>
                </a:gs>
              </a:gsLst>
              <a:lin ang="5400000" scaled="0"/>
            </a:gradFill>
            <a:miter lim="800000"/>
          </a:ln>
          <a:scene3d>
            <a:camera prst="orthographicFront"/>
            <a:lightRig rig="contrasting"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Diagonal Stripe 4"/>
          <p:cNvSpPr/>
          <p:nvPr/>
        </p:nvSpPr>
        <p:spPr>
          <a:xfrm rot="21321315" flipH="1">
            <a:off x="481841" y="2629969"/>
            <a:ext cx="8419617" cy="685800"/>
          </a:xfrm>
          <a:prstGeom prst="diagStripe">
            <a:avLst>
              <a:gd name="adj" fmla="val 50001"/>
            </a:avLst>
          </a:prstGeom>
          <a:solidFill>
            <a:schemeClr val="tx2"/>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schemeClr val="tx1"/>
              </a:solidFill>
            </a:endParaRPr>
          </a:p>
        </p:txBody>
      </p:sp>
      <p:pic>
        <p:nvPicPr>
          <p:cNvPr id="6" name="Picture 15" descr="HCP-Design.gif"/>
          <p:cNvPicPr>
            <a:picLocks noChangeAspect="1"/>
          </p:cNvPicPr>
          <p:nvPr/>
        </p:nvPicPr>
        <p:blipFill>
          <a:blip r:embed="rId2" cstate="print"/>
          <a:srcRect/>
          <a:stretch>
            <a:fillRect/>
          </a:stretch>
        </p:blipFill>
        <p:spPr bwMode="auto">
          <a:xfrm>
            <a:off x="0" y="4887913"/>
            <a:ext cx="9144000" cy="1970087"/>
          </a:xfrm>
          <a:prstGeom prst="rect">
            <a:avLst/>
          </a:prstGeom>
          <a:noFill/>
          <a:ln w="9525">
            <a:noFill/>
            <a:miter lim="800000"/>
            <a:headEnd/>
            <a:tailEnd/>
          </a:ln>
        </p:spPr>
      </p:pic>
      <p:sp>
        <p:nvSpPr>
          <p:cNvPr id="2" name="Title 1"/>
          <p:cNvSpPr>
            <a:spLocks noGrp="1"/>
          </p:cNvSpPr>
          <p:nvPr>
            <p:ph type="ctrTitle"/>
          </p:nvPr>
        </p:nvSpPr>
        <p:spPr>
          <a:xfrm>
            <a:off x="320040" y="228600"/>
            <a:ext cx="8503920" cy="2438400"/>
          </a:xfrm>
        </p:spPr>
        <p:txBody>
          <a:bodyPr anchor="b"/>
          <a:lstStyle>
            <a:lvl1pPr algn="r" defTabSz="914400" rtl="0" eaLnBrk="1" latinLnBrk="0" hangingPunct="1">
              <a:spcBef>
                <a:spcPct val="0"/>
              </a:spcBef>
              <a:buNone/>
              <a:defRPr sz="66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556760" y="2971800"/>
            <a:ext cx="4267200" cy="1725706"/>
          </a:xfrm>
        </p:spPr>
        <p:txBody>
          <a:bodyPr/>
          <a:lstStyle>
            <a:lvl1pPr marL="0" indent="0" algn="r">
              <a:buNone/>
              <a:defRPr sz="1800">
                <a:gradFill>
                  <a:gsLst>
                    <a:gs pos="1000">
                      <a:schemeClr val="tx2">
                        <a:lumMod val="40000"/>
                        <a:lumOff val="60000"/>
                      </a:schemeClr>
                    </a:gs>
                    <a:gs pos="50000">
                      <a:schemeClr val="tx2"/>
                    </a:gs>
                  </a:gsLst>
                  <a:lin ang="5400000" scaled="0"/>
                </a:gra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endParaRPr lang="en-US"/>
          </a:p>
        </p:txBody>
      </p:sp>
      <p:sp>
        <p:nvSpPr>
          <p:cNvPr id="5" name="Footer Placeholder 4"/>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fld id="{10800D88-48E9-43B5-AF9B-161D2988477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chemeClr val="tx1">
                  <a:alpha val="5000"/>
                </a:schemeClr>
              </a:gs>
              <a:gs pos="100000">
                <a:schemeClr val="tx1">
                  <a:alpha val="20000"/>
                </a:schemeClr>
              </a:gs>
            </a:gsLst>
            <a:lin ang="5400000" scaled="0"/>
          </a:gradFill>
          <a:ln w="76200">
            <a:gradFill>
              <a:gsLst>
                <a:gs pos="0">
                  <a:schemeClr val="bg2">
                    <a:lumMod val="60000"/>
                    <a:lumOff val="40000"/>
                    <a:alpha val="90000"/>
                  </a:schemeClr>
                </a:gs>
                <a:gs pos="50000">
                  <a:schemeClr val="bg2">
                    <a:lumMod val="60000"/>
                    <a:lumOff val="40000"/>
                    <a:alpha val="80000"/>
                  </a:schemeClr>
                </a:gs>
                <a:gs pos="100000">
                  <a:schemeClr val="bg2">
                    <a:alpha val="70000"/>
                  </a:schemeClr>
                </a:gs>
              </a:gsLst>
              <a:lin ang="5400000" scaled="0"/>
            </a:gradFill>
            <a:miter lim="800000"/>
          </a:ln>
          <a:scene3d>
            <a:camera prst="orthographicFront"/>
            <a:lightRig rig="contrasting"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endParaRPr lang="en-US"/>
          </a:p>
        </p:txBody>
      </p:sp>
      <p:sp>
        <p:nvSpPr>
          <p:cNvPr id="6" name="Footer Placeholder 4"/>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7" name="Slide Number Placeholder 5"/>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fld id="{BA84EE49-116E-4314-B540-A10DCBBB182C}"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0040" y="228600"/>
            <a:ext cx="850392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1008062" y="1922463"/>
            <a:ext cx="3429000" cy="3954462"/>
          </a:xfrm>
        </p:spPr>
        <p:txBody>
          <a:bodyPr/>
          <a:lstStyle>
            <a:lvl1pPr>
              <a:defRPr sz="20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76800" y="1922463"/>
            <a:ext cx="3429000" cy="3954462"/>
          </a:xfrm>
        </p:spPr>
        <p:txBody>
          <a:bodyPr/>
          <a:lstStyle>
            <a:lvl1pPr>
              <a:defRPr sz="2000" baseline="0"/>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endParaRPr lang="en-US"/>
          </a:p>
        </p:txBody>
      </p:sp>
      <p:sp>
        <p:nvSpPr>
          <p:cNvPr id="6" name="Footer Placeholder 5"/>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7" name="Slide Number Placeholder 6"/>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fld id="{5B31547B-A91D-4459-B6AE-3B28EF45E489}"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90600" y="1676400"/>
            <a:ext cx="3429000" cy="639762"/>
          </a:xfrm>
        </p:spPr>
        <p:txBody>
          <a:bodyPr anchor="ctr"/>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90600" y="2590800"/>
            <a:ext cx="3429000" cy="3286126"/>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76800" y="1676400"/>
            <a:ext cx="3429000" cy="639762"/>
          </a:xfrm>
        </p:spPr>
        <p:txBody>
          <a:bodyPr anchor="ctr"/>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590800"/>
            <a:ext cx="3429000" cy="3286126"/>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endParaRPr lang="en-US"/>
          </a:p>
        </p:txBody>
      </p:sp>
      <p:sp>
        <p:nvSpPr>
          <p:cNvPr id="8" name="Footer Placeholder 7"/>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9" name="Slide Number Placeholder 8"/>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fld id="{AD111369-F97D-4C26-9DCE-2D6498A638B1}"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endParaRPr lang="en-US"/>
          </a:p>
        </p:txBody>
      </p:sp>
      <p:sp>
        <p:nvSpPr>
          <p:cNvPr id="4" name="Footer Placeholder 3"/>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5" name="Slide Number Placeholder 4"/>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fld id="{9200000B-918F-47DD-A60E-9D33F33A2A4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endParaRPr lang="en-US"/>
          </a:p>
        </p:txBody>
      </p:sp>
      <p:sp>
        <p:nvSpPr>
          <p:cNvPr id="3" name="Footer Placeholder 2"/>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4" name="Slide Number Placeholder 3"/>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fld id="{55AE19ED-D37C-4210-B6ED-D7F5CD53183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063" y="457200"/>
            <a:ext cx="2834640" cy="1327150"/>
          </a:xfrm>
        </p:spPr>
        <p:txBody>
          <a:bodyPr anchor="b"/>
          <a:lstStyle>
            <a:lvl1pPr marL="0" indent="0" algn="l" defTabSz="914400" rtl="0" eaLnBrk="1" latinLnBrk="0" hangingPunct="1">
              <a:spcBef>
                <a:spcPct val="0"/>
              </a:spcBef>
              <a:buFont typeface="Wingdings" pitchFamily="2" charset="2"/>
              <a:buNone/>
              <a:defRPr sz="32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572000" y="457200"/>
            <a:ext cx="3751263" cy="5419725"/>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08062" y="1922463"/>
            <a:ext cx="2834640" cy="1963737"/>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endParaRPr lang="en-US"/>
          </a:p>
        </p:txBody>
      </p:sp>
      <p:sp>
        <p:nvSpPr>
          <p:cNvPr id="6" name="Footer Placeholder 5"/>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7" name="Slide Number Placeholder 6"/>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fld id="{7536B72B-C4A2-45D1-ABF1-C598A398170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2"/>
          <p:cNvGrpSpPr>
            <a:grpSpLocks/>
          </p:cNvGrpSpPr>
          <p:nvPr/>
        </p:nvGrpSpPr>
        <p:grpSpPr bwMode="auto">
          <a:xfrm>
            <a:off x="4468813" y="304800"/>
            <a:ext cx="3976687" cy="5638800"/>
            <a:chOff x="0" y="0"/>
            <a:chExt cx="9144000" cy="6858000"/>
          </a:xfrm>
        </p:grpSpPr>
        <p:sp>
          <p:nvSpPr>
            <p:cNvPr id="6" name="Rectangle 5"/>
            <p:cNvSpPr/>
            <p:nvPr/>
          </p:nvSpPr>
          <p:spPr>
            <a:xfrm>
              <a:off x="0" y="0"/>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6"/>
            <p:cNvSpPr/>
            <p:nvPr/>
          </p:nvSpPr>
          <p:spPr>
            <a:xfrm flipV="1">
              <a:off x="0" y="6710082"/>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rot="16200000" flipV="1">
              <a:off x="5641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rot="5400000" flipH="1" flipV="1">
              <a:off x="-3355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1005840" y="457200"/>
            <a:ext cx="2834640" cy="1325880"/>
          </a:xfrm>
        </p:spPr>
        <p:txBody>
          <a:bodyPr anchor="b"/>
          <a:lstStyle>
            <a:lvl1pPr marL="0" indent="0" algn="l" defTabSz="914400" rtl="0" eaLnBrk="1" latinLnBrk="0" hangingPunct="1">
              <a:spcBef>
                <a:spcPct val="0"/>
              </a:spcBef>
              <a:buFont typeface="Wingdings" pitchFamily="2" charset="2"/>
              <a:buNone/>
              <a:defRPr sz="3200" b="0" kern="1200" spc="250" normalizeH="0" baseline="0">
                <a:ln>
                  <a:noFill/>
                </a:ln>
                <a:gradFill>
                  <a:gsLst>
                    <a:gs pos="0">
                      <a:schemeClr val="tx1">
                        <a:lumMod val="85000"/>
                      </a:schemeClr>
                    </a:gs>
                    <a:gs pos="100000">
                      <a:schemeClr val="tx1"/>
                    </a:gs>
                  </a:gsLst>
                  <a:lin ang="5400000" scaled="0"/>
                </a:gradFill>
                <a:effectLst>
                  <a:outerShdw blurRad="50800" dist="101600" dir="30000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1005840" y="1920240"/>
            <a:ext cx="2834640" cy="1965960"/>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582308" y="413004"/>
            <a:ext cx="3749040" cy="5422392"/>
          </a:xfrm>
          <a:ln w="38100">
            <a:noFill/>
          </a:ln>
          <a:effectLst>
            <a:innerShdw blurRad="381000">
              <a:schemeClr val="bg2">
                <a:lumMod val="75000"/>
              </a:schemeClr>
            </a:innerShdw>
          </a:effectLst>
        </p:spPr>
        <p:txBody>
          <a:bodyPr rtlCol="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0" name="Date Placeholder 4"/>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endParaRPr lang="en-US"/>
          </a:p>
        </p:txBody>
      </p:sp>
      <p:sp>
        <p:nvSpPr>
          <p:cNvPr id="11" name="Footer Placeholder 5"/>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12" name="Slide Number Placeholder 6"/>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fld id="{DE7C5945-FAD4-4F19-A871-6528C2E24B21}"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457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endParaRPr lang="en-US"/>
          </a:p>
        </p:txBody>
      </p:sp>
      <p:sp>
        <p:nvSpPr>
          <p:cNvPr id="5" name="Footer Placeholder 4"/>
          <p:cNvSpPr>
            <a:spLocks noGrp="1"/>
          </p:cNvSpPr>
          <p:nvPr>
            <p:ph type="ftr" sz="quarter" idx="11"/>
          </p:nvPr>
        </p:nvSpPr>
        <p:spPr>
          <a:xfrm>
            <a:off x="3124200" y="6543675"/>
            <a:ext cx="2895600" cy="24447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6553200" y="6543675"/>
            <a:ext cx="2133600" cy="244475"/>
          </a:xfrm>
          <a:prstGeom prst="rect">
            <a:avLst/>
          </a:prstGeom>
        </p:spPr>
        <p:txBody>
          <a:bodyPr vert="horz" wrap="square" lIns="91440" tIns="45720" rIns="91440" bIns="45720" numCol="1" anchor="t" anchorCtr="0" compatLnSpc="1">
            <a:prstTxWarp prst="textNoShape">
              <a:avLst/>
            </a:prstTxWarp>
          </a:bodyPr>
          <a:lstStyle>
            <a:lvl1pPr>
              <a:defRPr>
                <a:latin typeface="Constantia" pitchFamily="-110" charset="0"/>
              </a:defRPr>
            </a:lvl1pPr>
          </a:lstStyle>
          <a:p>
            <a:pPr>
              <a:defRPr/>
            </a:pPr>
            <a:fld id="{9E8EA44B-189F-4C94-ABB9-BF3BCBCB8135}"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539F"/>
        </a:solidFill>
        <a:effectLst/>
      </p:bgPr>
    </p:bg>
    <p:spTree>
      <p:nvGrpSpPr>
        <p:cNvPr id="1" name=""/>
        <p:cNvGrpSpPr/>
        <p:nvPr/>
      </p:nvGrpSpPr>
      <p:grpSpPr>
        <a:xfrm>
          <a:off x="0" y="0"/>
          <a:ext cx="0" cy="0"/>
          <a:chOff x="0" y="0"/>
          <a:chExt cx="0" cy="0"/>
        </a:xfrm>
      </p:grpSpPr>
      <p:sp>
        <p:nvSpPr>
          <p:cNvPr id="21" name="Rectangle 20"/>
          <p:cNvSpPr/>
          <p:nvPr/>
        </p:nvSpPr>
        <p:spPr>
          <a:xfrm>
            <a:off x="0" y="0"/>
            <a:ext cx="9144000" cy="6858000"/>
          </a:xfrm>
          <a:prstGeom prst="rect">
            <a:avLst/>
          </a:prstGeom>
          <a:gradFill>
            <a:gsLst>
              <a:gs pos="0">
                <a:schemeClr val="tx1">
                  <a:alpha val="5000"/>
                </a:schemeClr>
              </a:gs>
              <a:gs pos="100000">
                <a:schemeClr val="tx1">
                  <a:alpha val="20000"/>
                </a:schemeClr>
              </a:gs>
            </a:gsLst>
            <a:lin ang="5400000" scaled="0"/>
          </a:gradFill>
          <a:ln w="76200">
            <a:gradFill>
              <a:gsLst>
                <a:gs pos="0">
                  <a:schemeClr val="bg2">
                    <a:lumMod val="60000"/>
                    <a:lumOff val="40000"/>
                    <a:alpha val="90000"/>
                  </a:schemeClr>
                </a:gs>
                <a:gs pos="50000">
                  <a:schemeClr val="bg2">
                    <a:lumMod val="60000"/>
                    <a:lumOff val="40000"/>
                    <a:alpha val="80000"/>
                  </a:schemeClr>
                </a:gs>
                <a:gs pos="100000">
                  <a:schemeClr val="bg2">
                    <a:alpha val="70000"/>
                  </a:schemeClr>
                </a:gs>
              </a:gsLst>
              <a:lin ang="5400000" scaled="0"/>
            </a:gradFill>
            <a:miter lim="800000"/>
          </a:ln>
          <a:scene3d>
            <a:camera prst="orthographicFront"/>
            <a:lightRig rig="contrasting"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Placeholder 1"/>
          <p:cNvSpPr>
            <a:spLocks noGrp="1"/>
          </p:cNvSpPr>
          <p:nvPr>
            <p:ph type="title"/>
          </p:nvPr>
        </p:nvSpPr>
        <p:spPr>
          <a:xfrm>
            <a:off x="320675" y="228600"/>
            <a:ext cx="8502650" cy="1143000"/>
          </a:xfrm>
          <a:prstGeom prst="rect">
            <a:avLst/>
          </a:prstGeom>
        </p:spPr>
        <p:txBody>
          <a:bodyPr vert="horz" wrap="square" lIns="91440" tIns="45720" rIns="91440" bIns="45720" numCol="1" anchor="t" anchorCtr="0" compatLnSpc="1">
            <a:prstTxWarp prst="textNoShape">
              <a:avLst/>
            </a:prstTxWarp>
            <a:noAutofit/>
          </a:bodyPr>
          <a:lstStyle/>
          <a:p>
            <a:pPr lvl="0"/>
            <a:r>
              <a:rPr lang="en-US" smtClean="0"/>
              <a:t>Click to edit Master title style</a:t>
            </a:r>
            <a:endParaRPr lang="en-US" dirty="0"/>
          </a:p>
        </p:txBody>
      </p:sp>
      <p:sp>
        <p:nvSpPr>
          <p:cNvPr id="3" name="Text Placeholder 2"/>
          <p:cNvSpPr>
            <a:spLocks noGrp="1"/>
          </p:cNvSpPr>
          <p:nvPr>
            <p:ph type="body" idx="1"/>
          </p:nvPr>
        </p:nvSpPr>
        <p:spPr>
          <a:xfrm>
            <a:off x="990600" y="1905000"/>
            <a:ext cx="7315200" cy="2971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1" name="Group 12"/>
          <p:cNvGrpSpPr>
            <a:grpSpLocks/>
          </p:cNvGrpSpPr>
          <p:nvPr/>
        </p:nvGrpSpPr>
        <p:grpSpPr bwMode="auto">
          <a:xfrm>
            <a:off x="0" y="0"/>
            <a:ext cx="9144000" cy="6858000"/>
            <a:chOff x="0" y="0"/>
            <a:chExt cx="9144000" cy="6858000"/>
          </a:xfrm>
        </p:grpSpPr>
        <p:sp>
          <p:nvSpPr>
            <p:cNvPr id="9" name="Rectangle 8"/>
            <p:cNvSpPr/>
            <p:nvPr/>
          </p:nvSpPr>
          <p:spPr>
            <a:xfrm>
              <a:off x="0" y="0"/>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Rectangle 9"/>
            <p:cNvSpPr/>
            <p:nvPr/>
          </p:nvSpPr>
          <p:spPr>
            <a:xfrm flipV="1">
              <a:off x="0" y="6710082"/>
              <a:ext cx="9144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Rectangle 10"/>
            <p:cNvSpPr/>
            <p:nvPr/>
          </p:nvSpPr>
          <p:spPr>
            <a:xfrm rot="16200000" flipV="1">
              <a:off x="5641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Rectangle 11"/>
            <p:cNvSpPr/>
            <p:nvPr/>
          </p:nvSpPr>
          <p:spPr>
            <a:xfrm rot="5400000" flipH="1" flipV="1">
              <a:off x="-3355041" y="3355041"/>
              <a:ext cx="6858000" cy="147918"/>
            </a:xfrm>
            <a:prstGeom prst="rect">
              <a:avLst/>
            </a:prstGeom>
            <a:gradFill>
              <a:gsLst>
                <a:gs pos="0">
                  <a:schemeClr val="bg2"/>
                </a:gs>
                <a:gs pos="50000">
                  <a:schemeClr val="bg2">
                    <a:alpha val="20000"/>
                  </a:schemeClr>
                </a:gs>
                <a:gs pos="100000">
                  <a:schemeClr val="bg2">
                    <a:alpha val="0"/>
                  </a:schemeClr>
                </a:gs>
              </a:gsLst>
              <a:lin ang="5400000" scaled="0"/>
            </a:gradFill>
            <a:ln>
              <a:noFill/>
            </a:ln>
            <a:effectLst>
              <a:softEdge rad="63500"/>
            </a:effectLst>
            <a:scene3d>
              <a:camera prst="orthographicFront"/>
              <a:lightRig rig="morning" dir="t"/>
            </a:scene3d>
            <a:sp3d>
              <a:bevelT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nvGrpSpPr>
          <p:cNvPr id="1032" name="Group 19"/>
          <p:cNvGrpSpPr>
            <a:grpSpLocks/>
          </p:cNvGrpSpPr>
          <p:nvPr/>
        </p:nvGrpSpPr>
        <p:grpSpPr bwMode="auto">
          <a:xfrm flipH="1">
            <a:off x="2381250" y="6221413"/>
            <a:ext cx="6851650" cy="623887"/>
            <a:chOff x="2381250" y="6221104"/>
            <a:chExt cx="6851650" cy="624196"/>
          </a:xfrm>
        </p:grpSpPr>
        <p:grpSp>
          <p:nvGrpSpPr>
            <p:cNvPr id="1034" name="Group 13"/>
            <p:cNvGrpSpPr>
              <a:grpSpLocks/>
            </p:cNvGrpSpPr>
            <p:nvPr userDrawn="1"/>
          </p:nvGrpSpPr>
          <p:grpSpPr bwMode="auto">
            <a:xfrm>
              <a:off x="3803650" y="6221104"/>
              <a:ext cx="5429250" cy="624196"/>
              <a:chOff x="3714750" y="6233804"/>
              <a:chExt cx="5429250" cy="624196"/>
            </a:xfrm>
          </p:grpSpPr>
          <p:pic>
            <p:nvPicPr>
              <p:cNvPr id="1036" name="Picture 14" descr="HCP-Design.gif"/>
              <p:cNvPicPr>
                <a:picLocks noChangeAspect="1"/>
              </p:cNvPicPr>
              <p:nvPr userDrawn="1"/>
            </p:nvPicPr>
            <p:blipFill>
              <a:blip r:embed="rId12" cstate="print"/>
              <a:srcRect/>
              <a:stretch>
                <a:fillRect/>
              </a:stretch>
            </p:blipFill>
            <p:spPr bwMode="auto">
              <a:xfrm>
                <a:off x="6248400" y="6233804"/>
                <a:ext cx="2895600" cy="624196"/>
              </a:xfrm>
              <a:prstGeom prst="rect">
                <a:avLst/>
              </a:prstGeom>
              <a:noFill/>
              <a:ln w="9525">
                <a:noFill/>
                <a:miter lim="800000"/>
                <a:headEnd/>
                <a:tailEnd/>
              </a:ln>
            </p:spPr>
          </p:pic>
          <p:pic>
            <p:nvPicPr>
              <p:cNvPr id="1037" name="Picture 14" descr="HCP-Design.gif"/>
              <p:cNvPicPr>
                <a:picLocks noChangeAspect="1"/>
              </p:cNvPicPr>
              <p:nvPr userDrawn="1"/>
            </p:nvPicPr>
            <p:blipFill>
              <a:blip r:embed="rId12" cstate="print"/>
              <a:srcRect/>
              <a:stretch>
                <a:fillRect/>
              </a:stretch>
            </p:blipFill>
            <p:spPr bwMode="auto">
              <a:xfrm flipH="1">
                <a:off x="3714750" y="6233804"/>
                <a:ext cx="2895600" cy="624196"/>
              </a:xfrm>
              <a:prstGeom prst="rect">
                <a:avLst/>
              </a:prstGeom>
              <a:noFill/>
              <a:ln w="9525">
                <a:noFill/>
                <a:miter lim="800000"/>
                <a:headEnd/>
                <a:tailEnd/>
              </a:ln>
            </p:spPr>
          </p:pic>
        </p:grpSp>
        <p:pic>
          <p:nvPicPr>
            <p:cNvPr id="1035" name="Picture 14" descr="HCP-Design.gif"/>
            <p:cNvPicPr>
              <a:picLocks noChangeAspect="1"/>
            </p:cNvPicPr>
            <p:nvPr userDrawn="1"/>
          </p:nvPicPr>
          <p:blipFill>
            <a:blip r:embed="rId12" cstate="print"/>
            <a:srcRect l="38377"/>
            <a:stretch>
              <a:fillRect/>
            </a:stretch>
          </p:blipFill>
          <p:spPr bwMode="auto">
            <a:xfrm>
              <a:off x="2381250" y="6221104"/>
              <a:ext cx="1784350" cy="624196"/>
            </a:xfrm>
            <a:prstGeom prst="rect">
              <a:avLst/>
            </a:prstGeom>
            <a:noFill/>
            <a:ln w="9525">
              <a:noFill/>
              <a:miter lim="800000"/>
              <a:headEnd/>
              <a:tailEnd/>
            </a:ln>
          </p:spPr>
        </p:pic>
      </p:grpSp>
      <p:sp>
        <p:nvSpPr>
          <p:cNvPr id="19" name="TextBox 18"/>
          <p:cNvSpPr txBox="1"/>
          <p:nvPr/>
        </p:nvSpPr>
        <p:spPr>
          <a:xfrm>
            <a:off x="257175" y="6223000"/>
            <a:ext cx="2060575" cy="522288"/>
          </a:xfrm>
          <a:prstGeom prst="rect">
            <a:avLst/>
          </a:prstGeom>
          <a:noFill/>
        </p:spPr>
        <p:txBody>
          <a:bodyPr wrap="none">
            <a:spAutoFit/>
          </a:bodyPr>
          <a:lstStyle/>
          <a:p>
            <a:pPr algn="r">
              <a:defRPr/>
            </a:pPr>
            <a:r>
              <a:rPr lang="en-US" sz="1400" cap="small" dirty="0">
                <a:effectLst>
                  <a:outerShdw blurRad="50800" dist="38100" dir="2700000" algn="tl" rotWithShape="0">
                    <a:srgbClr val="000000">
                      <a:alpha val="43000"/>
                    </a:srgbClr>
                  </a:outerShdw>
                </a:effectLst>
                <a:latin typeface="Arial" pitchFamily="-110" charset="0"/>
                <a:ea typeface="+mn-ea"/>
              </a:rPr>
              <a:t>South Carolina AHEC</a:t>
            </a:r>
          </a:p>
          <a:p>
            <a:pPr algn="r">
              <a:defRPr/>
            </a:pPr>
            <a:r>
              <a:rPr lang="en-US" sz="1400" cap="small" dirty="0" err="1">
                <a:effectLst>
                  <a:outerShdw blurRad="50800" dist="38100" dir="2700000" algn="tl" rotWithShape="0">
                    <a:srgbClr val="000000">
                      <a:alpha val="43000"/>
                    </a:srgbClr>
                  </a:outerShdw>
                </a:effectLst>
                <a:latin typeface="Arial" pitchFamily="-110" charset="0"/>
                <a:ea typeface="+mn-ea"/>
              </a:rPr>
              <a:t>www.scahec.net</a:t>
            </a:r>
            <a:endParaRPr lang="en-US" sz="1400" cap="small" dirty="0">
              <a:effectLst>
                <a:outerShdw blurRad="50800" dist="38100" dir="2700000" algn="tl" rotWithShape="0">
                  <a:srgbClr val="000000">
                    <a:alpha val="43000"/>
                  </a:srgbClr>
                </a:outerShdw>
              </a:effectLst>
              <a:latin typeface="Arial" pitchFamily="-110" charset="0"/>
              <a:ea typeface="+mn-ea"/>
            </a:endParaRPr>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rtl="0" eaLnBrk="1" fontAlgn="base" hangingPunct="1">
        <a:spcBef>
          <a:spcPct val="0"/>
        </a:spcBef>
        <a:spcAft>
          <a:spcPct val="0"/>
        </a:spcAft>
        <a:defRPr sz="4000" kern="1200" spc="250">
          <a:gradFill>
            <a:gsLst>
              <a:gs pos="0">
                <a:schemeClr val="tx1">
                  <a:lumMod val="85000"/>
                </a:schemeClr>
              </a:gs>
              <a:gs pos="100000">
                <a:schemeClr val="tx1"/>
              </a:gs>
            </a:gsLst>
            <a:lin ang="5400000" scaled="0"/>
          </a:gradFill>
          <a:effectLst>
            <a:outerShdw blurRad="50800" dist="101600" dir="3000000" algn="l" rotWithShape="0">
              <a:prstClr val="black">
                <a:alpha val="69000"/>
              </a:prstClr>
            </a:outerShdw>
          </a:effectLst>
          <a:latin typeface="+mj-lt"/>
          <a:ea typeface="ＭＳ Ｐゴシック" pitchFamily="-110" charset="-128"/>
          <a:cs typeface="+mj-cs"/>
        </a:defRPr>
      </a:lvl1pPr>
      <a:lvl2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2pPr>
      <a:lvl3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3pPr>
      <a:lvl4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4pPr>
      <a:lvl5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5pPr>
      <a:lvl6pPr marL="457200" algn="l" rtl="0" eaLnBrk="1" fontAlgn="base" hangingPunct="1">
        <a:spcBef>
          <a:spcPct val="0"/>
        </a:spcBef>
        <a:spcAft>
          <a:spcPct val="0"/>
        </a:spcAft>
        <a:defRPr sz="4000">
          <a:solidFill>
            <a:schemeClr val="tx1"/>
          </a:solidFill>
          <a:latin typeface="Candara" pitchFamily="34" charset="0"/>
        </a:defRPr>
      </a:lvl6pPr>
      <a:lvl7pPr marL="914400" algn="l" rtl="0" eaLnBrk="1" fontAlgn="base" hangingPunct="1">
        <a:spcBef>
          <a:spcPct val="0"/>
        </a:spcBef>
        <a:spcAft>
          <a:spcPct val="0"/>
        </a:spcAft>
        <a:defRPr sz="4000">
          <a:solidFill>
            <a:schemeClr val="tx1"/>
          </a:solidFill>
          <a:latin typeface="Candara" pitchFamily="34" charset="0"/>
        </a:defRPr>
      </a:lvl7pPr>
      <a:lvl8pPr marL="1371600" algn="l" rtl="0" eaLnBrk="1" fontAlgn="base" hangingPunct="1">
        <a:spcBef>
          <a:spcPct val="0"/>
        </a:spcBef>
        <a:spcAft>
          <a:spcPct val="0"/>
        </a:spcAft>
        <a:defRPr sz="4000">
          <a:solidFill>
            <a:schemeClr val="tx1"/>
          </a:solidFill>
          <a:latin typeface="Candara" pitchFamily="34" charset="0"/>
        </a:defRPr>
      </a:lvl8pPr>
      <a:lvl9pPr marL="1828800" algn="l" rtl="0" eaLnBrk="1" fontAlgn="base" hangingPunct="1">
        <a:spcBef>
          <a:spcPct val="0"/>
        </a:spcBef>
        <a:spcAft>
          <a:spcPct val="0"/>
        </a:spcAft>
        <a:defRPr sz="4000">
          <a:solidFill>
            <a:schemeClr val="tx1"/>
          </a:solidFill>
          <a:latin typeface="Candara" pitchFamily="34" charset="0"/>
        </a:defRPr>
      </a:lvl9pPr>
    </p:titleStyle>
    <p:body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838200" y="304800"/>
            <a:ext cx="7620000" cy="2362200"/>
          </a:xfrm>
          <a:prstGeom prst="rect">
            <a:avLst/>
          </a:prstGeom>
          <a:noFill/>
          <a:ln w="9525">
            <a:noFill/>
            <a:miter lim="800000"/>
            <a:headEnd/>
            <a:tailEnd/>
          </a:ln>
          <a:effectLst>
            <a:outerShdw dist="35921" dir="2700000" algn="ctr" rotWithShape="0">
              <a:schemeClr val="bg2">
                <a:alpha val="99962"/>
              </a:schemeClr>
            </a:outerShdw>
          </a:effectLst>
        </p:spPr>
        <p:txBody>
          <a:bodyPr anchor="ctr"/>
          <a:lstStyle/>
          <a:p>
            <a:pPr algn="ctr" eaLnBrk="1" hangingPunct="1">
              <a:defRPr/>
            </a:pPr>
            <a:r>
              <a:rPr lang="en-US" sz="5400" b="1" dirty="0">
                <a:effectLst>
                  <a:outerShdw blurRad="38100" dist="38100" dir="2700000" algn="tl">
                    <a:srgbClr val="000000"/>
                  </a:outerShdw>
                </a:effectLst>
                <a:latin typeface="Times New Roman" pitchFamily="18" charset="0"/>
                <a:cs typeface="Times New Roman" pitchFamily="18" charset="0"/>
              </a:rPr>
              <a:t> PERSONAL HISTORY</a:t>
            </a:r>
            <a:br>
              <a:rPr lang="en-US" sz="5400" b="1" dirty="0">
                <a:effectLst>
                  <a:outerShdw blurRad="38100" dist="38100" dir="2700000" algn="tl">
                    <a:srgbClr val="000000"/>
                  </a:outerShdw>
                </a:effectLst>
                <a:latin typeface="Times New Roman" pitchFamily="18" charset="0"/>
                <a:cs typeface="Times New Roman" pitchFamily="18" charset="0"/>
              </a:rPr>
            </a:br>
            <a:r>
              <a:rPr lang="en-US" sz="3200" b="1" dirty="0">
                <a:effectLst>
                  <a:outerShdw blurRad="38100" dist="38100" dir="2700000" algn="tl">
                    <a:srgbClr val="000000"/>
                  </a:outerShdw>
                </a:effectLst>
                <a:latin typeface="Times New Roman" pitchFamily="18" charset="0"/>
                <a:cs typeface="Times New Roman" pitchFamily="18" charset="0"/>
              </a:rPr>
              <a:t>AND ITS IMPACT ON A</a:t>
            </a:r>
            <a:br>
              <a:rPr lang="en-US" sz="3200" b="1" dirty="0">
                <a:effectLst>
                  <a:outerShdw blurRad="38100" dist="38100" dir="2700000" algn="tl">
                    <a:srgbClr val="000000"/>
                  </a:outerShdw>
                </a:effectLst>
                <a:latin typeface="Times New Roman" pitchFamily="18" charset="0"/>
                <a:cs typeface="Times New Roman" pitchFamily="18" charset="0"/>
              </a:rPr>
            </a:br>
            <a:r>
              <a:rPr lang="en-US" sz="5400" b="1" dirty="0">
                <a:effectLst>
                  <a:outerShdw blurRad="38100" dist="38100" dir="2700000" algn="tl">
                    <a:srgbClr val="000000"/>
                  </a:outerShdw>
                </a:effectLst>
                <a:latin typeface="Times New Roman" pitchFamily="18" charset="0"/>
                <a:cs typeface="Times New Roman" pitchFamily="18" charset="0"/>
              </a:rPr>
              <a:t> CAREER </a:t>
            </a:r>
            <a:r>
              <a:rPr lang="en-US" sz="2800" b="1" dirty="0">
                <a:effectLst>
                  <a:outerShdw blurRad="38100" dist="38100" dir="2700000" algn="tl">
                    <a:srgbClr val="000000"/>
                  </a:outerShdw>
                </a:effectLst>
                <a:latin typeface="Times New Roman" pitchFamily="18" charset="0"/>
                <a:cs typeface="Times New Roman" pitchFamily="18" charset="0"/>
              </a:rPr>
              <a:t>IN</a:t>
            </a:r>
            <a:r>
              <a:rPr lang="en-US" sz="5400" b="1" dirty="0">
                <a:effectLst>
                  <a:outerShdw blurRad="38100" dist="38100" dir="2700000" algn="tl">
                    <a:srgbClr val="000000"/>
                  </a:outerShdw>
                </a:effectLst>
                <a:latin typeface="Times New Roman" pitchFamily="18" charset="0"/>
                <a:cs typeface="Times New Roman" pitchFamily="18" charset="0"/>
              </a:rPr>
              <a:t> HEALTH</a:t>
            </a:r>
          </a:p>
        </p:txBody>
      </p:sp>
      <p:sp>
        <p:nvSpPr>
          <p:cNvPr id="5" name="Subtitle 2"/>
          <p:cNvSpPr txBox="1">
            <a:spLocks/>
          </p:cNvSpPr>
          <p:nvPr/>
        </p:nvSpPr>
        <p:spPr>
          <a:xfrm>
            <a:off x="3291840" y="2971800"/>
            <a:ext cx="5775960" cy="914400"/>
          </a:xfrm>
          <a:prstGeom prst="rect">
            <a:avLst/>
          </a:prstGeom>
        </p:spPr>
        <p:txBody>
          <a:bodyPr vert="horz" wrap="square" lIns="91440" tIns="45720" rIns="91440" bIns="45720" numCol="1" anchor="t" anchorCtr="0" compatLnSpc="1">
            <a:prstTxWarp prst="textNoShape">
              <a:avLst/>
            </a:prstTxWarp>
            <a:normAutofit/>
          </a:bodyPr>
          <a:lstStyle>
            <a:lvl1pPr marL="0" indent="0" algn="r" rtl="0" eaLnBrk="1" fontAlgn="base" hangingPunct="1">
              <a:spcBef>
                <a:spcPts val="1200"/>
              </a:spcBef>
              <a:spcAft>
                <a:spcPct val="0"/>
              </a:spcAft>
              <a:buFont typeface="Wingdings" pitchFamily="-110" charset="2"/>
              <a:buNone/>
              <a:defRPr sz="1800" kern="1200">
                <a:gradFill>
                  <a:gsLst>
                    <a:gs pos="1000">
                      <a:schemeClr val="tx2">
                        <a:lumMod val="40000"/>
                        <a:lumOff val="60000"/>
                      </a:schemeClr>
                    </a:gs>
                    <a:gs pos="50000">
                      <a:schemeClr val="tx2"/>
                    </a:gs>
                  </a:gsLst>
                  <a:lin ang="5400000" scaled="0"/>
                </a:gradFill>
                <a:effectLst/>
                <a:latin typeface="+mn-lt"/>
                <a:ea typeface="ＭＳ Ｐゴシック" pitchFamily="-110" charset="-128"/>
                <a:cs typeface="+mn-cs"/>
              </a:defRPr>
            </a:lvl1pPr>
            <a:lvl2pPr marL="457200" indent="0" algn="ctr" rtl="0" eaLnBrk="1" fontAlgn="base" hangingPunct="1">
              <a:spcBef>
                <a:spcPts val="1200"/>
              </a:spcBef>
              <a:spcAft>
                <a:spcPct val="0"/>
              </a:spcAft>
              <a:buClr>
                <a:srgbClr val="BFBFBF"/>
              </a:buClr>
              <a:buFont typeface="Wingdings" pitchFamily="-110" charset="2"/>
              <a:buNone/>
              <a:defRPr sz="2400" kern="1200">
                <a:solidFill>
                  <a:schemeClr val="tx1">
                    <a:tint val="75000"/>
                  </a:schemeClr>
                </a:solidFill>
                <a:effectLst>
                  <a:outerShdw blurRad="50800" dist="50800" dir="3000000" algn="ctr" rotWithShape="0">
                    <a:schemeClr val="bg1">
                      <a:alpha val="80000"/>
                    </a:schemeClr>
                  </a:outerShdw>
                </a:effectLst>
                <a:latin typeface="+mn-lt"/>
                <a:ea typeface="ＭＳ Ｐゴシック" pitchFamily="-110" charset="-128"/>
                <a:cs typeface="+mn-cs"/>
              </a:defRPr>
            </a:lvl2pPr>
            <a:lvl3pPr marL="914400" indent="0" algn="ctr" rtl="0" eaLnBrk="1" fontAlgn="base" hangingPunct="1">
              <a:spcBef>
                <a:spcPts val="1200"/>
              </a:spcBef>
              <a:spcAft>
                <a:spcPct val="0"/>
              </a:spcAft>
              <a:buFont typeface="Wingdings" pitchFamily="-110" charset="2"/>
              <a:buNone/>
              <a:defRPr sz="2000" kern="1200">
                <a:solidFill>
                  <a:schemeClr val="tx1">
                    <a:tint val="75000"/>
                  </a:schemeClr>
                </a:soli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371600" indent="0" algn="ctr" rtl="0" eaLnBrk="1" fontAlgn="base" hangingPunct="1">
              <a:spcBef>
                <a:spcPts val="1200"/>
              </a:spcBef>
              <a:spcAft>
                <a:spcPct val="0"/>
              </a:spcAft>
              <a:buClr>
                <a:srgbClr val="BFBFBF"/>
              </a:buClr>
              <a:buFont typeface="Wingdings" pitchFamily="-110" charset="2"/>
              <a:buNone/>
              <a:defRPr sz="2000" kern="1200">
                <a:solidFill>
                  <a:schemeClr val="tx1">
                    <a:tint val="75000"/>
                  </a:schemeClr>
                </a:solidFill>
                <a:effectLst>
                  <a:outerShdw blurRad="50800" dist="50800" dir="3000000" algn="ctr" rotWithShape="0">
                    <a:schemeClr val="bg1">
                      <a:alpha val="80000"/>
                    </a:schemeClr>
                  </a:outerShdw>
                </a:effectLst>
                <a:latin typeface="+mn-lt"/>
                <a:ea typeface="ＭＳ Ｐゴシック" pitchFamily="-110" charset="-128"/>
                <a:cs typeface="+mn-cs"/>
              </a:defRPr>
            </a:lvl4pPr>
            <a:lvl5pPr marL="1828800" indent="0" algn="ctr" rtl="0" eaLnBrk="1" fontAlgn="base" hangingPunct="1">
              <a:spcBef>
                <a:spcPts val="1200"/>
              </a:spcBef>
              <a:spcAft>
                <a:spcPct val="0"/>
              </a:spcAft>
              <a:buFont typeface="Wingdings" pitchFamily="-110" charset="2"/>
              <a:buNone/>
              <a:defRPr sz="2000" kern="1200">
                <a:solidFill>
                  <a:schemeClr val="tx1">
                    <a:tint val="75000"/>
                  </a:schemeClr>
                </a:soli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286000" indent="0" algn="ctr" defTabSz="914400" rtl="0" eaLnBrk="1" latinLnBrk="0" hangingPunct="1">
              <a:spcBef>
                <a:spcPts val="1200"/>
              </a:spcBef>
              <a:buClr>
                <a:schemeClr val="tx1">
                  <a:lumMod val="75000"/>
                </a:schemeClr>
              </a:buClr>
              <a:buFont typeface="Wingdings" pitchFamily="2" charset="2"/>
              <a:buNone/>
              <a:defRPr sz="1600" kern="1200">
                <a:ln>
                  <a:noFill/>
                </a:ln>
                <a:solidFill>
                  <a:schemeClr val="tx1">
                    <a:tint val="75000"/>
                  </a:schemeClr>
                </a:solidFill>
                <a:effectLst>
                  <a:outerShdw blurRad="50800" dist="50800" dir="3000000" algn="ctr" rotWithShape="0">
                    <a:prstClr val="black">
                      <a:alpha val="40000"/>
                    </a:prstClr>
                  </a:outerShdw>
                </a:effectLst>
                <a:latin typeface="+mn-lt"/>
                <a:ea typeface="+mn-ea"/>
                <a:cs typeface="+mn-cs"/>
              </a:defRPr>
            </a:lvl6pPr>
            <a:lvl7pPr marL="2743200" indent="0" algn="ctr" defTabSz="914400" rtl="0" eaLnBrk="1" latinLnBrk="0" hangingPunct="1">
              <a:spcBef>
                <a:spcPts val="1200"/>
              </a:spcBef>
              <a:buFont typeface="Wingdings" pitchFamily="2" charset="2"/>
              <a:buNone/>
              <a:defRPr sz="1600" kern="1200">
                <a:ln>
                  <a:noFill/>
                </a:ln>
                <a:solidFill>
                  <a:schemeClr val="tx1">
                    <a:tint val="75000"/>
                  </a:schemeClr>
                </a:solidFill>
                <a:effectLst>
                  <a:outerShdw blurRad="50800" dist="50800" dir="3000000" algn="ctr" rotWithShape="0">
                    <a:prstClr val="black">
                      <a:alpha val="40000"/>
                    </a:prstClr>
                  </a:outerShdw>
                </a:effectLst>
                <a:latin typeface="+mn-lt"/>
                <a:ea typeface="+mn-ea"/>
                <a:cs typeface="+mn-cs"/>
              </a:defRPr>
            </a:lvl7pPr>
            <a:lvl8pPr marL="3200400" indent="0" algn="ctr" defTabSz="914400" rtl="0" eaLnBrk="1" latinLnBrk="0" hangingPunct="1">
              <a:spcBef>
                <a:spcPts val="1200"/>
              </a:spcBef>
              <a:buClr>
                <a:schemeClr val="tx1">
                  <a:lumMod val="75000"/>
                </a:schemeClr>
              </a:buClr>
              <a:buFont typeface="Wingdings" pitchFamily="2" charset="2"/>
              <a:buNone/>
              <a:defRPr sz="1600" kern="1200">
                <a:ln>
                  <a:noFill/>
                </a:ln>
                <a:solidFill>
                  <a:schemeClr val="tx1">
                    <a:tint val="75000"/>
                  </a:schemeClr>
                </a:solidFill>
                <a:effectLst>
                  <a:outerShdw blurRad="50800" dist="50800" dir="3000000" algn="ctr" rotWithShape="0">
                    <a:prstClr val="black">
                      <a:alpha val="40000"/>
                    </a:prstClr>
                  </a:outerShdw>
                </a:effectLst>
                <a:latin typeface="+mn-lt"/>
                <a:ea typeface="+mn-ea"/>
                <a:cs typeface="+mn-cs"/>
              </a:defRPr>
            </a:lvl8pPr>
            <a:lvl9pPr marL="3657600" indent="0" algn="ctr" defTabSz="914400" rtl="0" eaLnBrk="1" latinLnBrk="0" hangingPunct="1">
              <a:spcBef>
                <a:spcPts val="1200"/>
              </a:spcBef>
              <a:buFont typeface="Wingdings" pitchFamily="2" charset="2"/>
              <a:buNone/>
              <a:defRPr sz="1600" kern="1200">
                <a:ln>
                  <a:noFill/>
                </a:ln>
                <a:solidFill>
                  <a:schemeClr val="tx1">
                    <a:tint val="75000"/>
                  </a:schemeClr>
                </a:solidFill>
                <a:effectLst>
                  <a:outerShdw blurRad="50800" dist="50800" dir="3000000" algn="ctr" rotWithShape="0">
                    <a:prstClr val="black">
                      <a:alpha val="40000"/>
                    </a:prstClr>
                  </a:outerShdw>
                </a:effectLst>
                <a:latin typeface="+mn-lt"/>
                <a:ea typeface="+mn-ea"/>
                <a:cs typeface="+mn-cs"/>
              </a:defRPr>
            </a:lvl9pPr>
          </a:lstStyle>
          <a:p>
            <a:pPr algn="ctr"/>
            <a:r>
              <a:rPr lang="en-US" dirty="0" smtClean="0"/>
              <a:t>A Module of the </a:t>
            </a:r>
          </a:p>
          <a:p>
            <a:pPr algn="ctr"/>
            <a:r>
              <a:rPr lang="en-US" dirty="0" smtClean="0"/>
              <a:t>South Carolina AHEC Health Careers Academy</a:t>
            </a:r>
            <a:endParaRPr lang="en-US" dirty="0"/>
          </a:p>
        </p:txBody>
      </p:sp>
      <p:sp>
        <p:nvSpPr>
          <p:cNvPr id="6" name="Subtitle 2"/>
          <p:cNvSpPr txBox="1">
            <a:spLocks/>
          </p:cNvSpPr>
          <p:nvPr/>
        </p:nvSpPr>
        <p:spPr>
          <a:xfrm>
            <a:off x="4724400" y="4572000"/>
            <a:ext cx="4038600" cy="685800"/>
          </a:xfrm>
          <a:prstGeom prst="rect">
            <a:avLst/>
          </a:prstGeom>
        </p:spPr>
        <p:txBody>
          <a:bodyPr vert="horz" wrap="square" lIns="91440" tIns="45720" rIns="91440" bIns="45720" numCol="1" anchor="t" anchorCtr="0" compatLnSpc="1">
            <a:prstTxWarp prst="textNoShape">
              <a:avLst/>
            </a:prstTxWarp>
            <a:normAutofit/>
          </a:bodyPr>
          <a:lstStyle/>
          <a:p>
            <a:pPr marL="0" marR="0" lvl="0" indent="0" algn="r" defTabSz="914400" rtl="0" eaLnBrk="1" fontAlgn="base" latinLnBrk="0" hangingPunct="1">
              <a:lnSpc>
                <a:spcPct val="100000"/>
              </a:lnSpc>
              <a:spcBef>
                <a:spcPts val="1200"/>
              </a:spcBef>
              <a:spcAft>
                <a:spcPct val="0"/>
              </a:spcAft>
              <a:buClrTx/>
              <a:buSzTx/>
              <a:buFont typeface="Wingdings" pitchFamily="-110" charset="2"/>
              <a:buNone/>
              <a:tabLst/>
              <a:defRPr/>
            </a:pPr>
            <a:r>
              <a:rPr kumimoji="0" lang="en-US" sz="1800" b="1" i="0" u="none" strike="noStrike" kern="1200" cap="none" spc="0" normalizeH="0" baseline="0" noProof="0" dirty="0" smtClean="0">
                <a:ln>
                  <a:noFill/>
                </a:ln>
                <a:solidFill>
                  <a:schemeClr val="bg1"/>
                </a:solidFill>
                <a:effectLst/>
                <a:uLnTx/>
                <a:uFillTx/>
                <a:latin typeface="+mn-lt"/>
                <a:ea typeface="ＭＳ Ｐゴシック" pitchFamily="-110" charset="-128"/>
                <a:cs typeface="+mn-cs"/>
              </a:rPr>
              <a:t>© South Carolina AHEC 2008</a:t>
            </a:r>
            <a:endParaRPr kumimoji="0" lang="en-US" sz="1800" b="1" i="0" u="none" strike="noStrike" kern="1200" cap="none" spc="0" normalizeH="0" baseline="0" noProof="0" dirty="0">
              <a:ln>
                <a:noFill/>
              </a:ln>
              <a:solidFill>
                <a:schemeClr val="bg1"/>
              </a:solidFill>
              <a:effectLst/>
              <a:uLnTx/>
              <a:uFillTx/>
              <a:latin typeface="+mn-lt"/>
              <a:ea typeface="ＭＳ Ｐゴシック" pitchFamily="-110" charset="-128"/>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sz="4000" b="1" dirty="0" smtClean="0"/>
              <a:t>BACKGROUND CHECKS</a:t>
            </a:r>
          </a:p>
        </p:txBody>
      </p:sp>
      <p:sp>
        <p:nvSpPr>
          <p:cNvPr id="63491" name="Rectangle 3"/>
          <p:cNvSpPr>
            <a:spLocks noGrp="1" noChangeArrowheads="1"/>
          </p:cNvSpPr>
          <p:nvPr>
            <p:ph idx="1"/>
          </p:nvPr>
        </p:nvSpPr>
        <p:spPr>
          <a:xfrm>
            <a:off x="457200" y="1524000"/>
            <a:ext cx="8229600" cy="4530725"/>
          </a:xfrm>
        </p:spPr>
        <p:txBody>
          <a:bodyPr/>
          <a:lstStyle/>
          <a:p>
            <a:pPr>
              <a:defRPr/>
            </a:pPr>
            <a:r>
              <a:rPr lang="en-US" dirty="0" smtClean="0"/>
              <a:t>EDUCATIONAL HISTORY</a:t>
            </a:r>
          </a:p>
          <a:p>
            <a:pPr>
              <a:defRPr/>
            </a:pPr>
            <a:endParaRPr lang="en-US" dirty="0" smtClean="0"/>
          </a:p>
          <a:p>
            <a:pPr>
              <a:defRPr/>
            </a:pPr>
            <a:r>
              <a:rPr lang="en-US" dirty="0" smtClean="0"/>
              <a:t>CRIMINAL HISTORY</a:t>
            </a:r>
          </a:p>
          <a:p>
            <a:pPr>
              <a:defRPr/>
            </a:pPr>
            <a:endParaRPr lang="en-US" dirty="0" smtClean="0"/>
          </a:p>
          <a:p>
            <a:pPr>
              <a:defRPr/>
            </a:pPr>
            <a:r>
              <a:rPr lang="en-US" dirty="0" smtClean="0"/>
              <a:t>FINANCIAL HISTORY</a:t>
            </a:r>
          </a:p>
          <a:p>
            <a:pPr>
              <a:defRPr/>
            </a:pPr>
            <a:endParaRPr lang="en-US" dirty="0"/>
          </a:p>
          <a:p>
            <a:pPr>
              <a:defRPr/>
            </a:pPr>
            <a:r>
              <a:rPr lang="en-US" dirty="0"/>
              <a:t>EMPLOYMENT HISTORY</a:t>
            </a:r>
          </a:p>
          <a:p>
            <a:pPr algn="ctr" eaLnBrk="1" hangingPunct="1">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cap="small" dirty="0"/>
              <a:t>The Impact</a:t>
            </a:r>
            <a:r>
              <a:rPr lang="en-US" sz="6600" b="1" dirty="0"/>
              <a:t/>
            </a:r>
            <a:br>
              <a:rPr lang="en-US" sz="6600" b="1" dirty="0"/>
            </a:br>
            <a:r>
              <a:rPr lang="en-US" dirty="0" smtClean="0"/>
              <a:t>Enrolling to college or a health professions program</a:t>
            </a:r>
            <a:endParaRPr lang="en-US" dirty="0"/>
          </a:p>
        </p:txBody>
      </p:sp>
      <p:sp>
        <p:nvSpPr>
          <p:cNvPr id="3" name="Content Placeholder 2"/>
          <p:cNvSpPr>
            <a:spLocks noGrp="1"/>
          </p:cNvSpPr>
          <p:nvPr>
            <p:ph idx="1"/>
          </p:nvPr>
        </p:nvSpPr>
        <p:spPr>
          <a:xfrm>
            <a:off x="990600" y="2667000"/>
            <a:ext cx="7315200" cy="3429000"/>
          </a:xfrm>
        </p:spPr>
        <p:txBody>
          <a:bodyPr>
            <a:normAutofit/>
          </a:bodyPr>
          <a:lstStyle/>
          <a:p>
            <a:r>
              <a:rPr lang="en-US" sz="1800" dirty="0" smtClean="0"/>
              <a:t>School suspensions in high school can affect your eligibility for admissions or enrollment at a college/university and/or your on-campus housing privileges if admitted.</a:t>
            </a:r>
          </a:p>
          <a:p>
            <a:r>
              <a:rPr lang="en-US" sz="1800" dirty="0" smtClean="0"/>
              <a:t>Undergraduate and graduate health professions programs, and medical schools may be required by law to perform criminal background checks on accepted students.</a:t>
            </a:r>
          </a:p>
          <a:p>
            <a:r>
              <a:rPr lang="en-US" sz="1800" dirty="0" smtClean="0"/>
              <a:t>A criminal background can prohibit you from being able to enter the health professions.</a:t>
            </a:r>
            <a:endParaRPr lang="en-US" sz="1800" dirty="0"/>
          </a:p>
          <a:p>
            <a:endParaRPr lang="en-US" sz="1800" dirty="0" smtClean="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324351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04800" y="152400"/>
            <a:ext cx="8458200" cy="1295400"/>
          </a:xfrm>
          <a:effectLst>
            <a:outerShdw dist="35921" dir="2700000" algn="ctr" rotWithShape="0">
              <a:schemeClr val="bg2">
                <a:alpha val="99962"/>
              </a:schemeClr>
            </a:outerShdw>
          </a:effectLst>
        </p:spPr>
        <p:txBody>
          <a:bodyPr/>
          <a:lstStyle/>
          <a:p>
            <a:pPr eaLnBrk="1" hangingPunct="1">
              <a:defRPr/>
            </a:pPr>
            <a:r>
              <a:rPr lang="en-US" sz="4800" b="1" cap="small" dirty="0"/>
              <a:t>The Impact</a:t>
            </a:r>
            <a:r>
              <a:rPr lang="en-US" sz="6000" b="1" dirty="0" smtClean="0"/>
              <a:t/>
            </a:r>
            <a:br>
              <a:rPr lang="en-US" sz="6000" b="1" dirty="0" smtClean="0"/>
            </a:br>
            <a:r>
              <a:rPr lang="en-US" sz="3600" dirty="0" smtClean="0"/>
              <a:t>Why Employment Background </a:t>
            </a:r>
            <a:br>
              <a:rPr lang="en-US" sz="3600" dirty="0" smtClean="0"/>
            </a:br>
            <a:r>
              <a:rPr lang="en-US" sz="3600" dirty="0" smtClean="0"/>
              <a:t>Checks are needed?</a:t>
            </a:r>
          </a:p>
        </p:txBody>
      </p:sp>
      <p:sp>
        <p:nvSpPr>
          <p:cNvPr id="81923" name="Rectangle 3"/>
          <p:cNvSpPr>
            <a:spLocks noGrp="1" noChangeArrowheads="1"/>
          </p:cNvSpPr>
          <p:nvPr>
            <p:ph idx="1"/>
          </p:nvPr>
        </p:nvSpPr>
        <p:spPr>
          <a:xfrm>
            <a:off x="304800" y="2209800"/>
            <a:ext cx="8610600" cy="4114800"/>
          </a:xfrm>
          <a:effectLst>
            <a:outerShdw dist="35921" dir="2700000" algn="ctr" rotWithShape="0">
              <a:schemeClr val="bg2">
                <a:alpha val="99962"/>
              </a:schemeClr>
            </a:outerShdw>
          </a:effectLst>
        </p:spPr>
        <p:txBody>
          <a:bodyPr/>
          <a:lstStyle/>
          <a:p>
            <a:pPr eaLnBrk="1" hangingPunct="1">
              <a:lnSpc>
                <a:spcPct val="80000"/>
              </a:lnSpc>
              <a:defRPr/>
            </a:pPr>
            <a:r>
              <a:rPr lang="en-US" sz="2400" dirty="0" smtClean="0">
                <a:effectLst/>
              </a:rPr>
              <a:t>Confirmation of Employees:</a:t>
            </a:r>
          </a:p>
          <a:p>
            <a:pPr lvl="1" eaLnBrk="1" hangingPunct="1">
              <a:lnSpc>
                <a:spcPct val="150000"/>
              </a:lnSpc>
              <a:spcBef>
                <a:spcPts val="0"/>
              </a:spcBef>
              <a:defRPr/>
            </a:pPr>
            <a:r>
              <a:rPr lang="en-US" sz="1800" dirty="0" smtClean="0">
                <a:effectLst/>
              </a:rPr>
              <a:t>Qualifications </a:t>
            </a:r>
          </a:p>
          <a:p>
            <a:pPr lvl="1" eaLnBrk="1" hangingPunct="1">
              <a:lnSpc>
                <a:spcPct val="150000"/>
              </a:lnSpc>
              <a:spcBef>
                <a:spcPts val="0"/>
              </a:spcBef>
              <a:defRPr/>
            </a:pPr>
            <a:r>
              <a:rPr lang="en-US" sz="1800" dirty="0" smtClean="0">
                <a:effectLst/>
              </a:rPr>
              <a:t>Credibility</a:t>
            </a:r>
          </a:p>
          <a:p>
            <a:pPr eaLnBrk="1" hangingPunct="1">
              <a:lnSpc>
                <a:spcPct val="80000"/>
              </a:lnSpc>
              <a:defRPr/>
            </a:pPr>
            <a:r>
              <a:rPr lang="en-US" sz="2000" dirty="0" smtClean="0">
                <a:effectLst/>
              </a:rPr>
              <a:t>IN HEALTHCARE</a:t>
            </a:r>
          </a:p>
          <a:p>
            <a:pPr lvl="1" eaLnBrk="1" hangingPunct="1">
              <a:lnSpc>
                <a:spcPct val="150000"/>
              </a:lnSpc>
              <a:spcBef>
                <a:spcPts val="0"/>
              </a:spcBef>
              <a:defRPr/>
            </a:pPr>
            <a:r>
              <a:rPr lang="en-US" sz="1800" dirty="0" smtClean="0">
                <a:effectLst/>
              </a:rPr>
              <a:t>Protects Vulnerable Patient Populations and all Patient </a:t>
            </a:r>
            <a:r>
              <a:rPr lang="en-US" sz="1800" dirty="0" smtClean="0">
                <a:effectLst/>
              </a:rPr>
              <a:t>Populations – patient safety is top priority</a:t>
            </a:r>
            <a:endParaRPr lang="en-US" sz="1800" dirty="0" smtClean="0">
              <a:effectLst/>
            </a:endParaRPr>
          </a:p>
          <a:p>
            <a:pPr lvl="1" eaLnBrk="1" hangingPunct="1">
              <a:lnSpc>
                <a:spcPct val="150000"/>
              </a:lnSpc>
              <a:spcBef>
                <a:spcPts val="0"/>
              </a:spcBef>
              <a:defRPr/>
            </a:pPr>
            <a:r>
              <a:rPr lang="en-US" sz="1800" dirty="0" smtClean="0">
                <a:effectLst/>
              </a:rPr>
              <a:t>Often required by Joint Commission on Accreditation of Healthcare Organizations (JCAHO), Many Clinical Facilities and Health Training Programs</a:t>
            </a:r>
          </a:p>
          <a:p>
            <a:pPr lvl="1" eaLnBrk="1" hangingPunct="1">
              <a:lnSpc>
                <a:spcPct val="150000"/>
              </a:lnSpc>
              <a:spcBef>
                <a:spcPts val="0"/>
              </a:spcBef>
              <a:defRPr/>
            </a:pPr>
            <a:r>
              <a:rPr lang="en-US" sz="1800" dirty="0" smtClean="0">
                <a:effectLst/>
              </a:rPr>
              <a:t>Helps to Avoid Employer’s Liability</a:t>
            </a:r>
          </a:p>
          <a:p>
            <a:pPr lvl="1" eaLnBrk="1" hangingPunct="1">
              <a:lnSpc>
                <a:spcPct val="80000"/>
              </a:lnSpc>
              <a:buFont typeface="Wingdings" pitchFamily="2" charset="2"/>
              <a:buNone/>
              <a:defRPr/>
            </a:pPr>
            <a:endParaRPr lang="en-US" sz="1800" dirty="0" smtClean="0">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04800" y="152400"/>
            <a:ext cx="8458200" cy="1295400"/>
          </a:xfrm>
          <a:effectLst>
            <a:outerShdw dist="35921" dir="2700000" algn="ctr" rotWithShape="0">
              <a:schemeClr val="bg2">
                <a:alpha val="99962"/>
              </a:schemeClr>
            </a:outerShdw>
          </a:effectLst>
        </p:spPr>
        <p:txBody>
          <a:bodyPr/>
          <a:lstStyle/>
          <a:p>
            <a:pPr eaLnBrk="1" hangingPunct="1">
              <a:defRPr/>
            </a:pPr>
            <a:r>
              <a:rPr lang="en-US" sz="4800" b="1" cap="small" dirty="0"/>
              <a:t>The Impact</a:t>
            </a:r>
            <a:r>
              <a:rPr lang="en-US" sz="6000" b="1" dirty="0" smtClean="0"/>
              <a:t/>
            </a:r>
            <a:br>
              <a:rPr lang="en-US" sz="6000" b="1" dirty="0" smtClean="0"/>
            </a:br>
            <a:r>
              <a:rPr lang="en-US" sz="3600" dirty="0" smtClean="0"/>
              <a:t>Be Proactive Against Identify Theft</a:t>
            </a:r>
          </a:p>
        </p:txBody>
      </p:sp>
      <p:sp>
        <p:nvSpPr>
          <p:cNvPr id="81923" name="Rectangle 3"/>
          <p:cNvSpPr>
            <a:spLocks noGrp="1" noChangeArrowheads="1"/>
          </p:cNvSpPr>
          <p:nvPr>
            <p:ph idx="1"/>
          </p:nvPr>
        </p:nvSpPr>
        <p:spPr>
          <a:xfrm>
            <a:off x="304800" y="1600200"/>
            <a:ext cx="8610600" cy="4114800"/>
          </a:xfrm>
          <a:effectLst>
            <a:outerShdw dist="35921" dir="2700000" algn="ctr" rotWithShape="0">
              <a:schemeClr val="bg2">
                <a:alpha val="99962"/>
              </a:schemeClr>
            </a:outerShdw>
          </a:effectLst>
        </p:spPr>
        <p:txBody>
          <a:bodyPr>
            <a:normAutofit fontScale="92500" lnSpcReduction="10000"/>
          </a:bodyPr>
          <a:lstStyle/>
          <a:p>
            <a:pPr eaLnBrk="1" hangingPunct="1">
              <a:lnSpc>
                <a:spcPct val="80000"/>
              </a:lnSpc>
              <a:defRPr/>
            </a:pPr>
            <a:r>
              <a:rPr lang="en-US" sz="2400" dirty="0" smtClean="0">
                <a:effectLst/>
              </a:rPr>
              <a:t>Teenagers and young adults can be victims of identify theft</a:t>
            </a:r>
          </a:p>
          <a:p>
            <a:pPr eaLnBrk="1" hangingPunct="1">
              <a:lnSpc>
                <a:spcPct val="80000"/>
              </a:lnSpc>
              <a:defRPr/>
            </a:pPr>
            <a:r>
              <a:rPr lang="en-US" sz="2400" dirty="0" smtClean="0">
                <a:effectLst/>
              </a:rPr>
              <a:t>Personal information that can be stolen or used by a thief:</a:t>
            </a:r>
          </a:p>
          <a:p>
            <a:pPr lvl="1" eaLnBrk="1" hangingPunct="1">
              <a:lnSpc>
                <a:spcPct val="150000"/>
              </a:lnSpc>
              <a:spcBef>
                <a:spcPts val="0"/>
              </a:spcBef>
              <a:defRPr/>
            </a:pPr>
            <a:r>
              <a:rPr lang="en-US" sz="1800" dirty="0" smtClean="0">
                <a:effectLst/>
              </a:rPr>
              <a:t>Your Social security number</a:t>
            </a:r>
          </a:p>
          <a:p>
            <a:pPr lvl="1" eaLnBrk="1" hangingPunct="1">
              <a:lnSpc>
                <a:spcPct val="150000"/>
              </a:lnSpc>
              <a:spcBef>
                <a:spcPts val="0"/>
              </a:spcBef>
              <a:defRPr/>
            </a:pPr>
            <a:r>
              <a:rPr lang="en-US" sz="1800" dirty="0" smtClean="0">
                <a:effectLst/>
              </a:rPr>
              <a:t>Your name</a:t>
            </a:r>
          </a:p>
          <a:p>
            <a:pPr lvl="1" eaLnBrk="1" hangingPunct="1">
              <a:lnSpc>
                <a:spcPct val="150000"/>
              </a:lnSpc>
              <a:spcBef>
                <a:spcPts val="0"/>
              </a:spcBef>
              <a:defRPr/>
            </a:pPr>
            <a:r>
              <a:rPr lang="en-US" sz="1800" dirty="0" smtClean="0">
                <a:effectLst/>
              </a:rPr>
              <a:t>Any other personal identifiable information</a:t>
            </a:r>
          </a:p>
          <a:p>
            <a:pPr>
              <a:lnSpc>
                <a:spcPct val="150000"/>
              </a:lnSpc>
              <a:spcBef>
                <a:spcPts val="0"/>
              </a:spcBef>
              <a:defRPr/>
            </a:pPr>
            <a:r>
              <a:rPr lang="en-US" sz="2200" dirty="0" smtClean="0">
                <a:effectLst/>
              </a:rPr>
              <a:t>Take precaution when posting anything on the Internet</a:t>
            </a:r>
          </a:p>
          <a:p>
            <a:pPr>
              <a:lnSpc>
                <a:spcPct val="150000"/>
              </a:lnSpc>
              <a:spcBef>
                <a:spcPts val="0"/>
              </a:spcBef>
              <a:defRPr/>
            </a:pPr>
            <a:r>
              <a:rPr lang="en-US" sz="2200" dirty="0" smtClean="0">
                <a:effectLst/>
              </a:rPr>
              <a:t>Take precaution when sharing your information with strangers</a:t>
            </a:r>
          </a:p>
          <a:p>
            <a:pPr>
              <a:lnSpc>
                <a:spcPct val="150000"/>
              </a:lnSpc>
              <a:spcBef>
                <a:spcPts val="0"/>
              </a:spcBef>
              <a:defRPr/>
            </a:pPr>
            <a:r>
              <a:rPr lang="en-US" sz="2200" dirty="0" smtClean="0">
                <a:effectLst/>
              </a:rPr>
              <a:t>Educate yourself on cyber security  and identify theft  uses resources like the Identify Theft Center</a:t>
            </a:r>
          </a:p>
          <a:p>
            <a:pPr>
              <a:lnSpc>
                <a:spcPct val="150000"/>
              </a:lnSpc>
              <a:spcBef>
                <a:spcPts val="0"/>
              </a:spcBef>
              <a:defRPr/>
            </a:pPr>
            <a:r>
              <a:rPr lang="en-US" sz="2200" dirty="0" smtClean="0">
                <a:effectLst/>
              </a:rPr>
              <a:t>Use common sense – when in doubt ask a responsible adult for </a:t>
            </a:r>
            <a:r>
              <a:rPr lang="en-US" sz="2200" dirty="0" smtClean="0">
                <a:effectLst/>
              </a:rPr>
              <a:t>guidance</a:t>
            </a:r>
            <a:endParaRPr lang="en-US" sz="2200" dirty="0" smtClean="0">
              <a:effectLst/>
            </a:endParaRPr>
          </a:p>
          <a:p>
            <a:pPr>
              <a:lnSpc>
                <a:spcPct val="150000"/>
              </a:lnSpc>
              <a:spcBef>
                <a:spcPts val="0"/>
              </a:spcBef>
              <a:defRPr/>
            </a:pPr>
            <a:endParaRPr lang="en-US" sz="2200" dirty="0" smtClean="0">
              <a:effectLst/>
            </a:endParaRPr>
          </a:p>
          <a:p>
            <a:pPr lvl="1" eaLnBrk="1" hangingPunct="1">
              <a:lnSpc>
                <a:spcPct val="80000"/>
              </a:lnSpc>
              <a:buFont typeface="Wingdings" pitchFamily="2" charset="2"/>
              <a:buNone/>
              <a:defRPr/>
            </a:pPr>
            <a:endParaRPr lang="en-US" sz="1800" dirty="0" smtClean="0">
              <a:effectLst/>
            </a:endParaRPr>
          </a:p>
        </p:txBody>
      </p:sp>
    </p:spTree>
    <p:extLst>
      <p:ext uri="{BB962C8B-B14F-4D97-AF65-F5344CB8AC3E}">
        <p14:creationId xmlns:p14="http://schemas.microsoft.com/office/powerpoint/2010/main" val="3561050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cap="small" dirty="0"/>
              <a:t>The Impact</a:t>
            </a:r>
            <a:r>
              <a:rPr lang="en-US" sz="6600" b="1" dirty="0"/>
              <a:t/>
            </a:r>
            <a:br>
              <a:rPr lang="en-US" sz="6600" b="1" dirty="0"/>
            </a:br>
            <a:r>
              <a:rPr lang="en-US" dirty="0" smtClean="0"/>
              <a:t>Gaining Hospital Employment</a:t>
            </a:r>
            <a:endParaRPr lang="en-US" dirty="0"/>
          </a:p>
        </p:txBody>
      </p:sp>
      <p:sp>
        <p:nvSpPr>
          <p:cNvPr id="3" name="Content Placeholder 2"/>
          <p:cNvSpPr>
            <a:spLocks noGrp="1"/>
          </p:cNvSpPr>
          <p:nvPr>
            <p:ph idx="1"/>
          </p:nvPr>
        </p:nvSpPr>
        <p:spPr>
          <a:xfrm>
            <a:off x="990600" y="1905000"/>
            <a:ext cx="7315200" cy="3352800"/>
          </a:xfrm>
        </p:spPr>
        <p:txBody>
          <a:bodyPr>
            <a:normAutofit fontScale="85000" lnSpcReduction="10000"/>
          </a:bodyPr>
          <a:lstStyle/>
          <a:p>
            <a:r>
              <a:rPr lang="en-US" dirty="0" smtClean="0"/>
              <a:t>“…personal issues that may prevent you getting hired by a hospital:</a:t>
            </a:r>
          </a:p>
          <a:p>
            <a:pPr lvl="1"/>
            <a:r>
              <a:rPr lang="en-US" dirty="0" smtClean="0"/>
              <a:t>Smoking</a:t>
            </a:r>
          </a:p>
          <a:p>
            <a:pPr lvl="1"/>
            <a:r>
              <a:rPr lang="en-US" dirty="0" smtClean="0"/>
              <a:t>Criminal Activity</a:t>
            </a:r>
          </a:p>
          <a:p>
            <a:pPr lvl="1"/>
            <a:r>
              <a:rPr lang="en-US" dirty="0" smtClean="0"/>
              <a:t>Substance Abuse</a:t>
            </a:r>
          </a:p>
          <a:p>
            <a:pPr lvl="1"/>
            <a:r>
              <a:rPr lang="en-US" dirty="0" smtClean="0"/>
              <a:t>Negative online image or over-sharing via Social Media</a:t>
            </a:r>
          </a:p>
          <a:p>
            <a:pPr lvl="1"/>
            <a:r>
              <a:rPr lang="en-US" dirty="0" smtClean="0"/>
              <a:t>Personal Appearance (tattoos, piercings, overweight, etc.).”</a:t>
            </a:r>
          </a:p>
          <a:p>
            <a:pPr marL="457200" lvl="1" indent="0" algn="r">
              <a:buNone/>
            </a:pPr>
            <a:r>
              <a:rPr lang="en-US" sz="1200" dirty="0" smtClean="0"/>
              <a:t>5 </a:t>
            </a:r>
            <a:r>
              <a:rPr lang="en-US" sz="1200" dirty="0"/>
              <a:t>Personal Issues That May Prevent You Getting Hired by a </a:t>
            </a:r>
            <a:r>
              <a:rPr lang="en-US" sz="1200" dirty="0" smtClean="0"/>
              <a:t>Hospital, by Andrea Santiago,  Health Careers Expert</a:t>
            </a:r>
            <a:endParaRPr lang="en-US" sz="1200" dirty="0"/>
          </a:p>
        </p:txBody>
      </p:sp>
    </p:spTree>
    <p:extLst>
      <p:ext uri="{BB962C8B-B14F-4D97-AF65-F5344CB8AC3E}">
        <p14:creationId xmlns:p14="http://schemas.microsoft.com/office/powerpoint/2010/main" val="3743639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76200"/>
            <a:ext cx="8229600" cy="1143000"/>
          </a:xfrm>
        </p:spPr>
        <p:txBody>
          <a:bodyPr/>
          <a:lstStyle/>
          <a:p>
            <a:pPr eaLnBrk="1" hangingPunct="1">
              <a:defRPr/>
            </a:pPr>
            <a:r>
              <a:rPr lang="en-US" b="1" cap="small" dirty="0" smtClean="0"/>
              <a:t>Background Checks: The Process</a:t>
            </a:r>
          </a:p>
        </p:txBody>
      </p:sp>
      <p:sp>
        <p:nvSpPr>
          <p:cNvPr id="60419" name="Rectangle 3"/>
          <p:cNvSpPr>
            <a:spLocks noGrp="1" noChangeArrowheads="1"/>
          </p:cNvSpPr>
          <p:nvPr>
            <p:ph idx="1"/>
          </p:nvPr>
        </p:nvSpPr>
        <p:spPr>
          <a:xfrm>
            <a:off x="457200" y="1295400"/>
            <a:ext cx="8229600" cy="5257800"/>
          </a:xfrm>
        </p:spPr>
        <p:txBody>
          <a:bodyPr>
            <a:normAutofit/>
          </a:bodyPr>
          <a:lstStyle/>
          <a:p>
            <a:pPr eaLnBrk="1" hangingPunct="1">
              <a:lnSpc>
                <a:spcPct val="90000"/>
              </a:lnSpc>
              <a:defRPr/>
            </a:pPr>
            <a:r>
              <a:rPr lang="en-US" sz="1800" b="1" dirty="0" smtClean="0"/>
              <a:t>IDENTIFICATION</a:t>
            </a:r>
          </a:p>
          <a:p>
            <a:pPr lvl="1" eaLnBrk="1" hangingPunct="1">
              <a:lnSpc>
                <a:spcPct val="90000"/>
              </a:lnSpc>
              <a:defRPr/>
            </a:pPr>
            <a:r>
              <a:rPr lang="en-US" sz="1800" dirty="0" smtClean="0">
                <a:solidFill>
                  <a:schemeClr val="tx2"/>
                </a:solidFill>
              </a:rPr>
              <a:t>Your name and social security number used to perform background checks</a:t>
            </a:r>
          </a:p>
          <a:p>
            <a:pPr eaLnBrk="1" hangingPunct="1">
              <a:lnSpc>
                <a:spcPct val="90000"/>
              </a:lnSpc>
              <a:defRPr/>
            </a:pPr>
            <a:r>
              <a:rPr lang="en-US" sz="1800" b="1" dirty="0" smtClean="0"/>
              <a:t>NOTIFICATION</a:t>
            </a:r>
          </a:p>
          <a:p>
            <a:pPr lvl="1" eaLnBrk="1" hangingPunct="1">
              <a:lnSpc>
                <a:spcPct val="90000"/>
              </a:lnSpc>
              <a:defRPr/>
            </a:pPr>
            <a:r>
              <a:rPr lang="en-US" sz="1800" dirty="0" smtClean="0">
                <a:solidFill>
                  <a:schemeClr val="tx2"/>
                </a:solidFill>
              </a:rPr>
              <a:t>You must be advised if: </a:t>
            </a:r>
          </a:p>
          <a:p>
            <a:pPr lvl="2" eaLnBrk="1" hangingPunct="1">
              <a:lnSpc>
                <a:spcPct val="90000"/>
              </a:lnSpc>
              <a:defRPr/>
            </a:pPr>
            <a:r>
              <a:rPr lang="en-US" sz="1800" dirty="0" smtClean="0">
                <a:solidFill>
                  <a:schemeClr val="tx2"/>
                </a:solidFill>
              </a:rPr>
              <a:t>A background check is administered</a:t>
            </a:r>
          </a:p>
          <a:p>
            <a:pPr lvl="2" eaLnBrk="1" hangingPunct="1">
              <a:lnSpc>
                <a:spcPct val="90000"/>
              </a:lnSpc>
              <a:defRPr/>
            </a:pPr>
            <a:r>
              <a:rPr lang="en-US" sz="1800" dirty="0" smtClean="0">
                <a:solidFill>
                  <a:schemeClr val="tx2"/>
                </a:solidFill>
              </a:rPr>
              <a:t>Information used to determine rejection</a:t>
            </a:r>
          </a:p>
          <a:p>
            <a:pPr eaLnBrk="1" hangingPunct="1">
              <a:lnSpc>
                <a:spcPct val="90000"/>
              </a:lnSpc>
              <a:defRPr/>
            </a:pPr>
            <a:r>
              <a:rPr lang="en-US" sz="1800" b="1" dirty="0" smtClean="0"/>
              <a:t>POSSIBLE SOURCES*</a:t>
            </a:r>
          </a:p>
          <a:p>
            <a:pPr lvl="1" eaLnBrk="1" hangingPunct="1">
              <a:lnSpc>
                <a:spcPct val="90000"/>
              </a:lnSpc>
              <a:defRPr/>
            </a:pPr>
            <a:r>
              <a:rPr lang="en-US" sz="1800" dirty="0" smtClean="0">
                <a:solidFill>
                  <a:schemeClr val="tx2"/>
                </a:solidFill>
              </a:rPr>
              <a:t>Personal &amp; employer references</a:t>
            </a:r>
          </a:p>
          <a:p>
            <a:pPr lvl="1" eaLnBrk="1" hangingPunct="1">
              <a:lnSpc>
                <a:spcPct val="90000"/>
              </a:lnSpc>
              <a:defRPr/>
            </a:pPr>
            <a:r>
              <a:rPr lang="en-US" sz="1800" dirty="0" smtClean="0">
                <a:solidFill>
                  <a:schemeClr val="tx2"/>
                </a:solidFill>
              </a:rPr>
              <a:t>Criminal history</a:t>
            </a:r>
          </a:p>
          <a:p>
            <a:pPr lvl="1" eaLnBrk="1" hangingPunct="1">
              <a:lnSpc>
                <a:spcPct val="90000"/>
              </a:lnSpc>
              <a:defRPr/>
            </a:pPr>
            <a:r>
              <a:rPr lang="en-US" sz="1800" dirty="0" smtClean="0">
                <a:solidFill>
                  <a:schemeClr val="tx2"/>
                </a:solidFill>
              </a:rPr>
              <a:t>Credit agencies</a:t>
            </a:r>
          </a:p>
          <a:p>
            <a:pPr lvl="1" eaLnBrk="1" hangingPunct="1">
              <a:lnSpc>
                <a:spcPct val="90000"/>
              </a:lnSpc>
              <a:defRPr/>
            </a:pPr>
            <a:r>
              <a:rPr lang="en-US" sz="1800" dirty="0" smtClean="0">
                <a:solidFill>
                  <a:schemeClr val="tx2"/>
                </a:solidFill>
              </a:rPr>
              <a:t>Driving record</a:t>
            </a:r>
          </a:p>
          <a:p>
            <a:pPr lvl="1" eaLnBrk="1" hangingPunct="1">
              <a:lnSpc>
                <a:spcPct val="90000"/>
              </a:lnSpc>
              <a:defRPr/>
            </a:pPr>
            <a:r>
              <a:rPr lang="en-US" sz="1800" dirty="0" smtClean="0">
                <a:solidFill>
                  <a:schemeClr val="tx2"/>
                </a:solidFill>
              </a:rPr>
              <a:t>Social Networking Tools (</a:t>
            </a:r>
            <a:r>
              <a:rPr lang="en-US" sz="1800" dirty="0" err="1" smtClean="0">
                <a:solidFill>
                  <a:schemeClr val="tx2"/>
                </a:solidFill>
              </a:rPr>
              <a:t>Facebook</a:t>
            </a:r>
            <a:r>
              <a:rPr lang="en-US" sz="1800" dirty="0" smtClean="0">
                <a:solidFill>
                  <a:schemeClr val="tx2"/>
                </a:solidFill>
              </a:rPr>
              <a:t>, Twitter, etc.)</a:t>
            </a:r>
          </a:p>
          <a:p>
            <a:pPr eaLnBrk="1" hangingPunct="1">
              <a:lnSpc>
                <a:spcPct val="90000"/>
              </a:lnSpc>
              <a:defRPr/>
            </a:pPr>
            <a:endParaRPr lang="en-US" sz="2800" dirty="0" smtClean="0">
              <a:solidFill>
                <a:schemeClr val="tx2"/>
              </a:solidFill>
            </a:endParaRPr>
          </a:p>
          <a:p>
            <a:pPr eaLnBrk="1" hangingPunct="1">
              <a:lnSpc>
                <a:spcPct val="90000"/>
              </a:lnSpc>
              <a:defRPr/>
            </a:pPr>
            <a:endParaRPr lang="en-US" sz="2800" dirty="0" smtClean="0"/>
          </a:p>
        </p:txBody>
      </p:sp>
      <p:sp>
        <p:nvSpPr>
          <p:cNvPr id="12292" name="Text Box 4"/>
          <p:cNvSpPr txBox="1">
            <a:spLocks noChangeArrowheads="1"/>
          </p:cNvSpPr>
          <p:nvPr/>
        </p:nvSpPr>
        <p:spPr bwMode="auto">
          <a:xfrm>
            <a:off x="1676400" y="5940425"/>
            <a:ext cx="7239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spcBef>
                <a:spcPct val="50000"/>
              </a:spcBef>
            </a:pPr>
            <a:r>
              <a:rPr lang="en-US" sz="1400" dirty="0"/>
              <a:t>* Based upon job responsibilities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152400"/>
            <a:ext cx="8229600" cy="1143000"/>
          </a:xfrm>
        </p:spPr>
        <p:txBody>
          <a:bodyPr/>
          <a:lstStyle/>
          <a:p>
            <a:pPr eaLnBrk="1" hangingPunct="1">
              <a:defRPr/>
            </a:pPr>
            <a:r>
              <a:rPr lang="en-US" sz="4000" dirty="0" smtClean="0"/>
              <a:t>When Making Application</a:t>
            </a:r>
            <a:br>
              <a:rPr lang="en-US" sz="4000" dirty="0" smtClean="0"/>
            </a:br>
            <a:r>
              <a:rPr lang="en-US" b="1" cap="small" dirty="0"/>
              <a:t>BE PREPARED</a:t>
            </a:r>
          </a:p>
        </p:txBody>
      </p:sp>
      <p:sp>
        <p:nvSpPr>
          <p:cNvPr id="62467" name="Rectangle 3"/>
          <p:cNvSpPr>
            <a:spLocks noGrp="1" noChangeArrowheads="1"/>
          </p:cNvSpPr>
          <p:nvPr>
            <p:ph idx="1"/>
          </p:nvPr>
        </p:nvSpPr>
        <p:spPr>
          <a:xfrm>
            <a:off x="457200" y="1600200"/>
            <a:ext cx="8229600" cy="4530725"/>
          </a:xfrm>
        </p:spPr>
        <p:txBody>
          <a:bodyPr>
            <a:normAutofit lnSpcReduction="10000"/>
          </a:bodyPr>
          <a:lstStyle/>
          <a:p>
            <a:pPr eaLnBrk="1" hangingPunct="1">
              <a:lnSpc>
                <a:spcPct val="90000"/>
              </a:lnSpc>
              <a:defRPr/>
            </a:pPr>
            <a:r>
              <a:rPr lang="en-US" sz="2400" b="1" dirty="0" smtClean="0"/>
              <a:t>FOLLOW INSTRUCTIONS</a:t>
            </a:r>
          </a:p>
          <a:p>
            <a:pPr eaLnBrk="1" hangingPunct="1">
              <a:lnSpc>
                <a:spcPct val="90000"/>
              </a:lnSpc>
              <a:defRPr/>
            </a:pPr>
            <a:r>
              <a:rPr lang="en-US" sz="2400" b="1" dirty="0" smtClean="0"/>
              <a:t>KNOW </a:t>
            </a:r>
            <a:r>
              <a:rPr lang="en-US" sz="2400" b="1" dirty="0" smtClean="0"/>
              <a:t>YOUR INFORMATION</a:t>
            </a:r>
          </a:p>
          <a:p>
            <a:pPr lvl="1" eaLnBrk="1" hangingPunct="1">
              <a:lnSpc>
                <a:spcPct val="90000"/>
              </a:lnSpc>
              <a:defRPr/>
            </a:pPr>
            <a:r>
              <a:rPr lang="en-US" dirty="0" smtClean="0"/>
              <a:t>Educational (</a:t>
            </a:r>
            <a:r>
              <a:rPr lang="en-US" dirty="0" err="1" smtClean="0"/>
              <a:t>ie</a:t>
            </a:r>
            <a:r>
              <a:rPr lang="en-US" dirty="0" smtClean="0"/>
              <a:t>. Your transcript and grades)</a:t>
            </a:r>
            <a:endParaRPr lang="en-US" sz="2400" dirty="0" smtClean="0"/>
          </a:p>
          <a:p>
            <a:pPr lvl="1" eaLnBrk="1" hangingPunct="1">
              <a:lnSpc>
                <a:spcPct val="90000"/>
              </a:lnSpc>
              <a:defRPr/>
            </a:pPr>
            <a:r>
              <a:rPr lang="en-US" sz="2400" dirty="0" smtClean="0"/>
              <a:t>Driving History</a:t>
            </a:r>
          </a:p>
          <a:p>
            <a:pPr lvl="1" eaLnBrk="1" hangingPunct="1">
              <a:lnSpc>
                <a:spcPct val="90000"/>
              </a:lnSpc>
              <a:defRPr/>
            </a:pPr>
            <a:r>
              <a:rPr lang="en-US" sz="2400" dirty="0" smtClean="0"/>
              <a:t>Credit Report</a:t>
            </a:r>
          </a:p>
          <a:p>
            <a:pPr lvl="1" eaLnBrk="1" hangingPunct="1">
              <a:lnSpc>
                <a:spcPct val="90000"/>
              </a:lnSpc>
              <a:defRPr/>
            </a:pPr>
            <a:r>
              <a:rPr lang="en-US" sz="2400" dirty="0" smtClean="0"/>
              <a:t>Previous Employee File Information</a:t>
            </a:r>
          </a:p>
          <a:p>
            <a:pPr eaLnBrk="1" hangingPunct="1">
              <a:lnSpc>
                <a:spcPct val="90000"/>
              </a:lnSpc>
              <a:defRPr/>
            </a:pPr>
            <a:r>
              <a:rPr lang="en-US" sz="2400" b="1" dirty="0" smtClean="0"/>
              <a:t>PROVIDE</a:t>
            </a:r>
          </a:p>
          <a:p>
            <a:pPr lvl="1" eaLnBrk="1" hangingPunct="1">
              <a:lnSpc>
                <a:spcPct val="90000"/>
              </a:lnSpc>
              <a:defRPr/>
            </a:pPr>
            <a:r>
              <a:rPr lang="en-US" sz="2400" dirty="0" smtClean="0"/>
              <a:t>Current &amp; Accurate Resume</a:t>
            </a:r>
          </a:p>
          <a:p>
            <a:pPr lvl="1" eaLnBrk="1" hangingPunct="1">
              <a:lnSpc>
                <a:spcPct val="90000"/>
              </a:lnSpc>
              <a:defRPr/>
            </a:pPr>
            <a:r>
              <a:rPr lang="en-US" sz="2400" dirty="0" smtClean="0"/>
              <a:t>Personal &amp; Professional References</a:t>
            </a:r>
          </a:p>
          <a:p>
            <a:pPr lvl="1" eaLnBrk="1" hangingPunct="1">
              <a:lnSpc>
                <a:spcPct val="90000"/>
              </a:lnSpc>
              <a:defRPr/>
            </a:pPr>
            <a:r>
              <a:rPr lang="en-US" sz="2400" dirty="0" smtClean="0"/>
              <a:t>Appropriate E-Mail </a:t>
            </a:r>
            <a:r>
              <a:rPr lang="en-US" sz="2400" dirty="0" smtClean="0"/>
              <a:t>address</a:t>
            </a:r>
          </a:p>
          <a:p>
            <a:pPr marL="0" indent="0">
              <a:lnSpc>
                <a:spcPct val="90000"/>
              </a:lnSpc>
              <a:buNone/>
              <a:defRPr/>
            </a:pPr>
            <a:endParaRPr lang="en-US" sz="2800" dirty="0" smtClean="0"/>
          </a:p>
          <a:p>
            <a:pPr lvl="1" eaLnBrk="1" hangingPunct="1">
              <a:lnSpc>
                <a:spcPct val="90000"/>
              </a:lnSpc>
              <a:defRPr/>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dirty="0" smtClean="0"/>
              <a:t>Credibility</a:t>
            </a:r>
            <a:br>
              <a:rPr lang="en-US" dirty="0" smtClean="0"/>
            </a:br>
            <a:endParaRPr lang="en-US" dirty="0" smtClean="0"/>
          </a:p>
        </p:txBody>
      </p:sp>
      <p:sp>
        <p:nvSpPr>
          <p:cNvPr id="77827" name="Rectangle 3"/>
          <p:cNvSpPr>
            <a:spLocks noGrp="1" noChangeArrowheads="1"/>
          </p:cNvSpPr>
          <p:nvPr>
            <p:ph idx="1"/>
          </p:nvPr>
        </p:nvSpPr>
        <p:spPr>
          <a:xfrm>
            <a:off x="990600" y="1524000"/>
            <a:ext cx="7315200" cy="2971800"/>
          </a:xfrm>
        </p:spPr>
        <p:txBody>
          <a:bodyPr>
            <a:normAutofit fontScale="85000" lnSpcReduction="20000"/>
          </a:bodyPr>
          <a:lstStyle/>
          <a:p>
            <a:pPr eaLnBrk="1" hangingPunct="1">
              <a:defRPr/>
            </a:pPr>
            <a:r>
              <a:rPr lang="en-US" dirty="0" smtClean="0"/>
              <a:t>Merriam Webster Definition:</a:t>
            </a:r>
          </a:p>
          <a:p>
            <a:pPr lvl="1">
              <a:defRPr/>
            </a:pPr>
            <a:r>
              <a:rPr lang="en-US" dirty="0" smtClean="0"/>
              <a:t>The quality or power of inspiring belief; capacity for belief</a:t>
            </a:r>
          </a:p>
          <a:p>
            <a:pPr>
              <a:defRPr/>
            </a:pPr>
            <a:r>
              <a:rPr lang="en-US" dirty="0" smtClean="0"/>
              <a:t>Dictionary.com Definition:</a:t>
            </a:r>
          </a:p>
          <a:p>
            <a:pPr lvl="1">
              <a:defRPr/>
            </a:pPr>
            <a:r>
              <a:rPr lang="en-US" dirty="0" smtClean="0"/>
              <a:t>The quality of being believable or worthy of trust</a:t>
            </a:r>
          </a:p>
          <a:p>
            <a:pPr lvl="1">
              <a:defRPr/>
            </a:pPr>
            <a:endParaRPr lang="en-US" dirty="0" smtClean="0"/>
          </a:p>
          <a:p>
            <a:pPr marL="457200" lvl="1" indent="0">
              <a:buNone/>
              <a:defRPr/>
            </a:pPr>
            <a:endParaRPr lang="en-US" dirty="0"/>
          </a:p>
          <a:p>
            <a:pPr marL="457200" lvl="1" indent="0">
              <a:buNone/>
              <a:defRPr/>
            </a:pPr>
            <a:r>
              <a:rPr lang="en-US" dirty="0" smtClean="0"/>
              <a:t>Your personal history is a measurement of your credibility. </a:t>
            </a:r>
            <a:endParaRPr lang="en-US" dirty="0"/>
          </a:p>
          <a:p>
            <a:pPr marL="457200" lvl="1" indent="0">
              <a:buNone/>
              <a:defRPr/>
            </a:pPr>
            <a:endParaRPr lang="en-US" dirty="0"/>
          </a:p>
          <a:p>
            <a:pPr>
              <a:defRPr/>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0675" y="228600"/>
            <a:ext cx="8502651" cy="1143000"/>
          </a:xfrm>
          <a:prstGeom prst="rect">
            <a:avLst/>
          </a:prstGeom>
        </p:spPr>
        <p:txBody>
          <a:bodyPr vert="horz" wrap="square" lIns="91440" tIns="45720" rIns="91440" bIns="45720" numCol="1" anchor="t" anchorCtr="0" compatLnSpc="1">
            <a:prstTxWarp prst="textNoShape">
              <a:avLst/>
            </a:prstTxWarp>
            <a:noAutofit/>
          </a:bodyPr>
          <a:lstStyle>
            <a:lvl1pPr algn="l" rtl="0" eaLnBrk="1" fontAlgn="base" hangingPunct="1">
              <a:spcBef>
                <a:spcPct val="0"/>
              </a:spcBef>
              <a:spcAft>
                <a:spcPct val="0"/>
              </a:spcAft>
              <a:defRPr sz="4000" kern="1200" spc="250">
                <a:gradFill>
                  <a:gsLst>
                    <a:gs pos="0">
                      <a:schemeClr val="tx1">
                        <a:lumMod val="85000"/>
                      </a:schemeClr>
                    </a:gs>
                    <a:gs pos="100000">
                      <a:schemeClr val="tx1"/>
                    </a:gs>
                  </a:gsLst>
                  <a:lin ang="5400000" scaled="0"/>
                </a:gradFill>
                <a:effectLst>
                  <a:outerShdw blurRad="50800" dist="101600" dir="3000000" algn="l" rotWithShape="0">
                    <a:prstClr val="black">
                      <a:alpha val="69000"/>
                    </a:prstClr>
                  </a:outerShdw>
                </a:effectLst>
                <a:latin typeface="+mj-lt"/>
                <a:ea typeface="ＭＳ Ｐゴシック" pitchFamily="-110" charset="-128"/>
                <a:cs typeface="+mj-cs"/>
              </a:defRPr>
            </a:lvl1pPr>
            <a:lvl2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2pPr>
            <a:lvl3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3pPr>
            <a:lvl4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4pPr>
            <a:lvl5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5pPr>
            <a:lvl6pPr marL="457200" algn="l" rtl="0" eaLnBrk="1" fontAlgn="base" hangingPunct="1">
              <a:spcBef>
                <a:spcPct val="0"/>
              </a:spcBef>
              <a:spcAft>
                <a:spcPct val="0"/>
              </a:spcAft>
              <a:defRPr sz="4000">
                <a:solidFill>
                  <a:schemeClr val="tx1"/>
                </a:solidFill>
                <a:latin typeface="Candara" pitchFamily="34" charset="0"/>
              </a:defRPr>
            </a:lvl6pPr>
            <a:lvl7pPr marL="914400" algn="l" rtl="0" eaLnBrk="1" fontAlgn="base" hangingPunct="1">
              <a:spcBef>
                <a:spcPct val="0"/>
              </a:spcBef>
              <a:spcAft>
                <a:spcPct val="0"/>
              </a:spcAft>
              <a:defRPr sz="4000">
                <a:solidFill>
                  <a:schemeClr val="tx1"/>
                </a:solidFill>
                <a:latin typeface="Candara" pitchFamily="34" charset="0"/>
              </a:defRPr>
            </a:lvl7pPr>
            <a:lvl8pPr marL="1371600" algn="l" rtl="0" eaLnBrk="1" fontAlgn="base" hangingPunct="1">
              <a:spcBef>
                <a:spcPct val="0"/>
              </a:spcBef>
              <a:spcAft>
                <a:spcPct val="0"/>
              </a:spcAft>
              <a:defRPr sz="4000">
                <a:solidFill>
                  <a:schemeClr val="tx1"/>
                </a:solidFill>
                <a:latin typeface="Candara" pitchFamily="34" charset="0"/>
              </a:defRPr>
            </a:lvl8pPr>
            <a:lvl9pPr marL="1828800" algn="l" rtl="0" eaLnBrk="1" fontAlgn="base" hangingPunct="1">
              <a:spcBef>
                <a:spcPct val="0"/>
              </a:spcBef>
              <a:spcAft>
                <a:spcPct val="0"/>
              </a:spcAft>
              <a:defRPr sz="4000">
                <a:solidFill>
                  <a:schemeClr val="tx1"/>
                </a:solidFill>
                <a:latin typeface="Candara" pitchFamily="34" charset="0"/>
              </a:defRPr>
            </a:lvl9pPr>
          </a:lstStyle>
          <a:p>
            <a:pPr algn="ctr"/>
            <a:r>
              <a:rPr lang="en-US" dirty="0" smtClean="0"/>
              <a:t>GROUP DISCUSSION</a:t>
            </a:r>
            <a:endParaRPr lang="en-US" dirty="0"/>
          </a:p>
        </p:txBody>
      </p:sp>
      <p:sp>
        <p:nvSpPr>
          <p:cNvPr id="5" name="Content Placeholder 4"/>
          <p:cNvSpPr txBox="1">
            <a:spLocks/>
          </p:cNvSpPr>
          <p:nvPr/>
        </p:nvSpPr>
        <p:spPr>
          <a:xfrm>
            <a:off x="381000" y="5257800"/>
            <a:ext cx="8534400" cy="7620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lgn="ctr">
              <a:buFont typeface="Wingdings" pitchFamily="-110" charset="2"/>
              <a:buNone/>
            </a:pPr>
            <a:r>
              <a:rPr lang="en-US" sz="4000" dirty="0" smtClean="0"/>
              <a:t>Please Pause the Video </a:t>
            </a:r>
            <a:endParaRPr lang="en-US" sz="4000" dirty="0"/>
          </a:p>
        </p:txBody>
      </p:sp>
      <p:pic>
        <p:nvPicPr>
          <p:cNvPr id="5127" name="Picture 7" descr="C:\Users\user\AppData\Local\Microsoft\Windows\Temporary Internet Files\Content.IE5\HNXQ4J2K\MC90028546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5200" y="1241349"/>
            <a:ext cx="3868000" cy="3864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284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457200" y="1066800"/>
            <a:ext cx="8229600" cy="4530725"/>
          </a:xfrm>
        </p:spPr>
        <p:txBody>
          <a:bodyPr/>
          <a:lstStyle/>
          <a:p>
            <a:pPr algn="ctr" eaLnBrk="1" hangingPunct="1">
              <a:buFont typeface="Wingdings" pitchFamily="2" charset="2"/>
              <a:buNone/>
              <a:defRPr/>
            </a:pPr>
            <a:endParaRPr lang="en-US" sz="4400" b="1" dirty="0" smtClean="0"/>
          </a:p>
          <a:p>
            <a:pPr algn="ctr" eaLnBrk="1" hangingPunct="1">
              <a:buFont typeface="Wingdings" pitchFamily="2" charset="2"/>
              <a:buNone/>
              <a:defRPr/>
            </a:pPr>
            <a:r>
              <a:rPr lang="en-US" sz="4400" b="1" dirty="0" smtClean="0"/>
              <a:t>QUESTIONS</a:t>
            </a:r>
          </a:p>
          <a:p>
            <a:pPr algn="ctr" eaLnBrk="1" hangingPunct="1">
              <a:buFont typeface="Wingdings" pitchFamily="2" charset="2"/>
              <a:buNone/>
              <a:defRPr/>
            </a:pPr>
            <a:endParaRPr lang="en-US" sz="1800" b="1" dirty="0" smtClean="0"/>
          </a:p>
          <a:p>
            <a:pPr algn="ctr" eaLnBrk="1" hangingPunct="1">
              <a:buFont typeface="Wingdings" pitchFamily="2" charset="2"/>
              <a:buNone/>
              <a:defRPr/>
            </a:pPr>
            <a:r>
              <a:rPr lang="en-US" sz="4400" b="1" dirty="0" smtClean="0"/>
              <a:t>&amp;</a:t>
            </a:r>
          </a:p>
          <a:p>
            <a:pPr algn="ctr" eaLnBrk="1" hangingPunct="1">
              <a:buFont typeface="Wingdings" pitchFamily="2" charset="2"/>
              <a:buNone/>
              <a:defRPr/>
            </a:pPr>
            <a:endParaRPr lang="en-US" sz="1800" b="1" dirty="0" smtClean="0"/>
          </a:p>
          <a:p>
            <a:pPr algn="ctr" eaLnBrk="1" hangingPunct="1">
              <a:buFont typeface="Wingdings" pitchFamily="2" charset="2"/>
              <a:buNone/>
              <a:defRPr/>
            </a:pPr>
            <a:r>
              <a:rPr lang="en-US" sz="4400" b="1" dirty="0" smtClean="0"/>
              <a:t>DISCUSSION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dirty="0" smtClean="0"/>
              <a:t>OBJECTIVES</a:t>
            </a:r>
          </a:p>
        </p:txBody>
      </p:sp>
      <p:sp>
        <p:nvSpPr>
          <p:cNvPr id="66563" name="Rectangle 3"/>
          <p:cNvSpPr>
            <a:spLocks noGrp="1" noChangeArrowheads="1"/>
          </p:cNvSpPr>
          <p:nvPr>
            <p:ph idx="1"/>
          </p:nvPr>
        </p:nvSpPr>
        <p:spPr>
          <a:xfrm>
            <a:off x="990600" y="1447800"/>
            <a:ext cx="7315200" cy="4038600"/>
          </a:xfrm>
        </p:spPr>
        <p:txBody>
          <a:bodyPr>
            <a:normAutofit fontScale="85000" lnSpcReduction="20000"/>
          </a:bodyPr>
          <a:lstStyle/>
          <a:p>
            <a:pPr eaLnBrk="1" hangingPunct="1">
              <a:lnSpc>
                <a:spcPct val="90000"/>
              </a:lnSpc>
              <a:buFont typeface="Wingdings" pitchFamily="2" charset="2"/>
              <a:buNone/>
              <a:defRPr/>
            </a:pPr>
            <a:r>
              <a:rPr lang="en-US" sz="2800" dirty="0" smtClean="0"/>
              <a:t>At the end of this module, students will be able to:</a:t>
            </a:r>
          </a:p>
          <a:p>
            <a:pPr eaLnBrk="1" hangingPunct="1">
              <a:lnSpc>
                <a:spcPct val="90000"/>
              </a:lnSpc>
              <a:buFont typeface="Wingdings" pitchFamily="2" charset="2"/>
              <a:buNone/>
              <a:defRPr/>
            </a:pPr>
            <a:endParaRPr lang="en-US" sz="2800" dirty="0" smtClean="0"/>
          </a:p>
          <a:p>
            <a:pPr eaLnBrk="1" hangingPunct="1">
              <a:lnSpc>
                <a:spcPct val="90000"/>
              </a:lnSpc>
              <a:buFont typeface="Wingdings" pitchFamily="2" charset="2"/>
              <a:buNone/>
              <a:defRPr/>
            </a:pPr>
            <a:endParaRPr lang="en-US" sz="800" dirty="0" smtClean="0"/>
          </a:p>
          <a:p>
            <a:pPr eaLnBrk="1" hangingPunct="1">
              <a:defRPr/>
            </a:pPr>
            <a:r>
              <a:rPr lang="en-US" sz="2800" dirty="0" smtClean="0"/>
              <a:t>Define the components of a personal history</a:t>
            </a:r>
          </a:p>
          <a:p>
            <a:pPr eaLnBrk="1" hangingPunct="1">
              <a:buFont typeface="Wingdings" pitchFamily="2" charset="2"/>
              <a:buNone/>
              <a:defRPr/>
            </a:pPr>
            <a:endParaRPr lang="en-US" sz="800" dirty="0" smtClean="0"/>
          </a:p>
          <a:p>
            <a:pPr eaLnBrk="1" hangingPunct="1">
              <a:defRPr/>
            </a:pPr>
            <a:r>
              <a:rPr lang="en-US" sz="2800" dirty="0" smtClean="0"/>
              <a:t>Identify the differences between positive and negative decisions and their impact</a:t>
            </a:r>
          </a:p>
          <a:p>
            <a:pPr eaLnBrk="1" hangingPunct="1">
              <a:buFont typeface="Wingdings" pitchFamily="2" charset="2"/>
              <a:buNone/>
              <a:defRPr/>
            </a:pPr>
            <a:endParaRPr lang="en-US" sz="800" dirty="0" smtClean="0"/>
          </a:p>
          <a:p>
            <a:pPr eaLnBrk="1" hangingPunct="1">
              <a:defRPr/>
            </a:pPr>
            <a:r>
              <a:rPr lang="en-US" sz="2800" dirty="0" smtClean="0"/>
              <a:t>Create positive perception of self, personally and professionally, through e-mail, social networking, personal networks, and other forms of communication</a:t>
            </a:r>
          </a:p>
          <a:p>
            <a:pPr eaLnBrk="1" hangingPunct="1">
              <a:lnSpc>
                <a:spcPct val="90000"/>
              </a:lnSpc>
              <a:defRPr/>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fade">
                                      <p:cBhvr>
                                        <p:cTn id="7" dur="1000"/>
                                        <p:tgtEl>
                                          <p:spTgt spid="66563">
                                            <p:txEl>
                                              <p:pRg st="0" end="0"/>
                                            </p:txEl>
                                          </p:spTgt>
                                        </p:tgtEl>
                                      </p:cBhvr>
                                    </p:animEffect>
                                    <p:anim calcmode="lin" valueType="num">
                                      <p:cBhvr>
                                        <p:cTn id="8" dur="10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65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6563">
                                            <p:txEl>
                                              <p:pRg st="3" end="3"/>
                                            </p:txEl>
                                          </p:spTgt>
                                        </p:tgtEl>
                                        <p:attrNameLst>
                                          <p:attrName>style.visibility</p:attrName>
                                        </p:attrNameLst>
                                      </p:cBhvr>
                                      <p:to>
                                        <p:strVal val="visible"/>
                                      </p:to>
                                    </p:set>
                                    <p:animEffect transition="in" filter="fade">
                                      <p:cBhvr>
                                        <p:cTn id="14" dur="1000"/>
                                        <p:tgtEl>
                                          <p:spTgt spid="66563">
                                            <p:txEl>
                                              <p:pRg st="3" end="3"/>
                                            </p:txEl>
                                          </p:spTgt>
                                        </p:tgtEl>
                                      </p:cBhvr>
                                    </p:animEffect>
                                    <p:anim calcmode="lin" valueType="num">
                                      <p:cBhvr>
                                        <p:cTn id="15" dur="1000" fill="hold"/>
                                        <p:tgtEl>
                                          <p:spTgt spid="6656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65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6563">
                                            <p:txEl>
                                              <p:pRg st="5" end="5"/>
                                            </p:txEl>
                                          </p:spTgt>
                                        </p:tgtEl>
                                        <p:attrNameLst>
                                          <p:attrName>style.visibility</p:attrName>
                                        </p:attrNameLst>
                                      </p:cBhvr>
                                      <p:to>
                                        <p:strVal val="visible"/>
                                      </p:to>
                                    </p:set>
                                    <p:animEffect transition="in" filter="fade">
                                      <p:cBhvr>
                                        <p:cTn id="21" dur="1000"/>
                                        <p:tgtEl>
                                          <p:spTgt spid="66563">
                                            <p:txEl>
                                              <p:pRg st="5" end="5"/>
                                            </p:txEl>
                                          </p:spTgt>
                                        </p:tgtEl>
                                      </p:cBhvr>
                                    </p:animEffect>
                                    <p:anim calcmode="lin" valueType="num">
                                      <p:cBhvr>
                                        <p:cTn id="22" dur="1000" fill="hold"/>
                                        <p:tgtEl>
                                          <p:spTgt spid="6656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6656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6563">
                                            <p:txEl>
                                              <p:pRg st="7" end="7"/>
                                            </p:txEl>
                                          </p:spTgt>
                                        </p:tgtEl>
                                        <p:attrNameLst>
                                          <p:attrName>style.visibility</p:attrName>
                                        </p:attrNameLst>
                                      </p:cBhvr>
                                      <p:to>
                                        <p:strVal val="visible"/>
                                      </p:to>
                                    </p:set>
                                    <p:animEffect transition="in" filter="fade">
                                      <p:cBhvr>
                                        <p:cTn id="28" dur="1000"/>
                                        <p:tgtEl>
                                          <p:spTgt spid="66563">
                                            <p:txEl>
                                              <p:pRg st="7" end="7"/>
                                            </p:txEl>
                                          </p:spTgt>
                                        </p:tgtEl>
                                      </p:cBhvr>
                                    </p:animEffect>
                                    <p:anim calcmode="lin" valueType="num">
                                      <p:cBhvr>
                                        <p:cTn id="29" dur="1000" fill="hold"/>
                                        <p:tgtEl>
                                          <p:spTgt spid="6656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6656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228600" lvl="1">
              <a:buClrTx/>
            </a:pPr>
            <a:r>
              <a:rPr lang="en-US" sz="1600" dirty="0"/>
              <a:t>Santiago, Andrea. "5 Personal Issues That May Prevent You Getting Hired by a Hospital." </a:t>
            </a:r>
            <a:r>
              <a:rPr lang="en-US" sz="1600" i="1" dirty="0"/>
              <a:t>About Careers</a:t>
            </a:r>
            <a:r>
              <a:rPr lang="en-US" sz="1600" dirty="0"/>
              <a:t>. About.com. Web. 17 Sept. 2014. &lt;http://healthcareers.about.com/od/gettingthejob/tp/5-Personal-Issues-That-May-Prevent-You-Getting-Hired-By-A-Hospital.htm</a:t>
            </a:r>
            <a:r>
              <a:rPr lang="en-US" sz="1600" dirty="0" smtClean="0"/>
              <a:t>&gt;.</a:t>
            </a:r>
          </a:p>
          <a:p>
            <a:pPr marL="228600" lvl="1">
              <a:buClrTx/>
            </a:pPr>
            <a:r>
              <a:rPr lang="en-US" sz="1600" dirty="0"/>
              <a:t>"Child Teen Identify Theft Issues." </a:t>
            </a:r>
            <a:r>
              <a:rPr lang="en-US" sz="1600" i="1" dirty="0"/>
              <a:t>Identify Theft Resource Center</a:t>
            </a:r>
            <a:r>
              <a:rPr lang="en-US" sz="1600" dirty="0"/>
              <a:t>. Web. 1 Jan. 2015. &lt;http://www.idtheftcenter.org/id-theft/teen-space.html</a:t>
            </a:r>
            <a:r>
              <a:rPr lang="en-US" sz="1600" dirty="0" smtClean="0"/>
              <a:t>&gt;.</a:t>
            </a:r>
          </a:p>
          <a:p>
            <a:pPr marL="228600" lvl="1">
              <a:buClrTx/>
            </a:pPr>
            <a:r>
              <a:rPr lang="en-US" sz="1600" dirty="0" smtClean="0"/>
              <a:t>McLeod Health Human Resources, Florence, SC</a:t>
            </a:r>
            <a:endParaRPr lang="en-US" dirty="0"/>
          </a:p>
        </p:txBody>
      </p:sp>
    </p:spTree>
    <p:extLst>
      <p:ext uri="{BB962C8B-B14F-4D97-AF65-F5344CB8AC3E}">
        <p14:creationId xmlns:p14="http://schemas.microsoft.com/office/powerpoint/2010/main" val="1251739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dirty="0" smtClean="0"/>
              <a:t>What’s the Point?</a:t>
            </a:r>
          </a:p>
        </p:txBody>
      </p:sp>
      <p:sp>
        <p:nvSpPr>
          <p:cNvPr id="67587" name="Rectangle 3"/>
          <p:cNvSpPr>
            <a:spLocks noGrp="1" noChangeArrowheads="1"/>
          </p:cNvSpPr>
          <p:nvPr>
            <p:ph idx="1"/>
          </p:nvPr>
        </p:nvSpPr>
        <p:spPr>
          <a:xfrm>
            <a:off x="533400" y="1013430"/>
            <a:ext cx="7543800" cy="1196370"/>
          </a:xfrm>
        </p:spPr>
        <p:txBody>
          <a:bodyPr/>
          <a:lstStyle/>
          <a:p>
            <a:pPr eaLnBrk="1" hangingPunct="1">
              <a:buFont typeface="Wingdings" pitchFamily="2" charset="2"/>
              <a:buNone/>
              <a:defRPr/>
            </a:pPr>
            <a:r>
              <a:rPr lang="en-US" dirty="0" smtClean="0"/>
              <a:t>A Personal </a:t>
            </a:r>
            <a:r>
              <a:rPr lang="en-US" dirty="0"/>
              <a:t>H</a:t>
            </a:r>
            <a:r>
              <a:rPr lang="en-US" dirty="0" smtClean="0"/>
              <a:t>istory </a:t>
            </a:r>
            <a:r>
              <a:rPr lang="en-US" dirty="0"/>
              <a:t>D</a:t>
            </a:r>
            <a:r>
              <a:rPr lang="en-US" dirty="0" smtClean="0"/>
              <a:t>escribes:</a:t>
            </a:r>
          </a:p>
          <a:p>
            <a:pPr marL="0" indent="0" eaLnBrk="1" hangingPunct="1">
              <a:buNone/>
              <a:defRPr/>
            </a:pPr>
            <a:endParaRPr lang="en-US" dirty="0" smtClean="0"/>
          </a:p>
          <a:p>
            <a:pPr eaLnBrk="1" hangingPunct="1">
              <a:defRPr/>
            </a:pPr>
            <a:endParaRPr lang="en-US" sz="1800" dirty="0" smtClean="0"/>
          </a:p>
          <a:p>
            <a:pPr eaLnBrk="1" hangingPunct="1">
              <a:defRPr/>
            </a:pPr>
            <a:endParaRPr lang="en-US" dirty="0" smtClean="0"/>
          </a:p>
          <a:p>
            <a:pPr eaLnBrk="1" hangingPunct="1">
              <a:defRPr/>
            </a:pPr>
            <a:endParaRPr lang="en-US" dirty="0" smtClean="0"/>
          </a:p>
          <a:p>
            <a:pPr eaLnBrk="1" hangingPunct="1">
              <a:defRPr/>
            </a:pPr>
            <a:endParaRPr lang="en-US" dirty="0" smtClean="0"/>
          </a:p>
        </p:txBody>
      </p:sp>
      <p:sp>
        <p:nvSpPr>
          <p:cNvPr id="2" name="TextBox 1"/>
          <p:cNvSpPr txBox="1"/>
          <p:nvPr/>
        </p:nvSpPr>
        <p:spPr>
          <a:xfrm>
            <a:off x="5181600" y="2057400"/>
            <a:ext cx="2743200" cy="1815882"/>
          </a:xfrm>
          <a:prstGeom prst="rect">
            <a:avLst/>
          </a:prstGeom>
          <a:noFill/>
        </p:spPr>
        <p:txBody>
          <a:bodyPr wrap="square" rtlCol="0">
            <a:spAutoFit/>
          </a:bodyPr>
          <a:lstStyle/>
          <a:p>
            <a:pPr marL="171450" indent="-171450">
              <a:buFont typeface="Arial" pitchFamily="34" charset="0"/>
              <a:buChar char="•"/>
            </a:pPr>
            <a:r>
              <a:rPr lang="en-US" sz="1600" dirty="0" smtClean="0"/>
              <a:t>What You Have Done</a:t>
            </a:r>
          </a:p>
          <a:p>
            <a:pPr marL="171450" indent="-171450">
              <a:buFont typeface="Arial" pitchFamily="34" charset="0"/>
              <a:buChar char="•"/>
            </a:pPr>
            <a:r>
              <a:rPr lang="en-US" sz="1600" dirty="0" smtClean="0"/>
              <a:t>Where You Have Gone</a:t>
            </a:r>
          </a:p>
          <a:p>
            <a:pPr marL="171450" indent="-171450">
              <a:buFont typeface="Arial" pitchFamily="34" charset="0"/>
              <a:buChar char="•"/>
            </a:pPr>
            <a:r>
              <a:rPr lang="en-US" sz="1600" dirty="0" smtClean="0"/>
              <a:t>Who You Hang Out With</a:t>
            </a:r>
          </a:p>
          <a:p>
            <a:pPr marL="171450" indent="-171450">
              <a:buFont typeface="Arial" pitchFamily="34" charset="0"/>
              <a:buChar char="•"/>
            </a:pPr>
            <a:r>
              <a:rPr lang="en-US" sz="1600" dirty="0" smtClean="0"/>
              <a:t>What You Have Seen</a:t>
            </a:r>
          </a:p>
          <a:p>
            <a:pPr marL="171450" indent="-171450">
              <a:buFont typeface="Arial" pitchFamily="34" charset="0"/>
              <a:buChar char="•"/>
            </a:pPr>
            <a:r>
              <a:rPr lang="en-US" sz="1600" dirty="0" smtClean="0"/>
              <a:t>What You Have Learned</a:t>
            </a:r>
          </a:p>
          <a:p>
            <a:pPr marL="171450" indent="-171450">
              <a:buFont typeface="Arial" pitchFamily="34" charset="0"/>
              <a:buChar char="•"/>
            </a:pPr>
            <a:endParaRPr lang="en-US" sz="1600" dirty="0" smtClean="0"/>
          </a:p>
          <a:p>
            <a:endParaRPr lang="en-US" sz="1600" dirty="0"/>
          </a:p>
        </p:txBody>
      </p:sp>
      <p:sp>
        <p:nvSpPr>
          <p:cNvPr id="5" name="Rectangle 3"/>
          <p:cNvSpPr txBox="1">
            <a:spLocks noChangeArrowheads="1"/>
          </p:cNvSpPr>
          <p:nvPr/>
        </p:nvSpPr>
        <p:spPr>
          <a:xfrm>
            <a:off x="533400" y="3563779"/>
            <a:ext cx="4038600" cy="6858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a:defRPr/>
            </a:pPr>
            <a:r>
              <a:rPr lang="en-US" dirty="0" smtClean="0"/>
              <a:t>GOALS &amp; AMBITIONS</a:t>
            </a:r>
          </a:p>
          <a:p>
            <a:pPr>
              <a:defRPr/>
            </a:pPr>
            <a:endParaRPr lang="en-US" sz="1800" dirty="0" smtClean="0"/>
          </a:p>
          <a:p>
            <a:pPr>
              <a:defRPr/>
            </a:pPr>
            <a:endParaRPr lang="en-US" dirty="0" smtClean="0"/>
          </a:p>
          <a:p>
            <a:pPr>
              <a:defRPr/>
            </a:pPr>
            <a:endParaRPr lang="en-US" dirty="0" smtClean="0"/>
          </a:p>
          <a:p>
            <a:pPr>
              <a:defRPr/>
            </a:pPr>
            <a:endParaRPr lang="en-US" dirty="0" smtClean="0"/>
          </a:p>
        </p:txBody>
      </p:sp>
      <p:sp>
        <p:nvSpPr>
          <p:cNvPr id="6" name="Rectangle 3"/>
          <p:cNvSpPr txBox="1">
            <a:spLocks noChangeArrowheads="1"/>
          </p:cNvSpPr>
          <p:nvPr/>
        </p:nvSpPr>
        <p:spPr>
          <a:xfrm>
            <a:off x="533400" y="4630579"/>
            <a:ext cx="2895600" cy="6858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a:defRPr/>
            </a:pPr>
            <a:r>
              <a:rPr lang="en-US" dirty="0" smtClean="0"/>
              <a:t>ROADMAP</a:t>
            </a:r>
          </a:p>
          <a:p>
            <a:pPr>
              <a:defRPr/>
            </a:pPr>
            <a:endParaRPr lang="en-US" sz="1800" dirty="0" smtClean="0"/>
          </a:p>
          <a:p>
            <a:pPr>
              <a:defRPr/>
            </a:pPr>
            <a:endParaRPr lang="en-US" dirty="0" smtClean="0"/>
          </a:p>
          <a:p>
            <a:pPr>
              <a:defRPr/>
            </a:pPr>
            <a:endParaRPr lang="en-US" dirty="0" smtClean="0"/>
          </a:p>
          <a:p>
            <a:pPr>
              <a:defRPr/>
            </a:pPr>
            <a:endParaRPr lang="en-US" dirty="0" smtClean="0"/>
          </a:p>
        </p:txBody>
      </p:sp>
      <p:sp>
        <p:nvSpPr>
          <p:cNvPr id="8" name="TextBox 7"/>
          <p:cNvSpPr txBox="1"/>
          <p:nvPr/>
        </p:nvSpPr>
        <p:spPr>
          <a:xfrm>
            <a:off x="5181600" y="3429000"/>
            <a:ext cx="3429000" cy="1323439"/>
          </a:xfrm>
          <a:prstGeom prst="rect">
            <a:avLst/>
          </a:prstGeom>
          <a:noFill/>
        </p:spPr>
        <p:txBody>
          <a:bodyPr wrap="square" rtlCol="0">
            <a:spAutoFit/>
          </a:bodyPr>
          <a:lstStyle/>
          <a:p>
            <a:pPr marL="171450" indent="-171450">
              <a:buFont typeface="Arial" pitchFamily="34" charset="0"/>
              <a:buChar char="•"/>
            </a:pPr>
            <a:r>
              <a:rPr lang="en-US" sz="1600" dirty="0" smtClean="0"/>
              <a:t>Where You Are Going</a:t>
            </a:r>
          </a:p>
          <a:p>
            <a:pPr marL="171450" indent="-171450">
              <a:buFont typeface="Arial" pitchFamily="34" charset="0"/>
              <a:buChar char="•"/>
            </a:pPr>
            <a:r>
              <a:rPr lang="en-US" sz="1600" dirty="0" smtClean="0"/>
              <a:t>What You Want to Accomplish</a:t>
            </a:r>
          </a:p>
          <a:p>
            <a:pPr marL="171450" indent="-171450">
              <a:buFont typeface="Arial" pitchFamily="34" charset="0"/>
              <a:buChar char="•"/>
            </a:pPr>
            <a:r>
              <a:rPr lang="en-US" sz="1600" dirty="0" smtClean="0"/>
              <a:t>Maximizes Your Experiences</a:t>
            </a:r>
          </a:p>
          <a:p>
            <a:pPr marL="171450" indent="-171450">
              <a:buFont typeface="Arial" pitchFamily="34" charset="0"/>
              <a:buChar char="•"/>
            </a:pPr>
            <a:endParaRPr lang="en-US" sz="1600" dirty="0" smtClean="0"/>
          </a:p>
          <a:p>
            <a:endParaRPr lang="en-US" sz="1600" dirty="0"/>
          </a:p>
        </p:txBody>
      </p:sp>
      <p:sp>
        <p:nvSpPr>
          <p:cNvPr id="9" name="TextBox 8"/>
          <p:cNvSpPr txBox="1"/>
          <p:nvPr/>
        </p:nvSpPr>
        <p:spPr>
          <a:xfrm>
            <a:off x="5181600" y="4450140"/>
            <a:ext cx="3810000" cy="1569660"/>
          </a:xfrm>
          <a:prstGeom prst="rect">
            <a:avLst/>
          </a:prstGeom>
          <a:noFill/>
        </p:spPr>
        <p:txBody>
          <a:bodyPr wrap="square" rtlCol="0">
            <a:spAutoFit/>
          </a:bodyPr>
          <a:lstStyle/>
          <a:p>
            <a:pPr marL="171450" indent="-171450">
              <a:buFont typeface="Arial" pitchFamily="34" charset="0"/>
              <a:buChar char="•"/>
            </a:pPr>
            <a:r>
              <a:rPr lang="en-US" sz="1600" dirty="0" smtClean="0"/>
              <a:t>How You Achieve Your Goals</a:t>
            </a:r>
          </a:p>
          <a:p>
            <a:pPr marL="171450" indent="-171450">
              <a:buFont typeface="Arial" pitchFamily="34" charset="0"/>
              <a:buChar char="•"/>
            </a:pPr>
            <a:r>
              <a:rPr lang="en-US" sz="1600" dirty="0" smtClean="0"/>
              <a:t>What Steps Need to Be Taken</a:t>
            </a:r>
          </a:p>
          <a:p>
            <a:pPr marL="171450" indent="-171450">
              <a:buFont typeface="Arial" pitchFamily="34" charset="0"/>
              <a:buChar char="•"/>
            </a:pPr>
            <a:r>
              <a:rPr lang="en-US" sz="1600" dirty="0" smtClean="0"/>
              <a:t>In What Order Should Steps be Taken</a:t>
            </a:r>
          </a:p>
          <a:p>
            <a:pPr marL="171450" indent="-171450">
              <a:buFont typeface="Arial" pitchFamily="34" charset="0"/>
              <a:buChar char="•"/>
            </a:pPr>
            <a:r>
              <a:rPr lang="en-US" sz="1600" dirty="0" smtClean="0"/>
              <a:t>Provides New Experiences</a:t>
            </a:r>
          </a:p>
          <a:p>
            <a:pPr marL="171450" indent="-171450">
              <a:buFont typeface="Arial" pitchFamily="34" charset="0"/>
              <a:buChar char="•"/>
            </a:pPr>
            <a:endParaRPr lang="en-US" sz="1600" dirty="0" smtClean="0"/>
          </a:p>
          <a:p>
            <a:endParaRPr lang="en-US" sz="1600" dirty="0"/>
          </a:p>
        </p:txBody>
      </p:sp>
      <p:sp>
        <p:nvSpPr>
          <p:cNvPr id="12" name="Rectangle 3"/>
          <p:cNvSpPr txBox="1">
            <a:spLocks noChangeArrowheads="1"/>
          </p:cNvSpPr>
          <p:nvPr/>
        </p:nvSpPr>
        <p:spPr>
          <a:xfrm>
            <a:off x="533400" y="2448915"/>
            <a:ext cx="2895600" cy="6858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a:defRPr/>
            </a:pPr>
            <a:r>
              <a:rPr lang="en-US" dirty="0" smtClean="0"/>
              <a:t>EXPERIENCES</a:t>
            </a:r>
          </a:p>
          <a:p>
            <a:pPr>
              <a:defRPr/>
            </a:pPr>
            <a:endParaRPr lang="en-US" sz="1800" dirty="0" smtClean="0"/>
          </a:p>
          <a:p>
            <a:pPr>
              <a:defRPr/>
            </a:pPr>
            <a:endParaRPr lang="en-US" dirty="0" smtClean="0"/>
          </a:p>
          <a:p>
            <a:pPr>
              <a:defRPr/>
            </a:pPr>
            <a:endParaRPr lang="en-US" dirty="0" smtClean="0"/>
          </a:p>
          <a:p>
            <a:pP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2"/>
                                        </p:tgtEl>
                                      </p:cBhvr>
                                    </p:animEffect>
                                    <p:anim calcmode="lin" valueType="num">
                                      <p:cBhvr>
                                        <p:cTn id="19" dur="1000"/>
                                        <p:tgtEl>
                                          <p:spTgt spid="2"/>
                                        </p:tgtEl>
                                        <p:attrNameLst>
                                          <p:attrName>ppt_x</p:attrName>
                                        </p:attrNameLst>
                                      </p:cBhvr>
                                      <p:tavLst>
                                        <p:tav tm="0">
                                          <p:val>
                                            <p:strVal val="ppt_x"/>
                                          </p:val>
                                        </p:tav>
                                        <p:tav tm="100000">
                                          <p:val>
                                            <p:strVal val="ppt_x"/>
                                          </p:val>
                                        </p:tav>
                                      </p:tavLst>
                                    </p:anim>
                                    <p:anim calcmode="lin" valueType="num">
                                      <p:cBhvr>
                                        <p:cTn id="20" dur="1000"/>
                                        <p:tgtEl>
                                          <p:spTgt spid="2"/>
                                        </p:tgtEl>
                                        <p:attrNameLst>
                                          <p:attrName>ppt_y</p:attrName>
                                        </p:attrNameLst>
                                      </p:cBhvr>
                                      <p:tavLst>
                                        <p:tav tm="0">
                                          <p:val>
                                            <p:strVal val="ppt_y"/>
                                          </p:val>
                                        </p:tav>
                                        <p:tav tm="100000">
                                          <p:val>
                                            <p:strVal val="ppt_y+.1"/>
                                          </p:val>
                                        </p:tav>
                                      </p:tavLst>
                                    </p:anim>
                                    <p:set>
                                      <p:cBhvr>
                                        <p:cTn id="21" dur="1" fill="hold">
                                          <p:stCondLst>
                                            <p:cond delay="999"/>
                                          </p:stCondLst>
                                        </p:cTn>
                                        <p:tgtEl>
                                          <p:spTgt spid="2"/>
                                        </p:tgtEl>
                                        <p:attrNameLst>
                                          <p:attrName>style.visibility</p:attrName>
                                        </p:attrNameLst>
                                      </p:cBhvr>
                                      <p:to>
                                        <p:strVal val="hidden"/>
                                      </p:to>
                                    </p:set>
                                  </p:childTnLst>
                                </p:cTn>
                              </p:par>
                              <p:par>
                                <p:cTn id="22" presetID="16" presetClass="entr" presetSubtype="2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xit" presetSubtype="0" fill="hold" grpId="1" nodeType="clickEffect">
                                  <p:stCondLst>
                                    <p:cond delay="0"/>
                                  </p:stCondLst>
                                  <p:childTnLst>
                                    <p:animEffect transition="out" filter="fade">
                                      <p:cBhvr>
                                        <p:cTn id="35" dur="1000"/>
                                        <p:tgtEl>
                                          <p:spTgt spid="8"/>
                                        </p:tgtEl>
                                      </p:cBhvr>
                                    </p:animEffect>
                                    <p:anim calcmode="lin" valueType="num">
                                      <p:cBhvr>
                                        <p:cTn id="36" dur="1000"/>
                                        <p:tgtEl>
                                          <p:spTgt spid="8"/>
                                        </p:tgtEl>
                                        <p:attrNameLst>
                                          <p:attrName>ppt_x</p:attrName>
                                        </p:attrNameLst>
                                      </p:cBhvr>
                                      <p:tavLst>
                                        <p:tav tm="0">
                                          <p:val>
                                            <p:strVal val="ppt_x"/>
                                          </p:val>
                                        </p:tav>
                                        <p:tav tm="100000">
                                          <p:val>
                                            <p:strVal val="ppt_x"/>
                                          </p:val>
                                        </p:tav>
                                      </p:tavLst>
                                    </p:anim>
                                    <p:anim calcmode="lin" valueType="num">
                                      <p:cBhvr>
                                        <p:cTn id="37" dur="1000"/>
                                        <p:tgtEl>
                                          <p:spTgt spid="8"/>
                                        </p:tgtEl>
                                        <p:attrNameLst>
                                          <p:attrName>ppt_y</p:attrName>
                                        </p:attrNameLst>
                                      </p:cBhvr>
                                      <p:tavLst>
                                        <p:tav tm="0">
                                          <p:val>
                                            <p:strVal val="ppt_y"/>
                                          </p:val>
                                        </p:tav>
                                        <p:tav tm="100000">
                                          <p:val>
                                            <p:strVal val="ppt_y+.1"/>
                                          </p:val>
                                        </p:tav>
                                      </p:tavLst>
                                    </p:anim>
                                    <p:set>
                                      <p:cBhvr>
                                        <p:cTn id="38" dur="1" fill="hold">
                                          <p:stCondLst>
                                            <p:cond delay="999"/>
                                          </p:stCondLst>
                                        </p:cTn>
                                        <p:tgtEl>
                                          <p:spTgt spid="8"/>
                                        </p:tgtEl>
                                        <p:attrNameLst>
                                          <p:attrName>style.visibility</p:attrName>
                                        </p:attrNameLst>
                                      </p:cBhvr>
                                      <p:to>
                                        <p:strVal val="hidden"/>
                                      </p:to>
                                    </p:set>
                                  </p:childTnLst>
                                </p:cTn>
                              </p:par>
                              <p:par>
                                <p:cTn id="39" presetID="22" presetClass="entr" presetSubtype="4"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xit" presetSubtype="0" fill="hold" grpId="1" nodeType="clickEffect">
                                  <p:stCondLst>
                                    <p:cond delay="0"/>
                                  </p:stCondLst>
                                  <p:childTnLst>
                                    <p:animEffect transition="out" filter="fade">
                                      <p:cBhvr>
                                        <p:cTn id="52" dur="1000"/>
                                        <p:tgtEl>
                                          <p:spTgt spid="9"/>
                                        </p:tgtEl>
                                      </p:cBhvr>
                                    </p:animEffect>
                                    <p:anim calcmode="lin" valueType="num">
                                      <p:cBhvr>
                                        <p:cTn id="53" dur="1000"/>
                                        <p:tgtEl>
                                          <p:spTgt spid="9"/>
                                        </p:tgtEl>
                                        <p:attrNameLst>
                                          <p:attrName>ppt_x</p:attrName>
                                        </p:attrNameLst>
                                      </p:cBhvr>
                                      <p:tavLst>
                                        <p:tav tm="0">
                                          <p:val>
                                            <p:strVal val="ppt_x"/>
                                          </p:val>
                                        </p:tav>
                                        <p:tav tm="100000">
                                          <p:val>
                                            <p:strVal val="ppt_x"/>
                                          </p:val>
                                        </p:tav>
                                      </p:tavLst>
                                    </p:anim>
                                    <p:anim calcmode="lin" valueType="num">
                                      <p:cBhvr>
                                        <p:cTn id="54" dur="1000"/>
                                        <p:tgtEl>
                                          <p:spTgt spid="9"/>
                                        </p:tgtEl>
                                        <p:attrNameLst>
                                          <p:attrName>ppt_y</p:attrName>
                                        </p:attrNameLst>
                                      </p:cBhvr>
                                      <p:tavLst>
                                        <p:tav tm="0">
                                          <p:val>
                                            <p:strVal val="ppt_y"/>
                                          </p:val>
                                        </p:tav>
                                        <p:tav tm="100000">
                                          <p:val>
                                            <p:strVal val="ppt_y+.1"/>
                                          </p:val>
                                        </p:tav>
                                      </p:tavLst>
                                    </p:anim>
                                    <p:set>
                                      <p:cBhvr>
                                        <p:cTn id="55"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6" grpId="0"/>
      <p:bldP spid="8" grpId="0"/>
      <p:bldP spid="8" grpId="1"/>
      <p:bldP spid="9" grpId="0"/>
      <p:bldP spid="9" grpId="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US" dirty="0" smtClean="0"/>
              <a:t>Who You Are?</a:t>
            </a:r>
          </a:p>
        </p:txBody>
      </p:sp>
      <p:sp>
        <p:nvSpPr>
          <p:cNvPr id="69635" name="Rectangle 3"/>
          <p:cNvSpPr>
            <a:spLocks noGrp="1" noChangeArrowheads="1"/>
          </p:cNvSpPr>
          <p:nvPr>
            <p:ph idx="1"/>
          </p:nvPr>
        </p:nvSpPr>
        <p:spPr>
          <a:xfrm>
            <a:off x="3276600" y="1371600"/>
            <a:ext cx="1676400" cy="533400"/>
          </a:xfrm>
        </p:spPr>
        <p:txBody>
          <a:bodyPr>
            <a:normAutofit/>
          </a:bodyPr>
          <a:lstStyle/>
          <a:p>
            <a:pPr eaLnBrk="1" hangingPunct="1">
              <a:lnSpc>
                <a:spcPct val="90000"/>
              </a:lnSpc>
              <a:defRPr/>
            </a:pPr>
            <a:r>
              <a:rPr lang="en-US" dirty="0" smtClean="0"/>
              <a:t>Friends</a:t>
            </a:r>
          </a:p>
          <a:p>
            <a:pPr eaLnBrk="1" hangingPunct="1">
              <a:lnSpc>
                <a:spcPct val="90000"/>
              </a:lnSpc>
              <a:defRPr/>
            </a:pPr>
            <a:endParaRPr lang="en-US" dirty="0" smtClean="0"/>
          </a:p>
        </p:txBody>
      </p:sp>
      <p:sp>
        <p:nvSpPr>
          <p:cNvPr id="7" name="Rectangle 3"/>
          <p:cNvSpPr txBox="1">
            <a:spLocks noChangeArrowheads="1"/>
          </p:cNvSpPr>
          <p:nvPr/>
        </p:nvSpPr>
        <p:spPr>
          <a:xfrm>
            <a:off x="3276600" y="1905000"/>
            <a:ext cx="3962400" cy="609600"/>
          </a:xfrm>
          <a:prstGeom prst="rect">
            <a:avLst/>
          </a:prstGeom>
        </p:spPr>
        <p:txBody>
          <a:bodyPr vert="horz" wrap="square" lIns="91440" tIns="45720" rIns="91440" bIns="45720" numCol="1" anchor="t" anchorCtr="0" compatLnSpc="1">
            <a:prstTxWarp prst="textNoShape">
              <a:avLst/>
            </a:prstTxWarp>
            <a:no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a:lnSpc>
                <a:spcPct val="90000"/>
              </a:lnSpc>
              <a:defRPr/>
            </a:pPr>
            <a:r>
              <a:rPr lang="en-US" dirty="0" smtClean="0"/>
              <a:t>Personal Values/Beliefs</a:t>
            </a:r>
          </a:p>
          <a:p>
            <a:pPr>
              <a:lnSpc>
                <a:spcPct val="90000"/>
              </a:lnSpc>
              <a:defRPr/>
            </a:pPr>
            <a:endParaRPr lang="en-US" dirty="0" smtClean="0"/>
          </a:p>
        </p:txBody>
      </p:sp>
      <p:sp>
        <p:nvSpPr>
          <p:cNvPr id="8" name="Rectangle 3"/>
          <p:cNvSpPr txBox="1">
            <a:spLocks noChangeArrowheads="1"/>
          </p:cNvSpPr>
          <p:nvPr/>
        </p:nvSpPr>
        <p:spPr>
          <a:xfrm>
            <a:off x="3276600" y="2438400"/>
            <a:ext cx="3124200" cy="5334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a:lnSpc>
                <a:spcPct val="90000"/>
              </a:lnSpc>
              <a:defRPr/>
            </a:pPr>
            <a:r>
              <a:rPr lang="en-US" dirty="0" smtClean="0"/>
              <a:t>Cultural Beliefs</a:t>
            </a:r>
          </a:p>
          <a:p>
            <a:pPr>
              <a:lnSpc>
                <a:spcPct val="90000"/>
              </a:lnSpc>
              <a:defRPr/>
            </a:pPr>
            <a:endParaRPr lang="en-US" dirty="0" smtClean="0"/>
          </a:p>
        </p:txBody>
      </p:sp>
      <p:sp>
        <p:nvSpPr>
          <p:cNvPr id="9" name="Rectangle 3"/>
          <p:cNvSpPr txBox="1">
            <a:spLocks noChangeArrowheads="1"/>
          </p:cNvSpPr>
          <p:nvPr/>
        </p:nvSpPr>
        <p:spPr>
          <a:xfrm>
            <a:off x="3276600" y="2971800"/>
            <a:ext cx="1676400" cy="5334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a:lnSpc>
                <a:spcPct val="90000"/>
              </a:lnSpc>
              <a:defRPr/>
            </a:pPr>
            <a:r>
              <a:rPr lang="en-US" dirty="0" smtClean="0"/>
              <a:t>Family</a:t>
            </a:r>
          </a:p>
          <a:p>
            <a:pPr>
              <a:lnSpc>
                <a:spcPct val="90000"/>
              </a:lnSpc>
              <a:defRPr/>
            </a:pPr>
            <a:endParaRPr lang="en-US" dirty="0" smtClean="0"/>
          </a:p>
        </p:txBody>
      </p:sp>
      <p:sp>
        <p:nvSpPr>
          <p:cNvPr id="10" name="Rectangle 3"/>
          <p:cNvSpPr txBox="1">
            <a:spLocks noChangeArrowheads="1"/>
          </p:cNvSpPr>
          <p:nvPr/>
        </p:nvSpPr>
        <p:spPr>
          <a:xfrm>
            <a:off x="3276600" y="3505200"/>
            <a:ext cx="3429000" cy="5334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a:lnSpc>
                <a:spcPct val="90000"/>
              </a:lnSpc>
              <a:defRPr/>
            </a:pPr>
            <a:r>
              <a:rPr lang="en-US" dirty="0" smtClean="0"/>
              <a:t>Environment</a:t>
            </a:r>
          </a:p>
          <a:p>
            <a:pPr>
              <a:lnSpc>
                <a:spcPct val="90000"/>
              </a:lnSpc>
              <a:defRPr/>
            </a:pPr>
            <a:endParaRPr lang="en-US" dirty="0" smtClean="0"/>
          </a:p>
        </p:txBody>
      </p:sp>
      <p:sp>
        <p:nvSpPr>
          <p:cNvPr id="11" name="Rectangle 3"/>
          <p:cNvSpPr txBox="1">
            <a:spLocks noChangeArrowheads="1"/>
          </p:cNvSpPr>
          <p:nvPr/>
        </p:nvSpPr>
        <p:spPr>
          <a:xfrm>
            <a:off x="3276600" y="4038600"/>
            <a:ext cx="2590800" cy="5334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a:lnSpc>
                <a:spcPct val="90000"/>
              </a:lnSpc>
              <a:defRPr/>
            </a:pPr>
            <a:r>
              <a:rPr lang="en-US" dirty="0" smtClean="0"/>
              <a:t>Academics</a:t>
            </a:r>
          </a:p>
          <a:p>
            <a:pPr>
              <a:lnSpc>
                <a:spcPct val="90000"/>
              </a:lnSpc>
              <a:defRPr/>
            </a:pPr>
            <a:endParaRPr lang="en-US" dirty="0" smtClean="0"/>
          </a:p>
        </p:txBody>
      </p:sp>
      <p:sp>
        <p:nvSpPr>
          <p:cNvPr id="12" name="Rectangle 3"/>
          <p:cNvSpPr txBox="1">
            <a:spLocks noChangeArrowheads="1"/>
          </p:cNvSpPr>
          <p:nvPr/>
        </p:nvSpPr>
        <p:spPr>
          <a:xfrm>
            <a:off x="3276599" y="4572000"/>
            <a:ext cx="5105401" cy="5334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a:lnSpc>
                <a:spcPct val="90000"/>
              </a:lnSpc>
              <a:defRPr/>
            </a:pPr>
            <a:r>
              <a:rPr lang="en-US" dirty="0" smtClean="0"/>
              <a:t>Extra-curricular Activities</a:t>
            </a:r>
          </a:p>
          <a:p>
            <a:pPr>
              <a:lnSpc>
                <a:spcPct val="90000"/>
              </a:lnSpc>
              <a:defRPr/>
            </a:pPr>
            <a:endParaRPr lang="en-US" dirty="0" smtClean="0"/>
          </a:p>
        </p:txBody>
      </p:sp>
      <p:sp>
        <p:nvSpPr>
          <p:cNvPr id="13" name="Rectangle 3"/>
          <p:cNvSpPr txBox="1">
            <a:spLocks noChangeArrowheads="1"/>
          </p:cNvSpPr>
          <p:nvPr/>
        </p:nvSpPr>
        <p:spPr>
          <a:xfrm>
            <a:off x="3276600" y="5105400"/>
            <a:ext cx="4343400" cy="5334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a:lnSpc>
                <a:spcPct val="90000"/>
              </a:lnSpc>
              <a:defRPr/>
            </a:pPr>
            <a:r>
              <a:rPr lang="en-US" dirty="0" smtClean="0"/>
              <a:t>Experiences</a:t>
            </a:r>
          </a:p>
          <a:p>
            <a:pPr>
              <a:lnSpc>
                <a:spcPct val="90000"/>
              </a:lnSpc>
              <a:defRPr/>
            </a:pPr>
            <a:endParaRPr lang="en-US" dirty="0" smtClean="0"/>
          </a:p>
        </p:txBody>
      </p:sp>
      <p:pic>
        <p:nvPicPr>
          <p:cNvPr id="1028" name="Picture 4" descr="C:\Users\user\AppData\Local\Microsoft\Windows\Temporary Internet Files\Content.IE5\60EP1UY2\MP900439397[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986" b="98146" l="4000" r="90000">
                        <a14:foregroundMark x1="20952" y1="18545" x2="20952" y2="18545"/>
                        <a14:foregroundMark x1="17714" y1="22111" x2="17714" y2="22111"/>
                        <a14:foregroundMark x1="24286" y1="16120" x2="24286" y2="16120"/>
                        <a14:foregroundMark x1="26286" y1="16548" x2="26286" y2="16548"/>
                        <a14:foregroundMark x1="28667" y1="17546" x2="28667" y2="17546"/>
                        <a14:foregroundMark x1="29810" y1="18117" x2="29810" y2="18117"/>
                        <a14:foregroundMark x1="31524" y1="19829" x2="31524" y2="19829"/>
                        <a14:foregroundMark x1="33048" y1="21113" x2="33048" y2="21113"/>
                        <a14:foregroundMark x1="34381" y1="25678" x2="34381" y2="25678"/>
                        <a14:foregroundMark x1="34381" y1="23680" x2="34381" y2="23680"/>
                        <a14:foregroundMark x1="35905" y1="27960" x2="35905" y2="27960"/>
                        <a14:foregroundMark x1="36190" y1="29957" x2="36190" y2="29957"/>
                        <a14:foregroundMark x1="18762" y1="19116" x2="18762" y2="19116"/>
                        <a14:foregroundMark x1="22571" y1="16548" x2="22571" y2="16548"/>
                        <a14:backgroundMark x1="66952" y1="96862" x2="66952" y2="96862"/>
                      </a14:backgroundRemoval>
                    </a14:imgEffect>
                  </a14:imgLayer>
                </a14:imgProps>
              </a:ext>
              <a:ext uri="{28A0092B-C50C-407E-A947-70E740481C1C}">
                <a14:useLocalDpi xmlns:a14="http://schemas.microsoft.com/office/drawing/2010/main" val="0"/>
              </a:ext>
            </a:extLst>
          </a:blip>
          <a:srcRect r="31978"/>
          <a:stretch/>
        </p:blipFill>
        <p:spPr bwMode="auto">
          <a:xfrm>
            <a:off x="1836361" y="291778"/>
            <a:ext cx="6004677" cy="58934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28"/>
                                        </p:tgtEl>
                                        <p:attrNameLst>
                                          <p:attrName>ppt_w</p:attrName>
                                        </p:attrNameLst>
                                      </p:cBhvr>
                                      <p:tavLst>
                                        <p:tav tm="0">
                                          <p:val>
                                            <p:strVal val="ppt_w"/>
                                          </p:val>
                                        </p:tav>
                                        <p:tav tm="100000">
                                          <p:val>
                                            <p:fltVal val="0"/>
                                          </p:val>
                                        </p:tav>
                                      </p:tavLst>
                                    </p:anim>
                                    <p:anim calcmode="lin" valueType="num">
                                      <p:cBhvr>
                                        <p:cTn id="7" dur="1000"/>
                                        <p:tgtEl>
                                          <p:spTgt spid="1028"/>
                                        </p:tgtEl>
                                        <p:attrNameLst>
                                          <p:attrName>ppt_h</p:attrName>
                                        </p:attrNameLst>
                                      </p:cBhvr>
                                      <p:tavLst>
                                        <p:tav tm="0">
                                          <p:val>
                                            <p:strVal val="ppt_h"/>
                                          </p:val>
                                        </p:tav>
                                        <p:tav tm="100000">
                                          <p:val>
                                            <p:fltVal val="0"/>
                                          </p:val>
                                        </p:tav>
                                      </p:tavLst>
                                    </p:anim>
                                    <p:anim calcmode="lin" valueType="num">
                                      <p:cBhvr>
                                        <p:cTn id="8" dur="1000"/>
                                        <p:tgtEl>
                                          <p:spTgt spid="1028"/>
                                        </p:tgtEl>
                                        <p:attrNameLst>
                                          <p:attrName>style.rotation</p:attrName>
                                        </p:attrNameLst>
                                      </p:cBhvr>
                                      <p:tavLst>
                                        <p:tav tm="0">
                                          <p:val>
                                            <p:fltVal val="0"/>
                                          </p:val>
                                        </p:tav>
                                        <p:tav tm="100000">
                                          <p:val>
                                            <p:fltVal val="90"/>
                                          </p:val>
                                        </p:tav>
                                      </p:tavLst>
                                    </p:anim>
                                    <p:animEffect transition="out" filter="fade">
                                      <p:cBhvr>
                                        <p:cTn id="9" dur="1000"/>
                                        <p:tgtEl>
                                          <p:spTgt spid="1028"/>
                                        </p:tgtEl>
                                      </p:cBhvr>
                                    </p:animEffect>
                                    <p:set>
                                      <p:cBhvr>
                                        <p:cTn id="10" dur="1" fill="hold">
                                          <p:stCondLst>
                                            <p:cond delay="999"/>
                                          </p:stCondLst>
                                        </p:cTn>
                                        <p:tgtEl>
                                          <p:spTgt spid="1028"/>
                                        </p:tgtEl>
                                        <p:attrNameLst>
                                          <p:attrName>style.visibility</p:attrName>
                                        </p:attrNameLst>
                                      </p:cBhvr>
                                      <p:to>
                                        <p:strVal val="hidden"/>
                                      </p:to>
                                    </p:set>
                                  </p:childTnLst>
                                </p:cTn>
                              </p:par>
                            </p:childTnLst>
                          </p:cTn>
                        </p:par>
                        <p:par>
                          <p:cTn id="11" fill="hold">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69635">
                                            <p:txEl>
                                              <p:pRg st="0" end="0"/>
                                            </p:txEl>
                                          </p:spTgt>
                                        </p:tgtEl>
                                        <p:attrNameLst>
                                          <p:attrName>style.visibility</p:attrName>
                                        </p:attrNameLst>
                                      </p:cBhvr>
                                      <p:to>
                                        <p:strVal val="visible"/>
                                      </p:to>
                                    </p:set>
                                    <p:animEffect transition="in" filter="wipe(down)">
                                      <p:cBhvr>
                                        <p:cTn id="14" dur="580">
                                          <p:stCondLst>
                                            <p:cond delay="0"/>
                                          </p:stCondLst>
                                        </p:cTn>
                                        <p:tgtEl>
                                          <p:spTgt spid="69635">
                                            <p:txEl>
                                              <p:pRg st="0" end="0"/>
                                            </p:txEl>
                                          </p:spTgt>
                                        </p:tgtEl>
                                      </p:cBhvr>
                                    </p:animEffect>
                                    <p:anim calcmode="lin" valueType="num">
                                      <p:cBhvr>
                                        <p:cTn id="15" dur="1822" tmFilter="0,0; 0.14,0.36; 0.43,0.73; 0.71,0.91; 1.0,1.0">
                                          <p:stCondLst>
                                            <p:cond delay="0"/>
                                          </p:stCondLst>
                                        </p:cTn>
                                        <p:tgtEl>
                                          <p:spTgt spid="69635">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9635">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9635">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9635">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9635">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69635">
                                            <p:txEl>
                                              <p:pRg st="0" end="0"/>
                                            </p:txEl>
                                          </p:spTgt>
                                        </p:tgtEl>
                                      </p:cBhvr>
                                      <p:to x="100000" y="60000"/>
                                    </p:animScale>
                                    <p:animScale>
                                      <p:cBhvr>
                                        <p:cTn id="21" dur="166" decel="50000">
                                          <p:stCondLst>
                                            <p:cond delay="676"/>
                                          </p:stCondLst>
                                        </p:cTn>
                                        <p:tgtEl>
                                          <p:spTgt spid="69635">
                                            <p:txEl>
                                              <p:pRg st="0" end="0"/>
                                            </p:txEl>
                                          </p:spTgt>
                                        </p:tgtEl>
                                      </p:cBhvr>
                                      <p:to x="100000" y="100000"/>
                                    </p:animScale>
                                    <p:animScale>
                                      <p:cBhvr>
                                        <p:cTn id="22" dur="26">
                                          <p:stCondLst>
                                            <p:cond delay="1312"/>
                                          </p:stCondLst>
                                        </p:cTn>
                                        <p:tgtEl>
                                          <p:spTgt spid="69635">
                                            <p:txEl>
                                              <p:pRg st="0" end="0"/>
                                            </p:txEl>
                                          </p:spTgt>
                                        </p:tgtEl>
                                      </p:cBhvr>
                                      <p:to x="100000" y="80000"/>
                                    </p:animScale>
                                    <p:animScale>
                                      <p:cBhvr>
                                        <p:cTn id="23" dur="166" decel="50000">
                                          <p:stCondLst>
                                            <p:cond delay="1338"/>
                                          </p:stCondLst>
                                        </p:cTn>
                                        <p:tgtEl>
                                          <p:spTgt spid="69635">
                                            <p:txEl>
                                              <p:pRg st="0" end="0"/>
                                            </p:txEl>
                                          </p:spTgt>
                                        </p:tgtEl>
                                      </p:cBhvr>
                                      <p:to x="100000" y="100000"/>
                                    </p:animScale>
                                    <p:animScale>
                                      <p:cBhvr>
                                        <p:cTn id="24" dur="26">
                                          <p:stCondLst>
                                            <p:cond delay="1642"/>
                                          </p:stCondLst>
                                        </p:cTn>
                                        <p:tgtEl>
                                          <p:spTgt spid="69635">
                                            <p:txEl>
                                              <p:pRg st="0" end="0"/>
                                            </p:txEl>
                                          </p:spTgt>
                                        </p:tgtEl>
                                      </p:cBhvr>
                                      <p:to x="100000" y="90000"/>
                                    </p:animScale>
                                    <p:animScale>
                                      <p:cBhvr>
                                        <p:cTn id="25" dur="166" decel="50000">
                                          <p:stCondLst>
                                            <p:cond delay="1668"/>
                                          </p:stCondLst>
                                        </p:cTn>
                                        <p:tgtEl>
                                          <p:spTgt spid="69635">
                                            <p:txEl>
                                              <p:pRg st="0" end="0"/>
                                            </p:txEl>
                                          </p:spTgt>
                                        </p:tgtEl>
                                      </p:cBhvr>
                                      <p:to x="100000" y="100000"/>
                                    </p:animScale>
                                    <p:animScale>
                                      <p:cBhvr>
                                        <p:cTn id="26" dur="26">
                                          <p:stCondLst>
                                            <p:cond delay="1808"/>
                                          </p:stCondLst>
                                        </p:cTn>
                                        <p:tgtEl>
                                          <p:spTgt spid="69635">
                                            <p:txEl>
                                              <p:pRg st="0" end="0"/>
                                            </p:txEl>
                                          </p:spTgt>
                                        </p:tgtEl>
                                      </p:cBhvr>
                                      <p:to x="100000" y="95000"/>
                                    </p:animScale>
                                    <p:animScale>
                                      <p:cBhvr>
                                        <p:cTn id="27" dur="166" decel="50000">
                                          <p:stCondLst>
                                            <p:cond delay="1834"/>
                                          </p:stCondLst>
                                        </p:cTn>
                                        <p:tgtEl>
                                          <p:spTgt spid="69635">
                                            <p:txEl>
                                              <p:pRg st="0" end="0"/>
                                            </p:txEl>
                                          </p:spTgt>
                                        </p:tgtEl>
                                      </p:cBhvr>
                                      <p:to x="100000" y="100000"/>
                                    </p:animScale>
                                  </p:childTnLst>
                                </p:cTn>
                              </p:par>
                            </p:childTnLst>
                          </p:cTn>
                        </p:par>
                        <p:par>
                          <p:cTn id="28" fill="hold">
                            <p:stCondLst>
                              <p:cond delay="3000"/>
                            </p:stCondLst>
                            <p:childTnLst>
                              <p:par>
                                <p:cTn id="29" presetID="26"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80">
                                          <p:stCondLst>
                                            <p:cond delay="0"/>
                                          </p:stCondLst>
                                        </p:cTn>
                                        <p:tgtEl>
                                          <p:spTgt spid="7"/>
                                        </p:tgtEl>
                                      </p:cBhvr>
                                    </p:animEffect>
                                    <p:anim calcmode="lin" valueType="num">
                                      <p:cBhvr>
                                        <p:cTn id="3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gtEl>
                                      </p:cBhvr>
                                      <p:to x="100000" y="60000"/>
                                    </p:animScale>
                                    <p:animScale>
                                      <p:cBhvr>
                                        <p:cTn id="38" dur="166" decel="50000">
                                          <p:stCondLst>
                                            <p:cond delay="676"/>
                                          </p:stCondLst>
                                        </p:cTn>
                                        <p:tgtEl>
                                          <p:spTgt spid="7"/>
                                        </p:tgtEl>
                                      </p:cBhvr>
                                      <p:to x="100000" y="100000"/>
                                    </p:animScale>
                                    <p:animScale>
                                      <p:cBhvr>
                                        <p:cTn id="39" dur="26">
                                          <p:stCondLst>
                                            <p:cond delay="1312"/>
                                          </p:stCondLst>
                                        </p:cTn>
                                        <p:tgtEl>
                                          <p:spTgt spid="7"/>
                                        </p:tgtEl>
                                      </p:cBhvr>
                                      <p:to x="100000" y="80000"/>
                                    </p:animScale>
                                    <p:animScale>
                                      <p:cBhvr>
                                        <p:cTn id="40" dur="166" decel="50000">
                                          <p:stCondLst>
                                            <p:cond delay="1338"/>
                                          </p:stCondLst>
                                        </p:cTn>
                                        <p:tgtEl>
                                          <p:spTgt spid="7"/>
                                        </p:tgtEl>
                                      </p:cBhvr>
                                      <p:to x="100000" y="100000"/>
                                    </p:animScale>
                                    <p:animScale>
                                      <p:cBhvr>
                                        <p:cTn id="41" dur="26">
                                          <p:stCondLst>
                                            <p:cond delay="1642"/>
                                          </p:stCondLst>
                                        </p:cTn>
                                        <p:tgtEl>
                                          <p:spTgt spid="7"/>
                                        </p:tgtEl>
                                      </p:cBhvr>
                                      <p:to x="100000" y="90000"/>
                                    </p:animScale>
                                    <p:animScale>
                                      <p:cBhvr>
                                        <p:cTn id="42" dur="166" decel="50000">
                                          <p:stCondLst>
                                            <p:cond delay="1668"/>
                                          </p:stCondLst>
                                        </p:cTn>
                                        <p:tgtEl>
                                          <p:spTgt spid="7"/>
                                        </p:tgtEl>
                                      </p:cBhvr>
                                      <p:to x="100000" y="100000"/>
                                    </p:animScale>
                                    <p:animScale>
                                      <p:cBhvr>
                                        <p:cTn id="43" dur="26">
                                          <p:stCondLst>
                                            <p:cond delay="1808"/>
                                          </p:stCondLst>
                                        </p:cTn>
                                        <p:tgtEl>
                                          <p:spTgt spid="7"/>
                                        </p:tgtEl>
                                      </p:cBhvr>
                                      <p:to x="100000" y="95000"/>
                                    </p:animScale>
                                    <p:animScale>
                                      <p:cBhvr>
                                        <p:cTn id="44" dur="166" decel="50000">
                                          <p:stCondLst>
                                            <p:cond delay="1834"/>
                                          </p:stCondLst>
                                        </p:cTn>
                                        <p:tgtEl>
                                          <p:spTgt spid="7"/>
                                        </p:tgtEl>
                                      </p:cBhvr>
                                      <p:to x="100000" y="100000"/>
                                    </p:animScale>
                                  </p:childTnLst>
                                </p:cTn>
                              </p:par>
                            </p:childTnLst>
                          </p:cTn>
                        </p:par>
                        <p:par>
                          <p:cTn id="45" fill="hold">
                            <p:stCondLst>
                              <p:cond delay="5000"/>
                            </p:stCondLst>
                            <p:childTnLst>
                              <p:par>
                                <p:cTn id="46" presetID="26" presetClass="entr" presetSubtype="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80">
                                          <p:stCondLst>
                                            <p:cond delay="0"/>
                                          </p:stCondLst>
                                        </p:cTn>
                                        <p:tgtEl>
                                          <p:spTgt spid="8"/>
                                        </p:tgtEl>
                                      </p:cBhvr>
                                    </p:animEffect>
                                    <p:anim calcmode="lin" valueType="num">
                                      <p:cBhvr>
                                        <p:cTn id="4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4" dur="26">
                                          <p:stCondLst>
                                            <p:cond delay="650"/>
                                          </p:stCondLst>
                                        </p:cTn>
                                        <p:tgtEl>
                                          <p:spTgt spid="8"/>
                                        </p:tgtEl>
                                      </p:cBhvr>
                                      <p:to x="100000" y="60000"/>
                                    </p:animScale>
                                    <p:animScale>
                                      <p:cBhvr>
                                        <p:cTn id="55" dur="166" decel="50000">
                                          <p:stCondLst>
                                            <p:cond delay="676"/>
                                          </p:stCondLst>
                                        </p:cTn>
                                        <p:tgtEl>
                                          <p:spTgt spid="8"/>
                                        </p:tgtEl>
                                      </p:cBhvr>
                                      <p:to x="100000" y="100000"/>
                                    </p:animScale>
                                    <p:animScale>
                                      <p:cBhvr>
                                        <p:cTn id="56" dur="26">
                                          <p:stCondLst>
                                            <p:cond delay="1312"/>
                                          </p:stCondLst>
                                        </p:cTn>
                                        <p:tgtEl>
                                          <p:spTgt spid="8"/>
                                        </p:tgtEl>
                                      </p:cBhvr>
                                      <p:to x="100000" y="80000"/>
                                    </p:animScale>
                                    <p:animScale>
                                      <p:cBhvr>
                                        <p:cTn id="57" dur="166" decel="50000">
                                          <p:stCondLst>
                                            <p:cond delay="1338"/>
                                          </p:stCondLst>
                                        </p:cTn>
                                        <p:tgtEl>
                                          <p:spTgt spid="8"/>
                                        </p:tgtEl>
                                      </p:cBhvr>
                                      <p:to x="100000" y="100000"/>
                                    </p:animScale>
                                    <p:animScale>
                                      <p:cBhvr>
                                        <p:cTn id="58" dur="26">
                                          <p:stCondLst>
                                            <p:cond delay="1642"/>
                                          </p:stCondLst>
                                        </p:cTn>
                                        <p:tgtEl>
                                          <p:spTgt spid="8"/>
                                        </p:tgtEl>
                                      </p:cBhvr>
                                      <p:to x="100000" y="90000"/>
                                    </p:animScale>
                                    <p:animScale>
                                      <p:cBhvr>
                                        <p:cTn id="59" dur="166" decel="50000">
                                          <p:stCondLst>
                                            <p:cond delay="1668"/>
                                          </p:stCondLst>
                                        </p:cTn>
                                        <p:tgtEl>
                                          <p:spTgt spid="8"/>
                                        </p:tgtEl>
                                      </p:cBhvr>
                                      <p:to x="100000" y="100000"/>
                                    </p:animScale>
                                    <p:animScale>
                                      <p:cBhvr>
                                        <p:cTn id="60" dur="26">
                                          <p:stCondLst>
                                            <p:cond delay="1808"/>
                                          </p:stCondLst>
                                        </p:cTn>
                                        <p:tgtEl>
                                          <p:spTgt spid="8"/>
                                        </p:tgtEl>
                                      </p:cBhvr>
                                      <p:to x="100000" y="95000"/>
                                    </p:animScale>
                                    <p:animScale>
                                      <p:cBhvr>
                                        <p:cTn id="61" dur="166" decel="50000">
                                          <p:stCondLst>
                                            <p:cond delay="1834"/>
                                          </p:stCondLst>
                                        </p:cTn>
                                        <p:tgtEl>
                                          <p:spTgt spid="8"/>
                                        </p:tgtEl>
                                      </p:cBhvr>
                                      <p:to x="100000" y="100000"/>
                                    </p:animScale>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down)">
                                      <p:cBhvr>
                                        <p:cTn id="65" dur="580">
                                          <p:stCondLst>
                                            <p:cond delay="0"/>
                                          </p:stCondLst>
                                        </p:cTn>
                                        <p:tgtEl>
                                          <p:spTgt spid="9"/>
                                        </p:tgtEl>
                                      </p:cBhvr>
                                    </p:animEffect>
                                    <p:anim calcmode="lin" valueType="num">
                                      <p:cBhvr>
                                        <p:cTn id="6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1" dur="26">
                                          <p:stCondLst>
                                            <p:cond delay="650"/>
                                          </p:stCondLst>
                                        </p:cTn>
                                        <p:tgtEl>
                                          <p:spTgt spid="9"/>
                                        </p:tgtEl>
                                      </p:cBhvr>
                                      <p:to x="100000" y="60000"/>
                                    </p:animScale>
                                    <p:animScale>
                                      <p:cBhvr>
                                        <p:cTn id="72" dur="166" decel="50000">
                                          <p:stCondLst>
                                            <p:cond delay="676"/>
                                          </p:stCondLst>
                                        </p:cTn>
                                        <p:tgtEl>
                                          <p:spTgt spid="9"/>
                                        </p:tgtEl>
                                      </p:cBhvr>
                                      <p:to x="100000" y="100000"/>
                                    </p:animScale>
                                    <p:animScale>
                                      <p:cBhvr>
                                        <p:cTn id="73" dur="26">
                                          <p:stCondLst>
                                            <p:cond delay="1312"/>
                                          </p:stCondLst>
                                        </p:cTn>
                                        <p:tgtEl>
                                          <p:spTgt spid="9"/>
                                        </p:tgtEl>
                                      </p:cBhvr>
                                      <p:to x="100000" y="80000"/>
                                    </p:animScale>
                                    <p:animScale>
                                      <p:cBhvr>
                                        <p:cTn id="74" dur="166" decel="50000">
                                          <p:stCondLst>
                                            <p:cond delay="1338"/>
                                          </p:stCondLst>
                                        </p:cTn>
                                        <p:tgtEl>
                                          <p:spTgt spid="9"/>
                                        </p:tgtEl>
                                      </p:cBhvr>
                                      <p:to x="100000" y="100000"/>
                                    </p:animScale>
                                    <p:animScale>
                                      <p:cBhvr>
                                        <p:cTn id="75" dur="26">
                                          <p:stCondLst>
                                            <p:cond delay="1642"/>
                                          </p:stCondLst>
                                        </p:cTn>
                                        <p:tgtEl>
                                          <p:spTgt spid="9"/>
                                        </p:tgtEl>
                                      </p:cBhvr>
                                      <p:to x="100000" y="90000"/>
                                    </p:animScale>
                                    <p:animScale>
                                      <p:cBhvr>
                                        <p:cTn id="76" dur="166" decel="50000">
                                          <p:stCondLst>
                                            <p:cond delay="1668"/>
                                          </p:stCondLst>
                                        </p:cTn>
                                        <p:tgtEl>
                                          <p:spTgt spid="9"/>
                                        </p:tgtEl>
                                      </p:cBhvr>
                                      <p:to x="100000" y="100000"/>
                                    </p:animScale>
                                    <p:animScale>
                                      <p:cBhvr>
                                        <p:cTn id="77" dur="26">
                                          <p:stCondLst>
                                            <p:cond delay="1808"/>
                                          </p:stCondLst>
                                        </p:cTn>
                                        <p:tgtEl>
                                          <p:spTgt spid="9"/>
                                        </p:tgtEl>
                                      </p:cBhvr>
                                      <p:to x="100000" y="95000"/>
                                    </p:animScale>
                                    <p:animScale>
                                      <p:cBhvr>
                                        <p:cTn id="78" dur="166" decel="50000">
                                          <p:stCondLst>
                                            <p:cond delay="1834"/>
                                          </p:stCondLst>
                                        </p:cTn>
                                        <p:tgtEl>
                                          <p:spTgt spid="9"/>
                                        </p:tgtEl>
                                      </p:cBhvr>
                                      <p:to x="100000" y="100000"/>
                                    </p:animScale>
                                  </p:childTnLst>
                                </p:cTn>
                              </p:par>
                            </p:childTnLst>
                          </p:cTn>
                        </p:par>
                        <p:par>
                          <p:cTn id="79" fill="hold">
                            <p:stCondLst>
                              <p:cond delay="9000"/>
                            </p:stCondLst>
                            <p:childTnLst>
                              <p:par>
                                <p:cTn id="80" presetID="26" presetClass="entr" presetSubtype="0" fill="hold" grpId="0" nodeType="after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down)">
                                      <p:cBhvr>
                                        <p:cTn id="82" dur="580">
                                          <p:stCondLst>
                                            <p:cond delay="0"/>
                                          </p:stCondLst>
                                        </p:cTn>
                                        <p:tgtEl>
                                          <p:spTgt spid="10"/>
                                        </p:tgtEl>
                                      </p:cBhvr>
                                    </p:animEffect>
                                    <p:anim calcmode="lin" valueType="num">
                                      <p:cBhvr>
                                        <p:cTn id="8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8" dur="26">
                                          <p:stCondLst>
                                            <p:cond delay="650"/>
                                          </p:stCondLst>
                                        </p:cTn>
                                        <p:tgtEl>
                                          <p:spTgt spid="10"/>
                                        </p:tgtEl>
                                      </p:cBhvr>
                                      <p:to x="100000" y="60000"/>
                                    </p:animScale>
                                    <p:animScale>
                                      <p:cBhvr>
                                        <p:cTn id="89" dur="166" decel="50000">
                                          <p:stCondLst>
                                            <p:cond delay="676"/>
                                          </p:stCondLst>
                                        </p:cTn>
                                        <p:tgtEl>
                                          <p:spTgt spid="10"/>
                                        </p:tgtEl>
                                      </p:cBhvr>
                                      <p:to x="100000" y="100000"/>
                                    </p:animScale>
                                    <p:animScale>
                                      <p:cBhvr>
                                        <p:cTn id="90" dur="26">
                                          <p:stCondLst>
                                            <p:cond delay="1312"/>
                                          </p:stCondLst>
                                        </p:cTn>
                                        <p:tgtEl>
                                          <p:spTgt spid="10"/>
                                        </p:tgtEl>
                                      </p:cBhvr>
                                      <p:to x="100000" y="80000"/>
                                    </p:animScale>
                                    <p:animScale>
                                      <p:cBhvr>
                                        <p:cTn id="91" dur="166" decel="50000">
                                          <p:stCondLst>
                                            <p:cond delay="1338"/>
                                          </p:stCondLst>
                                        </p:cTn>
                                        <p:tgtEl>
                                          <p:spTgt spid="10"/>
                                        </p:tgtEl>
                                      </p:cBhvr>
                                      <p:to x="100000" y="100000"/>
                                    </p:animScale>
                                    <p:animScale>
                                      <p:cBhvr>
                                        <p:cTn id="92" dur="26">
                                          <p:stCondLst>
                                            <p:cond delay="1642"/>
                                          </p:stCondLst>
                                        </p:cTn>
                                        <p:tgtEl>
                                          <p:spTgt spid="10"/>
                                        </p:tgtEl>
                                      </p:cBhvr>
                                      <p:to x="100000" y="90000"/>
                                    </p:animScale>
                                    <p:animScale>
                                      <p:cBhvr>
                                        <p:cTn id="93" dur="166" decel="50000">
                                          <p:stCondLst>
                                            <p:cond delay="1668"/>
                                          </p:stCondLst>
                                        </p:cTn>
                                        <p:tgtEl>
                                          <p:spTgt spid="10"/>
                                        </p:tgtEl>
                                      </p:cBhvr>
                                      <p:to x="100000" y="100000"/>
                                    </p:animScale>
                                    <p:animScale>
                                      <p:cBhvr>
                                        <p:cTn id="94" dur="26">
                                          <p:stCondLst>
                                            <p:cond delay="1808"/>
                                          </p:stCondLst>
                                        </p:cTn>
                                        <p:tgtEl>
                                          <p:spTgt spid="10"/>
                                        </p:tgtEl>
                                      </p:cBhvr>
                                      <p:to x="100000" y="95000"/>
                                    </p:animScale>
                                    <p:animScale>
                                      <p:cBhvr>
                                        <p:cTn id="95" dur="166" decel="50000">
                                          <p:stCondLst>
                                            <p:cond delay="1834"/>
                                          </p:stCondLst>
                                        </p:cTn>
                                        <p:tgtEl>
                                          <p:spTgt spid="10"/>
                                        </p:tgtEl>
                                      </p:cBhvr>
                                      <p:to x="100000" y="100000"/>
                                    </p:animScale>
                                  </p:childTnLst>
                                </p:cTn>
                              </p:par>
                            </p:childTnLst>
                          </p:cTn>
                        </p:par>
                        <p:par>
                          <p:cTn id="96" fill="hold">
                            <p:stCondLst>
                              <p:cond delay="11000"/>
                            </p:stCondLst>
                            <p:childTnLst>
                              <p:par>
                                <p:cTn id="97" presetID="26" presetClass="entr" presetSubtype="0"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80">
                                          <p:stCondLst>
                                            <p:cond delay="0"/>
                                          </p:stCondLst>
                                        </p:cTn>
                                        <p:tgtEl>
                                          <p:spTgt spid="11"/>
                                        </p:tgtEl>
                                      </p:cBhvr>
                                    </p:animEffect>
                                    <p:anim calcmode="lin" valueType="num">
                                      <p:cBhvr>
                                        <p:cTn id="10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5" dur="26">
                                          <p:stCondLst>
                                            <p:cond delay="650"/>
                                          </p:stCondLst>
                                        </p:cTn>
                                        <p:tgtEl>
                                          <p:spTgt spid="11"/>
                                        </p:tgtEl>
                                      </p:cBhvr>
                                      <p:to x="100000" y="60000"/>
                                    </p:animScale>
                                    <p:animScale>
                                      <p:cBhvr>
                                        <p:cTn id="106" dur="166" decel="50000">
                                          <p:stCondLst>
                                            <p:cond delay="676"/>
                                          </p:stCondLst>
                                        </p:cTn>
                                        <p:tgtEl>
                                          <p:spTgt spid="11"/>
                                        </p:tgtEl>
                                      </p:cBhvr>
                                      <p:to x="100000" y="100000"/>
                                    </p:animScale>
                                    <p:animScale>
                                      <p:cBhvr>
                                        <p:cTn id="107" dur="26">
                                          <p:stCondLst>
                                            <p:cond delay="1312"/>
                                          </p:stCondLst>
                                        </p:cTn>
                                        <p:tgtEl>
                                          <p:spTgt spid="11"/>
                                        </p:tgtEl>
                                      </p:cBhvr>
                                      <p:to x="100000" y="80000"/>
                                    </p:animScale>
                                    <p:animScale>
                                      <p:cBhvr>
                                        <p:cTn id="108" dur="166" decel="50000">
                                          <p:stCondLst>
                                            <p:cond delay="1338"/>
                                          </p:stCondLst>
                                        </p:cTn>
                                        <p:tgtEl>
                                          <p:spTgt spid="11"/>
                                        </p:tgtEl>
                                      </p:cBhvr>
                                      <p:to x="100000" y="100000"/>
                                    </p:animScale>
                                    <p:animScale>
                                      <p:cBhvr>
                                        <p:cTn id="109" dur="26">
                                          <p:stCondLst>
                                            <p:cond delay="1642"/>
                                          </p:stCondLst>
                                        </p:cTn>
                                        <p:tgtEl>
                                          <p:spTgt spid="11"/>
                                        </p:tgtEl>
                                      </p:cBhvr>
                                      <p:to x="100000" y="90000"/>
                                    </p:animScale>
                                    <p:animScale>
                                      <p:cBhvr>
                                        <p:cTn id="110" dur="166" decel="50000">
                                          <p:stCondLst>
                                            <p:cond delay="1668"/>
                                          </p:stCondLst>
                                        </p:cTn>
                                        <p:tgtEl>
                                          <p:spTgt spid="11"/>
                                        </p:tgtEl>
                                      </p:cBhvr>
                                      <p:to x="100000" y="100000"/>
                                    </p:animScale>
                                    <p:animScale>
                                      <p:cBhvr>
                                        <p:cTn id="111" dur="26">
                                          <p:stCondLst>
                                            <p:cond delay="1808"/>
                                          </p:stCondLst>
                                        </p:cTn>
                                        <p:tgtEl>
                                          <p:spTgt spid="11"/>
                                        </p:tgtEl>
                                      </p:cBhvr>
                                      <p:to x="100000" y="95000"/>
                                    </p:animScale>
                                    <p:animScale>
                                      <p:cBhvr>
                                        <p:cTn id="112" dur="166" decel="50000">
                                          <p:stCondLst>
                                            <p:cond delay="1834"/>
                                          </p:stCondLst>
                                        </p:cTn>
                                        <p:tgtEl>
                                          <p:spTgt spid="11"/>
                                        </p:tgtEl>
                                      </p:cBhvr>
                                      <p:to x="100000" y="100000"/>
                                    </p:animScale>
                                  </p:childTnLst>
                                </p:cTn>
                              </p:par>
                            </p:childTnLst>
                          </p:cTn>
                        </p:par>
                        <p:par>
                          <p:cTn id="113" fill="hold">
                            <p:stCondLst>
                              <p:cond delay="13000"/>
                            </p:stCondLst>
                            <p:childTnLst>
                              <p:par>
                                <p:cTn id="114" presetID="26" presetClass="entr" presetSubtype="0" fill="hold" grpId="0" nodeType="after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wipe(down)">
                                      <p:cBhvr>
                                        <p:cTn id="116" dur="580">
                                          <p:stCondLst>
                                            <p:cond delay="0"/>
                                          </p:stCondLst>
                                        </p:cTn>
                                        <p:tgtEl>
                                          <p:spTgt spid="12"/>
                                        </p:tgtEl>
                                      </p:cBhvr>
                                    </p:animEffect>
                                    <p:anim calcmode="lin" valueType="num">
                                      <p:cBhvr>
                                        <p:cTn id="11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1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1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2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22" dur="26">
                                          <p:stCondLst>
                                            <p:cond delay="650"/>
                                          </p:stCondLst>
                                        </p:cTn>
                                        <p:tgtEl>
                                          <p:spTgt spid="12"/>
                                        </p:tgtEl>
                                      </p:cBhvr>
                                      <p:to x="100000" y="60000"/>
                                    </p:animScale>
                                    <p:animScale>
                                      <p:cBhvr>
                                        <p:cTn id="123" dur="166" decel="50000">
                                          <p:stCondLst>
                                            <p:cond delay="676"/>
                                          </p:stCondLst>
                                        </p:cTn>
                                        <p:tgtEl>
                                          <p:spTgt spid="12"/>
                                        </p:tgtEl>
                                      </p:cBhvr>
                                      <p:to x="100000" y="100000"/>
                                    </p:animScale>
                                    <p:animScale>
                                      <p:cBhvr>
                                        <p:cTn id="124" dur="26">
                                          <p:stCondLst>
                                            <p:cond delay="1312"/>
                                          </p:stCondLst>
                                        </p:cTn>
                                        <p:tgtEl>
                                          <p:spTgt spid="12"/>
                                        </p:tgtEl>
                                      </p:cBhvr>
                                      <p:to x="100000" y="80000"/>
                                    </p:animScale>
                                    <p:animScale>
                                      <p:cBhvr>
                                        <p:cTn id="125" dur="166" decel="50000">
                                          <p:stCondLst>
                                            <p:cond delay="1338"/>
                                          </p:stCondLst>
                                        </p:cTn>
                                        <p:tgtEl>
                                          <p:spTgt spid="12"/>
                                        </p:tgtEl>
                                      </p:cBhvr>
                                      <p:to x="100000" y="100000"/>
                                    </p:animScale>
                                    <p:animScale>
                                      <p:cBhvr>
                                        <p:cTn id="126" dur="26">
                                          <p:stCondLst>
                                            <p:cond delay="1642"/>
                                          </p:stCondLst>
                                        </p:cTn>
                                        <p:tgtEl>
                                          <p:spTgt spid="12"/>
                                        </p:tgtEl>
                                      </p:cBhvr>
                                      <p:to x="100000" y="90000"/>
                                    </p:animScale>
                                    <p:animScale>
                                      <p:cBhvr>
                                        <p:cTn id="127" dur="166" decel="50000">
                                          <p:stCondLst>
                                            <p:cond delay="1668"/>
                                          </p:stCondLst>
                                        </p:cTn>
                                        <p:tgtEl>
                                          <p:spTgt spid="12"/>
                                        </p:tgtEl>
                                      </p:cBhvr>
                                      <p:to x="100000" y="100000"/>
                                    </p:animScale>
                                    <p:animScale>
                                      <p:cBhvr>
                                        <p:cTn id="128" dur="26">
                                          <p:stCondLst>
                                            <p:cond delay="1808"/>
                                          </p:stCondLst>
                                        </p:cTn>
                                        <p:tgtEl>
                                          <p:spTgt spid="12"/>
                                        </p:tgtEl>
                                      </p:cBhvr>
                                      <p:to x="100000" y="95000"/>
                                    </p:animScale>
                                    <p:animScale>
                                      <p:cBhvr>
                                        <p:cTn id="129" dur="166" decel="50000">
                                          <p:stCondLst>
                                            <p:cond delay="1834"/>
                                          </p:stCondLst>
                                        </p:cTn>
                                        <p:tgtEl>
                                          <p:spTgt spid="12"/>
                                        </p:tgtEl>
                                      </p:cBhvr>
                                      <p:to x="100000" y="100000"/>
                                    </p:animScale>
                                  </p:childTnLst>
                                </p:cTn>
                              </p:par>
                            </p:childTnLst>
                          </p:cTn>
                        </p:par>
                        <p:par>
                          <p:cTn id="130" fill="hold">
                            <p:stCondLst>
                              <p:cond delay="15000"/>
                            </p:stCondLst>
                            <p:childTnLst>
                              <p:par>
                                <p:cTn id="131" presetID="26" presetClass="entr" presetSubtype="0" fill="hold" grpId="0" nodeType="afterEffect">
                                  <p:stCondLst>
                                    <p:cond delay="0"/>
                                  </p:stCondLst>
                                  <p:childTnLst>
                                    <p:set>
                                      <p:cBhvr>
                                        <p:cTn id="132" dur="1" fill="hold">
                                          <p:stCondLst>
                                            <p:cond delay="0"/>
                                          </p:stCondLst>
                                        </p:cTn>
                                        <p:tgtEl>
                                          <p:spTgt spid="13"/>
                                        </p:tgtEl>
                                        <p:attrNameLst>
                                          <p:attrName>style.visibility</p:attrName>
                                        </p:attrNameLst>
                                      </p:cBhvr>
                                      <p:to>
                                        <p:strVal val="visible"/>
                                      </p:to>
                                    </p:set>
                                    <p:animEffect transition="in" filter="wipe(down)">
                                      <p:cBhvr>
                                        <p:cTn id="133" dur="580">
                                          <p:stCondLst>
                                            <p:cond delay="0"/>
                                          </p:stCondLst>
                                        </p:cTn>
                                        <p:tgtEl>
                                          <p:spTgt spid="13"/>
                                        </p:tgtEl>
                                      </p:cBhvr>
                                    </p:animEffect>
                                    <p:anim calcmode="lin" valueType="num">
                                      <p:cBhvr>
                                        <p:cTn id="13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9" dur="26">
                                          <p:stCondLst>
                                            <p:cond delay="650"/>
                                          </p:stCondLst>
                                        </p:cTn>
                                        <p:tgtEl>
                                          <p:spTgt spid="13"/>
                                        </p:tgtEl>
                                      </p:cBhvr>
                                      <p:to x="100000" y="60000"/>
                                    </p:animScale>
                                    <p:animScale>
                                      <p:cBhvr>
                                        <p:cTn id="140" dur="166" decel="50000">
                                          <p:stCondLst>
                                            <p:cond delay="676"/>
                                          </p:stCondLst>
                                        </p:cTn>
                                        <p:tgtEl>
                                          <p:spTgt spid="13"/>
                                        </p:tgtEl>
                                      </p:cBhvr>
                                      <p:to x="100000" y="100000"/>
                                    </p:animScale>
                                    <p:animScale>
                                      <p:cBhvr>
                                        <p:cTn id="141" dur="26">
                                          <p:stCondLst>
                                            <p:cond delay="1312"/>
                                          </p:stCondLst>
                                        </p:cTn>
                                        <p:tgtEl>
                                          <p:spTgt spid="13"/>
                                        </p:tgtEl>
                                      </p:cBhvr>
                                      <p:to x="100000" y="80000"/>
                                    </p:animScale>
                                    <p:animScale>
                                      <p:cBhvr>
                                        <p:cTn id="142" dur="166" decel="50000">
                                          <p:stCondLst>
                                            <p:cond delay="1338"/>
                                          </p:stCondLst>
                                        </p:cTn>
                                        <p:tgtEl>
                                          <p:spTgt spid="13"/>
                                        </p:tgtEl>
                                      </p:cBhvr>
                                      <p:to x="100000" y="100000"/>
                                    </p:animScale>
                                    <p:animScale>
                                      <p:cBhvr>
                                        <p:cTn id="143" dur="26">
                                          <p:stCondLst>
                                            <p:cond delay="1642"/>
                                          </p:stCondLst>
                                        </p:cTn>
                                        <p:tgtEl>
                                          <p:spTgt spid="13"/>
                                        </p:tgtEl>
                                      </p:cBhvr>
                                      <p:to x="100000" y="90000"/>
                                    </p:animScale>
                                    <p:animScale>
                                      <p:cBhvr>
                                        <p:cTn id="144" dur="166" decel="50000">
                                          <p:stCondLst>
                                            <p:cond delay="1668"/>
                                          </p:stCondLst>
                                        </p:cTn>
                                        <p:tgtEl>
                                          <p:spTgt spid="13"/>
                                        </p:tgtEl>
                                      </p:cBhvr>
                                      <p:to x="100000" y="100000"/>
                                    </p:animScale>
                                    <p:animScale>
                                      <p:cBhvr>
                                        <p:cTn id="145" dur="26">
                                          <p:stCondLst>
                                            <p:cond delay="1808"/>
                                          </p:stCondLst>
                                        </p:cTn>
                                        <p:tgtEl>
                                          <p:spTgt spid="13"/>
                                        </p:tgtEl>
                                      </p:cBhvr>
                                      <p:to x="100000" y="95000"/>
                                    </p:animScale>
                                    <p:animScale>
                                      <p:cBhvr>
                                        <p:cTn id="146"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7" grpId="0"/>
      <p:bldP spid="8" grpId="0"/>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609600" y="685800"/>
            <a:ext cx="7924800" cy="48006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lgn="just">
              <a:buFont typeface="Wingdings" pitchFamily="-110" charset="2"/>
              <a:buNone/>
              <a:defRPr/>
            </a:pPr>
            <a:r>
              <a:rPr lang="en-US" dirty="0" smtClean="0"/>
              <a:t>"I have missed more than 9000 shots in my career. I have lost almost 300 games. On 26 occasions, I have been entrusted to take the game winning shot . . . and missed. And I have failed over and over and over again in my life. And that is why . . . I succeed”.</a:t>
            </a:r>
          </a:p>
          <a:p>
            <a:pPr marL="0" indent="0" algn="just">
              <a:buFont typeface="Wingdings" pitchFamily="-110" charset="2"/>
              <a:buNone/>
              <a:defRPr/>
            </a:pPr>
            <a:endParaRPr lang="en-US" dirty="0" smtClean="0"/>
          </a:p>
          <a:p>
            <a:pPr marL="0" indent="0" algn="r">
              <a:buFont typeface="Wingdings" pitchFamily="-110" charset="2"/>
              <a:buNone/>
              <a:defRPr/>
            </a:pPr>
            <a:r>
              <a:rPr lang="en-US" dirty="0" smtClean="0"/>
              <a:t>-- Michael Jordan</a:t>
            </a:r>
          </a:p>
          <a:p>
            <a:pPr marL="0" indent="0" algn="just">
              <a:buFont typeface="Wingdings" pitchFamily="-110" charset="2"/>
              <a:buNone/>
              <a:defRPr/>
            </a:pPr>
            <a:endParaRPr lang="en-US" dirty="0" smtClean="0"/>
          </a:p>
        </p:txBody>
      </p:sp>
      <p:pic>
        <p:nvPicPr>
          <p:cNvPr id="5" name="Picture 4" descr="2007-08 Fleer Michael Jordan Missing Links Michael Jordan MJ4"/>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688" b="53571" l="633" r="99684">
                        <a14:foregroundMark x1="10127" y1="45536" x2="10127" y2="45536"/>
                        <a14:foregroundMark x1="12975" y1="50223" x2="12975" y2="50223"/>
                        <a14:foregroundMark x1="16139" y1="51563" x2="16139" y2="51563"/>
                        <a14:foregroundMark x1="87658" y1="49777" x2="87658" y2="49777"/>
                        <a14:foregroundMark x1="92722" y1="48438" x2="92722" y2="48438"/>
                        <a14:foregroundMark x1="97468" y1="44643" x2="97468" y2="44643"/>
                        <a14:foregroundMark x1="96835" y1="40848" x2="96835" y2="40848"/>
                        <a14:foregroundMark x1="92405" y1="46875" x2="92405" y2="46875"/>
                        <a14:foregroundMark x1="90506" y1="51786" x2="90506" y2="51786"/>
                        <a14:foregroundMark x1="85759" y1="52232" x2="85759" y2="52232"/>
                        <a14:backgroundMark x1="17405" y1="42857" x2="17405" y2="42857"/>
                      </a14:backgroundRemoval>
                    </a14:imgEffect>
                  </a14:imgLayer>
                </a14:imgProps>
              </a:ext>
              <a:ext uri="{28A0092B-C50C-407E-A947-70E740481C1C}">
                <a14:useLocalDpi xmlns:a14="http://schemas.microsoft.com/office/drawing/2010/main" val="0"/>
              </a:ext>
            </a:extLst>
          </a:blip>
          <a:srcRect t="4670" b="46868"/>
          <a:stretch/>
        </p:blipFill>
        <p:spPr bwMode="auto">
          <a:xfrm>
            <a:off x="1066800" y="1143000"/>
            <a:ext cx="7010400" cy="481649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936" y="3352800"/>
            <a:ext cx="1785938"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474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circle(in)">
                                      <p:cBhvr>
                                        <p:cTn id="13"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US" smtClean="0"/>
              <a:t>Your Experiences</a:t>
            </a:r>
          </a:p>
        </p:txBody>
      </p:sp>
      <p:sp>
        <p:nvSpPr>
          <p:cNvPr id="71683" name="Rectangle 3"/>
          <p:cNvSpPr>
            <a:spLocks noGrp="1" noChangeArrowheads="1"/>
          </p:cNvSpPr>
          <p:nvPr>
            <p:ph idx="1"/>
          </p:nvPr>
        </p:nvSpPr>
        <p:spPr>
          <a:xfrm>
            <a:off x="1752600" y="1828800"/>
            <a:ext cx="5410200" cy="4267200"/>
          </a:xfrm>
        </p:spPr>
        <p:txBody>
          <a:bodyPr>
            <a:normAutofit/>
          </a:bodyPr>
          <a:lstStyle/>
          <a:p>
            <a:pPr marL="0" indent="0" algn="ctr">
              <a:buNone/>
              <a:defRPr/>
            </a:pPr>
            <a:r>
              <a:rPr lang="en-US" sz="2400" dirty="0" smtClean="0"/>
              <a:t>The</a:t>
            </a:r>
            <a:r>
              <a:rPr lang="en-US" sz="4000" dirty="0" smtClean="0"/>
              <a:t> GOOD</a:t>
            </a:r>
          </a:p>
          <a:p>
            <a:pPr marL="0" indent="0" algn="ctr">
              <a:buNone/>
              <a:defRPr/>
            </a:pPr>
            <a:r>
              <a:rPr lang="en-US" sz="2400" dirty="0" smtClean="0"/>
              <a:t>The</a:t>
            </a:r>
            <a:r>
              <a:rPr lang="en-US" sz="4000" dirty="0" smtClean="0"/>
              <a:t> BAD</a:t>
            </a:r>
          </a:p>
          <a:p>
            <a:pPr marL="0" indent="0" algn="ctr">
              <a:buNone/>
              <a:defRPr/>
            </a:pPr>
            <a:r>
              <a:rPr lang="en-US" sz="2400" dirty="0" smtClean="0"/>
              <a:t>&amp;</a:t>
            </a:r>
          </a:p>
          <a:p>
            <a:pPr marL="0" indent="0" algn="ctr">
              <a:buNone/>
              <a:defRPr/>
            </a:pPr>
            <a:r>
              <a:rPr lang="en-US" sz="2400" dirty="0" smtClean="0"/>
              <a:t>The</a:t>
            </a:r>
            <a:r>
              <a:rPr lang="en-US" sz="4000" dirty="0" smtClean="0"/>
              <a:t> INDIFFERENT</a:t>
            </a:r>
          </a:p>
          <a:p>
            <a:pPr marL="0" indent="0" algn="ctr">
              <a:buNone/>
              <a:defRPr/>
            </a:pPr>
            <a:endParaRPr lang="en-US" dirty="0" smtClean="0"/>
          </a:p>
          <a:p>
            <a:pPr marL="0" indent="0" algn="r">
              <a:buNone/>
              <a:defRPr/>
            </a:pPr>
            <a:r>
              <a:rPr lang="en-US" dirty="0" smtClean="0"/>
              <a:t> </a:t>
            </a:r>
            <a:endParaRPr lang="en-US" dirty="0"/>
          </a:p>
          <a:p>
            <a:pPr marL="0" indent="0" algn="ctr">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1683">
                                            <p:txEl>
                                              <p:pRg st="0" end="0"/>
                                            </p:txEl>
                                          </p:spTgt>
                                        </p:tgtEl>
                                      </p:cBhvr>
                                    </p:animEffect>
                                    <p:set>
                                      <p:cBhvr>
                                        <p:cTn id="7" dur="1" fill="hold">
                                          <p:stCondLst>
                                            <p:cond delay="499"/>
                                          </p:stCondLst>
                                        </p:cTn>
                                        <p:tgtEl>
                                          <p:spTgt spid="7168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1683">
                                            <p:txEl>
                                              <p:pRg st="1" end="1"/>
                                            </p:txEl>
                                          </p:spTgt>
                                        </p:tgtEl>
                                      </p:cBhvr>
                                    </p:animEffect>
                                    <p:set>
                                      <p:cBhvr>
                                        <p:cTn id="12" dur="1" fill="hold">
                                          <p:stCondLst>
                                            <p:cond delay="499"/>
                                          </p:stCondLst>
                                        </p:cTn>
                                        <p:tgtEl>
                                          <p:spTgt spid="7168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1683">
                                            <p:txEl>
                                              <p:pRg st="2" end="2"/>
                                            </p:txEl>
                                          </p:spTgt>
                                        </p:tgtEl>
                                      </p:cBhvr>
                                    </p:animEffect>
                                    <p:set>
                                      <p:cBhvr>
                                        <p:cTn id="17" dur="1" fill="hold">
                                          <p:stCondLst>
                                            <p:cond delay="499"/>
                                          </p:stCondLst>
                                        </p:cTn>
                                        <p:tgtEl>
                                          <p:spTgt spid="71683">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1683">
                                            <p:txEl>
                                              <p:pRg st="3" end="3"/>
                                            </p:txEl>
                                          </p:spTgt>
                                        </p:tgtEl>
                                      </p:cBhvr>
                                    </p:animEffect>
                                    <p:set>
                                      <p:cBhvr>
                                        <p:cTn id="22" dur="1" fill="hold">
                                          <p:stCondLst>
                                            <p:cond delay="499"/>
                                          </p:stCondLst>
                                        </p:cTn>
                                        <p:tgtEl>
                                          <p:spTgt spid="71683">
                                            <p:txEl>
                                              <p:pRg st="3" end="3"/>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71683">
                                            <p:txEl>
                                              <p:pRg st="5" end="5"/>
                                            </p:txEl>
                                          </p:spTgt>
                                        </p:tgtEl>
                                      </p:cBhvr>
                                    </p:animEffect>
                                    <p:set>
                                      <p:cBhvr>
                                        <p:cTn id="27" dur="1" fill="hold">
                                          <p:stCondLst>
                                            <p:cond delay="499"/>
                                          </p:stCondLst>
                                        </p:cTn>
                                        <p:tgtEl>
                                          <p:spTgt spid="7168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0675" y="228600"/>
            <a:ext cx="8502651" cy="1143000"/>
          </a:xfrm>
          <a:prstGeom prst="rect">
            <a:avLst/>
          </a:prstGeom>
        </p:spPr>
        <p:txBody>
          <a:bodyPr vert="horz" wrap="square" lIns="91440" tIns="45720" rIns="91440" bIns="45720" numCol="1" anchor="t" anchorCtr="0" compatLnSpc="1">
            <a:prstTxWarp prst="textNoShape">
              <a:avLst/>
            </a:prstTxWarp>
            <a:noAutofit/>
          </a:bodyPr>
          <a:lstStyle>
            <a:lvl1pPr algn="l" rtl="0" eaLnBrk="1" fontAlgn="base" hangingPunct="1">
              <a:spcBef>
                <a:spcPct val="0"/>
              </a:spcBef>
              <a:spcAft>
                <a:spcPct val="0"/>
              </a:spcAft>
              <a:defRPr sz="4000" kern="1200" spc="250">
                <a:gradFill>
                  <a:gsLst>
                    <a:gs pos="0">
                      <a:schemeClr val="tx1">
                        <a:lumMod val="85000"/>
                      </a:schemeClr>
                    </a:gs>
                    <a:gs pos="100000">
                      <a:schemeClr val="tx1"/>
                    </a:gs>
                  </a:gsLst>
                  <a:lin ang="5400000" scaled="0"/>
                </a:gradFill>
                <a:effectLst>
                  <a:outerShdw blurRad="50800" dist="101600" dir="3000000" algn="l" rotWithShape="0">
                    <a:prstClr val="black">
                      <a:alpha val="69000"/>
                    </a:prstClr>
                  </a:outerShdw>
                </a:effectLst>
                <a:latin typeface="+mj-lt"/>
                <a:ea typeface="ＭＳ Ｐゴシック" pitchFamily="-110" charset="-128"/>
                <a:cs typeface="+mj-cs"/>
              </a:defRPr>
            </a:lvl1pPr>
            <a:lvl2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2pPr>
            <a:lvl3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3pPr>
            <a:lvl4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4pPr>
            <a:lvl5pPr algn="l" rtl="0" eaLnBrk="1" fontAlgn="base" hangingPunct="1">
              <a:spcBef>
                <a:spcPct val="0"/>
              </a:spcBef>
              <a:spcAft>
                <a:spcPct val="0"/>
              </a:spcAft>
              <a:defRPr sz="4000">
                <a:solidFill>
                  <a:schemeClr val="tx1"/>
                </a:solidFill>
                <a:latin typeface="Candara" pitchFamily="34" charset="0"/>
                <a:ea typeface="ＭＳ Ｐゴシック" pitchFamily="-110" charset="-128"/>
              </a:defRPr>
            </a:lvl5pPr>
            <a:lvl6pPr marL="457200" algn="l" rtl="0" eaLnBrk="1" fontAlgn="base" hangingPunct="1">
              <a:spcBef>
                <a:spcPct val="0"/>
              </a:spcBef>
              <a:spcAft>
                <a:spcPct val="0"/>
              </a:spcAft>
              <a:defRPr sz="4000">
                <a:solidFill>
                  <a:schemeClr val="tx1"/>
                </a:solidFill>
                <a:latin typeface="Candara" pitchFamily="34" charset="0"/>
              </a:defRPr>
            </a:lvl6pPr>
            <a:lvl7pPr marL="914400" algn="l" rtl="0" eaLnBrk="1" fontAlgn="base" hangingPunct="1">
              <a:spcBef>
                <a:spcPct val="0"/>
              </a:spcBef>
              <a:spcAft>
                <a:spcPct val="0"/>
              </a:spcAft>
              <a:defRPr sz="4000">
                <a:solidFill>
                  <a:schemeClr val="tx1"/>
                </a:solidFill>
                <a:latin typeface="Candara" pitchFamily="34" charset="0"/>
              </a:defRPr>
            </a:lvl7pPr>
            <a:lvl8pPr marL="1371600" algn="l" rtl="0" eaLnBrk="1" fontAlgn="base" hangingPunct="1">
              <a:spcBef>
                <a:spcPct val="0"/>
              </a:spcBef>
              <a:spcAft>
                <a:spcPct val="0"/>
              </a:spcAft>
              <a:defRPr sz="4000">
                <a:solidFill>
                  <a:schemeClr val="tx1"/>
                </a:solidFill>
                <a:latin typeface="Candara" pitchFamily="34" charset="0"/>
              </a:defRPr>
            </a:lvl8pPr>
            <a:lvl9pPr marL="1828800" algn="l" rtl="0" eaLnBrk="1" fontAlgn="base" hangingPunct="1">
              <a:spcBef>
                <a:spcPct val="0"/>
              </a:spcBef>
              <a:spcAft>
                <a:spcPct val="0"/>
              </a:spcAft>
              <a:defRPr sz="4000">
                <a:solidFill>
                  <a:schemeClr val="tx1"/>
                </a:solidFill>
                <a:latin typeface="Candara" pitchFamily="34" charset="0"/>
              </a:defRPr>
            </a:lvl9pPr>
          </a:lstStyle>
          <a:p>
            <a:pPr algn="ctr"/>
            <a:r>
              <a:rPr lang="en-US" dirty="0" smtClean="0"/>
              <a:t>GROUP DISCUSSION</a:t>
            </a:r>
            <a:endParaRPr lang="en-US" dirty="0"/>
          </a:p>
        </p:txBody>
      </p:sp>
      <p:sp>
        <p:nvSpPr>
          <p:cNvPr id="5" name="Content Placeholder 4"/>
          <p:cNvSpPr txBox="1">
            <a:spLocks/>
          </p:cNvSpPr>
          <p:nvPr/>
        </p:nvSpPr>
        <p:spPr>
          <a:xfrm>
            <a:off x="381000" y="5257800"/>
            <a:ext cx="8534400" cy="762000"/>
          </a:xfrm>
          <a:prstGeom prst="rect">
            <a:avLst/>
          </a:prstGeom>
        </p:spPr>
        <p:txBody>
          <a:bodyPr vert="horz" wrap="square" lIns="91440" tIns="45720" rIns="91440" bIns="45720" numCol="1" anchor="t" anchorCtr="0" compatLnSpc="1">
            <a:prstTxWarp prst="textNoShape">
              <a:avLst/>
            </a:prstTxWarp>
            <a:normAutofit/>
          </a:bodyPr>
          <a:lstStyle>
            <a:lvl1pPr marL="228600" indent="-228600" algn="l" rtl="0" eaLnBrk="1" fontAlgn="base" hangingPunct="1">
              <a:spcBef>
                <a:spcPts val="1200"/>
              </a:spcBef>
              <a:spcAft>
                <a:spcPct val="0"/>
              </a:spcAft>
              <a:buFont typeface="Wingdings" pitchFamily="-110" charset="2"/>
              <a:buChar char=""/>
              <a:defRPr sz="28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1pPr>
            <a:lvl2pPr marL="685800" indent="-228600" algn="l" rtl="0" eaLnBrk="1" fontAlgn="base" hangingPunct="1">
              <a:spcBef>
                <a:spcPts val="1200"/>
              </a:spcBef>
              <a:spcAft>
                <a:spcPct val="0"/>
              </a:spcAft>
              <a:buClr>
                <a:srgbClr val="BFBFBF"/>
              </a:buClr>
              <a:buFont typeface="Wingdings" pitchFamily="-110" charset="2"/>
              <a:buChar char=""/>
              <a:defRPr sz="24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2pPr>
            <a:lvl3pPr marL="11430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3pPr>
            <a:lvl4pPr marL="1600200" indent="-228600" algn="l" rtl="0" eaLnBrk="1" fontAlgn="base" hangingPunct="1">
              <a:spcBef>
                <a:spcPts val="1200"/>
              </a:spcBef>
              <a:spcAft>
                <a:spcPct val="0"/>
              </a:spcAft>
              <a:buClr>
                <a:srgbClr val="BFBFBF"/>
              </a:buClr>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4pPr>
            <a:lvl5pPr marL="2057400" indent="-228600" algn="l" rtl="0" eaLnBrk="1" fontAlgn="base" hangingPunct="1">
              <a:spcBef>
                <a:spcPts val="1200"/>
              </a:spcBef>
              <a:spcAft>
                <a:spcPct val="0"/>
              </a:spcAft>
              <a:buFont typeface="Wingdings" pitchFamily="-110" charset="2"/>
              <a:buChar char=""/>
              <a:defRPr sz="2000" kern="1200">
                <a:gradFill>
                  <a:gsLst>
                    <a:gs pos="0">
                      <a:schemeClr val="tx1">
                        <a:lumMod val="85000"/>
                      </a:schemeClr>
                    </a:gs>
                    <a:gs pos="50000">
                      <a:schemeClr val="tx1"/>
                    </a:gs>
                  </a:gsLst>
                  <a:lin ang="5400000" scaled="0"/>
                </a:gradFill>
                <a:effectLst>
                  <a:outerShdw blurRad="50800" dist="50800" dir="3000000" algn="ctr" rotWithShape="0">
                    <a:schemeClr val="bg1">
                      <a:alpha val="80000"/>
                    </a:schemeClr>
                  </a:outerShdw>
                </a:effectLst>
                <a:latin typeface="+mn-lt"/>
                <a:ea typeface="ＭＳ Ｐゴシック" pitchFamily="-110" charset="-128"/>
                <a:cs typeface="+mn-cs"/>
              </a:defRPr>
            </a:lvl5pPr>
            <a:lvl6pPr marL="25146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6pPr>
            <a:lvl7pPr marL="29718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7pPr>
            <a:lvl8pPr marL="3429000" indent="-228600" algn="l" defTabSz="914400" rtl="0" eaLnBrk="1" latinLnBrk="0" hangingPunct="1">
              <a:spcBef>
                <a:spcPts val="1200"/>
              </a:spcBef>
              <a:buClr>
                <a:schemeClr val="tx1">
                  <a:lumMod val="75000"/>
                </a:schemeClr>
              </a:buClr>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8pPr>
            <a:lvl9pPr marL="3886200" indent="-228600" algn="l" defTabSz="914400" rtl="0" eaLnBrk="1" latinLnBrk="0" hangingPunct="1">
              <a:spcBef>
                <a:spcPts val="1200"/>
              </a:spcBef>
              <a:buFont typeface="Wingdings" pitchFamily="2" charset="2"/>
              <a:buChar char=""/>
              <a:defRPr sz="1600" kern="1200">
                <a:ln>
                  <a:noFill/>
                </a:ln>
                <a:gradFill>
                  <a:gsLst>
                    <a:gs pos="0">
                      <a:schemeClr val="tx1">
                        <a:lumMod val="85000"/>
                      </a:schemeClr>
                    </a:gs>
                    <a:gs pos="50000">
                      <a:schemeClr val="tx1"/>
                    </a:gs>
                  </a:gsLst>
                  <a:lin ang="5400000" scaled="0"/>
                </a:gradFill>
                <a:effectLst>
                  <a:outerShdw blurRad="50800" dist="50800" dir="3000000" algn="ctr" rotWithShape="0">
                    <a:prstClr val="black">
                      <a:alpha val="40000"/>
                    </a:prstClr>
                  </a:outerShdw>
                </a:effectLst>
                <a:latin typeface="+mn-lt"/>
                <a:ea typeface="+mn-ea"/>
                <a:cs typeface="+mn-cs"/>
              </a:defRPr>
            </a:lvl9pPr>
          </a:lstStyle>
          <a:p>
            <a:pPr marL="0" indent="0" algn="ctr">
              <a:buFont typeface="Wingdings" pitchFamily="-110" charset="2"/>
              <a:buNone/>
            </a:pPr>
            <a:r>
              <a:rPr lang="en-US" sz="4000" smtClean="0"/>
              <a:t>Please Pause the Video </a:t>
            </a:r>
            <a:endParaRPr lang="en-US" sz="4000" dirty="0"/>
          </a:p>
        </p:txBody>
      </p:sp>
      <p:pic>
        <p:nvPicPr>
          <p:cNvPr id="5127" name="Picture 7" descr="C:\Users\user\AppData\Local\Microsoft\Windows\Temporary Internet Files\Content.IE5\HNXQ4J2K\MC90028546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5200" y="1241349"/>
            <a:ext cx="3868000" cy="3864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981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smtClean="0"/>
              <a:t>Where Are You Going?</a:t>
            </a:r>
          </a:p>
        </p:txBody>
      </p:sp>
      <p:sp>
        <p:nvSpPr>
          <p:cNvPr id="73731" name="Rectangle 3"/>
          <p:cNvSpPr>
            <a:spLocks noGrp="1" noChangeArrowheads="1"/>
          </p:cNvSpPr>
          <p:nvPr>
            <p:ph idx="1"/>
          </p:nvPr>
        </p:nvSpPr>
        <p:spPr/>
        <p:txBody>
          <a:bodyPr/>
          <a:lstStyle/>
          <a:p>
            <a:pPr eaLnBrk="1" hangingPunct="1">
              <a:defRPr/>
            </a:pPr>
            <a:r>
              <a:rPr lang="en-US" smtClean="0"/>
              <a:t>Determine your goals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en-US" smtClean="0"/>
              <a:t>How Will You Get There?</a:t>
            </a:r>
          </a:p>
        </p:txBody>
      </p:sp>
      <p:sp>
        <p:nvSpPr>
          <p:cNvPr id="75779" name="Rectangle 3"/>
          <p:cNvSpPr>
            <a:spLocks noGrp="1" noChangeArrowheads="1"/>
          </p:cNvSpPr>
          <p:nvPr>
            <p:ph idx="1"/>
          </p:nvPr>
        </p:nvSpPr>
        <p:spPr>
          <a:xfrm>
            <a:off x="838200" y="1600200"/>
            <a:ext cx="7467600" cy="4530725"/>
          </a:xfrm>
        </p:spPr>
        <p:txBody>
          <a:bodyPr/>
          <a:lstStyle/>
          <a:p>
            <a:pPr eaLnBrk="1" hangingPunct="1">
              <a:buFont typeface="Wingdings" pitchFamily="2" charset="2"/>
              <a:buNone/>
              <a:defRPr/>
            </a:pPr>
            <a:endParaRPr lang="en-US" dirty="0" smtClean="0"/>
          </a:p>
          <a:p>
            <a:pPr eaLnBrk="1" hangingPunct="1">
              <a:defRPr/>
            </a:pPr>
            <a:r>
              <a:rPr lang="en-US" dirty="0" smtClean="0"/>
              <a:t>Skill development</a:t>
            </a:r>
          </a:p>
          <a:p>
            <a:pPr eaLnBrk="1" hangingPunct="1">
              <a:defRPr/>
            </a:pPr>
            <a:r>
              <a:rPr lang="en-US" dirty="0" smtClean="0"/>
              <a:t>Education/training/extended learning opportunity</a:t>
            </a:r>
          </a:p>
          <a:p>
            <a:pPr eaLnBrk="1" hangingPunct="1">
              <a:defRPr/>
            </a:pPr>
            <a:r>
              <a:rPr lang="en-US" dirty="0" smtClean="0"/>
              <a:t>Self Marketing</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Slate">
      <a:dk1>
        <a:sysClr val="windowText" lastClr="000000"/>
      </a:dk1>
      <a:lt1>
        <a:sysClr val="window" lastClr="FFFFFF"/>
      </a:lt1>
      <a:dk2>
        <a:srgbClr val="433838"/>
      </a:dk2>
      <a:lt2>
        <a:srgbClr val="D8D8DC"/>
      </a:lt2>
      <a:accent1>
        <a:srgbClr val="9AA977"/>
      </a:accent1>
      <a:accent2>
        <a:srgbClr val="7BA8A9"/>
      </a:accent2>
      <a:accent3>
        <a:srgbClr val="907E8C"/>
      </a:accent3>
      <a:accent4>
        <a:srgbClr val="6AA07E"/>
      </a:accent4>
      <a:accent5>
        <a:srgbClr val="A5826D"/>
      </a:accent5>
      <a:accent6>
        <a:srgbClr val="BAB5A6"/>
      </a:accent6>
      <a:hlink>
        <a:srgbClr val="50797A"/>
      </a:hlink>
      <a:folHlink>
        <a:srgbClr val="806268"/>
      </a:folHlink>
    </a:clrScheme>
    <a:fontScheme name="Slate">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late">
      <a:fillStyleLst>
        <a:solidFill>
          <a:schemeClr val="phClr"/>
        </a:solidFill>
        <a:gradFill rotWithShape="1">
          <a:gsLst>
            <a:gs pos="0">
              <a:schemeClr val="phClr">
                <a:tint val="80000"/>
                <a:satMod val="150000"/>
              </a:schemeClr>
            </a:gs>
            <a:gs pos="100000">
              <a:schemeClr val="phClr">
                <a:tint val="100000"/>
                <a:shade val="80000"/>
                <a:satMod val="135000"/>
              </a:schemeClr>
            </a:gs>
          </a:gsLst>
          <a:lin ang="5400000" scaled="1"/>
        </a:gradFill>
        <a:blipFill rotWithShape="1">
          <a:blip xmlns:r="http://schemas.openxmlformats.org/officeDocument/2006/relationships" r:embed="rId1">
            <a:duotone>
              <a:schemeClr val="phClr">
                <a:shade val="70000"/>
                <a:satMod val="125000"/>
              </a:schemeClr>
              <a:schemeClr val="phClr">
                <a:tint val="80000"/>
                <a:satMod val="115000"/>
              </a:schemeClr>
            </a:duotone>
          </a:blip>
          <a:stretch/>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190500">
              <a:srgbClr val="151515">
                <a:alpha val="90000"/>
              </a:srgbClr>
            </a:innerShdw>
          </a:effectLst>
          <a:scene3d>
            <a:camera prst="orthographicFront">
              <a:rot lat="0" lon="0" rev="0"/>
            </a:camera>
            <a:lightRig rig="glow" dir="tl"/>
          </a:scene3d>
          <a:sp3d prstMaterial="softmetal">
            <a:bevelT w="0" h="0"/>
          </a:sp3d>
        </a:effectStyle>
        <a:effectStyle>
          <a:effectLst>
            <a:outerShdw blurRad="63500" dist="101600" dir="3000000" sx="101000" sy="101000" rotWithShape="0">
              <a:srgbClr val="252525">
                <a:alpha val="50000"/>
              </a:srgbClr>
            </a:outerShdw>
          </a:effectLst>
          <a:scene3d>
            <a:camera prst="orthographicFront">
              <a:rot lat="0" lon="0" rev="0"/>
            </a:camera>
            <a:lightRig rig="morning" dir="tr">
              <a:rot lat="0" lon="0" rev="1500000"/>
            </a:lightRig>
          </a:scene3d>
          <a:sp3d prstMaterial="translucentPowder">
            <a:bevelT w="38100" h="12700"/>
          </a:sp3d>
        </a:effectStyle>
      </a:effectStyleLst>
      <a:bgFillStyleLst>
        <a:blipFill rotWithShape="1">
          <a:blip xmlns:r="http://schemas.openxmlformats.org/officeDocument/2006/relationships" r:embed="rId2">
            <a:duotone>
              <a:schemeClr val="phClr">
                <a:shade val="70000"/>
                <a:satMod val="115000"/>
              </a:schemeClr>
              <a:schemeClr val="phClr">
                <a:tint val="70000"/>
                <a:satMod val="135000"/>
              </a:schemeClr>
            </a:duotone>
          </a:blip>
          <a:stretch/>
        </a:blipFill>
        <a:blipFill rotWithShape="1">
          <a:blip xmlns:r="http://schemas.openxmlformats.org/officeDocument/2006/relationships" r:embed="rId1">
            <a:duotone>
              <a:schemeClr val="phClr">
                <a:shade val="70000"/>
                <a:satMod val="115000"/>
              </a:schemeClr>
              <a:schemeClr val="phClr">
                <a:tint val="70000"/>
                <a:satMod val="135000"/>
              </a:schemeClr>
            </a:duotone>
          </a:blip>
          <a:stretch/>
        </a:blipFill>
        <a:blipFill rotWithShape="1">
          <a:blip xmlns:r="http://schemas.openxmlformats.org/officeDocument/2006/relationships" r:embed="rId3">
            <a:duotone>
              <a:schemeClr val="phClr">
                <a:shade val="75000"/>
                <a:satMod val="115000"/>
              </a:schemeClr>
              <a:schemeClr val="phClr">
                <a:tint val="80000"/>
                <a:satMod val="125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2185</TotalTime>
  <Words>2859</Words>
  <Application>Microsoft Office PowerPoint</Application>
  <PresentationFormat>On-screen Show (4:3)</PresentationFormat>
  <Paragraphs>323</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Theme1</vt:lpstr>
      <vt:lpstr>PowerPoint Presentation</vt:lpstr>
      <vt:lpstr>OBJECTIVES</vt:lpstr>
      <vt:lpstr>What’s the Point?</vt:lpstr>
      <vt:lpstr>Who You Are?</vt:lpstr>
      <vt:lpstr>PowerPoint Presentation</vt:lpstr>
      <vt:lpstr>Your Experiences</vt:lpstr>
      <vt:lpstr>PowerPoint Presentation</vt:lpstr>
      <vt:lpstr>Where Are You Going?</vt:lpstr>
      <vt:lpstr>How Will You Get There?</vt:lpstr>
      <vt:lpstr>BACKGROUND CHECKS</vt:lpstr>
      <vt:lpstr>The Impact Enrolling to college or a health professions program</vt:lpstr>
      <vt:lpstr>The Impact Why Employment Background  Checks are needed?</vt:lpstr>
      <vt:lpstr>The Impact Be Proactive Against Identify Theft</vt:lpstr>
      <vt:lpstr>The Impact Gaining Hospital Employment</vt:lpstr>
      <vt:lpstr>Background Checks: The Process</vt:lpstr>
      <vt:lpstr>When Making Application BE PREPARED</vt:lpstr>
      <vt:lpstr>Credibility </vt:lpstr>
      <vt:lpstr>PowerPoint Presentation</vt:lpstr>
      <vt:lpstr>PowerPoint Presentation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Larrissa Clavon</cp:lastModifiedBy>
  <cp:revision>71</cp:revision>
  <cp:lastPrinted>1601-01-01T00:00:00Z</cp:lastPrinted>
  <dcterms:created xsi:type="dcterms:W3CDTF">2009-07-13T15:05:47Z</dcterms:created>
  <dcterms:modified xsi:type="dcterms:W3CDTF">2015-01-27T23:47:04Z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TC102037561033</vt:lpwstr>
  </property>
</Properties>
</file>