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70" r:id="rId7"/>
    <p:sldId id="258" r:id="rId8"/>
    <p:sldId id="267" r:id="rId9"/>
    <p:sldId id="269" r:id="rId10"/>
    <p:sldId id="276" r:id="rId11"/>
    <p:sldId id="275" r:id="rId12"/>
    <p:sldId id="272" r:id="rId13"/>
    <p:sldId id="271" r:id="rId14"/>
    <p:sldId id="273" r:id="rId15"/>
    <p:sldId id="274" r:id="rId16"/>
    <p:sldId id="268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ern" initials="s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85891" autoAdjust="0"/>
  </p:normalViewPr>
  <p:slideViewPr>
    <p:cSldViewPr>
      <p:cViewPr>
        <p:scale>
          <a:sx n="107" d="100"/>
          <a:sy n="107" d="100"/>
        </p:scale>
        <p:origin x="-9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6A436-15EF-4D6C-94F6-C6405D88CCFA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E7E1-A6A1-42EB-82C0-4CD0B0AB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Conclusion: mention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E7E1-A6A1-42EB-82C0-4CD0B0AB4D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907BC7-66B7-4FAF-9362-C6970C22B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C57F-F933-4B1D-B2AA-041EE234B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A924F-010C-4990-92E2-2F7C78058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016C-2661-4E4C-9FD5-10E44C863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B944D-C305-429B-8C1A-9EF20FDAD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9004A-959C-40E8-82D1-7F8845649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880D8-5BB4-4058-BD34-021D36ADF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796EB-4CEE-4130-8779-788A78FE5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9F747-17EB-4DC4-8D56-12D08B074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40FCB-FCB9-458F-9E74-8C3950898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EBBF-1414-4F32-B056-05545A34A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8B0630-5206-456D-B267-9B3671DD600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TEACH</a:t>
            </a:r>
            <a:br>
              <a:rPr lang="en-US" sz="4800" dirty="0" smtClean="0"/>
            </a:br>
            <a:r>
              <a:rPr lang="en-US" sz="4800" dirty="0" smtClean="0"/>
              <a:t>Teen Education and Careers in Healthcare</a:t>
            </a:r>
            <a:endParaRPr lang="en-US" sz="4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2819400"/>
            <a:ext cx="4191000" cy="2362200"/>
          </a:xfrm>
        </p:spPr>
        <p:txBody>
          <a:bodyPr/>
          <a:lstStyle/>
          <a:p>
            <a:pPr algn="r"/>
            <a:r>
              <a:rPr lang="en-US" dirty="0" smtClean="0"/>
              <a:t>American Medical Students Association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5257800" cy="4800600"/>
          </a:xfrm>
        </p:spPr>
        <p:txBody>
          <a:bodyPr/>
          <a:lstStyle/>
          <a:p>
            <a:r>
              <a:rPr lang="en-US" dirty="0" smtClean="0"/>
              <a:t>Duties:</a:t>
            </a:r>
          </a:p>
          <a:p>
            <a:pPr lvl="1"/>
            <a:r>
              <a:rPr lang="en-US" dirty="0" smtClean="0"/>
              <a:t>Treat patient under doctor’s recommendations</a:t>
            </a:r>
          </a:p>
          <a:p>
            <a:r>
              <a:rPr lang="en-US" dirty="0" smtClean="0"/>
              <a:t>Training/education required:</a:t>
            </a:r>
          </a:p>
          <a:p>
            <a:pPr lvl="1"/>
            <a:r>
              <a:rPr lang="en-US" dirty="0" smtClean="0"/>
              <a:t>Requires 4 year college</a:t>
            </a:r>
          </a:p>
          <a:p>
            <a:pPr lvl="1"/>
            <a:r>
              <a:rPr lang="en-US" dirty="0" smtClean="0"/>
              <a:t>Length of additional training depends on degree pursued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Registered nurse</a:t>
            </a:r>
          </a:p>
          <a:p>
            <a:pPr lvl="1"/>
            <a:r>
              <a:rPr lang="en-US" dirty="0" smtClean="0"/>
              <a:t>Nurse practitioner</a:t>
            </a:r>
          </a:p>
        </p:txBody>
      </p:sp>
      <p:pic>
        <p:nvPicPr>
          <p:cNvPr id="9" name="Picture 3" descr="C:\Documents and Settings\intern\Local Settings\Temporary Internet Files\Content.IE5\CPQ7K56V\MPj041006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661" y="1676400"/>
            <a:ext cx="3049339" cy="4571777"/>
          </a:xfrm>
          <a:prstGeom prst="rect">
            <a:avLst/>
          </a:prstGeom>
          <a:noFill/>
          <a:effectLst>
            <a:innerShdw blurRad="635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5257800" cy="4800600"/>
          </a:xfrm>
        </p:spPr>
        <p:txBody>
          <a:bodyPr/>
          <a:lstStyle/>
          <a:p>
            <a:r>
              <a:rPr lang="en-US" dirty="0" smtClean="0"/>
              <a:t>Duties:</a:t>
            </a:r>
          </a:p>
          <a:p>
            <a:pPr lvl="1"/>
            <a:r>
              <a:rPr lang="en-US" dirty="0" smtClean="0"/>
              <a:t>Tend to have one specific function in workplace</a:t>
            </a:r>
            <a:r>
              <a:rPr lang="en-US" smtClean="0"/>
              <a:t>, limited </a:t>
            </a:r>
            <a:r>
              <a:rPr lang="en-US" dirty="0" smtClean="0"/>
              <a:t>duties</a:t>
            </a:r>
          </a:p>
          <a:p>
            <a:r>
              <a:rPr lang="en-US" dirty="0" smtClean="0"/>
              <a:t>Training/education required:</a:t>
            </a:r>
          </a:p>
          <a:p>
            <a:pPr lvl="1"/>
            <a:r>
              <a:rPr lang="en-US" dirty="0" smtClean="0"/>
              <a:t>Most don’t require college</a:t>
            </a:r>
          </a:p>
          <a:p>
            <a:pPr lvl="1"/>
            <a:r>
              <a:rPr lang="en-US" dirty="0" smtClean="0"/>
              <a:t>Most require short training program (~1 year)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Surgical tech, radiology tech, ER tech, etc.</a:t>
            </a:r>
          </a:p>
        </p:txBody>
      </p:sp>
      <p:pic>
        <p:nvPicPr>
          <p:cNvPr id="6" name="Picture 6" descr="C:\Documents and Settings\intern\Local Settings\Temporary Internet Files\Content.IE5\T8JHB33P\MPj04021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337" y="1752600"/>
            <a:ext cx="2998663" cy="4495800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696200" cy="4800600"/>
          </a:xfrm>
        </p:spPr>
        <p:txBody>
          <a:bodyPr/>
          <a:lstStyle/>
          <a:p>
            <a:r>
              <a:rPr lang="en-US" dirty="0" smtClean="0"/>
              <a:t>Duties:</a:t>
            </a:r>
          </a:p>
          <a:p>
            <a:pPr lvl="1"/>
            <a:r>
              <a:rPr lang="en-US" dirty="0" smtClean="0"/>
              <a:t>Preventative healthcare and treatment dealing with the mouth, teeth, tongue, and gums</a:t>
            </a:r>
          </a:p>
          <a:p>
            <a:r>
              <a:rPr lang="en-US" dirty="0" smtClean="0"/>
              <a:t>Training/education required:</a:t>
            </a:r>
          </a:p>
        </p:txBody>
      </p:sp>
      <p:pic>
        <p:nvPicPr>
          <p:cNvPr id="8194" name="Picture 2" descr="C:\Documents and Settings\intern\Local Settings\Temporary Internet Files\Content.IE5\8TG14CNZ\MPj042655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00400"/>
            <a:ext cx="3505200" cy="3505200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31242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Dentist: college, dental school (8 years after HS)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Assistant: training program (2 years)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Hygienist: training program (2 years)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Lab Tech: training optional (2 years)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4876800" cy="4800600"/>
          </a:xfrm>
        </p:spPr>
        <p:txBody>
          <a:bodyPr/>
          <a:lstStyle/>
          <a:p>
            <a:r>
              <a:rPr lang="en-US" dirty="0" smtClean="0"/>
              <a:t>Duties:</a:t>
            </a:r>
          </a:p>
          <a:p>
            <a:pPr lvl="1"/>
            <a:r>
              <a:rPr lang="en-US" dirty="0" smtClean="0"/>
              <a:t>Preventative healthcare and treatment dealing with the eyes and patients’ sight</a:t>
            </a:r>
          </a:p>
          <a:p>
            <a:r>
              <a:rPr lang="en-US" dirty="0" smtClean="0"/>
              <a:t>Training/education required:</a:t>
            </a:r>
          </a:p>
          <a:p>
            <a:pPr lvl="1"/>
            <a:r>
              <a:rPr lang="en-US" dirty="0" smtClean="0"/>
              <a:t>Dispensing: optional training (0-2 years after HS)</a:t>
            </a:r>
          </a:p>
          <a:p>
            <a:pPr lvl="1"/>
            <a:r>
              <a:rPr lang="en-US" dirty="0" smtClean="0"/>
              <a:t>Optometrist: college, optometry school (8 years)</a:t>
            </a:r>
          </a:p>
          <a:p>
            <a:pPr lvl="1"/>
            <a:r>
              <a:rPr lang="en-US" dirty="0" smtClean="0"/>
              <a:t>Lab tech: training with employer</a:t>
            </a:r>
          </a:p>
        </p:txBody>
      </p:sp>
      <p:pic>
        <p:nvPicPr>
          <p:cNvPr id="7170" name="Picture 2" descr="C:\Documents and Settings\intern\Local Settings\Temporary Internet Files\Content.IE5\BFLPFSMF\MPj042436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4267200" cy="42672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Duties:</a:t>
            </a:r>
          </a:p>
          <a:p>
            <a:pPr lvl="1"/>
            <a:r>
              <a:rPr lang="en-US" dirty="0" smtClean="0"/>
              <a:t>Treating mostly athletes at various skill levels to improve their range of motion or to aid recovery</a:t>
            </a:r>
          </a:p>
          <a:p>
            <a:r>
              <a:rPr lang="en-US" dirty="0" smtClean="0"/>
              <a:t>Training/education required:</a:t>
            </a:r>
          </a:p>
          <a:p>
            <a:pPr lvl="1"/>
            <a:r>
              <a:rPr lang="en-US" dirty="0" smtClean="0"/>
              <a:t>Exercise Physiologist: college, training (0-2 years after high school)</a:t>
            </a:r>
          </a:p>
          <a:p>
            <a:pPr lvl="1"/>
            <a:r>
              <a:rPr lang="en-US" dirty="0" smtClean="0"/>
              <a:t>Physical Therapist:</a:t>
            </a:r>
          </a:p>
          <a:p>
            <a:pPr lvl="1">
              <a:buNone/>
            </a:pPr>
            <a:r>
              <a:rPr lang="en-US" dirty="0" smtClean="0"/>
              <a:t>     college, physical</a:t>
            </a:r>
          </a:p>
          <a:p>
            <a:pPr lvl="1">
              <a:buNone/>
            </a:pPr>
            <a:r>
              <a:rPr lang="en-US" dirty="0" smtClean="0"/>
              <a:t>     therapy school</a:t>
            </a:r>
          </a:p>
          <a:p>
            <a:pPr lvl="1">
              <a:buNone/>
            </a:pPr>
            <a:r>
              <a:rPr lang="en-US" dirty="0" smtClean="0"/>
              <a:t>     (6-9 years)</a:t>
            </a:r>
          </a:p>
        </p:txBody>
      </p:sp>
      <p:pic>
        <p:nvPicPr>
          <p:cNvPr id="5" name="Picture 3" descr="C:\Documents and Settings\intern\Local Settings\Temporary Internet Files\Content.IE5\8DAR05QV\MPj040677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27120"/>
            <a:ext cx="3749040" cy="2999232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Duties:</a:t>
            </a:r>
          </a:p>
          <a:p>
            <a:pPr lvl="1"/>
            <a:r>
              <a:rPr lang="en-US" dirty="0" smtClean="0"/>
              <a:t>Treat patients requiring immediate medical attention in/on the way to the hospital</a:t>
            </a:r>
          </a:p>
          <a:p>
            <a:r>
              <a:rPr lang="en-US" dirty="0" smtClean="0"/>
              <a:t>Training/education required:</a:t>
            </a:r>
          </a:p>
          <a:p>
            <a:pPr lvl="1"/>
            <a:r>
              <a:rPr lang="en-US" dirty="0" smtClean="0"/>
              <a:t>Emergency medical technician: training (1 year after high school)</a:t>
            </a:r>
          </a:p>
        </p:txBody>
      </p:sp>
      <p:pic>
        <p:nvPicPr>
          <p:cNvPr id="4" name="Picture 3" descr="C:\Documents and Settings\intern\Local Settings\Temporary Internet Files\Content.IE5\T8JHB33P\MPj04004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255" y="3657600"/>
            <a:ext cx="4457745" cy="2970668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4038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-- Paramedic: EMT</a:t>
            </a:r>
          </a:p>
          <a:p>
            <a:pPr marL="0" lvl="1"/>
            <a:r>
              <a:rPr lang="en-US" sz="2400" dirty="0" smtClean="0"/>
              <a:t>   and 1 year</a:t>
            </a:r>
          </a:p>
          <a:p>
            <a:pPr marL="0" lvl="1"/>
            <a:r>
              <a:rPr lang="en-US" sz="2400" dirty="0" smtClean="0"/>
              <a:t>   additional training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315200" cy="4800600"/>
          </a:xfrm>
        </p:spPr>
        <p:txBody>
          <a:bodyPr/>
          <a:lstStyle/>
          <a:p>
            <a:r>
              <a:rPr lang="en-US" dirty="0" smtClean="0"/>
              <a:t>There are also many other healthcare-related careers:</a:t>
            </a:r>
          </a:p>
          <a:p>
            <a:pPr lvl="1"/>
            <a:r>
              <a:rPr lang="en-US" dirty="0" smtClean="0"/>
              <a:t>Veterinarian and veterinarian technician</a:t>
            </a:r>
          </a:p>
          <a:p>
            <a:pPr lvl="1"/>
            <a:r>
              <a:rPr lang="en-US" dirty="0" smtClean="0"/>
              <a:t>Community health worker</a:t>
            </a:r>
          </a:p>
          <a:p>
            <a:pPr lvl="1"/>
            <a:r>
              <a:rPr lang="en-US" dirty="0" smtClean="0"/>
              <a:t>Hospital administration</a:t>
            </a:r>
          </a:p>
          <a:p>
            <a:pPr lvl="1"/>
            <a:r>
              <a:rPr lang="en-US" dirty="0" smtClean="0"/>
              <a:t>Hospital information manager</a:t>
            </a:r>
          </a:p>
          <a:p>
            <a:pPr lvl="1"/>
            <a:r>
              <a:rPr lang="en-US" dirty="0" smtClean="0"/>
              <a:t>Food safety specialist</a:t>
            </a:r>
          </a:p>
          <a:p>
            <a:pPr lvl="1"/>
            <a:r>
              <a:rPr lang="en-US" dirty="0" smtClean="0"/>
              <a:t>Medical coder</a:t>
            </a:r>
          </a:p>
          <a:p>
            <a:pPr lvl="1"/>
            <a:r>
              <a:rPr lang="en-US" dirty="0" smtClean="0"/>
              <a:t>Etc…</a:t>
            </a:r>
          </a:p>
        </p:txBody>
      </p:sp>
      <p:pic>
        <p:nvPicPr>
          <p:cNvPr id="8" name="Picture 10" descr="C:\Documents and Settings\intern\Local Settings\Temporary Internet Files\Content.IE5\T8JHB33P\MPj040945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43200"/>
            <a:ext cx="2609999" cy="3924579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should I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5562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high school</a:t>
            </a:r>
          </a:p>
          <a:p>
            <a:pPr marL="914400" lvl="1" indent="-514350"/>
            <a:r>
              <a:rPr lang="en-US" dirty="0" smtClean="0"/>
              <a:t>get a diploma</a:t>
            </a:r>
          </a:p>
          <a:p>
            <a:pPr marL="1314450" lvl="2" indent="-514350"/>
            <a:r>
              <a:rPr lang="en-US" dirty="0" smtClean="0"/>
              <a:t>Increased pay, more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your research</a:t>
            </a:r>
          </a:p>
          <a:p>
            <a:pPr marL="914400" lvl="1" indent="-514350"/>
            <a:r>
              <a:rPr lang="en-US" dirty="0" smtClean="0"/>
              <a:t>Figure out what interests you and what extra schooling/training it requires</a:t>
            </a:r>
          </a:p>
          <a:p>
            <a:pPr marL="1314450" lvl="2" indent="-457200"/>
            <a:r>
              <a:rPr lang="en-US" dirty="0" smtClean="0"/>
              <a:t>Technician? – short training</a:t>
            </a:r>
          </a:p>
          <a:p>
            <a:pPr marL="1314450" lvl="2" indent="-457200"/>
            <a:r>
              <a:rPr lang="en-US" dirty="0" smtClean="0"/>
              <a:t>Doctor? – college and medical school</a:t>
            </a:r>
          </a:p>
          <a:p>
            <a:pPr marL="1314450" lvl="2" indent="-457200"/>
            <a:r>
              <a:rPr lang="en-US" dirty="0" smtClean="0"/>
              <a:t>Specialist (e.g. physical therapy) – college and extra training</a:t>
            </a:r>
            <a:endParaRPr lang="en-US" dirty="0"/>
          </a:p>
        </p:txBody>
      </p:sp>
      <p:pic>
        <p:nvPicPr>
          <p:cNvPr id="14340" name="Picture 4" descr="C:\Documents and Settings\intern\Local Settings\Temporary Internet Files\Content.IE5\CPQ7K56V\MPj043170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1800" y="1600200"/>
            <a:ext cx="3429000" cy="50292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should I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Seek out resources</a:t>
            </a:r>
          </a:p>
          <a:p>
            <a:pPr marL="914400" lvl="1" indent="-514350"/>
            <a:r>
              <a:rPr lang="en-US" dirty="0" smtClean="0"/>
              <a:t>Ask for help</a:t>
            </a:r>
          </a:p>
          <a:p>
            <a:pPr marL="1314450" lvl="2" indent="-514350"/>
            <a:r>
              <a:rPr lang="en-US" dirty="0" smtClean="0"/>
              <a:t>Contact a professional in</a:t>
            </a:r>
          </a:p>
          <a:p>
            <a:pPr marL="1314450" lvl="2" indent="-514350">
              <a:buNone/>
            </a:pPr>
            <a:r>
              <a:rPr lang="en-US" dirty="0" smtClean="0"/>
              <a:t>        that particular field</a:t>
            </a:r>
          </a:p>
          <a:p>
            <a:pPr marL="1314450" lvl="2" indent="-514350"/>
            <a:r>
              <a:rPr lang="en-US" dirty="0" smtClean="0"/>
              <a:t>Parents</a:t>
            </a:r>
          </a:p>
          <a:p>
            <a:pPr marL="1314450" lvl="2" indent="-514350"/>
            <a:r>
              <a:rPr lang="en-US" dirty="0" smtClean="0"/>
              <a:t>Career counselor</a:t>
            </a:r>
          </a:p>
          <a:p>
            <a:pPr marL="1314450" lvl="2" indent="-514350"/>
            <a:r>
              <a:rPr lang="en-US" dirty="0" smtClean="0"/>
              <a:t>Advisor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Get experience now</a:t>
            </a:r>
          </a:p>
          <a:p>
            <a:pPr marL="914400" lvl="1" indent="-514350"/>
            <a:r>
              <a:rPr lang="en-US" dirty="0" smtClean="0"/>
              <a:t>Shadow a professional</a:t>
            </a:r>
          </a:p>
          <a:p>
            <a:pPr marL="914400" lvl="1" indent="-514350"/>
            <a:r>
              <a:rPr lang="en-US" dirty="0" smtClean="0"/>
              <a:t>Volunteer in healthcare</a:t>
            </a:r>
          </a:p>
        </p:txBody>
      </p:sp>
      <p:pic>
        <p:nvPicPr>
          <p:cNvPr id="5" name="Picture 3" descr="C:\Documents and Settings\intern\Local Settings\Temporary Internet Files\Content.IE5\KCGVXFJS\MPj04221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738" y="1371600"/>
            <a:ext cx="3405262" cy="51054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Healthcare is awesome!</a:t>
            </a:r>
          </a:p>
          <a:p>
            <a:pPr lvl="1"/>
            <a:r>
              <a:rPr lang="en-US" dirty="0" smtClean="0"/>
              <a:t>Helping people is rewarding</a:t>
            </a:r>
          </a:p>
          <a:p>
            <a:pPr lvl="1"/>
            <a:r>
              <a:rPr lang="en-US" dirty="0" smtClean="0"/>
              <a:t>More detailed information is</a:t>
            </a:r>
          </a:p>
          <a:p>
            <a:pPr lvl="1">
              <a:buNone/>
            </a:pPr>
            <a:r>
              <a:rPr lang="en-US" dirty="0" smtClean="0"/>
              <a:t>    available if you’d like</a:t>
            </a:r>
          </a:p>
          <a:p>
            <a:r>
              <a:rPr lang="en-US" dirty="0" smtClean="0"/>
              <a:t>Get involved now!</a:t>
            </a:r>
          </a:p>
          <a:p>
            <a:pPr lvl="1"/>
            <a:r>
              <a:rPr lang="en-US" dirty="0" smtClean="0"/>
              <a:t>There are plenty of</a:t>
            </a:r>
          </a:p>
          <a:p>
            <a:pPr lvl="1">
              <a:buNone/>
            </a:pPr>
            <a:r>
              <a:rPr lang="en-US" dirty="0" smtClean="0"/>
              <a:t>    opportunities available</a:t>
            </a:r>
          </a:p>
          <a:p>
            <a:pPr lvl="1"/>
            <a:r>
              <a:rPr lang="en-US" dirty="0" smtClean="0"/>
              <a:t>Looks good for college too!</a:t>
            </a:r>
          </a:p>
          <a:p>
            <a:pPr lvl="1"/>
            <a:endParaRPr lang="en-US" dirty="0" smtClean="0"/>
          </a:p>
        </p:txBody>
      </p:sp>
      <p:pic>
        <p:nvPicPr>
          <p:cNvPr id="13314" name="Picture 2" descr="C:\Documents and Settings\intern\Local Settings\Temporary Internet Files\Content.IE5\0H27KDMZ\MPj040520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28751"/>
            <a:ext cx="2971800" cy="5200649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healthcare a good choice?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620000" cy="5181600"/>
          </a:xfrm>
        </p:spPr>
        <p:txBody>
          <a:bodyPr/>
          <a:lstStyle/>
          <a:p>
            <a:r>
              <a:rPr lang="en-US" sz="2400" dirty="0" smtClean="0"/>
              <a:t>Healthcare affects many people</a:t>
            </a:r>
          </a:p>
          <a:p>
            <a:pPr lvl="1"/>
            <a:r>
              <a:rPr lang="en-US" dirty="0" smtClean="0"/>
              <a:t>Illnesses do not discriminate based on ethnicity, wealth, or location</a:t>
            </a:r>
          </a:p>
          <a:p>
            <a:pPr lvl="2"/>
            <a:r>
              <a:rPr lang="en-US" dirty="0" smtClean="0"/>
              <a:t>As a professional in healthcare, you help a wide variety of people. You will always have something to do.</a:t>
            </a:r>
          </a:p>
        </p:txBody>
      </p:sp>
      <p:pic>
        <p:nvPicPr>
          <p:cNvPr id="1031" name="Picture 7" descr="C:\Documents and Settings\intern\Local Settings\Temporary Internet Files\Content.IE5\T8JHB33P\MPj043718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0"/>
            <a:ext cx="3203450" cy="3200400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590800" y="33528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en-US" dirty="0" smtClean="0"/>
              <a:t>Depending on which career it is, situations may change constantly and present you with new, exciting scenarios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healthcare a good choice?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Healthcare careers ensure job stability</a:t>
            </a:r>
          </a:p>
          <a:p>
            <a:pPr lvl="1"/>
            <a:r>
              <a:rPr lang="en-US" dirty="0" smtClean="0"/>
              <a:t>Illnesses aren’t going anywhere, so there will always be a need for professionals in the healthcare field</a:t>
            </a:r>
          </a:p>
          <a:p>
            <a:pPr lvl="1"/>
            <a:r>
              <a:rPr lang="en-US" dirty="0" smtClean="0"/>
              <a:t>Some professions are being put out of business by improving technology</a:t>
            </a:r>
          </a:p>
          <a:p>
            <a:pPr lvl="2"/>
            <a:r>
              <a:rPr lang="en-US" dirty="0" smtClean="0"/>
              <a:t>Healthcare careers require human interpretation, not just technology</a:t>
            </a:r>
          </a:p>
          <a:p>
            <a:pPr lvl="1"/>
            <a:r>
              <a:rPr lang="en-US" dirty="0" smtClean="0"/>
              <a:t>As people continue to get sick and the population grows, there is an increased need for health professionals</a:t>
            </a:r>
          </a:p>
          <a:p>
            <a:pPr lvl="2"/>
            <a:r>
              <a:rPr lang="en-US" sz="2400" dirty="0" smtClean="0"/>
              <a:t>4 of America’s top 10 fastest-growing careers are healthcare-related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healthcare a good choice?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Health-related careers are well-paid</a:t>
            </a:r>
          </a:p>
          <a:p>
            <a:pPr lvl="1"/>
            <a:r>
              <a:rPr lang="en-US" dirty="0" smtClean="0"/>
              <a:t>14 of America’s top 20 well-paying careers are healthcare-related</a:t>
            </a:r>
          </a:p>
          <a:p>
            <a:pPr lvl="1"/>
            <a:r>
              <a:rPr lang="en-US" dirty="0" smtClean="0"/>
              <a:t>With just a training program after high school, you could be making above the average annual income in the US</a:t>
            </a:r>
          </a:p>
          <a:p>
            <a:pPr lvl="2"/>
            <a:r>
              <a:rPr lang="en-US" dirty="0" smtClean="0"/>
              <a:t>But careers that require college make much more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2" name="Picture 4" descr="C:\Documents and Settings\intern\Local Settings\Temporary Internet Files\Content.IE5\0H27KDMZ\MPj040339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14800"/>
            <a:ext cx="3901440" cy="2599944"/>
          </a:xfrm>
          <a:prstGeom prst="rect">
            <a:avLst/>
          </a:prstGeom>
          <a:noFill/>
          <a:effectLst>
            <a:innerShdw blurRad="254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healthcare a good choice?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Healthcare careers are diverse</a:t>
            </a:r>
          </a:p>
          <a:p>
            <a:pPr lvl="1"/>
            <a:r>
              <a:rPr lang="en-US" dirty="0" smtClean="0"/>
              <a:t>There are many aspects to maintaining good health and preventing illness</a:t>
            </a:r>
          </a:p>
          <a:p>
            <a:pPr lvl="2"/>
            <a:r>
              <a:rPr lang="en-US" sz="1600" dirty="0" smtClean="0"/>
              <a:t>Foot, mouth, heart, drugs, community health… the list goes on!</a:t>
            </a:r>
            <a:endParaRPr lang="en-US" sz="1600" dirty="0"/>
          </a:p>
        </p:txBody>
      </p:sp>
      <p:pic>
        <p:nvPicPr>
          <p:cNvPr id="3076" name="Picture 4" descr="C:\Documents and Settings\intern\Local Settings\Temporary Internet Files\Content.IE5\BFLPFSMF\MPj042215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97756"/>
            <a:ext cx="5334000" cy="3546276"/>
          </a:xfrm>
          <a:prstGeom prst="rect">
            <a:avLst/>
          </a:prstGeom>
          <a:noFill/>
          <a:effectLst>
            <a:innerShdw blurRad="635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opens many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degree in medicine, you can pursue:</a:t>
            </a:r>
          </a:p>
          <a:p>
            <a:pPr lvl="1"/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Policy/Politics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Volunteering</a:t>
            </a:r>
          </a:p>
          <a:p>
            <a:pPr lvl="1"/>
            <a:r>
              <a:rPr lang="en-US" dirty="0" smtClean="0"/>
              <a:t>Advocacy </a:t>
            </a:r>
          </a:p>
          <a:p>
            <a:pPr lvl="1"/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4098" name="Picture 2" descr="C:\Documents and Settings\intern\Local Settings\Temporary Internet Files\Content.IE5\8DAR05QV\MPj040094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981200"/>
            <a:ext cx="5048250" cy="4114800"/>
          </a:xfrm>
          <a:prstGeom prst="rect">
            <a:avLst/>
          </a:prstGeom>
          <a:noFill/>
          <a:effectLst>
            <a:innerShdw blurRad="635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health-related careers right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you…</a:t>
            </a:r>
          </a:p>
          <a:p>
            <a:pPr lvl="1"/>
            <a:r>
              <a:rPr lang="en-US" dirty="0" smtClean="0"/>
              <a:t>Like to solve problems or are a creative thinker</a:t>
            </a:r>
          </a:p>
          <a:p>
            <a:pPr lvl="1"/>
            <a:r>
              <a:rPr lang="en-US" dirty="0" smtClean="0"/>
              <a:t>Are eager to learn and/or a fast learner</a:t>
            </a:r>
          </a:p>
          <a:p>
            <a:pPr lvl="1"/>
            <a:r>
              <a:rPr lang="en-US" dirty="0" smtClean="0"/>
              <a:t>Like to help people</a:t>
            </a:r>
          </a:p>
          <a:p>
            <a:pPr lvl="1"/>
            <a:r>
              <a:rPr lang="en-US" dirty="0" smtClean="0"/>
              <a:t>Are a people-person</a:t>
            </a:r>
          </a:p>
          <a:p>
            <a:pPr lvl="1"/>
            <a:r>
              <a:rPr lang="en-US" dirty="0" smtClean="0"/>
              <a:t>Like science/medicine</a:t>
            </a:r>
          </a:p>
          <a:p>
            <a:pPr lvl="1"/>
            <a:r>
              <a:rPr lang="en-US" dirty="0" smtClean="0"/>
              <a:t>Pay attention to details</a:t>
            </a:r>
          </a:p>
          <a:p>
            <a:pPr lvl="1"/>
            <a:r>
              <a:rPr lang="en-US" dirty="0" smtClean="0"/>
              <a:t>Handle pressure well</a:t>
            </a:r>
          </a:p>
        </p:txBody>
      </p:sp>
      <p:pic>
        <p:nvPicPr>
          <p:cNvPr id="5123" name="Picture 3" descr="C:\Documents and Settings\intern\Local Settings\Temporary Internet Files\Content.IE5\SX6N0PA7\MPj03992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505200" cy="3505200"/>
          </a:xfrm>
          <a:prstGeom prst="rect">
            <a:avLst/>
          </a:prstGeom>
          <a:noFill/>
          <a:effectLst>
            <a:innerShdw blurRad="6350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in healthcare?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options</a:t>
            </a:r>
          </a:p>
          <a:p>
            <a:pPr lvl="1"/>
            <a:r>
              <a:rPr lang="en-US" dirty="0" smtClean="0"/>
              <a:t>Aside from doctors (MD, DO) and nurses (RN)…</a:t>
            </a:r>
          </a:p>
          <a:p>
            <a:pPr lvl="2"/>
            <a:r>
              <a:rPr lang="en-US" dirty="0" smtClean="0"/>
              <a:t>Technicians (ECG, surgical, x-ray, clinical lab, etc…)</a:t>
            </a:r>
          </a:p>
          <a:p>
            <a:pPr lvl="2"/>
            <a:r>
              <a:rPr lang="en-US" dirty="0" smtClean="0"/>
              <a:t>Dentists (dental hygienist, dental lab technician, etc…)</a:t>
            </a:r>
          </a:p>
          <a:p>
            <a:pPr lvl="2"/>
            <a:r>
              <a:rPr lang="en-US" dirty="0" smtClean="0"/>
              <a:t>Optometrists (dispensing, ophthalmic lab tech, etc…)</a:t>
            </a:r>
          </a:p>
          <a:p>
            <a:pPr lvl="2"/>
            <a:r>
              <a:rPr lang="en-US" dirty="0" smtClean="0"/>
              <a:t>Sports medicine (trainer, physical therapist, etc…)</a:t>
            </a:r>
          </a:p>
          <a:p>
            <a:pPr lvl="2"/>
            <a:r>
              <a:rPr lang="en-US" dirty="0" smtClean="0"/>
              <a:t>Alternative medicine (acupuncture, etc…)</a:t>
            </a:r>
          </a:p>
          <a:p>
            <a:pPr lvl="2"/>
            <a:r>
              <a:rPr lang="en-US" dirty="0" smtClean="0"/>
              <a:t>Emergency medicine (paramedic, EMT, etc…)</a:t>
            </a:r>
          </a:p>
          <a:p>
            <a:pPr lvl="2"/>
            <a:r>
              <a:rPr lang="en-US" dirty="0" smtClean="0"/>
              <a:t>And many more! (genetic counselor, massage therapist, home care aide, nutritionist, </a:t>
            </a:r>
            <a:r>
              <a:rPr lang="en-US" dirty="0" err="1" smtClean="0"/>
              <a:t>dosimetrist</a:t>
            </a:r>
            <a:r>
              <a:rPr lang="en-US" dirty="0" smtClean="0"/>
              <a:t>, speech pathologist, chiropractor, occupational therapy, 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Doctors (DO or 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5257800" cy="4800600"/>
          </a:xfrm>
        </p:spPr>
        <p:txBody>
          <a:bodyPr/>
          <a:lstStyle/>
          <a:p>
            <a:r>
              <a:rPr lang="en-US" dirty="0" smtClean="0"/>
              <a:t>Duties:</a:t>
            </a:r>
          </a:p>
          <a:p>
            <a:pPr lvl="1"/>
            <a:r>
              <a:rPr lang="en-US" dirty="0" smtClean="0"/>
              <a:t>Treat and prevent illness, injury, or disease</a:t>
            </a:r>
          </a:p>
          <a:p>
            <a:r>
              <a:rPr lang="en-US" dirty="0" smtClean="0"/>
              <a:t>Training/education required:</a:t>
            </a:r>
          </a:p>
          <a:p>
            <a:pPr lvl="1"/>
            <a:r>
              <a:rPr lang="en-US" dirty="0" smtClean="0"/>
              <a:t>Requires 4 year college and 4 year medical school</a:t>
            </a:r>
          </a:p>
          <a:p>
            <a:pPr lvl="1"/>
            <a:r>
              <a:rPr lang="en-US" dirty="0" smtClean="0"/>
              <a:t>Also requires additional training after medical school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Surgeons, radiology/oncology, OBGYN, family medicine, etc.</a:t>
            </a:r>
          </a:p>
        </p:txBody>
      </p:sp>
      <p:pic>
        <p:nvPicPr>
          <p:cNvPr id="2054" name="Picture 6" descr="C:\Documents and Settings\intern\Local Settings\Temporary Internet Files\Content.IE5\SX6N0PA7\MPj04410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0"/>
            <a:ext cx="4949952" cy="49499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pulse design template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pulse design template</Template>
  <TotalTime>1362</TotalTime>
  <Words>896</Words>
  <Application>Microsoft Office PowerPoint</Application>
  <PresentationFormat>On-screen Show (4:3)</PresentationFormat>
  <Paragraphs>151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Health pulse design template</vt:lpstr>
      <vt:lpstr>TEACH Teen Education and Careers in Healthcare</vt:lpstr>
      <vt:lpstr>Why is healthcare a good choice?</vt:lpstr>
      <vt:lpstr>Why is healthcare a good choice?</vt:lpstr>
      <vt:lpstr>Why is healthcare a good choice?</vt:lpstr>
      <vt:lpstr>Why is healthcare a good choice?</vt:lpstr>
      <vt:lpstr>Medicine opens many options</vt:lpstr>
      <vt:lpstr>Who are health-related careers right for?</vt:lpstr>
      <vt:lpstr>What can I do in healthcare?</vt:lpstr>
      <vt:lpstr>Doctors (DO or MD)</vt:lpstr>
      <vt:lpstr>Nurses</vt:lpstr>
      <vt:lpstr>Technicians</vt:lpstr>
      <vt:lpstr>Dentistry</vt:lpstr>
      <vt:lpstr>Optometry</vt:lpstr>
      <vt:lpstr>Sports Medicine</vt:lpstr>
      <vt:lpstr>Emergency Medicine</vt:lpstr>
      <vt:lpstr>Other options…</vt:lpstr>
      <vt:lpstr>So what should I do now?</vt:lpstr>
      <vt:lpstr>So what should I do now?</vt:lpstr>
      <vt:lpstr>In Conclusion…</vt:lpstr>
      <vt:lpstr>Thank you for your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</dc:creator>
  <cp:lastModifiedBy>Nita Donald</cp:lastModifiedBy>
  <cp:revision>100</cp:revision>
  <dcterms:created xsi:type="dcterms:W3CDTF">2009-06-18T21:23:31Z</dcterms:created>
  <dcterms:modified xsi:type="dcterms:W3CDTF">2015-03-26T22:37:08Z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TC102862101033</vt:lpwstr>
  </property>
</Properties>
</file>