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9459949-6E17-4698-A270-E5F8D127F605}" type="datetimeFigureOut">
              <a:rPr lang="en-US" smtClean="0"/>
              <a:t>8/13/2014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DD16769-FC47-4EE3-81D4-E8272F01E63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459949-6E17-4698-A270-E5F8D127F605}" type="datetimeFigureOut">
              <a:rPr lang="en-US" smtClean="0"/>
              <a:t>8/13/2014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D16769-FC47-4EE3-81D4-E8272F01E63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459949-6E17-4698-A270-E5F8D127F605}" type="datetimeFigureOut">
              <a:rPr lang="en-US" smtClean="0"/>
              <a:t>8/13/2014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D16769-FC47-4EE3-81D4-E8272F01E63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9459949-6E17-4698-A270-E5F8D127F605}" type="datetimeFigureOut">
              <a:rPr lang="en-US" smtClean="0"/>
              <a:t>8/13/2014</a:t>
            </a:fld>
            <a:endParaRPr lang="en-US"/>
          </a:p>
        </p:txBody>
      </p:sp>
      <p:sp>
        <p:nvSpPr>
          <p:cNvPr id="9" name="Slide Number Placeholder 8"/>
          <p:cNvSpPr>
            <a:spLocks noGrp="1"/>
          </p:cNvSpPr>
          <p:nvPr>
            <p:ph type="sldNum" sz="quarter" idx="15"/>
          </p:nvPr>
        </p:nvSpPr>
        <p:spPr/>
        <p:txBody>
          <a:bodyPr rtlCol="0"/>
          <a:lstStyle/>
          <a:p>
            <a:fld id="{1DD16769-FC47-4EE3-81D4-E8272F01E631}"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9459949-6E17-4698-A270-E5F8D127F605}" type="datetimeFigureOut">
              <a:rPr lang="en-US" smtClean="0"/>
              <a:t>8/13/2014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DD16769-FC47-4EE3-81D4-E8272F01E63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9459949-6E17-4698-A270-E5F8D127F605}" type="datetimeFigureOut">
              <a:rPr lang="en-US" smtClean="0"/>
              <a:t>8/13/2014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D16769-FC47-4EE3-81D4-E8272F01E631}"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9459949-6E17-4698-A270-E5F8D127F605}" type="datetimeFigureOut">
              <a:rPr lang="en-US" smtClean="0"/>
              <a:t>8/13/2014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D16769-FC47-4EE3-81D4-E8272F01E631}"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9459949-6E17-4698-A270-E5F8D127F605}" type="datetimeFigureOut">
              <a:rPr lang="en-US" smtClean="0"/>
              <a:t>8/13/2014</a:t>
            </a:fld>
            <a:endParaRPr lang="en-US"/>
          </a:p>
        </p:txBody>
      </p:sp>
      <p:sp>
        <p:nvSpPr>
          <p:cNvPr id="7" name="Slide Number Placeholder 6"/>
          <p:cNvSpPr>
            <a:spLocks noGrp="1"/>
          </p:cNvSpPr>
          <p:nvPr>
            <p:ph type="sldNum" sz="quarter" idx="11"/>
          </p:nvPr>
        </p:nvSpPr>
        <p:spPr/>
        <p:txBody>
          <a:bodyPr rtlCol="0"/>
          <a:lstStyle/>
          <a:p>
            <a:fld id="{1DD16769-FC47-4EE3-81D4-E8272F01E631}"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459949-6E17-4698-A270-E5F8D127F605}" type="datetimeFigureOut">
              <a:rPr lang="en-US" smtClean="0"/>
              <a:t>8/13/2014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D16769-FC47-4EE3-81D4-E8272F01E63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9459949-6E17-4698-A270-E5F8D127F605}" type="datetimeFigureOut">
              <a:rPr lang="en-US" smtClean="0"/>
              <a:t>8/13/2014</a:t>
            </a:fld>
            <a:endParaRPr lang="en-US"/>
          </a:p>
        </p:txBody>
      </p:sp>
      <p:sp>
        <p:nvSpPr>
          <p:cNvPr id="22" name="Slide Number Placeholder 21"/>
          <p:cNvSpPr>
            <a:spLocks noGrp="1"/>
          </p:cNvSpPr>
          <p:nvPr>
            <p:ph type="sldNum" sz="quarter" idx="15"/>
          </p:nvPr>
        </p:nvSpPr>
        <p:spPr/>
        <p:txBody>
          <a:bodyPr rtlCol="0"/>
          <a:lstStyle/>
          <a:p>
            <a:fld id="{1DD16769-FC47-4EE3-81D4-E8272F01E631}"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9459949-6E17-4698-A270-E5F8D127F605}" type="datetimeFigureOut">
              <a:rPr lang="en-US" smtClean="0"/>
              <a:t>8/13/2014</a:t>
            </a:fld>
            <a:endParaRPr lang="en-US"/>
          </a:p>
        </p:txBody>
      </p:sp>
      <p:sp>
        <p:nvSpPr>
          <p:cNvPr id="18" name="Slide Number Placeholder 17"/>
          <p:cNvSpPr>
            <a:spLocks noGrp="1"/>
          </p:cNvSpPr>
          <p:nvPr>
            <p:ph type="sldNum" sz="quarter" idx="11"/>
          </p:nvPr>
        </p:nvSpPr>
        <p:spPr/>
        <p:txBody>
          <a:bodyPr rtlCol="0"/>
          <a:lstStyle/>
          <a:p>
            <a:fld id="{1DD16769-FC47-4EE3-81D4-E8272F01E631}"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9459949-6E17-4698-A270-E5F8D127F605}" type="datetimeFigureOut">
              <a:rPr lang="en-US" smtClean="0"/>
              <a:t>8/13/2014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DD16769-FC47-4EE3-81D4-E8272F01E63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free-training.com/osha/ppe/HAND/618.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 Id="rId5" Type="http://schemas.openxmlformats.org/officeDocument/2006/relationships/image" Target="../media/image10.gif"/><Relationship Id="rId4" Type="http://schemas.openxmlformats.org/officeDocument/2006/relationships/image" Target="../media/image9.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2590800"/>
            <a:ext cx="7772400" cy="1470025"/>
          </a:xfrm>
        </p:spPr>
        <p:txBody>
          <a:bodyPr/>
          <a:lstStyle/>
          <a:p>
            <a:pPr algn="ctr"/>
            <a:r>
              <a:rPr lang="en-US" dirty="0" smtClean="0"/>
              <a:t>OSAH Hand Protection Section:</a:t>
            </a:r>
            <a:br>
              <a:rPr lang="en-US" dirty="0" smtClean="0"/>
            </a:br>
            <a:r>
              <a:rPr lang="en-US" dirty="0" smtClean="0"/>
              <a:t>Personal Protective Course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Protective </a:t>
            </a:r>
            <a:r>
              <a:rPr lang="en-US" b="1" dirty="0" smtClean="0"/>
              <a:t>Measures</a:t>
            </a:r>
            <a:endParaRPr lang="en-US" dirty="0"/>
          </a:p>
        </p:txBody>
      </p:sp>
      <p:sp>
        <p:nvSpPr>
          <p:cNvPr id="3" name="Content Placeholder 2"/>
          <p:cNvSpPr>
            <a:spLocks noGrp="1"/>
          </p:cNvSpPr>
          <p:nvPr>
            <p:ph sz="quarter" idx="1"/>
          </p:nvPr>
        </p:nvSpPr>
        <p:spPr>
          <a:xfrm>
            <a:off x="457200" y="3505200"/>
            <a:ext cx="7696200" cy="2620963"/>
          </a:xfrm>
        </p:spPr>
        <p:txBody>
          <a:bodyPr>
            <a:normAutofit fontScale="92500" lnSpcReduction="20000"/>
          </a:bodyPr>
          <a:lstStyle/>
          <a:p>
            <a:r>
              <a:rPr lang="en-US" b="1" dirty="0" smtClean="0"/>
              <a:t>Forearm </a:t>
            </a:r>
            <a:r>
              <a:rPr lang="en-US" b="1" dirty="0"/>
              <a:t>Cuffs are used to protect your   forearm</a:t>
            </a:r>
            <a:r>
              <a:rPr lang="en-US" b="1" dirty="0" smtClean="0"/>
              <a:t>.</a:t>
            </a:r>
          </a:p>
          <a:p>
            <a:r>
              <a:rPr lang="en-US" b="1" dirty="0" smtClean="0"/>
              <a:t>Thumb </a:t>
            </a:r>
            <a:r>
              <a:rPr lang="en-US" b="1" dirty="0"/>
              <a:t>Guards and Finger Cots protect only </a:t>
            </a:r>
            <a:r>
              <a:rPr lang="en-US" b="1" dirty="0" smtClean="0"/>
              <a:t>your </a:t>
            </a:r>
            <a:r>
              <a:rPr lang="en-US" b="1" dirty="0"/>
              <a:t>thumb or fingers.</a:t>
            </a:r>
            <a:endParaRPr lang="en-US" dirty="0"/>
          </a:p>
          <a:p>
            <a:r>
              <a:rPr lang="en-US" b="1" dirty="0" smtClean="0"/>
              <a:t>Mittens</a:t>
            </a:r>
            <a:r>
              <a:rPr lang="en-US" b="1" dirty="0"/>
              <a:t> protect your hands while working   around very cold or hot materials.</a:t>
            </a:r>
            <a:endParaRPr lang="en-US" dirty="0"/>
          </a:p>
          <a:p>
            <a:r>
              <a:rPr lang="en-US" b="1" dirty="0" smtClean="0"/>
              <a:t>Hand </a:t>
            </a:r>
            <a:r>
              <a:rPr lang="en-US" b="1" dirty="0"/>
              <a:t>Pads are often found in kitchens and   laboratories. Hand pads protect your hands   while working around very hot materials.</a:t>
            </a:r>
            <a:endParaRPr lang="en-US" dirty="0"/>
          </a:p>
          <a:p>
            <a:pPr>
              <a:buNone/>
            </a:pPr>
            <a:endParaRPr lang="en-US" dirty="0"/>
          </a:p>
        </p:txBody>
      </p:sp>
      <p:pic>
        <p:nvPicPr>
          <p:cNvPr id="22532" name="Picture 4" descr="http://www.free-training.com/osha/ppe/HAND/614.GIF"/>
          <p:cNvPicPr>
            <a:picLocks noChangeAspect="1" noChangeArrowheads="1"/>
          </p:cNvPicPr>
          <p:nvPr/>
        </p:nvPicPr>
        <p:blipFill>
          <a:blip r:embed="rId2" cstate="print"/>
          <a:srcRect/>
          <a:stretch>
            <a:fillRect/>
          </a:stretch>
        </p:blipFill>
        <p:spPr bwMode="auto">
          <a:xfrm>
            <a:off x="3352800" y="1752600"/>
            <a:ext cx="2381250" cy="145732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371600"/>
            <a:ext cx="9525000" cy="2590800"/>
          </a:xfrm>
        </p:spPr>
        <p:txBody>
          <a:bodyPr>
            <a:normAutofit fontScale="90000"/>
          </a:bodyPr>
          <a:lstStyle/>
          <a:p>
            <a:pPr algn="ct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Remember</a:t>
            </a:r>
            <a:r>
              <a:rPr lang="en-US" b="1" dirty="0"/>
              <a:t>! </a:t>
            </a:r>
            <a:r>
              <a:rPr lang="en-US" dirty="0"/>
              <a:t> </a:t>
            </a:r>
            <a:r>
              <a:rPr lang="en-US" dirty="0" smtClean="0"/>
              <a:t/>
            </a:r>
            <a:br>
              <a:rPr lang="en-US" dirty="0" smtClean="0"/>
            </a:br>
            <a:r>
              <a:rPr lang="en-US" b="1" dirty="0"/>
              <a:t>Your hands are one of your </a:t>
            </a:r>
            <a:r>
              <a:rPr lang="en-US" b="1" dirty="0" smtClean="0"/>
              <a:t>greatest assets. </a:t>
            </a:r>
            <a:br>
              <a:rPr lang="en-US" b="1" dirty="0" smtClean="0"/>
            </a:br>
            <a:r>
              <a:rPr lang="en-US" b="1" dirty="0" smtClean="0"/>
              <a:t>Protect </a:t>
            </a:r>
            <a:r>
              <a:rPr lang="en-US" b="1" dirty="0"/>
              <a:t>them!</a:t>
            </a:r>
            <a:r>
              <a:rPr lang="en-US" dirty="0"/>
              <a:t/>
            </a:r>
            <a:br>
              <a:rPr lang="en-US"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endParaRPr lang="en-US" dirty="0"/>
          </a:p>
        </p:txBody>
      </p:sp>
      <p:sp>
        <p:nvSpPr>
          <p:cNvPr id="5" name="Content Placeholder 2"/>
          <p:cNvSpPr>
            <a:spLocks noGrp="1"/>
          </p:cNvSpPr>
          <p:nvPr>
            <p:ph sz="quarter" idx="1"/>
          </p:nvPr>
        </p:nvSpPr>
        <p:spPr>
          <a:xfrm>
            <a:off x="0" y="5943600"/>
            <a:ext cx="9144000" cy="914400"/>
          </a:xfrm>
        </p:spPr>
        <p:txBody>
          <a:bodyPr>
            <a:normAutofit/>
          </a:bodyPr>
          <a:lstStyle/>
          <a:p>
            <a:pPr algn="ctr">
              <a:buNone/>
            </a:pPr>
            <a:r>
              <a:rPr lang="en-US" sz="2200" dirty="0" smtClean="0"/>
              <a:t>Information provided by </a:t>
            </a:r>
          </a:p>
          <a:p>
            <a:pPr algn="ctr">
              <a:buNone/>
            </a:pPr>
            <a:r>
              <a:rPr lang="en-US" sz="2200" dirty="0"/>
              <a:t>	</a:t>
            </a:r>
            <a:r>
              <a:rPr lang="en-US" sz="2200" dirty="0" smtClean="0">
                <a:hlinkClick r:id="rId2"/>
              </a:rPr>
              <a:t>http://www.free-training.com/osha/ppe/HAND/618.htm</a:t>
            </a:r>
            <a:endParaRPr lang="en-US" sz="2200"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Hand Protection is Important</a:t>
            </a:r>
            <a:endParaRPr lang="en-US" dirty="0"/>
          </a:p>
        </p:txBody>
      </p:sp>
      <p:sp>
        <p:nvSpPr>
          <p:cNvPr id="3" name="Content Placeholder 2"/>
          <p:cNvSpPr>
            <a:spLocks noGrp="1"/>
          </p:cNvSpPr>
          <p:nvPr>
            <p:ph sz="quarter" idx="1"/>
          </p:nvPr>
        </p:nvSpPr>
        <p:spPr>
          <a:xfrm>
            <a:off x="152400" y="3505200"/>
            <a:ext cx="8229600" cy="2849563"/>
          </a:xfrm>
        </p:spPr>
        <p:txBody>
          <a:bodyPr>
            <a:normAutofit fontScale="85000" lnSpcReduction="20000"/>
          </a:bodyPr>
          <a:lstStyle/>
          <a:p>
            <a:r>
              <a:rPr lang="en-US" b="1" dirty="0"/>
              <a:t>Take a moment to hold your hands out in front of you. Look at them. They are the only two hands you will ever have. It has been estimated that almost 20% of all disabling accidents on the job involve the hands. Without your fingers or hands, your ability to work would be greatly reduced.</a:t>
            </a:r>
            <a:endParaRPr lang="en-US" dirty="0"/>
          </a:p>
          <a:p>
            <a:r>
              <a:rPr lang="en-US" b="1" dirty="0"/>
              <a:t>Human hands are unique. No other creature in the world has hands that can grasp, hold, move, and manipulate objects like human hands. They are one of your greatest assets. And, as such, must be protected and cared for.</a:t>
            </a:r>
            <a:endParaRPr lang="en-US" dirty="0"/>
          </a:p>
          <a:p>
            <a:pPr>
              <a:buNone/>
            </a:pPr>
            <a:endParaRPr lang="en-US" dirty="0"/>
          </a:p>
        </p:txBody>
      </p:sp>
      <p:pic>
        <p:nvPicPr>
          <p:cNvPr id="1026" name="Picture 2" descr="http://www.free-training.com/osha/ppe/HAND/601.GIF"/>
          <p:cNvPicPr>
            <a:picLocks noChangeAspect="1" noChangeArrowheads="1"/>
          </p:cNvPicPr>
          <p:nvPr/>
        </p:nvPicPr>
        <p:blipFill>
          <a:blip r:embed="rId2" cstate="print"/>
          <a:srcRect/>
          <a:stretch>
            <a:fillRect/>
          </a:stretch>
        </p:blipFill>
        <p:spPr bwMode="auto">
          <a:xfrm>
            <a:off x="2971800" y="1447800"/>
            <a:ext cx="2400300" cy="1828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Potential Hazards</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sz="quarter" idx="1"/>
          </p:nvPr>
        </p:nvSpPr>
        <p:spPr>
          <a:xfrm>
            <a:off x="228600" y="1066800"/>
            <a:ext cx="5791200" cy="4876800"/>
          </a:xfrm>
        </p:spPr>
        <p:txBody>
          <a:bodyPr>
            <a:normAutofit fontScale="92500" lnSpcReduction="20000"/>
          </a:bodyPr>
          <a:lstStyle/>
          <a:p>
            <a:pPr algn="ctr">
              <a:buNone/>
            </a:pPr>
            <a:r>
              <a:rPr lang="en-US" b="1" dirty="0"/>
              <a:t>Traumatic </a:t>
            </a:r>
            <a:r>
              <a:rPr lang="en-US" b="1" dirty="0" smtClean="0"/>
              <a:t>Injuries</a:t>
            </a:r>
          </a:p>
          <a:p>
            <a:pPr algn="ctr">
              <a:buNone/>
            </a:pPr>
            <a:endParaRPr lang="en-US" b="1" dirty="0" smtClean="0"/>
          </a:p>
          <a:p>
            <a:pPr algn="ctr">
              <a:buNone/>
            </a:pPr>
            <a:r>
              <a:rPr lang="en-US" b="1" dirty="0" smtClean="0"/>
              <a:t>You </a:t>
            </a:r>
            <a:r>
              <a:rPr lang="en-US" b="1" dirty="0"/>
              <a:t>can suffer a traumatic injury to your hands in many ways. </a:t>
            </a:r>
            <a:endParaRPr lang="en-US" b="1" dirty="0" smtClean="0"/>
          </a:p>
          <a:p>
            <a:pPr algn="ctr">
              <a:buNone/>
            </a:pPr>
            <a:endParaRPr lang="en-US" dirty="0"/>
          </a:p>
          <a:p>
            <a:pPr>
              <a:buNone/>
            </a:pPr>
            <a:r>
              <a:rPr lang="en-US" b="1" dirty="0" smtClean="0"/>
              <a:t>	- </a:t>
            </a:r>
            <a:r>
              <a:rPr lang="en-US" b="1" dirty="0"/>
              <a:t>Tools and machines with a sharp edges can   cut your hands</a:t>
            </a:r>
            <a:r>
              <a:rPr lang="en-US" b="1" dirty="0" smtClean="0"/>
              <a:t>.</a:t>
            </a:r>
          </a:p>
          <a:p>
            <a:pPr>
              <a:buNone/>
            </a:pPr>
            <a:r>
              <a:rPr lang="en-US" dirty="0"/>
              <a:t> </a:t>
            </a:r>
            <a:br>
              <a:rPr lang="en-US" dirty="0"/>
            </a:br>
            <a:r>
              <a:rPr lang="en-US" b="1" dirty="0"/>
              <a:t>- Staples, screwdrivers, nails, chisels, and stiff   wire can puncture your hands. </a:t>
            </a:r>
            <a:r>
              <a:rPr lang="en-US" dirty="0"/>
              <a:t> </a:t>
            </a:r>
            <a:endParaRPr lang="en-US" dirty="0" smtClean="0"/>
          </a:p>
          <a:p>
            <a:pPr>
              <a:buNone/>
            </a:pPr>
            <a:r>
              <a:rPr lang="en-US" dirty="0"/>
              <a:t/>
            </a:r>
            <a:br>
              <a:rPr lang="en-US" dirty="0"/>
            </a:br>
            <a:r>
              <a:rPr lang="en-US" b="1" dirty="0"/>
              <a:t>- Getting your hands caught in machinery can   sprain, crush, or remove your hands and </a:t>
            </a:r>
            <a:r>
              <a:rPr lang="en-US" b="1" dirty="0" smtClean="0"/>
              <a:t>fingers</a:t>
            </a:r>
            <a:r>
              <a:rPr lang="en-US" b="1" dirty="0"/>
              <a:t>.</a:t>
            </a:r>
            <a:endParaRPr lang="en-US" dirty="0"/>
          </a:p>
          <a:p>
            <a:pPr>
              <a:buNone/>
            </a:pPr>
            <a:endParaRPr lang="en-US" dirty="0"/>
          </a:p>
        </p:txBody>
      </p:sp>
      <p:pic>
        <p:nvPicPr>
          <p:cNvPr id="6146" name="Picture 2" descr="http://www.free-training.com/osha/ppe/HAND/602.GIF"/>
          <p:cNvPicPr>
            <a:picLocks noChangeAspect="1" noChangeArrowheads="1"/>
          </p:cNvPicPr>
          <p:nvPr/>
        </p:nvPicPr>
        <p:blipFill>
          <a:blip r:embed="rId2" cstate="print"/>
          <a:srcRect/>
          <a:stretch>
            <a:fillRect/>
          </a:stretch>
        </p:blipFill>
        <p:spPr bwMode="auto">
          <a:xfrm>
            <a:off x="6172200" y="1905000"/>
            <a:ext cx="2294193" cy="3200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Potential Hazards</a:t>
            </a:r>
            <a:endParaRPr lang="en-US" dirty="0"/>
          </a:p>
        </p:txBody>
      </p:sp>
      <p:sp>
        <p:nvSpPr>
          <p:cNvPr id="3" name="Content Placeholder 2"/>
          <p:cNvSpPr>
            <a:spLocks noGrp="1"/>
          </p:cNvSpPr>
          <p:nvPr>
            <p:ph sz="quarter" idx="1"/>
          </p:nvPr>
        </p:nvSpPr>
        <p:spPr>
          <a:xfrm>
            <a:off x="3124200" y="1676400"/>
            <a:ext cx="5562600" cy="4449763"/>
          </a:xfrm>
        </p:spPr>
        <p:txBody>
          <a:bodyPr>
            <a:normAutofit/>
          </a:bodyPr>
          <a:lstStyle/>
          <a:p>
            <a:pPr algn="ctr">
              <a:buNone/>
            </a:pPr>
            <a:r>
              <a:rPr lang="en-US" b="1" dirty="0"/>
              <a:t>Contact </a:t>
            </a:r>
            <a:r>
              <a:rPr lang="en-US" b="1" dirty="0" smtClean="0"/>
              <a:t>Injuries</a:t>
            </a:r>
          </a:p>
          <a:p>
            <a:pPr>
              <a:buNone/>
            </a:pPr>
            <a:r>
              <a:rPr lang="en-US" b="1" dirty="0" smtClean="0"/>
              <a:t>	Coming </a:t>
            </a:r>
            <a:r>
              <a:rPr lang="en-US" b="1" dirty="0"/>
              <a:t>into contact with caustic or toxic chemicals, biological substances, electrical sources, or extremely cold or hot objects can irritate or burn your hands.</a:t>
            </a:r>
            <a:endParaRPr lang="en-US" dirty="0"/>
          </a:p>
          <a:p>
            <a:pPr>
              <a:buNone/>
            </a:pPr>
            <a:r>
              <a:rPr lang="en-US" b="1" dirty="0"/>
              <a:t>WARNING: Toxic substances are poisonous substances that can be absorbed through your skin and enter your body.</a:t>
            </a:r>
            <a:endParaRPr lang="en-US" dirty="0"/>
          </a:p>
          <a:p>
            <a:pPr>
              <a:buNone/>
            </a:pPr>
            <a:endParaRPr lang="en-US" dirty="0"/>
          </a:p>
        </p:txBody>
      </p:sp>
      <p:pic>
        <p:nvPicPr>
          <p:cNvPr id="7170" name="Picture 2" descr="http://www.free-training.com/osha/ppe/HAND/603.GIF"/>
          <p:cNvPicPr>
            <a:picLocks noChangeAspect="1" noChangeArrowheads="1"/>
          </p:cNvPicPr>
          <p:nvPr/>
        </p:nvPicPr>
        <p:blipFill>
          <a:blip r:embed="rId2" cstate="print"/>
          <a:srcRect/>
          <a:stretch>
            <a:fillRect/>
          </a:stretch>
        </p:blipFill>
        <p:spPr bwMode="auto">
          <a:xfrm>
            <a:off x="381000" y="2133600"/>
            <a:ext cx="2381250" cy="30765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Potential Hazards</a:t>
            </a:r>
            <a:endParaRPr lang="en-US" dirty="0"/>
          </a:p>
        </p:txBody>
      </p:sp>
      <p:sp>
        <p:nvSpPr>
          <p:cNvPr id="3" name="Content Placeholder 2"/>
          <p:cNvSpPr>
            <a:spLocks noGrp="1"/>
          </p:cNvSpPr>
          <p:nvPr>
            <p:ph sz="quarter" idx="1"/>
          </p:nvPr>
        </p:nvSpPr>
        <p:spPr>
          <a:xfrm>
            <a:off x="0" y="1600200"/>
            <a:ext cx="5410200" cy="5029200"/>
          </a:xfrm>
        </p:spPr>
        <p:txBody>
          <a:bodyPr>
            <a:normAutofit/>
          </a:bodyPr>
          <a:lstStyle/>
          <a:p>
            <a:pPr algn="ctr">
              <a:buNone/>
            </a:pPr>
            <a:r>
              <a:rPr lang="en-US" b="1" dirty="0" smtClean="0"/>
              <a:t>Repetitive Motion Injuries </a:t>
            </a:r>
          </a:p>
          <a:p>
            <a:pPr>
              <a:buNone/>
            </a:pPr>
            <a:r>
              <a:rPr lang="en-US" b="1" dirty="0" smtClean="0"/>
              <a:t>	Whenever </a:t>
            </a:r>
            <a:r>
              <a:rPr lang="en-US" b="1" dirty="0"/>
              <a:t>you repeat the same hand movement over a long period of time, you run the risk of repetitive motion problems. Repetitive motion problems often appear as a numbness or tingling sensation accompanied by pain and the loss of gripping power in your hands.</a:t>
            </a:r>
            <a:endParaRPr lang="en-US" dirty="0"/>
          </a:p>
          <a:p>
            <a:pPr>
              <a:buNone/>
            </a:pPr>
            <a:endParaRPr lang="en-US" dirty="0"/>
          </a:p>
        </p:txBody>
      </p:sp>
      <p:pic>
        <p:nvPicPr>
          <p:cNvPr id="8194" name="Picture 2" descr="http://www.free-training.com/osha/ppe/HAND/604.GIF"/>
          <p:cNvPicPr>
            <a:picLocks noChangeAspect="1" noChangeArrowheads="1"/>
          </p:cNvPicPr>
          <p:nvPr/>
        </p:nvPicPr>
        <p:blipFill>
          <a:blip r:embed="rId2" cstate="print"/>
          <a:srcRect/>
          <a:stretch>
            <a:fillRect/>
          </a:stretch>
        </p:blipFill>
        <p:spPr bwMode="auto">
          <a:xfrm>
            <a:off x="5638800" y="1524000"/>
            <a:ext cx="3276600" cy="356235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Preventative Measures</a:t>
            </a:r>
            <a:endParaRPr lang="en-US" dirty="0"/>
          </a:p>
        </p:txBody>
      </p:sp>
      <p:sp>
        <p:nvSpPr>
          <p:cNvPr id="3" name="Content Placeholder 2"/>
          <p:cNvSpPr>
            <a:spLocks noGrp="1"/>
          </p:cNvSpPr>
          <p:nvPr>
            <p:ph sz="quarter" idx="1"/>
          </p:nvPr>
        </p:nvSpPr>
        <p:spPr>
          <a:xfrm>
            <a:off x="457200" y="3657600"/>
            <a:ext cx="8229600" cy="2468563"/>
          </a:xfrm>
        </p:spPr>
        <p:txBody>
          <a:bodyPr>
            <a:normAutofit fontScale="92500" lnSpcReduction="20000"/>
          </a:bodyPr>
          <a:lstStyle/>
          <a:p>
            <a:pPr algn="ctr">
              <a:buNone/>
            </a:pPr>
            <a:r>
              <a:rPr lang="en-US" b="1" dirty="0"/>
              <a:t>Housekeeping and </a:t>
            </a:r>
            <a:r>
              <a:rPr lang="en-US" b="1" dirty="0" smtClean="0"/>
              <a:t>Hygiene</a:t>
            </a:r>
          </a:p>
          <a:p>
            <a:r>
              <a:rPr lang="en-US" b="1" dirty="0" smtClean="0"/>
              <a:t>Poorly </a:t>
            </a:r>
            <a:r>
              <a:rPr lang="en-US" b="1" dirty="0"/>
              <a:t>maintained machinery, tools, sloppy work areas, and cluttered aisles all contribute to hand injuries.</a:t>
            </a:r>
            <a:endParaRPr lang="en-US" dirty="0"/>
          </a:p>
          <a:p>
            <a:r>
              <a:rPr lang="en-US" b="1" dirty="0"/>
              <a:t>Good hygiene includes </a:t>
            </a:r>
            <a:r>
              <a:rPr lang="en-US" b="1" dirty="0" err="1"/>
              <a:t>handwashing</a:t>
            </a:r>
            <a:r>
              <a:rPr lang="en-US" b="1" dirty="0"/>
              <a:t>. </a:t>
            </a:r>
            <a:r>
              <a:rPr lang="en-US" b="1" dirty="0" smtClean="0"/>
              <a:t> </a:t>
            </a:r>
            <a:r>
              <a:rPr lang="en-US" b="1" dirty="0" err="1" smtClean="0"/>
              <a:t>Handwashing</a:t>
            </a:r>
            <a:r>
              <a:rPr lang="en-US" b="1" dirty="0" smtClean="0"/>
              <a:t> </a:t>
            </a:r>
            <a:r>
              <a:rPr lang="en-US" b="1" dirty="0"/>
              <a:t>helps to remove germs and dirt from your hands. Clean hands are less susceptible to infection and other skin problems such as contact dermatitis.</a:t>
            </a:r>
            <a:endParaRPr lang="en-US" dirty="0"/>
          </a:p>
          <a:p>
            <a:pPr>
              <a:buNone/>
            </a:pPr>
            <a:endParaRPr lang="en-US" dirty="0"/>
          </a:p>
        </p:txBody>
      </p:sp>
      <p:pic>
        <p:nvPicPr>
          <p:cNvPr id="9218" name="Picture 2" descr="http://www.free-training.com/osha/ppe/HAND/607.GIF"/>
          <p:cNvPicPr>
            <a:picLocks noChangeAspect="1" noChangeArrowheads="1"/>
          </p:cNvPicPr>
          <p:nvPr/>
        </p:nvPicPr>
        <p:blipFill>
          <a:blip r:embed="rId2" cstate="print"/>
          <a:srcRect/>
          <a:stretch>
            <a:fillRect/>
          </a:stretch>
        </p:blipFill>
        <p:spPr bwMode="auto">
          <a:xfrm>
            <a:off x="3276600" y="1600200"/>
            <a:ext cx="1990882" cy="194310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smtClean="0"/>
              <a:t/>
            </a:r>
            <a:br>
              <a:rPr lang="en-US" b="1" dirty="0" smtClean="0"/>
            </a:br>
            <a:r>
              <a:rPr lang="en-US" b="1" dirty="0" smtClean="0"/>
              <a:t>Personal Protective Equipment</a:t>
            </a:r>
            <a:r>
              <a:rPr lang="en-US" dirty="0" smtClean="0"/>
              <a:t>: </a:t>
            </a:r>
            <a:r>
              <a:rPr lang="en-US" b="1" dirty="0" smtClean="0"/>
              <a:t>Gloves</a:t>
            </a:r>
            <a:r>
              <a:rPr lang="en-US" dirty="0"/>
              <a:t/>
            </a:r>
            <a:br>
              <a:rPr lang="en-US" dirty="0"/>
            </a:br>
            <a:endParaRPr lang="en-US" dirty="0"/>
          </a:p>
        </p:txBody>
      </p:sp>
      <p:sp>
        <p:nvSpPr>
          <p:cNvPr id="3" name="Content Placeholder 2"/>
          <p:cNvSpPr>
            <a:spLocks noGrp="1"/>
          </p:cNvSpPr>
          <p:nvPr>
            <p:ph sz="quarter" idx="1"/>
          </p:nvPr>
        </p:nvSpPr>
        <p:spPr>
          <a:xfrm>
            <a:off x="-152400" y="3200400"/>
            <a:ext cx="2133600" cy="1600200"/>
          </a:xfrm>
        </p:spPr>
        <p:txBody>
          <a:bodyPr>
            <a:normAutofit/>
          </a:bodyPr>
          <a:lstStyle/>
          <a:p>
            <a:pPr algn="ctr">
              <a:buNone/>
            </a:pPr>
            <a:r>
              <a:rPr lang="en-US" sz="2000" b="1" dirty="0"/>
              <a:t>Metal </a:t>
            </a:r>
            <a:endParaRPr lang="en-US" sz="2000" b="1" dirty="0" smtClean="0"/>
          </a:p>
          <a:p>
            <a:pPr>
              <a:buNone/>
            </a:pPr>
            <a:r>
              <a:rPr lang="en-US" sz="1800" b="1" dirty="0" smtClean="0"/>
              <a:t> 	</a:t>
            </a:r>
            <a:r>
              <a:rPr lang="en-US" sz="1800" dirty="0" smtClean="0"/>
              <a:t>mesh gloves </a:t>
            </a:r>
            <a:r>
              <a:rPr lang="en-US" sz="1800" dirty="0"/>
              <a:t>resist sharp edges and prevent cuts.</a:t>
            </a:r>
          </a:p>
        </p:txBody>
      </p:sp>
      <p:sp>
        <p:nvSpPr>
          <p:cNvPr id="1945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pitchFamily="34" charset="0"/>
                <a:cs typeface="Arial" pitchFamily="34" charset="0"/>
              </a:rPr>
              <a:t>There are many type of gloves that are designed to protect your hands.</a:t>
            </a:r>
            <a:r>
              <a:rPr kumimoji="0" lang="en-US" sz="1800" b="0" i="0" u="none" strike="noStrike" cap="none" normalizeH="0" baseline="0" smtClean="0">
                <a:ln>
                  <a:noFill/>
                </a:ln>
                <a:solidFill>
                  <a:schemeClr val="tx1"/>
                </a:solidFill>
                <a:effectLst/>
                <a:latin typeface="Arial" pitchFamily="34" charset="0"/>
                <a:cs typeface="Arial" pitchFamily="34" charset="0"/>
              </a:rPr>
              <a:t> </a:t>
            </a:r>
            <a:br>
              <a:rPr kumimoji="0" lang="en-US" sz="1800" b="0" i="0" u="none" strike="noStrike" cap="none" normalizeH="0" baseline="0" smtClean="0">
                <a:ln>
                  <a:noFill/>
                </a:ln>
                <a:solidFill>
                  <a:schemeClr val="tx1"/>
                </a:solidFill>
                <a:effectLst/>
                <a:latin typeface="Arial" pitchFamily="34" charset="0"/>
                <a:cs typeface="Arial" pitchFamily="34" charset="0"/>
              </a:rPr>
            </a:br>
            <a:r>
              <a:rPr kumimoji="0" lang="en-US" sz="1800" b="0" i="0" u="none" strike="noStrike" cap="none" normalizeH="0" baseline="0" smtClean="0">
                <a:ln>
                  <a:noFill/>
                </a:ln>
                <a:solidFill>
                  <a:schemeClr val="tx1"/>
                </a:solidFill>
                <a:effectLst/>
                <a:latin typeface="Arial" pitchFamily="34" charset="0"/>
                <a:cs typeface="Arial" pitchFamily="34" charset="0"/>
              </a:rPr>
              <a:t>  </a:t>
            </a:r>
            <a:r>
              <a:rPr kumimoji="0" lang="en-US" sz="6000" b="0" i="0" u="none" strike="noStrike" cap="none" normalizeH="0" baseline="0" smtClean="0">
                <a:ln>
                  <a:noFill/>
                </a:ln>
                <a:solidFill>
                  <a:schemeClr val="tx1"/>
                </a:solidFill>
                <a:effectLst/>
                <a:latin typeface="Arial" pitchFamily="34" charset="0"/>
                <a:cs typeface="Arial" pitchFamily="34" charset="0"/>
              </a:rPr>
              <a:t>  </a:t>
            </a:r>
            <a:r>
              <a:rPr kumimoji="0" lang="en-US" sz="1800" b="0" i="0" u="none" strike="noStrike" cap="none" normalizeH="0" baseline="0" smtClean="0">
                <a:ln>
                  <a:noFill/>
                </a:ln>
                <a:solidFill>
                  <a:schemeClr val="tx1"/>
                </a:solidFill>
                <a:effectLst/>
                <a:latin typeface="Arial" pitchFamily="34" charset="0"/>
                <a:cs typeface="Arial" pitchFamily="34" charset="0"/>
              </a:rPr>
              <a:t>               </a:t>
            </a:r>
            <a:r>
              <a:rPr kumimoji="0" lang="en-US" sz="5900" b="0" i="0" u="none" strike="noStrike" cap="none" normalizeH="0" baseline="0" smtClean="0">
                <a:ln>
                  <a:noFill/>
                </a:ln>
                <a:solidFill>
                  <a:schemeClr val="tx1"/>
                </a:solidFill>
                <a:effectLst/>
                <a:latin typeface="Arial" pitchFamily="34" charset="0"/>
                <a:cs typeface="Arial" pitchFamily="34" charset="0"/>
              </a:rPr>
              <a:t> </a:t>
            </a:r>
            <a:r>
              <a:rPr kumimoji="0" lang="en-US" sz="1800" b="0" i="0" u="none" strike="noStrike" cap="none" normalizeH="0" baseline="0" smtClean="0">
                <a:ln>
                  <a:noFill/>
                </a:ln>
                <a:solidFill>
                  <a:schemeClr val="tx1"/>
                </a:solidFill>
                <a:effectLst/>
                <a:latin typeface="Arial" pitchFamily="34" charset="0"/>
                <a:cs typeface="Arial" pitchFamily="34" charset="0"/>
              </a:rPr>
              <a:t>               </a:t>
            </a:r>
            <a:r>
              <a:rPr kumimoji="0" lang="en-US" sz="6000" b="0" i="0" u="none" strike="noStrike" cap="none" normalizeH="0" baseline="0" smtClean="0">
                <a:ln>
                  <a:noFill/>
                </a:ln>
                <a:solidFill>
                  <a:schemeClr val="tx1"/>
                </a:solidFill>
                <a:effectLst/>
                <a:latin typeface="Arial" pitchFamily="34" charset="0"/>
                <a:cs typeface="Arial" pitchFamily="34" charset="0"/>
              </a:rPr>
              <a:t> </a:t>
            </a:r>
            <a:r>
              <a:rPr kumimoji="0" lang="en-US" sz="1800" b="0" i="0" u="none" strike="noStrike" cap="none" normalizeH="0" baseline="0" smtClean="0">
                <a:ln>
                  <a:noFill/>
                </a:ln>
                <a:solidFill>
                  <a:schemeClr val="tx1"/>
                </a:solidFill>
                <a:effectLst/>
                <a:latin typeface="Arial" pitchFamily="34" charset="0"/>
                <a:cs typeface="Arial" pitchFamily="34" charset="0"/>
              </a:rPr>
              <a:t>              </a:t>
            </a:r>
          </a:p>
        </p:txBody>
      </p:sp>
      <p:pic>
        <p:nvPicPr>
          <p:cNvPr id="19458" name="Picture 2" descr="http://www.free-training.com/osha/ppe/HAND/608b.GIF"/>
          <p:cNvPicPr>
            <a:picLocks noChangeAspect="1" noChangeArrowheads="1"/>
          </p:cNvPicPr>
          <p:nvPr/>
        </p:nvPicPr>
        <p:blipFill>
          <a:blip r:embed="rId2" cstate="print"/>
          <a:srcRect/>
          <a:stretch>
            <a:fillRect/>
          </a:stretch>
        </p:blipFill>
        <p:spPr bwMode="auto">
          <a:xfrm>
            <a:off x="381000" y="2133600"/>
            <a:ext cx="952500" cy="962026"/>
          </a:xfrm>
          <a:prstGeom prst="rect">
            <a:avLst/>
          </a:prstGeom>
          <a:noFill/>
        </p:spPr>
      </p:pic>
      <p:pic>
        <p:nvPicPr>
          <p:cNvPr id="19459" name="Picture 3" descr="http://www.free-training.com/osha/ppe/HAND/608c.GIF"/>
          <p:cNvPicPr>
            <a:picLocks noChangeAspect="1" noChangeArrowheads="1"/>
          </p:cNvPicPr>
          <p:nvPr/>
        </p:nvPicPr>
        <p:blipFill>
          <a:blip r:embed="rId3" cstate="print"/>
          <a:srcRect/>
          <a:stretch>
            <a:fillRect/>
          </a:stretch>
        </p:blipFill>
        <p:spPr bwMode="auto">
          <a:xfrm>
            <a:off x="2514600" y="2133600"/>
            <a:ext cx="952500" cy="952501"/>
          </a:xfrm>
          <a:prstGeom prst="rect">
            <a:avLst/>
          </a:prstGeom>
          <a:noFill/>
        </p:spPr>
      </p:pic>
      <p:pic>
        <p:nvPicPr>
          <p:cNvPr id="19460" name="Picture 4" descr="http://www.free-training.com/osha/ppe/HAND/608d.GIF"/>
          <p:cNvPicPr>
            <a:picLocks noChangeAspect="1" noChangeArrowheads="1"/>
          </p:cNvPicPr>
          <p:nvPr/>
        </p:nvPicPr>
        <p:blipFill>
          <a:blip r:embed="rId4" cstate="print"/>
          <a:srcRect/>
          <a:stretch>
            <a:fillRect/>
          </a:stretch>
        </p:blipFill>
        <p:spPr bwMode="auto">
          <a:xfrm>
            <a:off x="5486400" y="2133600"/>
            <a:ext cx="952500" cy="942976"/>
          </a:xfrm>
          <a:prstGeom prst="rect">
            <a:avLst/>
          </a:prstGeom>
          <a:noFill/>
        </p:spPr>
      </p:pic>
      <p:pic>
        <p:nvPicPr>
          <p:cNvPr id="19461" name="Picture 5" descr="http://www.free-training.com/osha/ppe/HAND/608e.GIF"/>
          <p:cNvPicPr>
            <a:picLocks noChangeAspect="1" noChangeArrowheads="1"/>
          </p:cNvPicPr>
          <p:nvPr/>
        </p:nvPicPr>
        <p:blipFill>
          <a:blip r:embed="rId5" cstate="print"/>
          <a:srcRect/>
          <a:stretch>
            <a:fillRect/>
          </a:stretch>
        </p:blipFill>
        <p:spPr bwMode="auto">
          <a:xfrm>
            <a:off x="7620000" y="2057400"/>
            <a:ext cx="952500" cy="952501"/>
          </a:xfrm>
          <a:prstGeom prst="rect">
            <a:avLst/>
          </a:prstGeom>
          <a:noFill/>
        </p:spPr>
      </p:pic>
      <p:sp>
        <p:nvSpPr>
          <p:cNvPr id="10" name="Content Placeholder 2"/>
          <p:cNvSpPr txBox="1">
            <a:spLocks/>
          </p:cNvSpPr>
          <p:nvPr/>
        </p:nvSpPr>
        <p:spPr>
          <a:xfrm>
            <a:off x="2971800" y="3352800"/>
            <a:ext cx="2362200" cy="16002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 name="Rectangle 11"/>
          <p:cNvSpPr/>
          <p:nvPr/>
        </p:nvSpPr>
        <p:spPr>
          <a:xfrm>
            <a:off x="2057400" y="3200400"/>
            <a:ext cx="2590800" cy="954107"/>
          </a:xfrm>
          <a:prstGeom prst="rect">
            <a:avLst/>
          </a:prstGeom>
        </p:spPr>
        <p:txBody>
          <a:bodyPr wrap="square">
            <a:spAutoFit/>
          </a:bodyPr>
          <a:lstStyle/>
          <a:p>
            <a:r>
              <a:rPr lang="en-US" sz="2000" b="1" dirty="0"/>
              <a:t>Leather </a:t>
            </a:r>
            <a:r>
              <a:rPr lang="en-US" sz="2000" b="1" dirty="0" smtClean="0"/>
              <a:t>gloves</a:t>
            </a:r>
          </a:p>
          <a:p>
            <a:r>
              <a:rPr lang="en-US" dirty="0" smtClean="0"/>
              <a:t>shield </a:t>
            </a:r>
            <a:r>
              <a:rPr lang="en-US" dirty="0"/>
              <a:t>your hands </a:t>
            </a:r>
            <a:endParaRPr lang="en-US" dirty="0" smtClean="0"/>
          </a:p>
          <a:p>
            <a:r>
              <a:rPr lang="en-US" dirty="0" smtClean="0"/>
              <a:t>from </a:t>
            </a:r>
            <a:r>
              <a:rPr lang="en-US" dirty="0"/>
              <a:t>rough surfaces.</a:t>
            </a:r>
          </a:p>
        </p:txBody>
      </p:sp>
      <p:sp>
        <p:nvSpPr>
          <p:cNvPr id="13" name="TextBox 12"/>
          <p:cNvSpPr txBox="1"/>
          <p:nvPr/>
        </p:nvSpPr>
        <p:spPr>
          <a:xfrm>
            <a:off x="4724400" y="3200400"/>
            <a:ext cx="2819400" cy="1231106"/>
          </a:xfrm>
          <a:prstGeom prst="rect">
            <a:avLst/>
          </a:prstGeom>
          <a:noFill/>
        </p:spPr>
        <p:txBody>
          <a:bodyPr wrap="square" rtlCol="0">
            <a:spAutoFit/>
          </a:bodyPr>
          <a:lstStyle/>
          <a:p>
            <a:r>
              <a:rPr lang="en-US" sz="2000" b="1" dirty="0"/>
              <a:t>Vinyl and </a:t>
            </a:r>
            <a:r>
              <a:rPr lang="en-US" sz="2000" b="1" dirty="0" smtClean="0"/>
              <a:t>neoprene </a:t>
            </a:r>
            <a:r>
              <a:rPr lang="en-US" dirty="0" smtClean="0"/>
              <a:t>gloves </a:t>
            </a:r>
            <a:r>
              <a:rPr lang="en-US" dirty="0"/>
              <a:t>protect your hands against toxic chemicals.</a:t>
            </a:r>
          </a:p>
        </p:txBody>
      </p:sp>
      <p:sp>
        <p:nvSpPr>
          <p:cNvPr id="14" name="TextBox 13"/>
          <p:cNvSpPr txBox="1"/>
          <p:nvPr/>
        </p:nvSpPr>
        <p:spPr>
          <a:xfrm>
            <a:off x="7543800" y="3200400"/>
            <a:ext cx="1295400" cy="2062103"/>
          </a:xfrm>
          <a:prstGeom prst="rect">
            <a:avLst/>
          </a:prstGeom>
          <a:noFill/>
        </p:spPr>
        <p:txBody>
          <a:bodyPr wrap="square" rtlCol="0">
            <a:spAutoFit/>
          </a:bodyPr>
          <a:lstStyle/>
          <a:p>
            <a:r>
              <a:rPr lang="en-US" sz="2000" b="1" dirty="0" smtClean="0"/>
              <a:t>Rubber</a:t>
            </a:r>
          </a:p>
          <a:p>
            <a:r>
              <a:rPr lang="en-US" dirty="0" smtClean="0"/>
              <a:t>gloves </a:t>
            </a:r>
            <a:r>
              <a:rPr lang="en-US" dirty="0"/>
              <a:t>protect you when working around electricity.</a:t>
            </a:r>
          </a:p>
        </p:txBody>
      </p:sp>
      <p:sp>
        <p:nvSpPr>
          <p:cNvPr id="15" name="TextBox 14"/>
          <p:cNvSpPr txBox="1"/>
          <p:nvPr/>
        </p:nvSpPr>
        <p:spPr>
          <a:xfrm>
            <a:off x="533400" y="1295400"/>
            <a:ext cx="8077200" cy="369332"/>
          </a:xfrm>
          <a:prstGeom prst="rect">
            <a:avLst/>
          </a:prstGeom>
          <a:noFill/>
        </p:spPr>
        <p:txBody>
          <a:bodyPr wrap="square" rtlCol="0">
            <a:spAutoFit/>
          </a:bodyPr>
          <a:lstStyle/>
          <a:p>
            <a:pPr algn="ctr"/>
            <a:r>
              <a:rPr lang="en-US" b="1" dirty="0"/>
              <a:t>There are many type of gloves that are designed to protect your hands.</a:t>
            </a:r>
            <a:r>
              <a:rPr lang="en-US"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Wearing and Using Gloves</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sz="quarter" idx="1"/>
          </p:nvPr>
        </p:nvSpPr>
        <p:spPr>
          <a:xfrm>
            <a:off x="457200" y="990600"/>
            <a:ext cx="7467600" cy="5483352"/>
          </a:xfrm>
        </p:spPr>
        <p:txBody>
          <a:bodyPr>
            <a:normAutofit fontScale="62500" lnSpcReduction="20000"/>
          </a:bodyPr>
          <a:lstStyle/>
          <a:p>
            <a:r>
              <a:rPr lang="en-US" sz="2600" b="1" dirty="0" smtClean="0"/>
              <a:t>Select </a:t>
            </a:r>
            <a:r>
              <a:rPr lang="en-US" sz="2600" b="1" dirty="0"/>
              <a:t>and use the right kind of glove for the job </a:t>
            </a:r>
            <a:r>
              <a:rPr lang="en-US" sz="2600" b="1" dirty="0" smtClean="0"/>
              <a:t>you </a:t>
            </a:r>
            <a:r>
              <a:rPr lang="en-US" sz="2600" b="1" dirty="0"/>
              <a:t>are going to be performing. </a:t>
            </a:r>
            <a:r>
              <a:rPr lang="en-US" sz="2600" dirty="0"/>
              <a:t> </a:t>
            </a:r>
            <a:endParaRPr lang="en-US" sz="2600" dirty="0"/>
          </a:p>
          <a:p>
            <a:r>
              <a:rPr lang="en-US" sz="2600" b="1" dirty="0" smtClean="0"/>
              <a:t>Select </a:t>
            </a:r>
            <a:r>
              <a:rPr lang="en-US" sz="2600" b="1" dirty="0"/>
              <a:t>gloves that fit. </a:t>
            </a:r>
            <a:r>
              <a:rPr lang="en-US" sz="2600" dirty="0"/>
              <a:t> </a:t>
            </a:r>
            <a:endParaRPr lang="en-US" sz="2600" dirty="0" smtClean="0"/>
          </a:p>
          <a:p>
            <a:r>
              <a:rPr lang="en-US" sz="2600" b="1" dirty="0" smtClean="0"/>
              <a:t>Some </a:t>
            </a:r>
            <a:r>
              <a:rPr lang="en-US" sz="2600" b="1" dirty="0"/>
              <a:t>gloves may be chemical specified </a:t>
            </a:r>
            <a:r>
              <a:rPr lang="en-US" sz="2600" b="1" dirty="0" smtClean="0"/>
              <a:t>and </a:t>
            </a:r>
            <a:r>
              <a:rPr lang="en-US" sz="2600" b="1" dirty="0"/>
              <a:t>have a life expectancy. Discard them after the </a:t>
            </a:r>
            <a:r>
              <a:rPr lang="en-US" sz="2600" b="1" dirty="0" smtClean="0"/>
              <a:t>recommended </a:t>
            </a:r>
            <a:r>
              <a:rPr lang="en-US" sz="2600" b="1" dirty="0"/>
              <a:t>time has expired. </a:t>
            </a:r>
            <a:r>
              <a:rPr lang="en-US" sz="2600" dirty="0"/>
              <a:t> </a:t>
            </a:r>
            <a:endParaRPr lang="en-US" sz="2600" dirty="0"/>
          </a:p>
          <a:p>
            <a:r>
              <a:rPr lang="en-US" sz="2600" b="1" dirty="0" smtClean="0"/>
              <a:t>Remove </a:t>
            </a:r>
            <a:r>
              <a:rPr lang="en-US" sz="2600" b="1" dirty="0"/>
              <a:t>any rings, watches, or bracelets that </a:t>
            </a:r>
            <a:r>
              <a:rPr lang="en-US" sz="2600" b="1" dirty="0" smtClean="0"/>
              <a:t>might </a:t>
            </a:r>
            <a:r>
              <a:rPr lang="en-US" sz="2600" b="1" dirty="0"/>
              <a:t>cut or tear your gloves. </a:t>
            </a:r>
            <a:r>
              <a:rPr lang="en-US" sz="2600" dirty="0"/>
              <a:t> </a:t>
            </a:r>
          </a:p>
          <a:p>
            <a:r>
              <a:rPr lang="en-US" sz="2600" b="1" dirty="0" smtClean="0"/>
              <a:t>Wash </a:t>
            </a:r>
            <a:r>
              <a:rPr lang="en-US" sz="2600" b="1" dirty="0"/>
              <a:t>your hands before and after wearing </a:t>
            </a:r>
            <a:r>
              <a:rPr lang="en-US" sz="2600" b="1" dirty="0" smtClean="0"/>
              <a:t>your </a:t>
            </a:r>
            <a:r>
              <a:rPr lang="en-US" sz="2600" b="1" dirty="0"/>
              <a:t>gloves. </a:t>
            </a:r>
            <a:r>
              <a:rPr lang="en-US" sz="2600" dirty="0"/>
              <a:t> </a:t>
            </a:r>
          </a:p>
          <a:p>
            <a:r>
              <a:rPr lang="en-US" sz="2600" b="1" dirty="0" smtClean="0"/>
              <a:t>Inspect </a:t>
            </a:r>
            <a:r>
              <a:rPr lang="en-US" sz="2600" b="1" dirty="0"/>
              <a:t>your gloves before you use them. Look </a:t>
            </a:r>
            <a:r>
              <a:rPr lang="en-US" sz="2600" b="1" dirty="0" smtClean="0"/>
              <a:t>for </a:t>
            </a:r>
            <a:r>
              <a:rPr lang="en-US" sz="2600" b="1" dirty="0"/>
              <a:t>holes and cracks that might leak. </a:t>
            </a:r>
            <a:r>
              <a:rPr lang="en-US" sz="2600" dirty="0"/>
              <a:t> </a:t>
            </a:r>
          </a:p>
          <a:p>
            <a:r>
              <a:rPr lang="en-US" sz="2600" b="1" dirty="0" smtClean="0"/>
              <a:t>Replace </a:t>
            </a:r>
            <a:r>
              <a:rPr lang="en-US" sz="2600" b="1" dirty="0"/>
              <a:t>gloves that are worn or torn. </a:t>
            </a:r>
            <a:r>
              <a:rPr lang="en-US" sz="2600" dirty="0"/>
              <a:t> </a:t>
            </a:r>
          </a:p>
          <a:p>
            <a:r>
              <a:rPr lang="en-US" sz="2600" b="1" dirty="0" smtClean="0"/>
              <a:t>After </a:t>
            </a:r>
            <a:r>
              <a:rPr lang="en-US" sz="2600" b="1" dirty="0"/>
              <a:t>working with chemicals, hold your gloved   hands under running water to rinse away any </a:t>
            </a:r>
            <a:r>
              <a:rPr lang="en-US" sz="2600" b="1" dirty="0" smtClean="0"/>
              <a:t>chemicals </a:t>
            </a:r>
            <a:r>
              <a:rPr lang="en-US" sz="2600" b="1" dirty="0"/>
              <a:t>or dirt before removing the gloves. </a:t>
            </a:r>
            <a:r>
              <a:rPr lang="en-US" sz="2600" dirty="0"/>
              <a:t> </a:t>
            </a:r>
          </a:p>
          <a:p>
            <a:r>
              <a:rPr lang="en-US" sz="2600" b="1" dirty="0" smtClean="0"/>
              <a:t>Wash </a:t>
            </a:r>
            <a:r>
              <a:rPr lang="en-US" sz="2600" b="1" dirty="0"/>
              <a:t>cotton gloves as needed. </a:t>
            </a:r>
            <a:r>
              <a:rPr lang="en-US" sz="2600" dirty="0"/>
              <a:t> </a:t>
            </a:r>
          </a:p>
          <a:p>
            <a:r>
              <a:rPr lang="en-US" sz="2600" b="1" dirty="0" smtClean="0"/>
              <a:t>Avoid </a:t>
            </a:r>
            <a:r>
              <a:rPr lang="en-US" sz="2600" b="1" dirty="0"/>
              <a:t>borrowing gloves. Gloves are personal </a:t>
            </a:r>
            <a:r>
              <a:rPr lang="en-US" sz="2600" b="1" dirty="0" smtClean="0"/>
              <a:t>protective </a:t>
            </a:r>
            <a:r>
              <a:rPr lang="en-US" sz="2600" b="1" dirty="0"/>
              <a:t>equipment.</a:t>
            </a:r>
            <a:r>
              <a:rPr lang="en-US" sz="2600" dirty="0"/>
              <a:t> </a:t>
            </a:r>
          </a:p>
          <a:p>
            <a:r>
              <a:rPr lang="en-US" sz="2600" b="1" dirty="0" smtClean="0"/>
              <a:t>Store </a:t>
            </a:r>
            <a:r>
              <a:rPr lang="en-US" sz="2600" b="1" dirty="0"/>
              <a:t>gloves right side out in a clean, cool, dry, </a:t>
            </a:r>
            <a:r>
              <a:rPr lang="en-US" sz="2600" b="1" dirty="0" smtClean="0"/>
              <a:t>and ventilated </a:t>
            </a:r>
            <a:r>
              <a:rPr lang="en-US" sz="2600" b="1" dirty="0"/>
              <a:t>area. </a:t>
            </a:r>
            <a:r>
              <a:rPr lang="en-US" sz="2600" dirty="0"/>
              <a:t> </a:t>
            </a:r>
          </a:p>
          <a:p>
            <a:r>
              <a:rPr lang="en-US" sz="2600" b="1" dirty="0" smtClean="0"/>
              <a:t>Never </a:t>
            </a:r>
            <a:r>
              <a:rPr lang="en-US" sz="2600" b="1" dirty="0"/>
              <a:t>wear gloves around powered rotating </a:t>
            </a:r>
            <a:r>
              <a:rPr lang="en-US" sz="2600" b="1" dirty="0" smtClean="0"/>
              <a:t>equipment </a:t>
            </a:r>
            <a:r>
              <a:rPr lang="en-US" sz="2600" b="1" dirty="0"/>
              <a:t>- drills, lathes, etc.</a:t>
            </a:r>
            <a:endParaRPr lang="en-US"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Protective Measures</a:t>
            </a:r>
            <a:endParaRPr lang="en-US" dirty="0"/>
          </a:p>
        </p:txBody>
      </p:sp>
      <p:sp>
        <p:nvSpPr>
          <p:cNvPr id="3" name="Content Placeholder 2"/>
          <p:cNvSpPr>
            <a:spLocks noGrp="1"/>
          </p:cNvSpPr>
          <p:nvPr>
            <p:ph sz="quarter" idx="1"/>
          </p:nvPr>
        </p:nvSpPr>
        <p:spPr>
          <a:xfrm>
            <a:off x="457200" y="3429000"/>
            <a:ext cx="8229600" cy="3124200"/>
          </a:xfrm>
        </p:spPr>
        <p:txBody>
          <a:bodyPr>
            <a:normAutofit fontScale="70000" lnSpcReduction="20000"/>
          </a:bodyPr>
          <a:lstStyle/>
          <a:p>
            <a:pPr algn="ctr">
              <a:buNone/>
            </a:pPr>
            <a:r>
              <a:rPr lang="en-US" b="1" dirty="0" smtClean="0"/>
              <a:t>Barrier Creams</a:t>
            </a:r>
          </a:p>
          <a:p>
            <a:r>
              <a:rPr lang="en-US" b="1" dirty="0" smtClean="0"/>
              <a:t>Water </a:t>
            </a:r>
            <a:r>
              <a:rPr lang="en-US" b="1" dirty="0"/>
              <a:t>Repellent Creams are used to protect    your hands from caustic chemicals.</a:t>
            </a:r>
            <a:endParaRPr lang="en-US" dirty="0"/>
          </a:p>
          <a:p>
            <a:r>
              <a:rPr lang="en-US" b="1" dirty="0" smtClean="0"/>
              <a:t>Solvent-Repellent </a:t>
            </a:r>
            <a:r>
              <a:rPr lang="en-US" b="1" dirty="0"/>
              <a:t>Creams are used to protect   your hands from solvents, oils, and other   organic chemicals.</a:t>
            </a:r>
            <a:endParaRPr lang="en-US" dirty="0"/>
          </a:p>
          <a:p>
            <a:r>
              <a:rPr lang="en-US" b="1" dirty="0" smtClean="0"/>
              <a:t>Sunscreens</a:t>
            </a:r>
            <a:r>
              <a:rPr lang="en-US" b="1" dirty="0"/>
              <a:t> protect your skin from the   damaging effects of the sun.</a:t>
            </a:r>
            <a:endParaRPr lang="en-US" dirty="0"/>
          </a:p>
          <a:p>
            <a:r>
              <a:rPr lang="en-US" b="1" dirty="0" smtClean="0"/>
              <a:t>Vanishing </a:t>
            </a:r>
            <a:r>
              <a:rPr lang="en-US" b="1" dirty="0"/>
              <a:t>Creams protect your skin against   mild acids, and make cleaning up easier</a:t>
            </a:r>
            <a:r>
              <a:rPr lang="en-US" b="1" dirty="0" smtClean="0"/>
              <a:t>.</a:t>
            </a:r>
          </a:p>
          <a:p>
            <a:endParaRPr lang="en-US" dirty="0"/>
          </a:p>
          <a:p>
            <a:pPr>
              <a:buNone/>
            </a:pPr>
            <a:r>
              <a:rPr lang="en-US" b="1" dirty="0"/>
              <a:t>WARNING: Never substitute a barrier cream when you should use gloves.</a:t>
            </a:r>
            <a:endParaRPr lang="en-US" dirty="0"/>
          </a:p>
          <a:p>
            <a:pPr>
              <a:buNone/>
            </a:pPr>
            <a:endParaRPr lang="en-US" dirty="0"/>
          </a:p>
        </p:txBody>
      </p:sp>
      <p:pic>
        <p:nvPicPr>
          <p:cNvPr id="20482" name="Picture 2" descr="http://www.free-training.com/osha/ppe/HAND/613.GIF"/>
          <p:cNvPicPr>
            <a:picLocks noChangeAspect="1" noChangeArrowheads="1"/>
          </p:cNvPicPr>
          <p:nvPr/>
        </p:nvPicPr>
        <p:blipFill>
          <a:blip r:embed="rId2" cstate="print"/>
          <a:srcRect/>
          <a:stretch>
            <a:fillRect/>
          </a:stretch>
        </p:blipFill>
        <p:spPr bwMode="auto">
          <a:xfrm>
            <a:off x="3429000" y="1600200"/>
            <a:ext cx="2057400" cy="1631167"/>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TotalTime>
  <Words>157</Words>
  <Application>Microsoft Office PowerPoint</Application>
  <PresentationFormat>On-screen Show (4:3)</PresentationFormat>
  <Paragraphs>63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OSAH Hand Protection Section: Personal Protective Course</vt:lpstr>
      <vt:lpstr>Why Hand Protection is Important</vt:lpstr>
      <vt:lpstr>  Potential Hazards  </vt:lpstr>
      <vt:lpstr>Potential Hazards</vt:lpstr>
      <vt:lpstr>Potential Hazards</vt:lpstr>
      <vt:lpstr>Preventative Measures</vt:lpstr>
      <vt:lpstr> Personal Protective Equipment: Gloves </vt:lpstr>
      <vt:lpstr>  Wearing and Using Gloves  </vt:lpstr>
      <vt:lpstr>Other Protective Measures</vt:lpstr>
      <vt:lpstr>Other Protective Measures</vt:lpstr>
      <vt:lpstr>         Remember!   Your hands are one of your greatest assets.  Protect them!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edl0107</dc:creator>
  <cp:lastModifiedBy>edl0107</cp:lastModifiedBy>
  <cp:revision>5</cp:revision>
  <dcterms:created xsi:type="dcterms:W3CDTF">2014-08-13T12:43:12Z</dcterms:created>
  <dcterms:modified xsi:type="dcterms:W3CDTF">2014-08-13T13:25:47Z</dcterms:modified>
</cp:coreProperties>
</file>