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7" r:id="rId3"/>
    <p:sldId id="258" r:id="rId4"/>
    <p:sldId id="259" r:id="rId5"/>
    <p:sldId id="260" r:id="rId6"/>
    <p:sldId id="261" r:id="rId7"/>
    <p:sldId id="265" r:id="rId8"/>
    <p:sldId id="267" r:id="rId9"/>
    <p:sldId id="268" r:id="rId10"/>
    <p:sldId id="269" r:id="rId11"/>
    <p:sldId id="270" r:id="rId12"/>
    <p:sldId id="271" r:id="rId13"/>
    <p:sldId id="272" r:id="rId14"/>
    <p:sldId id="273" r:id="rId15"/>
    <p:sldId id="27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E451D35-8849-47B0-BE56-AE3AE67EB77A}" type="datetimeFigureOut">
              <a:rPr lang="en-US" smtClean="0"/>
              <a:t>8/13/2014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80A1387-6124-44C8-93E7-C0E5BDCA709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877DD79-7D5D-4373-B566-6D1A6F53CD03}" type="datetimeFigureOut">
              <a:rPr lang="en-US" smtClean="0"/>
              <a:pPr/>
              <a:t>8/13/2014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49F8AFB-54AA-487C-A5A6-B1D338F2430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77DD79-7D5D-4373-B566-6D1A6F53CD03}" type="datetimeFigureOut">
              <a:rPr lang="en-US" smtClean="0"/>
              <a:pPr/>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F8AFB-54AA-487C-A5A6-B1D338F243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77DD79-7D5D-4373-B566-6D1A6F53CD03}" type="datetimeFigureOut">
              <a:rPr lang="en-US" smtClean="0"/>
              <a:pPr/>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F8AFB-54AA-487C-A5A6-B1D338F243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877DD79-7D5D-4373-B566-6D1A6F53CD03}" type="datetimeFigureOut">
              <a:rPr lang="en-US" smtClean="0"/>
              <a:pPr/>
              <a:t>8/13/2014</a:t>
            </a:fld>
            <a:endParaRPr lang="en-US"/>
          </a:p>
        </p:txBody>
      </p:sp>
      <p:sp>
        <p:nvSpPr>
          <p:cNvPr id="9" name="Slide Number Placeholder 8"/>
          <p:cNvSpPr>
            <a:spLocks noGrp="1"/>
          </p:cNvSpPr>
          <p:nvPr>
            <p:ph type="sldNum" sz="quarter" idx="15"/>
          </p:nvPr>
        </p:nvSpPr>
        <p:spPr/>
        <p:txBody>
          <a:bodyPr rtlCol="0"/>
          <a:lstStyle/>
          <a:p>
            <a:fld id="{649F8AFB-54AA-487C-A5A6-B1D338F2430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877DD79-7D5D-4373-B566-6D1A6F53CD03}" type="datetimeFigureOut">
              <a:rPr lang="en-US" smtClean="0"/>
              <a:pPr/>
              <a:t>8/13/2014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49F8AFB-54AA-487C-A5A6-B1D338F243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77DD79-7D5D-4373-B566-6D1A6F53CD03}" type="datetimeFigureOut">
              <a:rPr lang="en-US" smtClean="0"/>
              <a:pPr/>
              <a:t>8/13/2014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F8AFB-54AA-487C-A5A6-B1D338F2430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877DD79-7D5D-4373-B566-6D1A6F53CD03}" type="datetimeFigureOut">
              <a:rPr lang="en-US" smtClean="0"/>
              <a:pPr/>
              <a:t>8/13/2014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F8AFB-54AA-487C-A5A6-B1D338F2430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877DD79-7D5D-4373-B566-6D1A6F53CD03}" type="datetimeFigureOut">
              <a:rPr lang="en-US" smtClean="0"/>
              <a:pPr/>
              <a:t>8/13/2014</a:t>
            </a:fld>
            <a:endParaRPr lang="en-US"/>
          </a:p>
        </p:txBody>
      </p:sp>
      <p:sp>
        <p:nvSpPr>
          <p:cNvPr id="7" name="Slide Number Placeholder 6"/>
          <p:cNvSpPr>
            <a:spLocks noGrp="1"/>
          </p:cNvSpPr>
          <p:nvPr>
            <p:ph type="sldNum" sz="quarter" idx="11"/>
          </p:nvPr>
        </p:nvSpPr>
        <p:spPr/>
        <p:txBody>
          <a:bodyPr rtlCol="0"/>
          <a:lstStyle/>
          <a:p>
            <a:fld id="{649F8AFB-54AA-487C-A5A6-B1D338F2430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7DD79-7D5D-4373-B566-6D1A6F53CD03}" type="datetimeFigureOut">
              <a:rPr lang="en-US" smtClean="0"/>
              <a:pPr/>
              <a:t>8/13/2014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F8AFB-54AA-487C-A5A6-B1D338F243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877DD79-7D5D-4373-B566-6D1A6F53CD03}" type="datetimeFigureOut">
              <a:rPr lang="en-US" smtClean="0"/>
              <a:pPr/>
              <a:t>8/13/2014</a:t>
            </a:fld>
            <a:endParaRPr lang="en-US"/>
          </a:p>
        </p:txBody>
      </p:sp>
      <p:sp>
        <p:nvSpPr>
          <p:cNvPr id="22" name="Slide Number Placeholder 21"/>
          <p:cNvSpPr>
            <a:spLocks noGrp="1"/>
          </p:cNvSpPr>
          <p:nvPr>
            <p:ph type="sldNum" sz="quarter" idx="15"/>
          </p:nvPr>
        </p:nvSpPr>
        <p:spPr/>
        <p:txBody>
          <a:bodyPr rtlCol="0"/>
          <a:lstStyle/>
          <a:p>
            <a:fld id="{649F8AFB-54AA-487C-A5A6-B1D338F2430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877DD79-7D5D-4373-B566-6D1A6F53CD03}" type="datetimeFigureOut">
              <a:rPr lang="en-US" smtClean="0"/>
              <a:pPr/>
              <a:t>8/13/2014</a:t>
            </a:fld>
            <a:endParaRPr lang="en-US"/>
          </a:p>
        </p:txBody>
      </p:sp>
      <p:sp>
        <p:nvSpPr>
          <p:cNvPr id="18" name="Slide Number Placeholder 17"/>
          <p:cNvSpPr>
            <a:spLocks noGrp="1"/>
          </p:cNvSpPr>
          <p:nvPr>
            <p:ph type="sldNum" sz="quarter" idx="11"/>
          </p:nvPr>
        </p:nvSpPr>
        <p:spPr/>
        <p:txBody>
          <a:bodyPr rtlCol="0"/>
          <a:lstStyle/>
          <a:p>
            <a:fld id="{649F8AFB-54AA-487C-A5A6-B1D338F2430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877DD79-7D5D-4373-B566-6D1A6F53CD03}" type="datetimeFigureOut">
              <a:rPr lang="en-US" smtClean="0"/>
              <a:pPr/>
              <a:t>8/13/2014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49F8AFB-54AA-487C-A5A6-B1D338F243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free-training.com/osha/ppe/FACE/def202b.htm" TargetMode="External"/><Relationship Id="rId2" Type="http://schemas.openxmlformats.org/officeDocument/2006/relationships/hyperlink" Target="http://www.free-training.com/osha/ppe/FACE/def202a.htm" TargetMode="Externa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hyperlink" Target="http://www.free-training.com/osha/ppe/FACE/def202d.htm" TargetMode="External"/><Relationship Id="rId4" Type="http://schemas.openxmlformats.org/officeDocument/2006/relationships/hyperlink" Target="http://www.free-training.com/osha/ppe/FACE/def202c.ht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8534400" cy="2152650"/>
          </a:xfrm>
        </p:spPr>
        <p:txBody>
          <a:bodyPr>
            <a:normAutofit/>
          </a:bodyPr>
          <a:lstStyle/>
          <a:p>
            <a:r>
              <a:rPr lang="en-US" b="1" dirty="0"/>
              <a:t>Eye and Face Protection </a:t>
            </a:r>
            <a:r>
              <a:rPr lang="en-US" b="1" dirty="0" smtClean="0"/>
              <a:t>Section:</a:t>
            </a:r>
            <a:br>
              <a:rPr lang="en-US" b="1" dirty="0" smtClean="0"/>
            </a:br>
            <a:r>
              <a:rPr lang="en-US" b="1" dirty="0" smtClean="0"/>
              <a:t>Personal </a:t>
            </a:r>
            <a:r>
              <a:rPr lang="en-US" b="1" dirty="0"/>
              <a:t>Protective Equipment </a:t>
            </a:r>
            <a:r>
              <a:rPr lang="en-US" b="1" dirty="0" smtClean="0"/>
              <a:t>Course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Protective Measures</a:t>
            </a:r>
            <a:endParaRPr lang="en-US" dirty="0"/>
          </a:p>
        </p:txBody>
      </p:sp>
      <p:sp>
        <p:nvSpPr>
          <p:cNvPr id="3" name="Content Placeholder 2"/>
          <p:cNvSpPr>
            <a:spLocks noGrp="1"/>
          </p:cNvSpPr>
          <p:nvPr>
            <p:ph sz="quarter" idx="1"/>
          </p:nvPr>
        </p:nvSpPr>
        <p:spPr>
          <a:xfrm>
            <a:off x="0" y="1371600"/>
            <a:ext cx="6248400" cy="5257800"/>
          </a:xfrm>
        </p:spPr>
        <p:txBody>
          <a:bodyPr>
            <a:normAutofit fontScale="55000" lnSpcReduction="20000"/>
          </a:bodyPr>
          <a:lstStyle/>
          <a:p>
            <a:pPr>
              <a:buNone/>
            </a:pPr>
            <a:r>
              <a:rPr lang="en-US" sz="3400" b="1" dirty="0"/>
              <a:t>Eyewash </a:t>
            </a:r>
            <a:r>
              <a:rPr lang="en-US" sz="3400" b="1" dirty="0" smtClean="0"/>
              <a:t>Stations</a:t>
            </a:r>
          </a:p>
          <a:p>
            <a:pPr>
              <a:buNone/>
            </a:pPr>
            <a:r>
              <a:rPr lang="en-US" sz="3400" b="1" dirty="0"/>
              <a:t>	</a:t>
            </a:r>
            <a:r>
              <a:rPr lang="en-US" sz="3400" b="1" dirty="0" smtClean="0"/>
              <a:t>Eyewash </a:t>
            </a:r>
            <a:r>
              <a:rPr lang="en-US" sz="3400" b="1" dirty="0"/>
              <a:t>stations should be located within 100 feet of your work area. If you accidentally get something in your eyes, go directly to the eyewash station and flush your eyes with water for 15 minutes. Be sure to hold your eyes open with your fingers and "look" directly into the water streams. DO NOT RUB YOUR EYES! Rubbing your eyes may scratch or embed particles into your eyes. Once you have flushed your eyes with water, seek medical attention immediately</a:t>
            </a:r>
            <a:r>
              <a:rPr lang="en-US" sz="3400" b="1" dirty="0" smtClean="0"/>
              <a:t>.</a:t>
            </a:r>
          </a:p>
          <a:p>
            <a:pPr>
              <a:buNone/>
            </a:pPr>
            <a:endParaRPr lang="en-US" sz="3400" dirty="0"/>
          </a:p>
          <a:p>
            <a:pPr>
              <a:buNone/>
            </a:pPr>
            <a:r>
              <a:rPr lang="en-US" sz="3400" b="1" dirty="0"/>
              <a:t>CAUTION: Some chemicals are water reactive and become toxic when mixed with water. Talk with your supervisor or safety manager about the chemicals you will be using on your job. Be familiar with the MSDSs for all chemicals used in your job.</a:t>
            </a:r>
            <a:endParaRPr lang="en-US" sz="3400" dirty="0"/>
          </a:p>
          <a:p>
            <a:pPr>
              <a:buNone/>
            </a:pPr>
            <a:endParaRPr lang="en-US" dirty="0"/>
          </a:p>
        </p:txBody>
      </p:sp>
      <p:pic>
        <p:nvPicPr>
          <p:cNvPr id="26626" name="Picture 2" descr="http://www.free-training.com/osha/ppe/FACE/219.GIF"/>
          <p:cNvPicPr>
            <a:picLocks noChangeAspect="1" noChangeArrowheads="1"/>
          </p:cNvPicPr>
          <p:nvPr/>
        </p:nvPicPr>
        <p:blipFill>
          <a:blip r:embed="rId2" cstate="print"/>
          <a:srcRect/>
          <a:stretch>
            <a:fillRect/>
          </a:stretch>
        </p:blipFill>
        <p:spPr bwMode="auto">
          <a:xfrm>
            <a:off x="6324600" y="1981200"/>
            <a:ext cx="2400300" cy="340995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Personal Protective Equipment</a:t>
            </a:r>
            <a:endParaRPr lang="en-US" dirty="0"/>
          </a:p>
        </p:txBody>
      </p:sp>
      <p:sp>
        <p:nvSpPr>
          <p:cNvPr id="3" name="Content Placeholder 2"/>
          <p:cNvSpPr>
            <a:spLocks noGrp="1"/>
          </p:cNvSpPr>
          <p:nvPr>
            <p:ph sz="quarter" idx="1"/>
          </p:nvPr>
        </p:nvSpPr>
        <p:spPr>
          <a:xfrm>
            <a:off x="457200" y="3048000"/>
            <a:ext cx="7848600" cy="3078163"/>
          </a:xfrm>
        </p:spPr>
        <p:txBody>
          <a:bodyPr>
            <a:normAutofit fontScale="70000" lnSpcReduction="20000"/>
          </a:bodyPr>
          <a:lstStyle/>
          <a:p>
            <a:pPr algn="ctr">
              <a:buNone/>
            </a:pPr>
            <a:endParaRPr lang="en-US" b="1" dirty="0" smtClean="0"/>
          </a:p>
          <a:p>
            <a:pPr algn="ctr">
              <a:buNone/>
            </a:pPr>
            <a:r>
              <a:rPr lang="en-US" b="1" dirty="0" smtClean="0"/>
              <a:t>Safety </a:t>
            </a:r>
            <a:r>
              <a:rPr lang="en-US" b="1" dirty="0" smtClean="0"/>
              <a:t>Glasses</a:t>
            </a:r>
          </a:p>
          <a:p>
            <a:pPr>
              <a:buNone/>
            </a:pPr>
            <a:r>
              <a:rPr lang="en-US" b="1" dirty="0"/>
              <a:t>	</a:t>
            </a:r>
            <a:r>
              <a:rPr lang="en-US" b="1" dirty="0" smtClean="0"/>
              <a:t>Safety </a:t>
            </a:r>
            <a:r>
              <a:rPr lang="en-US" b="1" dirty="0"/>
              <a:t>glasses are perhaps the most widely used type of eye protection. While they may look similar to regular glasses, they are much stronger and more resistant to impact and heat than regular glasses. In addition, most safety glasses are equipped with side shields that give you protection from hazards that may not be directly in front of you. Both prescription and nonprescription safety glasses are available. In addition, a wide variety of lens coatings are available for special work situations. Safety glasses should be Z-87 approved to meet OSHA regulations.</a:t>
            </a:r>
            <a:endParaRPr lang="en-US" dirty="0"/>
          </a:p>
          <a:p>
            <a:pPr>
              <a:buNone/>
            </a:pPr>
            <a:endParaRPr lang="en-US" dirty="0"/>
          </a:p>
        </p:txBody>
      </p:sp>
      <p:pic>
        <p:nvPicPr>
          <p:cNvPr id="27650" name="Picture 2" descr="http://www.free-training.com/osha/ppe/FACE/222.GIF"/>
          <p:cNvPicPr>
            <a:picLocks noChangeAspect="1" noChangeArrowheads="1"/>
          </p:cNvPicPr>
          <p:nvPr/>
        </p:nvPicPr>
        <p:blipFill>
          <a:blip r:embed="rId2" cstate="print"/>
          <a:srcRect/>
          <a:stretch>
            <a:fillRect/>
          </a:stretch>
        </p:blipFill>
        <p:spPr bwMode="auto">
          <a:xfrm>
            <a:off x="3200400" y="1524000"/>
            <a:ext cx="2476500" cy="149542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Personal Protective Equipment</a:t>
            </a:r>
            <a:endParaRPr lang="en-US" dirty="0"/>
          </a:p>
        </p:txBody>
      </p:sp>
      <p:sp>
        <p:nvSpPr>
          <p:cNvPr id="3" name="Content Placeholder 2"/>
          <p:cNvSpPr>
            <a:spLocks noGrp="1"/>
          </p:cNvSpPr>
          <p:nvPr>
            <p:ph sz="quarter" idx="1"/>
          </p:nvPr>
        </p:nvSpPr>
        <p:spPr>
          <a:xfrm>
            <a:off x="228600" y="3505200"/>
            <a:ext cx="8305800" cy="2895600"/>
          </a:xfrm>
        </p:spPr>
        <p:txBody>
          <a:bodyPr>
            <a:normAutofit fontScale="92500" lnSpcReduction="10000"/>
          </a:bodyPr>
          <a:lstStyle/>
          <a:p>
            <a:pPr algn="ctr">
              <a:buNone/>
            </a:pPr>
            <a:r>
              <a:rPr lang="en-US" b="1" dirty="0" smtClean="0"/>
              <a:t>Goggles</a:t>
            </a:r>
          </a:p>
          <a:p>
            <a:pPr>
              <a:buNone/>
            </a:pPr>
            <a:r>
              <a:rPr lang="en-US" b="1" dirty="0"/>
              <a:t>	</a:t>
            </a:r>
            <a:r>
              <a:rPr lang="en-US" b="1" dirty="0" smtClean="0"/>
              <a:t>Goggles </a:t>
            </a:r>
            <a:r>
              <a:rPr lang="en-US" b="1" dirty="0"/>
              <a:t>give you more protection than safety glasses because they fit closer to your face. Because goggles surround the eye area, they give you more protection in situations where you might encounter splashing liquids, fumes, vapors, powders, dusts, and mists. Different types of goggles are available. They must indicate that they are chemical splash goggles to be worn for that purpose.</a:t>
            </a:r>
            <a:endParaRPr lang="en-US" dirty="0"/>
          </a:p>
          <a:p>
            <a:pPr>
              <a:buNone/>
            </a:pPr>
            <a:endParaRPr lang="en-US" dirty="0"/>
          </a:p>
        </p:txBody>
      </p:sp>
      <p:pic>
        <p:nvPicPr>
          <p:cNvPr id="28674" name="Picture 2" descr="http://www.free-training.com/osha/ppe/FACE/223.GIF"/>
          <p:cNvPicPr>
            <a:picLocks noChangeAspect="1" noChangeArrowheads="1"/>
          </p:cNvPicPr>
          <p:nvPr/>
        </p:nvPicPr>
        <p:blipFill>
          <a:blip r:embed="rId2" cstate="print"/>
          <a:srcRect/>
          <a:stretch>
            <a:fillRect/>
          </a:stretch>
        </p:blipFill>
        <p:spPr bwMode="auto">
          <a:xfrm>
            <a:off x="3352800" y="1752600"/>
            <a:ext cx="2419350" cy="149542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Personal Protective Equipment</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4953000" cy="4953000"/>
          </a:xfrm>
        </p:spPr>
        <p:txBody>
          <a:bodyPr>
            <a:normAutofit fontScale="92500" lnSpcReduction="20000"/>
          </a:bodyPr>
          <a:lstStyle/>
          <a:p>
            <a:pPr algn="ctr">
              <a:buNone/>
            </a:pPr>
            <a:r>
              <a:rPr lang="en-US" b="1" dirty="0"/>
              <a:t>Face </a:t>
            </a:r>
            <a:r>
              <a:rPr lang="en-US" b="1" dirty="0" smtClean="0"/>
              <a:t>Shields</a:t>
            </a:r>
          </a:p>
          <a:p>
            <a:pPr>
              <a:buNone/>
            </a:pPr>
            <a:r>
              <a:rPr lang="en-US" b="1" dirty="0"/>
              <a:t>	</a:t>
            </a:r>
            <a:r>
              <a:rPr lang="en-US" b="1" dirty="0" smtClean="0"/>
              <a:t>Face </a:t>
            </a:r>
            <a:r>
              <a:rPr lang="en-US" b="1" dirty="0"/>
              <a:t>shields offer you full face protection and are often used around operations which expose you to molten metal, chemical splashes, or flying particles. Many face shields can be used while wearing a hard hat</a:t>
            </a:r>
            <a:r>
              <a:rPr lang="en-US" b="1" dirty="0" smtClean="0"/>
              <a:t>.</a:t>
            </a:r>
          </a:p>
          <a:p>
            <a:pPr>
              <a:buNone/>
            </a:pPr>
            <a:endParaRPr lang="en-US" dirty="0"/>
          </a:p>
          <a:p>
            <a:r>
              <a:rPr lang="en-US" b="1" dirty="0"/>
              <a:t>NOTE: You should always wear safety glasses or goggles when using a face shield for added protection. Face shields alone are </a:t>
            </a:r>
            <a:r>
              <a:rPr lang="en-US" b="1" dirty="0" smtClean="0"/>
              <a:t>NOT considered </a:t>
            </a:r>
            <a:r>
              <a:rPr lang="en-US" b="1" dirty="0"/>
              <a:t>adequate eye protection.</a:t>
            </a:r>
            <a:endParaRPr lang="en-US" dirty="0"/>
          </a:p>
          <a:p>
            <a:pPr>
              <a:buNone/>
            </a:pPr>
            <a:endParaRPr lang="en-US" dirty="0"/>
          </a:p>
        </p:txBody>
      </p:sp>
      <p:pic>
        <p:nvPicPr>
          <p:cNvPr id="29698" name="Picture 2" descr="http://www.free-training.com/osha/ppe/FACE/224.GIF"/>
          <p:cNvPicPr>
            <a:picLocks noChangeAspect="1" noChangeArrowheads="1"/>
          </p:cNvPicPr>
          <p:nvPr/>
        </p:nvPicPr>
        <p:blipFill>
          <a:blip r:embed="rId2" cstate="print"/>
          <a:srcRect/>
          <a:stretch>
            <a:fillRect/>
          </a:stretch>
        </p:blipFill>
        <p:spPr bwMode="auto">
          <a:xfrm>
            <a:off x="5486401" y="2438400"/>
            <a:ext cx="3101266" cy="24955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 </a:t>
            </a:r>
            <a:r>
              <a:rPr lang="en-US" b="1" dirty="0"/>
              <a:t>of Eye Protection Equipment</a:t>
            </a:r>
            <a:endParaRPr lang="en-US" dirty="0"/>
          </a:p>
        </p:txBody>
      </p:sp>
      <p:sp>
        <p:nvSpPr>
          <p:cNvPr id="3" name="Content Placeholder 2"/>
          <p:cNvSpPr>
            <a:spLocks noGrp="1"/>
          </p:cNvSpPr>
          <p:nvPr>
            <p:ph sz="quarter" idx="1"/>
          </p:nvPr>
        </p:nvSpPr>
        <p:spPr>
          <a:xfrm>
            <a:off x="3200400" y="1524000"/>
            <a:ext cx="5715000" cy="5181600"/>
          </a:xfrm>
        </p:spPr>
        <p:txBody>
          <a:bodyPr>
            <a:normAutofit fontScale="70000" lnSpcReduction="20000"/>
          </a:bodyPr>
          <a:lstStyle/>
          <a:p>
            <a:pPr>
              <a:buFontTx/>
              <a:buChar char="-"/>
            </a:pPr>
            <a:r>
              <a:rPr lang="en-US" b="1" dirty="0" smtClean="0"/>
              <a:t>Clean </a:t>
            </a:r>
            <a:r>
              <a:rPr lang="en-US" b="1" dirty="0"/>
              <a:t>your eye protection equipment. You can   usually use mild soap and water. You may also   use special wipes that are designed for   cleaning protective eye equipment. Never use   abrasive soaps, rough paper, or cloth towels.   These items will scratch and damage your   equipment.</a:t>
            </a:r>
            <a:r>
              <a:rPr lang="en-US" dirty="0"/>
              <a:t> </a:t>
            </a:r>
          </a:p>
          <a:p>
            <a:pPr>
              <a:buFontTx/>
              <a:buChar char="-"/>
            </a:pPr>
            <a:r>
              <a:rPr lang="en-US" b="1" dirty="0" smtClean="0"/>
              <a:t>Always </a:t>
            </a:r>
            <a:r>
              <a:rPr lang="en-US" b="1" dirty="0"/>
              <a:t>keep your eye protection equipment in   good working condition. If it is damaged, have    it repaired or replaced.</a:t>
            </a:r>
            <a:r>
              <a:rPr lang="en-US" dirty="0"/>
              <a:t> </a:t>
            </a:r>
          </a:p>
          <a:p>
            <a:pPr>
              <a:buFontTx/>
              <a:buChar char="-"/>
            </a:pPr>
            <a:r>
              <a:rPr lang="en-US" b="1" dirty="0" smtClean="0"/>
              <a:t>Store </a:t>
            </a:r>
            <a:r>
              <a:rPr lang="en-US" b="1" dirty="0"/>
              <a:t>your eye protection equipment in a   sanitary, cool, dry area away from moisture. </a:t>
            </a:r>
            <a:r>
              <a:rPr lang="en-US" dirty="0"/>
              <a:t> </a:t>
            </a:r>
          </a:p>
          <a:p>
            <a:pPr>
              <a:buFontTx/>
              <a:buChar char="-"/>
            </a:pPr>
            <a:r>
              <a:rPr lang="en-US" b="1" dirty="0" smtClean="0"/>
              <a:t>Read </a:t>
            </a:r>
            <a:r>
              <a:rPr lang="en-US" b="1" dirty="0"/>
              <a:t>the manufacturer's directions and   warnings before using any eye protection   equipment. </a:t>
            </a:r>
            <a:r>
              <a:rPr lang="en-US" dirty="0"/>
              <a:t> </a:t>
            </a:r>
          </a:p>
          <a:p>
            <a:pPr>
              <a:buFontTx/>
              <a:buChar char="-"/>
            </a:pPr>
            <a:r>
              <a:rPr lang="en-US" b="1" dirty="0" smtClean="0"/>
              <a:t>If </a:t>
            </a:r>
            <a:r>
              <a:rPr lang="en-US" b="1" dirty="0"/>
              <a:t>you have any questions concerning your eye   protection equipment, talk with your supervisor </a:t>
            </a:r>
            <a:r>
              <a:rPr lang="en-US" b="1" dirty="0" smtClean="0"/>
              <a:t>or </a:t>
            </a:r>
            <a:r>
              <a:rPr lang="en-US" b="1" dirty="0"/>
              <a:t>safety manager.</a:t>
            </a:r>
            <a:endParaRPr lang="en-US" dirty="0"/>
          </a:p>
        </p:txBody>
      </p:sp>
      <p:pic>
        <p:nvPicPr>
          <p:cNvPr id="30722" name="Picture 2" descr="http://www.free-training.com/osha/ppe/FACE/229.GIF"/>
          <p:cNvPicPr>
            <a:picLocks noChangeAspect="1" noChangeArrowheads="1"/>
          </p:cNvPicPr>
          <p:nvPr/>
        </p:nvPicPr>
        <p:blipFill>
          <a:blip r:embed="rId2" cstate="print"/>
          <a:srcRect/>
          <a:stretch>
            <a:fillRect/>
          </a:stretch>
        </p:blipFill>
        <p:spPr bwMode="auto">
          <a:xfrm>
            <a:off x="381000" y="2209800"/>
            <a:ext cx="2428875" cy="276225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Exams</a:t>
            </a:r>
            <a:endParaRPr lang="en-US" dirty="0"/>
          </a:p>
        </p:txBody>
      </p:sp>
      <p:sp>
        <p:nvSpPr>
          <p:cNvPr id="3" name="Content Placeholder 2"/>
          <p:cNvSpPr>
            <a:spLocks noGrp="1"/>
          </p:cNvSpPr>
          <p:nvPr>
            <p:ph sz="quarter" idx="1"/>
          </p:nvPr>
        </p:nvSpPr>
        <p:spPr>
          <a:xfrm>
            <a:off x="457200" y="1600200"/>
            <a:ext cx="4648200" cy="4525963"/>
          </a:xfrm>
        </p:spPr>
        <p:txBody>
          <a:bodyPr>
            <a:normAutofit/>
          </a:bodyPr>
          <a:lstStyle/>
          <a:p>
            <a:r>
              <a:rPr lang="en-US" b="1" dirty="0"/>
              <a:t>Let's face it. You only have two eyes, and they must last you a lifetime</a:t>
            </a:r>
            <a:r>
              <a:rPr lang="en-US" b="1" dirty="0" smtClean="0"/>
              <a:t>. As </a:t>
            </a:r>
            <a:r>
              <a:rPr lang="en-US" b="1" dirty="0"/>
              <a:t>you age, your eyes will </a:t>
            </a:r>
            <a:r>
              <a:rPr lang="en-US" b="1" dirty="0" smtClean="0"/>
              <a:t>change.</a:t>
            </a:r>
          </a:p>
          <a:p>
            <a:r>
              <a:rPr lang="en-US" b="1" dirty="0" smtClean="0"/>
              <a:t>These </a:t>
            </a:r>
            <a:r>
              <a:rPr lang="en-US" b="1" dirty="0"/>
              <a:t>changes can affect your safety at work and at home. </a:t>
            </a:r>
            <a:endParaRPr lang="en-US" b="1" dirty="0" smtClean="0"/>
          </a:p>
          <a:p>
            <a:r>
              <a:rPr lang="en-US" b="1" dirty="0" smtClean="0"/>
              <a:t>So</a:t>
            </a:r>
            <a:r>
              <a:rPr lang="en-US" b="1" dirty="0"/>
              <a:t>, it's a good idea to take a little time each year for a vision exam.</a:t>
            </a:r>
            <a:endParaRPr lang="en-US" dirty="0"/>
          </a:p>
          <a:p>
            <a:pPr>
              <a:buNone/>
            </a:pPr>
            <a:endParaRPr lang="en-US" dirty="0"/>
          </a:p>
        </p:txBody>
      </p:sp>
      <p:pic>
        <p:nvPicPr>
          <p:cNvPr id="31746" name="Picture 2" descr="http://www.free-training.com/osha/ppe/FACE/230.GIF"/>
          <p:cNvPicPr>
            <a:picLocks noChangeAspect="1" noChangeArrowheads="1"/>
          </p:cNvPicPr>
          <p:nvPr/>
        </p:nvPicPr>
        <p:blipFill>
          <a:blip r:embed="rId2" cstate="print"/>
          <a:srcRect/>
          <a:stretch>
            <a:fillRect/>
          </a:stretch>
        </p:blipFill>
        <p:spPr bwMode="auto">
          <a:xfrm>
            <a:off x="5638800" y="2743200"/>
            <a:ext cx="2743200" cy="18764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Eye and Face Protection is Important</a:t>
            </a:r>
            <a:endParaRPr lang="en-US" dirty="0"/>
          </a:p>
        </p:txBody>
      </p:sp>
      <p:sp>
        <p:nvSpPr>
          <p:cNvPr id="3" name="Content Placeholder 2"/>
          <p:cNvSpPr>
            <a:spLocks noGrp="1"/>
          </p:cNvSpPr>
          <p:nvPr>
            <p:ph sz="quarter" idx="1"/>
          </p:nvPr>
        </p:nvSpPr>
        <p:spPr>
          <a:xfrm>
            <a:off x="152400" y="1600200"/>
            <a:ext cx="4800600" cy="4525963"/>
          </a:xfrm>
        </p:spPr>
        <p:txBody>
          <a:bodyPr>
            <a:normAutofit/>
          </a:bodyPr>
          <a:lstStyle/>
          <a:p>
            <a:pPr>
              <a:buNone/>
            </a:pPr>
            <a:r>
              <a:rPr lang="en-US" b="1" dirty="0" smtClean="0"/>
              <a:t>    Thousands </a:t>
            </a:r>
            <a:r>
              <a:rPr lang="en-US" b="1" dirty="0"/>
              <a:t>of people are blinded each year from work related eye injuries. Injuries that could have been prevented, if only people would have used eye or face protection.</a:t>
            </a:r>
            <a:endParaRPr lang="en-US" dirty="0"/>
          </a:p>
        </p:txBody>
      </p:sp>
      <p:pic>
        <p:nvPicPr>
          <p:cNvPr id="1026" name="Picture 2" descr="http://www.free-training.com/osha/ppe/FACE/201.GIF"/>
          <p:cNvPicPr>
            <a:picLocks noChangeAspect="1" noChangeArrowheads="1"/>
          </p:cNvPicPr>
          <p:nvPr/>
        </p:nvPicPr>
        <p:blipFill>
          <a:blip r:embed="rId2" cstate="print"/>
          <a:srcRect/>
          <a:stretch>
            <a:fillRect/>
          </a:stretch>
        </p:blipFill>
        <p:spPr bwMode="auto">
          <a:xfrm>
            <a:off x="5638800" y="2133600"/>
            <a:ext cx="2466975" cy="28289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smtClean="0"/>
              <a:t/>
            </a:r>
            <a:br>
              <a:rPr lang="en-US" b="1" dirty="0" smtClean="0"/>
            </a:br>
            <a:r>
              <a:rPr lang="en-US" b="1" dirty="0" smtClean="0"/>
              <a:t>The Delicate Structure of the Eye</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2590800" y="1676400"/>
            <a:ext cx="6019800" cy="4525963"/>
          </a:xfrm>
        </p:spPr>
        <p:txBody>
          <a:bodyPr>
            <a:normAutofit fontScale="85000" lnSpcReduction="20000"/>
          </a:bodyPr>
          <a:lstStyle/>
          <a:p>
            <a:r>
              <a:rPr lang="en-US" b="1" dirty="0"/>
              <a:t>Your eyes are very delicate. You can think of them as the color television cameras for your brain. Like a camera, your eyes include</a:t>
            </a:r>
            <a:r>
              <a:rPr lang="en-US" b="1" dirty="0" smtClean="0"/>
              <a:t>:-A</a:t>
            </a:r>
            <a:r>
              <a:rPr lang="en-US" b="1" dirty="0"/>
              <a:t> </a:t>
            </a:r>
            <a:r>
              <a:rPr lang="en-US" b="1" dirty="0">
                <a:hlinkClick r:id="rId2"/>
              </a:rPr>
              <a:t>lens</a:t>
            </a:r>
            <a:r>
              <a:rPr lang="en-US" b="1" dirty="0"/>
              <a:t> that focuses light; </a:t>
            </a:r>
            <a:r>
              <a:rPr lang="en-US" dirty="0"/>
              <a:t> </a:t>
            </a:r>
            <a:br>
              <a:rPr lang="en-US" dirty="0"/>
            </a:br>
            <a:r>
              <a:rPr lang="en-US" b="1" dirty="0"/>
              <a:t>- An </a:t>
            </a:r>
            <a:r>
              <a:rPr lang="en-US" b="1" dirty="0">
                <a:hlinkClick r:id="rId3"/>
              </a:rPr>
              <a:t>iris</a:t>
            </a:r>
            <a:r>
              <a:rPr lang="en-US" b="1" dirty="0"/>
              <a:t> that controls the amount of light that enters the   eye; </a:t>
            </a:r>
            <a:r>
              <a:rPr lang="en-US" dirty="0"/>
              <a:t> </a:t>
            </a:r>
            <a:br>
              <a:rPr lang="en-US" dirty="0"/>
            </a:br>
            <a:r>
              <a:rPr lang="en-US" b="1" dirty="0"/>
              <a:t>- </a:t>
            </a:r>
            <a:r>
              <a:rPr lang="en-US" b="1" dirty="0">
                <a:hlinkClick r:id="rId4"/>
              </a:rPr>
              <a:t>Receptors</a:t>
            </a:r>
            <a:r>
              <a:rPr lang="en-US" b="1" dirty="0"/>
              <a:t> that "pick up" the image of what you see,   and; </a:t>
            </a:r>
            <a:r>
              <a:rPr lang="en-US" dirty="0"/>
              <a:t> </a:t>
            </a:r>
            <a:br>
              <a:rPr lang="en-US" dirty="0"/>
            </a:br>
            <a:r>
              <a:rPr lang="en-US" b="1" dirty="0"/>
              <a:t>- An </a:t>
            </a:r>
            <a:r>
              <a:rPr lang="en-US" b="1" dirty="0">
                <a:hlinkClick r:id="rId5"/>
              </a:rPr>
              <a:t>optic nerve</a:t>
            </a:r>
            <a:r>
              <a:rPr lang="en-US" b="1" dirty="0"/>
              <a:t> that serves as a "cable" to transmit   information from the receptors in your eye to your   brain.</a:t>
            </a:r>
            <a:endParaRPr lang="en-US" dirty="0"/>
          </a:p>
          <a:p>
            <a:r>
              <a:rPr lang="en-US" b="1" dirty="0"/>
              <a:t>Unlike a television camera that is made of plastic and metal, your eye is made of soft tissues and blood vessels. Damage your eyes, and you have big trouble. Trouble that is often permanent.</a:t>
            </a:r>
            <a:endParaRPr lang="en-US" dirty="0"/>
          </a:p>
        </p:txBody>
      </p:sp>
      <p:pic>
        <p:nvPicPr>
          <p:cNvPr id="6146" name="Picture 2" descr="http://www.free-training.com/osha/ppe/FACE/202.GIF"/>
          <p:cNvPicPr>
            <a:picLocks noChangeAspect="1" noChangeArrowheads="1"/>
          </p:cNvPicPr>
          <p:nvPr/>
        </p:nvPicPr>
        <p:blipFill>
          <a:blip r:embed="rId6" cstate="print"/>
          <a:srcRect/>
          <a:stretch>
            <a:fillRect/>
          </a:stretch>
        </p:blipFill>
        <p:spPr bwMode="auto">
          <a:xfrm>
            <a:off x="457200" y="2286000"/>
            <a:ext cx="1905000" cy="2438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What </a:t>
            </a:r>
            <a:r>
              <a:rPr lang="en-US" b="1" dirty="0" smtClean="0"/>
              <a:t>Types of Accidents Cause Eye Injuries</a:t>
            </a:r>
            <a:r>
              <a:rPr lang="en-US" b="1" dirty="0" smtClean="0"/>
              <a:t>?</a:t>
            </a:r>
            <a:endParaRPr lang="en-US" dirty="0"/>
          </a:p>
        </p:txBody>
      </p:sp>
      <p:sp>
        <p:nvSpPr>
          <p:cNvPr id="6" name="Content Placeholder 5"/>
          <p:cNvSpPr>
            <a:spLocks noGrp="1"/>
          </p:cNvSpPr>
          <p:nvPr>
            <p:ph sz="quarter" idx="1"/>
          </p:nvPr>
        </p:nvSpPr>
        <p:spPr>
          <a:xfrm>
            <a:off x="3200400" y="1600200"/>
            <a:ext cx="5486400" cy="4800600"/>
          </a:xfrm>
        </p:spPr>
        <p:txBody>
          <a:bodyPr>
            <a:normAutofit fontScale="92500"/>
          </a:bodyPr>
          <a:lstStyle/>
          <a:p>
            <a:pPr>
              <a:buNone/>
            </a:pPr>
            <a:r>
              <a:rPr lang="en-US" b="1" dirty="0"/>
              <a:t>The major types of accidents that cause blindness include:- Objects striking the eye; </a:t>
            </a:r>
            <a:r>
              <a:rPr lang="en-US" dirty="0"/>
              <a:t> </a:t>
            </a:r>
            <a:br>
              <a:rPr lang="en-US" dirty="0"/>
            </a:br>
            <a:r>
              <a:rPr lang="en-US" b="1" dirty="0"/>
              <a:t>- Contact with chemicals and </a:t>
            </a:r>
            <a:r>
              <a:rPr lang="en-US" b="1" dirty="0" smtClean="0"/>
              <a:t> </a:t>
            </a:r>
          </a:p>
          <a:p>
            <a:pPr>
              <a:buNone/>
            </a:pPr>
            <a:r>
              <a:rPr lang="en-US" b="1" dirty="0"/>
              <a:t> </a:t>
            </a:r>
            <a:r>
              <a:rPr lang="en-US" b="1" dirty="0" smtClean="0"/>
              <a:t>      other</a:t>
            </a:r>
            <a:r>
              <a:rPr lang="en-US" b="1" dirty="0"/>
              <a:t> </a:t>
            </a:r>
            <a:r>
              <a:rPr lang="en-US" b="1" dirty="0" smtClean="0"/>
              <a:t>hazardous </a:t>
            </a:r>
            <a:r>
              <a:rPr lang="en-US" b="1" dirty="0"/>
              <a:t>materials;</a:t>
            </a:r>
            <a:r>
              <a:rPr lang="en-US" dirty="0"/>
              <a:t> </a:t>
            </a:r>
            <a:br>
              <a:rPr lang="en-US" dirty="0"/>
            </a:br>
            <a:r>
              <a:rPr lang="en-US" b="1" dirty="0"/>
              <a:t>- Being struck by swinging objects </a:t>
            </a:r>
            <a:endParaRPr lang="en-US" b="1" dirty="0" smtClean="0"/>
          </a:p>
          <a:p>
            <a:pPr>
              <a:buNone/>
            </a:pPr>
            <a:r>
              <a:rPr lang="en-US" b="1" dirty="0"/>
              <a:t> </a:t>
            </a:r>
            <a:r>
              <a:rPr lang="en-US" b="1" dirty="0" smtClean="0"/>
              <a:t>      such</a:t>
            </a:r>
            <a:r>
              <a:rPr lang="en-US" b="1" dirty="0"/>
              <a:t> </a:t>
            </a:r>
            <a:r>
              <a:rPr lang="en-US" b="1" dirty="0" smtClean="0"/>
              <a:t>as </a:t>
            </a:r>
            <a:r>
              <a:rPr lang="en-US" b="1" dirty="0"/>
              <a:t>chains and ropes; and </a:t>
            </a:r>
            <a:r>
              <a:rPr lang="en-US" dirty="0"/>
              <a:t> </a:t>
            </a:r>
            <a:br>
              <a:rPr lang="en-US" dirty="0"/>
            </a:br>
            <a:r>
              <a:rPr lang="en-US" b="1" dirty="0"/>
              <a:t>- Viewing radiant energy sources </a:t>
            </a:r>
            <a:endParaRPr lang="en-US" b="1" dirty="0" smtClean="0"/>
          </a:p>
          <a:p>
            <a:pPr>
              <a:buNone/>
            </a:pPr>
            <a:r>
              <a:rPr lang="en-US" b="1" dirty="0"/>
              <a:t> </a:t>
            </a:r>
            <a:r>
              <a:rPr lang="en-US" b="1" dirty="0" smtClean="0"/>
              <a:t>      such </a:t>
            </a:r>
            <a:r>
              <a:rPr lang="en-US" b="1" dirty="0"/>
              <a:t>as </a:t>
            </a:r>
            <a:r>
              <a:rPr lang="en-US" b="1" dirty="0" smtClean="0"/>
              <a:t>welding </a:t>
            </a:r>
            <a:r>
              <a:rPr lang="en-US" b="1" dirty="0"/>
              <a:t>operations or </a:t>
            </a:r>
            <a:r>
              <a:rPr lang="en-US" b="1" dirty="0" smtClean="0"/>
              <a:t> </a:t>
            </a:r>
          </a:p>
          <a:p>
            <a:pPr>
              <a:buNone/>
            </a:pPr>
            <a:r>
              <a:rPr lang="en-US" b="1" dirty="0"/>
              <a:t> </a:t>
            </a:r>
            <a:r>
              <a:rPr lang="en-US" b="1" dirty="0" smtClean="0"/>
              <a:t>      lasers</a:t>
            </a:r>
            <a:r>
              <a:rPr lang="en-US" b="1" dirty="0"/>
              <a:t>.</a:t>
            </a:r>
            <a:endParaRPr lang="en-US" dirty="0"/>
          </a:p>
          <a:p>
            <a:pPr>
              <a:buNone/>
            </a:pPr>
            <a:endParaRPr lang="en-US" dirty="0"/>
          </a:p>
        </p:txBody>
      </p:sp>
      <p:pic>
        <p:nvPicPr>
          <p:cNvPr id="16386" name="Picture 2" descr="http://www.free-training.com/osha/ppe/FACE/204.GIF"/>
          <p:cNvPicPr>
            <a:picLocks noChangeAspect="1" noChangeArrowheads="1"/>
          </p:cNvPicPr>
          <p:nvPr/>
        </p:nvPicPr>
        <p:blipFill>
          <a:blip r:embed="rId2" cstate="print"/>
          <a:srcRect/>
          <a:stretch>
            <a:fillRect/>
          </a:stretch>
        </p:blipFill>
        <p:spPr bwMode="auto">
          <a:xfrm>
            <a:off x="457200" y="2895600"/>
            <a:ext cx="2895600" cy="2895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Potential Hazards</a:t>
            </a:r>
            <a:r>
              <a:rPr lang="en-US" dirty="0" smtClean="0"/>
              <a:t/>
            </a:r>
            <a:br>
              <a:rPr lang="en-US" dirty="0" smtClean="0"/>
            </a:br>
            <a:r>
              <a:rPr lang="en-US" dirty="0" smtClean="0"/>
              <a:t/>
            </a:r>
            <a:br>
              <a:rPr lang="en-US" dirty="0" smtClean="0"/>
            </a:br>
            <a:endParaRPr lang="en-US" dirty="0"/>
          </a:p>
        </p:txBody>
      </p:sp>
      <p:sp>
        <p:nvSpPr>
          <p:cNvPr id="4" name="Content Placeholder 3"/>
          <p:cNvSpPr>
            <a:spLocks noGrp="1"/>
          </p:cNvSpPr>
          <p:nvPr>
            <p:ph sz="quarter" idx="1"/>
          </p:nvPr>
        </p:nvSpPr>
        <p:spPr>
          <a:xfrm>
            <a:off x="3505200" y="1600200"/>
            <a:ext cx="5181600" cy="4525963"/>
          </a:xfrm>
        </p:spPr>
        <p:txBody>
          <a:bodyPr/>
          <a:lstStyle/>
          <a:p>
            <a:pPr>
              <a:buNone/>
            </a:pPr>
            <a:r>
              <a:rPr lang="en-US" b="1" dirty="0" smtClean="0"/>
              <a:t>   </a:t>
            </a:r>
            <a:r>
              <a:rPr lang="en-US" b="1" dirty="0" smtClean="0"/>
              <a:t>Dusts</a:t>
            </a:r>
            <a:r>
              <a:rPr lang="en-US" b="1" dirty="0"/>
              <a:t>, Powders, Fumes, and </a:t>
            </a:r>
            <a:r>
              <a:rPr lang="en-US" b="1" dirty="0" err="1"/>
              <a:t>MistsSmall</a:t>
            </a:r>
            <a:r>
              <a:rPr lang="en-US" b="1" dirty="0"/>
              <a:t> particles of matter can enter your eyes and damage them. Operations such as grinding, chiseling, sanding, hammering, and spraying can create small airborne particles; particles that can injure your eyes.</a:t>
            </a:r>
            <a:endParaRPr lang="en-US" dirty="0"/>
          </a:p>
          <a:p>
            <a:pPr>
              <a:buNone/>
            </a:pPr>
            <a:endParaRPr lang="en-US" dirty="0"/>
          </a:p>
        </p:txBody>
      </p:sp>
      <p:pic>
        <p:nvPicPr>
          <p:cNvPr id="17410" name="Picture 2" descr="http://www.free-training.com/osha/ppe/FACE/205.GIF"/>
          <p:cNvPicPr>
            <a:picLocks noChangeAspect="1" noChangeArrowheads="1"/>
          </p:cNvPicPr>
          <p:nvPr/>
        </p:nvPicPr>
        <p:blipFill>
          <a:blip r:embed="rId2" cstate="print"/>
          <a:srcRect/>
          <a:stretch>
            <a:fillRect/>
          </a:stretch>
        </p:blipFill>
        <p:spPr bwMode="auto">
          <a:xfrm>
            <a:off x="0" y="2362200"/>
            <a:ext cx="3352800" cy="3429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Potential Hazards</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4648200" cy="4876800"/>
          </a:xfrm>
        </p:spPr>
        <p:txBody>
          <a:bodyPr>
            <a:normAutofit fontScale="70000" lnSpcReduction="20000"/>
          </a:bodyPr>
          <a:lstStyle/>
          <a:p>
            <a:pPr>
              <a:buNone/>
            </a:pPr>
            <a:r>
              <a:rPr lang="en-US" b="1" dirty="0" smtClean="0"/>
              <a:t>	Toxic </a:t>
            </a:r>
            <a:r>
              <a:rPr lang="en-US" b="1" dirty="0"/>
              <a:t>Gases, Vapors, and </a:t>
            </a:r>
            <a:r>
              <a:rPr lang="en-US" b="1" dirty="0" err="1"/>
              <a:t>LiquidsToxic</a:t>
            </a:r>
            <a:r>
              <a:rPr lang="en-US" b="1" dirty="0"/>
              <a:t> chemicals in the form of gases, vapors, and liquids can damage your eyes. Always read the appropriate MSDS before working with any hazardous material</a:t>
            </a:r>
            <a:r>
              <a:rPr lang="en-US" b="1" dirty="0" smtClean="0"/>
              <a:t>.</a:t>
            </a:r>
          </a:p>
          <a:p>
            <a:endParaRPr lang="en-US" dirty="0"/>
          </a:p>
          <a:p>
            <a:pPr>
              <a:buNone/>
            </a:pPr>
            <a:r>
              <a:rPr lang="en-US" b="1" dirty="0"/>
              <a:t>NOTE: Some manufacturing processes </a:t>
            </a:r>
            <a:r>
              <a:rPr lang="en-US" b="1" dirty="0" smtClean="0"/>
              <a:t>  </a:t>
            </a:r>
          </a:p>
          <a:p>
            <a:pPr>
              <a:buNone/>
            </a:pPr>
            <a:r>
              <a:rPr lang="en-US" b="1" dirty="0"/>
              <a:t> </a:t>
            </a:r>
            <a:r>
              <a:rPr lang="en-US" b="1" dirty="0" smtClean="0"/>
              <a:t>            produce </a:t>
            </a:r>
            <a:r>
              <a:rPr lang="en-US" b="1" dirty="0"/>
              <a:t>hazardous gases, </a:t>
            </a:r>
            <a:r>
              <a:rPr lang="en-US" b="1" dirty="0" smtClean="0"/>
              <a:t> </a:t>
            </a:r>
          </a:p>
          <a:p>
            <a:pPr>
              <a:buNone/>
            </a:pPr>
            <a:r>
              <a:rPr lang="en-US" b="1" dirty="0"/>
              <a:t> </a:t>
            </a:r>
            <a:r>
              <a:rPr lang="en-US" b="1" dirty="0" smtClean="0"/>
              <a:t>            vapors </a:t>
            </a:r>
            <a:r>
              <a:rPr lang="en-US" b="1" dirty="0"/>
              <a:t>and liquids. Always </a:t>
            </a:r>
            <a:endParaRPr lang="en-US" b="1" dirty="0" smtClean="0"/>
          </a:p>
          <a:p>
            <a:pPr>
              <a:buNone/>
            </a:pPr>
            <a:r>
              <a:rPr lang="en-US" b="1" dirty="0"/>
              <a:t> </a:t>
            </a:r>
            <a:r>
              <a:rPr lang="en-US" b="1" dirty="0" smtClean="0"/>
              <a:t>            check </a:t>
            </a:r>
            <a:r>
              <a:rPr lang="en-US" b="1" dirty="0"/>
              <a:t>with your supervisor or </a:t>
            </a:r>
            <a:endParaRPr lang="en-US" b="1" dirty="0" smtClean="0"/>
          </a:p>
          <a:p>
            <a:pPr>
              <a:buNone/>
            </a:pPr>
            <a:r>
              <a:rPr lang="en-US" b="1" dirty="0"/>
              <a:t> </a:t>
            </a:r>
            <a:r>
              <a:rPr lang="en-US" b="1" dirty="0" smtClean="0"/>
              <a:t>            safety </a:t>
            </a:r>
            <a:r>
              <a:rPr lang="en-US" b="1" dirty="0"/>
              <a:t>manager to learn the </a:t>
            </a:r>
            <a:r>
              <a:rPr lang="en-US" b="1" dirty="0" smtClean="0"/>
              <a:t> </a:t>
            </a:r>
          </a:p>
          <a:p>
            <a:pPr>
              <a:buNone/>
            </a:pPr>
            <a:r>
              <a:rPr lang="en-US" b="1" dirty="0"/>
              <a:t> </a:t>
            </a:r>
            <a:r>
              <a:rPr lang="en-US" b="1" dirty="0" smtClean="0"/>
              <a:t>            type </a:t>
            </a:r>
            <a:r>
              <a:rPr lang="en-US" b="1" dirty="0"/>
              <a:t>of eye or face protection you </a:t>
            </a:r>
            <a:r>
              <a:rPr lang="en-US" b="1" dirty="0" smtClean="0"/>
              <a:t> </a:t>
            </a:r>
          </a:p>
          <a:p>
            <a:pPr>
              <a:buNone/>
            </a:pPr>
            <a:r>
              <a:rPr lang="en-US" b="1" dirty="0"/>
              <a:t> </a:t>
            </a:r>
            <a:r>
              <a:rPr lang="en-US" b="1" dirty="0" smtClean="0"/>
              <a:t>            will </a:t>
            </a:r>
            <a:r>
              <a:rPr lang="en-US" b="1" dirty="0"/>
              <a:t>need to use in order to work </a:t>
            </a:r>
            <a:endParaRPr lang="en-US" b="1" dirty="0" smtClean="0"/>
          </a:p>
          <a:p>
            <a:pPr>
              <a:buNone/>
            </a:pPr>
            <a:r>
              <a:rPr lang="en-US" b="1" dirty="0"/>
              <a:t> </a:t>
            </a:r>
            <a:r>
              <a:rPr lang="en-US" b="1" dirty="0" smtClean="0"/>
              <a:t>            safely</a:t>
            </a:r>
            <a:r>
              <a:rPr lang="en-US" b="1" dirty="0"/>
              <a:t>.</a:t>
            </a:r>
            <a:endParaRPr lang="en-US" dirty="0"/>
          </a:p>
          <a:p>
            <a:pPr>
              <a:buNone/>
            </a:pPr>
            <a:endParaRPr lang="en-US" dirty="0"/>
          </a:p>
        </p:txBody>
      </p:sp>
      <p:pic>
        <p:nvPicPr>
          <p:cNvPr id="18434" name="Picture 2" descr="http://www.free-training.com/osha/ppe/FACE/206.GIF"/>
          <p:cNvPicPr>
            <a:picLocks noChangeAspect="1" noChangeArrowheads="1"/>
          </p:cNvPicPr>
          <p:nvPr/>
        </p:nvPicPr>
        <p:blipFill>
          <a:blip r:embed="rId2" cstate="print"/>
          <a:srcRect/>
          <a:stretch>
            <a:fillRect/>
          </a:stretch>
        </p:blipFill>
        <p:spPr bwMode="auto">
          <a:xfrm>
            <a:off x="5334000" y="1981200"/>
            <a:ext cx="2857500" cy="28575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Potential Hazards</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457200" y="3962400"/>
            <a:ext cx="8077200" cy="2163763"/>
          </a:xfrm>
        </p:spPr>
        <p:txBody>
          <a:bodyPr>
            <a:normAutofit fontScale="92500" lnSpcReduction="20000"/>
          </a:bodyPr>
          <a:lstStyle/>
          <a:p>
            <a:pPr algn="ctr">
              <a:buNone/>
            </a:pPr>
            <a:r>
              <a:rPr lang="en-US" b="1" dirty="0"/>
              <a:t>Electrical </a:t>
            </a:r>
            <a:r>
              <a:rPr lang="en-US" b="1" dirty="0" smtClean="0"/>
              <a:t>Hazards</a:t>
            </a:r>
          </a:p>
          <a:p>
            <a:pPr>
              <a:buNone/>
            </a:pPr>
            <a:r>
              <a:rPr lang="en-US" b="1" dirty="0" smtClean="0"/>
              <a:t>	Any </a:t>
            </a:r>
            <a:r>
              <a:rPr lang="en-US" b="1" dirty="0"/>
              <a:t>time you work around electricity, there is </a:t>
            </a:r>
            <a:r>
              <a:rPr lang="en-US" b="1" dirty="0" smtClean="0"/>
              <a:t>the potential </a:t>
            </a:r>
            <a:r>
              <a:rPr lang="en-US" b="1" dirty="0"/>
              <a:t>for arcs and sparks to occur. Take time to talk with your supervisor or safety manager concerning the type of eye protection you should wear if you will be working around electrical hazards.</a:t>
            </a:r>
            <a:endParaRPr lang="en-US" dirty="0"/>
          </a:p>
          <a:p>
            <a:pPr>
              <a:buNone/>
            </a:pPr>
            <a:endParaRPr lang="en-US" dirty="0"/>
          </a:p>
        </p:txBody>
      </p:sp>
      <p:pic>
        <p:nvPicPr>
          <p:cNvPr id="22530" name="Picture 2" descr="http://www.free-training.com/osha/ppe/FACE/210.GIF"/>
          <p:cNvPicPr>
            <a:picLocks noChangeAspect="1" noChangeArrowheads="1"/>
          </p:cNvPicPr>
          <p:nvPr/>
        </p:nvPicPr>
        <p:blipFill>
          <a:blip r:embed="rId2" cstate="print"/>
          <a:srcRect/>
          <a:stretch>
            <a:fillRect/>
          </a:stretch>
        </p:blipFill>
        <p:spPr bwMode="auto">
          <a:xfrm>
            <a:off x="2971800" y="1600200"/>
            <a:ext cx="2514600" cy="19526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Protective Measures</a:t>
            </a:r>
            <a:endParaRPr lang="en-US" dirty="0"/>
          </a:p>
        </p:txBody>
      </p:sp>
      <p:sp>
        <p:nvSpPr>
          <p:cNvPr id="3" name="Content Placeholder 2"/>
          <p:cNvSpPr>
            <a:spLocks noGrp="1"/>
          </p:cNvSpPr>
          <p:nvPr>
            <p:ph sz="quarter" idx="1"/>
          </p:nvPr>
        </p:nvSpPr>
        <p:spPr>
          <a:xfrm>
            <a:off x="457200" y="4267200"/>
            <a:ext cx="8077200" cy="1858963"/>
          </a:xfrm>
        </p:spPr>
        <p:txBody>
          <a:bodyPr>
            <a:normAutofit lnSpcReduction="10000"/>
          </a:bodyPr>
          <a:lstStyle/>
          <a:p>
            <a:pPr algn="ctr">
              <a:buNone/>
            </a:pPr>
            <a:r>
              <a:rPr lang="en-US" b="1" dirty="0" smtClean="0"/>
              <a:t>Lighting Good </a:t>
            </a:r>
          </a:p>
          <a:p>
            <a:pPr>
              <a:buNone/>
            </a:pPr>
            <a:r>
              <a:rPr lang="en-US" b="1" dirty="0"/>
              <a:t>	</a:t>
            </a:r>
            <a:r>
              <a:rPr lang="en-US" b="1" dirty="0" smtClean="0"/>
              <a:t>lighting </a:t>
            </a:r>
            <a:r>
              <a:rPr lang="en-US" b="1" dirty="0"/>
              <a:t>is important in work areas. Good lighting reduces eye strain and glare. It also promotes both safety and improved productivity.</a:t>
            </a:r>
            <a:endParaRPr lang="en-US" dirty="0"/>
          </a:p>
          <a:p>
            <a:pPr>
              <a:buNone/>
            </a:pPr>
            <a:endParaRPr lang="en-US" dirty="0"/>
          </a:p>
        </p:txBody>
      </p:sp>
      <p:pic>
        <p:nvPicPr>
          <p:cNvPr id="24578" name="Picture 2" descr="http://www.free-training.com/osha/ppe/FACE/217.GIF"/>
          <p:cNvPicPr>
            <a:picLocks noChangeAspect="1" noChangeArrowheads="1"/>
          </p:cNvPicPr>
          <p:nvPr/>
        </p:nvPicPr>
        <p:blipFill>
          <a:blip r:embed="rId2" cstate="print"/>
          <a:srcRect/>
          <a:stretch>
            <a:fillRect/>
          </a:stretch>
        </p:blipFill>
        <p:spPr bwMode="auto">
          <a:xfrm>
            <a:off x="3505200" y="1600200"/>
            <a:ext cx="2381250" cy="224790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Protective Measures</a:t>
            </a:r>
            <a:endParaRPr lang="en-US" dirty="0"/>
          </a:p>
        </p:txBody>
      </p:sp>
      <p:sp>
        <p:nvSpPr>
          <p:cNvPr id="3" name="Content Placeholder 2"/>
          <p:cNvSpPr>
            <a:spLocks noGrp="1"/>
          </p:cNvSpPr>
          <p:nvPr>
            <p:ph sz="quarter" idx="1"/>
          </p:nvPr>
        </p:nvSpPr>
        <p:spPr>
          <a:xfrm>
            <a:off x="457200" y="4038600"/>
            <a:ext cx="7772400" cy="2087563"/>
          </a:xfrm>
        </p:spPr>
        <p:txBody>
          <a:bodyPr>
            <a:normAutofit/>
          </a:bodyPr>
          <a:lstStyle/>
          <a:p>
            <a:pPr algn="ctr">
              <a:buNone/>
            </a:pPr>
            <a:r>
              <a:rPr lang="en-US" b="1" dirty="0" smtClean="0"/>
              <a:t>	Signs </a:t>
            </a:r>
            <a:r>
              <a:rPr lang="en-US" b="1" dirty="0"/>
              <a:t>and </a:t>
            </a:r>
            <a:r>
              <a:rPr lang="en-US" b="1" dirty="0" smtClean="0"/>
              <a:t>Warnings </a:t>
            </a:r>
          </a:p>
          <a:p>
            <a:pPr>
              <a:buNone/>
            </a:pPr>
            <a:r>
              <a:rPr lang="en-US" b="1" dirty="0"/>
              <a:t>	</a:t>
            </a:r>
            <a:r>
              <a:rPr lang="en-US" b="1" dirty="0" smtClean="0"/>
              <a:t>Obstructions </a:t>
            </a:r>
            <a:r>
              <a:rPr lang="en-US" b="1" dirty="0"/>
              <a:t>and protruding objects should be identified and marked. Use caution when working around obstructions and protruding objects.</a:t>
            </a:r>
            <a:endParaRPr lang="en-US" dirty="0"/>
          </a:p>
          <a:p>
            <a:endParaRPr lang="en-US" dirty="0"/>
          </a:p>
        </p:txBody>
      </p:sp>
      <p:pic>
        <p:nvPicPr>
          <p:cNvPr id="25602" name="Picture 2" descr="http://www.free-training.com/osha/ppe/FACE/218.GIF"/>
          <p:cNvPicPr>
            <a:picLocks noChangeAspect="1" noChangeArrowheads="1"/>
          </p:cNvPicPr>
          <p:nvPr/>
        </p:nvPicPr>
        <p:blipFill>
          <a:blip r:embed="rId2" cstate="print"/>
          <a:srcRect/>
          <a:stretch>
            <a:fillRect/>
          </a:stretch>
        </p:blipFill>
        <p:spPr bwMode="auto">
          <a:xfrm>
            <a:off x="3048000" y="1752600"/>
            <a:ext cx="2276475" cy="153352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TotalTime>
  <Words>219</Words>
  <Application>Microsoft Office PowerPoint</Application>
  <PresentationFormat>On-screen Show (4:3)</PresentationFormat>
  <Paragraphs>61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Eye and Face Protection Section: Personal Protective Equipment Course</vt:lpstr>
      <vt:lpstr>Why Eye and Face Protection is Important</vt:lpstr>
      <vt:lpstr> The Delicate Structure of the Eye  </vt:lpstr>
      <vt:lpstr>       What Types of Accidents Cause Eye Injuries?</vt:lpstr>
      <vt:lpstr>  Potential Hazards  </vt:lpstr>
      <vt:lpstr>  Potential Hazards  </vt:lpstr>
      <vt:lpstr>  Potential Hazards  </vt:lpstr>
      <vt:lpstr>Protective Measures</vt:lpstr>
      <vt:lpstr>Protective Measures</vt:lpstr>
      <vt:lpstr>Protective Measures</vt:lpstr>
      <vt:lpstr>Personal Protective Equipment</vt:lpstr>
      <vt:lpstr>Personal Protective Equipment</vt:lpstr>
      <vt:lpstr>  Personal Protective Equipment  </vt:lpstr>
      <vt:lpstr>Care of Eye Protection Equipment</vt:lpstr>
      <vt:lpstr>Vision Exams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edl0107</dc:creator>
  <cp:lastModifiedBy>edl0107</cp:lastModifiedBy>
  <cp:revision>5</cp:revision>
  <dcterms:created xsi:type="dcterms:W3CDTF">2014-08-13T12:05:26Z</dcterms:created>
  <dcterms:modified xsi:type="dcterms:W3CDTF">2014-08-13T15:40:13Z</dcterms:modified>
</cp:coreProperties>
</file>