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3"/>
  </p:notesMasterIdLst>
  <p:sldIdLst>
    <p:sldId id="257" r:id="rId2"/>
    <p:sldId id="261" r:id="rId3"/>
    <p:sldId id="262" r:id="rId4"/>
    <p:sldId id="263" r:id="rId5"/>
    <p:sldId id="264" r:id="rId6"/>
    <p:sldId id="265" r:id="rId7"/>
    <p:sldId id="275" r:id="rId8"/>
    <p:sldId id="276" r:id="rId9"/>
    <p:sldId id="267" r:id="rId10"/>
    <p:sldId id="268" r:id="rId11"/>
    <p:sldId id="269" r:id="rId12"/>
    <p:sldId id="270" r:id="rId13"/>
    <p:sldId id="280" r:id="rId14"/>
    <p:sldId id="271" r:id="rId15"/>
    <p:sldId id="277" r:id="rId16"/>
    <p:sldId id="281" r:id="rId17"/>
    <p:sldId id="279" r:id="rId18"/>
    <p:sldId id="278" r:id="rId19"/>
    <p:sldId id="272" r:id="rId20"/>
    <p:sldId id="273" r:id="rId21"/>
    <p:sldId id="274" r:id="rId22"/>
  </p:sldIdLst>
  <p:sldSz cx="9144000" cy="5715000" type="screen16x1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8" autoAdjust="0"/>
    <p:restoredTop sz="90929"/>
  </p:normalViewPr>
  <p:slideViewPr>
    <p:cSldViewPr>
      <p:cViewPr>
        <p:scale>
          <a:sx n="131" d="100"/>
          <a:sy n="131" d="100"/>
        </p:scale>
        <p:origin x="1254" y="88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77745FC-BDE5-4A0B-952E-CBCD3BAEB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87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fld id="{FF4F60BF-0D9F-4B93-99D5-6BCD4DCAF19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905000"/>
            <a:ext cx="6629400" cy="15875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619500"/>
            <a:ext cx="6629400" cy="1079500"/>
          </a:xfrm>
        </p:spPr>
        <p:txBody>
          <a:bodyPr/>
          <a:lstStyle>
            <a:lvl1pPr marL="0" indent="0">
              <a:buFont typeface="Wingdings" pitchFamily="64" charset="2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Marc Camille, College Day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5207000"/>
            <a:ext cx="32766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3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Marc Camille, College Day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F8F994-9F14-4032-BA3F-05DC1A2178D6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0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44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44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Marc Camille, College Day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C38C53-E81C-472A-A3A9-4B3C057C981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29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61722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87500"/>
            <a:ext cx="3810000" cy="355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19600" y="15875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19600" y="3429000"/>
            <a:ext cx="38100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 Camille, College Day 2013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1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Marc Camille, College Day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026070-1709-4346-B4DC-700747170BF2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8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Marc Camille, College Day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7C588D-5595-43F8-B253-C3EF28FF1F4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3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Marc Camille, College Day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3F9F32-5087-4836-9E8C-6C8A9970FC2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6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Marc Camille, College Day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265781-D784-4037-8E88-26AD86A63936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18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Marc Camille, College Day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740391-7BDF-484D-B126-9330FA79D12E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4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Marc Camille, College Day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AED9C7-977A-478B-B475-0E63D56F4BF7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5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Marc Camille, College Day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831E44-7C87-4240-81FA-450E7C941757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7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Marc Camille, College Day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49FDFE-6387-4D11-BB90-F076DC88316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2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Marc Camille, College Day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5207000"/>
            <a:ext cx="3657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5207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CEED42E8-2E9D-49E9-B9B8-053733662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" pitchFamily="64" charset="0"/>
          <a:ea typeface="ＭＳ Ｐゴシック" pitchFamily="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" pitchFamily="64" charset="0"/>
          <a:ea typeface="ＭＳ Ｐゴシック" pitchFamily="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" pitchFamily="64" charset="0"/>
          <a:ea typeface="ＭＳ Ｐゴシック" pitchFamily="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" pitchFamily="64" charset="0"/>
          <a:ea typeface="ＭＳ Ｐゴシック" pitchFamily="6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" pitchFamily="64" charset="0"/>
          <a:ea typeface="ＭＳ Ｐゴシック" pitchFamily="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" pitchFamily="64" charset="0"/>
          <a:ea typeface="ＭＳ Ｐゴシック" pitchFamily="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" pitchFamily="64" charset="0"/>
          <a:ea typeface="ＭＳ Ｐゴシック" pitchFamily="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" pitchFamily="64" charset="0"/>
          <a:ea typeface="ＭＳ Ｐゴシック" pitchFamily="64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64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-173038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64" charset="2"/>
        <a:buChar char="§"/>
        <a:defRPr sz="2000">
          <a:solidFill>
            <a:schemeClr val="tx1"/>
          </a:solidFill>
          <a:latin typeface="+mn-lt"/>
          <a:ea typeface="+mn-ea"/>
        </a:defRPr>
      </a:lvl2pPr>
      <a:lvl3pPr marL="742950" indent="-173038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64" charset="2"/>
        <a:buChar char="§"/>
        <a:defRPr>
          <a:solidFill>
            <a:schemeClr val="tx1"/>
          </a:solidFill>
          <a:latin typeface="+mn-lt"/>
          <a:ea typeface="+mn-ea"/>
        </a:defRPr>
      </a:lvl3pPr>
      <a:lvl4pPr marL="1030288" indent="-173038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64" charset="2"/>
        <a:buChar char="§"/>
        <a:defRPr sz="1600">
          <a:solidFill>
            <a:schemeClr val="tx1"/>
          </a:solidFill>
          <a:latin typeface="+mn-lt"/>
          <a:ea typeface="+mn-ea"/>
        </a:defRPr>
      </a:lvl4pPr>
      <a:lvl5pPr marL="1317625" indent="-173038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64" charset="2"/>
        <a:buChar char="§"/>
        <a:defRPr sz="1600">
          <a:solidFill>
            <a:schemeClr val="tx1"/>
          </a:solidFill>
          <a:latin typeface="+mn-lt"/>
          <a:ea typeface="+mn-ea"/>
        </a:defRPr>
      </a:lvl5pPr>
      <a:lvl6pPr marL="1774825" indent="-173038" algn="l" rtl="0" fontAlgn="base">
        <a:spcBef>
          <a:spcPct val="20000"/>
        </a:spcBef>
        <a:spcAft>
          <a:spcPct val="0"/>
        </a:spcAft>
        <a:buSzPct val="75000"/>
        <a:buFont typeface="Wingdings" pitchFamily="64" charset="2"/>
        <a:buChar char="§"/>
        <a:defRPr sz="1600">
          <a:solidFill>
            <a:schemeClr val="tx1"/>
          </a:solidFill>
          <a:latin typeface="+mn-lt"/>
          <a:ea typeface="+mn-ea"/>
        </a:defRPr>
      </a:lvl6pPr>
      <a:lvl7pPr marL="2232025" indent="-173038" algn="l" rtl="0" fontAlgn="base">
        <a:spcBef>
          <a:spcPct val="20000"/>
        </a:spcBef>
        <a:spcAft>
          <a:spcPct val="0"/>
        </a:spcAft>
        <a:buSzPct val="75000"/>
        <a:buFont typeface="Wingdings" pitchFamily="64" charset="2"/>
        <a:buChar char="§"/>
        <a:defRPr sz="1600">
          <a:solidFill>
            <a:schemeClr val="tx1"/>
          </a:solidFill>
          <a:latin typeface="+mn-lt"/>
          <a:ea typeface="+mn-ea"/>
        </a:defRPr>
      </a:lvl7pPr>
      <a:lvl8pPr marL="2689225" indent="-173038" algn="l" rtl="0" fontAlgn="base">
        <a:spcBef>
          <a:spcPct val="20000"/>
        </a:spcBef>
        <a:spcAft>
          <a:spcPct val="0"/>
        </a:spcAft>
        <a:buSzPct val="75000"/>
        <a:buFont typeface="Wingdings" pitchFamily="64" charset="2"/>
        <a:buChar char="§"/>
        <a:defRPr sz="1600">
          <a:solidFill>
            <a:schemeClr val="tx1"/>
          </a:solidFill>
          <a:latin typeface="+mn-lt"/>
          <a:ea typeface="+mn-ea"/>
        </a:defRPr>
      </a:lvl8pPr>
      <a:lvl9pPr marL="3146425" indent="-173038" algn="l" rtl="0" fontAlgn="base">
        <a:spcBef>
          <a:spcPct val="20000"/>
        </a:spcBef>
        <a:spcAft>
          <a:spcPct val="0"/>
        </a:spcAft>
        <a:buSzPct val="75000"/>
        <a:buFont typeface="Wingdings" pitchFamily="64" charset="2"/>
        <a:buChar char="§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LoyolaMaryland" TargetMode="External"/><Relationship Id="rId2" Type="http://schemas.openxmlformats.org/officeDocument/2006/relationships/hyperlink" Target="http://www.facebook.com/LoyolaMarylan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loyolamarylan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gfuture.collegeboard.org/" TargetMode="External"/><Relationship Id="rId2" Type="http://schemas.openxmlformats.org/officeDocument/2006/relationships/hyperlink" Target="http://nces.ed.gov/collegenavigato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tersons.com/" TargetMode="External"/><Relationship Id="rId2" Type="http://schemas.openxmlformats.org/officeDocument/2006/relationships/hyperlink" Target="http://www.usnew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sse.iub.edu/" TargetMode="External"/><Relationship Id="rId4" Type="http://schemas.openxmlformats.org/officeDocument/2006/relationships/hyperlink" Target="http://www.princetonreview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stweb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yscale.com/college-salary-report-2013/full-list-of-schools" TargetMode="External"/><Relationship Id="rId2" Type="http://schemas.openxmlformats.org/officeDocument/2006/relationships/hyperlink" Target="http://www.payscale.com/college-education-valu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hitehouse.gov/issues/education/higher-education/college-score-car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374900"/>
            <a:ext cx="7354888" cy="177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dirty="0"/>
              <a:t>Strategies for Success in the College Search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048000"/>
            <a:ext cx="7299325" cy="952500"/>
          </a:xfrm>
        </p:spPr>
        <p:txBody>
          <a:bodyPr/>
          <a:lstStyle/>
          <a:p>
            <a:pPr eaLnBrk="1" hangingPunct="1"/>
            <a:r>
              <a:rPr lang="en-US" i="1" dirty="0"/>
              <a:t>The Three “</a:t>
            </a:r>
            <a:r>
              <a:rPr lang="en-US" i="1" dirty="0" err="1"/>
              <a:t>Fs</a:t>
            </a:r>
            <a:r>
              <a:rPr lang="en-US" i="1" dirty="0"/>
              <a:t>” for Helping Your Child Make a Great Choice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143000" y="50628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sz="1200" dirty="0" smtClean="0"/>
              <a:t>Marc M. Camille, </a:t>
            </a:r>
            <a:r>
              <a:rPr lang="en-US" sz="1200" dirty="0" err="1" smtClean="0"/>
              <a:t>Ed.D</a:t>
            </a:r>
            <a:r>
              <a:rPr lang="en-US" sz="1200" dirty="0" smtClean="0"/>
              <a:t>.</a:t>
            </a:r>
          </a:p>
          <a:p>
            <a:pPr eaLnBrk="1" hangingPunct="1"/>
            <a:r>
              <a:rPr lang="en-US" sz="1200" dirty="0" smtClean="0"/>
              <a:t>Vice President for Enrollment Management and Communications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000" dirty="0" smtClean="0"/>
              <a:t>Strategies for Success in the College Search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5900"/>
            <a:ext cx="7772400" cy="3733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Campus Visits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Seeing is believing (vs. brochures and web sites)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Open houses/ interviews- group vs. individual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Take a tour; sit in on a class; eat a meal; meet with faculty, current students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Virtual tours- college web sites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Ask questions; take notes; take pictures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Social media- interact; user-generated content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Facebook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www.facebook.com/LoyolaMaryland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/>
              <a:t>Twitter 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twitter.com/LoyolaMaryland</a:t>
            </a:r>
            <a:r>
              <a:rPr lang="en-US" dirty="0" smtClean="0"/>
              <a:t> 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YouTube 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www.youtube.com/loyolamaryland</a:t>
            </a:r>
            <a:r>
              <a:rPr lang="en-US" dirty="0" smtClean="0"/>
              <a:t>  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 Camille, College Day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26070-1709-4346-B4DC-700747170BF2}" type="slidenum">
              <a:rPr lang="en-US" smtClean="0"/>
              <a:pPr>
                <a:defRPr/>
              </a:pPr>
              <a:t>10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6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609600" y="889000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6BA5DF"/>
              </a:buClr>
              <a:buSzPct val="70000"/>
              <a:buFont typeface="Arial Black" pitchFamily="34" charset="0"/>
              <a:buNone/>
            </a:pPr>
            <a:endParaRPr lang="en-US" sz="2400" dirty="0">
              <a:latin typeface="Times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6BA5DF"/>
              </a:buClr>
              <a:buSzPct val="70000"/>
              <a:buFont typeface="Arial Black" pitchFamily="34" charset="0"/>
              <a:buChar char="X"/>
            </a:pPr>
            <a:endParaRPr lang="en-US" sz="2000" dirty="0">
              <a:latin typeface="Times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90000"/>
              <a:buFont typeface="Arial Black" pitchFamily="34" charset="0"/>
              <a:buChar char="X"/>
            </a:pPr>
            <a:endParaRPr lang="en-US" sz="2000" dirty="0">
              <a:latin typeface="Times" charset="0"/>
            </a:endParaRPr>
          </a:p>
          <a:p>
            <a:pPr marL="342900" indent="-342900" eaLnBrk="1" hangingPunct="1">
              <a:spcBef>
                <a:spcPct val="20000"/>
              </a:spcBef>
              <a:buSzPct val="80000"/>
              <a:buFont typeface="Wingdings" pitchFamily="2" charset="2"/>
              <a:buChar char="§"/>
            </a:pPr>
            <a:endParaRPr lang="en-US" sz="2000" dirty="0">
              <a:latin typeface="Times" charset="0"/>
            </a:endParaRPr>
          </a:p>
        </p:txBody>
      </p:sp>
      <p:sp>
        <p:nvSpPr>
          <p:cNvPr id="12292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342900"/>
            <a:ext cx="7772400" cy="952500"/>
          </a:xfrm>
          <a:noFill/>
        </p:spPr>
        <p:txBody>
          <a:bodyPr/>
          <a:lstStyle/>
          <a:p>
            <a:pPr eaLnBrk="1" hangingPunct="1"/>
            <a:r>
              <a:rPr lang="en-US" sz="3000" dirty="0" smtClean="0"/>
              <a:t>Strategies for Success in the College Search</a:t>
            </a:r>
          </a:p>
        </p:txBody>
      </p:sp>
      <p:sp>
        <p:nvSpPr>
          <p:cNvPr id="7988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1181100"/>
            <a:ext cx="7772400" cy="35560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The Three Fs of the College Search—</a:t>
            </a:r>
          </a:p>
          <a:p>
            <a:pPr eaLnBrk="1" hangingPunct="1"/>
            <a:r>
              <a:rPr lang="en-US" sz="2400" dirty="0" smtClean="0"/>
              <a:t>Fit - finding the right college based on your child’s desired characteristics; there is a college out there for every student</a:t>
            </a:r>
          </a:p>
          <a:p>
            <a:pPr eaLnBrk="1" hangingPunct="1"/>
            <a:r>
              <a:rPr lang="en-US" sz="2400" dirty="0" smtClean="0"/>
              <a:t>Finance – paying for college requires a considerable investment; </a:t>
            </a:r>
            <a:r>
              <a:rPr lang="en-US" dirty="0" smtClean="0"/>
              <a:t>return on that investment includes more than just earnings potential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Feeling - it’s all about the feeling your child will get during the visit; it will just feel right; they’ll know they’re home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 Camille, College Day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26070-1709-4346-B4DC-700747170BF2}" type="slidenum">
              <a:rPr lang="en-US" smtClean="0"/>
              <a:pPr>
                <a:defRPr/>
              </a:pPr>
              <a:t>11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9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98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Search Humor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 Camille, College Day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26070-1709-4346-B4DC-700747170BF2}" type="slidenum">
              <a:rPr lang="en-US" smtClean="0"/>
              <a:pPr>
                <a:defRPr/>
              </a:pPr>
              <a:t>12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122" name="Picture 2" descr="http://www.insightcollegeadmissionpro.com/system/images/BAhbBlsHOgZmSSIwMjAxMi8wNi8xOC8xNi8yOS8xOC8xNDUvY29sbGVnZV9jYXJ0b29uLmdpZgY6BkVU/college-carto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62100"/>
            <a:ext cx="4876800" cy="31157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91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Search Humor</a:t>
            </a:r>
            <a:endParaRPr lang="en-US" dirty="0"/>
          </a:p>
        </p:txBody>
      </p:sp>
      <p:pic>
        <p:nvPicPr>
          <p:cNvPr id="7" name="Picture 2" descr="http://hopkins.typepad.com/.a/6a00d83451db8d69e20112793f60b528a4-800w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651001"/>
            <a:ext cx="4227350" cy="317500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 Camille, College Day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26070-1709-4346-B4DC-700747170BF2}" type="slidenum">
              <a:rPr lang="en-US" smtClean="0"/>
              <a:pPr>
                <a:defRPr/>
              </a:pPr>
              <a:t>13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Search Humor</a:t>
            </a:r>
            <a:endParaRPr lang="en-US" dirty="0"/>
          </a:p>
        </p:txBody>
      </p:sp>
      <p:pic>
        <p:nvPicPr>
          <p:cNvPr id="8" name="Picture 2" descr="http://www.markstivers.com/cartoons/Stivers%2010-12-02%20First%20choice%20colle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397001"/>
            <a:ext cx="5499100" cy="3679644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 Camille, College Day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26070-1709-4346-B4DC-700747170BF2}" type="slidenum">
              <a:rPr lang="en-US" smtClean="0"/>
              <a:pPr>
                <a:defRPr/>
              </a:pPr>
              <a:t>14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2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Search Humor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 Camille, College Day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26070-1709-4346-B4DC-700747170BF2}" type="slidenum">
              <a:rPr lang="en-US" smtClean="0"/>
              <a:pPr>
                <a:defRPr/>
              </a:pPr>
              <a:t>15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2052" name="Picture 4" descr="http://3.bp.blogspot.com/_oHsx2vlcF2k/TL4RDlOs7VI/AAAAAAAAAHY/bchQ7--TL10/s1600/college+admission+essay+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" r="45377"/>
          <a:stretch/>
        </p:blipFill>
        <p:spPr bwMode="auto">
          <a:xfrm>
            <a:off x="4724400" y="1104900"/>
            <a:ext cx="2869809" cy="3886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3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Search Humor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 Camille, College Day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26070-1709-4346-B4DC-700747170BF2}" type="slidenum">
              <a:rPr lang="en-US" smtClean="0"/>
              <a:pPr>
                <a:defRPr/>
              </a:pPr>
              <a:t>16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http://cdn.andertoons.com/cartoon-blog/2011/09/college-admissions-cartoo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85900"/>
            <a:ext cx="4953000" cy="35393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3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Search Humor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 Camille, College Day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26070-1709-4346-B4DC-700747170BF2}" type="slidenum">
              <a:rPr lang="en-US" smtClean="0"/>
              <a:pPr>
                <a:defRPr/>
              </a:pPr>
              <a:t>17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 descr="http://cdn.andertoons.com/cartoon-blog/2012/08/freelance-cartoonists-book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33500"/>
            <a:ext cx="4876800" cy="3708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0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Search Humor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 Camille, College Day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26070-1709-4346-B4DC-700747170BF2}" type="slidenum">
              <a:rPr lang="en-US" smtClean="0"/>
              <a:pPr>
                <a:defRPr/>
              </a:pPr>
              <a:t>18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3076" name="Picture 4" descr="http://collegeadmissions.testmasters.com/wp-content/uploads/2012/03/College-App-Cartoon-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57300"/>
            <a:ext cx="5791200" cy="37396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5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Search Humor</a:t>
            </a:r>
            <a:endParaRPr lang="en-US" dirty="0"/>
          </a:p>
        </p:txBody>
      </p:sp>
      <p:pic>
        <p:nvPicPr>
          <p:cNvPr id="9" name="Picture 2" descr="http://www.highereducation.org/crosstalk/ct0105/images/voices_kirp_cartoon_2.jpg"/>
          <p:cNvPicPr>
            <a:picLocks noChangeAspect="1" noChangeArrowheads="1"/>
          </p:cNvPicPr>
          <p:nvPr/>
        </p:nvPicPr>
        <p:blipFill>
          <a:blip r:embed="rId2"/>
          <a:srcRect r="2504"/>
          <a:stretch>
            <a:fillRect/>
          </a:stretch>
        </p:blipFill>
        <p:spPr bwMode="auto">
          <a:xfrm>
            <a:off x="1981200" y="1397000"/>
            <a:ext cx="5105400" cy="35896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 Camille, College Day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26070-1709-4346-B4DC-700747170BF2}" type="slidenum">
              <a:rPr lang="en-US" smtClean="0"/>
              <a:pPr>
                <a:defRPr/>
              </a:pPr>
              <a:t>19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 smtClean="0"/>
              <a:t>Strategies for Success in the College Search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62100"/>
            <a:ext cx="7772400" cy="3302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70000"/>
            </a:pPr>
            <a:r>
              <a:rPr lang="en-US" dirty="0" smtClean="0"/>
              <a:t>The College Search Is, and Is Not…</a:t>
            </a:r>
          </a:p>
          <a:p>
            <a:pPr eaLnBrk="1" hangingPunct="1">
              <a:buClr>
                <a:schemeClr val="tx1"/>
              </a:buClr>
              <a:buSzPct val="70000"/>
            </a:pPr>
            <a:r>
              <a:rPr lang="en-US" dirty="0" smtClean="0"/>
              <a:t>Start Early</a:t>
            </a:r>
          </a:p>
          <a:p>
            <a:pPr eaLnBrk="1" hangingPunct="1">
              <a:buClr>
                <a:schemeClr val="tx1"/>
              </a:buClr>
              <a:buSzPct val="70000"/>
            </a:pPr>
            <a:r>
              <a:rPr lang="en-US" dirty="0" smtClean="0"/>
              <a:t>Keep an Open Mind</a:t>
            </a:r>
          </a:p>
          <a:p>
            <a:pPr eaLnBrk="1" hangingPunct="1">
              <a:buClr>
                <a:schemeClr val="tx1"/>
              </a:buClr>
              <a:buSzPct val="70000"/>
            </a:pPr>
            <a:r>
              <a:rPr lang="en-US" dirty="0" smtClean="0"/>
              <a:t>College Costs</a:t>
            </a:r>
          </a:p>
          <a:p>
            <a:pPr eaLnBrk="1" hangingPunct="1">
              <a:buClr>
                <a:schemeClr val="tx1"/>
              </a:buClr>
              <a:buSzPct val="70000"/>
            </a:pPr>
            <a:r>
              <a:rPr lang="en-US" dirty="0" smtClean="0"/>
              <a:t>Value for Your Investment</a:t>
            </a:r>
          </a:p>
          <a:p>
            <a:pPr eaLnBrk="1" hangingPunct="1">
              <a:buClr>
                <a:schemeClr val="tx1"/>
              </a:buClr>
              <a:buSzPct val="70000"/>
            </a:pPr>
            <a:r>
              <a:rPr lang="en-US" dirty="0" smtClean="0"/>
              <a:t>Campus Visits</a:t>
            </a:r>
          </a:p>
          <a:p>
            <a:pPr eaLnBrk="1" hangingPunct="1">
              <a:buClr>
                <a:schemeClr val="tx1"/>
              </a:buClr>
              <a:buSzPct val="70000"/>
            </a:pPr>
            <a:r>
              <a:rPr lang="en-US" dirty="0" smtClean="0"/>
              <a:t>Fit?  Finance? Feeling?</a:t>
            </a:r>
          </a:p>
          <a:p>
            <a:pPr eaLnBrk="1" hangingPunct="1">
              <a:buClr>
                <a:schemeClr val="tx1"/>
              </a:buClr>
              <a:buSzPct val="70000"/>
            </a:pPr>
            <a:r>
              <a:rPr lang="en-US" dirty="0" smtClean="0"/>
              <a:t>Humor!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 Camille, College Day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26070-1709-4346-B4DC-700747170BF2}" type="slidenum">
              <a:rPr lang="en-US" smtClean="0"/>
              <a:pPr>
                <a:defRPr/>
              </a:pPr>
              <a:t>2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Search Humor</a:t>
            </a:r>
            <a:endParaRPr lang="en-US" dirty="0"/>
          </a:p>
        </p:txBody>
      </p:sp>
      <p:pic>
        <p:nvPicPr>
          <p:cNvPr id="8" name="Picture 2" descr="http://frontier.cincinnati.com/blogs/borgman/uploaded_images/borgman-forum-8.20.06-71037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15332"/>
            <a:ext cx="6880478" cy="3701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 Camille, College Day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26070-1709-4346-B4DC-700747170BF2}" type="slidenum">
              <a:rPr lang="en-US" smtClean="0"/>
              <a:pPr>
                <a:defRPr/>
              </a:pPr>
              <a:t>20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00300"/>
            <a:ext cx="7772400" cy="1135062"/>
          </a:xfrm>
        </p:spPr>
        <p:txBody>
          <a:bodyPr/>
          <a:lstStyle/>
          <a:p>
            <a:r>
              <a:rPr lang="en-US" dirty="0" smtClean="0"/>
              <a:t>Enjoy the Day!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cap="none" dirty="0" smtClean="0"/>
              <a:t>Marc M. Camille, </a:t>
            </a:r>
            <a:r>
              <a:rPr lang="en-US" sz="1800" cap="none" dirty="0" err="1" smtClean="0"/>
              <a:t>Ed.D</a:t>
            </a:r>
            <a:r>
              <a:rPr lang="en-US" sz="1800" cap="none" dirty="0" smtClean="0"/>
              <a:t>.</a:t>
            </a:r>
            <a:br>
              <a:rPr lang="en-US" sz="1800" cap="none" dirty="0" smtClean="0"/>
            </a:br>
            <a:r>
              <a:rPr lang="en-US" sz="1800" cap="none" dirty="0" smtClean="0"/>
              <a:t>vice president for enrollment management and communications</a:t>
            </a:r>
            <a:br>
              <a:rPr lang="en-US" sz="1800" cap="none" dirty="0" smtClean="0"/>
            </a:br>
            <a:r>
              <a:rPr lang="en-US" sz="1800" u="sng" cap="none" dirty="0" smtClean="0">
                <a:solidFill>
                  <a:srgbClr val="C00000"/>
                </a:solidFill>
              </a:rPr>
              <a:t>mcamille@loyola.edu</a:t>
            </a:r>
            <a:r>
              <a:rPr lang="en-US" sz="1800" cap="none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800" cap="none" dirty="0" smtClean="0"/>
              <a:t> </a:t>
            </a:r>
            <a:endParaRPr lang="en-US" sz="2000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81100"/>
            <a:ext cx="7772400" cy="1249363"/>
          </a:xfrm>
        </p:spPr>
        <p:txBody>
          <a:bodyPr/>
          <a:lstStyle/>
          <a:p>
            <a:r>
              <a:rPr lang="en-US" dirty="0" smtClean="0"/>
              <a:t>Thank you for visiting Loyola.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000" dirty="0" smtClean="0"/>
              <a:t>Strategies for Success in the College Search</a:t>
            </a:r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1333500"/>
            <a:ext cx="7467600" cy="3835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The College Search is: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An opportunity and a milestone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 process of self-assessment, reflection, and discovery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About 3 decisions, two of which are controlled by students/parents-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u="sng" dirty="0" smtClean="0"/>
              <a:t>You</a:t>
            </a:r>
            <a:r>
              <a:rPr lang="en-US" sz="2000" dirty="0" smtClean="0"/>
              <a:t> decide where to apply for admission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u="sng" dirty="0" smtClean="0"/>
              <a:t>Colleges</a:t>
            </a:r>
            <a:r>
              <a:rPr lang="en-US" sz="2000" dirty="0" smtClean="0"/>
              <a:t> decide which students to admit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u="sng" dirty="0" smtClean="0"/>
              <a:t>You</a:t>
            </a:r>
            <a:r>
              <a:rPr lang="en-US" sz="2000" dirty="0" smtClean="0"/>
              <a:t> decide where to enroll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The College Search is not: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Something that should </a:t>
            </a:r>
            <a:r>
              <a:rPr lang="en-US" dirty="0" smtClean="0"/>
              <a:t>take place only in </a:t>
            </a:r>
            <a:r>
              <a:rPr lang="en-US" sz="2400" dirty="0" smtClean="0"/>
              <a:t>the senior year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sole responsibility of parents or college counselors; students must take an active role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 Camille, College Day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26070-1709-4346-B4DC-700747170BF2}" type="slidenum">
              <a:rPr lang="en-US" smtClean="0"/>
              <a:pPr>
                <a:defRPr/>
              </a:pPr>
              <a:t>3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4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7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7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3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73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73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3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73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000" dirty="0" smtClean="0"/>
              <a:t>Strategies for Success in the College Search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51000"/>
            <a:ext cx="7239000" cy="355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Start early</a:t>
            </a:r>
          </a:p>
          <a:p>
            <a:pPr eaLnBrk="1" hangingPunct="1"/>
            <a:r>
              <a:rPr lang="en-US" dirty="0" smtClean="0"/>
              <a:t>Sophomore/junior year</a:t>
            </a:r>
          </a:p>
          <a:p>
            <a:pPr eaLnBrk="1" hangingPunct="1"/>
            <a:r>
              <a:rPr lang="en-US" dirty="0" smtClean="0"/>
              <a:t>3,000+ four-year colleges in US = Options</a:t>
            </a:r>
          </a:p>
          <a:p>
            <a:pPr eaLnBrk="1" hangingPunct="1"/>
            <a:r>
              <a:rPr lang="en-US" dirty="0" smtClean="0"/>
              <a:t>Large; small; urban; suburban; rural; private; public; research; liberal arts… Jesuit and Catholic</a:t>
            </a:r>
          </a:p>
          <a:p>
            <a:pPr eaLnBrk="1" hangingPunct="1"/>
            <a:r>
              <a:rPr lang="en-US" dirty="0" smtClean="0"/>
              <a:t>There are many questions to ask and choices for consideration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 Camille, College Day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26070-1709-4346-B4DC-700747170BF2}" type="slidenum">
              <a:rPr lang="en-US" smtClean="0"/>
              <a:pPr>
                <a:defRPr/>
              </a:pPr>
              <a:t>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000" dirty="0" smtClean="0"/>
              <a:t>Strategies for Success in the College Search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5900"/>
            <a:ext cx="7315200" cy="355600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Getting started</a:t>
            </a:r>
          </a:p>
          <a:p>
            <a:pPr eaLnBrk="1" hangingPunct="1"/>
            <a:r>
              <a:rPr lang="en-US" sz="2400" dirty="0" smtClean="0"/>
              <a:t>College fairs/ college nights</a:t>
            </a:r>
          </a:p>
          <a:p>
            <a:pPr eaLnBrk="1" hangingPunct="1"/>
            <a:r>
              <a:rPr lang="en-US" sz="2400" dirty="0" smtClean="0"/>
              <a:t>PSAT/ACT Plan</a:t>
            </a:r>
          </a:p>
          <a:p>
            <a:pPr eaLnBrk="1" hangingPunct="1"/>
            <a:r>
              <a:rPr lang="en-US" sz="2400" dirty="0" smtClean="0"/>
              <a:t>Classroom Surveys</a:t>
            </a:r>
          </a:p>
          <a:p>
            <a:pPr eaLnBrk="1" hangingPunct="1"/>
            <a:r>
              <a:rPr lang="en-US" sz="2400" dirty="0" smtClean="0"/>
              <a:t>Mail, mail, and more mail… email</a:t>
            </a:r>
          </a:p>
          <a:p>
            <a:pPr eaLnBrk="1" hangingPunct="1"/>
            <a:r>
              <a:rPr lang="en-US" sz="2400" dirty="0" smtClean="0"/>
              <a:t>Web sites</a:t>
            </a:r>
          </a:p>
          <a:p>
            <a:pPr lvl="1" eaLnBrk="1" hangingPunct="1"/>
            <a:r>
              <a:rPr lang="en-US" sz="2000" dirty="0" smtClean="0"/>
              <a:t>National Center for Education Statistics’ </a:t>
            </a:r>
            <a:r>
              <a:rPr lang="en-US" sz="2000" i="1" dirty="0" smtClean="0"/>
              <a:t>College Navigator</a:t>
            </a:r>
            <a:r>
              <a:rPr lang="en-US" sz="2000" dirty="0" smtClean="0"/>
              <a:t> (unbiased)- </a:t>
            </a:r>
            <a:r>
              <a:rPr lang="en-US" sz="2000" dirty="0" smtClean="0">
                <a:hlinkClick r:id="rId2"/>
              </a:rPr>
              <a:t>http://nces.ed.gov/collegenavigator/</a:t>
            </a:r>
            <a:r>
              <a:rPr lang="en-US" sz="2000" dirty="0" smtClean="0"/>
              <a:t> </a:t>
            </a:r>
          </a:p>
          <a:p>
            <a:pPr lvl="1" eaLnBrk="1" hangingPunct="1"/>
            <a:r>
              <a:rPr lang="en-US" sz="2000" dirty="0" err="1" smtClean="0"/>
              <a:t>Collegeboard’s</a:t>
            </a:r>
            <a:r>
              <a:rPr lang="en-US" sz="2000" dirty="0" smtClean="0"/>
              <a:t> </a:t>
            </a:r>
            <a:r>
              <a:rPr lang="en-US" i="1" dirty="0" err="1" smtClean="0"/>
              <a:t>b</a:t>
            </a:r>
            <a:r>
              <a:rPr lang="en-US" sz="2000" i="1" dirty="0" err="1" smtClean="0"/>
              <a:t>igfuture</a:t>
            </a:r>
            <a:r>
              <a:rPr lang="en-US" dirty="0"/>
              <a:t>- </a:t>
            </a:r>
            <a:r>
              <a:rPr lang="en-US" dirty="0">
                <a:hlinkClick r:id="rId3"/>
              </a:rPr>
              <a:t>https://bigfuture.collegeboard.org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 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 Camille, College Day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26070-1709-4346-B4DC-700747170BF2}" type="slidenum">
              <a:rPr lang="en-US" smtClean="0"/>
              <a:pPr>
                <a:defRPr/>
              </a:pPr>
              <a:t>5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4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000" dirty="0" smtClean="0"/>
              <a:t>Strategies for Success in the College Search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62100"/>
            <a:ext cx="7696200" cy="3556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Keeping an Open Mind</a:t>
            </a:r>
          </a:p>
          <a:p>
            <a:pPr eaLnBrk="1" hangingPunct="1"/>
            <a:r>
              <a:rPr lang="en-US" sz="2400" dirty="0" smtClean="0"/>
              <a:t>Don’t fall into the “name brand” or “prestige” trap</a:t>
            </a:r>
          </a:p>
          <a:p>
            <a:pPr eaLnBrk="1" hangingPunct="1"/>
            <a:r>
              <a:rPr lang="en-US" sz="2400" dirty="0" smtClean="0"/>
              <a:t>Guidebooks/ Rankings can be helpful; use them in the proper context</a:t>
            </a:r>
          </a:p>
          <a:p>
            <a:pPr lvl="1" eaLnBrk="1" hangingPunct="1"/>
            <a:r>
              <a:rPr lang="en-US" sz="2000" dirty="0" smtClean="0"/>
              <a:t>US News- </a:t>
            </a:r>
            <a:r>
              <a:rPr lang="en-US" sz="2000" dirty="0" smtClean="0">
                <a:hlinkClick r:id="rId2"/>
              </a:rPr>
              <a:t>http://www.usnews.com</a:t>
            </a:r>
            <a:r>
              <a:rPr lang="en-US" sz="2000" dirty="0" smtClean="0"/>
              <a:t> </a:t>
            </a:r>
          </a:p>
          <a:p>
            <a:pPr lvl="1" eaLnBrk="1" hangingPunct="1"/>
            <a:r>
              <a:rPr lang="en-US" sz="2000" dirty="0" smtClean="0"/>
              <a:t>Peterson’s- </a:t>
            </a:r>
            <a:r>
              <a:rPr lang="en-US" sz="2000" dirty="0" smtClean="0">
                <a:hlinkClick r:id="rId3"/>
              </a:rPr>
              <a:t>http://www.petersons.com</a:t>
            </a:r>
            <a:r>
              <a:rPr lang="en-US" sz="2000" dirty="0" smtClean="0"/>
              <a:t> </a:t>
            </a:r>
          </a:p>
          <a:p>
            <a:pPr lvl="1" eaLnBrk="1" hangingPunct="1"/>
            <a:r>
              <a:rPr lang="en-US" sz="2000" dirty="0" smtClean="0"/>
              <a:t>Princeton Review- </a:t>
            </a:r>
            <a:r>
              <a:rPr lang="en-US" sz="2000" dirty="0" smtClean="0">
                <a:hlinkClick r:id="rId4"/>
              </a:rPr>
              <a:t>http://www.princetonreview.com</a:t>
            </a:r>
            <a:r>
              <a:rPr lang="en-US" sz="2000" dirty="0" smtClean="0"/>
              <a:t> </a:t>
            </a:r>
          </a:p>
          <a:p>
            <a:pPr lvl="1" eaLnBrk="1" hangingPunct="1"/>
            <a:r>
              <a:rPr lang="en-US" sz="2000" dirty="0" smtClean="0"/>
              <a:t>National Survey of Student Engagement- </a:t>
            </a:r>
            <a:r>
              <a:rPr lang="en-US" sz="2000" dirty="0" smtClean="0">
                <a:hlinkClick r:id="rId5"/>
              </a:rPr>
              <a:t>http://nsse.iub.edu/</a:t>
            </a:r>
            <a:r>
              <a:rPr lang="en-US" sz="2000" dirty="0" smtClean="0"/>
              <a:t> </a:t>
            </a:r>
            <a:r>
              <a:rPr lang="en-US" dirty="0" smtClean="0"/>
              <a:t> </a:t>
            </a:r>
            <a:endParaRPr lang="en-US" sz="20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 Camille, College Day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26070-1709-4346-B4DC-700747170BF2}" type="slidenum">
              <a:rPr lang="en-US" smtClean="0"/>
              <a:pPr>
                <a:defRPr/>
              </a:pPr>
              <a:t>6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0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000" dirty="0" smtClean="0"/>
              <a:t>Strategies for Success in the College Search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62100"/>
            <a:ext cx="7696200" cy="3556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600" dirty="0"/>
              <a:t>College Costs</a:t>
            </a:r>
          </a:p>
          <a:p>
            <a:pPr eaLnBrk="1" hangingPunct="1"/>
            <a:r>
              <a:rPr lang="en-US" sz="2600" dirty="0"/>
              <a:t>Don’t let “sticker price” eliminate colleges from your consideration</a:t>
            </a:r>
          </a:p>
          <a:p>
            <a:pPr eaLnBrk="1" hangingPunct="1"/>
            <a:r>
              <a:rPr lang="en-US" sz="2600" dirty="0"/>
              <a:t>Need-based financial aid and/or merit or talent-based scholarships often make a private education affordable</a:t>
            </a:r>
          </a:p>
          <a:p>
            <a:pPr eaLnBrk="1" hangingPunct="1"/>
            <a:r>
              <a:rPr lang="en-US" sz="2600" dirty="0" smtClean="0"/>
              <a:t>Net price calculators</a:t>
            </a:r>
            <a:endParaRPr lang="en-US" sz="2600" dirty="0"/>
          </a:p>
          <a:p>
            <a:pPr eaLnBrk="1" hangingPunct="1"/>
            <a:r>
              <a:rPr lang="en-US" sz="2600" dirty="0"/>
              <a:t>Financial aid/ scholarships</a:t>
            </a:r>
          </a:p>
          <a:p>
            <a:pPr lvl="1" eaLnBrk="1" hangingPunct="1"/>
            <a:r>
              <a:rPr lang="en-US" sz="2200" dirty="0" err="1"/>
              <a:t>Fastweb</a:t>
            </a:r>
            <a:r>
              <a:rPr lang="en-US" sz="2200" dirty="0"/>
              <a:t>- </a:t>
            </a:r>
            <a:r>
              <a:rPr lang="en-US" sz="2200" dirty="0">
                <a:hlinkClick r:id="rId2"/>
              </a:rPr>
              <a:t>http://www.fastweb.com</a:t>
            </a:r>
            <a:r>
              <a:rPr lang="en-US" sz="2200" dirty="0" smtClean="0">
                <a:hlinkClick r:id="rId2"/>
              </a:rPr>
              <a:t>/</a:t>
            </a:r>
            <a:r>
              <a:rPr lang="en-US" sz="2200" dirty="0" smtClean="0"/>
              <a:t>  </a:t>
            </a:r>
            <a:endParaRPr lang="en-US" sz="2200" dirty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 Camille, College Day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26070-1709-4346-B4DC-700747170BF2}" type="slidenum">
              <a:rPr lang="en-US" smtClean="0"/>
              <a:pPr>
                <a:defRPr/>
              </a:pPr>
              <a:t>7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000" dirty="0" smtClean="0"/>
              <a:t>Strategies for Success in the College Search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62100"/>
            <a:ext cx="7696200" cy="3556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ROI: Value for Your Investment</a:t>
            </a:r>
            <a:endParaRPr lang="en-US" dirty="0"/>
          </a:p>
          <a:p>
            <a:pPr eaLnBrk="1" hangingPunct="1"/>
            <a:r>
              <a:rPr lang="en-US" dirty="0" smtClean="0"/>
              <a:t>Regardless of the “cost,” what is the likely return?</a:t>
            </a:r>
            <a:endParaRPr lang="en-US" dirty="0"/>
          </a:p>
          <a:p>
            <a:pPr eaLnBrk="1" hangingPunct="1"/>
            <a:r>
              <a:rPr lang="en-US" dirty="0" smtClean="0"/>
              <a:t>Graduation rates; graduate/medical/law school acceptance rates; employment rates </a:t>
            </a:r>
            <a:endParaRPr lang="en-US" dirty="0"/>
          </a:p>
          <a:p>
            <a:pPr eaLnBrk="1" hangingPunct="1"/>
            <a:r>
              <a:rPr lang="en-US" dirty="0" smtClean="0"/>
              <a:t>Salary earnings: P</a:t>
            </a:r>
            <a:r>
              <a:rPr lang="en-US" sz="2000" dirty="0" smtClean="0"/>
              <a:t>ayscale.com surveys</a:t>
            </a:r>
          </a:p>
          <a:p>
            <a:pPr lvl="1" eaLnBrk="1" hangingPunct="1"/>
            <a:r>
              <a:rPr lang="en-US" dirty="0" smtClean="0"/>
              <a:t>Lifetime ROI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http://www.payscale.com/college-education-value</a:t>
            </a:r>
            <a:r>
              <a:rPr lang="en-US" dirty="0" smtClean="0">
                <a:hlinkClick r:id="rId2"/>
              </a:rPr>
              <a:t>#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Starting &amp; </a:t>
            </a:r>
            <a:r>
              <a:rPr lang="en-US" dirty="0"/>
              <a:t>Mid-Career Salaries: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www.payscale.com/college-salary-report-2013/full-list-of-schools</a:t>
            </a:r>
            <a:r>
              <a:rPr lang="en-US" dirty="0" smtClean="0"/>
              <a:t> </a:t>
            </a:r>
            <a:endParaRPr lang="en-US" dirty="0"/>
          </a:p>
          <a:p>
            <a:pPr eaLnBrk="1" hangingPunct="1"/>
            <a:r>
              <a:rPr lang="en-US" dirty="0" smtClean="0"/>
              <a:t>Federal Government’s College Scorecard</a:t>
            </a:r>
            <a:endParaRPr lang="en-US" dirty="0"/>
          </a:p>
          <a:p>
            <a:pPr lvl="1" eaLnBrk="1" hangingPunct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www.whitehouse.gov/issues/education/higher-education/college-score-card</a:t>
            </a:r>
            <a:r>
              <a:rPr lang="en-US" dirty="0" smtClean="0"/>
              <a:t> </a:t>
            </a:r>
            <a:endParaRPr lang="en-US" sz="24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 Camille, College Day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26070-1709-4346-B4DC-700747170BF2}" type="slidenum">
              <a:rPr lang="en-US" smtClean="0"/>
              <a:pPr>
                <a:defRPr/>
              </a:pPr>
              <a:t>8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0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71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000" dirty="0" smtClean="0"/>
              <a:t>An Investment in</a:t>
            </a:r>
            <a:br>
              <a:rPr lang="en-US" sz="3000" dirty="0" smtClean="0"/>
            </a:br>
            <a:r>
              <a:rPr lang="en-US" sz="3000" dirty="0" smtClean="0"/>
              <a:t>the Future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87500"/>
            <a:ext cx="8305800" cy="3556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Consider the value of a college degree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990600" y="4508500"/>
            <a:ext cx="2438400" cy="254000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990600" y="2984500"/>
            <a:ext cx="2514600" cy="254000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10800000">
            <a:off x="5791200" y="4533900"/>
            <a:ext cx="2362200" cy="254000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0800000">
            <a:off x="5791201" y="2984500"/>
            <a:ext cx="2285999" cy="254000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7" name="Down Arrow Callout 16"/>
          <p:cNvSpPr/>
          <p:nvPr/>
        </p:nvSpPr>
        <p:spPr bwMode="auto">
          <a:xfrm>
            <a:off x="1219200" y="3251202"/>
            <a:ext cx="1828800" cy="1206498"/>
          </a:xfrm>
          <a:prstGeom prst="downArrowCallout">
            <a:avLst/>
          </a:prstGeom>
          <a:solidFill>
            <a:schemeClr val="bg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/>
              <a:t>Nearly double the unemployment rate</a:t>
            </a:r>
          </a:p>
        </p:txBody>
      </p:sp>
      <p:sp>
        <p:nvSpPr>
          <p:cNvPr id="18" name="Up Arrow Callout 17"/>
          <p:cNvSpPr/>
          <p:nvPr/>
        </p:nvSpPr>
        <p:spPr bwMode="auto">
          <a:xfrm>
            <a:off x="6172200" y="3238499"/>
            <a:ext cx="1676400" cy="1206499"/>
          </a:xfrm>
          <a:prstGeom prst="upArrowCallout">
            <a:avLst/>
          </a:prstGeom>
          <a:solidFill>
            <a:schemeClr val="bg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Average salary increases by more than 70%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860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9" grpId="0" build="p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 13">
      <a:dk1>
        <a:srgbClr val="000000"/>
      </a:dk1>
      <a:lt1>
        <a:srgbClr val="FFFFFF"/>
      </a:lt1>
      <a:dk2>
        <a:srgbClr val="184E3F"/>
      </a:dk2>
      <a:lt2>
        <a:srgbClr val="969696"/>
      </a:lt2>
      <a:accent1>
        <a:srgbClr val="D1BA5A"/>
      </a:accent1>
      <a:accent2>
        <a:srgbClr val="6FAA84"/>
      </a:accent2>
      <a:accent3>
        <a:srgbClr val="FFFFFF"/>
      </a:accent3>
      <a:accent4>
        <a:srgbClr val="000000"/>
      </a:accent4>
      <a:accent5>
        <a:srgbClr val="E5D9B5"/>
      </a:accent5>
      <a:accent6>
        <a:srgbClr val="649A77"/>
      </a:accent6>
      <a:hlink>
        <a:srgbClr val="851323"/>
      </a:hlink>
      <a:folHlink>
        <a:srgbClr val="2E2E2E"/>
      </a:folHlink>
    </a:clrScheme>
    <a:fontScheme name="Office Theme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184E3F"/>
        </a:dk2>
        <a:lt2>
          <a:srgbClr val="969696"/>
        </a:lt2>
        <a:accent1>
          <a:srgbClr val="D1BA5A"/>
        </a:accent1>
        <a:accent2>
          <a:srgbClr val="6FAA84"/>
        </a:accent2>
        <a:accent3>
          <a:srgbClr val="FFFFFF"/>
        </a:accent3>
        <a:accent4>
          <a:srgbClr val="000000"/>
        </a:accent4>
        <a:accent5>
          <a:srgbClr val="E5D9B5"/>
        </a:accent5>
        <a:accent6>
          <a:srgbClr val="649A77"/>
        </a:accent6>
        <a:hlink>
          <a:srgbClr val="851323"/>
        </a:hlink>
        <a:folHlink>
          <a:srgbClr val="2E2E2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775</Words>
  <Application>Microsoft Office PowerPoint</Application>
  <PresentationFormat>On-screen Show (16:10)</PresentationFormat>
  <Paragraphs>133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Strategies for Success in the College Search</vt:lpstr>
      <vt:lpstr>Strategies for Success in the College Search</vt:lpstr>
      <vt:lpstr>Strategies for Success in the College Search</vt:lpstr>
      <vt:lpstr>Strategies for Success in the College Search</vt:lpstr>
      <vt:lpstr>Strategies for Success in the College Search</vt:lpstr>
      <vt:lpstr>Strategies for Success in the College Search</vt:lpstr>
      <vt:lpstr>Strategies for Success in the College Search</vt:lpstr>
      <vt:lpstr>Strategies for Success in the College Search</vt:lpstr>
      <vt:lpstr>An Investment in the Future</vt:lpstr>
      <vt:lpstr>Strategies for Success in the College Search</vt:lpstr>
      <vt:lpstr>Strategies for Success in the College Search</vt:lpstr>
      <vt:lpstr>College Search Humor</vt:lpstr>
      <vt:lpstr>College Search Humor</vt:lpstr>
      <vt:lpstr>College Search Humor</vt:lpstr>
      <vt:lpstr>College Search Humor</vt:lpstr>
      <vt:lpstr>College Search Humor</vt:lpstr>
      <vt:lpstr>College Search Humor</vt:lpstr>
      <vt:lpstr>College Search Humor</vt:lpstr>
      <vt:lpstr>College Search Humor</vt:lpstr>
      <vt:lpstr>College Search Humor</vt:lpstr>
      <vt:lpstr>Enjoy the Day!   Marc M. Camille, Ed.D. vice president for enrollment management and communications mcamille@loyola.edu  </vt:lpstr>
    </vt:vector>
  </TitlesOfParts>
  <Company>Technology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Technology Services</dc:creator>
  <cp:lastModifiedBy>Larrissa Clavon</cp:lastModifiedBy>
  <cp:revision>13</cp:revision>
  <dcterms:created xsi:type="dcterms:W3CDTF">2009-03-23T13:39:59Z</dcterms:created>
  <dcterms:modified xsi:type="dcterms:W3CDTF">2014-08-13T20:09:30Z</dcterms:modified>
</cp:coreProperties>
</file>