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slideLayouts/slideLayout23.xml" ContentType="application/vnd.openxmlformats-officedocument.presentationml.slideLayout+xml"/>
  <Override PartName="/ppt/theme/theme14.xml" ContentType="application/vnd.openxmlformats-officedocument.theme+xml"/>
  <Override PartName="/ppt/slideLayouts/slideLayout24.xml" ContentType="application/vnd.openxmlformats-officedocument.presentationml.slideLayout+xml"/>
  <Override PartName="/ppt/theme/theme15.xml" ContentType="application/vnd.openxmlformats-officedocument.theme+xml"/>
  <Override PartName="/ppt/slideLayouts/slideLayout25.xml" ContentType="application/vnd.openxmlformats-officedocument.presentationml.slideLayout+xml"/>
  <Override PartName="/ppt/theme/theme16.xml" ContentType="application/vnd.openxmlformats-officedocument.theme+xml"/>
  <Override PartName="/ppt/slideLayouts/slideLayout26.xml" ContentType="application/vnd.openxmlformats-officedocument.presentationml.slideLayout+xml"/>
  <Override PartName="/ppt/theme/theme17.xml" ContentType="application/vnd.openxmlformats-officedocument.theme+xml"/>
  <Override PartName="/ppt/slideLayouts/slideLayout27.xml" ContentType="application/vnd.openxmlformats-officedocument.presentationml.slideLayout+xml"/>
  <Override PartName="/ppt/theme/theme18.xml" ContentType="application/vnd.openxmlformats-officedocument.theme+xml"/>
  <Override PartName="/ppt/slideLayouts/slideLayout28.xml" ContentType="application/vnd.openxmlformats-officedocument.presentationml.slideLayout+xml"/>
  <Override PartName="/ppt/theme/theme19.xml" ContentType="application/vnd.openxmlformats-officedocument.theme+xml"/>
  <Override PartName="/ppt/slideLayouts/slideLayout29.xml" ContentType="application/vnd.openxmlformats-officedocument.presentationml.slideLayout+xml"/>
  <Override PartName="/ppt/theme/theme20.xml" ContentType="application/vnd.openxmlformats-officedocument.theme+xml"/>
  <Override PartName="/ppt/slideLayouts/slideLayout30.xml" ContentType="application/vnd.openxmlformats-officedocument.presentationml.slideLayout+xml"/>
  <Override PartName="/ppt/theme/theme21.xml" ContentType="application/vnd.openxmlformats-officedocument.theme+xml"/>
  <Override PartName="/ppt/slideLayouts/slideLayout31.xml" ContentType="application/vnd.openxmlformats-officedocument.presentationml.slideLayout+xml"/>
  <Override PartName="/ppt/theme/theme22.xml" ContentType="application/vnd.openxmlformats-officedocument.theme+xml"/>
  <Override PartName="/ppt/slideLayouts/slideLayout32.xml" ContentType="application/vnd.openxmlformats-officedocument.presentationml.slideLayout+xml"/>
  <Override PartName="/ppt/theme/theme23.xml" ContentType="application/vnd.openxmlformats-officedocument.theme+xml"/>
  <Override PartName="/ppt/slideLayouts/slideLayout33.xml" ContentType="application/vnd.openxmlformats-officedocument.presentationml.slideLayout+xml"/>
  <Override PartName="/ppt/theme/theme24.xml" ContentType="application/vnd.openxmlformats-officedocument.theme+xml"/>
  <Override PartName="/ppt/slideLayouts/slideLayout34.xml" ContentType="application/vnd.openxmlformats-officedocument.presentationml.slideLayout+xml"/>
  <Override PartName="/ppt/theme/theme25.xml" ContentType="application/vnd.openxmlformats-officedocument.theme+xml"/>
  <Override PartName="/ppt/slideLayouts/slideLayout35.xml" ContentType="application/vnd.openxmlformats-officedocument.presentationml.slideLayout+xml"/>
  <Override PartName="/ppt/theme/theme26.xml" ContentType="application/vnd.openxmlformats-officedocument.theme+xml"/>
  <Override PartName="/ppt/theme/theme2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4" r:id="rId2"/>
    <p:sldMasterId id="2147483686" r:id="rId3"/>
    <p:sldMasterId id="2147483688" r:id="rId4"/>
    <p:sldMasterId id="2147483690" r:id="rId5"/>
    <p:sldMasterId id="2147483692" r:id="rId6"/>
    <p:sldMasterId id="2147483694" r:id="rId7"/>
    <p:sldMasterId id="2147483696" r:id="rId8"/>
    <p:sldMasterId id="2147483698" r:id="rId9"/>
    <p:sldMasterId id="2147483700" r:id="rId10"/>
    <p:sldMasterId id="2147483702" r:id="rId11"/>
    <p:sldMasterId id="2147483704" r:id="rId12"/>
    <p:sldMasterId id="2147483706" r:id="rId13"/>
    <p:sldMasterId id="2147483708" r:id="rId14"/>
    <p:sldMasterId id="2147483710" r:id="rId15"/>
    <p:sldMasterId id="2147483712" r:id="rId16"/>
    <p:sldMasterId id="2147483714" r:id="rId17"/>
    <p:sldMasterId id="2147483716" r:id="rId18"/>
    <p:sldMasterId id="2147483718" r:id="rId19"/>
    <p:sldMasterId id="2147483720" r:id="rId20"/>
    <p:sldMasterId id="2147483722" r:id="rId21"/>
    <p:sldMasterId id="2147483724" r:id="rId22"/>
    <p:sldMasterId id="2147483726" r:id="rId23"/>
    <p:sldMasterId id="2147483728" r:id="rId24"/>
    <p:sldMasterId id="2147483730" r:id="rId25"/>
    <p:sldMasterId id="2147483732" r:id="rId26"/>
  </p:sldMasterIdLst>
  <p:notesMasterIdLst>
    <p:notesMasterId r:id="rId72"/>
  </p:notesMasterIdLst>
  <p:sldIdLst>
    <p:sldId id="256" r:id="rId27"/>
    <p:sldId id="262" r:id="rId28"/>
    <p:sldId id="260" r:id="rId29"/>
    <p:sldId id="274" r:id="rId30"/>
    <p:sldId id="275" r:id="rId31"/>
    <p:sldId id="312" r:id="rId32"/>
    <p:sldId id="313" r:id="rId33"/>
    <p:sldId id="263" r:id="rId34"/>
    <p:sldId id="276" r:id="rId35"/>
    <p:sldId id="277"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278" r:id="rId62"/>
    <p:sldId id="279" r:id="rId63"/>
    <p:sldId id="280" r:id="rId64"/>
    <p:sldId id="311" r:id="rId65"/>
    <p:sldId id="282" r:id="rId66"/>
    <p:sldId id="283" r:id="rId67"/>
    <p:sldId id="281" r:id="rId68"/>
    <p:sldId id="284" r:id="rId69"/>
    <p:sldId id="314" r:id="rId70"/>
    <p:sldId id="261" r:id="rId7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87726" autoAdjust="0"/>
  </p:normalViewPr>
  <p:slideViewPr>
    <p:cSldViewPr>
      <p:cViewPr>
        <p:scale>
          <a:sx n="68" d="100"/>
          <a:sy n="68" d="100"/>
        </p:scale>
        <p:origin x="-1200" y="-9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13.xml"/><Relationship Id="rId21" Type="http://schemas.openxmlformats.org/officeDocument/2006/relationships/slideMaster" Target="slideMasters/slideMaster21.xml"/><Relationship Id="rId34" Type="http://schemas.openxmlformats.org/officeDocument/2006/relationships/slide" Target="slides/slide8.xml"/><Relationship Id="rId42" Type="http://schemas.openxmlformats.org/officeDocument/2006/relationships/slide" Target="slides/slide16.xml"/><Relationship Id="rId47" Type="http://schemas.openxmlformats.org/officeDocument/2006/relationships/slide" Target="slides/slide21.xml"/><Relationship Id="rId50" Type="http://schemas.openxmlformats.org/officeDocument/2006/relationships/slide" Target="slides/slide24.xml"/><Relationship Id="rId55" Type="http://schemas.openxmlformats.org/officeDocument/2006/relationships/slide" Target="slides/slide29.xml"/><Relationship Id="rId63" Type="http://schemas.openxmlformats.org/officeDocument/2006/relationships/slide" Target="slides/slide37.xml"/><Relationship Id="rId68" Type="http://schemas.openxmlformats.org/officeDocument/2006/relationships/slide" Target="slides/slide42.xml"/><Relationship Id="rId76" Type="http://schemas.openxmlformats.org/officeDocument/2006/relationships/tableStyles" Target="tableStyles.xml"/><Relationship Id="rId7" Type="http://schemas.openxmlformats.org/officeDocument/2006/relationships/slideMaster" Target="slideMasters/slideMaster7.xml"/><Relationship Id="rId71" Type="http://schemas.openxmlformats.org/officeDocument/2006/relationships/slide" Target="slides/slide45.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3.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6.xml"/><Relationship Id="rId37" Type="http://schemas.openxmlformats.org/officeDocument/2006/relationships/slide" Target="slides/slide11.xml"/><Relationship Id="rId40" Type="http://schemas.openxmlformats.org/officeDocument/2006/relationships/slide" Target="slides/slide14.xml"/><Relationship Id="rId45" Type="http://schemas.openxmlformats.org/officeDocument/2006/relationships/slide" Target="slides/slide19.xml"/><Relationship Id="rId53" Type="http://schemas.openxmlformats.org/officeDocument/2006/relationships/slide" Target="slides/slide27.xml"/><Relationship Id="rId58" Type="http://schemas.openxmlformats.org/officeDocument/2006/relationships/slide" Target="slides/slide32.xml"/><Relationship Id="rId66" Type="http://schemas.openxmlformats.org/officeDocument/2006/relationships/slide" Target="slides/slide40.xml"/><Relationship Id="rId7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2.xml"/><Relationship Id="rId36" Type="http://schemas.openxmlformats.org/officeDocument/2006/relationships/slide" Target="slides/slide10.xml"/><Relationship Id="rId49" Type="http://schemas.openxmlformats.org/officeDocument/2006/relationships/slide" Target="slides/slide23.xml"/><Relationship Id="rId57" Type="http://schemas.openxmlformats.org/officeDocument/2006/relationships/slide" Target="slides/slide31.xml"/><Relationship Id="rId61" Type="http://schemas.openxmlformats.org/officeDocument/2006/relationships/slide" Target="slides/slide35.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5.xml"/><Relationship Id="rId44" Type="http://schemas.openxmlformats.org/officeDocument/2006/relationships/slide" Target="slides/slide18.xml"/><Relationship Id="rId52" Type="http://schemas.openxmlformats.org/officeDocument/2006/relationships/slide" Target="slides/slide26.xml"/><Relationship Id="rId60" Type="http://schemas.openxmlformats.org/officeDocument/2006/relationships/slide" Target="slides/slide34.xml"/><Relationship Id="rId65" Type="http://schemas.openxmlformats.org/officeDocument/2006/relationships/slide" Target="slides/slide39.xml"/><Relationship Id="rId73"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slide" Target="slides/slide9.xml"/><Relationship Id="rId43" Type="http://schemas.openxmlformats.org/officeDocument/2006/relationships/slide" Target="slides/slide17.xml"/><Relationship Id="rId48" Type="http://schemas.openxmlformats.org/officeDocument/2006/relationships/slide" Target="slides/slide22.xml"/><Relationship Id="rId56" Type="http://schemas.openxmlformats.org/officeDocument/2006/relationships/slide" Target="slides/slide30.xml"/><Relationship Id="rId64" Type="http://schemas.openxmlformats.org/officeDocument/2006/relationships/slide" Target="slides/slide38.xml"/><Relationship Id="rId69" Type="http://schemas.openxmlformats.org/officeDocument/2006/relationships/slide" Target="slides/slide43.xml"/><Relationship Id="rId8" Type="http://schemas.openxmlformats.org/officeDocument/2006/relationships/slideMaster" Target="slideMasters/slideMaster8.xml"/><Relationship Id="rId51" Type="http://schemas.openxmlformats.org/officeDocument/2006/relationships/slide" Target="slides/slide25.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7.xml"/><Relationship Id="rId38" Type="http://schemas.openxmlformats.org/officeDocument/2006/relationships/slide" Target="slides/slide12.xml"/><Relationship Id="rId46" Type="http://schemas.openxmlformats.org/officeDocument/2006/relationships/slide" Target="slides/slide20.xml"/><Relationship Id="rId59" Type="http://schemas.openxmlformats.org/officeDocument/2006/relationships/slide" Target="slides/slide33.xml"/><Relationship Id="rId67" Type="http://schemas.openxmlformats.org/officeDocument/2006/relationships/slide" Target="slides/slide41.xml"/><Relationship Id="rId20" Type="http://schemas.openxmlformats.org/officeDocument/2006/relationships/slideMaster" Target="slideMasters/slideMaster20.xml"/><Relationship Id="rId41" Type="http://schemas.openxmlformats.org/officeDocument/2006/relationships/slide" Target="slides/slide15.xml"/><Relationship Id="rId54" Type="http://schemas.openxmlformats.org/officeDocument/2006/relationships/slide" Target="slides/slide28.xml"/><Relationship Id="rId62" Type="http://schemas.openxmlformats.org/officeDocument/2006/relationships/slide" Target="slides/slide36.xml"/><Relationship Id="rId70" Type="http://schemas.openxmlformats.org/officeDocument/2006/relationships/slide" Target="slides/slide44.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58371"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smtClean="0">
                <a:latin typeface="Arial" charset="0"/>
              </a:defRPr>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smtClean="0">
                <a:latin typeface="Arial" charset="0"/>
              </a:defRPr>
            </a:lvl1pPr>
          </a:lstStyle>
          <a:p>
            <a:pPr>
              <a:defRPr/>
            </a:pPr>
            <a:endParaRPr lang="en-US" dirty="0"/>
          </a:p>
        </p:txBody>
      </p:sp>
      <p:sp>
        <p:nvSpPr>
          <p:cNvPr id="58375"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smtClean="0">
                <a:latin typeface="Arial" charset="0"/>
              </a:defRPr>
            </a:lvl1pPr>
          </a:lstStyle>
          <a:p>
            <a:pPr>
              <a:defRPr/>
            </a:pPr>
            <a:fld id="{FE60D889-A353-4BE1-B573-F5ED76E81D4B}" type="slidenum">
              <a:rPr lang="en-US"/>
              <a:pPr>
                <a:defRPr/>
              </a:pPr>
              <a:t>‹#›</a:t>
            </a:fld>
            <a:endParaRPr lang="en-US" dirty="0"/>
          </a:p>
        </p:txBody>
      </p:sp>
    </p:spTree>
    <p:extLst>
      <p:ext uri="{BB962C8B-B14F-4D97-AF65-F5344CB8AC3E}">
        <p14:creationId xmlns:p14="http://schemas.microsoft.com/office/powerpoint/2010/main" val="21670540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CollegeInforNight.pptx"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81100" y="696913"/>
            <a:ext cx="4648200" cy="3486150"/>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Facilitator’s Script: </a:t>
            </a:r>
          </a:p>
          <a:p>
            <a:pPr eaLnBrk="1" hangingPunct="1"/>
            <a:endParaRPr lang="en-US" dirty="0" smtClean="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0F2B3E42-3292-4776-AFEB-88692D494AFE}" type="slidenum">
              <a:rPr lang="en-US">
                <a:latin typeface="Arial" charset="0"/>
              </a:rPr>
              <a:pPr/>
              <a:t>1</a:t>
            </a:fld>
            <a:endParaRPr lang="en-US"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smtClean="0"/>
              <a:t>Teamwork is a health professions characteristic – </a:t>
            </a:r>
            <a:r>
              <a:rPr lang="en-US" dirty="0" smtClean="0">
                <a:hlinkClick r:id="rId3" action="ppaction://hlinkpres?slideindex=1&amp;slidetitle="/>
              </a:rPr>
              <a:t>let’s share and collaborate</a:t>
            </a:r>
            <a:r>
              <a:rPr lang="en-US" dirty="0" smtClean="0"/>
              <a:t>!</a:t>
            </a:r>
            <a:r>
              <a:rPr lang="en-US" baseline="0" dirty="0" smtClean="0"/>
              <a:t> The City University of New York</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EBBEA9D-9FFB-435D-A636-1CDF48A88559}" type="slidenum">
              <a:rPr lang="en-US">
                <a:solidFill>
                  <a:srgbClr val="000000"/>
                </a:solidFill>
              </a:rPr>
              <a:pPr/>
              <a:t>11</a:t>
            </a:fld>
            <a:endParaRPr lang="en-US">
              <a:solidFill>
                <a:srgbClr val="000000"/>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21192CF0-FF21-4C76-BC62-5640AA256A0A}" type="slidenum">
              <a:rPr lang="en-US">
                <a:solidFill>
                  <a:srgbClr val="000000"/>
                </a:solidFill>
              </a:rPr>
              <a:pPr/>
              <a:t>12</a:t>
            </a:fld>
            <a:endParaRPr lang="en-US">
              <a:solidFill>
                <a:srgbClr val="000000"/>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DACEB1A-A07A-4D15-A4E6-DEDEB70AE467}" type="slidenum">
              <a:rPr lang="en-US">
                <a:solidFill>
                  <a:srgbClr val="000000"/>
                </a:solidFill>
              </a:rPr>
              <a:pPr/>
              <a:t>13</a:t>
            </a:fld>
            <a:endParaRPr lang="en-US">
              <a:solidFill>
                <a:srgbClr val="000000"/>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AEDC6956-CB5D-4F1F-82F0-113AFB5C68EF}" type="slidenum">
              <a:rPr lang="en-US">
                <a:solidFill>
                  <a:srgbClr val="000000"/>
                </a:solidFill>
              </a:rPr>
              <a:pPr/>
              <a:t>14</a:t>
            </a:fld>
            <a:endParaRPr lang="en-US">
              <a:solidFill>
                <a:srgbClr val="000000"/>
              </a:solidFill>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DA6EA0F3-7352-4E71-9F58-6FC40B0C2250}" type="slidenum">
              <a:rPr lang="en-US">
                <a:solidFill>
                  <a:srgbClr val="000000"/>
                </a:solidFill>
              </a:rPr>
              <a:pPr/>
              <a:t>15</a:t>
            </a:fld>
            <a:endParaRPr lang="en-US">
              <a:solidFill>
                <a:srgbClr val="000000"/>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74E78C1B-6C10-4EBA-90FD-28764C84F01A}" type="slidenum">
              <a:rPr lang="en-US">
                <a:solidFill>
                  <a:srgbClr val="000000"/>
                </a:solidFill>
              </a:rPr>
              <a:pPr/>
              <a:t>16</a:t>
            </a:fld>
            <a:endParaRPr lang="en-US">
              <a:solidFill>
                <a:srgbClr val="000000"/>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333235E9-32A7-4842-8404-B10E17ABF336}" type="slidenum">
              <a:rPr lang="en-US">
                <a:solidFill>
                  <a:srgbClr val="000000"/>
                </a:solidFill>
              </a:rPr>
              <a:pPr/>
              <a:t>17</a:t>
            </a:fld>
            <a:endParaRPr lang="en-US">
              <a:solidFill>
                <a:srgbClr val="000000"/>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FD7D2119-4BB0-4A1F-8434-7EAAE89FC3DE}" type="slidenum">
              <a:rPr lang="en-US">
                <a:solidFill>
                  <a:srgbClr val="000000"/>
                </a:solidFill>
              </a:rPr>
              <a:pPr/>
              <a:t>18</a:t>
            </a:fld>
            <a:endParaRPr lang="en-US">
              <a:solidFill>
                <a:srgbClr val="000000"/>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D0733D8-B745-48B5-AC1A-8B5DE258404D}" type="slidenum">
              <a:rPr lang="en-US">
                <a:solidFill>
                  <a:srgbClr val="000000"/>
                </a:solidFill>
              </a:rPr>
              <a:pPr/>
              <a:t>19</a:t>
            </a:fld>
            <a:endParaRPr lang="en-US">
              <a:solidFill>
                <a:srgbClr val="000000"/>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8BA4415-9C95-4447-9F92-5D8FE4130464}" type="slidenum">
              <a:rPr lang="en-US">
                <a:solidFill>
                  <a:srgbClr val="000000"/>
                </a:solidFill>
              </a:rPr>
              <a:pPr/>
              <a:t>20</a:t>
            </a:fld>
            <a:endParaRPr lang="en-US">
              <a:solidFill>
                <a:srgbClr val="000000"/>
              </a:solidFill>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CCA9C8A-E863-4338-B3C6-4A8BBCA5A6A5}" type="slidenum">
              <a:rPr lang="en-US">
                <a:solidFill>
                  <a:srgbClr val="000000"/>
                </a:solidFill>
              </a:rPr>
              <a:pPr/>
              <a:t>21</a:t>
            </a:fld>
            <a:endParaRPr lang="en-US">
              <a:solidFill>
                <a:srgbClr val="000000"/>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122C355E-A7B5-4088-B8F3-9C97F115F518}" type="slidenum">
              <a:rPr lang="en-US">
                <a:solidFill>
                  <a:srgbClr val="000000"/>
                </a:solidFill>
              </a:rPr>
              <a:pPr/>
              <a:t>22</a:t>
            </a:fld>
            <a:endParaRPr lang="en-US">
              <a:solidFill>
                <a:srgbClr val="000000"/>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F9A88454-2248-4E26-A6C7-2630CDFD9D08}" type="slidenum">
              <a:rPr lang="en-US">
                <a:solidFill>
                  <a:srgbClr val="000000"/>
                </a:solidFill>
              </a:rPr>
              <a:pPr/>
              <a:t>23</a:t>
            </a:fld>
            <a:endParaRPr lang="en-US">
              <a:solidFill>
                <a:srgbClr val="000000"/>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548D7CF-D15A-4289-B508-DD965923131C}" type="slidenum">
              <a:rPr lang="en-US">
                <a:solidFill>
                  <a:srgbClr val="000000"/>
                </a:solidFill>
              </a:rPr>
              <a:pPr/>
              <a:t>24</a:t>
            </a:fld>
            <a:endParaRPr lang="en-US">
              <a:solidFill>
                <a:srgbClr val="000000"/>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26FEB896-B915-4313-9B29-95B7F7CB276D}" type="slidenum">
              <a:rPr lang="en-US">
                <a:solidFill>
                  <a:srgbClr val="000000"/>
                </a:solidFill>
              </a:rPr>
              <a:pPr/>
              <a:t>25</a:t>
            </a:fld>
            <a:endParaRPr lang="en-US">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C7D1766-D8B1-4281-BF08-016B78C329AE}" type="slidenum">
              <a:rPr lang="en-US">
                <a:solidFill>
                  <a:srgbClr val="000000"/>
                </a:solidFill>
              </a:rPr>
              <a:pPr/>
              <a:t>26</a:t>
            </a:fld>
            <a:endParaRPr lang="en-US">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4D19492-2A6C-4F35-A739-2E3E001C895A}" type="slidenum">
              <a:rPr lang="en-US">
                <a:solidFill>
                  <a:srgbClr val="000000"/>
                </a:solidFill>
              </a:rPr>
              <a:pPr/>
              <a:t>27</a:t>
            </a:fld>
            <a:endParaRPr lang="en-US">
              <a:solidFill>
                <a:srgbClr val="000000"/>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7BBCB250-BA05-4CB4-B7F2-CF166FCF85CE}" type="slidenum">
              <a:rPr lang="en-US">
                <a:solidFill>
                  <a:srgbClr val="000000"/>
                </a:solidFill>
              </a:rPr>
              <a:pPr/>
              <a:t>28</a:t>
            </a:fld>
            <a:endParaRPr lang="en-US">
              <a:solidFill>
                <a:srgbClr val="000000"/>
              </a:solidFill>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833E10E6-31B3-42BF-A9BA-3AF5D831A59B}" type="slidenum">
              <a:rPr lang="en-US">
                <a:solidFill>
                  <a:srgbClr val="000000"/>
                </a:solidFill>
              </a:rPr>
              <a:pPr/>
              <a:t>29</a:t>
            </a:fld>
            <a:endParaRPr lang="en-US">
              <a:solidFill>
                <a:srgbClr val="000000"/>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smtClean="0"/>
              <a:t>Facilitator’s Script: </a:t>
            </a:r>
          </a:p>
          <a:p>
            <a:r>
              <a:rPr lang="en-US" b="0" dirty="0" smtClean="0"/>
              <a:t>When</a:t>
            </a:r>
            <a:r>
              <a:rPr lang="en-US" b="0" baseline="0" dirty="0" smtClean="0"/>
              <a:t> seeking a higher education there are many schools to choose from as well as many types of schools to choose from. Knowing what your career goals are will help you determine which school type may be a better fit. Also knowing yourself, including your personality, the type of environment you need for academic success, and answers to other like questions will help you determine which school type may better suite you. Let’s look at some types of colleges.</a:t>
            </a:r>
          </a:p>
          <a:p>
            <a:endParaRPr lang="en-US" b="0" baseline="0" dirty="0" smtClean="0"/>
          </a:p>
          <a:p>
            <a:endParaRPr lang="en-US" b="0" baseline="0" dirty="0" smtClean="0"/>
          </a:p>
          <a:p>
            <a:r>
              <a:rPr lang="en-US" b="1" dirty="0" smtClean="0">
                <a:effectLst/>
              </a:rPr>
              <a:t>Public colleges </a:t>
            </a:r>
            <a:r>
              <a:rPr lang="en-US" dirty="0" smtClean="0">
                <a:effectLst/>
              </a:rPr>
              <a:t>are funded by local and state governments and usually offer lower tuition rates than private colleges, especially for students who are residents of the state where a college is located.</a:t>
            </a:r>
          </a:p>
          <a:p>
            <a:endParaRPr lang="en-US" dirty="0" smtClean="0">
              <a:effectLst/>
            </a:endParaRPr>
          </a:p>
          <a:p>
            <a:r>
              <a:rPr lang="en-US" b="1" dirty="0" smtClean="0">
                <a:effectLst/>
              </a:rPr>
              <a:t>Private colleges</a:t>
            </a:r>
            <a:r>
              <a:rPr lang="en-US" dirty="0" smtClean="0">
                <a:effectLst/>
              </a:rPr>
              <a:t> rely mainly on tuition, fees and private sources of funding. Private donations can sometimes provide generous financial aid packages for students.</a:t>
            </a:r>
          </a:p>
          <a:p>
            <a:endParaRPr lang="en-US" dirty="0" smtClean="0">
              <a:effectLst/>
            </a:endParaRPr>
          </a:p>
          <a:p>
            <a:r>
              <a:rPr lang="en-US" b="1" dirty="0" smtClean="0">
                <a:effectLst/>
              </a:rPr>
              <a:t>For-profit colleges - </a:t>
            </a:r>
            <a:r>
              <a:rPr lang="en-US" dirty="0" smtClean="0">
                <a:effectLst/>
              </a:rPr>
              <a:t>These are businesses that offer a variety of degree programs which typically prepare students for a specific career. They tend to have higher costs, which could mean graduating with more debt. Credits earned may not transfer to other colleges, so be sure to check with the admission office at each college.</a:t>
            </a:r>
          </a:p>
          <a:p>
            <a:endParaRPr lang="en-US" dirty="0" smtClean="0">
              <a:effectLst/>
            </a:endParaRPr>
          </a:p>
          <a:p>
            <a:r>
              <a:rPr lang="en-US" b="1" dirty="0" smtClean="0">
                <a:effectLst/>
              </a:rPr>
              <a:t>Four-year colleges</a:t>
            </a:r>
            <a:r>
              <a:rPr lang="en-US" dirty="0" smtClean="0">
                <a:effectLst/>
              </a:rPr>
              <a:t> offer four-year programs that lead to a bachelor's degree. These include universities and liberal arts colleges.</a:t>
            </a:r>
          </a:p>
          <a:p>
            <a:endParaRPr lang="en-US" b="1" dirty="0" smtClean="0">
              <a:effectLst/>
            </a:endParaRPr>
          </a:p>
          <a:p>
            <a:r>
              <a:rPr lang="en-US" b="1" dirty="0" smtClean="0">
                <a:effectLst/>
              </a:rPr>
              <a:t>Two-year colleges</a:t>
            </a:r>
            <a:r>
              <a:rPr lang="en-US" dirty="0" smtClean="0">
                <a:effectLst/>
              </a:rPr>
              <a:t> offer programs that last up to two years that lead to a certificate or an associate degree. These include community colleges, vocational-technical colleges and career colleges.</a:t>
            </a:r>
          </a:p>
          <a:p>
            <a:endParaRPr lang="en-US" dirty="0" smtClean="0">
              <a:effectLst/>
            </a:endParaRPr>
          </a:p>
          <a:p>
            <a:r>
              <a:rPr lang="en-US" b="1" dirty="0" smtClean="0">
                <a:effectLst/>
              </a:rPr>
              <a:t>Liberal arts colleges –</a:t>
            </a:r>
            <a:r>
              <a:rPr lang="en-US" dirty="0" smtClean="0">
                <a:effectLst/>
              </a:rPr>
              <a:t>These colleges offer a broad base of courses in the liberal arts, which includes areas such as literature, history, languages, mathematics and life sciences. Most are private and offer four-year programs that lead to a bachelor's degree. These colleges can prepare you for a variety of careers or for graduate study.</a:t>
            </a:r>
          </a:p>
          <a:p>
            <a:endParaRPr lang="en-US" dirty="0" smtClean="0">
              <a:effectLst/>
            </a:endParaRPr>
          </a:p>
          <a:p>
            <a:r>
              <a:rPr lang="en-US" b="1" dirty="0" smtClean="0">
                <a:effectLst/>
              </a:rPr>
              <a:t>Universities</a:t>
            </a:r>
            <a:r>
              <a:rPr lang="en-US" dirty="0" smtClean="0">
                <a:effectLst/>
              </a:rPr>
              <a:t> often are larger and offer more majors and degree options—bachelor's, master's and doctoral degrees—than colleges. Most universities contain several smaller colleges, such as colleges of liberal arts, engineering or health sciences. These colleges can prepare you for a variety of careers or for graduate study.</a:t>
            </a:r>
          </a:p>
          <a:p>
            <a:endParaRPr lang="en-US" dirty="0" smtClean="0">
              <a:effectLst/>
            </a:endParaRPr>
          </a:p>
          <a:p>
            <a:r>
              <a:rPr lang="en-US" b="1" dirty="0" smtClean="0">
                <a:effectLst/>
              </a:rPr>
              <a:t>Community colleges </a:t>
            </a:r>
            <a:r>
              <a:rPr lang="en-US" dirty="0" smtClean="0">
                <a:effectLst/>
              </a:rPr>
              <a:t>offer two-year associate degrees that prepare you to transfer to a four-year college to earn a bachelor's degree. They also offer other associate degrees and certificates that focus on preparing you for a certain career. Community colleges are often an affordable option with relatively low tuition</a:t>
            </a:r>
          </a:p>
          <a:p>
            <a:endParaRPr lang="en-US" dirty="0" smtClean="0">
              <a:effectLst/>
            </a:endParaRPr>
          </a:p>
          <a:p>
            <a:r>
              <a:rPr lang="en-US" b="1" dirty="0" smtClean="0">
                <a:effectLst/>
              </a:rPr>
              <a:t>Vocational-technical and career colleges </a:t>
            </a:r>
            <a:r>
              <a:rPr lang="en-US" dirty="0" smtClean="0">
                <a:effectLst/>
              </a:rPr>
              <a:t> offer specialized training in a particular industry or career. Possible programs of study include the culinary arts, firefighting, dental hygiene and medical-records technology. These colleges usually offer certificates or associate degrees.</a:t>
            </a:r>
          </a:p>
          <a:p>
            <a:endParaRPr lang="en-US" dirty="0" smtClean="0">
              <a:effectLst/>
            </a:endParaRPr>
          </a:p>
          <a:p>
            <a:r>
              <a:rPr lang="en-US" b="1" dirty="0" smtClean="0">
                <a:effectLst/>
              </a:rPr>
              <a:t>Colleges with a special focus- </a:t>
            </a:r>
            <a:r>
              <a:rPr lang="en-US" dirty="0" smtClean="0">
                <a:effectLst/>
              </a:rPr>
              <a:t>Some colleges focus on a specific interest or student population. These include: Arts colleges, Single-sex colleges, Religiously affiliated colleges, Specialized-mission colleges (Historically black colleges and universities (HBCUs) focus on educating African American students. Hispanic-serving institutions (HSIs) are colleges where at least 25 percent of the full-time undergraduate students are Hispanic. HBCUs and HSIs may offer programs, services and activities targeted to the underrepresented students they serve.</a:t>
            </a:r>
          </a:p>
          <a:p>
            <a:endParaRPr lang="en-US" dirty="0" smtClean="0">
              <a:effectLst/>
            </a:endParaRPr>
          </a:p>
          <a:p>
            <a:pPr algn="r">
              <a:lnSpc>
                <a:spcPct val="120000"/>
              </a:lnSpc>
              <a:spcBef>
                <a:spcPts val="0"/>
              </a:spcBef>
              <a:defRPr/>
            </a:pPr>
            <a:r>
              <a:rPr lang="en-US" dirty="0"/>
              <a:t>"Types of Colleges: The Basics." </a:t>
            </a:r>
            <a:r>
              <a:rPr lang="en-US" i="1" dirty="0"/>
              <a:t>Big Future</a:t>
            </a:r>
            <a:r>
              <a:rPr lang="en-US" dirty="0"/>
              <a:t>. College Board, 1 Jan. 2014. Web. 13 Aug. 2014. </a:t>
            </a:r>
          </a:p>
          <a:p>
            <a:pPr algn="r">
              <a:lnSpc>
                <a:spcPct val="120000"/>
              </a:lnSpc>
              <a:spcBef>
                <a:spcPts val="0"/>
              </a:spcBef>
              <a:defRPr/>
            </a:pPr>
            <a:r>
              <a:rPr lang="en-US" dirty="0"/>
              <a:t>&lt;https://bigfuture.collegeboard.org/find-colleges/college-101/types-of-colleges-the-basics&gt;.</a:t>
            </a:r>
          </a:p>
          <a:p>
            <a:pPr>
              <a:lnSpc>
                <a:spcPct val="120000"/>
              </a:lnSpc>
              <a:spcBef>
                <a:spcPts val="0"/>
              </a:spcBef>
              <a:defRPr/>
            </a:pPr>
            <a:endParaRPr lang="en-US" dirty="0" smtClean="0"/>
          </a:p>
          <a:p>
            <a:endParaRPr lang="en-US" dirty="0" smtClean="0">
              <a:effectLst/>
            </a:endParaRPr>
          </a:p>
          <a:p>
            <a:endParaRPr lang="en-US" dirty="0" smtClean="0">
              <a:effectLst/>
            </a:endParaRPr>
          </a:p>
          <a:p>
            <a:endParaRPr lang="en-US" dirty="0" smtClean="0">
              <a:effectLst/>
            </a:endParaRPr>
          </a:p>
          <a:p>
            <a:endParaRPr lang="en-US" dirty="0" smtClean="0">
              <a:effectLst/>
            </a:endParaRPr>
          </a:p>
          <a:p>
            <a:endParaRPr lang="en-US" dirty="0" smtClean="0">
              <a:effectLst/>
            </a:endParaRPr>
          </a:p>
          <a:p>
            <a:endParaRPr lang="en-US" dirty="0" smtClean="0">
              <a:effectLst/>
            </a:endParaRPr>
          </a:p>
          <a:p>
            <a:endParaRPr lang="en-US" b="0" baseline="0" dirty="0" smtClean="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a:t>
            </a:fld>
            <a:endParaRPr lang="en-US" dirty="0"/>
          </a:p>
        </p:txBody>
      </p:sp>
    </p:spTree>
    <p:extLst>
      <p:ext uri="{BB962C8B-B14F-4D97-AF65-F5344CB8AC3E}">
        <p14:creationId xmlns:p14="http://schemas.microsoft.com/office/powerpoint/2010/main" val="38339189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C97DF3A7-F1AC-4399-9059-EBE439D60BF7}" type="slidenum">
              <a:rPr lang="en-US">
                <a:solidFill>
                  <a:srgbClr val="000000"/>
                </a:solidFill>
              </a:rPr>
              <a:pPr/>
              <a:t>30</a:t>
            </a:fld>
            <a:endParaRPr lang="en-US">
              <a:solidFill>
                <a:srgbClr val="000000"/>
              </a:solidFill>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399FB79A-6AE2-4438-8D80-B4A0CEC16E4A}" type="slidenum">
              <a:rPr lang="en-US">
                <a:solidFill>
                  <a:srgbClr val="000000"/>
                </a:solidFill>
              </a:rPr>
              <a:pPr/>
              <a:t>31</a:t>
            </a:fld>
            <a:endParaRPr lang="en-US">
              <a:solidFill>
                <a:srgbClr val="000000"/>
              </a:solidFill>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84216BE-E2DA-4412-8658-8ED134CD33C8}" type="slidenum">
              <a:rPr lang="en-US">
                <a:solidFill>
                  <a:srgbClr val="000000"/>
                </a:solidFill>
              </a:rPr>
              <a:pPr/>
              <a:t>32</a:t>
            </a:fld>
            <a:endParaRPr lang="en-US">
              <a:solidFill>
                <a:srgbClr val="000000"/>
              </a:solidFill>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BC5CD4A-C1A2-45EA-9B72-217F3AB5D2A0}" type="slidenum">
              <a:rPr lang="en-US">
                <a:solidFill>
                  <a:srgbClr val="000000"/>
                </a:solidFill>
              </a:rPr>
              <a:pPr/>
              <a:t>33</a:t>
            </a:fld>
            <a:endParaRPr lang="en-US">
              <a:solidFill>
                <a:srgbClr val="000000"/>
              </a:solidFill>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C89F954D-9816-4E02-8952-AF5643E2195F}" type="slidenum">
              <a:rPr lang="en-US">
                <a:solidFill>
                  <a:srgbClr val="000000"/>
                </a:solidFill>
              </a:rPr>
              <a:pPr/>
              <a:t>34</a:t>
            </a:fld>
            <a:endParaRPr lang="en-US">
              <a:solidFill>
                <a:srgbClr val="000000"/>
              </a:solidFill>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17685602-13A3-4026-AE7D-7F3E75F10CB0}" type="slidenum">
              <a:rPr lang="en-US">
                <a:solidFill>
                  <a:srgbClr val="000000"/>
                </a:solidFill>
              </a:rPr>
              <a:pPr/>
              <a:t>35</a:t>
            </a:fld>
            <a:endParaRPr lang="en-US">
              <a:solidFill>
                <a:srgbClr val="000000"/>
              </a:solidFill>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36</a:t>
            </a:fld>
            <a:endParaRPr lang="en-US" dirty="0"/>
          </a:p>
        </p:txBody>
      </p:sp>
    </p:spTree>
    <p:extLst>
      <p:ext uri="{BB962C8B-B14F-4D97-AF65-F5344CB8AC3E}">
        <p14:creationId xmlns:p14="http://schemas.microsoft.com/office/powerpoint/2010/main" val="26730685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37</a:t>
            </a:fld>
            <a:endParaRPr lang="en-US" dirty="0"/>
          </a:p>
        </p:txBody>
      </p:sp>
    </p:spTree>
    <p:extLst>
      <p:ext uri="{BB962C8B-B14F-4D97-AF65-F5344CB8AC3E}">
        <p14:creationId xmlns:p14="http://schemas.microsoft.com/office/powerpoint/2010/main" val="1239888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38</a:t>
            </a:fld>
            <a:endParaRPr lang="en-US" dirty="0"/>
          </a:p>
        </p:txBody>
      </p:sp>
    </p:spTree>
    <p:extLst>
      <p:ext uri="{BB962C8B-B14F-4D97-AF65-F5344CB8AC3E}">
        <p14:creationId xmlns:p14="http://schemas.microsoft.com/office/powerpoint/2010/main" val="15719068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39</a:t>
            </a:fld>
            <a:endParaRPr lang="en-US" dirty="0"/>
          </a:p>
        </p:txBody>
      </p:sp>
    </p:spTree>
    <p:extLst>
      <p:ext uri="{BB962C8B-B14F-4D97-AF65-F5344CB8AC3E}">
        <p14:creationId xmlns:p14="http://schemas.microsoft.com/office/powerpoint/2010/main" val="1095370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Facilitator’s Script: </a:t>
            </a:r>
            <a:r>
              <a:rPr lang="en-US" b="0" dirty="0" smtClean="0"/>
              <a:t>People</a:t>
            </a:r>
            <a:r>
              <a:rPr lang="en-US" b="0" baseline="0" dirty="0" smtClean="0"/>
              <a:t> may use or think the terms college degree and major interchangeably, but they serve separate purposes. While there are select types of college degrees, there are a host of college majors.</a:t>
            </a:r>
            <a:endParaRPr lang="en-US" b="0" dirty="0" smtClean="0"/>
          </a:p>
          <a:p>
            <a:endParaRPr lang="en-US" b="0" baseline="0" dirty="0" smtClean="0"/>
          </a:p>
          <a:p>
            <a:pPr defTabSz="931774">
              <a:defRPr/>
            </a:pPr>
            <a:r>
              <a:rPr lang="en-US" b="1" baseline="0" dirty="0" smtClean="0"/>
              <a:t>Associates Degree </a:t>
            </a:r>
            <a:r>
              <a:rPr lang="en-US" b="0" baseline="0" dirty="0" smtClean="0"/>
              <a:t>- </a:t>
            </a:r>
            <a:r>
              <a:rPr lang="en-US" dirty="0" smtClean="0">
                <a:effectLst/>
              </a:rPr>
              <a:t>This two-year degree is an Associate of Arts (A.A.) or Associate of Science (A.S.). Some students who earn this degree transfer to a four-year program to earn a bachelor’s degree. Others complete associate degrees to prepare to go straight to work. Community colleges, career colleges and some four-year colleges offer these degrees.</a:t>
            </a:r>
          </a:p>
          <a:p>
            <a:pPr defTabSz="931774">
              <a:defRPr/>
            </a:pPr>
            <a:endParaRPr lang="en-US" dirty="0" smtClean="0">
              <a:effectLst/>
            </a:endParaRPr>
          </a:p>
          <a:p>
            <a:pPr defTabSz="931774">
              <a:defRPr/>
            </a:pPr>
            <a:r>
              <a:rPr lang="en-US" b="1" dirty="0" smtClean="0">
                <a:effectLst/>
              </a:rPr>
              <a:t>Bachelor’s</a:t>
            </a:r>
            <a:r>
              <a:rPr lang="en-US" b="1" baseline="0" dirty="0" smtClean="0">
                <a:effectLst/>
              </a:rPr>
              <a:t> Degree- </a:t>
            </a:r>
            <a:r>
              <a:rPr lang="en-US" dirty="0" smtClean="0">
                <a:effectLst/>
              </a:rPr>
              <a:t>This degree requires completing a four- or five-year college program. Most students earn a Bachelor of Arts (B.A.) or Bachelor of Science degree (B.S.). Other types of bachelor’s degrees include the Bachelor of Fine Arts or Bachelor of Architecture degree.</a:t>
            </a:r>
          </a:p>
          <a:p>
            <a:pPr defTabSz="931774">
              <a:defRPr/>
            </a:pPr>
            <a:endParaRPr lang="en-US" dirty="0" smtClean="0">
              <a:effectLst/>
            </a:endParaRPr>
          </a:p>
          <a:p>
            <a:pPr defTabSz="931774">
              <a:defRPr/>
            </a:pPr>
            <a:r>
              <a:rPr lang="en-US" b="1" dirty="0" smtClean="0">
                <a:effectLst/>
              </a:rPr>
              <a:t>Graduate - </a:t>
            </a:r>
            <a:r>
              <a:rPr lang="en-US" dirty="0" smtClean="0">
                <a:effectLst/>
              </a:rPr>
              <a:t>Graduate degrees are advanced degrees pursued after earning a bachelor’s degree. Examples are a Master of Arts (M.A.) or Master of Science (M.S.) degree. Students generally can earn a master’s degree after two years of study. A doctoral degree (for example, a Ph.D.) requires four or more years of study.</a:t>
            </a:r>
          </a:p>
          <a:p>
            <a:pPr defTabSz="931774">
              <a:defRPr/>
            </a:pPr>
            <a:endParaRPr lang="en-US" dirty="0" smtClean="0">
              <a:effectLst/>
            </a:endParaRPr>
          </a:p>
          <a:p>
            <a:pPr defTabSz="931774">
              <a:defRPr/>
            </a:pPr>
            <a:r>
              <a:rPr lang="en-US" b="1" dirty="0" smtClean="0">
                <a:effectLst/>
              </a:rPr>
              <a:t>Professional Degree- </a:t>
            </a:r>
            <a:r>
              <a:rPr lang="en-US" dirty="0" smtClean="0">
                <a:effectLst/>
              </a:rPr>
              <a:t>Students earn professional degrees to become licensed to work in professions like medicine or law. The M.D. degree is an example. Professional programs generally require a college degree before you start them and then at least three years of study to complete.</a:t>
            </a:r>
          </a:p>
          <a:p>
            <a:pPr defTabSz="931774">
              <a:defRPr/>
            </a:pPr>
            <a:endParaRPr lang="en-US" dirty="0" smtClean="0">
              <a:effectLst/>
            </a:endParaRPr>
          </a:p>
          <a:p>
            <a:pPr defTabSz="931774">
              <a:defRPr/>
            </a:pPr>
            <a:r>
              <a:rPr lang="en-US" b="1" dirty="0" smtClean="0">
                <a:effectLst/>
              </a:rPr>
              <a:t>Joint Degree-</a:t>
            </a:r>
            <a:r>
              <a:rPr lang="en-US" b="1" baseline="0" dirty="0" smtClean="0">
                <a:effectLst/>
              </a:rPr>
              <a:t> </a:t>
            </a:r>
            <a:r>
              <a:rPr lang="en-US" dirty="0" smtClean="0">
                <a:effectLst/>
              </a:rPr>
              <a:t>Students can earn a bachelor's plus a graduate or professional degree in less time if they combine them. A student on this track may apply to a graduate program as an undergraduate and begin the graduate program in the fourth year of college.</a:t>
            </a:r>
          </a:p>
          <a:p>
            <a:pPr defTabSz="931774">
              <a:defRPr/>
            </a:pPr>
            <a:endParaRPr lang="en-US" dirty="0" smtClean="0">
              <a:effectLst/>
            </a:endParaRPr>
          </a:p>
          <a:p>
            <a:pPr defTabSz="931774">
              <a:defRPr/>
            </a:pPr>
            <a:r>
              <a:rPr lang="en-US" b="1" dirty="0" smtClean="0">
                <a:effectLst/>
              </a:rPr>
              <a:t>Liberal Arts and Career Combination- </a:t>
            </a:r>
            <a:r>
              <a:rPr lang="en-US" dirty="0" smtClean="0">
                <a:effectLst/>
              </a:rPr>
              <a:t>In this program — also known as a 3-2 or dual-degree program — students usually complete three years of liberal arts study followed by two years of professional or technical study. In the end, students earn two bachelor’s degrees, usually a B.A. and a B.S.</a:t>
            </a:r>
          </a:p>
          <a:p>
            <a:pPr defTabSz="931774">
              <a:defRPr/>
            </a:pPr>
            <a:endParaRPr lang="en-US" dirty="0" smtClean="0">
              <a:effectLst/>
            </a:endParaRPr>
          </a:p>
          <a:p>
            <a:pPr defTabSz="931774">
              <a:defRPr/>
            </a:pPr>
            <a:endParaRPr lang="en-US" dirty="0" smtClean="0">
              <a:effectLst/>
            </a:endParaRPr>
          </a:p>
          <a:p>
            <a:pPr defTabSz="931774">
              <a:defRPr/>
            </a:pPr>
            <a:endParaRPr lang="en-US" dirty="0" smtClean="0">
              <a:effectLst/>
            </a:endParaRPr>
          </a:p>
          <a:p>
            <a:endParaRPr lang="en-US" b="0" baseline="0" dirty="0" smtClean="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a:t>
            </a:fld>
            <a:endParaRPr lang="en-US" dirty="0"/>
          </a:p>
        </p:txBody>
      </p:sp>
    </p:spTree>
    <p:extLst>
      <p:ext uri="{BB962C8B-B14F-4D97-AF65-F5344CB8AC3E}">
        <p14:creationId xmlns:p14="http://schemas.microsoft.com/office/powerpoint/2010/main" val="42629706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40</a:t>
            </a:fld>
            <a:endParaRPr lang="en-US" dirty="0"/>
          </a:p>
        </p:txBody>
      </p:sp>
    </p:spTree>
    <p:extLst>
      <p:ext uri="{BB962C8B-B14F-4D97-AF65-F5344CB8AC3E}">
        <p14:creationId xmlns:p14="http://schemas.microsoft.com/office/powerpoint/2010/main" val="1828930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41</a:t>
            </a:fld>
            <a:endParaRPr lang="en-US" dirty="0"/>
          </a:p>
        </p:txBody>
      </p:sp>
    </p:spTree>
    <p:extLst>
      <p:ext uri="{BB962C8B-B14F-4D97-AF65-F5344CB8AC3E}">
        <p14:creationId xmlns:p14="http://schemas.microsoft.com/office/powerpoint/2010/main" val="14711025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https://ed.sc.gov/agency/lpa/HSAPEliminationInformation.cfm</a:t>
            </a:r>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42</a:t>
            </a:fld>
            <a:endParaRPr lang="en-US" dirty="0"/>
          </a:p>
        </p:txBody>
      </p:sp>
    </p:spTree>
    <p:extLst>
      <p:ext uri="{BB962C8B-B14F-4D97-AF65-F5344CB8AC3E}">
        <p14:creationId xmlns:p14="http://schemas.microsoft.com/office/powerpoint/2010/main" val="55448116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43</a:t>
            </a:fld>
            <a:endParaRPr lang="en-US" dirty="0"/>
          </a:p>
        </p:txBody>
      </p:sp>
    </p:spTree>
    <p:extLst>
      <p:ext uri="{BB962C8B-B14F-4D97-AF65-F5344CB8AC3E}">
        <p14:creationId xmlns:p14="http://schemas.microsoft.com/office/powerpoint/2010/main" val="19058498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45</a:t>
            </a:fld>
            <a:endParaRPr lang="en-US" dirty="0"/>
          </a:p>
        </p:txBody>
      </p:sp>
    </p:spTree>
    <p:extLst>
      <p:ext uri="{BB962C8B-B14F-4D97-AF65-F5344CB8AC3E}">
        <p14:creationId xmlns:p14="http://schemas.microsoft.com/office/powerpoint/2010/main" val="3459903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5</a:t>
            </a:fld>
            <a:endParaRPr lang="en-US" dirty="0"/>
          </a:p>
        </p:txBody>
      </p:sp>
    </p:spTree>
    <p:extLst>
      <p:ext uri="{BB962C8B-B14F-4D97-AF65-F5344CB8AC3E}">
        <p14:creationId xmlns:p14="http://schemas.microsoft.com/office/powerpoint/2010/main" val="3286590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6</a:t>
            </a:fld>
            <a:endParaRPr lang="en-US" dirty="0"/>
          </a:p>
        </p:txBody>
      </p:sp>
    </p:spTree>
    <p:extLst>
      <p:ext uri="{BB962C8B-B14F-4D97-AF65-F5344CB8AC3E}">
        <p14:creationId xmlns:p14="http://schemas.microsoft.com/office/powerpoint/2010/main" val="4199754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7</a:t>
            </a:fld>
            <a:endParaRPr lang="en-US" dirty="0"/>
          </a:p>
        </p:txBody>
      </p:sp>
    </p:spTree>
    <p:extLst>
      <p:ext uri="{BB962C8B-B14F-4D97-AF65-F5344CB8AC3E}">
        <p14:creationId xmlns:p14="http://schemas.microsoft.com/office/powerpoint/2010/main" val="1825434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81100" y="696913"/>
            <a:ext cx="4648200" cy="3486150"/>
          </a:xfrm>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0" dirty="0"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37255C55-0644-4F94-9878-D096E3921772}" type="slidenum">
              <a:rPr lang="en-US">
                <a:latin typeface="Arial" charset="0"/>
              </a:rPr>
              <a:pPr/>
              <a:t>8</a:t>
            </a:fld>
            <a:endParaRPr lang="en-US" dirty="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a:t>
            </a:r>
            <a:r>
              <a:rPr lang="en-US" baseline="0" dirty="0" smtClean="0"/>
              <a:t> Notes: For the answer to each question, ask the students to explain why they answered yes</a:t>
            </a:r>
            <a:endParaRPr lang="en-US" dirty="0"/>
          </a:p>
        </p:txBody>
      </p:sp>
      <p:sp>
        <p:nvSpPr>
          <p:cNvPr id="4" name="Slide Number Placeholder 3"/>
          <p:cNvSpPr>
            <a:spLocks noGrp="1"/>
          </p:cNvSpPr>
          <p:nvPr>
            <p:ph type="sldNum" sz="quarter" idx="10"/>
          </p:nvPr>
        </p:nvSpPr>
        <p:spPr/>
        <p:txBody>
          <a:bodyPr/>
          <a:lstStyle/>
          <a:p>
            <a:pPr>
              <a:defRPr/>
            </a:pPr>
            <a:fld id="{FE60D889-A353-4BE1-B573-F5ED76E81D4B}" type="slidenum">
              <a:rPr lang="en-US" smtClean="0"/>
              <a:pPr>
                <a:defRPr/>
              </a:pPr>
              <a:t>9</a:t>
            </a:fld>
            <a:endParaRPr lang="en-US" dirty="0"/>
          </a:p>
        </p:txBody>
      </p:sp>
    </p:spTree>
    <p:extLst>
      <p:ext uri="{BB962C8B-B14F-4D97-AF65-F5344CB8AC3E}">
        <p14:creationId xmlns:p14="http://schemas.microsoft.com/office/powerpoint/2010/main" val="17818719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a:gsLst>
              <a:gs pos="0">
                <a:schemeClr val="tx1">
                  <a:alpha val="5000"/>
                </a:schemeClr>
              </a:gs>
              <a:gs pos="100000">
                <a:schemeClr val="tx1">
                  <a:alpha val="20000"/>
                </a:schemeClr>
              </a:gs>
            </a:gsLst>
            <a:lin ang="5400000" scaled="0"/>
          </a:gradFill>
          <a:ln w="76200">
            <a:gradFill>
              <a:gsLst>
                <a:gs pos="0">
                  <a:schemeClr val="bg2">
                    <a:lumMod val="60000"/>
                    <a:lumOff val="40000"/>
                    <a:alpha val="90000"/>
                  </a:schemeClr>
                </a:gs>
                <a:gs pos="50000">
                  <a:schemeClr val="bg2">
                    <a:lumMod val="60000"/>
                    <a:lumOff val="40000"/>
                    <a:alpha val="80000"/>
                  </a:schemeClr>
                </a:gs>
                <a:gs pos="100000">
                  <a:schemeClr val="bg2">
                    <a:alpha val="70000"/>
                  </a:schemeClr>
                </a:gs>
              </a:gsLst>
              <a:lin ang="5400000" scaled="0"/>
            </a:gradFill>
            <a:miter lim="800000"/>
          </a:ln>
          <a:scene3d>
            <a:camera prst="orthographicFront"/>
            <a:lightRig rig="contrasting" dir="t"/>
          </a:scene3d>
          <a:sp3d>
            <a:bevelT w="6350"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5" name="Diagonal Stripe 4"/>
          <p:cNvSpPr/>
          <p:nvPr/>
        </p:nvSpPr>
        <p:spPr>
          <a:xfrm rot="21321315" flipH="1">
            <a:off x="481842" y="2629969"/>
            <a:ext cx="8419617" cy="685800"/>
          </a:xfrm>
          <a:prstGeom prst="diagStripe">
            <a:avLst>
              <a:gd name="adj" fmla="val 50001"/>
            </a:avLst>
          </a:prstGeom>
          <a:solidFill>
            <a:schemeClr val="tx2"/>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solidFill>
                <a:schemeClr val="tx1"/>
              </a:solidFill>
            </a:endParaRPr>
          </a:p>
        </p:txBody>
      </p:sp>
      <p:pic>
        <p:nvPicPr>
          <p:cNvPr id="6" name="Picture 15" descr="HCP-Design.gif"/>
          <p:cNvPicPr>
            <a:picLocks noChangeAspect="1"/>
          </p:cNvPicPr>
          <p:nvPr/>
        </p:nvPicPr>
        <p:blipFill>
          <a:blip r:embed="rId2" cstate="print"/>
          <a:srcRect/>
          <a:stretch>
            <a:fillRect/>
          </a:stretch>
        </p:blipFill>
        <p:spPr bwMode="auto">
          <a:xfrm>
            <a:off x="0" y="4887914"/>
            <a:ext cx="9144000" cy="1970087"/>
          </a:xfrm>
          <a:prstGeom prst="rect">
            <a:avLst/>
          </a:prstGeom>
          <a:noFill/>
          <a:ln w="9525">
            <a:noFill/>
            <a:miter lim="800000"/>
            <a:headEnd/>
            <a:tailEnd/>
          </a:ln>
        </p:spPr>
      </p:pic>
      <p:sp>
        <p:nvSpPr>
          <p:cNvPr id="2" name="Title 1"/>
          <p:cNvSpPr>
            <a:spLocks noGrp="1"/>
          </p:cNvSpPr>
          <p:nvPr>
            <p:ph type="ctrTitle"/>
          </p:nvPr>
        </p:nvSpPr>
        <p:spPr>
          <a:xfrm>
            <a:off x="320040" y="228600"/>
            <a:ext cx="8503920" cy="2438400"/>
          </a:xfrm>
        </p:spPr>
        <p:txBody>
          <a:bodyPr anchor="b"/>
          <a:lstStyle>
            <a:lvl1pPr algn="r" defTabSz="914400" rtl="0" eaLnBrk="1" latinLnBrk="0" hangingPunct="1">
              <a:spcBef>
                <a:spcPct val="0"/>
              </a:spcBef>
              <a:buNone/>
              <a:defRPr sz="6600" b="0" kern="1200" spc="250" normalizeH="0" baseline="0">
                <a:ln>
                  <a:noFill/>
                </a:ln>
                <a:gradFill>
                  <a:gsLst>
                    <a:gs pos="0">
                      <a:schemeClr val="tx1">
                        <a:lumMod val="85000"/>
                      </a:schemeClr>
                    </a:gs>
                    <a:gs pos="100000">
                      <a:schemeClr val="tx1"/>
                    </a:gs>
                  </a:gsLst>
                  <a:lin ang="5400000" scaled="0"/>
                </a:gradFill>
                <a:effectLst>
                  <a:outerShdw blurRad="50800" dist="101600" dir="30000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556760" y="2971800"/>
            <a:ext cx="4267200" cy="1725706"/>
          </a:xfrm>
        </p:spPr>
        <p:txBody>
          <a:bodyPr/>
          <a:lstStyle>
            <a:lvl1pPr marL="0" indent="0" algn="r">
              <a:buNone/>
              <a:defRPr sz="1800">
                <a:gradFill>
                  <a:gsLst>
                    <a:gs pos="1000">
                      <a:schemeClr val="tx2">
                        <a:lumMod val="40000"/>
                        <a:lumOff val="60000"/>
                      </a:schemeClr>
                    </a:gs>
                    <a:gs pos="50000">
                      <a:schemeClr val="tx2"/>
                    </a:gs>
                  </a:gsLst>
                  <a:lin ang="5400000" scaled="0"/>
                </a:gra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5" name="Footer Placeholder 4"/>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6" name="Slide Number Placeholder 5"/>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10800D88-48E9-43B5-AF9B-161D29884771}"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gradFill>
            <a:gsLst>
              <a:gs pos="0">
                <a:schemeClr val="tx1">
                  <a:alpha val="5000"/>
                </a:schemeClr>
              </a:gs>
              <a:gs pos="100000">
                <a:schemeClr val="tx1">
                  <a:alpha val="20000"/>
                </a:schemeClr>
              </a:gs>
            </a:gsLst>
            <a:lin ang="5400000" scaled="0"/>
          </a:gradFill>
          <a:ln w="76200">
            <a:gradFill>
              <a:gsLst>
                <a:gs pos="0">
                  <a:schemeClr val="bg2">
                    <a:lumMod val="60000"/>
                    <a:lumOff val="40000"/>
                    <a:alpha val="90000"/>
                  </a:schemeClr>
                </a:gs>
                <a:gs pos="50000">
                  <a:schemeClr val="bg2">
                    <a:lumMod val="60000"/>
                    <a:lumOff val="40000"/>
                    <a:alpha val="80000"/>
                  </a:schemeClr>
                </a:gs>
                <a:gs pos="100000">
                  <a:schemeClr val="bg2">
                    <a:alpha val="70000"/>
                  </a:schemeClr>
                </a:gs>
              </a:gsLst>
              <a:lin ang="5400000" scaled="0"/>
            </a:gradFill>
            <a:miter lim="800000"/>
          </a:ln>
          <a:scene3d>
            <a:camera prst="orthographicFront"/>
            <a:lightRig rig="contrasting" dir="t"/>
          </a:scene3d>
          <a:sp3d>
            <a:bevelT w="6350"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6" name="Footer Placeholder 4"/>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7" name="Slide Number Placeholder 5"/>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BA84EE49-116E-4314-B540-A10DCBBB182C}"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0040" y="228600"/>
            <a:ext cx="850392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1008063" y="1922463"/>
            <a:ext cx="3429000" cy="3954462"/>
          </a:xfrm>
        </p:spPr>
        <p:txBody>
          <a:bodyPr/>
          <a:lstStyle>
            <a:lvl1pPr>
              <a:defRPr sz="2000" baseline="0"/>
            </a:lvl1pPr>
            <a:lvl2pPr>
              <a:defRPr sz="1800" baseline="0"/>
            </a:lvl2pPr>
            <a:lvl3pPr>
              <a:defRPr sz="18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76800" y="1922463"/>
            <a:ext cx="3429000" cy="3954462"/>
          </a:xfrm>
        </p:spPr>
        <p:txBody>
          <a:bodyPr/>
          <a:lstStyle>
            <a:lvl1pPr>
              <a:defRPr sz="2000" baseline="0"/>
            </a:lvl1pPr>
            <a:lvl2pPr>
              <a:defRPr sz="1800" baseline="0"/>
            </a:lvl2pPr>
            <a:lvl3pPr>
              <a:defRPr sz="18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6" name="Footer Placeholder 5"/>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7" name="Slide Number Placeholder 6"/>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5B31547B-A91D-4459-B6AE-3B28EF45E489}" type="slidenum">
              <a:rPr lang="en-US" smtClean="0"/>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F2C698C-18AA-48B4-9311-421E899E8AB2}" type="slidenum">
              <a:rPr lang="en-US" smtClean="0">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90600" y="1676400"/>
            <a:ext cx="3429000" cy="639762"/>
          </a:xfrm>
        </p:spPr>
        <p:txBody>
          <a:bodyPr anchor="ctr"/>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90600" y="2590800"/>
            <a:ext cx="3429000" cy="3286126"/>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76800" y="1676400"/>
            <a:ext cx="3429000" cy="639762"/>
          </a:xfrm>
        </p:spPr>
        <p:txBody>
          <a:bodyPr anchor="ctr"/>
          <a:lstStyle>
            <a:lvl1pPr marL="0" indent="0">
              <a:buNone/>
              <a:defRPr sz="24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0" y="2590800"/>
            <a:ext cx="3429000" cy="3286126"/>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8" name="Footer Placeholder 7"/>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9" name="Slide Number Placeholder 8"/>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AD111369-F97D-4C26-9DCE-2D6498A638B1}"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4" name="Footer Placeholder 3"/>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5" name="Slide Number Placeholder 4"/>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9200000B-918F-47DD-A60E-9D33F33A2A4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3" name="Footer Placeholder 2"/>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4" name="Slide Number Placeholder 3"/>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55AE19ED-D37C-4210-B6ED-D7F5CD531830}"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063" y="457200"/>
            <a:ext cx="2834640" cy="1327150"/>
          </a:xfrm>
        </p:spPr>
        <p:txBody>
          <a:bodyPr anchor="b"/>
          <a:lstStyle>
            <a:lvl1pPr marL="0" indent="0" algn="l" defTabSz="914400" rtl="0" eaLnBrk="1" latinLnBrk="0" hangingPunct="1">
              <a:spcBef>
                <a:spcPct val="0"/>
              </a:spcBef>
              <a:buFont typeface="Wingdings" pitchFamily="2" charset="2"/>
              <a:buNone/>
              <a:defRPr sz="3200" b="0" kern="1200" spc="250" normalizeH="0" baseline="0">
                <a:ln>
                  <a:noFill/>
                </a:ln>
                <a:gradFill>
                  <a:gsLst>
                    <a:gs pos="0">
                      <a:schemeClr val="tx1">
                        <a:lumMod val="85000"/>
                      </a:schemeClr>
                    </a:gs>
                    <a:gs pos="100000">
                      <a:schemeClr val="tx1"/>
                    </a:gs>
                  </a:gsLst>
                  <a:lin ang="5400000" scaled="0"/>
                </a:gradFill>
                <a:effectLst>
                  <a:outerShdw blurRad="50800" dist="101600" dir="30000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4572002" y="457201"/>
            <a:ext cx="3751263" cy="5419725"/>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08061" y="1922464"/>
            <a:ext cx="2834640" cy="1963737"/>
          </a:xfrm>
        </p:spPr>
        <p:txBody>
          <a:bodyPr/>
          <a:lstStyle>
            <a:lvl1pPr marL="0" indent="0">
              <a:lnSpc>
                <a:spcPct val="15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6" name="Footer Placeholder 5"/>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7" name="Slide Number Placeholder 6"/>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7536B72B-C4A2-45D1-ABF1-C598A3981702}"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2"/>
          <p:cNvGrpSpPr>
            <a:grpSpLocks/>
          </p:cNvGrpSpPr>
          <p:nvPr/>
        </p:nvGrpSpPr>
        <p:grpSpPr bwMode="auto">
          <a:xfrm>
            <a:off x="4468814" y="304800"/>
            <a:ext cx="3976687" cy="5638800"/>
            <a:chOff x="0" y="0"/>
            <a:chExt cx="9144000" cy="6858000"/>
          </a:xfrm>
        </p:grpSpPr>
        <p:sp>
          <p:nvSpPr>
            <p:cNvPr id="6" name="Rectangle 5"/>
            <p:cNvSpPr/>
            <p:nvPr/>
          </p:nvSpPr>
          <p:spPr>
            <a:xfrm>
              <a:off x="0" y="0"/>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7" name="Rectangle 6"/>
            <p:cNvSpPr/>
            <p:nvPr/>
          </p:nvSpPr>
          <p:spPr>
            <a:xfrm flipV="1">
              <a:off x="0" y="6710082"/>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8" name="Rectangle 7"/>
            <p:cNvSpPr/>
            <p:nvPr/>
          </p:nvSpPr>
          <p:spPr>
            <a:xfrm rot="16200000" flipV="1">
              <a:off x="5641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9" name="Rectangle 8"/>
            <p:cNvSpPr/>
            <p:nvPr/>
          </p:nvSpPr>
          <p:spPr>
            <a:xfrm rot="5400000" flipH="1" flipV="1">
              <a:off x="-3355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grpSp>
      <p:sp>
        <p:nvSpPr>
          <p:cNvPr id="2" name="Title 1"/>
          <p:cNvSpPr>
            <a:spLocks noGrp="1"/>
          </p:cNvSpPr>
          <p:nvPr>
            <p:ph type="title"/>
          </p:nvPr>
        </p:nvSpPr>
        <p:spPr>
          <a:xfrm>
            <a:off x="1005840" y="457200"/>
            <a:ext cx="2834640" cy="1325880"/>
          </a:xfrm>
        </p:spPr>
        <p:txBody>
          <a:bodyPr anchor="b"/>
          <a:lstStyle>
            <a:lvl1pPr marL="0" indent="0" algn="l" defTabSz="914400" rtl="0" eaLnBrk="1" latinLnBrk="0" hangingPunct="1">
              <a:spcBef>
                <a:spcPct val="0"/>
              </a:spcBef>
              <a:buFont typeface="Wingdings" pitchFamily="2" charset="2"/>
              <a:buNone/>
              <a:defRPr sz="3200" b="0" kern="1200" spc="250" normalizeH="0" baseline="0">
                <a:ln>
                  <a:noFill/>
                </a:ln>
                <a:gradFill>
                  <a:gsLst>
                    <a:gs pos="0">
                      <a:schemeClr val="tx1">
                        <a:lumMod val="85000"/>
                      </a:schemeClr>
                    </a:gs>
                    <a:gs pos="100000">
                      <a:schemeClr val="tx1"/>
                    </a:gs>
                  </a:gsLst>
                  <a:lin ang="5400000" scaled="0"/>
                </a:gradFill>
                <a:effectLst>
                  <a:outerShdw blurRad="50800" dist="101600" dir="30000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1005840" y="1920240"/>
            <a:ext cx="2834640" cy="1965960"/>
          </a:xfrm>
        </p:spPr>
        <p:txBody>
          <a:bodyPr/>
          <a:lstStyle>
            <a:lvl1pPr marL="0" indent="0">
              <a:lnSpc>
                <a:spcPct val="15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4582308" y="413004"/>
            <a:ext cx="3749040" cy="5422392"/>
          </a:xfrm>
          <a:ln w="38100">
            <a:noFill/>
          </a:ln>
          <a:effectLst>
            <a:innerShdw blurRad="381000">
              <a:schemeClr val="bg2">
                <a:lumMod val="75000"/>
              </a:schemeClr>
            </a:innerShdw>
          </a:effectLst>
        </p:spPr>
        <p:txBody>
          <a:bodyPr rtlCol="0"/>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noProof="0" dirty="0"/>
          </a:p>
        </p:txBody>
      </p:sp>
      <p:sp>
        <p:nvSpPr>
          <p:cNvPr id="10" name="Date Placeholder 4"/>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11" name="Footer Placeholder 5"/>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12" name="Slide Number Placeholder 6"/>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DE7C5945-FAD4-4F19-A871-6528C2E24B21}"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457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endParaRPr lang="en-US" dirty="0"/>
          </a:p>
        </p:txBody>
      </p:sp>
      <p:sp>
        <p:nvSpPr>
          <p:cNvPr id="5" name="Footer Placeholder 4"/>
          <p:cNvSpPr>
            <a:spLocks noGrp="1"/>
          </p:cNvSpPr>
          <p:nvPr>
            <p:ph type="ftr" sz="quarter" idx="11"/>
          </p:nvPr>
        </p:nvSpPr>
        <p:spPr>
          <a:xfrm>
            <a:off x="3124200" y="6543676"/>
            <a:ext cx="2895600" cy="244475"/>
          </a:xfrm>
          <a:prstGeom prst="rect">
            <a:avLst/>
          </a:prstGeom>
        </p:spPr>
        <p:txBody>
          <a:bodyPr/>
          <a:lstStyle>
            <a:lvl1pPr fontAlgn="auto">
              <a:spcBef>
                <a:spcPts val="0"/>
              </a:spcBef>
              <a:spcAft>
                <a:spcPts val="0"/>
              </a:spcAft>
              <a:defRPr>
                <a:latin typeface="+mn-lt"/>
                <a:ea typeface="+mn-ea"/>
              </a:defRPr>
            </a:lvl1pPr>
          </a:lstStyle>
          <a:p>
            <a:pPr>
              <a:defRPr/>
            </a:pPr>
            <a:endParaRPr lang="en-US" dirty="0"/>
          </a:p>
        </p:txBody>
      </p:sp>
      <p:sp>
        <p:nvSpPr>
          <p:cNvPr id="6" name="Slide Number Placeholder 5"/>
          <p:cNvSpPr>
            <a:spLocks noGrp="1"/>
          </p:cNvSpPr>
          <p:nvPr>
            <p:ph type="sldNum" sz="quarter" idx="12"/>
          </p:nvPr>
        </p:nvSpPr>
        <p:spPr>
          <a:xfrm>
            <a:off x="6553200" y="6543676"/>
            <a:ext cx="2133600" cy="244475"/>
          </a:xfrm>
          <a:prstGeom prst="rect">
            <a:avLst/>
          </a:prstGeom>
        </p:spPr>
        <p:txBody>
          <a:bodyPr vert="horz" wrap="square" lIns="91440" tIns="45720" rIns="91440" bIns="45720" numCol="1" anchor="t" anchorCtr="0" compatLnSpc="1">
            <a:prstTxWarp prst="textNoShape">
              <a:avLst/>
            </a:prstTxWarp>
          </a:bodyPr>
          <a:lstStyle>
            <a:lvl1pPr>
              <a:defRPr>
                <a:latin typeface="Constantia" pitchFamily="-110" charset="0"/>
              </a:defRPr>
            </a:lvl1pPr>
          </a:lstStyle>
          <a:p>
            <a:pPr>
              <a:defRPr/>
            </a:pPr>
            <a:fld id="{9E8EA44B-189F-4C94-ABB9-BF3BCBCB8135}"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3.xml"/><Relationship Id="rId1" Type="http://schemas.openxmlformats.org/officeDocument/2006/relationships/slideLayout" Target="../slideLayouts/slideLayout22.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4.xml"/><Relationship Id="rId1" Type="http://schemas.openxmlformats.org/officeDocument/2006/relationships/slideLayout" Target="../slideLayouts/slideLayout23.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5.xml"/><Relationship Id="rId1" Type="http://schemas.openxmlformats.org/officeDocument/2006/relationships/slideLayout" Target="../slideLayouts/slideLayout24.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6.xml"/><Relationship Id="rId1" Type="http://schemas.openxmlformats.org/officeDocument/2006/relationships/slideLayout" Target="../slideLayouts/slideLayout25.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7.xml"/><Relationship Id="rId1" Type="http://schemas.openxmlformats.org/officeDocument/2006/relationships/slideLayout" Target="../slideLayouts/slideLayout26.xml"/></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8.xml"/><Relationship Id="rId1" Type="http://schemas.openxmlformats.org/officeDocument/2006/relationships/slideLayout" Target="../slideLayouts/slideLayout27.xml"/></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19.xml"/><Relationship Id="rId1" Type="http://schemas.openxmlformats.org/officeDocument/2006/relationships/slideLayout" Target="../slideLayouts/slideLayout28.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_rels/slideMaster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0.xml"/><Relationship Id="rId1" Type="http://schemas.openxmlformats.org/officeDocument/2006/relationships/slideLayout" Target="../slideLayouts/slideLayout29.xml"/></Relationships>
</file>

<file path=ppt/slideMasters/_rels/slideMaster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1.xml"/><Relationship Id="rId1" Type="http://schemas.openxmlformats.org/officeDocument/2006/relationships/slideLayout" Target="../slideLayouts/slideLayout30.xml"/></Relationships>
</file>

<file path=ppt/slideMasters/_rels/slideMaster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2.xml"/><Relationship Id="rId1" Type="http://schemas.openxmlformats.org/officeDocument/2006/relationships/slideLayout" Target="../slideLayouts/slideLayout31.xml"/></Relationships>
</file>

<file path=ppt/slideMasters/_rels/slideMaster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3.xml"/><Relationship Id="rId1" Type="http://schemas.openxmlformats.org/officeDocument/2006/relationships/slideLayout" Target="../slideLayouts/slideLayout32.xml"/></Relationships>
</file>

<file path=ppt/slideMasters/_rels/slideMaster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4.xml"/><Relationship Id="rId1" Type="http://schemas.openxmlformats.org/officeDocument/2006/relationships/slideLayout" Target="../slideLayouts/slideLayout33.xml"/></Relationships>
</file>

<file path=ppt/slideMasters/_rels/slideMaster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5.xml"/><Relationship Id="rId1" Type="http://schemas.openxmlformats.org/officeDocument/2006/relationships/slideLayout" Target="../slideLayouts/slideLayout34.xml"/></Relationships>
</file>

<file path=ppt/slideMasters/_rels/slideMaster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26.xml"/><Relationship Id="rId1" Type="http://schemas.openxmlformats.org/officeDocument/2006/relationships/slideLayout" Target="../slideLayouts/slideLayout3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4539F"/>
        </a:solidFill>
        <a:effectLst/>
      </p:bgPr>
    </p:bg>
    <p:spTree>
      <p:nvGrpSpPr>
        <p:cNvPr id="1" name=""/>
        <p:cNvGrpSpPr/>
        <p:nvPr/>
      </p:nvGrpSpPr>
      <p:grpSpPr>
        <a:xfrm>
          <a:off x="0" y="0"/>
          <a:ext cx="0" cy="0"/>
          <a:chOff x="0" y="0"/>
          <a:chExt cx="0" cy="0"/>
        </a:xfrm>
      </p:grpSpPr>
      <p:sp>
        <p:nvSpPr>
          <p:cNvPr id="21" name="Rectangle 20"/>
          <p:cNvSpPr/>
          <p:nvPr/>
        </p:nvSpPr>
        <p:spPr>
          <a:xfrm>
            <a:off x="0" y="0"/>
            <a:ext cx="9144000" cy="6858000"/>
          </a:xfrm>
          <a:prstGeom prst="rect">
            <a:avLst/>
          </a:prstGeom>
          <a:gradFill>
            <a:gsLst>
              <a:gs pos="0">
                <a:schemeClr val="tx1">
                  <a:alpha val="5000"/>
                </a:schemeClr>
              </a:gs>
              <a:gs pos="100000">
                <a:schemeClr val="tx1">
                  <a:alpha val="20000"/>
                </a:schemeClr>
              </a:gs>
            </a:gsLst>
            <a:lin ang="5400000" scaled="0"/>
          </a:gradFill>
          <a:ln w="76200">
            <a:gradFill>
              <a:gsLst>
                <a:gs pos="0">
                  <a:schemeClr val="bg2">
                    <a:lumMod val="60000"/>
                    <a:lumOff val="40000"/>
                    <a:alpha val="90000"/>
                  </a:schemeClr>
                </a:gs>
                <a:gs pos="50000">
                  <a:schemeClr val="bg2">
                    <a:lumMod val="60000"/>
                    <a:lumOff val="40000"/>
                    <a:alpha val="80000"/>
                  </a:schemeClr>
                </a:gs>
                <a:gs pos="100000">
                  <a:schemeClr val="bg2">
                    <a:alpha val="70000"/>
                  </a:schemeClr>
                </a:gs>
              </a:gsLst>
              <a:lin ang="5400000" scaled="0"/>
            </a:gradFill>
            <a:miter lim="800000"/>
          </a:ln>
          <a:scene3d>
            <a:camera prst="orthographicFront"/>
            <a:lightRig rig="contrasting" dir="t"/>
          </a:scene3d>
          <a:sp3d>
            <a:bevelT w="6350"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2" name="Title Placeholder 1"/>
          <p:cNvSpPr>
            <a:spLocks noGrp="1"/>
          </p:cNvSpPr>
          <p:nvPr>
            <p:ph type="title"/>
          </p:nvPr>
        </p:nvSpPr>
        <p:spPr>
          <a:xfrm>
            <a:off x="320675" y="228600"/>
            <a:ext cx="8502651" cy="1143000"/>
          </a:xfrm>
          <a:prstGeom prst="rect">
            <a:avLst/>
          </a:prstGeom>
        </p:spPr>
        <p:txBody>
          <a:bodyPr vert="horz" wrap="square" lIns="91440" tIns="45720" rIns="91440" bIns="45720" numCol="1" anchor="t" anchorCtr="0" compatLnSpc="1">
            <a:prstTxWarp prst="textNoShape">
              <a:avLst/>
            </a:prstTxWarp>
            <a:noAutofit/>
          </a:bodyPr>
          <a:lstStyle/>
          <a:p>
            <a:pPr lvl="0"/>
            <a:r>
              <a:rPr lang="en-US" smtClean="0"/>
              <a:t>Click to edit Master title style</a:t>
            </a:r>
            <a:endParaRPr lang="en-US" dirty="0"/>
          </a:p>
        </p:txBody>
      </p:sp>
      <p:sp>
        <p:nvSpPr>
          <p:cNvPr id="3" name="Text Placeholder 2"/>
          <p:cNvSpPr>
            <a:spLocks noGrp="1"/>
          </p:cNvSpPr>
          <p:nvPr>
            <p:ph type="body" idx="1"/>
          </p:nvPr>
        </p:nvSpPr>
        <p:spPr>
          <a:xfrm>
            <a:off x="990600" y="1905000"/>
            <a:ext cx="7315200" cy="2971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31" name="Group 12"/>
          <p:cNvGrpSpPr>
            <a:grpSpLocks/>
          </p:cNvGrpSpPr>
          <p:nvPr/>
        </p:nvGrpSpPr>
        <p:grpSpPr bwMode="auto">
          <a:xfrm>
            <a:off x="0" y="0"/>
            <a:ext cx="9144000" cy="6858000"/>
            <a:chOff x="0" y="0"/>
            <a:chExt cx="9144000" cy="6858000"/>
          </a:xfrm>
        </p:grpSpPr>
        <p:sp>
          <p:nvSpPr>
            <p:cNvPr id="9" name="Rectangle 8"/>
            <p:cNvSpPr/>
            <p:nvPr/>
          </p:nvSpPr>
          <p:spPr>
            <a:xfrm>
              <a:off x="0" y="0"/>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10" name="Rectangle 9"/>
            <p:cNvSpPr/>
            <p:nvPr/>
          </p:nvSpPr>
          <p:spPr>
            <a:xfrm flipV="1">
              <a:off x="0" y="6710082"/>
              <a:ext cx="9144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11" name="Rectangle 10"/>
            <p:cNvSpPr/>
            <p:nvPr/>
          </p:nvSpPr>
          <p:spPr>
            <a:xfrm rot="16200000" flipV="1">
              <a:off x="5641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sp>
          <p:nvSpPr>
            <p:cNvPr id="12" name="Rectangle 11"/>
            <p:cNvSpPr/>
            <p:nvPr/>
          </p:nvSpPr>
          <p:spPr>
            <a:xfrm rot="5400000" flipH="1" flipV="1">
              <a:off x="-3355041" y="3355041"/>
              <a:ext cx="6858000" cy="147918"/>
            </a:xfrm>
            <a:prstGeom prst="rect">
              <a:avLst/>
            </a:prstGeom>
            <a:gradFill>
              <a:gsLst>
                <a:gs pos="0">
                  <a:schemeClr val="bg2"/>
                </a:gs>
                <a:gs pos="50000">
                  <a:schemeClr val="bg2">
                    <a:alpha val="20000"/>
                  </a:schemeClr>
                </a:gs>
                <a:gs pos="100000">
                  <a:schemeClr val="bg2">
                    <a:alpha val="0"/>
                  </a:schemeClr>
                </a:gs>
              </a:gsLst>
              <a:lin ang="5400000" scaled="0"/>
            </a:gradFill>
            <a:ln>
              <a:noFill/>
            </a:ln>
            <a:effectLst>
              <a:softEdge rad="63500"/>
            </a:effectLst>
            <a:scene3d>
              <a:camera prst="orthographicFront"/>
              <a:lightRig rig="morning" dir="t"/>
            </a:scene3d>
            <a:sp3d>
              <a:bevelT h="635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dirty="0"/>
            </a:p>
          </p:txBody>
        </p:sp>
      </p:grpSp>
      <p:grpSp>
        <p:nvGrpSpPr>
          <p:cNvPr id="1032" name="Group 19"/>
          <p:cNvGrpSpPr>
            <a:grpSpLocks/>
          </p:cNvGrpSpPr>
          <p:nvPr/>
        </p:nvGrpSpPr>
        <p:grpSpPr bwMode="auto">
          <a:xfrm flipH="1">
            <a:off x="2381249" y="6221414"/>
            <a:ext cx="6851651" cy="623887"/>
            <a:chOff x="2381250" y="6221104"/>
            <a:chExt cx="6851650" cy="624196"/>
          </a:xfrm>
        </p:grpSpPr>
        <p:grpSp>
          <p:nvGrpSpPr>
            <p:cNvPr id="1034" name="Group 13"/>
            <p:cNvGrpSpPr>
              <a:grpSpLocks/>
            </p:cNvGrpSpPr>
            <p:nvPr userDrawn="1"/>
          </p:nvGrpSpPr>
          <p:grpSpPr bwMode="auto">
            <a:xfrm>
              <a:off x="3803650" y="6221104"/>
              <a:ext cx="5429250" cy="624196"/>
              <a:chOff x="3714750" y="6233804"/>
              <a:chExt cx="5429250" cy="624196"/>
            </a:xfrm>
          </p:grpSpPr>
          <p:pic>
            <p:nvPicPr>
              <p:cNvPr id="1036" name="Picture 14" descr="HCP-Design.gif"/>
              <p:cNvPicPr>
                <a:picLocks noChangeAspect="1"/>
              </p:cNvPicPr>
              <p:nvPr userDrawn="1"/>
            </p:nvPicPr>
            <p:blipFill>
              <a:blip r:embed="rId12" cstate="print"/>
              <a:srcRect/>
              <a:stretch>
                <a:fillRect/>
              </a:stretch>
            </p:blipFill>
            <p:spPr bwMode="auto">
              <a:xfrm>
                <a:off x="6248400" y="6233804"/>
                <a:ext cx="2895600" cy="624196"/>
              </a:xfrm>
              <a:prstGeom prst="rect">
                <a:avLst/>
              </a:prstGeom>
              <a:noFill/>
              <a:ln w="9525">
                <a:noFill/>
                <a:miter lim="800000"/>
                <a:headEnd/>
                <a:tailEnd/>
              </a:ln>
            </p:spPr>
          </p:pic>
          <p:pic>
            <p:nvPicPr>
              <p:cNvPr id="1037" name="Picture 14" descr="HCP-Design.gif"/>
              <p:cNvPicPr>
                <a:picLocks noChangeAspect="1"/>
              </p:cNvPicPr>
              <p:nvPr userDrawn="1"/>
            </p:nvPicPr>
            <p:blipFill>
              <a:blip r:embed="rId12" cstate="print"/>
              <a:srcRect/>
              <a:stretch>
                <a:fillRect/>
              </a:stretch>
            </p:blipFill>
            <p:spPr bwMode="auto">
              <a:xfrm flipH="1">
                <a:off x="3714750" y="6233804"/>
                <a:ext cx="2895600" cy="624196"/>
              </a:xfrm>
              <a:prstGeom prst="rect">
                <a:avLst/>
              </a:prstGeom>
              <a:noFill/>
              <a:ln w="9525">
                <a:noFill/>
                <a:miter lim="800000"/>
                <a:headEnd/>
                <a:tailEnd/>
              </a:ln>
            </p:spPr>
          </p:pic>
        </p:grpSp>
        <p:pic>
          <p:nvPicPr>
            <p:cNvPr id="1035" name="Picture 14" descr="HCP-Design.gif"/>
            <p:cNvPicPr>
              <a:picLocks noChangeAspect="1"/>
            </p:cNvPicPr>
            <p:nvPr userDrawn="1"/>
          </p:nvPicPr>
          <p:blipFill>
            <a:blip r:embed="rId12" cstate="print"/>
            <a:srcRect l="38377"/>
            <a:stretch>
              <a:fillRect/>
            </a:stretch>
          </p:blipFill>
          <p:spPr bwMode="auto">
            <a:xfrm>
              <a:off x="2381250" y="6221104"/>
              <a:ext cx="1784350" cy="624196"/>
            </a:xfrm>
            <a:prstGeom prst="rect">
              <a:avLst/>
            </a:prstGeom>
            <a:noFill/>
            <a:ln w="9525">
              <a:noFill/>
              <a:miter lim="800000"/>
              <a:headEnd/>
              <a:tailEnd/>
            </a:ln>
          </p:spPr>
        </p:pic>
      </p:grpSp>
      <p:sp>
        <p:nvSpPr>
          <p:cNvPr id="19" name="TextBox 18"/>
          <p:cNvSpPr txBox="1"/>
          <p:nvPr/>
        </p:nvSpPr>
        <p:spPr>
          <a:xfrm>
            <a:off x="259367" y="6223000"/>
            <a:ext cx="2058384" cy="523220"/>
          </a:xfrm>
          <a:prstGeom prst="rect">
            <a:avLst/>
          </a:prstGeom>
          <a:noFill/>
        </p:spPr>
        <p:txBody>
          <a:bodyPr wrap="none">
            <a:spAutoFit/>
          </a:bodyPr>
          <a:lstStyle/>
          <a:p>
            <a:pPr algn="r">
              <a:defRPr/>
            </a:pPr>
            <a:r>
              <a:rPr lang="en-US" sz="1400" cap="small" dirty="0">
                <a:effectLst>
                  <a:outerShdw blurRad="50800" dist="38100" dir="2700000" algn="tl" rotWithShape="0">
                    <a:srgbClr val="000000">
                      <a:alpha val="43000"/>
                    </a:srgbClr>
                  </a:outerShdw>
                </a:effectLst>
                <a:latin typeface="Arial" pitchFamily="-110" charset="0"/>
                <a:ea typeface="+mn-ea"/>
              </a:rPr>
              <a:t>South Carolina AHEC</a:t>
            </a:r>
          </a:p>
          <a:p>
            <a:pPr algn="r">
              <a:defRPr/>
            </a:pPr>
            <a:r>
              <a:rPr lang="en-US" sz="1400" cap="small" dirty="0">
                <a:effectLst>
                  <a:outerShdw blurRad="50800" dist="38100" dir="2700000" algn="tl" rotWithShape="0">
                    <a:srgbClr val="000000">
                      <a:alpha val="43000"/>
                    </a:srgbClr>
                  </a:outerShdw>
                </a:effectLst>
                <a:latin typeface="Arial" pitchFamily="-110" charset="0"/>
                <a:ea typeface="+mn-ea"/>
              </a:rPr>
              <a:t>www.scahec.net</a:t>
            </a:r>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rtl="0" eaLnBrk="1" fontAlgn="base" hangingPunct="1">
        <a:spcBef>
          <a:spcPct val="0"/>
        </a:spcBef>
        <a:spcAft>
          <a:spcPct val="0"/>
        </a:spcAft>
        <a:defRPr sz="4000" kern="1200" spc="250">
          <a:gradFill>
            <a:gsLst>
              <a:gs pos="0">
                <a:schemeClr val="tx1">
                  <a:lumMod val="85000"/>
                </a:schemeClr>
              </a:gs>
              <a:gs pos="100000">
                <a:schemeClr val="tx1"/>
              </a:gs>
            </a:gsLst>
            <a:lin ang="5400000" scaled="0"/>
          </a:gradFill>
          <a:effectLst>
            <a:outerShdw blurRad="50800" dist="101600" dir="3000000" algn="l" rotWithShape="0">
              <a:prstClr val="black">
                <a:alpha val="69000"/>
              </a:prstClr>
            </a:outerShdw>
          </a:effectLst>
          <a:latin typeface="+mj-lt"/>
          <a:ea typeface="ＭＳ Ｐゴシック" pitchFamily="-110" charset="-128"/>
          <a:cs typeface="+mj-cs"/>
        </a:defRPr>
      </a:lvl1pPr>
      <a:lvl2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2pPr>
      <a:lvl3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3pPr>
      <a:lvl4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4pPr>
      <a:lvl5pPr algn="l" rtl="0" eaLnBrk="1" fontAlgn="base" hangingPunct="1">
        <a:spcBef>
          <a:spcPct val="0"/>
        </a:spcBef>
        <a:spcAft>
          <a:spcPct val="0"/>
        </a:spcAft>
        <a:defRPr sz="4000">
          <a:solidFill>
            <a:schemeClr val="tx1"/>
          </a:solidFill>
          <a:latin typeface="Candara" pitchFamily="34" charset="0"/>
          <a:ea typeface="ＭＳ Ｐゴシック" pitchFamily="-110" charset="-128"/>
        </a:defRPr>
      </a:lvl5pPr>
      <a:lvl6pPr marL="457200" algn="l" rtl="0" eaLnBrk="1" fontAlgn="base" hangingPunct="1">
        <a:spcBef>
          <a:spcPct val="0"/>
        </a:spcBef>
        <a:spcAft>
          <a:spcPct val="0"/>
        </a:spcAft>
        <a:defRPr sz="4000">
          <a:solidFill>
            <a:schemeClr val="tx1"/>
          </a:solidFill>
          <a:latin typeface="Candara" pitchFamily="34" charset="0"/>
        </a:defRPr>
      </a:lvl6pPr>
      <a:lvl7pPr marL="914400" algn="l" rtl="0" eaLnBrk="1" fontAlgn="base" hangingPunct="1">
        <a:spcBef>
          <a:spcPct val="0"/>
        </a:spcBef>
        <a:spcAft>
          <a:spcPct val="0"/>
        </a:spcAft>
        <a:defRPr sz="4000">
          <a:solidFill>
            <a:schemeClr val="tx1"/>
          </a:solidFill>
          <a:latin typeface="Candara" pitchFamily="34" charset="0"/>
        </a:defRPr>
      </a:lvl7pPr>
      <a:lvl8pPr marL="1371600" algn="l" rtl="0" eaLnBrk="1" fontAlgn="base" hangingPunct="1">
        <a:spcBef>
          <a:spcPct val="0"/>
        </a:spcBef>
        <a:spcAft>
          <a:spcPct val="0"/>
        </a:spcAft>
        <a:defRPr sz="4000">
          <a:solidFill>
            <a:schemeClr val="tx1"/>
          </a:solidFill>
          <a:latin typeface="Candara" pitchFamily="34" charset="0"/>
        </a:defRPr>
      </a:lvl8pPr>
      <a:lvl9pPr marL="1828800" algn="l" rtl="0" eaLnBrk="1" fontAlgn="base" hangingPunct="1">
        <a:spcBef>
          <a:spcPct val="0"/>
        </a:spcBef>
        <a:spcAft>
          <a:spcPct val="0"/>
        </a:spcAft>
        <a:defRPr sz="4000">
          <a:solidFill>
            <a:schemeClr val="tx1"/>
          </a:solidFill>
          <a:latin typeface="Candara" pitchFamily="34" charset="0"/>
        </a:defRPr>
      </a:lvl9pPr>
    </p:titleStyle>
    <p:bodyStyle>
      <a:lvl1pPr marL="228600" indent="-228600" algn="l" rtl="0" eaLnBrk="1" fontAlgn="base" hangingPunct="1">
        <a:spcBef>
          <a:spcPts val="1200"/>
        </a:spcBef>
        <a:spcAft>
          <a:spcPct val="0"/>
        </a:spcAft>
        <a:buFont typeface="Wingdings" pitchFamily="-110" charset="2"/>
        <a:buChar char=""/>
        <a:defRPr sz="28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1pPr>
      <a:lvl2pPr marL="685800" indent="-228600" algn="l" rtl="0" eaLnBrk="1" fontAlgn="base" hangingPunct="1">
        <a:spcBef>
          <a:spcPts val="1200"/>
        </a:spcBef>
        <a:spcAft>
          <a:spcPct val="0"/>
        </a:spcAft>
        <a:buClr>
          <a:srgbClr val="BFBFBF"/>
        </a:buClr>
        <a:buFont typeface="Wingdings" pitchFamily="-110" charset="2"/>
        <a:buChar char=""/>
        <a:defRPr sz="24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2pPr>
      <a:lvl3pPr marL="11430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600200" indent="-228600" algn="l" rtl="0" eaLnBrk="1" fontAlgn="base" hangingPunct="1">
        <a:spcBef>
          <a:spcPts val="1200"/>
        </a:spcBef>
        <a:spcAft>
          <a:spcPct val="0"/>
        </a:spcAft>
        <a:buClr>
          <a:srgbClr val="BFBFBF"/>
        </a:buClr>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4pPr>
      <a:lvl5pPr marL="20574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5146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6pPr>
      <a:lvl7pPr marL="29718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7pPr>
      <a:lvl8pPr marL="34290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8pPr>
      <a:lvl9pPr marL="38862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3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D99CD-7518-41EB-8744-79716B64755D}" type="datetimeFigureOut">
              <a:rPr lang="en-US" smtClean="0">
                <a:solidFill>
                  <a:prstClr val="black">
                    <a:tint val="75000"/>
                  </a:prstClr>
                </a:solidFill>
                <a:latin typeface="Arial" pitchFamily="34" charset="0"/>
                <a:ea typeface="ＭＳ Ｐゴシック" pitchFamily="34" charset="-128"/>
              </a:rPr>
              <a:pPr/>
              <a:t>09/08/2015</a:t>
            </a:fld>
            <a:endParaRPr lang="en-US">
              <a:solidFill>
                <a:prstClr val="black">
                  <a:tint val="75000"/>
                </a:prstClr>
              </a:solidFill>
              <a:latin typeface="Arial" pitchFamily="34" charset="0"/>
              <a:ea typeface="ＭＳ Ｐゴシック" pitchFamily="34" charset="-128"/>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Arial" pitchFamily="34" charset="0"/>
              <a:ea typeface="ＭＳ Ｐゴシック" pitchFamily="34" charset="-128"/>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1BD7F9-50B8-4DA9-BF2C-056BC6BE26D0}" type="slidenum">
              <a:rPr lang="en-US" smtClean="0">
                <a:solidFill>
                  <a:prstClr val="black">
                    <a:tint val="75000"/>
                  </a:prstClr>
                </a:solidFill>
                <a:latin typeface="Arial" pitchFamily="34" charset="0"/>
                <a:ea typeface="ＭＳ Ｐゴシック" pitchFamily="34" charset="-128"/>
              </a:rPr>
              <a:pPr/>
              <a:t>‹#›</a:t>
            </a:fld>
            <a:endParaRPr lang="en-US">
              <a:solidFill>
                <a:prstClr val="black">
                  <a:tint val="75000"/>
                </a:prstClr>
              </a:solidFill>
              <a:latin typeface="Arial" pitchFamily="34" charset="0"/>
              <a:ea typeface="ＭＳ Ｐゴシック" pitchFamily="34" charset="-128"/>
            </a:endParaRPr>
          </a:p>
        </p:txBody>
      </p:sp>
      <p:sp>
        <p:nvSpPr>
          <p:cNvPr id="7" name="TextBox 6"/>
          <p:cNvSpPr txBox="1">
            <a:spLocks noChangeArrowheads="1"/>
          </p:cNvSpPr>
          <p:nvPr userDrawn="1"/>
        </p:nvSpPr>
        <p:spPr bwMode="auto">
          <a:xfrm>
            <a:off x="6096000" y="6475413"/>
            <a:ext cx="2895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algn="r" eaLnBrk="1" hangingPunct="1">
              <a:defRPr/>
            </a:pPr>
            <a:r>
              <a:rPr lang="en-US" sz="1400">
                <a:solidFill>
                  <a:srgbClr val="2D2D8A"/>
                </a:solidFill>
              </a:rPr>
              <a:t>www.cuny.edu/admissions</a:t>
            </a:r>
          </a:p>
        </p:txBody>
      </p:sp>
      <p:sp>
        <p:nvSpPr>
          <p:cNvPr id="8" name="Rectangle 7"/>
          <p:cNvSpPr/>
          <p:nvPr userDrawn="1"/>
        </p:nvSpPr>
        <p:spPr>
          <a:xfrm>
            <a:off x="-152400" y="-152400"/>
            <a:ext cx="9448800" cy="989013"/>
          </a:xfrm>
          <a:prstGeom prst="rect">
            <a:avLst/>
          </a:prstGeom>
          <a:solidFill>
            <a:srgbClr val="0D2A7C"/>
          </a:solidFill>
          <a:ln>
            <a:noFill/>
          </a:ln>
          <a:effectLst/>
        </p:spPr>
        <p:style>
          <a:lnRef idx="1">
            <a:schemeClr val="accent1"/>
          </a:lnRef>
          <a:fillRef idx="3">
            <a:schemeClr val="accent1"/>
          </a:fillRef>
          <a:effectRef idx="2">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pPr algn="ctr">
              <a:defRPr/>
            </a:pPr>
            <a:endParaRPr lang="en-US" sz="2400">
              <a:solidFill>
                <a:prstClr val="white"/>
              </a:solidFill>
            </a:endParaRPr>
          </a:p>
        </p:txBody>
      </p:sp>
      <p:pic>
        <p:nvPicPr>
          <p:cNvPr id="9" name="Picture 8" descr="lock-up-2011.jpg"/>
          <p:cNvPicPr>
            <a:picLocks noChangeAspect="1"/>
          </p:cNvPicPr>
          <p:nvPr userDrawn="1"/>
        </p:nvPicPr>
        <p:blipFill>
          <a:blip r:embed="rId3"/>
          <a:srcRect/>
          <a:stretch>
            <a:fillRect/>
          </a:stretch>
        </p:blipFill>
        <p:spPr bwMode="auto">
          <a:xfrm>
            <a:off x="228600" y="6548438"/>
            <a:ext cx="3810000" cy="2317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8.xml"/><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0.xml"/><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1.xml"/><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2.xml"/><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3.xml"/><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4.xml"/><Relationship Id="rId1" Type="http://schemas.openxmlformats.org/officeDocument/2006/relationships/slideLayout" Target="../slideLayouts/slideLayout34.xml"/></Relationships>
</file>

<file path=ppt/slides/_rels/slide3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5.xml"/><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che.sc.gov/CHE_DOCS/AcademicAffairs/License/Is_This_A_Good_School_brochure.pdf"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CollegePrepCourse_Prereqs101106.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s://ed.sc.gov/agency/programs-services/124/"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ChangeArrowheads="1"/>
          </p:cNvSpPr>
          <p:nvPr/>
        </p:nvSpPr>
        <p:spPr bwMode="auto">
          <a:xfrm>
            <a:off x="838200" y="304800"/>
            <a:ext cx="7620000" cy="2362200"/>
          </a:xfrm>
          <a:prstGeom prst="rect">
            <a:avLst/>
          </a:prstGeom>
          <a:noFill/>
          <a:ln w="9525">
            <a:noFill/>
            <a:miter lim="800000"/>
            <a:headEnd/>
            <a:tailEnd/>
          </a:ln>
          <a:effectLst>
            <a:outerShdw dist="35921" dir="2700000" algn="ctr" rotWithShape="0">
              <a:schemeClr val="bg2">
                <a:alpha val="99962"/>
              </a:schemeClr>
            </a:outerShdw>
          </a:effectLst>
        </p:spPr>
        <p:txBody>
          <a:bodyPr anchor="ctr"/>
          <a:lstStyle/>
          <a:p>
            <a:pPr algn="ctr" eaLnBrk="1" hangingPunct="1">
              <a:defRPr/>
            </a:pPr>
            <a:r>
              <a:rPr lang="en-US" sz="5400" b="1" dirty="0">
                <a:effectLst>
                  <a:outerShdw blurRad="38100" dist="38100" dir="2700000" algn="tl">
                    <a:srgbClr val="000000"/>
                  </a:outerShdw>
                </a:effectLst>
                <a:latin typeface="Times New Roman" pitchFamily="18" charset="0"/>
                <a:cs typeface="Times New Roman" pitchFamily="18" charset="0"/>
              </a:rPr>
              <a:t> </a:t>
            </a:r>
            <a:r>
              <a:rPr lang="en-US" sz="5400" b="1" dirty="0" smtClean="0">
                <a:effectLst>
                  <a:outerShdw blurRad="38100" dist="38100" dir="2700000" algn="tl">
                    <a:srgbClr val="000000"/>
                  </a:outerShdw>
                </a:effectLst>
                <a:latin typeface="Times New Roman" pitchFamily="18" charset="0"/>
                <a:cs typeface="Times New Roman" pitchFamily="18" charset="0"/>
              </a:rPr>
              <a:t>The Big College Search</a:t>
            </a:r>
            <a:r>
              <a:rPr lang="en-US" sz="5400" b="1" dirty="0">
                <a:effectLst>
                  <a:outerShdw blurRad="38100" dist="38100" dir="2700000" algn="tl">
                    <a:srgbClr val="000000"/>
                  </a:outerShdw>
                </a:effectLst>
                <a:latin typeface="Times New Roman" pitchFamily="18" charset="0"/>
                <a:cs typeface="Times New Roman" pitchFamily="18" charset="0"/>
              </a:rPr>
              <a:t/>
            </a:r>
            <a:br>
              <a:rPr lang="en-US" sz="5400" b="1" dirty="0">
                <a:effectLst>
                  <a:outerShdw blurRad="38100" dist="38100" dir="2700000" algn="tl">
                    <a:srgbClr val="000000"/>
                  </a:outerShdw>
                </a:effectLst>
                <a:latin typeface="Times New Roman" pitchFamily="18" charset="0"/>
                <a:cs typeface="Times New Roman" pitchFamily="18" charset="0"/>
              </a:rPr>
            </a:br>
            <a:r>
              <a:rPr lang="en-US" sz="5400" b="1" dirty="0" smtClean="0">
                <a:effectLst>
                  <a:outerShdw blurRad="38100" dist="38100" dir="2700000" algn="tl">
                    <a:srgbClr val="000000"/>
                  </a:outerShdw>
                </a:effectLst>
                <a:latin typeface="Times New Roman" pitchFamily="18" charset="0"/>
                <a:cs typeface="Times New Roman" pitchFamily="18" charset="0"/>
              </a:rPr>
              <a:t> </a:t>
            </a:r>
            <a:endParaRPr lang="en-US" sz="5400" b="1" dirty="0">
              <a:effectLst>
                <a:outerShdw blurRad="38100" dist="38100" dir="2700000" algn="tl">
                  <a:srgbClr val="000000"/>
                </a:outerShdw>
              </a:effectLst>
              <a:latin typeface="Times New Roman" pitchFamily="18" charset="0"/>
              <a:cs typeface="Times New Roman" pitchFamily="18" charset="0"/>
            </a:endParaRPr>
          </a:p>
        </p:txBody>
      </p:sp>
      <p:sp>
        <p:nvSpPr>
          <p:cNvPr id="5" name="Subtitle 2"/>
          <p:cNvSpPr txBox="1">
            <a:spLocks/>
          </p:cNvSpPr>
          <p:nvPr/>
        </p:nvSpPr>
        <p:spPr>
          <a:xfrm>
            <a:off x="3291840" y="2971800"/>
            <a:ext cx="5775960" cy="914400"/>
          </a:xfrm>
          <a:prstGeom prst="rect">
            <a:avLst/>
          </a:prstGeom>
        </p:spPr>
        <p:txBody>
          <a:bodyPr vert="horz" wrap="square" lIns="91440" tIns="45720" rIns="91440" bIns="45720" numCol="1" anchor="t" anchorCtr="0" compatLnSpc="1">
            <a:prstTxWarp prst="textNoShape">
              <a:avLst/>
            </a:prstTxWarp>
            <a:normAutofit/>
          </a:bodyPr>
          <a:lstStyle>
            <a:lvl1pPr marL="0" indent="0" algn="r" rtl="0" eaLnBrk="1" fontAlgn="base" hangingPunct="1">
              <a:spcBef>
                <a:spcPts val="1200"/>
              </a:spcBef>
              <a:spcAft>
                <a:spcPct val="0"/>
              </a:spcAft>
              <a:buFont typeface="Wingdings" pitchFamily="-110" charset="2"/>
              <a:buNone/>
              <a:defRPr sz="1800" kern="1200">
                <a:gradFill>
                  <a:gsLst>
                    <a:gs pos="1000">
                      <a:schemeClr val="tx2">
                        <a:lumMod val="40000"/>
                        <a:lumOff val="60000"/>
                      </a:schemeClr>
                    </a:gs>
                    <a:gs pos="50000">
                      <a:schemeClr val="tx2"/>
                    </a:gs>
                  </a:gsLst>
                  <a:lin ang="5400000" scaled="0"/>
                </a:gradFill>
                <a:effectLst/>
                <a:latin typeface="+mn-lt"/>
                <a:ea typeface="ＭＳ Ｐゴシック" pitchFamily="-110" charset="-128"/>
                <a:cs typeface="+mn-cs"/>
              </a:defRPr>
            </a:lvl1pPr>
            <a:lvl2pPr marL="457200" indent="0" algn="ctr" rtl="0" eaLnBrk="1" fontAlgn="base" hangingPunct="1">
              <a:spcBef>
                <a:spcPts val="1200"/>
              </a:spcBef>
              <a:spcAft>
                <a:spcPct val="0"/>
              </a:spcAft>
              <a:buClr>
                <a:srgbClr val="BFBFBF"/>
              </a:buClr>
              <a:buFont typeface="Wingdings" pitchFamily="-110" charset="2"/>
              <a:buNone/>
              <a:defRPr sz="24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2pPr>
            <a:lvl3pPr marL="914400" indent="0" algn="ctr" rtl="0" eaLnBrk="1" fontAlgn="base" hangingPunct="1">
              <a:spcBef>
                <a:spcPts val="1200"/>
              </a:spcBef>
              <a:spcAft>
                <a:spcPct val="0"/>
              </a:spcAft>
              <a:buFont typeface="Wingdings" pitchFamily="-110" charset="2"/>
              <a:buNone/>
              <a:defRPr sz="20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371600" indent="0" algn="ctr" rtl="0" eaLnBrk="1" fontAlgn="base" hangingPunct="1">
              <a:spcBef>
                <a:spcPts val="1200"/>
              </a:spcBef>
              <a:spcAft>
                <a:spcPct val="0"/>
              </a:spcAft>
              <a:buClr>
                <a:srgbClr val="BFBFBF"/>
              </a:buClr>
              <a:buFont typeface="Wingdings" pitchFamily="-110" charset="2"/>
              <a:buNone/>
              <a:defRPr sz="20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4pPr>
            <a:lvl5pPr marL="1828800" indent="0" algn="ctr" rtl="0" eaLnBrk="1" fontAlgn="base" hangingPunct="1">
              <a:spcBef>
                <a:spcPts val="1200"/>
              </a:spcBef>
              <a:spcAft>
                <a:spcPct val="0"/>
              </a:spcAft>
              <a:buFont typeface="Wingdings" pitchFamily="-110" charset="2"/>
              <a:buNone/>
              <a:defRPr sz="2000" kern="1200">
                <a:solidFill>
                  <a:schemeClr val="tx1">
                    <a:tint val="75000"/>
                  </a:schemeClr>
                </a:soli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286000" indent="0" algn="ctr" defTabSz="914400" rtl="0" eaLnBrk="1" latinLnBrk="0" hangingPunct="1">
              <a:spcBef>
                <a:spcPts val="1200"/>
              </a:spcBef>
              <a:buClr>
                <a:schemeClr val="tx1">
                  <a:lumMod val="75000"/>
                </a:schemeClr>
              </a:buClr>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6pPr>
            <a:lvl7pPr marL="2743200" indent="0" algn="ctr" defTabSz="914400" rtl="0" eaLnBrk="1" latinLnBrk="0" hangingPunct="1">
              <a:spcBef>
                <a:spcPts val="1200"/>
              </a:spcBef>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7pPr>
            <a:lvl8pPr marL="3200400" indent="0" algn="ctr" defTabSz="914400" rtl="0" eaLnBrk="1" latinLnBrk="0" hangingPunct="1">
              <a:spcBef>
                <a:spcPts val="1200"/>
              </a:spcBef>
              <a:buClr>
                <a:schemeClr val="tx1">
                  <a:lumMod val="75000"/>
                </a:schemeClr>
              </a:buClr>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8pPr>
            <a:lvl9pPr marL="3657600" indent="0" algn="ctr" defTabSz="914400" rtl="0" eaLnBrk="1" latinLnBrk="0" hangingPunct="1">
              <a:spcBef>
                <a:spcPts val="1200"/>
              </a:spcBef>
              <a:buFont typeface="Wingdings" pitchFamily="2" charset="2"/>
              <a:buNone/>
              <a:defRPr sz="1600" kern="1200">
                <a:ln>
                  <a:noFill/>
                </a:ln>
                <a:solidFill>
                  <a:schemeClr val="tx1">
                    <a:tint val="75000"/>
                  </a:schemeClr>
                </a:solidFill>
                <a:effectLst>
                  <a:outerShdw blurRad="50800" dist="50800" dir="3000000" algn="ctr" rotWithShape="0">
                    <a:prstClr val="black">
                      <a:alpha val="40000"/>
                    </a:prstClr>
                  </a:outerShdw>
                </a:effectLst>
                <a:latin typeface="+mn-lt"/>
                <a:ea typeface="+mn-ea"/>
                <a:cs typeface="+mn-cs"/>
              </a:defRPr>
            </a:lvl9pPr>
          </a:lstStyle>
          <a:p>
            <a:pPr algn="ctr"/>
            <a:r>
              <a:rPr lang="en-US" b="1" dirty="0" smtClean="0">
                <a:solidFill>
                  <a:srgbClr val="FF0000"/>
                </a:solidFill>
              </a:rPr>
              <a:t>A Module of the </a:t>
            </a:r>
          </a:p>
          <a:p>
            <a:pPr algn="ctr"/>
            <a:r>
              <a:rPr lang="en-US" b="1" dirty="0" smtClean="0">
                <a:solidFill>
                  <a:srgbClr val="FF0000"/>
                </a:solidFill>
              </a:rPr>
              <a:t>South Carolina AHEC Health Careers Academy</a:t>
            </a:r>
            <a:endParaRPr lang="en-US" b="1" dirty="0">
              <a:solidFill>
                <a:srgbClr val="FF0000"/>
              </a:solidFill>
            </a:endParaRPr>
          </a:p>
        </p:txBody>
      </p:sp>
      <p:sp>
        <p:nvSpPr>
          <p:cNvPr id="6" name="Subtitle 2"/>
          <p:cNvSpPr txBox="1">
            <a:spLocks/>
          </p:cNvSpPr>
          <p:nvPr/>
        </p:nvSpPr>
        <p:spPr>
          <a:xfrm>
            <a:off x="4724400" y="4572000"/>
            <a:ext cx="4038600" cy="685800"/>
          </a:xfrm>
          <a:prstGeom prst="rect">
            <a:avLst/>
          </a:prstGeom>
        </p:spPr>
        <p:txBody>
          <a:bodyPr vert="horz" wrap="square" lIns="91440" tIns="45720" rIns="91440" bIns="45720" numCol="1" anchor="t" anchorCtr="0" compatLnSpc="1">
            <a:prstTxWarp prst="textNoShape">
              <a:avLst/>
            </a:prstTxWarp>
            <a:normAutofit/>
          </a:bodyPr>
          <a:lstStyle/>
          <a:p>
            <a:pPr marL="0" marR="0" lvl="0" indent="0" algn="r" defTabSz="914400" rtl="0" eaLnBrk="1" fontAlgn="base" latinLnBrk="0" hangingPunct="1">
              <a:lnSpc>
                <a:spcPct val="100000"/>
              </a:lnSpc>
              <a:spcBef>
                <a:spcPts val="1200"/>
              </a:spcBef>
              <a:spcAft>
                <a:spcPct val="0"/>
              </a:spcAft>
              <a:buClrTx/>
              <a:buSzTx/>
              <a:buFont typeface="Wingdings" pitchFamily="-110" charset="2"/>
              <a:buNone/>
              <a:tabLst/>
              <a:defRPr/>
            </a:pPr>
            <a:r>
              <a:rPr kumimoji="0" lang="en-US" sz="1800" b="1" i="0" u="none" strike="noStrike" kern="1200" cap="none" spc="0" normalizeH="0" baseline="0" noProof="0" dirty="0" smtClean="0">
                <a:ln>
                  <a:noFill/>
                </a:ln>
                <a:solidFill>
                  <a:schemeClr val="bg1"/>
                </a:solidFill>
                <a:effectLst/>
                <a:uLnTx/>
                <a:uFillTx/>
                <a:latin typeface="+mn-lt"/>
                <a:ea typeface="ＭＳ Ｐゴシック" pitchFamily="-110" charset="-128"/>
                <a:cs typeface="+mn-cs"/>
              </a:rPr>
              <a:t>© South Carolina AHEC 2008</a:t>
            </a:r>
            <a:endParaRPr kumimoji="0" lang="en-US" sz="1800" b="1" i="0" u="none" strike="noStrike" kern="1200" cap="none" spc="0" normalizeH="0" baseline="0" noProof="0" dirty="0">
              <a:ln>
                <a:noFill/>
              </a:ln>
              <a:solidFill>
                <a:schemeClr val="bg1"/>
              </a:solidFill>
              <a:effectLst/>
              <a:uLnTx/>
              <a:uFillTx/>
              <a:latin typeface="+mn-lt"/>
              <a:ea typeface="ＭＳ Ｐゴシック" pitchFamily="-110" charset="-128"/>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500" dirty="0" smtClean="0"/>
              <a:t>The Dilemma – Choosing a college!</a:t>
            </a:r>
            <a:endParaRPr lang="en-US" sz="3500" dirty="0"/>
          </a:p>
        </p:txBody>
      </p:sp>
      <p:sp>
        <p:nvSpPr>
          <p:cNvPr id="3" name="Content Placeholder 2"/>
          <p:cNvSpPr>
            <a:spLocks noGrp="1"/>
          </p:cNvSpPr>
          <p:nvPr>
            <p:ph idx="1"/>
          </p:nvPr>
        </p:nvSpPr>
        <p:spPr/>
        <p:txBody>
          <a:bodyPr>
            <a:normAutofit/>
          </a:bodyPr>
          <a:lstStyle/>
          <a:p>
            <a:r>
              <a:rPr lang="en-US" dirty="0" smtClean="0"/>
              <a:t>Resources are available everywhere to help you understand the college search and application process.</a:t>
            </a:r>
          </a:p>
          <a:p>
            <a:r>
              <a:rPr lang="en-US" dirty="0" smtClean="0"/>
              <a:t>Let’s look at other ways to choose a college</a:t>
            </a:r>
          </a:p>
          <a:p>
            <a:pPr marL="457200" lvl="1" indent="0">
              <a:buNone/>
            </a:pPr>
            <a:endParaRPr lang="en-US" dirty="0" smtClean="0"/>
          </a:p>
        </p:txBody>
      </p:sp>
    </p:spTree>
    <p:extLst>
      <p:ext uri="{BB962C8B-B14F-4D97-AF65-F5344CB8AC3E}">
        <p14:creationId xmlns:p14="http://schemas.microsoft.com/office/powerpoint/2010/main" val="1931603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6"/>
          <p:cNvSpPr txBox="1">
            <a:spLocks noChangeArrowheads="1"/>
          </p:cNvSpPr>
          <p:nvPr/>
        </p:nvSpPr>
        <p:spPr bwMode="auto">
          <a:xfrm>
            <a:off x="457200" y="2362200"/>
            <a:ext cx="8001000" cy="1016000"/>
          </a:xfrm>
          <a:prstGeom prst="rect">
            <a:avLst/>
          </a:prstGeom>
          <a:noFill/>
          <a:ln w="9525">
            <a:noFill/>
            <a:miter lim="800000"/>
            <a:headEnd/>
            <a:tailEnd/>
          </a:ln>
        </p:spPr>
        <p:txBody>
          <a:bodyPr>
            <a:spAutoFit/>
          </a:bodyPr>
          <a:lstStyle/>
          <a:p>
            <a:pPr>
              <a:spcBef>
                <a:spcPct val="50000"/>
              </a:spcBef>
            </a:pPr>
            <a:r>
              <a:rPr lang="en-US" sz="6000" b="1">
                <a:solidFill>
                  <a:srgbClr val="000000"/>
                </a:solidFill>
                <a:latin typeface="Arial Narrow" pitchFamily="34" charset="0"/>
                <a:ea typeface="ＭＳ Ｐゴシック" pitchFamily="34" charset="-128"/>
              </a:rPr>
              <a:t>The College Search</a:t>
            </a:r>
            <a:endParaRPr lang="en-US" sz="6000" b="1">
              <a:solidFill>
                <a:prstClr val="black"/>
              </a:solidFill>
              <a:latin typeface="Arial Narrow" pitchFamily="34" charset="0"/>
              <a:ea typeface="ＭＳ Ｐゴシック" pitchFamily="34" charset="-128"/>
            </a:endParaRPr>
          </a:p>
        </p:txBody>
      </p:sp>
      <p:sp>
        <p:nvSpPr>
          <p:cNvPr id="13315" name="Text Box 8"/>
          <p:cNvSpPr txBox="1">
            <a:spLocks noChangeArrowheads="1"/>
          </p:cNvSpPr>
          <p:nvPr/>
        </p:nvSpPr>
        <p:spPr bwMode="auto">
          <a:xfrm>
            <a:off x="533400" y="3327400"/>
            <a:ext cx="6629400" cy="584200"/>
          </a:xfrm>
          <a:prstGeom prst="rect">
            <a:avLst/>
          </a:prstGeom>
          <a:noFill/>
          <a:ln w="9525">
            <a:noFill/>
            <a:miter lim="800000"/>
            <a:headEnd/>
            <a:tailEnd/>
          </a:ln>
        </p:spPr>
        <p:txBody>
          <a:bodyPr>
            <a:spAutoFit/>
          </a:bodyPr>
          <a:lstStyle/>
          <a:p>
            <a:pPr>
              <a:spcBef>
                <a:spcPct val="50000"/>
              </a:spcBef>
            </a:pPr>
            <a:r>
              <a:rPr lang="en-US" sz="3200" b="1">
                <a:solidFill>
                  <a:srgbClr val="0D3692"/>
                </a:solidFill>
                <a:latin typeface="Arial Narrow" pitchFamily="34" charset="0"/>
                <a:ea typeface="ＭＳ Ｐゴシック" pitchFamily="34" charset="-128"/>
              </a:rPr>
              <a:t>How to find the right fit</a:t>
            </a:r>
            <a:endParaRPr lang="en-US" sz="3200" b="1">
              <a:solidFill>
                <a:srgbClr val="0D3692"/>
              </a:solidFill>
              <a:latin typeface="TradeGothic BoldCondTwenty" charset="0"/>
              <a:ea typeface="ＭＳ Ｐゴシック" pitchFamily="34" charset="-128"/>
            </a:endParaRP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The Right College</a:t>
            </a:r>
            <a:endParaRPr lang="en-US" sz="3600" b="1">
              <a:solidFill>
                <a:prstClr val="black"/>
              </a:solidFill>
              <a:latin typeface="Arial Narrow" pitchFamily="34" charset="0"/>
              <a:ea typeface="ＭＳ Ｐゴシック" pitchFamily="34" charset="-128"/>
            </a:endParaRPr>
          </a:p>
        </p:txBody>
      </p:sp>
      <p:sp>
        <p:nvSpPr>
          <p:cNvPr id="14339"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What is the right college?</a:t>
            </a:r>
            <a:endParaRPr lang="en-US" sz="2600" b="1">
              <a:solidFill>
                <a:srgbClr val="0D3692"/>
              </a:solidFill>
              <a:latin typeface="TradeGothic BoldCondTwenty" charset="0"/>
              <a:ea typeface="ＭＳ Ｐゴシック" pitchFamily="34" charset="-128"/>
            </a:endParaRPr>
          </a:p>
        </p:txBody>
      </p:sp>
      <p:sp>
        <p:nvSpPr>
          <p:cNvPr id="14340" name="Text Box 9"/>
          <p:cNvSpPr txBox="1">
            <a:spLocks noChangeArrowheads="1"/>
          </p:cNvSpPr>
          <p:nvPr/>
        </p:nvSpPr>
        <p:spPr bwMode="auto">
          <a:xfrm>
            <a:off x="457200" y="2757488"/>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srgbClr val="EEECE1"/>
                </a:solidFill>
                <a:latin typeface="Arial" pitchFamily="34" charset="0"/>
                <a:ea typeface="ＭＳ Ｐゴシック" pitchFamily="34" charset="-128"/>
              </a:rPr>
              <a:t> </a:t>
            </a:r>
            <a:r>
              <a:rPr lang="en-US" dirty="0">
                <a:solidFill>
                  <a:prstClr val="white">
                    <a:lumMod val="65000"/>
                  </a:prstClr>
                </a:solidFill>
                <a:latin typeface="Arial" pitchFamily="34" charset="0"/>
                <a:ea typeface="ＭＳ Ｐゴシック" pitchFamily="34" charset="-128"/>
              </a:rPr>
              <a:t>Someone else</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choice?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college with the best radio station?</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US News &amp; World Report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#1?</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college I can afford?</a:t>
            </a:r>
            <a:endParaRPr lang="en-US" sz="2000" dirty="0">
              <a:solidFill>
                <a:prstClr val="white">
                  <a:lumMod val="65000"/>
                </a:prstClr>
              </a:solidFill>
              <a:latin typeface="TradeGothic Light" charset="0"/>
              <a:ea typeface="ＭＳ Ｐゴシック" pitchFamily="34" charset="-128"/>
            </a:endParaRPr>
          </a:p>
        </p:txBody>
      </p:sp>
      <p:sp>
        <p:nvSpPr>
          <p:cNvPr id="14341" name="Text Box 8"/>
          <p:cNvSpPr txBox="1">
            <a:spLocks noChangeArrowheads="1"/>
          </p:cNvSpPr>
          <p:nvPr/>
        </p:nvSpPr>
        <p:spPr bwMode="auto">
          <a:xfrm>
            <a:off x="457200" y="4537075"/>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14342" name="Text Box 9"/>
          <p:cNvSpPr txBox="1">
            <a:spLocks noChangeArrowheads="1"/>
          </p:cNvSpPr>
          <p:nvPr/>
        </p:nvSpPr>
        <p:spPr bwMode="auto">
          <a:xfrm>
            <a:off x="457200" y="5008563"/>
            <a:ext cx="8153400" cy="394210"/>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answer will be different for each student.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Making the Match</a:t>
            </a:r>
            <a:endParaRPr lang="en-US" sz="3600" b="1">
              <a:solidFill>
                <a:prstClr val="black"/>
              </a:solidFill>
              <a:latin typeface="Arial Narrow" pitchFamily="34" charset="0"/>
              <a:ea typeface="ＭＳ Ｐゴシック" pitchFamily="34" charset="-128"/>
            </a:endParaRPr>
          </a:p>
        </p:txBody>
      </p:sp>
      <p:sp>
        <p:nvSpPr>
          <p:cNvPr id="15363"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It</a:t>
            </a:r>
            <a:r>
              <a:rPr lang="ja-JP" altLang="en-US" sz="2600" b="1">
                <a:solidFill>
                  <a:srgbClr val="0D3692"/>
                </a:solidFill>
                <a:latin typeface="Arial Narrow" pitchFamily="34" charset="0"/>
              </a:rPr>
              <a:t>’</a:t>
            </a:r>
            <a:r>
              <a:rPr lang="en-US" altLang="ja-JP" sz="2600" b="1">
                <a:solidFill>
                  <a:srgbClr val="0D3692"/>
                </a:solidFill>
                <a:latin typeface="Arial Narrow" pitchFamily="34" charset="0"/>
              </a:rPr>
              <a:t>s not about finding the best college…</a:t>
            </a:r>
            <a:endParaRPr lang="en-US" sz="2600" b="1">
              <a:solidFill>
                <a:srgbClr val="0D3692"/>
              </a:solidFill>
              <a:latin typeface="TradeGothic BoldCondTwenty" charset="0"/>
              <a:ea typeface="ＭＳ Ｐゴシック" pitchFamily="34" charset="-128"/>
            </a:endParaRPr>
          </a:p>
        </p:txBody>
      </p:sp>
      <p:sp>
        <p:nvSpPr>
          <p:cNvPr id="15364" name="Text Box 9"/>
          <p:cNvSpPr txBox="1">
            <a:spLocks noChangeArrowheads="1"/>
          </p:cNvSpPr>
          <p:nvPr/>
        </p:nvSpPr>
        <p:spPr bwMode="auto">
          <a:xfrm>
            <a:off x="457200" y="27574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about finding the </a:t>
            </a:r>
            <a:r>
              <a:rPr lang="en-US" altLang="ja-JP" b="1" dirty="0">
                <a:solidFill>
                  <a:prstClr val="white">
                    <a:lumMod val="65000"/>
                  </a:prstClr>
                </a:solidFill>
                <a:latin typeface="Arial" pitchFamily="34" charset="0"/>
              </a:rPr>
              <a:t>right</a:t>
            </a:r>
            <a:r>
              <a:rPr lang="en-US" altLang="ja-JP" dirty="0">
                <a:solidFill>
                  <a:prstClr val="white">
                    <a:lumMod val="65000"/>
                  </a:prstClr>
                </a:solidFill>
                <a:latin typeface="Arial" pitchFamily="34" charset="0"/>
              </a:rPr>
              <a:t> college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right college is where students can be happy and successful.</a:t>
            </a:r>
            <a:endParaRPr lang="en-US" sz="900" b="1" baseline="30000" dirty="0">
              <a:solidFill>
                <a:prstClr val="white">
                  <a:lumMod val="65000"/>
                </a:prstClr>
              </a:solidFill>
              <a:latin typeface="Arial" pitchFamily="34" charset="0"/>
              <a:ea typeface="ＭＳ Ｐゴシック" pitchFamily="34" charset="-128"/>
            </a:endParaRP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Successful students are happy and happy students are successful.</a:t>
            </a:r>
            <a:endParaRPr lang="en-US" sz="900" b="1" baseline="30000"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is the first step?</a:t>
            </a:r>
            <a:endParaRPr lang="en-US" sz="3600" b="1">
              <a:solidFill>
                <a:prstClr val="black"/>
              </a:solidFill>
              <a:latin typeface="Arial Narrow" pitchFamily="34" charset="0"/>
              <a:ea typeface="ＭＳ Ｐゴシック" pitchFamily="34" charset="-128"/>
            </a:endParaRPr>
          </a:p>
        </p:txBody>
      </p:sp>
      <p:sp>
        <p:nvSpPr>
          <p:cNvPr id="16387"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Self-Assessment: Discovery and Facing Reality</a:t>
            </a:r>
            <a:endParaRPr lang="en-US" sz="2600" b="1">
              <a:solidFill>
                <a:srgbClr val="0D3692"/>
              </a:solidFill>
              <a:latin typeface="TradeGothic BoldCondTwenty" charset="0"/>
              <a:ea typeface="ＭＳ Ｐゴシック" pitchFamily="34" charset="-128"/>
            </a:endParaRPr>
          </a:p>
        </p:txBody>
      </p:sp>
      <p:sp>
        <p:nvSpPr>
          <p:cNvPr id="16388" name="Text Box 9"/>
          <p:cNvSpPr txBox="1">
            <a:spLocks noChangeArrowheads="1"/>
          </p:cNvSpPr>
          <p:nvPr/>
        </p:nvSpPr>
        <p:spPr bwMode="auto">
          <a:xfrm>
            <a:off x="457200" y="2757488"/>
            <a:ext cx="8153400" cy="211296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Who are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do you want to do?</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have you done so far? How hard have you worked in high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How involved are you in the life of the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makes you special?</a:t>
            </a:r>
            <a:endParaRPr lang="en-US" sz="2400" dirty="0">
              <a:solidFill>
                <a:prstClr val="white">
                  <a:lumMod val="65000"/>
                </a:prstClr>
              </a:solidFill>
              <a:latin typeface="Times New Roman" pitchFamily="18" charset="0"/>
              <a:ea typeface="ＭＳ Ｐゴシック" pitchFamily="34" charset="-128"/>
            </a:endParaRPr>
          </a:p>
          <a:p>
            <a:pPr>
              <a:tabLst>
                <a:tab pos="282575" algn="l"/>
              </a:tabLst>
            </a:pPr>
            <a:endParaRPr lang="en-US" sz="2000" dirty="0">
              <a:solidFill>
                <a:prstClr val="white">
                  <a:lumMod val="65000"/>
                </a:prstClr>
              </a:solidFill>
              <a:latin typeface="TradeGothic Light" charset="0"/>
              <a:ea typeface="ＭＳ Ｐゴシック" pitchFamily="34" charset="-128"/>
            </a:endParaRPr>
          </a:p>
        </p:txBody>
      </p:sp>
      <p:sp>
        <p:nvSpPr>
          <p:cNvPr id="16389" name="Text Box 8"/>
          <p:cNvSpPr txBox="1">
            <a:spLocks noChangeArrowheads="1"/>
          </p:cNvSpPr>
          <p:nvPr/>
        </p:nvSpPr>
        <p:spPr bwMode="auto">
          <a:xfrm>
            <a:off x="457200" y="4537075"/>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College-Assessment:</a:t>
            </a:r>
            <a:endParaRPr lang="en-US" sz="2600" b="1">
              <a:solidFill>
                <a:srgbClr val="0D3692"/>
              </a:solidFill>
              <a:latin typeface="TradeGothic BoldCondTwenty" charset="0"/>
              <a:ea typeface="ＭＳ Ｐゴシック" pitchFamily="34" charset="-128"/>
            </a:endParaRPr>
          </a:p>
        </p:txBody>
      </p:sp>
      <p:sp>
        <p:nvSpPr>
          <p:cNvPr id="16390" name="Text Box 9"/>
          <p:cNvSpPr txBox="1">
            <a:spLocks noChangeArrowheads="1"/>
          </p:cNvSpPr>
          <p:nvPr/>
        </p:nvSpPr>
        <p:spPr bwMode="auto">
          <a:xfrm>
            <a:off x="457200" y="5008563"/>
            <a:ext cx="8153400" cy="74771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Narrowing the field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Creating a working list and a final list.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College Selection</a:t>
            </a:r>
            <a:endParaRPr lang="en-US" sz="3600" b="1">
              <a:solidFill>
                <a:prstClr val="black"/>
              </a:solidFill>
              <a:latin typeface="Arial Narrow" pitchFamily="34" charset="0"/>
              <a:ea typeface="ＭＳ Ｐゴシック" pitchFamily="34" charset="-128"/>
            </a:endParaRPr>
          </a:p>
        </p:txBody>
      </p:sp>
      <p:sp>
        <p:nvSpPr>
          <p:cNvPr id="17411" name="Text Box 9"/>
          <p:cNvSpPr txBox="1">
            <a:spLocks noChangeArrowheads="1"/>
          </p:cNvSpPr>
          <p:nvPr/>
        </p:nvSpPr>
        <p:spPr bwMode="auto">
          <a:xfrm>
            <a:off x="457200" y="2424113"/>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There are more than 3300 colleges/universities in the U.S. alone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generally apply to between 4 and 8 colleges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Research and guidance help students narrow their lists</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factors should you consider?</a:t>
            </a:r>
            <a:endParaRPr lang="en-US" sz="3600" b="1">
              <a:solidFill>
                <a:prstClr val="black"/>
              </a:solidFill>
              <a:latin typeface="Arial Narrow" pitchFamily="34" charset="0"/>
              <a:ea typeface="ＭＳ Ｐゴシック" pitchFamily="34" charset="-128"/>
            </a:endParaRPr>
          </a:p>
        </p:txBody>
      </p:sp>
      <p:sp>
        <p:nvSpPr>
          <p:cNvPr id="18435" name="Text Box 9"/>
          <p:cNvSpPr txBox="1">
            <a:spLocks noChangeArrowheads="1"/>
          </p:cNvSpPr>
          <p:nvPr/>
        </p:nvSpPr>
        <p:spPr bwMode="auto">
          <a:xfrm>
            <a:off x="457200" y="2286000"/>
            <a:ext cx="8153400" cy="21129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Geographic Location: proximity to home, weather and lifestyle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Size and Diversity: student body, average class size and dorm life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Academic Opportunities: what and how your will study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Personal Opportunities: activities, jobs, internships and friends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Reputation</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 Profile: do you have what they want?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will you do there?</a:t>
            </a:r>
            <a:endParaRPr lang="en-US" sz="3600" b="1">
              <a:solidFill>
                <a:prstClr val="black"/>
              </a:solidFill>
              <a:latin typeface="Arial Narrow" pitchFamily="34" charset="0"/>
              <a:ea typeface="ＭＳ Ｐゴシック" pitchFamily="34" charset="-128"/>
            </a:endParaRPr>
          </a:p>
        </p:txBody>
      </p:sp>
      <p:sp>
        <p:nvSpPr>
          <p:cNvPr id="19459" name="Text Box 9"/>
          <p:cNvSpPr txBox="1">
            <a:spLocks noChangeArrowheads="1"/>
          </p:cNvSpPr>
          <p:nvPr/>
        </p:nvSpPr>
        <p:spPr bwMode="auto">
          <a:xfrm>
            <a:off x="457200" y="2286000"/>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Do you have a career in mind?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Are there specific majors that interest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Is there depth and diversity within the academic programs?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Can you change your major if you change you mind?</a:t>
            </a:r>
          </a:p>
        </p:txBody>
      </p:sp>
      <p:sp>
        <p:nvSpPr>
          <p:cNvPr id="19460" name="Text Box 8"/>
          <p:cNvSpPr txBox="1">
            <a:spLocks noChangeArrowheads="1"/>
          </p:cNvSpPr>
          <p:nvPr/>
        </p:nvSpPr>
        <p:spPr bwMode="auto">
          <a:xfrm>
            <a:off x="457200" y="39624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19461" name="Text Box 9"/>
          <p:cNvSpPr txBox="1">
            <a:spLocks noChangeArrowheads="1"/>
          </p:cNvSpPr>
          <p:nvPr/>
        </p:nvSpPr>
        <p:spPr bwMode="auto">
          <a:xfrm>
            <a:off x="457200" y="4433888"/>
            <a:ext cx="8153400" cy="394210"/>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 is a place to learn, explore and grow as a scholar and an individual.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a:t>
            </a:r>
            <a:r>
              <a:rPr lang="en-US" altLang="en-US" sz="3600" b="1">
                <a:solidFill>
                  <a:srgbClr val="000000"/>
                </a:solidFill>
                <a:latin typeface="Arial Narrow" pitchFamily="34" charset="0"/>
                <a:ea typeface="ＭＳ Ｐゴシック" pitchFamily="34" charset="-128"/>
              </a:rPr>
              <a:t>’</a:t>
            </a:r>
            <a:r>
              <a:rPr lang="en-US" sz="3600" b="1">
                <a:solidFill>
                  <a:srgbClr val="000000"/>
                </a:solidFill>
                <a:latin typeface="Arial Narrow" pitchFamily="34" charset="0"/>
                <a:ea typeface="ＭＳ Ｐゴシック" pitchFamily="34" charset="-128"/>
              </a:rPr>
              <a:t>s in the file?</a:t>
            </a:r>
            <a:endParaRPr lang="en-US" sz="3600" b="1">
              <a:solidFill>
                <a:prstClr val="black"/>
              </a:solidFill>
              <a:latin typeface="Arial Narrow" pitchFamily="34" charset="0"/>
              <a:ea typeface="ＭＳ Ｐゴシック" pitchFamily="34" charset="-128"/>
            </a:endParaRPr>
          </a:p>
        </p:txBody>
      </p:sp>
      <p:sp>
        <p:nvSpPr>
          <p:cNvPr id="20483" name="Text Box 9"/>
          <p:cNvSpPr txBox="1">
            <a:spLocks noChangeArrowheads="1"/>
          </p:cNvSpPr>
          <p:nvPr/>
        </p:nvSpPr>
        <p:spPr bwMode="auto">
          <a:xfrm>
            <a:off x="457200" y="2286000"/>
            <a:ext cx="8153400" cy="3074988"/>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Transcript: A record of final marks for grades 9-11 and mid-year 12th grade</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marks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SAT, SAT Subject Test, ACT, TOEFL and AP scores, if applicable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Teacher recommendation forms/letters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Personal Statement/Essay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Application: Personal information, high school information,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details of extracurricular activities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Notes from campus/alumni interview</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Record of student contact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The Transcript</a:t>
            </a:r>
            <a:endParaRPr lang="en-US" sz="3600" b="1">
              <a:solidFill>
                <a:prstClr val="black"/>
              </a:solidFill>
              <a:latin typeface="Arial Narrow" pitchFamily="34" charset="0"/>
              <a:ea typeface="ＭＳ Ｐゴシック" pitchFamily="34" charset="-128"/>
            </a:endParaRPr>
          </a:p>
        </p:txBody>
      </p:sp>
      <p:sp>
        <p:nvSpPr>
          <p:cNvPr id="21507" name="Text Box 8"/>
          <p:cNvSpPr txBox="1">
            <a:spLocks noChangeArrowheads="1"/>
          </p:cNvSpPr>
          <p:nvPr/>
        </p:nvSpPr>
        <p:spPr bwMode="auto">
          <a:xfrm>
            <a:off x="457200" y="2286000"/>
            <a:ext cx="7848600" cy="89217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Colleges look at the transcript as the best indicator of past performance and future academic potential. It includes:</a:t>
            </a:r>
            <a:endParaRPr lang="en-US" sz="2600" b="1">
              <a:solidFill>
                <a:srgbClr val="0D3692"/>
              </a:solidFill>
              <a:latin typeface="TradeGothic BoldCondTwenty" charset="0"/>
              <a:ea typeface="ＭＳ Ｐゴシック" pitchFamily="34" charset="-128"/>
            </a:endParaRPr>
          </a:p>
        </p:txBody>
      </p:sp>
      <p:sp>
        <p:nvSpPr>
          <p:cNvPr id="21508" name="Text Box 9"/>
          <p:cNvSpPr txBox="1">
            <a:spLocks noChangeArrowheads="1"/>
          </p:cNvSpPr>
          <p:nvPr/>
        </p:nvSpPr>
        <p:spPr bwMode="auto">
          <a:xfrm>
            <a:off x="457200" y="3124200"/>
            <a:ext cx="8153400" cy="17303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 information including name, address, date of birth,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social security number, if applicable.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 complete record of the courses taken and grades received in high school,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including summer school coursework, if applicable.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SAT, SAT Subject Test, ACT, TOEFL and AP test results, if applicable.</a:t>
            </a:r>
            <a:endParaRPr lang="en-US" sz="2000" dirty="0">
              <a:solidFill>
                <a:prstClr val="white">
                  <a:lumMod val="65000"/>
                </a:prstClr>
              </a:solidFill>
              <a:latin typeface="TradeGothic Light" charset="0"/>
              <a:ea typeface="ＭＳ Ｐゴシック" pitchFamily="34" charset="-128"/>
            </a:endParaRPr>
          </a:p>
        </p:txBody>
      </p:sp>
      <p:sp>
        <p:nvSpPr>
          <p:cNvPr id="21509" name="Text Box 8"/>
          <p:cNvSpPr txBox="1">
            <a:spLocks noChangeArrowheads="1"/>
          </p:cNvSpPr>
          <p:nvPr/>
        </p:nvSpPr>
        <p:spPr bwMode="auto">
          <a:xfrm>
            <a:off x="457200" y="4994275"/>
            <a:ext cx="8001000" cy="12922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Colleges evaluate not only the grades received but also the courses taken and hope to see that a student has selected a challenging course-load.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defRPr/>
            </a:pPr>
            <a:r>
              <a:rPr lang="en-US" dirty="0" smtClean="0"/>
              <a:t>OBJECTIVES</a:t>
            </a:r>
          </a:p>
        </p:txBody>
      </p:sp>
      <p:sp>
        <p:nvSpPr>
          <p:cNvPr id="66563" name="Rectangle 3"/>
          <p:cNvSpPr>
            <a:spLocks noGrp="1" noChangeArrowheads="1"/>
          </p:cNvSpPr>
          <p:nvPr>
            <p:ph idx="1"/>
          </p:nvPr>
        </p:nvSpPr>
        <p:spPr>
          <a:xfrm>
            <a:off x="990600" y="1066800"/>
            <a:ext cx="7315200" cy="4419600"/>
          </a:xfrm>
        </p:spPr>
        <p:txBody>
          <a:bodyPr>
            <a:normAutofit fontScale="77500" lnSpcReduction="20000"/>
          </a:bodyPr>
          <a:lstStyle/>
          <a:p>
            <a:pPr eaLnBrk="1" hangingPunct="1">
              <a:lnSpc>
                <a:spcPct val="90000"/>
              </a:lnSpc>
              <a:buFont typeface="Wingdings" pitchFamily="2" charset="2"/>
              <a:buNone/>
              <a:defRPr/>
            </a:pPr>
            <a:r>
              <a:rPr lang="en-US" sz="2800" dirty="0" smtClean="0"/>
              <a:t>At the end of this module, students will be able to:</a:t>
            </a:r>
          </a:p>
          <a:p>
            <a:pPr eaLnBrk="1" hangingPunct="1">
              <a:lnSpc>
                <a:spcPct val="90000"/>
              </a:lnSpc>
              <a:buFont typeface="Wingdings" pitchFamily="2" charset="2"/>
              <a:buNone/>
              <a:defRPr/>
            </a:pPr>
            <a:endParaRPr lang="en-US" sz="2800" dirty="0" smtClean="0"/>
          </a:p>
          <a:p>
            <a:pPr eaLnBrk="1" hangingPunct="1">
              <a:lnSpc>
                <a:spcPct val="90000"/>
              </a:lnSpc>
              <a:buFont typeface="Wingdings" pitchFamily="2" charset="2"/>
              <a:buNone/>
              <a:defRPr/>
            </a:pPr>
            <a:endParaRPr lang="en-US" sz="800" dirty="0" smtClean="0"/>
          </a:p>
          <a:p>
            <a:pPr lvl="0"/>
            <a:r>
              <a:rPr lang="en-US" dirty="0">
                <a:effectLst/>
              </a:rPr>
              <a:t>Identify the </a:t>
            </a:r>
            <a:r>
              <a:rPr lang="en-US" dirty="0" smtClean="0">
                <a:effectLst/>
              </a:rPr>
              <a:t>types </a:t>
            </a:r>
            <a:r>
              <a:rPr lang="en-US" dirty="0">
                <a:effectLst/>
              </a:rPr>
              <a:t>of colleges/universities</a:t>
            </a:r>
          </a:p>
          <a:p>
            <a:pPr lvl="0"/>
            <a:r>
              <a:rPr lang="en-US" dirty="0">
                <a:effectLst/>
              </a:rPr>
              <a:t>Understand college/university regional </a:t>
            </a:r>
            <a:r>
              <a:rPr lang="en-US" dirty="0" smtClean="0">
                <a:effectLst/>
              </a:rPr>
              <a:t>accreditation and </a:t>
            </a:r>
            <a:r>
              <a:rPr lang="en-US" dirty="0">
                <a:effectLst/>
              </a:rPr>
              <a:t>how to verify it</a:t>
            </a:r>
          </a:p>
          <a:p>
            <a:r>
              <a:rPr lang="en-US" dirty="0" smtClean="0">
                <a:effectLst/>
              </a:rPr>
              <a:t>Understand the importance of the declared major and how it correlates, even if differs from the intended health career </a:t>
            </a:r>
          </a:p>
          <a:p>
            <a:pPr lvl="0"/>
            <a:r>
              <a:rPr lang="en-US" dirty="0" smtClean="0">
                <a:effectLst/>
              </a:rPr>
              <a:t>Determine if they are </a:t>
            </a:r>
            <a:r>
              <a:rPr lang="en-US" dirty="0">
                <a:effectLst/>
              </a:rPr>
              <a:t>on the college preparatory track as outlined by SC Commission of Higher Education</a:t>
            </a:r>
          </a:p>
          <a:p>
            <a:pPr lvl="0"/>
            <a:r>
              <a:rPr lang="en-US" dirty="0">
                <a:effectLst/>
              </a:rPr>
              <a:t>Identify </a:t>
            </a:r>
            <a:r>
              <a:rPr lang="en-US" dirty="0" smtClean="0">
                <a:effectLst/>
              </a:rPr>
              <a:t>college search resources</a:t>
            </a:r>
            <a:endParaRPr lang="en-US" dirty="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fade">
                                      <p:cBhvr>
                                        <p:cTn id="7" dur="1000"/>
                                        <p:tgtEl>
                                          <p:spTgt spid="66563">
                                            <p:txEl>
                                              <p:pRg st="0" end="0"/>
                                            </p:txEl>
                                          </p:spTgt>
                                        </p:tgtEl>
                                      </p:cBhvr>
                                    </p:animEffect>
                                    <p:anim calcmode="lin" valueType="num">
                                      <p:cBhvr>
                                        <p:cTn id="8" dur="10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65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6563">
                                            <p:txEl>
                                              <p:pRg st="3" end="3"/>
                                            </p:txEl>
                                          </p:spTgt>
                                        </p:tgtEl>
                                        <p:attrNameLst>
                                          <p:attrName>style.visibility</p:attrName>
                                        </p:attrNameLst>
                                      </p:cBhvr>
                                      <p:to>
                                        <p:strVal val="visible"/>
                                      </p:to>
                                    </p:set>
                                    <p:animEffect transition="in" filter="fade">
                                      <p:cBhvr>
                                        <p:cTn id="14" dur="1000"/>
                                        <p:tgtEl>
                                          <p:spTgt spid="66563">
                                            <p:txEl>
                                              <p:pRg st="3" end="3"/>
                                            </p:txEl>
                                          </p:spTgt>
                                        </p:tgtEl>
                                      </p:cBhvr>
                                    </p:animEffect>
                                    <p:anim calcmode="lin" valueType="num">
                                      <p:cBhvr>
                                        <p:cTn id="15" dur="10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665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6563">
                                            <p:txEl>
                                              <p:pRg st="4" end="4"/>
                                            </p:txEl>
                                          </p:spTgt>
                                        </p:tgtEl>
                                        <p:attrNameLst>
                                          <p:attrName>style.visibility</p:attrName>
                                        </p:attrNameLst>
                                      </p:cBhvr>
                                      <p:to>
                                        <p:strVal val="visible"/>
                                      </p:to>
                                    </p:set>
                                    <p:animEffect transition="in" filter="fade">
                                      <p:cBhvr>
                                        <p:cTn id="21" dur="1000"/>
                                        <p:tgtEl>
                                          <p:spTgt spid="66563">
                                            <p:txEl>
                                              <p:pRg st="4" end="4"/>
                                            </p:txEl>
                                          </p:spTgt>
                                        </p:tgtEl>
                                      </p:cBhvr>
                                    </p:animEffect>
                                    <p:anim calcmode="lin" valueType="num">
                                      <p:cBhvr>
                                        <p:cTn id="22" dur="10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656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6563">
                                            <p:txEl>
                                              <p:pRg st="5" end="5"/>
                                            </p:txEl>
                                          </p:spTgt>
                                        </p:tgtEl>
                                        <p:attrNameLst>
                                          <p:attrName>style.visibility</p:attrName>
                                        </p:attrNameLst>
                                      </p:cBhvr>
                                      <p:to>
                                        <p:strVal val="visible"/>
                                      </p:to>
                                    </p:set>
                                    <p:animEffect transition="in" filter="fade">
                                      <p:cBhvr>
                                        <p:cTn id="28" dur="1000"/>
                                        <p:tgtEl>
                                          <p:spTgt spid="66563">
                                            <p:txEl>
                                              <p:pRg st="5" end="5"/>
                                            </p:txEl>
                                          </p:spTgt>
                                        </p:tgtEl>
                                      </p:cBhvr>
                                    </p:animEffect>
                                    <p:anim calcmode="lin" valueType="num">
                                      <p:cBhvr>
                                        <p:cTn id="29" dur="1000" fill="hold"/>
                                        <p:tgtEl>
                                          <p:spTgt spid="6656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6656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6563">
                                            <p:txEl>
                                              <p:pRg st="6" end="6"/>
                                            </p:txEl>
                                          </p:spTgt>
                                        </p:tgtEl>
                                        <p:attrNameLst>
                                          <p:attrName>style.visibility</p:attrName>
                                        </p:attrNameLst>
                                      </p:cBhvr>
                                      <p:to>
                                        <p:strVal val="visible"/>
                                      </p:to>
                                    </p:set>
                                    <p:animEffect transition="in" filter="fade">
                                      <p:cBhvr>
                                        <p:cTn id="35" dur="1000"/>
                                        <p:tgtEl>
                                          <p:spTgt spid="66563">
                                            <p:txEl>
                                              <p:pRg st="6" end="6"/>
                                            </p:txEl>
                                          </p:spTgt>
                                        </p:tgtEl>
                                      </p:cBhvr>
                                    </p:animEffect>
                                    <p:anim calcmode="lin" valueType="num">
                                      <p:cBhvr>
                                        <p:cTn id="36" dur="1000" fill="hold"/>
                                        <p:tgtEl>
                                          <p:spTgt spid="6656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6656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6563">
                                            <p:txEl>
                                              <p:pRg st="7" end="7"/>
                                            </p:txEl>
                                          </p:spTgt>
                                        </p:tgtEl>
                                        <p:attrNameLst>
                                          <p:attrName>style.visibility</p:attrName>
                                        </p:attrNameLst>
                                      </p:cBhvr>
                                      <p:to>
                                        <p:strVal val="visible"/>
                                      </p:to>
                                    </p:set>
                                    <p:animEffect transition="in" filter="fade">
                                      <p:cBhvr>
                                        <p:cTn id="42" dur="1000"/>
                                        <p:tgtEl>
                                          <p:spTgt spid="66563">
                                            <p:txEl>
                                              <p:pRg st="7" end="7"/>
                                            </p:txEl>
                                          </p:spTgt>
                                        </p:tgtEl>
                                      </p:cBhvr>
                                    </p:animEffect>
                                    <p:anim calcmode="lin" valueType="num">
                                      <p:cBhvr>
                                        <p:cTn id="43" dur="1000" fill="hold"/>
                                        <p:tgtEl>
                                          <p:spTgt spid="6656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6656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Standardized Tests</a:t>
            </a:r>
            <a:endParaRPr lang="en-US" sz="3600" b="1">
              <a:solidFill>
                <a:prstClr val="black"/>
              </a:solidFill>
              <a:latin typeface="Arial Narrow" pitchFamily="34" charset="0"/>
              <a:ea typeface="ＭＳ Ｐゴシック" pitchFamily="34" charset="-128"/>
            </a:endParaRPr>
          </a:p>
        </p:txBody>
      </p:sp>
      <p:sp>
        <p:nvSpPr>
          <p:cNvPr id="22531"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Standardized tests are the great equalizer because, unlike class work,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every applicant has had the same test.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Score Choice is a new score-reporting feature that gives students the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option to choose the SAT scores by test date  and choose SAT Subject Test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scores by individual test that they send to colleges, in accordance with each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institution</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individual score-use practice.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Colleges and universities are interested in your best work, so they will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generally use your best scores in the evaluation process.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Standardized Tests continued…</a:t>
            </a:r>
            <a:endParaRPr lang="en-US" sz="3600" b="1">
              <a:solidFill>
                <a:prstClr val="black"/>
              </a:solidFill>
              <a:latin typeface="Arial Narrow" pitchFamily="34" charset="0"/>
              <a:ea typeface="ＭＳ Ｐゴシック" pitchFamily="34" charset="-128"/>
            </a:endParaRPr>
          </a:p>
        </p:txBody>
      </p:sp>
      <p:sp>
        <p:nvSpPr>
          <p:cNvPr id="23555" name="Text Box 9"/>
          <p:cNvSpPr txBox="1">
            <a:spLocks noChangeArrowheads="1"/>
          </p:cNvSpPr>
          <p:nvPr/>
        </p:nvSpPr>
        <p:spPr bwMode="auto">
          <a:xfrm>
            <a:off x="457200" y="228600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Prepare for the SAT and/or ACT.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Evaluate your need for SAT Subject Tests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Determine your eligibility for the TOEFL (Test of English as a Foreign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Language)</a:t>
            </a:r>
          </a:p>
          <a:p>
            <a:pPr>
              <a:lnSpc>
                <a:spcPct val="120000"/>
              </a:lnSpc>
              <a:buFont typeface="Webdings" pitchFamily="18" charset="2"/>
              <a:buBlip>
                <a:blip r:embed="rId3"/>
              </a:buBlip>
              <a:tabLst>
                <a:tab pos="282575" algn="l"/>
              </a:tabLst>
            </a:pPr>
            <a:endParaRPr lang="en-US" dirty="0">
              <a:solidFill>
                <a:prstClr val="white">
                  <a:lumMod val="65000"/>
                </a:prstClr>
              </a:solidFill>
              <a:latin typeface="Arial" pitchFamily="34" charset="0"/>
              <a:ea typeface="ＭＳ Ｐゴシック" pitchFamily="34" charset="-128"/>
            </a:endParaRPr>
          </a:p>
        </p:txBody>
      </p:sp>
      <p:sp>
        <p:nvSpPr>
          <p:cNvPr id="23556" name="Text Box 8"/>
          <p:cNvSpPr txBox="1">
            <a:spLocks noChangeArrowheads="1"/>
          </p:cNvSpPr>
          <p:nvPr/>
        </p:nvSpPr>
        <p:spPr bwMode="auto">
          <a:xfrm>
            <a:off x="457200" y="37338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23557" name="Text Box 9"/>
          <p:cNvSpPr txBox="1">
            <a:spLocks noChangeArrowheads="1"/>
          </p:cNvSpPr>
          <p:nvPr/>
        </p:nvSpPr>
        <p:spPr bwMode="auto">
          <a:xfrm>
            <a:off x="457200" y="4205288"/>
            <a:ext cx="8153400" cy="207803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Be systematic.</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Set aside a specific time a few days each week</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Get a book or computer program to help you study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Consider a private tutor, a prep course or an on-line resource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Be aware of testing dates and deadlines so you can register for your tests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on time</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Teacher Recommendations</a:t>
            </a:r>
            <a:endParaRPr lang="en-US" sz="3600" b="1">
              <a:solidFill>
                <a:prstClr val="black"/>
              </a:solidFill>
              <a:latin typeface="Arial Narrow" pitchFamily="34" charset="0"/>
              <a:ea typeface="ＭＳ Ｐゴシック" pitchFamily="34" charset="-128"/>
            </a:endParaRPr>
          </a:p>
        </p:txBody>
      </p:sp>
      <p:sp>
        <p:nvSpPr>
          <p:cNvPr id="24579" name="Text Box 9"/>
          <p:cNvSpPr txBox="1">
            <a:spLocks noChangeArrowheads="1"/>
          </p:cNvSpPr>
          <p:nvPr/>
        </p:nvSpPr>
        <p:spPr bwMode="auto">
          <a:xfrm>
            <a:off x="457200" y="2286000"/>
            <a:ext cx="8153400" cy="2078038"/>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Colleges and universities will often require one or two teacher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recommendations. A secondary school report and counselor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recommendation will also be completed.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should select teachers from either the 11th or 12th grade who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know them well. Recommendations are less valuable if they are written by a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teacher from 9th or 10th grades. </a:t>
            </a:r>
          </a:p>
        </p:txBody>
      </p:sp>
      <p:sp>
        <p:nvSpPr>
          <p:cNvPr id="24580" name="Text Box 8"/>
          <p:cNvSpPr txBox="1">
            <a:spLocks noChangeArrowheads="1"/>
          </p:cNvSpPr>
          <p:nvPr/>
        </p:nvSpPr>
        <p:spPr bwMode="auto">
          <a:xfrm>
            <a:off x="457200" y="4572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24581" name="Text Box 9"/>
          <p:cNvSpPr txBox="1">
            <a:spLocks noChangeArrowheads="1"/>
          </p:cNvSpPr>
          <p:nvPr/>
        </p:nvSpPr>
        <p:spPr bwMode="auto">
          <a:xfrm>
            <a:off x="457200" y="5043488"/>
            <a:ext cx="8153400" cy="74771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smtClean="0">
                <a:solidFill>
                  <a:prstClr val="white">
                    <a:lumMod val="65000"/>
                  </a:prstClr>
                </a:solidFill>
                <a:latin typeface="Arial" pitchFamily="34" charset="0"/>
                <a:ea typeface="ＭＳ Ｐゴシック" pitchFamily="34" charset="-128"/>
              </a:rPr>
              <a:t> The letters provide a confidential picture of the student</a:t>
            </a:r>
            <a:r>
              <a:rPr lang="ja-JP" altLang="en-US" smtClean="0">
                <a:solidFill>
                  <a:prstClr val="white">
                    <a:lumMod val="65000"/>
                  </a:prstClr>
                </a:solidFill>
                <a:latin typeface="Arial" pitchFamily="34" charset="0"/>
              </a:rPr>
              <a:t>’</a:t>
            </a:r>
            <a:r>
              <a:rPr lang="en-US" altLang="ja-JP" dirty="0" smtClean="0">
                <a:solidFill>
                  <a:prstClr val="white">
                    <a:lumMod val="65000"/>
                  </a:prstClr>
                </a:solidFill>
                <a:latin typeface="Arial" pitchFamily="34" charset="0"/>
              </a:rPr>
              <a:t>s life in high school.</a:t>
            </a:r>
          </a:p>
          <a:p>
            <a:pPr>
              <a:lnSpc>
                <a:spcPct val="120000"/>
              </a:lnSpc>
              <a:buFont typeface="Webdings" pitchFamily="18" charset="2"/>
              <a:buBlip>
                <a:blip r:embed="rId3"/>
              </a:buBlip>
              <a:tabLst>
                <a:tab pos="282575" algn="l"/>
              </a:tabLst>
            </a:pPr>
            <a:r>
              <a:rPr lang="en-US" dirty="0" smtClean="0">
                <a:solidFill>
                  <a:prstClr val="white">
                    <a:lumMod val="65000"/>
                  </a:prstClr>
                </a:solidFill>
                <a:latin typeface="Arial" pitchFamily="34" charset="0"/>
                <a:ea typeface="ＭＳ Ｐゴシック" pitchFamily="34" charset="-128"/>
              </a:rPr>
              <a:t> Students can have an outside letter of support included in the file.</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Personal Statement</a:t>
            </a:r>
            <a:endParaRPr lang="en-US" sz="3600" b="1">
              <a:solidFill>
                <a:prstClr val="black"/>
              </a:solidFill>
              <a:latin typeface="Arial Narrow" pitchFamily="34" charset="0"/>
              <a:ea typeface="ＭＳ Ｐゴシック" pitchFamily="34" charset="-128"/>
            </a:endParaRPr>
          </a:p>
        </p:txBody>
      </p:sp>
      <p:sp>
        <p:nvSpPr>
          <p:cNvPr id="25603"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Start Early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Plan &amp; Brainstorm</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Ask for feedback from teachers and peers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Write about what motivates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Write your statement so it reflects your personality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Pay attention to spelling and grammar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Ask yourself, </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What do I want the reader to get out of it?</a:t>
            </a:r>
            <a:r>
              <a:rPr lang="ja-JP" altLang="en-US">
                <a:solidFill>
                  <a:prstClr val="white">
                    <a:lumMod val="65000"/>
                  </a:prstClr>
                </a:solidFill>
                <a:latin typeface="Arial" pitchFamily="34" charset="0"/>
              </a:rPr>
              <a:t>”</a:t>
            </a:r>
            <a:endParaRPr lang="en-US" altLang="ja-JP" dirty="0">
              <a:solidFill>
                <a:prstClr val="white">
                  <a:lumMod val="65000"/>
                </a:prstClr>
              </a:solidFill>
              <a:latin typeface="Arial" pitchFamily="34" charset="0"/>
            </a:endParaRP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Ask yourself, </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How do I stand out from other applicants?</a:t>
            </a:r>
            <a:r>
              <a:rPr lang="ja-JP" altLang="en-US">
                <a:solidFill>
                  <a:prstClr val="white">
                    <a:lumMod val="65000"/>
                  </a:prstClr>
                </a:solidFill>
                <a:latin typeface="Arial" pitchFamily="34" charset="0"/>
              </a:rPr>
              <a:t>”</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Activities</a:t>
            </a:r>
            <a:endParaRPr lang="en-US" sz="3600" b="1">
              <a:solidFill>
                <a:prstClr val="black"/>
              </a:solidFill>
              <a:latin typeface="Arial Narrow" pitchFamily="34" charset="0"/>
              <a:ea typeface="ＭＳ Ｐゴシック" pitchFamily="34" charset="-128"/>
            </a:endParaRPr>
          </a:p>
        </p:txBody>
      </p:sp>
      <p:sp>
        <p:nvSpPr>
          <p:cNvPr id="26627"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Co-Curricular Activities (take place in school)</a:t>
            </a:r>
            <a:endParaRPr lang="en-US" sz="2600" b="1">
              <a:solidFill>
                <a:srgbClr val="0D3692"/>
              </a:solidFill>
              <a:latin typeface="TradeGothic BoldCondTwenty" charset="0"/>
              <a:ea typeface="ＭＳ Ｐゴシック" pitchFamily="34" charset="-128"/>
            </a:endParaRPr>
          </a:p>
        </p:txBody>
      </p:sp>
      <p:sp>
        <p:nvSpPr>
          <p:cNvPr id="26628" name="Text Box 9"/>
          <p:cNvSpPr txBox="1">
            <a:spLocks noChangeArrowheads="1"/>
          </p:cNvSpPr>
          <p:nvPr/>
        </p:nvSpPr>
        <p:spPr bwMode="auto">
          <a:xfrm>
            <a:off x="457200" y="27574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Sports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Clubs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Community Service Projects</a:t>
            </a:r>
            <a:endParaRPr lang="en-US" sz="2000" dirty="0">
              <a:solidFill>
                <a:prstClr val="white">
                  <a:lumMod val="65000"/>
                </a:prstClr>
              </a:solidFill>
              <a:latin typeface="TradeGothic Light" charset="0"/>
              <a:ea typeface="ＭＳ Ｐゴシック" pitchFamily="34" charset="-128"/>
            </a:endParaRPr>
          </a:p>
        </p:txBody>
      </p:sp>
      <p:sp>
        <p:nvSpPr>
          <p:cNvPr id="26629" name="Text Box 8"/>
          <p:cNvSpPr txBox="1">
            <a:spLocks noChangeArrowheads="1"/>
          </p:cNvSpPr>
          <p:nvPr/>
        </p:nvSpPr>
        <p:spPr bwMode="auto">
          <a:xfrm>
            <a:off x="457200" y="3886200"/>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Extra-Curricular Activities (take place outside of school)</a:t>
            </a:r>
            <a:endParaRPr lang="en-US" sz="2600" b="1">
              <a:solidFill>
                <a:srgbClr val="0D3692"/>
              </a:solidFill>
              <a:latin typeface="TradeGothic BoldCondTwenty" charset="0"/>
              <a:ea typeface="ＭＳ Ｐゴシック" pitchFamily="34" charset="-128"/>
            </a:endParaRPr>
          </a:p>
        </p:txBody>
      </p:sp>
      <p:sp>
        <p:nvSpPr>
          <p:cNvPr id="26630" name="Text Box 9"/>
          <p:cNvSpPr txBox="1">
            <a:spLocks noChangeArrowheads="1"/>
          </p:cNvSpPr>
          <p:nvPr/>
        </p:nvSpPr>
        <p:spPr bwMode="auto">
          <a:xfrm>
            <a:off x="457200" y="4357688"/>
            <a:ext cx="8153400" cy="174466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Jobs (including summer jobs)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Athletic Leagues/Lessons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Art/Music Lessons and Performances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Independent Community Service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Responsibilities at home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makes a good list great?</a:t>
            </a:r>
            <a:endParaRPr lang="en-US" sz="3600" b="1">
              <a:solidFill>
                <a:prstClr val="black"/>
              </a:solidFill>
              <a:latin typeface="Arial Narrow" pitchFamily="34" charset="0"/>
              <a:ea typeface="ＭＳ Ｐゴシック" pitchFamily="34" charset="-128"/>
            </a:endParaRPr>
          </a:p>
        </p:txBody>
      </p:sp>
      <p:sp>
        <p:nvSpPr>
          <p:cNvPr id="27651" name="Text Box 8"/>
          <p:cNvSpPr txBox="1">
            <a:spLocks noChangeArrowheads="1"/>
          </p:cNvSpPr>
          <p:nvPr/>
        </p:nvSpPr>
        <p:spPr bwMode="auto">
          <a:xfrm>
            <a:off x="457200" y="22860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Self-Assessment: Discovery and Facing Reality</a:t>
            </a:r>
            <a:endParaRPr lang="en-US" sz="2600" b="1">
              <a:solidFill>
                <a:srgbClr val="0D3692"/>
              </a:solidFill>
              <a:latin typeface="TradeGothic BoldCondTwenty" charset="0"/>
              <a:ea typeface="ＭＳ Ｐゴシック" pitchFamily="34" charset="-128"/>
            </a:endParaRPr>
          </a:p>
        </p:txBody>
      </p:sp>
      <p:sp>
        <p:nvSpPr>
          <p:cNvPr id="27652" name="Text Box 9"/>
          <p:cNvSpPr txBox="1">
            <a:spLocks noChangeArrowheads="1"/>
          </p:cNvSpPr>
          <p:nvPr/>
        </p:nvSpPr>
        <p:spPr bwMode="auto">
          <a:xfrm>
            <a:off x="457200" y="2757488"/>
            <a:ext cx="8153400" cy="211296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Who are you?</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do you want to do?</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have you done so far? How hard have you worked in high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How involved are you in the life of the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What makes you special?</a:t>
            </a:r>
            <a:endParaRPr lang="en-US" sz="2400" dirty="0">
              <a:solidFill>
                <a:prstClr val="white">
                  <a:lumMod val="65000"/>
                </a:prstClr>
              </a:solidFill>
              <a:latin typeface="Times New Roman" pitchFamily="18" charset="0"/>
              <a:ea typeface="ＭＳ Ｐゴシック" pitchFamily="34" charset="-128"/>
            </a:endParaRPr>
          </a:p>
          <a:p>
            <a:pPr>
              <a:tabLst>
                <a:tab pos="282575" algn="l"/>
              </a:tabLst>
            </a:pPr>
            <a:endParaRPr lang="en-US" sz="2000" dirty="0">
              <a:solidFill>
                <a:prstClr val="white">
                  <a:lumMod val="65000"/>
                </a:prstClr>
              </a:solidFill>
              <a:latin typeface="TradeGothic Light" charset="0"/>
              <a:ea typeface="ＭＳ Ｐゴシック" pitchFamily="34" charset="-128"/>
            </a:endParaRPr>
          </a:p>
        </p:txBody>
      </p:sp>
      <p:sp>
        <p:nvSpPr>
          <p:cNvPr id="27653" name="Text Box 8"/>
          <p:cNvSpPr txBox="1">
            <a:spLocks noChangeArrowheads="1"/>
          </p:cNvSpPr>
          <p:nvPr/>
        </p:nvSpPr>
        <p:spPr bwMode="auto">
          <a:xfrm>
            <a:off x="457200" y="4537075"/>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College-Assessment:</a:t>
            </a:r>
            <a:endParaRPr lang="en-US" sz="2600" b="1">
              <a:solidFill>
                <a:srgbClr val="0D3692"/>
              </a:solidFill>
              <a:latin typeface="TradeGothic BoldCondTwenty" charset="0"/>
              <a:ea typeface="ＭＳ Ｐゴシック" pitchFamily="34" charset="-128"/>
            </a:endParaRPr>
          </a:p>
        </p:txBody>
      </p:sp>
      <p:sp>
        <p:nvSpPr>
          <p:cNvPr id="27654" name="Text Box 9"/>
          <p:cNvSpPr txBox="1">
            <a:spLocks noChangeArrowheads="1"/>
          </p:cNvSpPr>
          <p:nvPr/>
        </p:nvSpPr>
        <p:spPr bwMode="auto">
          <a:xfrm>
            <a:off x="457200" y="5008563"/>
            <a:ext cx="8153400" cy="726609"/>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Narrowing the field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t>
            </a:r>
            <a:r>
              <a:rPr lang="en-US" dirty="0" smtClean="0">
                <a:solidFill>
                  <a:prstClr val="white">
                    <a:lumMod val="65000"/>
                  </a:prstClr>
                </a:solidFill>
                <a:latin typeface="Arial" pitchFamily="34" charset="0"/>
                <a:ea typeface="ＭＳ Ｐゴシック" pitchFamily="34" charset="-128"/>
              </a:rPr>
              <a:t>Creating </a:t>
            </a:r>
            <a:r>
              <a:rPr lang="en-US" dirty="0">
                <a:solidFill>
                  <a:prstClr val="white">
                    <a:lumMod val="65000"/>
                  </a:prstClr>
                </a:solidFill>
                <a:latin typeface="Arial" pitchFamily="34" charset="0"/>
                <a:ea typeface="ＭＳ Ｐゴシック" pitchFamily="34" charset="-128"/>
              </a:rPr>
              <a:t>a working list and a final list.</a:t>
            </a:r>
            <a:endParaRPr lang="en-US" sz="2000" dirty="0">
              <a:solidFill>
                <a:prstClr val="white">
                  <a:lumMod val="65000"/>
                </a:prstClr>
              </a:solidFill>
              <a:latin typeface="TradeGothic Light" charset="0"/>
              <a:ea typeface="ＭＳ Ｐゴシック" pitchFamily="34"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Resources</a:t>
            </a:r>
            <a:endParaRPr lang="en-US" sz="3600" b="1">
              <a:solidFill>
                <a:prstClr val="black"/>
              </a:solidFill>
              <a:latin typeface="Arial Narrow" pitchFamily="34" charset="0"/>
              <a:ea typeface="ＭＳ Ｐゴシック" pitchFamily="34" charset="-128"/>
            </a:endParaRPr>
          </a:p>
        </p:txBody>
      </p:sp>
      <p:sp>
        <p:nvSpPr>
          <p:cNvPr id="30723"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Public Library</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www.collegeboard.com</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www.myroad.com (fee service offered by The College Board)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www.nacacnet.org  (Nat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l Assoc. for College Admission Counseling)</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www.fastweb.org</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www.review.com (Princeton Review)</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www.kaplan.com</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www.number2.com (free online test prep)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Owning the Process</a:t>
            </a:r>
            <a:endParaRPr lang="en-US" sz="3600" b="1">
              <a:solidFill>
                <a:prstClr val="black"/>
              </a:solidFill>
              <a:latin typeface="Arial Narrow" pitchFamily="34" charset="0"/>
              <a:ea typeface="ＭＳ Ｐゴシック" pitchFamily="34" charset="-128"/>
            </a:endParaRPr>
          </a:p>
        </p:txBody>
      </p:sp>
      <p:sp>
        <p:nvSpPr>
          <p:cNvPr id="31747" name="Text Box 9"/>
          <p:cNvSpPr txBox="1">
            <a:spLocks noChangeArrowheads="1"/>
          </p:cNvSpPr>
          <p:nvPr/>
        </p:nvSpPr>
        <p:spPr bwMode="auto">
          <a:xfrm>
            <a:off x="457200" y="2286000"/>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apply to college and students are admitted.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should take ownership of the process – right now.</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should do their own research, make their own appointments and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fill out their own applications</a:t>
            </a:r>
          </a:p>
        </p:txBody>
      </p:sp>
      <p:sp>
        <p:nvSpPr>
          <p:cNvPr id="31748" name="Text Box 8"/>
          <p:cNvSpPr txBox="1">
            <a:spLocks noChangeArrowheads="1"/>
          </p:cNvSpPr>
          <p:nvPr/>
        </p:nvSpPr>
        <p:spPr bwMode="auto">
          <a:xfrm>
            <a:off x="457200" y="4038600"/>
            <a:ext cx="6629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Remember:</a:t>
            </a:r>
            <a:endParaRPr lang="en-US" sz="2600" b="1">
              <a:solidFill>
                <a:srgbClr val="0D3692"/>
              </a:solidFill>
              <a:latin typeface="TradeGothic BoldCondTwenty" charset="0"/>
              <a:ea typeface="ＭＳ Ｐゴシック" pitchFamily="34" charset="-128"/>
            </a:endParaRPr>
          </a:p>
        </p:txBody>
      </p:sp>
      <p:sp>
        <p:nvSpPr>
          <p:cNvPr id="31749" name="Text Box 9"/>
          <p:cNvSpPr txBox="1">
            <a:spLocks noChangeArrowheads="1"/>
          </p:cNvSpPr>
          <p:nvPr/>
        </p:nvSpPr>
        <p:spPr bwMode="auto">
          <a:xfrm>
            <a:off x="457200" y="45100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Every college and university on the list should be a school the student would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happily attend. There are more than 3300 choices in the US, so there is no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reason to apply to a school you don</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t want to attend.</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What is financial aid?</a:t>
            </a:r>
            <a:endParaRPr lang="en-US" sz="3600" b="1">
              <a:solidFill>
                <a:prstClr val="black"/>
              </a:solidFill>
              <a:latin typeface="Arial Narrow" pitchFamily="34" charset="0"/>
              <a:ea typeface="ＭＳ Ｐゴシック" pitchFamily="34" charset="-128"/>
            </a:endParaRPr>
          </a:p>
        </p:txBody>
      </p:sp>
      <p:sp>
        <p:nvSpPr>
          <p:cNvPr id="32771" name="Text Box 8"/>
          <p:cNvSpPr txBox="1">
            <a:spLocks noChangeArrowheads="1"/>
          </p:cNvSpPr>
          <p:nvPr/>
        </p:nvSpPr>
        <p:spPr bwMode="auto">
          <a:xfrm>
            <a:off x="457200" y="2286000"/>
            <a:ext cx="79248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Financial aid is money received to help pay for college.</a:t>
            </a:r>
            <a:endParaRPr lang="en-US" sz="2600" b="1">
              <a:solidFill>
                <a:srgbClr val="0D3692"/>
              </a:solidFill>
              <a:latin typeface="TradeGothic BoldCondTwenty" charset="0"/>
              <a:ea typeface="ＭＳ Ｐゴシック" pitchFamily="34" charset="-128"/>
            </a:endParaRPr>
          </a:p>
        </p:txBody>
      </p:sp>
      <p:sp>
        <p:nvSpPr>
          <p:cNvPr id="32772" name="Text Box 9"/>
          <p:cNvSpPr txBox="1">
            <a:spLocks noChangeArrowheads="1"/>
          </p:cNvSpPr>
          <p:nvPr/>
        </p:nvSpPr>
        <p:spPr bwMode="auto">
          <a:xfrm>
            <a:off x="457200" y="2778125"/>
            <a:ext cx="8153400" cy="141287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Cost of Attendance (COA)</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total cost to attend a college/university for an academic year.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Includes: tuition, room and board, fees, transportation, meals, books and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supplies.</a:t>
            </a:r>
            <a:endParaRPr lang="en-US" sz="2000" dirty="0">
              <a:solidFill>
                <a:prstClr val="white">
                  <a:lumMod val="65000"/>
                </a:prstClr>
              </a:solidFill>
              <a:latin typeface="TradeGothic Light" charset="0"/>
              <a:ea typeface="ＭＳ Ｐゴシック" pitchFamily="34" charset="-128"/>
            </a:endParaRPr>
          </a:p>
        </p:txBody>
      </p:sp>
      <p:sp>
        <p:nvSpPr>
          <p:cNvPr id="32773" name="Text Box 8"/>
          <p:cNvSpPr txBox="1">
            <a:spLocks noChangeArrowheads="1"/>
          </p:cNvSpPr>
          <p:nvPr/>
        </p:nvSpPr>
        <p:spPr bwMode="auto">
          <a:xfrm>
            <a:off x="457200" y="4191000"/>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Estimated Family Contribution (EFC)</a:t>
            </a:r>
            <a:endParaRPr lang="en-US" sz="2600" b="1">
              <a:solidFill>
                <a:srgbClr val="0D3692"/>
              </a:solidFill>
              <a:latin typeface="TradeGothic BoldCondTwenty" charset="0"/>
              <a:ea typeface="ＭＳ Ｐゴシック" pitchFamily="34" charset="-128"/>
            </a:endParaRPr>
          </a:p>
        </p:txBody>
      </p:sp>
      <p:sp>
        <p:nvSpPr>
          <p:cNvPr id="32774" name="Text Box 9"/>
          <p:cNvSpPr txBox="1">
            <a:spLocks noChangeArrowheads="1"/>
          </p:cNvSpPr>
          <p:nvPr/>
        </p:nvSpPr>
        <p:spPr bwMode="auto">
          <a:xfrm>
            <a:off x="457200" y="4598988"/>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The amount of money a family is expected to contribute to a student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education as calculated by US Federal Government.</a:t>
            </a:r>
          </a:p>
          <a:p>
            <a:pPr>
              <a:lnSpc>
                <a:spcPct val="120000"/>
              </a:lnSpc>
              <a:buFont typeface="Webdings" pitchFamily="18" charset="2"/>
              <a:buBlip>
                <a:blip r:embed="rId3"/>
              </a:buBlip>
              <a:tabLst>
                <a:tab pos="282575" algn="l"/>
              </a:tabLst>
            </a:pPr>
            <a:endParaRPr lang="en-US" dirty="0">
              <a:solidFill>
                <a:prstClr val="white">
                  <a:lumMod val="65000"/>
                </a:prstClr>
              </a:solidFill>
              <a:latin typeface="Arial" pitchFamily="34" charset="0"/>
              <a:ea typeface="ＭＳ Ｐゴシック" pitchFamily="34" charset="-128"/>
            </a:endParaRPr>
          </a:p>
        </p:txBody>
      </p:sp>
      <p:sp>
        <p:nvSpPr>
          <p:cNvPr id="32775" name="Text Box 8"/>
          <p:cNvSpPr txBox="1">
            <a:spLocks noChangeArrowheads="1"/>
          </p:cNvSpPr>
          <p:nvPr/>
        </p:nvSpPr>
        <p:spPr bwMode="auto">
          <a:xfrm>
            <a:off x="457200" y="5451475"/>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Financial Need</a:t>
            </a:r>
            <a:endParaRPr lang="en-US" sz="2600" b="1">
              <a:solidFill>
                <a:srgbClr val="0D3692"/>
              </a:solidFill>
              <a:latin typeface="TradeGothic BoldCondTwenty" charset="0"/>
              <a:ea typeface="ＭＳ Ｐゴシック" pitchFamily="34" charset="-128"/>
            </a:endParaRPr>
          </a:p>
        </p:txBody>
      </p:sp>
      <p:sp>
        <p:nvSpPr>
          <p:cNvPr id="32776" name="Text Box 9"/>
          <p:cNvSpPr txBox="1">
            <a:spLocks noChangeArrowheads="1"/>
          </p:cNvSpPr>
          <p:nvPr/>
        </p:nvSpPr>
        <p:spPr bwMode="auto">
          <a:xfrm>
            <a:off x="457200" y="5908675"/>
            <a:ext cx="8153400" cy="394210"/>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COA - EFC = Financial Need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When filing FAFSA, who is the parent?</a:t>
            </a:r>
            <a:endParaRPr lang="en-US" sz="3600" b="1">
              <a:solidFill>
                <a:prstClr val="black"/>
              </a:solidFill>
              <a:latin typeface="Arial Narrow" pitchFamily="34" charset="0"/>
              <a:ea typeface="ＭＳ Ｐゴシック" pitchFamily="34" charset="-128"/>
            </a:endParaRPr>
          </a:p>
        </p:txBody>
      </p:sp>
      <p:sp>
        <p:nvSpPr>
          <p:cNvPr id="33795" name="Text Box 9"/>
          <p:cNvSpPr txBox="1">
            <a:spLocks noChangeArrowheads="1"/>
          </p:cNvSpPr>
          <p:nvPr/>
        </p:nvSpPr>
        <p:spPr bwMode="auto">
          <a:xfrm>
            <a:off x="457200" y="2286000"/>
            <a:ext cx="8153400" cy="2078038"/>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Custodial : Student lives with you more than 50% of the time and receives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more than 50% of financial support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Adoptive: Legal adoption via the family court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Step-parent: You married the student</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s parent</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Foster parents, legal guardians or other relatives do not supply their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information on the FAFSA.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b="1" dirty="0" smtClean="0"/>
              <a:t>Types of Colleges</a:t>
            </a:r>
            <a:endParaRPr lang="en-US" sz="4000" b="1" dirty="0" smtClean="0"/>
          </a:p>
        </p:txBody>
      </p:sp>
      <p:sp>
        <p:nvSpPr>
          <p:cNvPr id="63491" name="Rectangle 3"/>
          <p:cNvSpPr>
            <a:spLocks noGrp="1" noChangeArrowheads="1"/>
          </p:cNvSpPr>
          <p:nvPr>
            <p:ph idx="1"/>
          </p:nvPr>
        </p:nvSpPr>
        <p:spPr>
          <a:xfrm>
            <a:off x="457200" y="1524001"/>
            <a:ext cx="8229600" cy="4530725"/>
          </a:xfrm>
        </p:spPr>
        <p:txBody>
          <a:bodyPr>
            <a:normAutofit fontScale="70000" lnSpcReduction="20000"/>
          </a:bodyPr>
          <a:lstStyle/>
          <a:p>
            <a:pPr>
              <a:defRPr/>
            </a:pPr>
            <a:r>
              <a:rPr lang="en-US" dirty="0" smtClean="0"/>
              <a:t>Public</a:t>
            </a:r>
          </a:p>
          <a:p>
            <a:pPr>
              <a:defRPr/>
            </a:pPr>
            <a:r>
              <a:rPr lang="en-US" dirty="0" smtClean="0"/>
              <a:t>Private</a:t>
            </a:r>
          </a:p>
          <a:p>
            <a:pPr>
              <a:defRPr/>
            </a:pPr>
            <a:r>
              <a:rPr lang="en-US" dirty="0" smtClean="0"/>
              <a:t>For-profit colleges</a:t>
            </a:r>
          </a:p>
          <a:p>
            <a:pPr>
              <a:defRPr/>
            </a:pPr>
            <a:r>
              <a:rPr lang="en-US" dirty="0" smtClean="0"/>
              <a:t>4-Year colleges</a:t>
            </a:r>
            <a:endParaRPr lang="en-US" dirty="0"/>
          </a:p>
          <a:p>
            <a:pPr>
              <a:defRPr/>
            </a:pPr>
            <a:r>
              <a:rPr lang="en-US" dirty="0" smtClean="0"/>
              <a:t>2-Year colleges / junior colleges</a:t>
            </a:r>
          </a:p>
          <a:p>
            <a:pPr>
              <a:defRPr/>
            </a:pPr>
            <a:r>
              <a:rPr lang="en-US" dirty="0" smtClean="0"/>
              <a:t>Liberal Arts colleges</a:t>
            </a:r>
          </a:p>
          <a:p>
            <a:pPr>
              <a:defRPr/>
            </a:pPr>
            <a:r>
              <a:rPr lang="en-US" dirty="0" smtClean="0"/>
              <a:t>Universities</a:t>
            </a:r>
          </a:p>
          <a:p>
            <a:pPr>
              <a:defRPr/>
            </a:pPr>
            <a:r>
              <a:rPr lang="en-US" dirty="0" smtClean="0"/>
              <a:t>Community colleges</a:t>
            </a:r>
          </a:p>
          <a:p>
            <a:pPr>
              <a:defRPr/>
            </a:pPr>
            <a:r>
              <a:rPr lang="en-US" dirty="0" smtClean="0"/>
              <a:t>Vocational-technical and career  colleges</a:t>
            </a:r>
          </a:p>
          <a:p>
            <a:pPr>
              <a:defRPr/>
            </a:pPr>
            <a:r>
              <a:rPr lang="en-US" dirty="0" smtClean="0"/>
              <a:t>Other colleges with special focuses (e.g. HBCU’s – historically black colleges and universities)  </a:t>
            </a:r>
          </a:p>
          <a:p>
            <a:pPr marL="0" indent="0" algn="r">
              <a:lnSpc>
                <a:spcPct val="120000"/>
              </a:lnSpc>
              <a:spcBef>
                <a:spcPts val="0"/>
              </a:spcBef>
              <a:buNone/>
              <a:defRPr/>
            </a:pPr>
            <a:r>
              <a:rPr lang="en-US" sz="1200" dirty="0"/>
              <a:t>"Types of Colleges: The Basics." </a:t>
            </a:r>
            <a:r>
              <a:rPr lang="en-US" sz="1200" i="1" dirty="0"/>
              <a:t>Big Future</a:t>
            </a:r>
            <a:r>
              <a:rPr lang="en-US" sz="1200" dirty="0"/>
              <a:t>. College Board, 1 Jan. 2014. Web. 13 Aug. 2014. </a:t>
            </a:r>
            <a:endParaRPr lang="en-US" sz="1200" dirty="0" smtClean="0"/>
          </a:p>
          <a:p>
            <a:pPr marL="0" indent="0" algn="r">
              <a:lnSpc>
                <a:spcPct val="120000"/>
              </a:lnSpc>
              <a:spcBef>
                <a:spcPts val="0"/>
              </a:spcBef>
              <a:buNone/>
              <a:defRPr/>
            </a:pPr>
            <a:r>
              <a:rPr lang="en-US" sz="1200" dirty="0" smtClean="0"/>
              <a:t>&lt;</a:t>
            </a:r>
            <a:r>
              <a:rPr lang="en-US" sz="1200" dirty="0"/>
              <a:t>https://bigfuture.collegeboard.org/find-colleges/college-101/types-of-colleges-the-basics&gt;.</a:t>
            </a:r>
            <a:endParaRPr lang="en-US" sz="1200" dirty="0" smtClean="0"/>
          </a:p>
          <a:p>
            <a:pPr>
              <a:lnSpc>
                <a:spcPct val="120000"/>
              </a:lnSpc>
              <a:spcBef>
                <a:spcPts val="0"/>
              </a:spcBef>
              <a:defRPr/>
            </a:pPr>
            <a:endParaRPr lang="en-US" dirty="0" smtClean="0"/>
          </a:p>
          <a:p>
            <a:pPr>
              <a:defRPr/>
            </a:pPr>
            <a:endParaRPr lang="en-US" dirty="0"/>
          </a:p>
          <a:p>
            <a:pPr algn="ctr" eaLnBrk="1" hangingPunct="1">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Types of Aid Available</a:t>
            </a:r>
            <a:endParaRPr lang="en-US" sz="3600" b="1">
              <a:solidFill>
                <a:prstClr val="black"/>
              </a:solidFill>
              <a:latin typeface="Arial Narrow" pitchFamily="34" charset="0"/>
              <a:ea typeface="ＭＳ Ｐゴシック" pitchFamily="34" charset="-128"/>
            </a:endParaRPr>
          </a:p>
        </p:txBody>
      </p:sp>
      <p:sp>
        <p:nvSpPr>
          <p:cNvPr id="34819" name="Text Box 8"/>
          <p:cNvSpPr txBox="1">
            <a:spLocks noChangeArrowheads="1"/>
          </p:cNvSpPr>
          <p:nvPr/>
        </p:nvSpPr>
        <p:spPr bwMode="auto">
          <a:xfrm>
            <a:off x="457200" y="2417763"/>
            <a:ext cx="8153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GRANTS (Money gift to student, not repaid)</a:t>
            </a:r>
            <a:endParaRPr lang="en-US" sz="2600" b="1">
              <a:solidFill>
                <a:srgbClr val="0D3692"/>
              </a:solidFill>
              <a:latin typeface="TradeGothic BoldCondTwenty" charset="0"/>
              <a:ea typeface="ＭＳ Ｐゴシック" pitchFamily="34" charset="-128"/>
            </a:endParaRPr>
          </a:p>
        </p:txBody>
      </p:sp>
      <p:sp>
        <p:nvSpPr>
          <p:cNvPr id="34820" name="Text Box 9"/>
          <p:cNvSpPr txBox="1">
            <a:spLocks noChangeArrowheads="1"/>
          </p:cNvSpPr>
          <p:nvPr/>
        </p:nvSpPr>
        <p:spPr bwMode="auto">
          <a:xfrm>
            <a:off x="457200" y="288925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Federal Grants (Pell)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Entitlement aid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State Grants </a:t>
            </a:r>
            <a:r>
              <a:rPr lang="en-US" dirty="0">
                <a:solidFill>
                  <a:prstClr val="white"/>
                </a:solidFill>
                <a:latin typeface="Arial" pitchFamily="34" charset="0"/>
                <a:ea typeface="ＭＳ Ｐゴシック" pitchFamily="34" charset="-128"/>
              </a:rPr>
              <a:t>(TAP)</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SEOG</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College/University Grant</a:t>
            </a:r>
            <a:endParaRPr lang="en-US" sz="2000" dirty="0">
              <a:solidFill>
                <a:prstClr val="white">
                  <a:lumMod val="65000"/>
                </a:prstClr>
              </a:solidFill>
              <a:latin typeface="TradeGothic Light" charset="0"/>
              <a:ea typeface="ＭＳ Ｐゴシック" pitchFamily="34" charset="-128"/>
            </a:endParaRPr>
          </a:p>
        </p:txBody>
      </p:sp>
      <p:sp>
        <p:nvSpPr>
          <p:cNvPr id="34821" name="Text Box 8"/>
          <p:cNvSpPr txBox="1">
            <a:spLocks noChangeArrowheads="1"/>
          </p:cNvSpPr>
          <p:nvPr/>
        </p:nvSpPr>
        <p:spPr bwMode="auto">
          <a:xfrm>
            <a:off x="457200" y="4695825"/>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Federal Work Study: (Money earned through employment)</a:t>
            </a:r>
            <a:endParaRPr lang="en-US" sz="2600" b="1">
              <a:solidFill>
                <a:srgbClr val="0D3692"/>
              </a:solidFill>
              <a:latin typeface="TradeGothic BoldCondTwenty" charset="0"/>
              <a:ea typeface="ＭＳ Ｐゴシック" pitchFamily="34" charset="-128"/>
            </a:endParaRPr>
          </a:p>
        </p:txBody>
      </p:sp>
      <p:sp>
        <p:nvSpPr>
          <p:cNvPr id="34822" name="Text Box 9"/>
          <p:cNvSpPr txBox="1">
            <a:spLocks noChangeArrowheads="1"/>
          </p:cNvSpPr>
          <p:nvPr/>
        </p:nvSpPr>
        <p:spPr bwMode="auto">
          <a:xfrm>
            <a:off x="457200" y="5167313"/>
            <a:ext cx="8153400" cy="1081087"/>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Work-study eligibility is noted on the award letter and generally used for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living expenses.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 obtains a job on campus and gets paid an hourly wage.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Loans (money that must be repaid)</a:t>
            </a:r>
            <a:endParaRPr lang="en-US" sz="3600" b="1">
              <a:solidFill>
                <a:prstClr val="black"/>
              </a:solidFill>
              <a:latin typeface="Arial Narrow" pitchFamily="34" charset="0"/>
              <a:ea typeface="ＭＳ Ｐゴシック" pitchFamily="34" charset="-128"/>
            </a:endParaRPr>
          </a:p>
        </p:txBody>
      </p:sp>
      <p:sp>
        <p:nvSpPr>
          <p:cNvPr id="35843" name="Text Box 8"/>
          <p:cNvSpPr txBox="1">
            <a:spLocks noChangeArrowheads="1"/>
          </p:cNvSpPr>
          <p:nvPr/>
        </p:nvSpPr>
        <p:spPr bwMode="auto">
          <a:xfrm>
            <a:off x="457200" y="2417763"/>
            <a:ext cx="8153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Stafford Loan</a:t>
            </a:r>
            <a:endParaRPr lang="en-US" sz="2600" b="1">
              <a:solidFill>
                <a:srgbClr val="0D3692"/>
              </a:solidFill>
              <a:latin typeface="TradeGothic BoldCondTwenty" charset="0"/>
              <a:ea typeface="ＭＳ Ｐゴシック" pitchFamily="34" charset="-128"/>
            </a:endParaRPr>
          </a:p>
        </p:txBody>
      </p:sp>
      <p:sp>
        <p:nvSpPr>
          <p:cNvPr id="35844" name="Text Box 9"/>
          <p:cNvSpPr txBox="1">
            <a:spLocks noChangeArrowheads="1"/>
          </p:cNvSpPr>
          <p:nvPr/>
        </p:nvSpPr>
        <p:spPr bwMode="auto">
          <a:xfrm>
            <a:off x="457200" y="2889250"/>
            <a:ext cx="8153400" cy="2409825"/>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Subsidized :</a:t>
            </a:r>
            <a:r>
              <a:rPr lang="en-US" dirty="0" err="1">
                <a:solidFill>
                  <a:prstClr val="white">
                    <a:lumMod val="65000"/>
                  </a:prstClr>
                </a:solidFill>
                <a:latin typeface="Arial" pitchFamily="34" charset="0"/>
                <a:ea typeface="ＭＳ Ｐゴシック" pitchFamily="34" charset="-128"/>
              </a:rPr>
              <a:t>gov</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t pays the interest on loan during in-school, grace, and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deferment periods</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Unsubsidized: interest accrues during in-school, grace and deferment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periods. Interest can be paid by student or capitalized.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Offered to all students regardless of EFC</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Repayment begins 6 months after graduation or when the student stops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attending college. </a:t>
            </a:r>
          </a:p>
        </p:txBody>
      </p:sp>
      <p:sp>
        <p:nvSpPr>
          <p:cNvPr id="35845" name="Text Box 8"/>
          <p:cNvSpPr txBox="1">
            <a:spLocks noChangeArrowheads="1"/>
          </p:cNvSpPr>
          <p:nvPr/>
        </p:nvSpPr>
        <p:spPr bwMode="auto">
          <a:xfrm>
            <a:off x="457200" y="5257800"/>
            <a:ext cx="7772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Federal Work Study: (Money earned through employment) </a:t>
            </a:r>
            <a:endParaRPr lang="en-US" sz="2600" b="1">
              <a:solidFill>
                <a:srgbClr val="0D3692"/>
              </a:solidFill>
              <a:latin typeface="TradeGothic BoldCondTwenty" charset="0"/>
              <a:ea typeface="ＭＳ Ｐゴシック" pitchFamily="34" charset="-128"/>
            </a:endParaRPr>
          </a:p>
        </p:txBody>
      </p:sp>
      <p:sp>
        <p:nvSpPr>
          <p:cNvPr id="35846" name="Text Box 9"/>
          <p:cNvSpPr txBox="1">
            <a:spLocks noChangeArrowheads="1"/>
          </p:cNvSpPr>
          <p:nvPr/>
        </p:nvSpPr>
        <p:spPr bwMode="auto">
          <a:xfrm>
            <a:off x="457200" y="5729288"/>
            <a:ext cx="8153400" cy="747712"/>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Gov</a:t>
            </a:r>
            <a:r>
              <a:rPr lang="ja-JP" altLang="en-US">
                <a:solidFill>
                  <a:prstClr val="white">
                    <a:lumMod val="65000"/>
                  </a:prstClr>
                </a:solidFill>
                <a:latin typeface="Arial" pitchFamily="34" charset="0"/>
              </a:rPr>
              <a:t>’</a:t>
            </a:r>
            <a:r>
              <a:rPr lang="en-US" altLang="ja-JP" dirty="0">
                <a:solidFill>
                  <a:prstClr val="white">
                    <a:lumMod val="65000"/>
                  </a:prstClr>
                </a:solidFill>
                <a:latin typeface="Arial" pitchFamily="34" charset="0"/>
              </a:rPr>
              <a:t>t regulated loan that parents can take to fund student up to cost of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attendance minus any other aid.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Loans continued…</a:t>
            </a:r>
            <a:endParaRPr lang="en-US" sz="3600" b="1">
              <a:solidFill>
                <a:prstClr val="black"/>
              </a:solidFill>
              <a:latin typeface="Arial Narrow" pitchFamily="34" charset="0"/>
              <a:ea typeface="ＭＳ Ｐゴシック" pitchFamily="34" charset="-128"/>
            </a:endParaRPr>
          </a:p>
        </p:txBody>
      </p:sp>
      <p:sp>
        <p:nvSpPr>
          <p:cNvPr id="36867" name="Text Box 8"/>
          <p:cNvSpPr txBox="1">
            <a:spLocks noChangeArrowheads="1"/>
          </p:cNvSpPr>
          <p:nvPr/>
        </p:nvSpPr>
        <p:spPr bwMode="auto">
          <a:xfrm>
            <a:off x="457200" y="2417763"/>
            <a:ext cx="8153400" cy="492125"/>
          </a:xfrm>
          <a:prstGeom prst="rect">
            <a:avLst/>
          </a:prstGeom>
          <a:noFill/>
          <a:ln w="9525">
            <a:noFill/>
            <a:miter lim="800000"/>
            <a:headEnd/>
            <a:tailEnd/>
          </a:ln>
        </p:spPr>
        <p:txBody>
          <a:bodyPr>
            <a:spAutoFit/>
          </a:bodyPr>
          <a:lstStyle/>
          <a:p>
            <a:pPr>
              <a:spcBef>
                <a:spcPct val="50000"/>
              </a:spcBef>
            </a:pPr>
            <a:r>
              <a:rPr lang="en-US" sz="2600" b="1">
                <a:solidFill>
                  <a:srgbClr val="0D3692"/>
                </a:solidFill>
                <a:latin typeface="Arial Narrow" pitchFamily="34" charset="0"/>
                <a:ea typeface="ＭＳ Ｐゴシック" pitchFamily="34" charset="-128"/>
              </a:rPr>
              <a:t>Private Loan</a:t>
            </a:r>
            <a:endParaRPr lang="en-US" sz="2600" b="1">
              <a:solidFill>
                <a:srgbClr val="0D3692"/>
              </a:solidFill>
              <a:latin typeface="TradeGothic BoldCondTwenty" charset="0"/>
              <a:ea typeface="ＭＳ Ｐゴシック" pitchFamily="34" charset="-128"/>
            </a:endParaRPr>
          </a:p>
        </p:txBody>
      </p:sp>
      <p:sp>
        <p:nvSpPr>
          <p:cNvPr id="36868" name="Text Box 9"/>
          <p:cNvSpPr txBox="1">
            <a:spLocks noChangeArrowheads="1"/>
          </p:cNvSpPr>
          <p:nvPr/>
        </p:nvSpPr>
        <p:spPr bwMode="auto">
          <a:xfrm>
            <a:off x="457200" y="2889250"/>
            <a:ext cx="8153400" cy="2056204"/>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Students are approved based on credit history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May need cosigner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Can borrow up to COA minus other aid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Rate is variable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Colleges certify the loan, receive the funds, then post to a student</a:t>
            </a:r>
            <a:r>
              <a:rPr lang="ja-JP" altLang="en-US" dirty="0">
                <a:solidFill>
                  <a:prstClr val="white">
                    <a:lumMod val="65000"/>
                  </a:prstClr>
                </a:solidFill>
                <a:latin typeface="Arial" pitchFamily="34" charset="0"/>
              </a:rPr>
              <a:t>’</a:t>
            </a:r>
            <a:r>
              <a:rPr lang="en-US" altLang="ja-JP" dirty="0">
                <a:solidFill>
                  <a:prstClr val="white">
                    <a:lumMod val="65000"/>
                  </a:prstClr>
                </a:solidFill>
                <a:latin typeface="Arial" pitchFamily="34" charset="0"/>
              </a:rPr>
              <a:t>s account.</a:t>
            </a:r>
            <a:endParaRPr lang="en-US" dirty="0">
              <a:solidFill>
                <a:prstClr val="white">
                  <a:lumMod val="65000"/>
                </a:prstClr>
              </a:solidFill>
              <a:latin typeface="Arial" pitchFamily="34" charset="0"/>
              <a:ea typeface="ＭＳ Ｐゴシック" pitchFamily="34" charset="-12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FAFSA</a:t>
            </a:r>
            <a:endParaRPr lang="en-US" sz="3600" b="1">
              <a:solidFill>
                <a:prstClr val="black"/>
              </a:solidFill>
              <a:latin typeface="Arial Narrow" pitchFamily="34" charset="0"/>
              <a:ea typeface="ＭＳ Ｐゴシック" pitchFamily="34" charset="-128"/>
            </a:endParaRPr>
          </a:p>
        </p:txBody>
      </p:sp>
      <p:sp>
        <p:nvSpPr>
          <p:cNvPr id="38915" name="Text Box 9"/>
          <p:cNvSpPr txBox="1">
            <a:spLocks noChangeArrowheads="1"/>
          </p:cNvSpPr>
          <p:nvPr/>
        </p:nvSpPr>
        <p:spPr bwMode="auto">
          <a:xfrm>
            <a:off x="457200" y="228600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Free Application For Federal Student Aid (FAFSA)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Free federal application</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Bases on earnings for the prior year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Available January 1st of each year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Check with each college for their priority filing deadline.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CSS Profile</a:t>
            </a:r>
            <a:endParaRPr lang="en-US" sz="3600" b="1">
              <a:solidFill>
                <a:prstClr val="black"/>
              </a:solidFill>
              <a:latin typeface="Arial Narrow" pitchFamily="34" charset="0"/>
              <a:ea typeface="ＭＳ Ｐゴシック" pitchFamily="34" charset="-128"/>
            </a:endParaRPr>
          </a:p>
        </p:txBody>
      </p:sp>
      <p:sp>
        <p:nvSpPr>
          <p:cNvPr id="40963" name="Text Box 9"/>
          <p:cNvSpPr txBox="1">
            <a:spLocks noChangeArrowheads="1"/>
          </p:cNvSpPr>
          <p:nvPr/>
        </p:nvSpPr>
        <p:spPr bwMode="auto">
          <a:xfrm>
            <a:off x="457200" y="2286000"/>
            <a:ext cx="8153400" cy="274161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Administered thru the College Board</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Used at select private institutions and private scholarship programs to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assess financial need for determining awards (local colleges: Fordham,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Barnard, Columbia)</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$25 initial application, $16 each additional school</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Fee waivers are available for first-time college applicants from low income </a:t>
            </a:r>
          </a:p>
          <a:p>
            <a:pPr>
              <a:lnSpc>
                <a:spcPct val="120000"/>
              </a:lnSpc>
              <a:tabLst>
                <a:tab pos="282575" algn="l"/>
              </a:tabLst>
            </a:pPr>
            <a:r>
              <a:rPr lang="en-US" dirty="0">
                <a:solidFill>
                  <a:prstClr val="white">
                    <a:lumMod val="65000"/>
                  </a:prstClr>
                </a:solidFill>
                <a:latin typeface="Arial" pitchFamily="34" charset="0"/>
                <a:ea typeface="ＭＳ Ｐゴシック" pitchFamily="34" charset="-128"/>
              </a:rPr>
              <a:t>    families.  </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Covers up to 6 records.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6"/>
          <p:cNvSpPr txBox="1">
            <a:spLocks noChangeArrowheads="1"/>
          </p:cNvSpPr>
          <p:nvPr/>
        </p:nvSpPr>
        <p:spPr bwMode="auto">
          <a:xfrm>
            <a:off x="457200" y="1676400"/>
            <a:ext cx="8001000" cy="646113"/>
          </a:xfrm>
          <a:prstGeom prst="rect">
            <a:avLst/>
          </a:prstGeom>
          <a:noFill/>
          <a:ln w="9525">
            <a:noFill/>
            <a:miter lim="800000"/>
            <a:headEnd/>
            <a:tailEnd/>
          </a:ln>
        </p:spPr>
        <p:txBody>
          <a:bodyPr>
            <a:spAutoFit/>
          </a:bodyPr>
          <a:lstStyle/>
          <a:p>
            <a:pPr>
              <a:spcBef>
                <a:spcPct val="50000"/>
              </a:spcBef>
            </a:pPr>
            <a:r>
              <a:rPr lang="en-US" sz="3600" b="1">
                <a:solidFill>
                  <a:srgbClr val="000000"/>
                </a:solidFill>
                <a:latin typeface="Arial Narrow" pitchFamily="34" charset="0"/>
                <a:ea typeface="ＭＳ Ｐゴシック" pitchFamily="34" charset="-128"/>
              </a:rPr>
              <a:t>Useful Websites</a:t>
            </a:r>
            <a:endParaRPr lang="en-US" sz="3600" b="1">
              <a:solidFill>
                <a:prstClr val="black"/>
              </a:solidFill>
              <a:latin typeface="Arial Narrow" pitchFamily="34" charset="0"/>
              <a:ea typeface="ＭＳ Ｐゴシック" pitchFamily="34" charset="-128"/>
            </a:endParaRPr>
          </a:p>
        </p:txBody>
      </p:sp>
      <p:sp>
        <p:nvSpPr>
          <p:cNvPr id="41987" name="Text Box 9"/>
          <p:cNvSpPr txBox="1">
            <a:spLocks noChangeArrowheads="1"/>
          </p:cNvSpPr>
          <p:nvPr/>
        </p:nvSpPr>
        <p:spPr bwMode="auto">
          <a:xfrm>
            <a:off x="457200" y="2286000"/>
            <a:ext cx="8153400" cy="1744663"/>
          </a:xfrm>
          <a:prstGeom prst="rect">
            <a:avLst/>
          </a:prstGeom>
          <a:noFill/>
          <a:ln w="9525">
            <a:noFill/>
            <a:miter lim="800000"/>
            <a:headEnd/>
            <a:tailEnd/>
          </a:ln>
        </p:spPr>
        <p:txBody>
          <a:bodyPr>
            <a:spAutoFit/>
          </a:bodyPr>
          <a:lstStyle/>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www.pin.ed.gov (FAFSA PIN site)</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www.fafsa.ed.gov (www.fafsa.ed.gov FAFSA on the Web)</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www.federalstudentaid.ed.gov (FAFSA 4caster)</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www.hesc.org (NYS Higher Education Services Corp.)</a:t>
            </a:r>
          </a:p>
          <a:p>
            <a:pPr>
              <a:lnSpc>
                <a:spcPct val="120000"/>
              </a:lnSpc>
              <a:buFont typeface="Webdings" pitchFamily="18" charset="2"/>
              <a:buBlip>
                <a:blip r:embed="rId3"/>
              </a:buBlip>
              <a:tabLst>
                <a:tab pos="282575" algn="l"/>
              </a:tabLst>
            </a:pPr>
            <a:r>
              <a:rPr lang="en-US" dirty="0">
                <a:solidFill>
                  <a:prstClr val="white">
                    <a:lumMod val="65000"/>
                  </a:prstClr>
                </a:solidFill>
                <a:latin typeface="Arial" pitchFamily="34" charset="0"/>
                <a:ea typeface="ＭＳ Ｐゴシック" pitchFamily="34" charset="-128"/>
              </a:rPr>
              <a:t> www.cuny.edu/financialaid (CUNY)</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Things to Consider</a:t>
            </a:r>
            <a:endParaRPr lang="en-US" dirty="0"/>
          </a:p>
        </p:txBody>
      </p:sp>
      <p:sp>
        <p:nvSpPr>
          <p:cNvPr id="3" name="Content Placeholder 2"/>
          <p:cNvSpPr>
            <a:spLocks noGrp="1"/>
          </p:cNvSpPr>
          <p:nvPr>
            <p:ph idx="1"/>
          </p:nvPr>
        </p:nvSpPr>
        <p:spPr>
          <a:xfrm>
            <a:off x="914400" y="1143000"/>
            <a:ext cx="6553200" cy="3810000"/>
          </a:xfrm>
        </p:spPr>
        <p:txBody>
          <a:bodyPr>
            <a:normAutofit fontScale="77500" lnSpcReduction="20000"/>
          </a:bodyPr>
          <a:lstStyle/>
          <a:p>
            <a:r>
              <a:rPr lang="en-US" dirty="0" smtClean="0"/>
              <a:t>Many colleges include campus safety questions in the application</a:t>
            </a:r>
          </a:p>
          <a:p>
            <a:pPr lvl="1"/>
            <a:r>
              <a:rPr lang="en-US" dirty="0" smtClean="0"/>
              <a:t>Students may be required to submit their discipline record for grades 9-12</a:t>
            </a:r>
          </a:p>
          <a:p>
            <a:pPr lvl="1"/>
            <a:r>
              <a:rPr lang="en-US" dirty="0" smtClean="0"/>
              <a:t>Conduct could affect a student’s  admissions consideration and eligibility to the institution and/or housing privileges</a:t>
            </a:r>
          </a:p>
          <a:p>
            <a:r>
              <a:rPr lang="en-US" dirty="0" smtClean="0"/>
              <a:t>Some colleges conduct background checks student applicants prior to college matriculation</a:t>
            </a:r>
          </a:p>
          <a:p>
            <a:r>
              <a:rPr lang="en-US" dirty="0" smtClean="0"/>
              <a:t>You may be required to provide a discipline record for grades 9-12 to access your conduct</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Carolina Resources for College Searches</a:t>
            </a:r>
            <a:endParaRPr lang="en-US" dirty="0"/>
          </a:p>
        </p:txBody>
      </p:sp>
      <p:sp>
        <p:nvSpPr>
          <p:cNvPr id="3" name="Content Placeholder 2"/>
          <p:cNvSpPr>
            <a:spLocks noGrp="1"/>
          </p:cNvSpPr>
          <p:nvPr>
            <p:ph idx="1"/>
          </p:nvPr>
        </p:nvSpPr>
        <p:spPr>
          <a:xfrm>
            <a:off x="990600" y="1905000"/>
            <a:ext cx="7315200" cy="4191000"/>
          </a:xfrm>
        </p:spPr>
        <p:txBody>
          <a:bodyPr>
            <a:normAutofit fontScale="70000" lnSpcReduction="20000"/>
          </a:bodyPr>
          <a:lstStyle/>
          <a:p>
            <a:r>
              <a:rPr lang="en-US" dirty="0" smtClean="0"/>
              <a:t>SCCango.org (SC Can Go)</a:t>
            </a:r>
          </a:p>
          <a:p>
            <a:pPr lvl="1"/>
            <a:r>
              <a:rPr lang="en-US" dirty="0" smtClean="0"/>
              <a:t>College Application Month Events</a:t>
            </a:r>
          </a:p>
          <a:p>
            <a:r>
              <a:rPr lang="en-US" dirty="0" smtClean="0"/>
              <a:t>Educational Opportunity Fairs</a:t>
            </a:r>
          </a:p>
          <a:p>
            <a:pPr lvl="1"/>
            <a:r>
              <a:rPr lang="en-US" dirty="0" smtClean="0"/>
              <a:t>At a school near you this fall</a:t>
            </a:r>
          </a:p>
          <a:p>
            <a:r>
              <a:rPr lang="en-US" dirty="0" smtClean="0"/>
              <a:t>SC Commission of Higher Education</a:t>
            </a:r>
          </a:p>
          <a:p>
            <a:pPr lvl="1"/>
            <a:r>
              <a:rPr lang="en-US" dirty="0" smtClean="0"/>
              <a:t>Hosts plethora of information and topics related to college readiness</a:t>
            </a:r>
          </a:p>
          <a:p>
            <a:r>
              <a:rPr lang="en-US" dirty="0" smtClean="0"/>
              <a:t>SCOIS.net (SC Occupational Information System)</a:t>
            </a:r>
          </a:p>
          <a:p>
            <a:pPr lvl="1"/>
            <a:r>
              <a:rPr lang="en-US" dirty="0" smtClean="0"/>
              <a:t>Personal login information required for optimal use</a:t>
            </a:r>
          </a:p>
          <a:p>
            <a:r>
              <a:rPr lang="en-US" dirty="0" smtClean="0"/>
              <a:t>School Counselors</a:t>
            </a:r>
          </a:p>
          <a:p>
            <a:pPr lvl="1"/>
            <a:r>
              <a:rPr lang="en-US" dirty="0" smtClean="0"/>
              <a:t>Guidance Counselors and Career Specialists</a:t>
            </a:r>
          </a:p>
          <a:p>
            <a:r>
              <a:rPr lang="en-US" dirty="0" smtClean="0"/>
              <a:t>And More.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a:t>
            </a:r>
            <a:endParaRPr lang="en-US" dirty="0"/>
          </a:p>
        </p:txBody>
      </p:sp>
      <p:sp>
        <p:nvSpPr>
          <p:cNvPr id="5" name="Content Placeholder 4"/>
          <p:cNvSpPr>
            <a:spLocks noGrp="1"/>
          </p:cNvSpPr>
          <p:nvPr>
            <p:ph idx="1"/>
          </p:nvPr>
        </p:nvSpPr>
        <p:spPr>
          <a:xfrm>
            <a:off x="838200" y="1066800"/>
            <a:ext cx="7315200" cy="5257800"/>
          </a:xfrm>
        </p:spPr>
        <p:txBody>
          <a:bodyPr>
            <a:normAutofit fontScale="55000" lnSpcReduction="20000"/>
          </a:bodyPr>
          <a:lstStyle/>
          <a:p>
            <a:r>
              <a:rPr lang="en-US" dirty="0" smtClean="0"/>
              <a:t>According to  SC CHE:</a:t>
            </a:r>
          </a:p>
          <a:p>
            <a:pPr>
              <a:buNone/>
            </a:pPr>
            <a:r>
              <a:rPr lang="en-US" dirty="0" smtClean="0"/>
              <a:t>“Accreditation is a nongovernmental, voluntary, peer evaluation process. To become accredited by an appropriately recognized accrediting agency, institutions and programs must show that they meet certain standards established by the accrediting agency. </a:t>
            </a:r>
          </a:p>
          <a:p>
            <a:pPr>
              <a:buNone/>
            </a:pPr>
            <a:r>
              <a:rPr lang="en-US" dirty="0" smtClean="0"/>
              <a:t>“Institutional” accrediting agencies establish standards for the entire institution. “Program” or “specialized” accrediting agencies establish standards that apply to programs, departments, or schools for specific fields of study such as education, nursing, or engineering. </a:t>
            </a:r>
          </a:p>
          <a:p>
            <a:pPr>
              <a:buNone/>
            </a:pPr>
            <a:r>
              <a:rPr lang="en-US" dirty="0" smtClean="0"/>
              <a:t>Accreditation does not provide automatic acceptance by an institution of credit earned at another institution, nor does it assure employment of graduates by employers. </a:t>
            </a:r>
          </a:p>
          <a:p>
            <a:r>
              <a:rPr lang="en-US" dirty="0" smtClean="0"/>
              <a:t>The US Department of Education (USDE) reviews and recognizes accrediting agencies. Accreditation by a USDE-recognized accrediting agency is one criterion for institutional eligibility for Federal funds. Another indicator of credibility for accrediting agencies is membership with the Council for Higher Education Accreditation (CHEA). CHEA is a nongovernmental organization that evaluates and recognizes the work of its member accrediting agencies. Beware of institutions that publish accreditation by an agency that is not recognized by USDE or CHEA. </a:t>
            </a:r>
          </a:p>
          <a:p>
            <a:r>
              <a:rPr lang="en-US" dirty="0" smtClean="0"/>
              <a:t>To find out if an institution has recognized accreditation, get the name of the agency that accredits the institution. Then check the name of the agency on the CHEA http://www.chea.org/ and USDE http://www.ed.gov/admins/finaid/accred/index.html online directories. “</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a:t>
            </a:r>
            <a:endParaRPr lang="en-US" dirty="0"/>
          </a:p>
        </p:txBody>
      </p:sp>
      <p:sp>
        <p:nvSpPr>
          <p:cNvPr id="5" name="Content Placeholder 4"/>
          <p:cNvSpPr>
            <a:spLocks noGrp="1"/>
          </p:cNvSpPr>
          <p:nvPr>
            <p:ph idx="1"/>
          </p:nvPr>
        </p:nvSpPr>
        <p:spPr>
          <a:xfrm>
            <a:off x="838200" y="1066800"/>
            <a:ext cx="7315200" cy="5257800"/>
          </a:xfrm>
        </p:spPr>
        <p:txBody>
          <a:bodyPr>
            <a:normAutofit/>
          </a:bodyPr>
          <a:lstStyle/>
          <a:p>
            <a:r>
              <a:rPr lang="en-US" dirty="0" smtClean="0"/>
              <a:t>Let’s watch this video to learn more about accreditation and it’s importance!</a:t>
            </a:r>
          </a:p>
          <a:p>
            <a:endParaRPr lang="en-US" dirty="0"/>
          </a:p>
        </p:txBody>
      </p:sp>
      <p:sp>
        <p:nvSpPr>
          <p:cNvPr id="4" name="TextBox 3"/>
          <p:cNvSpPr txBox="1"/>
          <p:nvPr/>
        </p:nvSpPr>
        <p:spPr>
          <a:xfrm>
            <a:off x="990600" y="2729076"/>
            <a:ext cx="6781800" cy="400110"/>
          </a:xfrm>
          <a:prstGeom prst="rect">
            <a:avLst/>
          </a:prstGeom>
          <a:noFill/>
        </p:spPr>
        <p:txBody>
          <a:bodyPr wrap="square" rtlCol="0">
            <a:spAutoFit/>
          </a:bodyPr>
          <a:lstStyle/>
          <a:p>
            <a:pPr algn="ctr"/>
            <a:r>
              <a:rPr lang="en-US" sz="2000" dirty="0">
                <a:latin typeface="+mn-lt"/>
              </a:rPr>
              <a:t>Link to Video: https://youtu.be/2zBdyBNwwmo</a:t>
            </a:r>
          </a:p>
        </p:txBody>
      </p:sp>
    </p:spTree>
    <p:extLst>
      <p:ext uri="{BB962C8B-B14F-4D97-AF65-F5344CB8AC3E}">
        <p14:creationId xmlns:p14="http://schemas.microsoft.com/office/powerpoint/2010/main" val="3040037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College Degrees</a:t>
            </a:r>
            <a:endParaRPr lang="en-US" dirty="0"/>
          </a:p>
        </p:txBody>
      </p:sp>
      <p:sp>
        <p:nvSpPr>
          <p:cNvPr id="5" name="Content Placeholder 4"/>
          <p:cNvSpPr>
            <a:spLocks noGrp="1"/>
          </p:cNvSpPr>
          <p:nvPr>
            <p:ph idx="1"/>
          </p:nvPr>
        </p:nvSpPr>
        <p:spPr>
          <a:xfrm>
            <a:off x="609600" y="1905000"/>
            <a:ext cx="7696200" cy="2971800"/>
          </a:xfrm>
        </p:spPr>
        <p:txBody>
          <a:bodyPr>
            <a:normAutofit fontScale="55000" lnSpcReduction="20000"/>
          </a:bodyPr>
          <a:lstStyle/>
          <a:p>
            <a:r>
              <a:rPr lang="en-US" dirty="0" smtClean="0"/>
              <a:t>Associate</a:t>
            </a:r>
          </a:p>
          <a:p>
            <a:pPr lvl="1"/>
            <a:r>
              <a:rPr lang="en-US" dirty="0" smtClean="0"/>
              <a:t>Associate of Arts (A.A.), Associate of Science (A.S.), Associate Degree in Nursing (ADN), etc.</a:t>
            </a:r>
          </a:p>
          <a:p>
            <a:r>
              <a:rPr lang="en-US" dirty="0" smtClean="0"/>
              <a:t>Bachelor’s (or baccalaureate)</a:t>
            </a:r>
          </a:p>
          <a:p>
            <a:pPr lvl="1"/>
            <a:r>
              <a:rPr lang="en-US" dirty="0" smtClean="0"/>
              <a:t>Bachelor of Arts, Bachelor of Science, Bachelor of Science in Nursing (BSN), etc.</a:t>
            </a:r>
          </a:p>
          <a:p>
            <a:r>
              <a:rPr lang="en-US" dirty="0" smtClean="0"/>
              <a:t>Graduate</a:t>
            </a:r>
          </a:p>
          <a:p>
            <a:r>
              <a:rPr lang="en-US" dirty="0" smtClean="0"/>
              <a:t>Professional </a:t>
            </a:r>
          </a:p>
          <a:p>
            <a:r>
              <a:rPr lang="en-US" dirty="0" smtClean="0"/>
              <a:t>Joint</a:t>
            </a:r>
          </a:p>
          <a:p>
            <a:r>
              <a:rPr lang="en-US" dirty="0" smtClean="0"/>
              <a:t>Liberal Arts and Career Combination</a:t>
            </a:r>
          </a:p>
          <a:p>
            <a:pPr marL="0" indent="0" algn="r">
              <a:lnSpc>
                <a:spcPct val="120000"/>
              </a:lnSpc>
              <a:spcBef>
                <a:spcPts val="0"/>
              </a:spcBef>
              <a:buNone/>
              <a:defRPr/>
            </a:pPr>
            <a:r>
              <a:rPr lang="en-US" sz="1300" dirty="0" smtClean="0"/>
              <a:t>	</a:t>
            </a:r>
            <a:endParaRPr lang="en-US" sz="1300" dirty="0"/>
          </a:p>
          <a:p>
            <a:pPr marL="0" indent="0" algn="r">
              <a:lnSpc>
                <a:spcPct val="120000"/>
              </a:lnSpc>
              <a:spcBef>
                <a:spcPts val="0"/>
              </a:spcBef>
              <a:buNone/>
              <a:defRPr/>
            </a:pPr>
            <a:r>
              <a:rPr lang="en-US" sz="1000" dirty="0" smtClean="0"/>
              <a:t>“Quick Guide: Your College Degree Options." </a:t>
            </a:r>
            <a:r>
              <a:rPr lang="en-US" sz="1000" i="1" dirty="0"/>
              <a:t>Big Future</a:t>
            </a:r>
            <a:r>
              <a:rPr lang="en-US" sz="1000" dirty="0"/>
              <a:t>. College </a:t>
            </a:r>
            <a:r>
              <a:rPr lang="en-US" sz="1000" dirty="0" smtClean="0"/>
              <a:t>Board, 1 </a:t>
            </a:r>
            <a:r>
              <a:rPr lang="en-US" sz="1000" dirty="0"/>
              <a:t>Jan. 2014. Web. 13 Aug. 2014. </a:t>
            </a:r>
          </a:p>
          <a:p>
            <a:pPr marL="0" indent="0" algn="r">
              <a:lnSpc>
                <a:spcPct val="120000"/>
              </a:lnSpc>
              <a:spcBef>
                <a:spcPts val="0"/>
              </a:spcBef>
              <a:buNone/>
              <a:defRPr/>
            </a:pPr>
            <a:r>
              <a:rPr lang="en-US" sz="1000" dirty="0"/>
              <a:t>&lt;https://bigfuture.collegeboard.org/find-colleges/college-101/quick-guide-your-college-degree-options&gt;.</a:t>
            </a:r>
          </a:p>
          <a:p>
            <a:pPr>
              <a:lnSpc>
                <a:spcPct val="120000"/>
              </a:lnSpc>
              <a:spcBef>
                <a:spcPts val="0"/>
              </a:spcBef>
              <a:defRPr/>
            </a:pPr>
            <a:endParaRPr lang="en-US" sz="1000" dirty="0"/>
          </a:p>
        </p:txBody>
      </p:sp>
    </p:spTree>
    <p:extLst>
      <p:ext uri="{BB962C8B-B14F-4D97-AF65-F5344CB8AC3E}">
        <p14:creationId xmlns:p14="http://schemas.microsoft.com/office/powerpoint/2010/main" val="27843332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a:xfrm>
            <a:off x="533400" y="1905000"/>
            <a:ext cx="7772400" cy="3733800"/>
          </a:xfrm>
        </p:spPr>
        <p:txBody>
          <a:bodyPr>
            <a:normAutofit fontScale="92500" lnSpcReduction="10000"/>
          </a:bodyPr>
          <a:lstStyle/>
          <a:p>
            <a:pPr>
              <a:buNone/>
            </a:pPr>
            <a:r>
              <a:rPr lang="en-US" sz="2000" dirty="0" smtClean="0"/>
              <a:t>Alexis would like to become a registered nurse. Isaac, her classmate is considering becoming a registered nurse too, but has goals of ultimately becoming a nurse practitioner. </a:t>
            </a:r>
          </a:p>
          <a:p>
            <a:pPr>
              <a:buNone/>
            </a:pPr>
            <a:r>
              <a:rPr lang="en-US" sz="2000" dirty="0" smtClean="0"/>
              <a:t>Alexis plans to attend Francis Marion University to major in pre-nursing , the 2-step nursing program. </a:t>
            </a:r>
          </a:p>
          <a:p>
            <a:pPr>
              <a:buNone/>
            </a:pPr>
            <a:endParaRPr lang="en-US" sz="2000" dirty="0" smtClean="0"/>
          </a:p>
          <a:p>
            <a:pPr>
              <a:buNone/>
            </a:pPr>
            <a:r>
              <a:rPr lang="en-US" sz="2000" dirty="0" smtClean="0"/>
              <a:t>Is this university accredited? </a:t>
            </a:r>
          </a:p>
          <a:p>
            <a:pPr>
              <a:buNone/>
            </a:pPr>
            <a:r>
              <a:rPr lang="en-US" sz="2000" dirty="0" smtClean="0"/>
              <a:t>How can we check to find out? </a:t>
            </a:r>
          </a:p>
          <a:p>
            <a:pPr>
              <a:buNone/>
            </a:pPr>
            <a:r>
              <a:rPr lang="en-US" sz="2000" dirty="0" smtClean="0"/>
              <a:t>Bonus Question: Is the nursing program especially accredited? How can we check to find out?</a:t>
            </a:r>
          </a:p>
          <a:p>
            <a:pPr>
              <a:buNone/>
            </a:pP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Identifying “Good” Colleges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Group Activity:</a:t>
            </a:r>
          </a:p>
          <a:p>
            <a:pPr marL="0" indent="0">
              <a:buNone/>
            </a:pPr>
            <a:r>
              <a:rPr lang="en-US" dirty="0" smtClean="0"/>
              <a:t>Using the </a:t>
            </a:r>
            <a:r>
              <a:rPr lang="en-US" dirty="0" smtClean="0">
                <a:hlinkClick r:id="rId3"/>
              </a:rPr>
              <a:t>“Is This A Good School Brochure”</a:t>
            </a:r>
            <a:r>
              <a:rPr lang="en-US" dirty="0" smtClean="0"/>
              <a:t> let’s discuss how to identify good colleges</a:t>
            </a:r>
          </a:p>
          <a:p>
            <a:pPr marL="0" indent="0">
              <a:buNone/>
            </a:pPr>
            <a:endParaRPr lang="en-US" dirty="0"/>
          </a:p>
          <a:p>
            <a:pPr marL="0" indent="0">
              <a:buNone/>
            </a:pPr>
            <a:r>
              <a:rPr lang="en-US" sz="1400" dirty="0" smtClean="0"/>
              <a:t>Click on the highlighted text to access the brochure.</a:t>
            </a:r>
            <a:endParaRPr lang="en-US" sz="1400" dirty="0"/>
          </a:p>
        </p:txBody>
      </p:sp>
    </p:spTree>
    <p:extLst>
      <p:ext uri="{BB962C8B-B14F-4D97-AF65-F5344CB8AC3E}">
        <p14:creationId xmlns:p14="http://schemas.microsoft.com/office/powerpoint/2010/main" val="39320418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Prep Requirements</a:t>
            </a:r>
            <a:endParaRPr lang="en-US" dirty="0"/>
          </a:p>
        </p:txBody>
      </p:sp>
      <p:sp>
        <p:nvSpPr>
          <p:cNvPr id="3" name="Content Placeholder 2"/>
          <p:cNvSpPr>
            <a:spLocks noGrp="1"/>
          </p:cNvSpPr>
          <p:nvPr>
            <p:ph idx="1"/>
          </p:nvPr>
        </p:nvSpPr>
        <p:spPr>
          <a:xfrm>
            <a:off x="990600" y="1905000"/>
            <a:ext cx="7315200" cy="3733800"/>
          </a:xfrm>
        </p:spPr>
        <p:txBody>
          <a:bodyPr>
            <a:normAutofit fontScale="70000" lnSpcReduction="20000"/>
          </a:bodyPr>
          <a:lstStyle/>
          <a:p>
            <a:r>
              <a:rPr lang="en-US" dirty="0" smtClean="0">
                <a:hlinkClick r:id="rId3" action="ppaction://hlinkfile"/>
              </a:rPr>
              <a:t>SC CHE approved </a:t>
            </a:r>
            <a:r>
              <a:rPr lang="en-US" dirty="0" smtClean="0"/>
              <a:t>courses</a:t>
            </a:r>
          </a:p>
          <a:p>
            <a:r>
              <a:rPr lang="en-US" dirty="0" smtClean="0"/>
              <a:t>Requirements must be met in addition to </a:t>
            </a:r>
            <a:r>
              <a:rPr lang="en-US" dirty="0" smtClean="0">
                <a:hlinkClick r:id="rId4"/>
              </a:rPr>
              <a:t>SC graduation requirements</a:t>
            </a:r>
            <a:endParaRPr lang="en-US" dirty="0" smtClean="0"/>
          </a:p>
          <a:p>
            <a:pPr lvl="1"/>
            <a:r>
              <a:rPr lang="en-US" dirty="0" smtClean="0"/>
              <a:t>Passing the HSAP/Exit Exam is no longer a requirement to earn your SC high school diploma</a:t>
            </a:r>
          </a:p>
          <a:p>
            <a:r>
              <a:rPr lang="en-US" dirty="0" smtClean="0"/>
              <a:t>SC CHE college prep approved courses may overlap as SC graduation requirements</a:t>
            </a:r>
          </a:p>
          <a:p>
            <a:r>
              <a:rPr lang="en-US" dirty="0" smtClean="0"/>
              <a:t>Some colleges may have other course requirements in addition to the SC CHE college prep approved courses – check the college’s admissions requirements</a:t>
            </a:r>
          </a:p>
          <a:p>
            <a:pPr marL="0" indent="0">
              <a:buNone/>
            </a:pPr>
            <a:endParaRPr lang="en-US" sz="1500" dirty="0" smtClean="0"/>
          </a:p>
          <a:p>
            <a:pPr marL="0" indent="0">
              <a:buNone/>
            </a:pPr>
            <a:r>
              <a:rPr lang="en-US" sz="1500" dirty="0" smtClean="0"/>
              <a:t>Click on the highlighted text to access the information.</a:t>
            </a:r>
            <a:endParaRPr lang="en-US" sz="15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Communication</a:t>
            </a:r>
            <a:endParaRPr lang="en-US" dirty="0"/>
          </a:p>
        </p:txBody>
      </p:sp>
      <p:sp>
        <p:nvSpPr>
          <p:cNvPr id="3" name="Content Placeholder 2"/>
          <p:cNvSpPr>
            <a:spLocks noGrp="1"/>
          </p:cNvSpPr>
          <p:nvPr>
            <p:ph idx="1"/>
          </p:nvPr>
        </p:nvSpPr>
        <p:spPr>
          <a:xfrm>
            <a:off x="990600" y="990600"/>
            <a:ext cx="7315200" cy="5181600"/>
          </a:xfrm>
        </p:spPr>
        <p:txBody>
          <a:bodyPr>
            <a:normAutofit fontScale="55000" lnSpcReduction="20000"/>
          </a:bodyPr>
          <a:lstStyle/>
          <a:p>
            <a:r>
              <a:rPr lang="en-US" dirty="0" smtClean="0"/>
              <a:t>When applying for any opportunity (college, financial aid, scholarships, jobs, internships, other opportunities) application follow up and follow through is your responsibility</a:t>
            </a:r>
          </a:p>
          <a:p>
            <a:r>
              <a:rPr lang="en-US" dirty="0" smtClean="0"/>
              <a:t>Read and seek to understand:</a:t>
            </a:r>
          </a:p>
          <a:p>
            <a:pPr lvl="1"/>
            <a:r>
              <a:rPr lang="en-US" dirty="0" smtClean="0"/>
              <a:t>Program descriptions and application instructions</a:t>
            </a:r>
          </a:p>
          <a:p>
            <a:pPr lvl="1"/>
            <a:r>
              <a:rPr lang="en-US" dirty="0" smtClean="0"/>
              <a:t>The admissions process</a:t>
            </a:r>
          </a:p>
          <a:p>
            <a:pPr lvl="1"/>
            <a:r>
              <a:rPr lang="en-US" dirty="0" smtClean="0"/>
              <a:t>Your next steps if you are accepted AND your options if you are not accepted</a:t>
            </a:r>
          </a:p>
          <a:p>
            <a:r>
              <a:rPr lang="en-US" dirty="0" smtClean="0"/>
              <a:t>Follow through by:</a:t>
            </a:r>
          </a:p>
          <a:p>
            <a:pPr lvl="1"/>
            <a:r>
              <a:rPr lang="en-US" dirty="0" smtClean="0"/>
              <a:t>Submitting all documents required,  on time by deadline, neatly</a:t>
            </a:r>
          </a:p>
          <a:p>
            <a:pPr lvl="1"/>
            <a:r>
              <a:rPr lang="en-US" dirty="0" smtClean="0"/>
              <a:t>Returning phone calls or responding to emails if necessary</a:t>
            </a:r>
          </a:p>
          <a:p>
            <a:pPr lvl="1"/>
            <a:r>
              <a:rPr lang="en-US" dirty="0" smtClean="0"/>
              <a:t>Update your recommenders on your progress or program acceptance</a:t>
            </a:r>
          </a:p>
          <a:p>
            <a:pPr lvl="1"/>
            <a:r>
              <a:rPr lang="en-US" dirty="0" smtClean="0"/>
              <a:t>Take responsibility for your timeliness and deadlines – don’t rush others who are assisting you or involved in the process – give them time to work through what you have presented</a:t>
            </a:r>
          </a:p>
          <a:p>
            <a:r>
              <a:rPr lang="en-US" dirty="0"/>
              <a:t>Follow up by:</a:t>
            </a:r>
          </a:p>
          <a:p>
            <a:pPr lvl="1"/>
            <a:r>
              <a:rPr lang="en-US" dirty="0"/>
              <a:t>Contacting the organization to confirm receipt of your sent documents</a:t>
            </a:r>
          </a:p>
          <a:p>
            <a:pPr lvl="1"/>
            <a:r>
              <a:rPr lang="en-US" dirty="0"/>
              <a:t>Contacting the organization to inquire on your </a:t>
            </a:r>
            <a:r>
              <a:rPr lang="en-US" dirty="0" smtClean="0"/>
              <a:t>status</a:t>
            </a:r>
          </a:p>
          <a:p>
            <a:pPr lvl="1"/>
            <a:r>
              <a:rPr lang="en-US" dirty="0" smtClean="0"/>
              <a:t>Again, returning phone calls or responding to emails </a:t>
            </a:r>
            <a:r>
              <a:rPr lang="en-US" smtClean="0"/>
              <a:t>if necessary </a:t>
            </a:r>
            <a:endParaRPr lang="en-US" dirty="0"/>
          </a:p>
          <a:p>
            <a:pPr lvl="2"/>
            <a:endParaRPr lang="en-US" dirty="0"/>
          </a:p>
        </p:txBody>
      </p:sp>
    </p:spTree>
    <p:extLst>
      <p:ext uri="{BB962C8B-B14F-4D97-AF65-F5344CB8AC3E}">
        <p14:creationId xmlns:p14="http://schemas.microsoft.com/office/powerpoint/2010/main" val="18216682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Sctrac.org: Verify if college level are transferable to another university/college</a:t>
            </a:r>
          </a:p>
          <a:p>
            <a:r>
              <a:rPr lang="en-US" dirty="0" smtClean="0"/>
              <a:t>Sreb.org: The Academic Common Market allows students to attend college out of state at the in state rate (certain rules and requirements apply)</a:t>
            </a:r>
          </a:p>
          <a:p>
            <a:r>
              <a:rPr lang="en-US" dirty="0" smtClean="0"/>
              <a:t>The college/university Catalogue (or bulletin): Catalogue’s list all majors, courses required for degree completion, etc. Learn to read a university catalogue to discovery if a school REALLY offers what you need</a:t>
            </a:r>
            <a:endParaRPr lang="en-US" dirty="0"/>
          </a:p>
        </p:txBody>
      </p:sp>
    </p:spTree>
    <p:extLst>
      <p:ext uri="{BB962C8B-B14F-4D97-AF65-F5344CB8AC3E}">
        <p14:creationId xmlns:p14="http://schemas.microsoft.com/office/powerpoint/2010/main" val="2576797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457200" y="1066801"/>
            <a:ext cx="8229600" cy="4530725"/>
          </a:xfrm>
        </p:spPr>
        <p:txBody>
          <a:bodyPr/>
          <a:lstStyle/>
          <a:p>
            <a:pPr algn="ctr" eaLnBrk="1" hangingPunct="1">
              <a:buFont typeface="Wingdings" pitchFamily="2" charset="2"/>
              <a:buNone/>
              <a:defRPr/>
            </a:pPr>
            <a:endParaRPr lang="en-US" sz="4400" b="1" dirty="0" smtClean="0"/>
          </a:p>
          <a:p>
            <a:pPr algn="ctr" eaLnBrk="1" hangingPunct="1">
              <a:buFont typeface="Wingdings" pitchFamily="2" charset="2"/>
              <a:buNone/>
              <a:defRPr/>
            </a:pPr>
            <a:r>
              <a:rPr lang="en-US" sz="4400" b="1" dirty="0" smtClean="0"/>
              <a:t>QUESTIONS</a:t>
            </a:r>
          </a:p>
          <a:p>
            <a:pPr algn="ctr" eaLnBrk="1" hangingPunct="1">
              <a:buFont typeface="Wingdings" pitchFamily="2" charset="2"/>
              <a:buNone/>
              <a:defRPr/>
            </a:pPr>
            <a:endParaRPr lang="en-US" sz="1800" b="1" dirty="0" smtClean="0"/>
          </a:p>
          <a:p>
            <a:pPr algn="ctr" eaLnBrk="1" hangingPunct="1">
              <a:buFont typeface="Wingdings" pitchFamily="2" charset="2"/>
              <a:buNone/>
              <a:defRPr/>
            </a:pPr>
            <a:r>
              <a:rPr lang="en-US" sz="4400" b="1" dirty="0" smtClean="0"/>
              <a:t>&amp;</a:t>
            </a:r>
          </a:p>
          <a:p>
            <a:pPr algn="ctr" eaLnBrk="1" hangingPunct="1">
              <a:buFont typeface="Wingdings" pitchFamily="2" charset="2"/>
              <a:buNone/>
              <a:defRPr/>
            </a:pPr>
            <a:endParaRPr lang="en-US" sz="1800" b="1" dirty="0" smtClean="0"/>
          </a:p>
          <a:p>
            <a:pPr algn="ctr" eaLnBrk="1" hangingPunct="1">
              <a:buFont typeface="Wingdings" pitchFamily="2" charset="2"/>
              <a:buNone/>
              <a:defRPr/>
            </a:pPr>
            <a:r>
              <a:rPr lang="en-US" sz="4400" b="1" dirty="0" smtClean="0"/>
              <a:t>DISCUSSION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Major?</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304800" y="1524000"/>
            <a:ext cx="8001000" cy="3733800"/>
          </a:xfrm>
        </p:spPr>
        <p:txBody>
          <a:bodyPr>
            <a:normAutofit fontScale="92500" lnSpcReduction="10000"/>
          </a:bodyPr>
          <a:lstStyle/>
          <a:p>
            <a:pPr marL="0" indent="0">
              <a:buNone/>
            </a:pPr>
            <a:r>
              <a:rPr lang="en-US" dirty="0" smtClean="0">
                <a:effectLst/>
              </a:rPr>
              <a:t>“A </a:t>
            </a:r>
            <a:r>
              <a:rPr lang="en-US" dirty="0">
                <a:effectLst/>
              </a:rPr>
              <a:t>major is a specific subject area that students specialize in. Typically, between one-third and one-half of the courses you’ll take in college will be in your major or related to </a:t>
            </a:r>
            <a:r>
              <a:rPr lang="en-US" dirty="0" smtClean="0">
                <a:effectLst/>
              </a:rPr>
              <a:t>it. At </a:t>
            </a:r>
            <a:r>
              <a:rPr lang="en-US" dirty="0">
                <a:effectLst/>
              </a:rPr>
              <a:t>some colleges, you can even:</a:t>
            </a:r>
          </a:p>
          <a:p>
            <a:pPr lvl="1"/>
            <a:r>
              <a:rPr lang="en-US" dirty="0">
                <a:effectLst/>
              </a:rPr>
              <a:t>Major in two </a:t>
            </a:r>
            <a:r>
              <a:rPr lang="en-US" dirty="0" smtClean="0">
                <a:effectLst/>
              </a:rPr>
              <a:t>fields (also known as “double majoring”)</a:t>
            </a:r>
            <a:endParaRPr lang="en-US" dirty="0">
              <a:effectLst/>
            </a:endParaRPr>
          </a:p>
          <a:p>
            <a:pPr lvl="1"/>
            <a:r>
              <a:rPr lang="en-US" dirty="0">
                <a:effectLst/>
              </a:rPr>
              <a:t>Have a major and a minor (a specialization that requires fewer courses than a major).</a:t>
            </a:r>
          </a:p>
          <a:p>
            <a:pPr lvl="1"/>
            <a:r>
              <a:rPr lang="en-US" dirty="0">
                <a:effectLst/>
              </a:rPr>
              <a:t>Create your own major</a:t>
            </a:r>
            <a:r>
              <a:rPr lang="en-US" dirty="0" smtClean="0">
                <a:effectLst/>
              </a:rPr>
              <a:t>.”</a:t>
            </a:r>
          </a:p>
          <a:p>
            <a:pPr marL="0" indent="0" algn="r">
              <a:lnSpc>
                <a:spcPct val="120000"/>
              </a:lnSpc>
              <a:spcBef>
                <a:spcPts val="0"/>
              </a:spcBef>
              <a:buNone/>
              <a:defRPr/>
            </a:pPr>
            <a:r>
              <a:rPr lang="en-US" sz="900" dirty="0" smtClean="0"/>
              <a:t>“The College Major: What it is and how to choose one." </a:t>
            </a:r>
            <a:r>
              <a:rPr lang="en-US" sz="900" i="1" dirty="0"/>
              <a:t>Big Future</a:t>
            </a:r>
            <a:r>
              <a:rPr lang="en-US" sz="900" dirty="0"/>
              <a:t>. College Board, 1 Jan. 2014. Web. 13 Aug. 2014. </a:t>
            </a:r>
          </a:p>
          <a:p>
            <a:pPr marL="0" lvl="1" indent="0" algn="r">
              <a:lnSpc>
                <a:spcPct val="120000"/>
              </a:lnSpc>
              <a:spcBef>
                <a:spcPts val="0"/>
              </a:spcBef>
              <a:buClrTx/>
              <a:buNone/>
              <a:defRPr/>
            </a:pPr>
            <a:r>
              <a:rPr lang="en-US" sz="900" dirty="0"/>
              <a:t>&lt;https://</a:t>
            </a:r>
            <a:r>
              <a:rPr lang="en-US" sz="900" dirty="0" smtClean="0"/>
              <a:t>bigfuture.collegeboard.org/explore-careers/college-majors/the-college-major-what-it-is-and-how-to-choose-one&gt;.</a:t>
            </a:r>
            <a:endParaRPr lang="en-US" sz="900" dirty="0"/>
          </a:p>
          <a:p>
            <a:pPr>
              <a:lnSpc>
                <a:spcPct val="120000"/>
              </a:lnSpc>
              <a:spcBef>
                <a:spcPts val="0"/>
              </a:spcBef>
              <a:defRPr/>
            </a:pPr>
            <a:endParaRPr lang="en-US" sz="900" dirty="0"/>
          </a:p>
          <a:p>
            <a:pPr lvl="1"/>
            <a:endParaRPr lang="en-US" dirty="0" smtClean="0">
              <a:effectLst/>
            </a:endParaRPr>
          </a:p>
          <a:p>
            <a:pPr lvl="1"/>
            <a:endParaRPr lang="en-US" dirty="0">
              <a:effectLst/>
            </a:endParaRPr>
          </a:p>
          <a:p>
            <a:endParaRPr lang="en-US" dirty="0"/>
          </a:p>
        </p:txBody>
      </p:sp>
    </p:spTree>
    <p:extLst>
      <p:ext uri="{BB962C8B-B14F-4D97-AF65-F5344CB8AC3E}">
        <p14:creationId xmlns:p14="http://schemas.microsoft.com/office/powerpoint/2010/main" val="3098188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I Major In?</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304800" y="1219200"/>
            <a:ext cx="8001000" cy="3733800"/>
          </a:xfrm>
        </p:spPr>
        <p:txBody>
          <a:bodyPr>
            <a:normAutofit fontScale="25000" lnSpcReduction="20000"/>
          </a:bodyPr>
          <a:lstStyle/>
          <a:p>
            <a:pPr marL="0" indent="0">
              <a:buNone/>
            </a:pPr>
            <a:r>
              <a:rPr lang="en-US" sz="6200" dirty="0" smtClean="0">
                <a:effectLst/>
              </a:rPr>
              <a:t>Choosing a major can be based on several factors:</a:t>
            </a:r>
          </a:p>
          <a:p>
            <a:pPr lvl="1"/>
            <a:r>
              <a:rPr lang="en-US" sz="6200" dirty="0" smtClean="0">
                <a:effectLst/>
              </a:rPr>
              <a:t>Your interest and passions</a:t>
            </a:r>
          </a:p>
          <a:p>
            <a:pPr lvl="1"/>
            <a:r>
              <a:rPr lang="en-US" sz="6200" dirty="0" smtClean="0">
                <a:effectLst/>
              </a:rPr>
              <a:t>Your gifts</a:t>
            </a:r>
          </a:p>
          <a:p>
            <a:pPr lvl="1"/>
            <a:r>
              <a:rPr lang="en-US" sz="6200" dirty="0" smtClean="0">
                <a:effectLst/>
              </a:rPr>
              <a:t>Your ultimate career goals</a:t>
            </a:r>
          </a:p>
          <a:p>
            <a:pPr lvl="1"/>
            <a:r>
              <a:rPr lang="en-US" sz="6200" dirty="0" smtClean="0">
                <a:effectLst/>
              </a:rPr>
              <a:t>Recommendations from counselors and advisors, teachers, etc.</a:t>
            </a:r>
            <a:r>
              <a:rPr lang="en-US" sz="6200" dirty="0">
                <a:effectLst/>
              </a:rPr>
              <a:t>	</a:t>
            </a:r>
            <a:endParaRPr lang="en-US" sz="6200" dirty="0" smtClean="0">
              <a:effectLst/>
            </a:endParaRPr>
          </a:p>
          <a:p>
            <a:pPr lvl="1"/>
            <a:r>
              <a:rPr lang="en-US" sz="6200" dirty="0" smtClean="0">
                <a:effectLst/>
              </a:rPr>
              <a:t>All of the above</a:t>
            </a:r>
          </a:p>
          <a:p>
            <a:pPr lvl="1"/>
            <a:r>
              <a:rPr lang="en-US" sz="6200" dirty="0" smtClean="0">
                <a:effectLst/>
              </a:rPr>
              <a:t>Job yielding</a:t>
            </a:r>
          </a:p>
          <a:p>
            <a:pPr lvl="1"/>
            <a:r>
              <a:rPr lang="en-US" sz="6200" dirty="0">
                <a:effectLst/>
              </a:rPr>
              <a:t>	</a:t>
            </a:r>
            <a:r>
              <a:rPr lang="en-US" sz="6200" dirty="0" smtClean="0">
                <a:effectLst/>
              </a:rPr>
              <a:t>…and Others</a:t>
            </a:r>
          </a:p>
          <a:p>
            <a:pPr marL="457200" lvl="1" indent="0">
              <a:buNone/>
            </a:pPr>
            <a:r>
              <a:rPr lang="en-US" sz="6200" dirty="0" smtClean="0">
                <a:effectLst/>
              </a:rPr>
              <a:t>If you know what your career goals are and the educational path to achieve that goal, identifying a major will be easier for you.</a:t>
            </a:r>
          </a:p>
          <a:p>
            <a:pPr marL="457200" lvl="1" indent="0">
              <a:buNone/>
            </a:pPr>
            <a:r>
              <a:rPr lang="en-US" sz="6200" dirty="0" smtClean="0">
                <a:effectLst/>
              </a:rPr>
              <a:t>If you’re unsure about your career goals you may begin as an undecided or undeclared major and choose a major at a later time. As an undecided student you can still take important and required courses to earn your degree. Staying connected your advisor, seeking information, and continuing to discover your interests is key.</a:t>
            </a:r>
          </a:p>
          <a:p>
            <a:pPr marL="0" indent="0" algn="r">
              <a:lnSpc>
                <a:spcPct val="120000"/>
              </a:lnSpc>
              <a:spcBef>
                <a:spcPts val="0"/>
              </a:spcBef>
              <a:buNone/>
              <a:defRPr/>
            </a:pPr>
            <a:r>
              <a:rPr lang="en-US" sz="900" dirty="0" smtClean="0"/>
              <a:t>.</a:t>
            </a:r>
            <a:endParaRPr lang="en-US" sz="900" dirty="0"/>
          </a:p>
          <a:p>
            <a:pPr>
              <a:lnSpc>
                <a:spcPct val="120000"/>
              </a:lnSpc>
              <a:spcBef>
                <a:spcPts val="0"/>
              </a:spcBef>
              <a:defRPr/>
            </a:pPr>
            <a:endParaRPr lang="en-US" sz="900" dirty="0"/>
          </a:p>
          <a:p>
            <a:pPr lvl="1"/>
            <a:endParaRPr lang="en-US" dirty="0" smtClean="0">
              <a:effectLst/>
            </a:endParaRPr>
          </a:p>
          <a:p>
            <a:pPr lvl="1"/>
            <a:endParaRPr lang="en-US" dirty="0">
              <a:effectLst/>
            </a:endParaRPr>
          </a:p>
          <a:p>
            <a:endParaRPr lang="en-US" dirty="0"/>
          </a:p>
        </p:txBody>
      </p:sp>
    </p:spTree>
    <p:extLst>
      <p:ext uri="{BB962C8B-B14F-4D97-AF65-F5344CB8AC3E}">
        <p14:creationId xmlns:p14="http://schemas.microsoft.com/office/powerpoint/2010/main" val="20733538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idx="1"/>
          </p:nvPr>
        </p:nvSpPr>
        <p:spPr>
          <a:xfrm>
            <a:off x="304800" y="1219200"/>
            <a:ext cx="8001000" cy="2514600"/>
          </a:xfrm>
        </p:spPr>
        <p:txBody>
          <a:bodyPr>
            <a:normAutofit/>
          </a:bodyPr>
          <a:lstStyle/>
          <a:p>
            <a:pPr marL="0" indent="0">
              <a:buNone/>
            </a:pPr>
            <a:r>
              <a:rPr lang="en-US" sz="2500" dirty="0" smtClean="0">
                <a:effectLst/>
              </a:rPr>
              <a:t>If you want to become a doctor you have to earn a degree a biology, chemistry or any other science-based major to meet admissions requirements for medical school.</a:t>
            </a:r>
          </a:p>
          <a:p>
            <a:pPr lvl="1"/>
            <a:r>
              <a:rPr lang="en-US" sz="2500" dirty="0" smtClean="0">
                <a:effectLst/>
              </a:rPr>
              <a:t>True</a:t>
            </a:r>
          </a:p>
          <a:p>
            <a:pPr lvl="1"/>
            <a:r>
              <a:rPr lang="en-US" sz="2500" dirty="0" smtClean="0">
                <a:effectLst/>
              </a:rPr>
              <a:t>False</a:t>
            </a:r>
          </a:p>
          <a:p>
            <a:pPr marL="0" indent="0" algn="r">
              <a:lnSpc>
                <a:spcPct val="120000"/>
              </a:lnSpc>
              <a:spcBef>
                <a:spcPts val="0"/>
              </a:spcBef>
              <a:buNone/>
              <a:defRPr/>
            </a:pPr>
            <a:r>
              <a:rPr lang="en-US" sz="900" dirty="0" smtClean="0"/>
              <a:t>.</a:t>
            </a:r>
          </a:p>
          <a:p>
            <a:pPr>
              <a:lnSpc>
                <a:spcPct val="120000"/>
              </a:lnSpc>
              <a:spcBef>
                <a:spcPts val="0"/>
              </a:spcBef>
              <a:defRPr/>
            </a:pPr>
            <a:endParaRPr lang="en-US" sz="900" dirty="0" smtClean="0"/>
          </a:p>
          <a:p>
            <a:pPr lvl="1"/>
            <a:endParaRPr lang="en-US" dirty="0" smtClean="0">
              <a:effectLst/>
            </a:endParaRPr>
          </a:p>
          <a:p>
            <a:pPr lvl="1"/>
            <a:endParaRPr lang="en-US" dirty="0">
              <a:effectLst/>
            </a:endParaRPr>
          </a:p>
          <a:p>
            <a:endParaRPr lang="en-US" dirty="0"/>
          </a:p>
        </p:txBody>
      </p:sp>
      <p:sp>
        <p:nvSpPr>
          <p:cNvPr id="4" name="Content Placeholder 2"/>
          <p:cNvSpPr txBox="1">
            <a:spLocks/>
          </p:cNvSpPr>
          <p:nvPr/>
        </p:nvSpPr>
        <p:spPr>
          <a:xfrm>
            <a:off x="304800" y="3886200"/>
            <a:ext cx="8001000" cy="2514600"/>
          </a:xfrm>
          <a:prstGeom prst="rect">
            <a:avLst/>
          </a:prstGeom>
        </p:spPr>
        <p:txBody>
          <a:bodyPr vert="horz" wrap="square" lIns="91440" tIns="45720" rIns="91440" bIns="45720" numCol="1" anchor="t" anchorCtr="0" compatLnSpc="1">
            <a:prstTxWarp prst="textNoShape">
              <a:avLst/>
            </a:prstTxWarp>
            <a:normAutofit lnSpcReduction="10000"/>
          </a:bodyPr>
          <a:lstStyle>
            <a:lvl1pPr marL="228600" indent="-228600" algn="l" rtl="0" eaLnBrk="1" fontAlgn="base" hangingPunct="1">
              <a:spcBef>
                <a:spcPts val="1200"/>
              </a:spcBef>
              <a:spcAft>
                <a:spcPct val="0"/>
              </a:spcAft>
              <a:buFont typeface="Wingdings" pitchFamily="-110" charset="2"/>
              <a:buChar char=""/>
              <a:defRPr sz="28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1pPr>
            <a:lvl2pPr marL="685800" indent="-228600" algn="l" rtl="0" eaLnBrk="1" fontAlgn="base" hangingPunct="1">
              <a:spcBef>
                <a:spcPts val="1200"/>
              </a:spcBef>
              <a:spcAft>
                <a:spcPct val="0"/>
              </a:spcAft>
              <a:buClr>
                <a:srgbClr val="BFBFBF"/>
              </a:buClr>
              <a:buFont typeface="Wingdings" pitchFamily="-110" charset="2"/>
              <a:buChar char=""/>
              <a:defRPr sz="24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2pPr>
            <a:lvl3pPr marL="11430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600200" indent="-228600" algn="l" rtl="0" eaLnBrk="1" fontAlgn="base" hangingPunct="1">
              <a:spcBef>
                <a:spcPts val="1200"/>
              </a:spcBef>
              <a:spcAft>
                <a:spcPct val="0"/>
              </a:spcAft>
              <a:buClr>
                <a:srgbClr val="BFBFBF"/>
              </a:buClr>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4pPr>
            <a:lvl5pPr marL="20574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5146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6pPr>
            <a:lvl7pPr marL="29718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7pPr>
            <a:lvl8pPr marL="34290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8pPr>
            <a:lvl9pPr marL="38862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9pPr>
          </a:lstStyle>
          <a:p>
            <a:pPr marL="0" indent="0">
              <a:buFont typeface="Wingdings" pitchFamily="-110" charset="2"/>
              <a:buNone/>
            </a:pPr>
            <a:r>
              <a:rPr lang="en-US" sz="2500" dirty="0" smtClean="0">
                <a:solidFill>
                  <a:srgbClr val="CC3300"/>
                </a:solidFill>
                <a:effectLst/>
              </a:rPr>
              <a:t>False.</a:t>
            </a:r>
            <a:r>
              <a:rPr lang="en-US" sz="2500" dirty="0" smtClean="0">
                <a:effectLst/>
              </a:rPr>
              <a:t> Some medical schools do not require  you to have majored in the sciences, but rather taken specific science courses regardless of your major. Reviewing the admissions requirements for medical schools will educate you on the majors/degrees they look for students to have for entry into their programs.</a:t>
            </a:r>
          </a:p>
          <a:p>
            <a:pPr marL="0" indent="0" algn="r">
              <a:lnSpc>
                <a:spcPct val="120000"/>
              </a:lnSpc>
              <a:spcBef>
                <a:spcPts val="0"/>
              </a:spcBef>
              <a:buFont typeface="Wingdings" pitchFamily="-110" charset="2"/>
              <a:buNone/>
              <a:defRPr/>
            </a:pPr>
            <a:r>
              <a:rPr lang="en-US" sz="900" dirty="0" smtClean="0"/>
              <a:t>.</a:t>
            </a:r>
          </a:p>
          <a:p>
            <a:pPr>
              <a:lnSpc>
                <a:spcPct val="120000"/>
              </a:lnSpc>
              <a:spcBef>
                <a:spcPts val="0"/>
              </a:spcBef>
              <a:defRPr/>
            </a:pPr>
            <a:endParaRPr lang="en-US" sz="900" dirty="0" smtClean="0"/>
          </a:p>
          <a:p>
            <a:pPr lvl="1"/>
            <a:endParaRPr lang="en-US" dirty="0" smtClean="0">
              <a:effectLst/>
            </a:endParaRPr>
          </a:p>
          <a:p>
            <a:pPr lvl="1"/>
            <a:endParaRPr lang="en-US" dirty="0" smtClean="0">
              <a:effectLst/>
            </a:endParaRPr>
          </a:p>
          <a:p>
            <a:endParaRPr lang="en-US" dirty="0"/>
          </a:p>
        </p:txBody>
      </p:sp>
    </p:spTree>
    <p:extLst>
      <p:ext uri="{BB962C8B-B14F-4D97-AF65-F5344CB8AC3E}">
        <p14:creationId xmlns:p14="http://schemas.microsoft.com/office/powerpoint/2010/main" val="2699177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defRPr/>
            </a:pPr>
            <a:r>
              <a:rPr lang="en-US" dirty="0" smtClean="0"/>
              <a:t>Activity</a:t>
            </a:r>
          </a:p>
        </p:txBody>
      </p:sp>
      <p:sp>
        <p:nvSpPr>
          <p:cNvPr id="67587" name="Rectangle 3"/>
          <p:cNvSpPr>
            <a:spLocks noGrp="1" noChangeArrowheads="1"/>
          </p:cNvSpPr>
          <p:nvPr>
            <p:ph idx="1"/>
          </p:nvPr>
        </p:nvSpPr>
        <p:spPr>
          <a:xfrm>
            <a:off x="533400" y="1013430"/>
            <a:ext cx="7543800" cy="2110770"/>
          </a:xfrm>
        </p:spPr>
        <p:txBody>
          <a:bodyPr>
            <a:normAutofit lnSpcReduction="10000"/>
          </a:bodyPr>
          <a:lstStyle/>
          <a:p>
            <a:pPr marL="0" indent="0" eaLnBrk="1" hangingPunct="1">
              <a:buNone/>
              <a:defRPr/>
            </a:pPr>
            <a:endParaRPr lang="en-US" dirty="0" smtClean="0"/>
          </a:p>
          <a:p>
            <a:pPr marL="0" indent="0" eaLnBrk="1" hangingPunct="1">
              <a:buNone/>
              <a:defRPr/>
            </a:pPr>
            <a:r>
              <a:rPr lang="en-US" sz="2400" dirty="0" smtClean="0"/>
              <a:t>Alexis would like to become a registered nurse. Isaac, her classmate is considering becoming a registered nurse too, but has goals of ultimately becoming a nurse practitioner. Given this scenario, consider the following:</a:t>
            </a:r>
          </a:p>
          <a:p>
            <a:pPr eaLnBrk="1" hangingPunct="1">
              <a:defRPr/>
            </a:pPr>
            <a:endParaRPr lang="en-US" dirty="0" smtClean="0"/>
          </a:p>
          <a:p>
            <a:pPr eaLnBrk="1" hangingPunct="1">
              <a:defRPr/>
            </a:pPr>
            <a:endParaRPr lang="en-US" dirty="0" smtClean="0"/>
          </a:p>
          <a:p>
            <a:pPr eaLnBrk="1" hangingPunct="1">
              <a:defRPr/>
            </a:pPr>
            <a:endParaRPr lang="en-US" dirty="0" smtClean="0"/>
          </a:p>
        </p:txBody>
      </p:sp>
      <p:sp>
        <p:nvSpPr>
          <p:cNvPr id="2" name="TextBox 1"/>
          <p:cNvSpPr txBox="1"/>
          <p:nvPr/>
        </p:nvSpPr>
        <p:spPr>
          <a:xfrm>
            <a:off x="533400" y="3239086"/>
            <a:ext cx="3962400" cy="2062103"/>
          </a:xfrm>
          <a:prstGeom prst="rect">
            <a:avLst/>
          </a:prstGeom>
          <a:noFill/>
        </p:spPr>
        <p:txBody>
          <a:bodyPr wrap="square" rtlCol="0">
            <a:spAutoFit/>
          </a:bodyPr>
          <a:lstStyle/>
          <a:p>
            <a:endParaRPr lang="en-US" sz="1600" dirty="0" smtClean="0"/>
          </a:p>
          <a:p>
            <a:pPr marL="171450" indent="-171450">
              <a:buFont typeface="Arial" pitchFamily="34" charset="0"/>
              <a:buChar char="•"/>
            </a:pPr>
            <a:r>
              <a:rPr lang="en-US" sz="1600" dirty="0" smtClean="0"/>
              <a:t>Do you know enough about Alexis to help her decide if and where to attend college?</a:t>
            </a:r>
          </a:p>
          <a:p>
            <a:endParaRPr lang="en-US" sz="1600" dirty="0" smtClean="0"/>
          </a:p>
          <a:p>
            <a:pPr marL="171450" indent="-171450">
              <a:buFont typeface="Arial" pitchFamily="34" charset="0"/>
              <a:buChar char="•"/>
            </a:pPr>
            <a:r>
              <a:rPr lang="en-US" sz="1600" dirty="0" smtClean="0"/>
              <a:t>Do you know enough about becoming a nurse practitioner to help Isaac choose a college to attend?</a:t>
            </a:r>
            <a:endParaRPr lang="en-US" sz="1600" dirty="0"/>
          </a:p>
        </p:txBody>
      </p:sp>
      <p:sp>
        <p:nvSpPr>
          <p:cNvPr id="10" name="TextBox 9"/>
          <p:cNvSpPr txBox="1"/>
          <p:nvPr/>
        </p:nvSpPr>
        <p:spPr>
          <a:xfrm>
            <a:off x="4953000" y="3261360"/>
            <a:ext cx="3886200" cy="3046988"/>
          </a:xfrm>
          <a:prstGeom prst="rect">
            <a:avLst/>
          </a:prstGeom>
          <a:noFill/>
        </p:spPr>
        <p:txBody>
          <a:bodyPr wrap="square" rtlCol="0">
            <a:spAutoFit/>
          </a:bodyPr>
          <a:lstStyle/>
          <a:p>
            <a:pPr marL="171450" indent="-171450">
              <a:buFont typeface="Arial" pitchFamily="34" charset="0"/>
              <a:buChar char="•"/>
            </a:pPr>
            <a:r>
              <a:rPr lang="en-US" sz="1600" dirty="0"/>
              <a:t>What type of degree should Alexis pursue?</a:t>
            </a:r>
          </a:p>
          <a:p>
            <a:pPr marL="171450" indent="-171450">
              <a:buFont typeface="Arial" pitchFamily="34" charset="0"/>
              <a:buChar char="•"/>
            </a:pPr>
            <a:endParaRPr lang="en-US" sz="1600" dirty="0" smtClean="0"/>
          </a:p>
          <a:p>
            <a:pPr marL="171450" indent="-171450">
              <a:buFont typeface="Arial" pitchFamily="34" charset="0"/>
              <a:buChar char="•"/>
            </a:pPr>
            <a:r>
              <a:rPr lang="en-US" sz="1600" dirty="0" smtClean="0"/>
              <a:t>Name two types of colleges Alexis could attend to earn a degree in nursing.</a:t>
            </a:r>
          </a:p>
          <a:p>
            <a:endParaRPr lang="en-US" sz="1600" dirty="0" smtClean="0"/>
          </a:p>
          <a:p>
            <a:pPr marL="171450" indent="-171450">
              <a:buFont typeface="Arial" pitchFamily="34" charset="0"/>
              <a:buChar char="•"/>
            </a:pPr>
            <a:r>
              <a:rPr lang="en-US" sz="1600" dirty="0" smtClean="0"/>
              <a:t>What could Isaac do to learn more about the academic steps he should take to become a nurse practitioner?</a:t>
            </a:r>
          </a:p>
          <a:p>
            <a:endParaRPr lang="en-US" sz="1600" dirty="0" smtClean="0"/>
          </a:p>
          <a:p>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sp>
        <p:nvSpPr>
          <p:cNvPr id="4" name="Rectangle 3"/>
          <p:cNvSpPr txBox="1">
            <a:spLocks noChangeArrowheads="1"/>
          </p:cNvSpPr>
          <p:nvPr/>
        </p:nvSpPr>
        <p:spPr>
          <a:xfrm>
            <a:off x="533400" y="1013430"/>
            <a:ext cx="7543800" cy="2110770"/>
          </a:xfrm>
          <a:prstGeom prst="rect">
            <a:avLst/>
          </a:prstGeom>
        </p:spPr>
        <p:txBody>
          <a:bodyPr vert="horz" wrap="square" lIns="91440" tIns="45720" rIns="91440" bIns="45720" numCol="1" anchor="t" anchorCtr="0" compatLnSpc="1">
            <a:prstTxWarp prst="textNoShape">
              <a:avLst/>
            </a:prstTxWarp>
            <a:normAutofit lnSpcReduction="10000"/>
          </a:bodyPr>
          <a:lstStyle>
            <a:lvl1pPr marL="228600" indent="-228600" algn="l" rtl="0" eaLnBrk="1" fontAlgn="base" hangingPunct="1">
              <a:spcBef>
                <a:spcPts val="1200"/>
              </a:spcBef>
              <a:spcAft>
                <a:spcPct val="0"/>
              </a:spcAft>
              <a:buFont typeface="Wingdings" pitchFamily="-110" charset="2"/>
              <a:buChar char=""/>
              <a:defRPr sz="28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1pPr>
            <a:lvl2pPr marL="685800" indent="-228600" algn="l" rtl="0" eaLnBrk="1" fontAlgn="base" hangingPunct="1">
              <a:spcBef>
                <a:spcPts val="1200"/>
              </a:spcBef>
              <a:spcAft>
                <a:spcPct val="0"/>
              </a:spcAft>
              <a:buClr>
                <a:srgbClr val="BFBFBF"/>
              </a:buClr>
              <a:buFont typeface="Wingdings" pitchFamily="-110" charset="2"/>
              <a:buChar char=""/>
              <a:defRPr sz="24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2pPr>
            <a:lvl3pPr marL="11430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3pPr>
            <a:lvl4pPr marL="1600200" indent="-228600" algn="l" rtl="0" eaLnBrk="1" fontAlgn="base" hangingPunct="1">
              <a:spcBef>
                <a:spcPts val="1200"/>
              </a:spcBef>
              <a:spcAft>
                <a:spcPct val="0"/>
              </a:spcAft>
              <a:buClr>
                <a:srgbClr val="BFBFBF"/>
              </a:buClr>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4pPr>
            <a:lvl5pPr marL="2057400" indent="-228600" algn="l" rtl="0" eaLnBrk="1" fontAlgn="base" hangingPunct="1">
              <a:spcBef>
                <a:spcPts val="1200"/>
              </a:spcBef>
              <a:spcAft>
                <a:spcPct val="0"/>
              </a:spcAft>
              <a:buFont typeface="Wingdings" pitchFamily="-110" charset="2"/>
              <a:buChar char=""/>
              <a:defRPr sz="2000" kern="1200">
                <a:gradFill>
                  <a:gsLst>
                    <a:gs pos="0">
                      <a:schemeClr val="tx1">
                        <a:lumMod val="85000"/>
                      </a:schemeClr>
                    </a:gs>
                    <a:gs pos="50000">
                      <a:schemeClr val="tx1"/>
                    </a:gs>
                  </a:gsLst>
                  <a:lin ang="5400000" scaled="0"/>
                </a:gradFill>
                <a:effectLst>
                  <a:outerShdw blurRad="50800" dist="50800" dir="3000000" algn="ctr" rotWithShape="0">
                    <a:schemeClr val="bg1">
                      <a:alpha val="80000"/>
                    </a:schemeClr>
                  </a:outerShdw>
                </a:effectLst>
                <a:latin typeface="+mn-lt"/>
                <a:ea typeface="ＭＳ Ｐゴシック" pitchFamily="-110" charset="-128"/>
                <a:cs typeface="+mn-cs"/>
              </a:defRPr>
            </a:lvl5pPr>
            <a:lvl6pPr marL="25146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6pPr>
            <a:lvl7pPr marL="29718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7pPr>
            <a:lvl8pPr marL="3429000" indent="-228600" algn="l" defTabSz="914400" rtl="0" eaLnBrk="1" latinLnBrk="0" hangingPunct="1">
              <a:spcBef>
                <a:spcPts val="1200"/>
              </a:spcBef>
              <a:buClr>
                <a:schemeClr val="tx1">
                  <a:lumMod val="75000"/>
                </a:schemeClr>
              </a:buClr>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8pPr>
            <a:lvl9pPr marL="3886200" indent="-228600" algn="l" defTabSz="914400" rtl="0" eaLnBrk="1" latinLnBrk="0" hangingPunct="1">
              <a:spcBef>
                <a:spcPts val="1200"/>
              </a:spcBef>
              <a:buFont typeface="Wingdings" pitchFamily="2" charset="2"/>
              <a:buChar char=""/>
              <a:defRPr sz="1600" kern="1200">
                <a:ln>
                  <a:noFill/>
                </a:ln>
                <a:gradFill>
                  <a:gsLst>
                    <a:gs pos="0">
                      <a:schemeClr val="tx1">
                        <a:lumMod val="85000"/>
                      </a:schemeClr>
                    </a:gs>
                    <a:gs pos="50000">
                      <a:schemeClr val="tx1"/>
                    </a:gs>
                  </a:gsLst>
                  <a:lin ang="5400000" scaled="0"/>
                </a:gradFill>
                <a:effectLst>
                  <a:outerShdw blurRad="50800" dist="50800" dir="3000000" algn="ctr" rotWithShape="0">
                    <a:prstClr val="black">
                      <a:alpha val="40000"/>
                    </a:prstClr>
                  </a:outerShdw>
                </a:effectLst>
                <a:latin typeface="+mn-lt"/>
                <a:ea typeface="+mn-ea"/>
                <a:cs typeface="+mn-cs"/>
              </a:defRPr>
            </a:lvl9pPr>
          </a:lstStyle>
          <a:p>
            <a:pPr marL="0" indent="0">
              <a:buFont typeface="Wingdings" pitchFamily="-110" charset="2"/>
              <a:buNone/>
              <a:defRPr/>
            </a:pPr>
            <a:endParaRPr lang="en-US" dirty="0" smtClean="0"/>
          </a:p>
          <a:p>
            <a:pPr marL="0" indent="0">
              <a:buFont typeface="Wingdings" pitchFamily="-110" charset="2"/>
              <a:buNone/>
              <a:defRPr/>
            </a:pPr>
            <a:r>
              <a:rPr lang="en-US" sz="2400" dirty="0" smtClean="0"/>
              <a:t>Alexis would like to become a registered nurse. Isaac, her classmate is considering becoming a registered nurse too, but has goals of ultimately becoming a nurse practitioner. </a:t>
            </a:r>
          </a:p>
          <a:p>
            <a:pPr>
              <a:defRPr/>
            </a:pPr>
            <a:endParaRPr lang="en-US" dirty="0" smtClean="0"/>
          </a:p>
          <a:p>
            <a:pPr>
              <a:defRPr/>
            </a:pPr>
            <a:endParaRPr lang="en-US" dirty="0" smtClean="0"/>
          </a:p>
          <a:p>
            <a:pPr>
              <a:defRPr/>
            </a:pPr>
            <a:endParaRPr lang="en-US" dirty="0" smtClean="0"/>
          </a:p>
        </p:txBody>
      </p:sp>
      <p:sp>
        <p:nvSpPr>
          <p:cNvPr id="5" name="TextBox 4"/>
          <p:cNvSpPr txBox="1"/>
          <p:nvPr/>
        </p:nvSpPr>
        <p:spPr>
          <a:xfrm>
            <a:off x="533400" y="3239086"/>
            <a:ext cx="3962400" cy="2308324"/>
          </a:xfrm>
          <a:prstGeom prst="rect">
            <a:avLst/>
          </a:prstGeom>
          <a:noFill/>
        </p:spPr>
        <p:txBody>
          <a:bodyPr wrap="square" rtlCol="0">
            <a:spAutoFit/>
          </a:bodyPr>
          <a:lstStyle/>
          <a:p>
            <a:endParaRPr lang="en-US" sz="1600" dirty="0" smtClean="0"/>
          </a:p>
          <a:p>
            <a:pPr marL="171450" indent="-171450">
              <a:buFont typeface="Arial" pitchFamily="34" charset="0"/>
              <a:buChar char="•"/>
            </a:pPr>
            <a:r>
              <a:rPr lang="en-US" sz="1600" dirty="0" smtClean="0"/>
              <a:t>Do you know enough about Alexis to help her decide if and where to attend college? </a:t>
            </a:r>
            <a:r>
              <a:rPr lang="en-US" sz="1600" i="1" dirty="0" smtClean="0">
                <a:solidFill>
                  <a:srgbClr val="FF0000"/>
                </a:solidFill>
              </a:rPr>
              <a:t>Yes</a:t>
            </a:r>
          </a:p>
          <a:p>
            <a:endParaRPr lang="en-US" sz="1600" dirty="0" smtClean="0"/>
          </a:p>
          <a:p>
            <a:pPr marL="171450" indent="-171450">
              <a:buFont typeface="Arial" pitchFamily="34" charset="0"/>
              <a:buChar char="•"/>
            </a:pPr>
            <a:r>
              <a:rPr lang="en-US" sz="1600" dirty="0"/>
              <a:t>Do you know enough about becoming a nurse practitioner to help Isaac choose a college to attend?</a:t>
            </a:r>
          </a:p>
          <a:p>
            <a:endParaRPr lang="en-US" sz="1600" dirty="0"/>
          </a:p>
        </p:txBody>
      </p:sp>
      <p:sp>
        <p:nvSpPr>
          <p:cNvPr id="6" name="TextBox 5"/>
          <p:cNvSpPr txBox="1"/>
          <p:nvPr/>
        </p:nvSpPr>
        <p:spPr>
          <a:xfrm>
            <a:off x="4953000" y="3261360"/>
            <a:ext cx="3886200" cy="3046988"/>
          </a:xfrm>
          <a:prstGeom prst="rect">
            <a:avLst/>
          </a:prstGeom>
          <a:noFill/>
        </p:spPr>
        <p:txBody>
          <a:bodyPr wrap="square" rtlCol="0">
            <a:spAutoFit/>
          </a:bodyPr>
          <a:lstStyle/>
          <a:p>
            <a:pPr marL="171450" indent="-171450">
              <a:buFont typeface="Arial" pitchFamily="34" charset="0"/>
              <a:buChar char="•"/>
            </a:pPr>
            <a:r>
              <a:rPr lang="en-US" sz="1600" dirty="0" smtClean="0"/>
              <a:t>What type of college could Alexis attend to become a RN? </a:t>
            </a:r>
            <a:r>
              <a:rPr lang="en-US" sz="1600" i="1" dirty="0" smtClean="0">
                <a:solidFill>
                  <a:srgbClr val="FF0000"/>
                </a:solidFill>
              </a:rPr>
              <a:t>4-Year (public/private), community college</a:t>
            </a:r>
          </a:p>
          <a:p>
            <a:endParaRPr lang="en-US" sz="1600" dirty="0" smtClean="0"/>
          </a:p>
          <a:p>
            <a:pPr marL="171450" indent="-171450">
              <a:buFont typeface="Arial" pitchFamily="34" charset="0"/>
              <a:buChar char="•"/>
            </a:pPr>
            <a:r>
              <a:rPr lang="en-US" sz="1600" dirty="0" smtClean="0"/>
              <a:t>What type of degree should Alexis pursue? </a:t>
            </a:r>
            <a:r>
              <a:rPr lang="en-US" sz="1600" i="1" dirty="0" smtClean="0">
                <a:solidFill>
                  <a:srgbClr val="FF0000"/>
                </a:solidFill>
              </a:rPr>
              <a:t>Bachelor’s or associates</a:t>
            </a:r>
          </a:p>
          <a:p>
            <a:endParaRPr lang="en-US" sz="1600" dirty="0" smtClean="0"/>
          </a:p>
          <a:p>
            <a:pPr marL="171450" indent="-171450">
              <a:buFont typeface="Arial" pitchFamily="34" charset="0"/>
              <a:buChar char="•"/>
            </a:pPr>
            <a:r>
              <a:rPr lang="en-US" sz="1600" dirty="0"/>
              <a:t>What could Isaac do to learn more about the academic steps he should take to become a nurse practitioner?</a:t>
            </a:r>
          </a:p>
          <a:p>
            <a:endParaRPr lang="en-US" sz="1600" dirty="0" smtClean="0"/>
          </a:p>
          <a:p>
            <a:endParaRPr lang="en-US" sz="1600" dirty="0"/>
          </a:p>
        </p:txBody>
      </p:sp>
    </p:spTree>
    <p:extLst>
      <p:ext uri="{BB962C8B-B14F-4D97-AF65-F5344CB8AC3E}">
        <p14:creationId xmlns:p14="http://schemas.microsoft.com/office/powerpoint/2010/main" val="19140052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Slate">
      <a:dk1>
        <a:sysClr val="windowText" lastClr="000000"/>
      </a:dk1>
      <a:lt1>
        <a:sysClr val="window" lastClr="FFFFFF"/>
      </a:lt1>
      <a:dk2>
        <a:srgbClr val="433838"/>
      </a:dk2>
      <a:lt2>
        <a:srgbClr val="D8D8DC"/>
      </a:lt2>
      <a:accent1>
        <a:srgbClr val="9AA977"/>
      </a:accent1>
      <a:accent2>
        <a:srgbClr val="7BA8A9"/>
      </a:accent2>
      <a:accent3>
        <a:srgbClr val="907E8C"/>
      </a:accent3>
      <a:accent4>
        <a:srgbClr val="6AA07E"/>
      </a:accent4>
      <a:accent5>
        <a:srgbClr val="A5826D"/>
      </a:accent5>
      <a:accent6>
        <a:srgbClr val="BAB5A6"/>
      </a:accent6>
      <a:hlink>
        <a:srgbClr val="50797A"/>
      </a:hlink>
      <a:folHlink>
        <a:srgbClr val="806268"/>
      </a:folHlink>
    </a:clrScheme>
    <a:fontScheme name="Slate">
      <a:majorFont>
        <a:latin typeface="Candara"/>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late">
      <a:fillStyleLst>
        <a:solidFill>
          <a:schemeClr val="phClr"/>
        </a:solidFill>
        <a:gradFill rotWithShape="1">
          <a:gsLst>
            <a:gs pos="0">
              <a:schemeClr val="phClr">
                <a:tint val="80000"/>
                <a:satMod val="150000"/>
              </a:schemeClr>
            </a:gs>
            <a:gs pos="100000">
              <a:schemeClr val="phClr">
                <a:tint val="100000"/>
                <a:shade val="80000"/>
                <a:satMod val="135000"/>
              </a:schemeClr>
            </a:gs>
          </a:gsLst>
          <a:lin ang="5400000" scaled="1"/>
        </a:gradFill>
        <a:blipFill rotWithShape="1">
          <a:blip xmlns:r="http://schemas.openxmlformats.org/officeDocument/2006/relationships" r:embed="rId1">
            <a:duotone>
              <a:schemeClr val="phClr">
                <a:shade val="70000"/>
                <a:satMod val="125000"/>
              </a:schemeClr>
              <a:schemeClr val="phClr">
                <a:tint val="80000"/>
                <a:satMod val="115000"/>
              </a:schemeClr>
            </a:duotone>
          </a:blip>
          <a:stretch/>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190500">
              <a:srgbClr val="151515">
                <a:alpha val="90000"/>
              </a:srgbClr>
            </a:innerShdw>
          </a:effectLst>
          <a:scene3d>
            <a:camera prst="orthographicFront">
              <a:rot lat="0" lon="0" rev="0"/>
            </a:camera>
            <a:lightRig rig="glow" dir="tl"/>
          </a:scene3d>
          <a:sp3d prstMaterial="softmetal">
            <a:bevelT w="0" h="0"/>
          </a:sp3d>
        </a:effectStyle>
        <a:effectStyle>
          <a:effectLst>
            <a:outerShdw blurRad="63500" dist="101600" dir="3000000" sx="101000" sy="101000" rotWithShape="0">
              <a:srgbClr val="252525">
                <a:alpha val="50000"/>
              </a:srgbClr>
            </a:outerShdw>
          </a:effectLst>
          <a:scene3d>
            <a:camera prst="orthographicFront">
              <a:rot lat="0" lon="0" rev="0"/>
            </a:camera>
            <a:lightRig rig="morning" dir="tr">
              <a:rot lat="0" lon="0" rev="1500000"/>
            </a:lightRig>
          </a:scene3d>
          <a:sp3d prstMaterial="translucentPowder">
            <a:bevelT w="38100" h="12700"/>
          </a:sp3d>
        </a:effectStyle>
      </a:effectStyleLst>
      <a:bgFillStyleLst>
        <a:blipFill rotWithShape="1">
          <a:blip xmlns:r="http://schemas.openxmlformats.org/officeDocument/2006/relationships" r:embed="rId2">
            <a:duotone>
              <a:schemeClr val="phClr">
                <a:shade val="70000"/>
                <a:satMod val="115000"/>
              </a:schemeClr>
              <a:schemeClr val="phClr">
                <a:tint val="70000"/>
                <a:satMod val="135000"/>
              </a:schemeClr>
            </a:duotone>
          </a:blip>
          <a:stretch/>
        </a:blipFill>
        <a:blipFill rotWithShape="1">
          <a:blip xmlns:r="http://schemas.openxmlformats.org/officeDocument/2006/relationships" r:embed="rId1">
            <a:duotone>
              <a:schemeClr val="phClr">
                <a:shade val="70000"/>
                <a:satMod val="115000"/>
              </a:schemeClr>
              <a:schemeClr val="phClr">
                <a:tint val="70000"/>
                <a:satMod val="135000"/>
              </a:schemeClr>
            </a:duotone>
          </a:blip>
          <a:stretch/>
        </a:blipFill>
        <a:blipFill rotWithShape="1">
          <a:blip xmlns:r="http://schemas.openxmlformats.org/officeDocument/2006/relationships" r:embed="rId3">
            <a:duotone>
              <a:schemeClr val="phClr">
                <a:shade val="75000"/>
                <a:satMod val="115000"/>
              </a:schemeClr>
              <a:schemeClr val="phClr">
                <a:tint val="80000"/>
                <a:satMod val="125000"/>
              </a:schemeClr>
            </a:duotone>
          </a:blip>
          <a:stretch/>
        </a:blipFill>
      </a:bgFillStyleLst>
    </a:fmtScheme>
  </a:themeElements>
  <a:objectDefaults/>
  <a:extraClrSchemeLst/>
</a:theme>
</file>

<file path=ppt/theme/theme10.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1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2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2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2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2411</TotalTime>
  <Words>4143</Words>
  <Application>Microsoft Office PowerPoint</Application>
  <PresentationFormat>On-screen Show (4:3)</PresentationFormat>
  <Paragraphs>479</Paragraphs>
  <Slides>45</Slides>
  <Notes>44</Notes>
  <HiddenSlides>0</HiddenSlides>
  <MMClips>0</MMClips>
  <ScaleCrop>false</ScaleCrop>
  <HeadingPairs>
    <vt:vector size="4" baseType="variant">
      <vt:variant>
        <vt:lpstr>Theme</vt:lpstr>
      </vt:variant>
      <vt:variant>
        <vt:i4>26</vt:i4>
      </vt:variant>
      <vt:variant>
        <vt:lpstr>Slide Titles</vt:lpstr>
      </vt:variant>
      <vt:variant>
        <vt:i4>45</vt:i4>
      </vt:variant>
    </vt:vector>
  </HeadingPairs>
  <TitlesOfParts>
    <vt:vector size="71" baseType="lpstr">
      <vt:lpstr>Theme1</vt:lpstr>
      <vt:lpstr>Office Theme</vt:lpstr>
      <vt:lpstr>1_Office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13_Office Theme</vt:lpstr>
      <vt:lpstr>14_Office Theme</vt:lpstr>
      <vt:lpstr>15_Office Theme</vt:lpstr>
      <vt:lpstr>16_Office Theme</vt:lpstr>
      <vt:lpstr>17_Office Theme</vt:lpstr>
      <vt:lpstr>18_Office Theme</vt:lpstr>
      <vt:lpstr>19_Office Theme</vt:lpstr>
      <vt:lpstr>20_Office Theme</vt:lpstr>
      <vt:lpstr>21_Office Theme</vt:lpstr>
      <vt:lpstr>22_Office Theme</vt:lpstr>
      <vt:lpstr>23_Office Theme</vt:lpstr>
      <vt:lpstr>24_Office Theme</vt:lpstr>
      <vt:lpstr>PowerPoint Presentation</vt:lpstr>
      <vt:lpstr>OBJECTIVES</vt:lpstr>
      <vt:lpstr>Types of Colleges</vt:lpstr>
      <vt:lpstr>Types of College Degrees</vt:lpstr>
      <vt:lpstr>What is a Major?  </vt:lpstr>
      <vt:lpstr>What Should I Major In?  </vt:lpstr>
      <vt:lpstr>True or False</vt:lpstr>
      <vt:lpstr>Activity</vt:lpstr>
      <vt:lpstr>Answer</vt:lpstr>
      <vt:lpstr>The Dilemma – Choosing a college!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Things to Consider</vt:lpstr>
      <vt:lpstr>South Carolina Resources for College Searches</vt:lpstr>
      <vt:lpstr>Accreditation</vt:lpstr>
      <vt:lpstr>Accreditation</vt:lpstr>
      <vt:lpstr>Activity</vt:lpstr>
      <vt:lpstr>Identifying “Good” Colleges</vt:lpstr>
      <vt:lpstr>College Prep Requirements</vt:lpstr>
      <vt:lpstr>Critical Communication</vt:lpstr>
      <vt:lpstr>Resources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Larrissa Clavon</cp:lastModifiedBy>
  <cp:revision>105</cp:revision>
  <cp:lastPrinted>2015-03-27T20:20:31Z</cp:lastPrinted>
  <dcterms:created xsi:type="dcterms:W3CDTF">2009-07-13T15:05:47Z</dcterms:created>
  <dcterms:modified xsi:type="dcterms:W3CDTF">2015-09-08T14:23:24Z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TC102037561033</vt:lpwstr>
  </property>
</Properties>
</file>