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63" r:id="rId4"/>
    <p:sldId id="259" r:id="rId5"/>
    <p:sldId id="279" r:id="rId6"/>
    <p:sldId id="261" r:id="rId7"/>
    <p:sldId id="262" r:id="rId8"/>
    <p:sldId id="258" r:id="rId9"/>
    <p:sldId id="264" r:id="rId10"/>
    <p:sldId id="265" r:id="rId11"/>
    <p:sldId id="266" r:id="rId12"/>
    <p:sldId id="274" r:id="rId13"/>
    <p:sldId id="267" r:id="rId14"/>
    <p:sldId id="268" r:id="rId15"/>
    <p:sldId id="269" r:id="rId16"/>
    <p:sldId id="270" r:id="rId17"/>
    <p:sldId id="271" r:id="rId18"/>
    <p:sldId id="272" r:id="rId19"/>
    <p:sldId id="273"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76" autoAdjust="0"/>
    <p:restoredTop sz="80697" autoAdjust="0"/>
  </p:normalViewPr>
  <p:slideViewPr>
    <p:cSldViewPr>
      <p:cViewPr>
        <p:scale>
          <a:sx n="76" d="100"/>
          <a:sy n="76" d="100"/>
        </p:scale>
        <p:origin x="-1890" y="-3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8DC066-6D77-48C7-8A9D-7133F23DAB47}" type="datetimeFigureOut">
              <a:rPr lang="en-US" smtClean="0"/>
              <a:t>8/11/2017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83456A-C574-45DB-A99A-8B2C04E331C6}" type="slidenum">
              <a:rPr lang="en-US" smtClean="0"/>
              <a:t>‹#›</a:t>
            </a:fld>
            <a:endParaRPr lang="en-US" dirty="0"/>
          </a:p>
        </p:txBody>
      </p:sp>
    </p:spTree>
    <p:extLst>
      <p:ext uri="{BB962C8B-B14F-4D97-AF65-F5344CB8AC3E}">
        <p14:creationId xmlns:p14="http://schemas.microsoft.com/office/powerpoint/2010/main" val="955757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Facilitator’s Instructions: Administer the Personal</a:t>
            </a:r>
            <a:r>
              <a:rPr lang="en-US" baseline="0" dirty="0"/>
              <a:t> Appearance &amp; Characteristics </a:t>
            </a:r>
            <a:r>
              <a:rPr lang="en-US" baseline="0" dirty="0" smtClean="0"/>
              <a:t>Pre-Test</a:t>
            </a:r>
            <a:endParaRPr lang="en-US" dirty="0"/>
          </a:p>
        </p:txBody>
      </p:sp>
      <p:sp>
        <p:nvSpPr>
          <p:cNvPr id="4" name="Slide Number Placeholder 3"/>
          <p:cNvSpPr>
            <a:spLocks noGrp="1"/>
          </p:cNvSpPr>
          <p:nvPr>
            <p:ph type="sldNum" sz="quarter" idx="10"/>
          </p:nvPr>
        </p:nvSpPr>
        <p:spPr/>
        <p:txBody>
          <a:bodyPr/>
          <a:lstStyle/>
          <a:p>
            <a:fld id="{C083456A-C574-45DB-A99A-8B2C04E331C6}" type="slidenum">
              <a:rPr lang="en-US" smtClean="0"/>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Facilitator’s Script: </a:t>
            </a:r>
            <a:r>
              <a:rPr lang="en-US" b="0" dirty="0"/>
              <a:t>According</a:t>
            </a:r>
            <a:r>
              <a:rPr lang="en-US" b="0" baseline="0" dirty="0"/>
              <a:t> to the CDC (Centers for Disease Control), “h</a:t>
            </a:r>
            <a:r>
              <a:rPr lang="en-US" b="0" dirty="0"/>
              <a:t>ospital</a:t>
            </a:r>
            <a:r>
              <a:rPr lang="en-US" b="0" baseline="0" dirty="0"/>
              <a:t> patients in America get nearly 2 million infections per year. That’s about 1 patient out of every 20.” Good hand hygiene can help to minimize the transfer of infections. </a:t>
            </a:r>
            <a:r>
              <a:rPr lang="en-US" b="0" dirty="0"/>
              <a:t>The fingernails of healthcare professionals should be kept:</a:t>
            </a:r>
          </a:p>
          <a:p>
            <a:pPr eaLnBrk="1" hangingPunct="1"/>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SHORT</a:t>
            </a:r>
            <a:r>
              <a:rPr lang="en-US" b="0" baseline="0" dirty="0"/>
              <a:t> - </a:t>
            </a:r>
            <a:r>
              <a:rPr lang="en-US" dirty="0">
                <a:latin typeface="Arial Unicode MS" pitchFamily="34" charset="-128"/>
              </a:rPr>
              <a:t>Research conducted by the Infectious Disease Society of America concludes</a:t>
            </a:r>
            <a:r>
              <a:rPr lang="en-US" baseline="0" dirty="0">
                <a:latin typeface="Arial Unicode MS" pitchFamily="34" charset="-128"/>
              </a:rPr>
              <a:t> that artificial and natural nails longer than 3 millimeters beyond the tip of the finger carry more harmful bacteria and yeast than shorter nails. </a:t>
            </a:r>
            <a:r>
              <a:rPr lang="en-US" sz="1600" b="0" dirty="0"/>
              <a:t>Long </a:t>
            </a:r>
            <a:r>
              <a:rPr lang="en-US" sz="1600" dirty="0">
                <a:latin typeface="Arial Unicode MS" pitchFamily="34" charset="-128"/>
              </a:rPr>
              <a:t>nails can tear or puncture gloves</a:t>
            </a:r>
            <a:r>
              <a:rPr lang="en-US" sz="1600" baseline="0" dirty="0">
                <a:latin typeface="Arial Unicode MS" pitchFamily="34" charset="-128"/>
              </a:rPr>
              <a:t> which can be harmful to both the practitioner and patient.</a:t>
            </a:r>
            <a:endParaRPr lang="en-US" sz="1600" dirty="0">
              <a:latin typeface="Arial Unicode MS" pitchFamily="34" charset="-128"/>
            </a:endParaRPr>
          </a:p>
          <a:p>
            <a:pPr eaLnBrk="1" hangingPunct="1"/>
            <a:endParaRPr lang="en-US" dirty="0">
              <a:latin typeface="Arial Unicode MS" pitchFamily="34" charset="-128"/>
            </a:endParaRPr>
          </a:p>
          <a:p>
            <a:pPr eaLnBrk="1" hangingPunct="1"/>
            <a:r>
              <a:rPr lang="en-US" dirty="0">
                <a:latin typeface="Arial Unicode MS" pitchFamily="34" charset="-128"/>
              </a:rPr>
              <a:t>Clean</a:t>
            </a:r>
            <a:r>
              <a:rPr lang="en-US" baseline="0" dirty="0">
                <a:latin typeface="Arial Unicode MS" pitchFamily="34" charset="-128"/>
              </a:rPr>
              <a:t> – Dirt, visible or hidden, can introduce harmful bacteria to the patient.</a:t>
            </a:r>
          </a:p>
          <a:p>
            <a:pPr eaLnBrk="1" hangingPunct="1"/>
            <a:endParaRPr lang="en-US" baseline="0" dirty="0">
              <a:latin typeface="Arial Unicode MS" pitchFamily="34" charset="-128"/>
            </a:endParaRPr>
          </a:p>
          <a:p>
            <a:pPr eaLnBrk="1" hangingPunct="1"/>
            <a:r>
              <a:rPr lang="en-US" baseline="0" dirty="0">
                <a:latin typeface="Arial Unicode MS" pitchFamily="34" charset="-128"/>
              </a:rPr>
              <a:t>Neat – having snagged or broken nails can cause scratches, and may also be a “turn off” for the patient calling the practitioner’s professionalism into question.</a:t>
            </a:r>
            <a:endParaRPr lang="en-US" dirty="0">
              <a:latin typeface="Arial Unicode MS" pitchFamily="34" charset="-128"/>
            </a:endParaRPr>
          </a:p>
          <a:p>
            <a:pPr eaLnBrk="1" hangingPunct="1"/>
            <a:endParaRPr lang="en-US" dirty="0">
              <a:latin typeface="Arial Unicode MS" pitchFamily="34" charset="-128"/>
            </a:endParaRPr>
          </a:p>
          <a:p>
            <a:pPr eaLnBrk="1" hangingPunct="1"/>
            <a:r>
              <a:rPr lang="en-US" dirty="0">
                <a:latin typeface="Arial Unicode MS" pitchFamily="34" charset="-128"/>
              </a:rPr>
              <a:t>Clear - The use of colored nail polish and elaborate designs are discouraged because it can hide dirt that may be collected under the nail. </a:t>
            </a:r>
          </a:p>
          <a:p>
            <a:endParaRPr lang="en-US" dirty="0"/>
          </a:p>
        </p:txBody>
      </p:sp>
      <p:sp>
        <p:nvSpPr>
          <p:cNvPr id="4" name="Slide Number Placeholder 3"/>
          <p:cNvSpPr>
            <a:spLocks noGrp="1"/>
          </p:cNvSpPr>
          <p:nvPr>
            <p:ph type="sldNum" sz="quarter" idx="10"/>
          </p:nvPr>
        </p:nvSpPr>
        <p:spPr/>
        <p:txBody>
          <a:bodyPr/>
          <a:lstStyle/>
          <a:p>
            <a:fld id="{C083456A-C574-45DB-A99A-8B2C04E331C6}" type="slidenum">
              <a:rPr lang="en-US" smtClean="0"/>
              <a:t>15</a:t>
            </a:fld>
            <a:endParaRPr lang="en-US"/>
          </a:p>
        </p:txBody>
      </p:sp>
    </p:spTree>
    <p:extLst>
      <p:ext uri="{BB962C8B-B14F-4D97-AF65-F5344CB8AC3E}">
        <p14:creationId xmlns:p14="http://schemas.microsoft.com/office/powerpoint/2010/main" val="1286532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 </a:t>
            </a:r>
            <a:r>
              <a:rPr lang="en-US" b="0" dirty="0"/>
              <a:t>Based upon the information that was</a:t>
            </a:r>
            <a:r>
              <a:rPr lang="en-US" b="0" baseline="0" dirty="0"/>
              <a:t> just discussed, which set of hands would you prefer to belong to your healthcare </a:t>
            </a:r>
            <a:r>
              <a:rPr lang="en-US" b="0" baseline="0" dirty="0" smtClean="0"/>
              <a:t>provider?</a:t>
            </a:r>
            <a:endParaRPr lang="en-US" b="1" dirty="0"/>
          </a:p>
        </p:txBody>
      </p:sp>
      <p:sp>
        <p:nvSpPr>
          <p:cNvPr id="4" name="Slide Number Placeholder 3"/>
          <p:cNvSpPr>
            <a:spLocks noGrp="1"/>
          </p:cNvSpPr>
          <p:nvPr>
            <p:ph type="sldNum" sz="quarter" idx="10"/>
          </p:nvPr>
        </p:nvSpPr>
        <p:spPr/>
        <p:txBody>
          <a:bodyPr/>
          <a:lstStyle/>
          <a:p>
            <a:fld id="{C083456A-C574-45DB-A99A-8B2C04E331C6}" type="slidenum">
              <a:rPr lang="en-US" smtClean="0"/>
              <a:t>16</a:t>
            </a:fld>
            <a:endParaRPr lang="en-US"/>
          </a:p>
        </p:txBody>
      </p:sp>
    </p:spTree>
    <p:extLst>
      <p:ext uri="{BB962C8B-B14F-4D97-AF65-F5344CB8AC3E}">
        <p14:creationId xmlns:p14="http://schemas.microsoft.com/office/powerpoint/2010/main" val="3467072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 </a:t>
            </a:r>
            <a:r>
              <a:rPr lang="en-US" b="0" dirty="0"/>
              <a:t>The</a:t>
            </a:r>
            <a:r>
              <a:rPr lang="en-US" b="0" baseline="0" dirty="0"/>
              <a:t> h</a:t>
            </a:r>
            <a:r>
              <a:rPr lang="en-US" b="0" dirty="0"/>
              <a:t>air on the human head</a:t>
            </a:r>
            <a:r>
              <a:rPr lang="en-US" b="0" baseline="0" dirty="0"/>
              <a:t> provides a primary source of heat insulation and cooling, helping to keep the body’s internal temperature regulated. It also provides protection from ultraviolet (UV) radiation exposure. Eyebrows and eyelashes help to protect the eye from dirt and sweat. Because hair acts as a protective shield for the human body, it should be kept:</a:t>
            </a:r>
          </a:p>
          <a:p>
            <a:endParaRPr lang="en-US" b="0" baseline="0" dirty="0"/>
          </a:p>
          <a:p>
            <a:r>
              <a:rPr lang="en-US" b="0" baseline="0" dirty="0"/>
              <a:t>Clean – Dirty hair can cause, or aggravate, acne breakouts on the face, neck, shoulders and even scalp. It also can result in causing an offensive odor </a:t>
            </a:r>
          </a:p>
          <a:p>
            <a:endParaRPr lang="en-US" b="0" baseline="0" dirty="0"/>
          </a:p>
          <a:p>
            <a:r>
              <a:rPr lang="en-US" b="0" baseline="0" dirty="0"/>
              <a:t>Well Groomed – Hair that is neatly styled and naturally colored supports a more professional presentation. A healthcare professional who looks professional increases the likelihood of creating a rapport of comfort with patients more quickly through first impressions</a:t>
            </a:r>
          </a:p>
          <a:p>
            <a:endParaRPr lang="en-US" b="0" baseline="0" dirty="0"/>
          </a:p>
          <a:p>
            <a:r>
              <a:rPr lang="en-US" b="0" baseline="0" dirty="0"/>
              <a:t>Pulled Back &amp; Pinned up off the Collar – Whether in fields of research or providing direct patient care, healthcare professionals should wear hairstyles that will help to prevent strands from falling/shedding in the work area, or falling on or touching a patient.</a:t>
            </a:r>
            <a:endParaRPr lang="en-US" b="1" dirty="0"/>
          </a:p>
        </p:txBody>
      </p:sp>
      <p:sp>
        <p:nvSpPr>
          <p:cNvPr id="4" name="Slide Number Placeholder 3"/>
          <p:cNvSpPr>
            <a:spLocks noGrp="1"/>
          </p:cNvSpPr>
          <p:nvPr>
            <p:ph type="sldNum" sz="quarter" idx="10"/>
          </p:nvPr>
        </p:nvSpPr>
        <p:spPr/>
        <p:txBody>
          <a:bodyPr/>
          <a:lstStyle/>
          <a:p>
            <a:fld id="{C083456A-C574-45DB-A99A-8B2C04E331C6}" type="slidenum">
              <a:rPr lang="en-US" smtClean="0"/>
              <a:t>17</a:t>
            </a:fld>
            <a:endParaRPr lang="en-US"/>
          </a:p>
        </p:txBody>
      </p:sp>
    </p:spTree>
    <p:extLst>
      <p:ext uri="{BB962C8B-B14F-4D97-AF65-F5344CB8AC3E}">
        <p14:creationId xmlns:p14="http://schemas.microsoft.com/office/powerpoint/2010/main" val="3644204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Facilitator’s Notes:</a:t>
            </a:r>
            <a:r>
              <a:rPr lang="en-US" b="1" baseline="0" dirty="0"/>
              <a:t> </a:t>
            </a:r>
            <a:r>
              <a:rPr lang="en-US" sz="1200" b="0" dirty="0">
                <a:latin typeface="Times New Roman" pitchFamily="18" charset="0"/>
                <a:cs typeface="Times New Roman" pitchFamily="18" charset="0"/>
              </a:rPr>
              <a:t>Excessive jewelry could interfere with the patient’s care, and detracts from the professional appearance of the healthcare provider. With</a:t>
            </a:r>
            <a:r>
              <a:rPr lang="en-US" sz="1200" b="0" baseline="0" dirty="0">
                <a:latin typeface="Times New Roman" pitchFamily="18" charset="0"/>
                <a:cs typeface="Times New Roman" pitchFamily="18" charset="0"/>
              </a:rPr>
              <a:t> the exception of small earrings, a watch, and wedding rings, m</a:t>
            </a:r>
            <a:r>
              <a:rPr lang="en-US" sz="1200" b="0" dirty="0">
                <a:latin typeface="Times New Roman" pitchFamily="18" charset="0"/>
                <a:cs typeface="Times New Roman" pitchFamily="18" charset="0"/>
              </a:rPr>
              <a:t>any</a:t>
            </a:r>
            <a:r>
              <a:rPr lang="en-US" sz="1200" b="0" baseline="0" dirty="0">
                <a:latin typeface="Times New Roman" pitchFamily="18" charset="0"/>
                <a:cs typeface="Times New Roman" pitchFamily="18" charset="0"/>
              </a:rPr>
              <a:t> healthcare settings do not allow jewe</a:t>
            </a:r>
            <a:r>
              <a:rPr lang="en-US" sz="1200" b="0" dirty="0">
                <a:latin typeface="Times New Roman" pitchFamily="18" charset="0"/>
                <a:cs typeface="Times New Roman" pitchFamily="18" charset="0"/>
              </a:rPr>
              <a:t>lry and/or facial</a:t>
            </a:r>
            <a:r>
              <a:rPr lang="en-US" sz="1200" b="0" baseline="0" dirty="0">
                <a:latin typeface="Times New Roman" pitchFamily="18" charset="0"/>
                <a:cs typeface="Times New Roman" pitchFamily="18" charset="0"/>
              </a:rPr>
              <a:t> piercings </a:t>
            </a:r>
            <a:r>
              <a:rPr lang="en-US" sz="1200" b="0" dirty="0">
                <a:latin typeface="Times New Roman" pitchFamily="18" charset="0"/>
                <a:cs typeface="Times New Roman" pitchFamily="18" charset="0"/>
              </a:rPr>
              <a:t>in direct patient care areas because it can cause injury to the patient and transmits germs and pathogens.  </a:t>
            </a:r>
          </a:p>
          <a:p>
            <a:pPr marL="0" indent="0">
              <a:buFontTx/>
              <a:buNone/>
            </a:pPr>
            <a:endParaRPr lang="en-US" sz="1200" b="0" dirty="0">
              <a:latin typeface="Times New Roman" pitchFamily="18" charset="0"/>
              <a:cs typeface="Times New Roman" pitchFamily="18" charset="0"/>
            </a:endParaRPr>
          </a:p>
          <a:p>
            <a:pPr marL="0" indent="0"/>
            <a:r>
              <a:rPr lang="en-US" sz="1200" b="0" dirty="0">
                <a:latin typeface="Times New Roman" pitchFamily="18" charset="0"/>
                <a:cs typeface="Times New Roman" pitchFamily="18" charset="0"/>
              </a:rPr>
              <a:t> </a:t>
            </a:r>
          </a:p>
          <a:p>
            <a:endParaRPr lang="en-US" b="0" dirty="0"/>
          </a:p>
        </p:txBody>
      </p:sp>
      <p:sp>
        <p:nvSpPr>
          <p:cNvPr id="4" name="Slide Number Placeholder 3"/>
          <p:cNvSpPr>
            <a:spLocks noGrp="1"/>
          </p:cNvSpPr>
          <p:nvPr>
            <p:ph type="sldNum" sz="quarter" idx="10"/>
          </p:nvPr>
        </p:nvSpPr>
        <p:spPr/>
        <p:txBody>
          <a:bodyPr/>
          <a:lstStyle/>
          <a:p>
            <a:fld id="{C083456A-C574-45DB-A99A-8B2C04E331C6}" type="slidenum">
              <a:rPr lang="en-US" smtClean="0"/>
              <a:t>19</a:t>
            </a:fld>
            <a:endParaRPr lang="en-US"/>
          </a:p>
        </p:txBody>
      </p:sp>
    </p:spTree>
    <p:extLst>
      <p:ext uri="{BB962C8B-B14F-4D97-AF65-F5344CB8AC3E}">
        <p14:creationId xmlns:p14="http://schemas.microsoft.com/office/powerpoint/2010/main" val="373754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a:t>
            </a:r>
            <a:r>
              <a:rPr lang="en-US" b="0" dirty="0"/>
              <a:t> Character is defined by the</a:t>
            </a:r>
            <a:r>
              <a:rPr lang="en-US" b="0" baseline="0" dirty="0"/>
              <a:t> features or traits that make up of the individual nature of a person. The way you act in general instances, and react to situations demonstrates your character. </a:t>
            </a:r>
            <a:endParaRPr lang="en-US" b="1" dirty="0"/>
          </a:p>
        </p:txBody>
      </p:sp>
      <p:sp>
        <p:nvSpPr>
          <p:cNvPr id="4" name="Slide Number Placeholder 3"/>
          <p:cNvSpPr>
            <a:spLocks noGrp="1"/>
          </p:cNvSpPr>
          <p:nvPr>
            <p:ph type="sldNum" sz="quarter" idx="10"/>
          </p:nvPr>
        </p:nvSpPr>
        <p:spPr/>
        <p:txBody>
          <a:bodyPr/>
          <a:lstStyle/>
          <a:p>
            <a:fld id="{C083456A-C574-45DB-A99A-8B2C04E331C6}" type="slidenum">
              <a:rPr lang="en-US" smtClean="0"/>
              <a:t>20</a:t>
            </a:fld>
            <a:endParaRPr lang="en-US"/>
          </a:p>
        </p:txBody>
      </p:sp>
    </p:spTree>
    <p:extLst>
      <p:ext uri="{BB962C8B-B14F-4D97-AF65-F5344CB8AC3E}">
        <p14:creationId xmlns:p14="http://schemas.microsoft.com/office/powerpoint/2010/main" val="3974512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 </a:t>
            </a:r>
            <a:r>
              <a:rPr lang="en-US" dirty="0"/>
              <a:t>Healthcare  workers should demonstrate a high level of professionalism characterized by an ability to:</a:t>
            </a:r>
          </a:p>
          <a:p>
            <a:endParaRPr lang="en-US" dirty="0"/>
          </a:p>
          <a:p>
            <a:r>
              <a:rPr lang="en-US" dirty="0"/>
              <a:t>Collaborate – work well with others. Teamwork is essential when providing</a:t>
            </a:r>
            <a:r>
              <a:rPr lang="en-US" baseline="0" dirty="0"/>
              <a:t> direct patient care. A prime example is when working in the emergency room, each person must understand their role and be able to perform the responsibilities of that role in order to provide patient care quickly and accurately.</a:t>
            </a:r>
          </a:p>
          <a:p>
            <a:endParaRPr lang="en-US" baseline="0" dirty="0"/>
          </a:p>
          <a:p>
            <a:r>
              <a:rPr lang="en-US" baseline="0" dirty="0"/>
              <a:t>Communicate well – Healthcare providers must be able to briefly and clearly explain both verbally and in writing, the status of a patient and directions for the continued care of the patient.</a:t>
            </a:r>
          </a:p>
          <a:p>
            <a:endParaRPr lang="en-US" baseline="0" dirty="0"/>
          </a:p>
          <a:p>
            <a:r>
              <a:rPr lang="en-US" baseline="0" dirty="0"/>
              <a:t>Well-groomed appearance – helps to create a higher level of comfort for the </a:t>
            </a:r>
            <a:r>
              <a:rPr lang="en-US" baseline="0" dirty="0" smtClean="0"/>
              <a:t>patient.</a:t>
            </a:r>
            <a:endParaRPr lang="en-US" dirty="0"/>
          </a:p>
          <a:p>
            <a:endParaRPr lang="en-US" dirty="0"/>
          </a:p>
          <a:p>
            <a:r>
              <a:rPr lang="en-US" dirty="0"/>
              <a:t>Discretion – Patient information is confidential. Healthcare</a:t>
            </a:r>
            <a:r>
              <a:rPr lang="en-US" baseline="0" dirty="0"/>
              <a:t> providers must not share the information of patients with individuals outside of the healthcare team. </a:t>
            </a:r>
            <a:endParaRPr lang="en-US" dirty="0"/>
          </a:p>
        </p:txBody>
      </p:sp>
      <p:sp>
        <p:nvSpPr>
          <p:cNvPr id="4" name="Slide Number Placeholder 3"/>
          <p:cNvSpPr>
            <a:spLocks noGrp="1"/>
          </p:cNvSpPr>
          <p:nvPr>
            <p:ph type="sldNum" sz="quarter" idx="10"/>
          </p:nvPr>
        </p:nvSpPr>
        <p:spPr/>
        <p:txBody>
          <a:bodyPr/>
          <a:lstStyle/>
          <a:p>
            <a:fld id="{C083456A-C574-45DB-A99A-8B2C04E331C6}" type="slidenum">
              <a:rPr lang="en-US" smtClean="0"/>
              <a:t>21</a:t>
            </a:fld>
            <a:endParaRPr lang="en-US"/>
          </a:p>
        </p:txBody>
      </p:sp>
    </p:spTree>
    <p:extLst>
      <p:ext uri="{BB962C8B-B14F-4D97-AF65-F5344CB8AC3E}">
        <p14:creationId xmlns:p14="http://schemas.microsoft.com/office/powerpoint/2010/main" val="948995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 </a:t>
            </a:r>
            <a:r>
              <a:rPr lang="en-US" b="0" dirty="0"/>
              <a:t>Healthcare</a:t>
            </a:r>
            <a:r>
              <a:rPr lang="en-US" b="0" baseline="0" dirty="0"/>
              <a:t> providers must be able to handle stressful situations that often occur when caring for patients or the loss of a patient. The stressors of the job cannot interfere with job performance.</a:t>
            </a:r>
            <a:endParaRPr lang="en-US" b="1" dirty="0"/>
          </a:p>
        </p:txBody>
      </p:sp>
      <p:sp>
        <p:nvSpPr>
          <p:cNvPr id="4" name="Slide Number Placeholder 3"/>
          <p:cNvSpPr>
            <a:spLocks noGrp="1"/>
          </p:cNvSpPr>
          <p:nvPr>
            <p:ph type="sldNum" sz="quarter" idx="10"/>
          </p:nvPr>
        </p:nvSpPr>
        <p:spPr/>
        <p:txBody>
          <a:bodyPr/>
          <a:lstStyle/>
          <a:p>
            <a:fld id="{C083456A-C574-45DB-A99A-8B2C04E331C6}" type="slidenum">
              <a:rPr lang="en-US" smtClean="0"/>
              <a:t>22</a:t>
            </a:fld>
            <a:endParaRPr lang="en-US" dirty="0"/>
          </a:p>
        </p:txBody>
      </p:sp>
    </p:spTree>
    <p:extLst>
      <p:ext uri="{BB962C8B-B14F-4D97-AF65-F5344CB8AC3E}">
        <p14:creationId xmlns:p14="http://schemas.microsoft.com/office/powerpoint/2010/main" val="509157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Facilitator’s Notes:</a:t>
            </a:r>
            <a:r>
              <a:rPr lang="en-US" b="1" baseline="0" dirty="0"/>
              <a:t> </a:t>
            </a:r>
            <a:r>
              <a:rPr lang="en-US" b="0" baseline="0" dirty="0"/>
              <a:t>Integrity is the basis of who we are as individuals. It can be described as h</a:t>
            </a:r>
            <a:r>
              <a:rPr lang="en-US" dirty="0"/>
              <a:t>onesty and the adherence to moral and ethical principles. The</a:t>
            </a:r>
            <a:r>
              <a:rPr lang="en-US" baseline="0" dirty="0"/>
              <a:t> integrity of h</a:t>
            </a:r>
            <a:r>
              <a:rPr lang="en-US" dirty="0"/>
              <a:t>ealthcare providers</a:t>
            </a:r>
            <a:r>
              <a:rPr lang="en-US" baseline="0" dirty="0"/>
              <a:t> requires that they are honest and trustworthy, and their ability to </a:t>
            </a:r>
            <a:r>
              <a:rPr lang="en-US" baseline="0"/>
              <a:t>distinguish </a:t>
            </a:r>
            <a:r>
              <a:rPr lang="en-US" baseline="0" smtClean="0"/>
              <a:t>between right </a:t>
            </a:r>
            <a:r>
              <a:rPr lang="en-US" baseline="0" dirty="0"/>
              <a:t>and wrong supports their ability to make sound decisions.</a:t>
            </a:r>
            <a:endParaRPr lang="en-US" dirty="0"/>
          </a:p>
          <a:p>
            <a:endParaRPr lang="en-US" b="1" dirty="0"/>
          </a:p>
        </p:txBody>
      </p:sp>
      <p:sp>
        <p:nvSpPr>
          <p:cNvPr id="4" name="Slide Number Placeholder 3"/>
          <p:cNvSpPr>
            <a:spLocks noGrp="1"/>
          </p:cNvSpPr>
          <p:nvPr>
            <p:ph type="sldNum" sz="quarter" idx="10"/>
          </p:nvPr>
        </p:nvSpPr>
        <p:spPr/>
        <p:txBody>
          <a:bodyPr/>
          <a:lstStyle/>
          <a:p>
            <a:fld id="{C083456A-C574-45DB-A99A-8B2C04E331C6}" type="slidenum">
              <a:rPr lang="en-US" smtClean="0"/>
              <a:t>23</a:t>
            </a:fld>
            <a:endParaRPr lang="en-US" dirty="0"/>
          </a:p>
        </p:txBody>
      </p:sp>
    </p:spTree>
    <p:extLst>
      <p:ext uri="{BB962C8B-B14F-4D97-AF65-F5344CB8AC3E}">
        <p14:creationId xmlns:p14="http://schemas.microsoft.com/office/powerpoint/2010/main" val="3804260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solidFill>
                  <a:srgbClr val="C00000"/>
                </a:solidFill>
              </a:rPr>
              <a:t>Facilitator’s Instruction: </a:t>
            </a:r>
            <a:r>
              <a:rPr lang="en-US" baseline="0" dirty="0"/>
              <a:t>Facilitate the “Who’s Who?” activity embedded in the module power point presentation on slides 4 - 7.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Activity </a:t>
            </a:r>
            <a:r>
              <a:rPr lang="en-US" b="1" dirty="0"/>
              <a:t>Instructions: </a:t>
            </a:r>
            <a:r>
              <a:rPr lang="en-US" dirty="0"/>
              <a:t>Ask</a:t>
            </a:r>
            <a:r>
              <a:rPr lang="en-US" baseline="0" dirty="0"/>
              <a:t> the learners to assign one of the listed labels to each photograph. The answers are revealed by a click of the mouse on slides 5 &amp; 7. </a:t>
            </a:r>
            <a:endParaRPr lang="en-US" dirty="0"/>
          </a:p>
          <a:p>
            <a:endParaRPr lang="en-US" dirty="0"/>
          </a:p>
        </p:txBody>
      </p:sp>
      <p:sp>
        <p:nvSpPr>
          <p:cNvPr id="4" name="Slide Number Placeholder 3"/>
          <p:cNvSpPr>
            <a:spLocks noGrp="1"/>
          </p:cNvSpPr>
          <p:nvPr>
            <p:ph type="sldNum" sz="quarter" idx="10"/>
          </p:nvPr>
        </p:nvSpPr>
        <p:spPr/>
        <p:txBody>
          <a:bodyPr/>
          <a:lstStyle/>
          <a:p>
            <a:fld id="{C083456A-C574-45DB-A99A-8B2C04E331C6}" type="slidenum">
              <a:rPr lang="en-US" smtClean="0"/>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FACILITATOR</a:t>
            </a:r>
            <a:r>
              <a:rPr lang="en-US" baseline="0" dirty="0"/>
              <a:t> SCRIPT: </a:t>
            </a:r>
            <a:r>
              <a:rPr lang="en-US" b="1" baseline="0" dirty="0"/>
              <a:t>“Don’t judge a Book by its Cover” is a well-known phrase. What does it mean to judge a book by it’s cover? What are ways that we judge people? In our every day walk, we observe and meet new people. Often times, we quickly judge WHO a person is by the way they look, communicate and carry themselves. </a:t>
            </a:r>
          </a:p>
          <a:p>
            <a:endParaRPr lang="en-US" b="1" baseline="0" dirty="0"/>
          </a:p>
          <a:p>
            <a:r>
              <a:rPr lang="en-US" b="1" baseline="0" dirty="0"/>
              <a:t>Dress</a:t>
            </a:r>
          </a:p>
          <a:p>
            <a:pPr>
              <a:buFont typeface="Arial" pitchFamily="34" charset="0"/>
              <a:buNone/>
            </a:pPr>
            <a:r>
              <a:rPr lang="en-US" baseline="0" dirty="0"/>
              <a:t>   people who wear:</a:t>
            </a:r>
          </a:p>
          <a:p>
            <a:pPr>
              <a:buFont typeface="Arial" pitchFamily="34" charset="0"/>
              <a:buNone/>
            </a:pPr>
            <a:r>
              <a:rPr lang="en-US" baseline="0" dirty="0"/>
              <a:t>   - Sagging pants may be assumed to be a “thug” or a gang member  </a:t>
            </a:r>
          </a:p>
          <a:p>
            <a:pPr>
              <a:buFont typeface="Arial" pitchFamily="34" charset="0"/>
              <a:buNone/>
            </a:pPr>
            <a:r>
              <a:rPr lang="en-US" baseline="0" dirty="0"/>
              <a:t>   - Hijab </a:t>
            </a:r>
            <a:r>
              <a:rPr lang="en-US" baseline="0" dirty="0" smtClean="0"/>
              <a:t>(a veil traditionally worn by some Muslin women) </a:t>
            </a:r>
            <a:r>
              <a:rPr lang="en-US" baseline="0" dirty="0"/>
              <a:t>or sherwani </a:t>
            </a:r>
            <a:r>
              <a:rPr lang="en-US" sz="1200" kern="1200" dirty="0" smtClean="0">
                <a:solidFill>
                  <a:schemeClr val="tx1"/>
                </a:solidFill>
                <a:latin typeface="+mn-lt"/>
                <a:ea typeface="+mn-ea"/>
                <a:cs typeface="+mn-cs"/>
              </a:rPr>
              <a:t>(</a:t>
            </a:r>
            <a:r>
              <a:rPr lang="en-US" sz="1200" b="0" i="0" kern="1200" dirty="0" smtClean="0">
                <a:solidFill>
                  <a:schemeClr val="tx1"/>
                </a:solidFill>
                <a:effectLst/>
                <a:latin typeface="+mn-lt"/>
                <a:ea typeface="+mn-ea"/>
                <a:cs typeface="+mn-cs"/>
              </a:rPr>
              <a:t>a knee-length coat buttoning to the neck, worn by men from South Asia)</a:t>
            </a:r>
            <a:r>
              <a:rPr lang="en-US" sz="1200" kern="1200" dirty="0" smtClean="0">
                <a:solidFill>
                  <a:schemeClr val="tx1"/>
                </a:solidFill>
                <a:latin typeface="+mn-lt"/>
                <a:ea typeface="+mn-ea"/>
                <a:cs typeface="+mn-cs"/>
              </a:rPr>
              <a:t> </a:t>
            </a:r>
            <a:r>
              <a:rPr lang="en-US" sz="1200" kern="1200" dirty="0">
                <a:solidFill>
                  <a:schemeClr val="tx1"/>
                </a:solidFill>
                <a:latin typeface="+mn-lt"/>
                <a:ea typeface="+mn-ea"/>
                <a:cs typeface="+mn-cs"/>
              </a:rPr>
              <a:t>because of religious affiliation may be associated with terrorism </a:t>
            </a:r>
          </a:p>
          <a:p>
            <a:pPr>
              <a:buFont typeface="Arial" pitchFamily="34" charset="0"/>
              <a:buChar char="•"/>
            </a:pPr>
            <a:r>
              <a:rPr lang="en-US" sz="1200" b="1" kern="1200" baseline="0" dirty="0">
                <a:solidFill>
                  <a:schemeClr val="tx1"/>
                </a:solidFill>
                <a:latin typeface="+mn-lt"/>
                <a:ea typeface="+mn-ea"/>
                <a:cs typeface="+mn-cs"/>
              </a:rPr>
              <a:t> Hair &amp; Nails</a:t>
            </a:r>
          </a:p>
          <a:p>
            <a:pPr>
              <a:buFont typeface="Arial" pitchFamily="34" charset="0"/>
              <a:buNone/>
            </a:pPr>
            <a:r>
              <a:rPr lang="en-US" sz="1200" b="0" kern="1200" baseline="0" dirty="0">
                <a:solidFill>
                  <a:schemeClr val="tx1"/>
                </a:solidFill>
                <a:latin typeface="+mn-lt"/>
                <a:ea typeface="+mn-ea"/>
                <a:cs typeface="+mn-cs"/>
              </a:rPr>
              <a:t>   - Dirty fingernails or </a:t>
            </a:r>
            <a:r>
              <a:rPr lang="en-US" sz="1200" b="0" kern="1200" baseline="0" dirty="0" smtClean="0">
                <a:solidFill>
                  <a:schemeClr val="tx1"/>
                </a:solidFill>
                <a:latin typeface="+mn-lt"/>
                <a:ea typeface="+mn-ea"/>
                <a:cs typeface="+mn-cs"/>
              </a:rPr>
              <a:t>unkempt </a:t>
            </a:r>
            <a:r>
              <a:rPr lang="en-US" sz="1200" b="0" kern="1200" baseline="0" dirty="0">
                <a:solidFill>
                  <a:schemeClr val="tx1"/>
                </a:solidFill>
                <a:latin typeface="+mn-lt"/>
                <a:ea typeface="+mn-ea"/>
                <a:cs typeface="+mn-cs"/>
              </a:rPr>
              <a:t>hair can be translated as a person who is living a hard life</a:t>
            </a:r>
          </a:p>
          <a:p>
            <a:pPr>
              <a:buFont typeface="Arial" pitchFamily="34" charset="0"/>
              <a:buChar char="•"/>
            </a:pPr>
            <a:r>
              <a:rPr lang="en-US" sz="1200" b="1" kern="1200" baseline="0" dirty="0">
                <a:solidFill>
                  <a:schemeClr val="tx1"/>
                </a:solidFill>
                <a:latin typeface="+mn-lt"/>
                <a:ea typeface="+mn-ea"/>
                <a:cs typeface="+mn-cs"/>
              </a:rPr>
              <a:t>Facial Expression</a:t>
            </a:r>
          </a:p>
          <a:p>
            <a:pPr>
              <a:buFont typeface="Arial" pitchFamily="34" charset="0"/>
              <a:buNone/>
            </a:pPr>
            <a:r>
              <a:rPr lang="en-US" sz="1200" b="1" kern="1200" baseline="0" dirty="0">
                <a:solidFill>
                  <a:schemeClr val="tx1"/>
                </a:solidFill>
                <a:latin typeface="+mn-lt"/>
                <a:ea typeface="+mn-ea"/>
                <a:cs typeface="+mn-cs"/>
              </a:rPr>
              <a:t>   - </a:t>
            </a:r>
            <a:r>
              <a:rPr lang="en-US" sz="1200" b="0" kern="1200" baseline="0" dirty="0">
                <a:solidFill>
                  <a:schemeClr val="tx1"/>
                </a:solidFill>
                <a:latin typeface="+mn-lt"/>
                <a:ea typeface="+mn-ea"/>
                <a:cs typeface="+mn-cs"/>
              </a:rPr>
              <a:t>A pleasant expression can make a person seem very nice and friendly</a:t>
            </a:r>
          </a:p>
          <a:p>
            <a:pPr>
              <a:buFont typeface="Arial" pitchFamily="34" charset="0"/>
              <a:buNone/>
            </a:pPr>
            <a:r>
              <a:rPr lang="en-US" sz="1200" b="0" kern="1200" baseline="0" dirty="0">
                <a:solidFill>
                  <a:schemeClr val="tx1"/>
                </a:solidFill>
                <a:latin typeface="+mn-lt"/>
                <a:ea typeface="+mn-ea"/>
                <a:cs typeface="+mn-cs"/>
              </a:rPr>
              <a:t>   - A grimace can make a person seem mean or grumpy</a:t>
            </a:r>
          </a:p>
          <a:p>
            <a:pPr>
              <a:buFont typeface="Arial" pitchFamily="34" charset="0"/>
              <a:buChar char="•"/>
            </a:pPr>
            <a:r>
              <a:rPr lang="en-US" sz="1200" b="1" kern="1200" baseline="0" dirty="0">
                <a:solidFill>
                  <a:schemeClr val="tx1"/>
                </a:solidFill>
                <a:latin typeface="+mn-lt"/>
                <a:ea typeface="+mn-ea"/>
                <a:cs typeface="+mn-cs"/>
              </a:rPr>
              <a:t>Speech</a:t>
            </a:r>
          </a:p>
          <a:p>
            <a:pPr>
              <a:buFont typeface="Arial" pitchFamily="34" charset="0"/>
              <a:buNone/>
            </a:pPr>
            <a:r>
              <a:rPr lang="en-US" sz="1200" b="0" kern="1200" baseline="0" dirty="0">
                <a:solidFill>
                  <a:schemeClr val="tx1"/>
                </a:solidFill>
                <a:latin typeface="+mn-lt"/>
                <a:ea typeface="+mn-ea"/>
                <a:cs typeface="+mn-cs"/>
              </a:rPr>
              <a:t>   - The use of bad grammar can be interpreted as a lack of education</a:t>
            </a:r>
          </a:p>
          <a:p>
            <a:pPr>
              <a:buFont typeface="Arial" pitchFamily="34" charset="0"/>
              <a:buChar char="•"/>
            </a:pPr>
            <a:r>
              <a:rPr lang="en-US" sz="1200" b="1" kern="1200" baseline="0" dirty="0">
                <a:solidFill>
                  <a:schemeClr val="tx1"/>
                </a:solidFill>
                <a:latin typeface="+mn-lt"/>
                <a:ea typeface="+mn-ea"/>
                <a:cs typeface="+mn-cs"/>
              </a:rPr>
              <a:t>Associations</a:t>
            </a:r>
          </a:p>
          <a:p>
            <a:pPr>
              <a:buFont typeface="Arial" pitchFamily="34" charset="0"/>
              <a:buNone/>
            </a:pPr>
            <a:r>
              <a:rPr lang="en-US" sz="1200" b="0" kern="1200" baseline="0" dirty="0">
                <a:solidFill>
                  <a:schemeClr val="tx1"/>
                </a:solidFill>
                <a:latin typeface="+mn-lt"/>
                <a:ea typeface="+mn-ea"/>
                <a:cs typeface="+mn-cs"/>
              </a:rPr>
              <a:t>   - It could be assumed that if you hang out with troublemakers, you are probably a troublemaker</a:t>
            </a:r>
            <a:r>
              <a:rPr lang="en-US" sz="1200" b="1" kern="1200" baseline="0" dirty="0">
                <a:solidFill>
                  <a:schemeClr val="tx1"/>
                </a:solidFill>
                <a:latin typeface="+mn-lt"/>
                <a:ea typeface="+mn-ea"/>
                <a:cs typeface="+mn-cs"/>
              </a:rPr>
              <a:t> </a:t>
            </a:r>
          </a:p>
          <a:p>
            <a:pPr>
              <a:buFont typeface="Arial" pitchFamily="34" charset="0"/>
              <a:buChar char="•"/>
            </a:pPr>
            <a:r>
              <a:rPr lang="en-US" sz="1200" b="1" kern="1200" baseline="0" dirty="0">
                <a:solidFill>
                  <a:schemeClr val="tx1"/>
                </a:solidFill>
                <a:latin typeface="+mn-lt"/>
                <a:ea typeface="+mn-ea"/>
                <a:cs typeface="+mn-cs"/>
              </a:rPr>
              <a:t>Race</a:t>
            </a:r>
          </a:p>
          <a:p>
            <a:pPr>
              <a:buFont typeface="Arial" pitchFamily="34" charset="0"/>
              <a:buNone/>
            </a:pPr>
            <a:r>
              <a:rPr lang="en-US" sz="1200" b="0" kern="1200" baseline="0" dirty="0">
                <a:solidFill>
                  <a:schemeClr val="tx1"/>
                </a:solidFill>
                <a:latin typeface="+mn-lt"/>
                <a:ea typeface="+mn-ea"/>
                <a:cs typeface="+mn-cs"/>
              </a:rPr>
              <a:t>   - Some people associate specific behaviors with certain ethnic groups</a:t>
            </a:r>
            <a:endParaRPr lang="en-US" b="0" baseline="0" dirty="0"/>
          </a:p>
          <a:p>
            <a:pPr>
              <a:buFont typeface="Arial" pitchFamily="34" charset="0"/>
              <a:buNone/>
            </a:pPr>
            <a:r>
              <a:rPr lang="en-US" baseline="0" dirty="0"/>
              <a:t>                </a:t>
            </a:r>
          </a:p>
          <a:p>
            <a:r>
              <a:rPr lang="en-US" b="1" baseline="0" dirty="0"/>
              <a:t>What are other ways that we sometimes judge people? </a:t>
            </a:r>
          </a:p>
          <a:p>
            <a:endParaRPr lang="en-US" baseline="0" dirty="0"/>
          </a:p>
          <a:p>
            <a:r>
              <a:rPr lang="en-US" i="1" baseline="0" dirty="0"/>
              <a:t>[Discussion Point : Ask students to brainstorm ways that people are sometimes judged.</a:t>
            </a:r>
            <a:r>
              <a:rPr lang="en-US" baseline="0" dirty="0"/>
              <a:t>]</a:t>
            </a:r>
          </a:p>
          <a:p>
            <a:endParaRPr lang="en-US" baseline="0" dirty="0"/>
          </a:p>
        </p:txBody>
      </p:sp>
      <p:sp>
        <p:nvSpPr>
          <p:cNvPr id="4" name="Slide Number Placeholder 3"/>
          <p:cNvSpPr>
            <a:spLocks noGrp="1"/>
          </p:cNvSpPr>
          <p:nvPr>
            <p:ph type="sldNum" sz="quarter" idx="10"/>
          </p:nvPr>
        </p:nvSpPr>
        <p:spPr/>
        <p:txBody>
          <a:bodyPr/>
          <a:lstStyle/>
          <a:p>
            <a:fld id="{C083456A-C574-45DB-A99A-8B2C04E331C6}" type="slidenum">
              <a:rPr lang="en-US" smtClean="0"/>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0" dirty="0"/>
              <a:t>Facilitator’s Script: </a:t>
            </a:r>
            <a:r>
              <a:rPr lang="en-US" b="1" dirty="0"/>
              <a:t>Research has shown within 20 seconds – 4 minutes people form an impression about another person based mainly on appearance.</a:t>
            </a:r>
          </a:p>
          <a:p>
            <a:pPr eaLnBrk="1" hangingPunct="1"/>
            <a:endParaRPr lang="en-US" b="1" dirty="0"/>
          </a:p>
          <a:p>
            <a:pPr eaLnBrk="1" hangingPunct="1"/>
            <a:r>
              <a:rPr lang="en-US" b="0" i="1" dirty="0"/>
              <a:t>[Discussion</a:t>
            </a:r>
            <a:r>
              <a:rPr lang="en-US" b="0" i="1" baseline="0" dirty="0"/>
              <a:t> Point]:  </a:t>
            </a:r>
            <a:r>
              <a:rPr lang="en-US" b="1" dirty="0"/>
              <a:t>How many of you have been misjudged by your peers because of your appearance? Please share an example.</a:t>
            </a:r>
          </a:p>
          <a:p>
            <a:endParaRPr lang="en-US" b="0" dirty="0"/>
          </a:p>
        </p:txBody>
      </p:sp>
      <p:sp>
        <p:nvSpPr>
          <p:cNvPr id="4" name="Slide Number Placeholder 3"/>
          <p:cNvSpPr>
            <a:spLocks noGrp="1"/>
          </p:cNvSpPr>
          <p:nvPr>
            <p:ph type="sldNum" sz="quarter" idx="10"/>
          </p:nvPr>
        </p:nvSpPr>
        <p:spPr/>
        <p:txBody>
          <a:bodyPr/>
          <a:lstStyle/>
          <a:p>
            <a:fld id="{C083456A-C574-45DB-A99A-8B2C04E331C6}" type="slidenum">
              <a:rPr lang="en-US" smtClean="0"/>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Facilitator’s Script: </a:t>
            </a:r>
            <a:r>
              <a:rPr lang="en-US" b="0" dirty="0"/>
              <a:t> As with most things in life, there are things that are</a:t>
            </a:r>
            <a:r>
              <a:rPr lang="en-US" b="0" baseline="0" dirty="0"/>
              <a:t> some tips that can help us to navigate through experiences. Let’s take a few moments to reflect on the following basic rules…</a:t>
            </a:r>
            <a:endParaRPr lang="en-US" b="1" dirty="0"/>
          </a:p>
        </p:txBody>
      </p:sp>
      <p:sp>
        <p:nvSpPr>
          <p:cNvPr id="4" name="Slide Number Placeholder 3"/>
          <p:cNvSpPr>
            <a:spLocks noGrp="1"/>
          </p:cNvSpPr>
          <p:nvPr>
            <p:ph type="sldNum" sz="quarter" idx="10"/>
          </p:nvPr>
        </p:nvSpPr>
        <p:spPr/>
        <p:txBody>
          <a:bodyPr/>
          <a:lstStyle/>
          <a:p>
            <a:fld id="{C083456A-C574-45DB-A99A-8B2C04E331C6}" type="slidenum">
              <a:rPr lang="en-US" smtClean="0"/>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Facilitator’s Script: </a:t>
            </a:r>
            <a:r>
              <a:rPr lang="en-US" b="0" dirty="0"/>
              <a:t>Different</a:t>
            </a:r>
            <a:r>
              <a:rPr lang="en-US" b="0" baseline="0" dirty="0"/>
              <a:t> departments within a healthcare facility will require different standards of dress. Scrubs and/or lab coats are usually worn in the clinical areas of a hospital, and business attire generally in the non-clinical areas. Whether wearing uniforms or regular clothing, attire should always be clean, neat, and in good </a:t>
            </a:r>
            <a:r>
              <a:rPr lang="en-US" b="0" baseline="0" dirty="0" smtClean="0"/>
              <a:t>condition.</a:t>
            </a:r>
            <a:endParaRPr lang="en-US" b="1" dirty="0"/>
          </a:p>
        </p:txBody>
      </p:sp>
      <p:sp>
        <p:nvSpPr>
          <p:cNvPr id="4" name="Slide Number Placeholder 3"/>
          <p:cNvSpPr>
            <a:spLocks noGrp="1"/>
          </p:cNvSpPr>
          <p:nvPr>
            <p:ph type="sldNum" sz="quarter" idx="10"/>
          </p:nvPr>
        </p:nvSpPr>
        <p:spPr/>
        <p:txBody>
          <a:bodyPr/>
          <a:lstStyle/>
          <a:p>
            <a:fld id="{C083456A-C574-45DB-A99A-8B2C04E331C6}" type="slidenum">
              <a:rPr lang="en-US" smtClean="0"/>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‘s Notes: </a:t>
            </a:r>
            <a:r>
              <a:rPr lang="en-US" b="0" baseline="0" dirty="0"/>
              <a:t>Most healthcare offices and facilities require employees to wear identification badges for the protection of employees and patients. Identification badges should be worn on the upper chest near the face so that the picture on the ID badge can be compared and confirmed. It not only confirms who you </a:t>
            </a:r>
            <a:r>
              <a:rPr lang="en-US" b="0" baseline="0" dirty="0" smtClean="0"/>
              <a:t>are, </a:t>
            </a:r>
            <a:r>
              <a:rPr lang="en-US" b="0" baseline="0" dirty="0"/>
              <a:t>but also the area of the facility where you work. ID badges generally include:</a:t>
            </a:r>
          </a:p>
          <a:p>
            <a:endParaRPr lang="en-US" b="0" baseline="0" dirty="0"/>
          </a:p>
          <a:p>
            <a:r>
              <a:rPr lang="en-US" b="0" i="1" baseline="0" dirty="0"/>
              <a:t>(components of the badge will appear on the slide with a mouse click)</a:t>
            </a:r>
          </a:p>
          <a:p>
            <a:pPr marL="171450" indent="-171450">
              <a:buFont typeface="Arial" pitchFamily="34" charset="0"/>
              <a:buChar char="•"/>
            </a:pPr>
            <a:endParaRPr lang="en-US" b="0" i="0" dirty="0"/>
          </a:p>
          <a:p>
            <a:pPr marL="171450" indent="-171450">
              <a:buFont typeface="Arial" pitchFamily="34" charset="0"/>
              <a:buChar char="•"/>
            </a:pPr>
            <a:r>
              <a:rPr lang="en-US" b="0" i="0" dirty="0"/>
              <a:t>Name of the Facility</a:t>
            </a:r>
          </a:p>
          <a:p>
            <a:pPr marL="171450" indent="-171450">
              <a:buFont typeface="Arial" pitchFamily="34" charset="0"/>
              <a:buChar char="•"/>
            </a:pPr>
            <a:r>
              <a:rPr lang="en-US" b="0" i="0" dirty="0"/>
              <a:t>Employee’s</a:t>
            </a:r>
            <a:r>
              <a:rPr lang="en-US" b="0" i="0" baseline="0" dirty="0"/>
              <a:t> Name</a:t>
            </a:r>
          </a:p>
          <a:p>
            <a:pPr marL="171450" indent="-171450">
              <a:buFont typeface="Arial" pitchFamily="34" charset="0"/>
              <a:buChar char="•"/>
            </a:pPr>
            <a:r>
              <a:rPr lang="en-US" b="0" i="0" baseline="0" dirty="0"/>
              <a:t>Title or Position</a:t>
            </a:r>
          </a:p>
          <a:p>
            <a:pPr marL="171450" indent="-171450">
              <a:buFont typeface="Arial" pitchFamily="34" charset="0"/>
              <a:buChar char="•"/>
            </a:pPr>
            <a:r>
              <a:rPr lang="en-US" b="0" i="0" baseline="0" dirty="0"/>
              <a:t>Department</a:t>
            </a:r>
          </a:p>
          <a:p>
            <a:pPr marL="171450" indent="-171450">
              <a:buFont typeface="Arial" pitchFamily="34" charset="0"/>
              <a:buChar char="•"/>
            </a:pPr>
            <a:endParaRPr lang="en-US" b="0" i="0" baseline="0" dirty="0"/>
          </a:p>
          <a:p>
            <a:pPr marL="0" indent="0">
              <a:buFont typeface="Arial" pitchFamily="34" charset="0"/>
              <a:buNone/>
            </a:pPr>
            <a:endParaRPr lang="en-US" b="0" i="0" dirty="0"/>
          </a:p>
        </p:txBody>
      </p:sp>
      <p:sp>
        <p:nvSpPr>
          <p:cNvPr id="4" name="Slide Number Placeholder 3"/>
          <p:cNvSpPr>
            <a:spLocks noGrp="1"/>
          </p:cNvSpPr>
          <p:nvPr>
            <p:ph type="sldNum" sz="quarter" idx="10"/>
          </p:nvPr>
        </p:nvSpPr>
        <p:spPr/>
        <p:txBody>
          <a:bodyPr/>
          <a:lstStyle/>
          <a:p>
            <a:fld id="{C083456A-C574-45DB-A99A-8B2C04E331C6}" type="slidenum">
              <a:rPr lang="en-US" smtClean="0"/>
              <a:t>12</a:t>
            </a:fld>
            <a:endParaRPr lang="en-US"/>
          </a:p>
        </p:txBody>
      </p:sp>
    </p:spTree>
    <p:extLst>
      <p:ext uri="{BB962C8B-B14F-4D97-AF65-F5344CB8AC3E}">
        <p14:creationId xmlns:p14="http://schemas.microsoft.com/office/powerpoint/2010/main" val="555047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Facilitator’s Script: </a:t>
            </a:r>
            <a:r>
              <a:rPr lang="en-US" b="0" dirty="0"/>
              <a:t>  Most healthcare</a:t>
            </a:r>
            <a:r>
              <a:rPr lang="en-US" b="0" baseline="0" dirty="0"/>
              <a:t> providers are required to do a lot of standing during the work day. The feet support the entire body. </a:t>
            </a:r>
            <a:r>
              <a:rPr lang="en-US" b="0" baseline="0" dirty="0" smtClean="0"/>
              <a:t>Twenty-five percent (25%) </a:t>
            </a:r>
            <a:r>
              <a:rPr lang="en-US" b="0" baseline="0" dirty="0"/>
              <a:t>of the bones in your body are located in the feet. Feet in distress, even if a single bone in the foot is misaligned, can change the balance and alignment of the body which can have painful side effects.</a:t>
            </a:r>
          </a:p>
          <a:p>
            <a:endParaRPr lang="en-US" b="0" baseline="0" dirty="0"/>
          </a:p>
          <a:p>
            <a:r>
              <a:rPr lang="en-US" b="0" baseline="0" dirty="0"/>
              <a:t>Ill-fitted shoes can cause corns, blisters, and bunions that can lead to the need for foot surgery</a:t>
            </a:r>
          </a:p>
          <a:p>
            <a:endParaRPr lang="en-US" b="0" baseline="0" dirty="0"/>
          </a:p>
          <a:p>
            <a:r>
              <a:rPr lang="en-US" b="0" baseline="0" dirty="0"/>
              <a:t>Supportive shoes help to reduce the shock absorbing motion of the ankle, foot and lower leg, and control balance. Non-supportive shoes can result in back pain. </a:t>
            </a:r>
          </a:p>
          <a:p>
            <a:endParaRPr lang="en-US" b="0" baseline="0" dirty="0"/>
          </a:p>
          <a:p>
            <a:r>
              <a:rPr lang="en-US" dirty="0">
                <a:effectLst/>
              </a:rPr>
              <a:t>Closed-toe shoes are generally required in clinical settings to protect the healthcare worker from</a:t>
            </a:r>
            <a:r>
              <a:rPr lang="en-US" baseline="0" dirty="0">
                <a:effectLst/>
              </a:rPr>
              <a:t> spills.</a:t>
            </a:r>
          </a:p>
          <a:p>
            <a:endParaRPr lang="en-US" baseline="0" dirty="0">
              <a:effectLst/>
            </a:endParaRPr>
          </a:p>
          <a:p>
            <a:r>
              <a:rPr lang="en-US" baseline="0" dirty="0">
                <a:effectLst/>
              </a:rPr>
              <a:t>Shoes that provide traction helps to reduce the potential for slips and falls.</a:t>
            </a:r>
          </a:p>
          <a:p>
            <a:endParaRPr lang="en-US" baseline="0" dirty="0">
              <a:effectLst/>
            </a:endParaRPr>
          </a:p>
          <a:p>
            <a:r>
              <a:rPr lang="en-US" baseline="0" dirty="0">
                <a:effectLst/>
              </a:rPr>
              <a:t>Clean shoes supports the presentation of professionalism.</a:t>
            </a:r>
            <a:r>
              <a:rPr lang="en-US" dirty="0">
                <a:effectLst/>
              </a:rPr>
              <a:t> </a:t>
            </a:r>
            <a:endParaRPr lang="en-US" b="1" dirty="0"/>
          </a:p>
        </p:txBody>
      </p:sp>
      <p:sp>
        <p:nvSpPr>
          <p:cNvPr id="4" name="Slide Number Placeholder 3"/>
          <p:cNvSpPr>
            <a:spLocks noGrp="1"/>
          </p:cNvSpPr>
          <p:nvPr>
            <p:ph type="sldNum" sz="quarter" idx="10"/>
          </p:nvPr>
        </p:nvSpPr>
        <p:spPr/>
        <p:txBody>
          <a:bodyPr/>
          <a:lstStyle/>
          <a:p>
            <a:fld id="{C083456A-C574-45DB-A99A-8B2C04E331C6}" type="slidenum">
              <a:rPr lang="en-US" smtClean="0"/>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Script:</a:t>
            </a:r>
            <a:r>
              <a:rPr lang="en-US" b="1" baseline="0" dirty="0"/>
              <a:t> </a:t>
            </a:r>
            <a:r>
              <a:rPr lang="en-US" b="0" baseline="0" dirty="0"/>
              <a:t>Personal hygiene practices are essential to minimizing the spread of disease and a primal courtesy to those around you. A daily bath or shower, use of deodorant or antiperspirant, good oral hygiene, and clean undergarments all help prevent body odor. Tobacco, perfumes, scented hair sprays, and after shaves can be offensive and should not be present in a healthcare setting! Some scents can cause allergic reactions.</a:t>
            </a:r>
          </a:p>
          <a:p>
            <a:endParaRPr lang="en-US" b="0" dirty="0"/>
          </a:p>
        </p:txBody>
      </p:sp>
      <p:sp>
        <p:nvSpPr>
          <p:cNvPr id="4" name="Slide Number Placeholder 3"/>
          <p:cNvSpPr>
            <a:spLocks noGrp="1"/>
          </p:cNvSpPr>
          <p:nvPr>
            <p:ph type="sldNum" sz="quarter" idx="10"/>
          </p:nvPr>
        </p:nvSpPr>
        <p:spPr/>
        <p:txBody>
          <a:bodyPr/>
          <a:lstStyle/>
          <a:p>
            <a:fld id="{C083456A-C574-45DB-A99A-8B2C04E331C6}" type="slidenum">
              <a:rPr lang="en-US" smtClean="0"/>
              <a:t>14</a:t>
            </a:fld>
            <a:endParaRPr lang="en-US"/>
          </a:p>
        </p:txBody>
      </p:sp>
    </p:spTree>
    <p:extLst>
      <p:ext uri="{BB962C8B-B14F-4D97-AF65-F5344CB8AC3E}">
        <p14:creationId xmlns:p14="http://schemas.microsoft.com/office/powerpoint/2010/main" val="2521864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chemeClr val="tx1">
                  <a:alpha val="5000"/>
                </a:schemeClr>
              </a:gs>
              <a:gs pos="100000">
                <a:schemeClr val="tx1">
                  <a:alpha val="20000"/>
                </a:schemeClr>
              </a:gs>
            </a:gsLst>
            <a:lin ang="5400000" scaled="0"/>
          </a:gradFill>
          <a:ln w="76200">
            <a:gradFill>
              <a:gsLst>
                <a:gs pos="0">
                  <a:schemeClr val="bg2">
                    <a:lumMod val="60000"/>
                    <a:lumOff val="40000"/>
                    <a:alpha val="90000"/>
                  </a:schemeClr>
                </a:gs>
                <a:gs pos="50000">
                  <a:schemeClr val="bg2">
                    <a:lumMod val="60000"/>
                    <a:lumOff val="40000"/>
                    <a:alpha val="80000"/>
                  </a:schemeClr>
                </a:gs>
                <a:gs pos="100000">
                  <a:schemeClr val="bg2">
                    <a:alpha val="70000"/>
                  </a:schemeClr>
                </a:gs>
              </a:gsLst>
              <a:lin ang="5400000" scaled="0"/>
            </a:gradFill>
            <a:miter lim="800000"/>
          </a:ln>
          <a:scene3d>
            <a:camera prst="orthographicFront"/>
            <a:lightRig rig="contrasting"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5" name="Diagonal Stripe 4"/>
          <p:cNvSpPr/>
          <p:nvPr/>
        </p:nvSpPr>
        <p:spPr>
          <a:xfrm rot="21321315" flipH="1">
            <a:off x="481841" y="2629969"/>
            <a:ext cx="8419617" cy="685800"/>
          </a:xfrm>
          <a:prstGeom prst="diagStripe">
            <a:avLst>
              <a:gd name="adj" fmla="val 50001"/>
            </a:avLst>
          </a:prstGeom>
          <a:solidFill>
            <a:schemeClr val="tx2"/>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solidFill>
                <a:schemeClr val="tx1"/>
              </a:solidFill>
            </a:endParaRPr>
          </a:p>
        </p:txBody>
      </p:sp>
      <p:pic>
        <p:nvPicPr>
          <p:cNvPr id="6" name="Picture 15" descr="HCP-Design.gif"/>
          <p:cNvPicPr>
            <a:picLocks noChangeAspect="1"/>
          </p:cNvPicPr>
          <p:nvPr/>
        </p:nvPicPr>
        <p:blipFill>
          <a:blip r:embed="rId2" cstate="print"/>
          <a:srcRect/>
          <a:stretch>
            <a:fillRect/>
          </a:stretch>
        </p:blipFill>
        <p:spPr bwMode="auto">
          <a:xfrm>
            <a:off x="0" y="4887913"/>
            <a:ext cx="9144000" cy="1970087"/>
          </a:xfrm>
          <a:prstGeom prst="rect">
            <a:avLst/>
          </a:prstGeom>
          <a:noFill/>
          <a:ln w="9525">
            <a:noFill/>
            <a:miter lim="800000"/>
            <a:headEnd/>
            <a:tailEnd/>
          </a:ln>
        </p:spPr>
      </p:pic>
      <p:sp>
        <p:nvSpPr>
          <p:cNvPr id="2" name="Title 1"/>
          <p:cNvSpPr>
            <a:spLocks noGrp="1"/>
          </p:cNvSpPr>
          <p:nvPr>
            <p:ph type="ctrTitle"/>
          </p:nvPr>
        </p:nvSpPr>
        <p:spPr>
          <a:xfrm>
            <a:off x="320040" y="228600"/>
            <a:ext cx="8503920" cy="2438400"/>
          </a:xfrm>
        </p:spPr>
        <p:txBody>
          <a:bodyPr anchor="b"/>
          <a:lstStyle>
            <a:lvl1pPr algn="r" defTabSz="914400" rtl="0" eaLnBrk="1" latinLnBrk="0" hangingPunct="1">
              <a:spcBef>
                <a:spcPct val="0"/>
              </a:spcBef>
              <a:buNone/>
              <a:defRPr sz="66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4556760" y="2971800"/>
            <a:ext cx="4267200" cy="1725706"/>
          </a:xfrm>
        </p:spPr>
        <p:txBody>
          <a:bodyPr/>
          <a:lstStyle>
            <a:lvl1pPr marL="0" indent="0" algn="r">
              <a:buNone/>
              <a:defRPr sz="1800">
                <a:gradFill>
                  <a:gsLst>
                    <a:gs pos="1000">
                      <a:schemeClr val="tx2">
                        <a:lumMod val="40000"/>
                        <a:lumOff val="60000"/>
                      </a:schemeClr>
                    </a:gs>
                    <a:gs pos="50000">
                      <a:schemeClr val="tx2"/>
                    </a:gs>
                  </a:gsLst>
                  <a:lin ang="5400000" scaled="0"/>
                </a:gra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862CBEE1-BB76-4ED5-BCA7-E29AF2FCE64D}" type="datetimeFigureOut">
              <a:rPr lang="en-US" smtClean="0"/>
              <a:t>8/11/2017</a:t>
            </a:fld>
            <a:endParaRPr lang="en-US" dirty="0"/>
          </a:p>
        </p:txBody>
      </p:sp>
      <p:sp>
        <p:nvSpPr>
          <p:cNvPr id="5" name="Footer Placeholder 4"/>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endParaRPr lang="en-US" dirty="0"/>
          </a:p>
        </p:txBody>
      </p:sp>
      <p:sp>
        <p:nvSpPr>
          <p:cNvPr id="6" name="Slide Number Placeholder 5"/>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07CB5B42-7A75-4012-983B-E656F4A39B0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chemeClr val="tx1">
                  <a:alpha val="5000"/>
                </a:schemeClr>
              </a:gs>
              <a:gs pos="100000">
                <a:schemeClr val="tx1">
                  <a:alpha val="20000"/>
                </a:schemeClr>
              </a:gs>
            </a:gsLst>
            <a:lin ang="5400000" scaled="0"/>
          </a:gradFill>
          <a:ln w="76200">
            <a:gradFill>
              <a:gsLst>
                <a:gs pos="0">
                  <a:schemeClr val="bg2">
                    <a:lumMod val="60000"/>
                    <a:lumOff val="40000"/>
                    <a:alpha val="90000"/>
                  </a:schemeClr>
                </a:gs>
                <a:gs pos="50000">
                  <a:schemeClr val="bg2">
                    <a:lumMod val="60000"/>
                    <a:lumOff val="40000"/>
                    <a:alpha val="80000"/>
                  </a:schemeClr>
                </a:gs>
                <a:gs pos="100000">
                  <a:schemeClr val="bg2">
                    <a:alpha val="70000"/>
                  </a:schemeClr>
                </a:gs>
              </a:gsLst>
              <a:lin ang="5400000" scaled="0"/>
            </a:gradFill>
            <a:miter lim="800000"/>
          </a:ln>
          <a:scene3d>
            <a:camera prst="orthographicFront"/>
            <a:lightRig rig="contrasting"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862CBEE1-BB76-4ED5-BCA7-E29AF2FCE64D}" type="datetimeFigureOut">
              <a:rPr lang="en-US" smtClean="0"/>
              <a:t>8/11/2017</a:t>
            </a:fld>
            <a:endParaRPr lang="en-US" dirty="0"/>
          </a:p>
        </p:txBody>
      </p:sp>
      <p:sp>
        <p:nvSpPr>
          <p:cNvPr id="6" name="Footer Placeholder 4"/>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endParaRPr lang="en-US" dirty="0"/>
          </a:p>
        </p:txBody>
      </p:sp>
      <p:sp>
        <p:nvSpPr>
          <p:cNvPr id="7" name="Slide Number Placeholder 5"/>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07CB5B42-7A75-4012-983B-E656F4A39B0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0040" y="228600"/>
            <a:ext cx="8503920" cy="1143000"/>
          </a:xfrm>
        </p:spPr>
        <p:txBody>
          <a:bodyPr/>
          <a:lstStyle/>
          <a:p>
            <a:r>
              <a:rPr lang="en-US"/>
              <a:t>Click to edit Master title style</a:t>
            </a:r>
            <a:endParaRPr/>
          </a:p>
        </p:txBody>
      </p:sp>
      <p:sp>
        <p:nvSpPr>
          <p:cNvPr id="3" name="Content Placeholder 2"/>
          <p:cNvSpPr>
            <a:spLocks noGrp="1"/>
          </p:cNvSpPr>
          <p:nvPr>
            <p:ph sz="half" idx="1"/>
          </p:nvPr>
        </p:nvSpPr>
        <p:spPr>
          <a:xfrm>
            <a:off x="1008062" y="1922463"/>
            <a:ext cx="3429000" cy="3954462"/>
          </a:xfrm>
        </p:spPr>
        <p:txBody>
          <a:bodyPr/>
          <a:lstStyle>
            <a:lvl1pPr>
              <a:defRPr sz="20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76800" y="1922463"/>
            <a:ext cx="3429000" cy="3954462"/>
          </a:xfrm>
        </p:spPr>
        <p:txBody>
          <a:bodyPr/>
          <a:lstStyle>
            <a:lvl1pPr>
              <a:defRPr sz="20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862CBEE1-BB76-4ED5-BCA7-E29AF2FCE64D}" type="datetimeFigureOut">
              <a:rPr lang="en-US" smtClean="0"/>
              <a:t>8/11/2017</a:t>
            </a:fld>
            <a:endParaRPr lang="en-US" dirty="0"/>
          </a:p>
        </p:txBody>
      </p:sp>
      <p:sp>
        <p:nvSpPr>
          <p:cNvPr id="6" name="Footer Placeholder 5"/>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endParaRPr lang="en-US" dirty="0"/>
          </a:p>
        </p:txBody>
      </p:sp>
      <p:sp>
        <p:nvSpPr>
          <p:cNvPr id="7" name="Slide Number Placeholder 6"/>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07CB5B42-7A75-4012-983B-E656F4A39B0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90600" y="1676400"/>
            <a:ext cx="3429000" cy="639762"/>
          </a:xfrm>
        </p:spPr>
        <p:txBody>
          <a:bodyPr anchor="ctr"/>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90600" y="2590800"/>
            <a:ext cx="3429000" cy="3286126"/>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76800" y="1676400"/>
            <a:ext cx="3429000" cy="639762"/>
          </a:xfrm>
        </p:spPr>
        <p:txBody>
          <a:bodyPr anchor="ctr"/>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6800" y="2590800"/>
            <a:ext cx="3429000" cy="3286126"/>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862CBEE1-BB76-4ED5-BCA7-E29AF2FCE64D}" type="datetimeFigureOut">
              <a:rPr lang="en-US" smtClean="0"/>
              <a:t>8/11/2017</a:t>
            </a:fld>
            <a:endParaRPr lang="en-US" dirty="0"/>
          </a:p>
        </p:txBody>
      </p:sp>
      <p:sp>
        <p:nvSpPr>
          <p:cNvPr id="8" name="Footer Placeholder 7"/>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endParaRPr lang="en-US" dirty="0"/>
          </a:p>
        </p:txBody>
      </p:sp>
      <p:sp>
        <p:nvSpPr>
          <p:cNvPr id="9" name="Slide Number Placeholder 8"/>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07CB5B42-7A75-4012-983B-E656F4A39B0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862CBEE1-BB76-4ED5-BCA7-E29AF2FCE64D}" type="datetimeFigureOut">
              <a:rPr lang="en-US" smtClean="0"/>
              <a:t>8/11/2017</a:t>
            </a:fld>
            <a:endParaRPr lang="en-US" dirty="0"/>
          </a:p>
        </p:txBody>
      </p:sp>
      <p:sp>
        <p:nvSpPr>
          <p:cNvPr id="4" name="Footer Placeholder 3"/>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endParaRPr lang="en-US" dirty="0"/>
          </a:p>
        </p:txBody>
      </p:sp>
      <p:sp>
        <p:nvSpPr>
          <p:cNvPr id="5" name="Slide Number Placeholder 4"/>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07CB5B42-7A75-4012-983B-E656F4A39B0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862CBEE1-BB76-4ED5-BCA7-E29AF2FCE64D}" type="datetimeFigureOut">
              <a:rPr lang="en-US" smtClean="0"/>
              <a:t>8/11/2017</a:t>
            </a:fld>
            <a:endParaRPr lang="en-US" dirty="0"/>
          </a:p>
        </p:txBody>
      </p:sp>
      <p:sp>
        <p:nvSpPr>
          <p:cNvPr id="3" name="Footer Placeholder 2"/>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endParaRPr lang="en-US" dirty="0"/>
          </a:p>
        </p:txBody>
      </p:sp>
      <p:sp>
        <p:nvSpPr>
          <p:cNvPr id="4" name="Slide Number Placeholder 3"/>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07CB5B42-7A75-4012-983B-E656F4A39B0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063" y="457200"/>
            <a:ext cx="2834640" cy="1327150"/>
          </a:xfrm>
        </p:spPr>
        <p:txBody>
          <a:bodyPr anchor="b"/>
          <a:lstStyle>
            <a:lvl1pPr marL="0" indent="0" algn="l" defTabSz="914400" rtl="0" eaLnBrk="1" latinLnBrk="0" hangingPunct="1">
              <a:spcBef>
                <a:spcPct val="0"/>
              </a:spcBef>
              <a:buFont typeface="Wingdings" pitchFamily="2" charset="2"/>
              <a:buNone/>
              <a:defRPr sz="32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4572000" y="457200"/>
            <a:ext cx="3751263" cy="5419725"/>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08062" y="1922463"/>
            <a:ext cx="2834640" cy="1963737"/>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862CBEE1-BB76-4ED5-BCA7-E29AF2FCE64D}" type="datetimeFigureOut">
              <a:rPr lang="en-US" smtClean="0"/>
              <a:t>8/11/2017</a:t>
            </a:fld>
            <a:endParaRPr lang="en-US" dirty="0"/>
          </a:p>
        </p:txBody>
      </p:sp>
      <p:sp>
        <p:nvSpPr>
          <p:cNvPr id="6" name="Footer Placeholder 5"/>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endParaRPr lang="en-US" dirty="0"/>
          </a:p>
        </p:txBody>
      </p:sp>
      <p:sp>
        <p:nvSpPr>
          <p:cNvPr id="7" name="Slide Number Placeholder 6"/>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07CB5B42-7A75-4012-983B-E656F4A39B0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2"/>
          <p:cNvGrpSpPr>
            <a:grpSpLocks/>
          </p:cNvGrpSpPr>
          <p:nvPr/>
        </p:nvGrpSpPr>
        <p:grpSpPr bwMode="auto">
          <a:xfrm>
            <a:off x="4468813" y="304800"/>
            <a:ext cx="3976687" cy="5638800"/>
            <a:chOff x="0" y="0"/>
            <a:chExt cx="9144000" cy="6858000"/>
          </a:xfrm>
        </p:grpSpPr>
        <p:sp>
          <p:nvSpPr>
            <p:cNvPr id="6" name="Rectangle 5"/>
            <p:cNvSpPr/>
            <p:nvPr/>
          </p:nvSpPr>
          <p:spPr>
            <a:xfrm>
              <a:off x="0" y="0"/>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Rectangle 6"/>
            <p:cNvSpPr/>
            <p:nvPr/>
          </p:nvSpPr>
          <p:spPr>
            <a:xfrm flipV="1">
              <a:off x="0" y="6710082"/>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Rectangle 7"/>
            <p:cNvSpPr/>
            <p:nvPr/>
          </p:nvSpPr>
          <p:spPr>
            <a:xfrm rot="16200000" flipV="1">
              <a:off x="5641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9" name="Rectangle 8"/>
            <p:cNvSpPr/>
            <p:nvPr/>
          </p:nvSpPr>
          <p:spPr>
            <a:xfrm rot="5400000" flipH="1" flipV="1">
              <a:off x="-3355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2" name="Title 1"/>
          <p:cNvSpPr>
            <a:spLocks noGrp="1"/>
          </p:cNvSpPr>
          <p:nvPr>
            <p:ph type="title"/>
          </p:nvPr>
        </p:nvSpPr>
        <p:spPr>
          <a:xfrm>
            <a:off x="1005840" y="457200"/>
            <a:ext cx="2834640" cy="1325880"/>
          </a:xfrm>
        </p:spPr>
        <p:txBody>
          <a:bodyPr anchor="b"/>
          <a:lstStyle>
            <a:lvl1pPr marL="0" indent="0" algn="l" defTabSz="914400" rtl="0" eaLnBrk="1" latinLnBrk="0" hangingPunct="1">
              <a:spcBef>
                <a:spcPct val="0"/>
              </a:spcBef>
              <a:buFont typeface="Wingdings" pitchFamily="2" charset="2"/>
              <a:buNone/>
              <a:defRPr sz="32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1005840" y="1920240"/>
            <a:ext cx="2834640" cy="1965960"/>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4582308" y="413004"/>
            <a:ext cx="3749040" cy="5422392"/>
          </a:xfrm>
          <a:ln w="38100">
            <a:noFill/>
          </a:ln>
          <a:effectLst>
            <a:innerShdw blurRad="381000">
              <a:schemeClr val="bg2">
                <a:lumMod val="75000"/>
              </a:schemeClr>
            </a:innerShdw>
          </a:effectLst>
        </p:spPr>
        <p:txBody>
          <a:bodyPr rtlCol="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10" name="Date Placeholder 4"/>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862CBEE1-BB76-4ED5-BCA7-E29AF2FCE64D}" type="datetimeFigureOut">
              <a:rPr lang="en-US" smtClean="0"/>
              <a:t>8/11/2017</a:t>
            </a:fld>
            <a:endParaRPr lang="en-US" dirty="0"/>
          </a:p>
        </p:txBody>
      </p:sp>
      <p:sp>
        <p:nvSpPr>
          <p:cNvPr id="11" name="Footer Placeholder 5"/>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endParaRPr lang="en-US" dirty="0"/>
          </a:p>
        </p:txBody>
      </p:sp>
      <p:sp>
        <p:nvSpPr>
          <p:cNvPr id="12" name="Slide Number Placeholder 6"/>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07CB5B42-7A75-4012-983B-E656F4A39B0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862CBEE1-BB76-4ED5-BCA7-E29AF2FCE64D}" type="datetimeFigureOut">
              <a:rPr lang="en-US" smtClean="0"/>
              <a:t>8/11/2017</a:t>
            </a:fld>
            <a:endParaRPr lang="en-US" dirty="0"/>
          </a:p>
        </p:txBody>
      </p:sp>
      <p:sp>
        <p:nvSpPr>
          <p:cNvPr id="5" name="Footer Placeholder 4"/>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endParaRPr lang="en-US" dirty="0"/>
          </a:p>
        </p:txBody>
      </p:sp>
      <p:sp>
        <p:nvSpPr>
          <p:cNvPr id="6" name="Slide Number Placeholder 5"/>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fld id="{07CB5B42-7A75-4012-983B-E656F4A39B0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539F"/>
        </a:solidFill>
        <a:effectLst/>
      </p:bgPr>
    </p:bg>
    <p:spTree>
      <p:nvGrpSpPr>
        <p:cNvPr id="1" name=""/>
        <p:cNvGrpSpPr/>
        <p:nvPr/>
      </p:nvGrpSpPr>
      <p:grpSpPr>
        <a:xfrm>
          <a:off x="0" y="0"/>
          <a:ext cx="0" cy="0"/>
          <a:chOff x="0" y="0"/>
          <a:chExt cx="0" cy="0"/>
        </a:xfrm>
      </p:grpSpPr>
      <p:sp>
        <p:nvSpPr>
          <p:cNvPr id="21" name="Rectangle 20"/>
          <p:cNvSpPr/>
          <p:nvPr/>
        </p:nvSpPr>
        <p:spPr>
          <a:xfrm>
            <a:off x="0" y="0"/>
            <a:ext cx="9144000" cy="6858000"/>
          </a:xfrm>
          <a:prstGeom prst="rect">
            <a:avLst/>
          </a:prstGeom>
          <a:gradFill>
            <a:gsLst>
              <a:gs pos="0">
                <a:schemeClr val="tx1">
                  <a:alpha val="5000"/>
                </a:schemeClr>
              </a:gs>
              <a:gs pos="100000">
                <a:schemeClr val="tx1">
                  <a:alpha val="20000"/>
                </a:schemeClr>
              </a:gs>
            </a:gsLst>
            <a:lin ang="5400000" scaled="0"/>
          </a:gradFill>
          <a:ln w="76200">
            <a:gradFill>
              <a:gsLst>
                <a:gs pos="0">
                  <a:schemeClr val="bg2">
                    <a:lumMod val="60000"/>
                    <a:lumOff val="40000"/>
                    <a:alpha val="90000"/>
                  </a:schemeClr>
                </a:gs>
                <a:gs pos="50000">
                  <a:schemeClr val="bg2">
                    <a:lumMod val="60000"/>
                    <a:lumOff val="40000"/>
                    <a:alpha val="80000"/>
                  </a:schemeClr>
                </a:gs>
                <a:gs pos="100000">
                  <a:schemeClr val="bg2">
                    <a:alpha val="70000"/>
                  </a:schemeClr>
                </a:gs>
              </a:gsLst>
              <a:lin ang="5400000" scaled="0"/>
            </a:gradFill>
            <a:miter lim="800000"/>
          </a:ln>
          <a:scene3d>
            <a:camera prst="orthographicFront"/>
            <a:lightRig rig="contrasting"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 name="Title Placeholder 1"/>
          <p:cNvSpPr>
            <a:spLocks noGrp="1"/>
          </p:cNvSpPr>
          <p:nvPr>
            <p:ph type="title"/>
          </p:nvPr>
        </p:nvSpPr>
        <p:spPr>
          <a:xfrm>
            <a:off x="320675" y="228600"/>
            <a:ext cx="8502650" cy="1143000"/>
          </a:xfrm>
          <a:prstGeom prst="rect">
            <a:avLst/>
          </a:prstGeom>
        </p:spPr>
        <p:txBody>
          <a:bodyPr vert="horz" wrap="square" lIns="91440" tIns="45720" rIns="91440" bIns="45720" numCol="1" anchor="t" anchorCtr="0" compatLnSpc="1">
            <a:prstTxWarp prst="textNoShape">
              <a:avLst/>
            </a:prstTxWarp>
            <a:noAutofit/>
          </a:bodyPr>
          <a:lstStyle/>
          <a:p>
            <a:pPr lvl="0"/>
            <a:r>
              <a:rPr lang="en-US"/>
              <a:t>Click to edit Master title style</a:t>
            </a:r>
            <a:endParaRPr lang="en-US" dirty="0"/>
          </a:p>
        </p:txBody>
      </p:sp>
      <p:sp>
        <p:nvSpPr>
          <p:cNvPr id="3" name="Text Placeholder 2"/>
          <p:cNvSpPr>
            <a:spLocks noGrp="1"/>
          </p:cNvSpPr>
          <p:nvPr>
            <p:ph type="body" idx="1"/>
          </p:nvPr>
        </p:nvSpPr>
        <p:spPr>
          <a:xfrm>
            <a:off x="990600" y="1905000"/>
            <a:ext cx="7315200" cy="2971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12"/>
          <p:cNvGrpSpPr>
            <a:grpSpLocks/>
          </p:cNvGrpSpPr>
          <p:nvPr/>
        </p:nvGrpSpPr>
        <p:grpSpPr bwMode="auto">
          <a:xfrm>
            <a:off x="0" y="0"/>
            <a:ext cx="9144000" cy="6858000"/>
            <a:chOff x="0" y="0"/>
            <a:chExt cx="9144000" cy="6858000"/>
          </a:xfrm>
        </p:grpSpPr>
        <p:sp>
          <p:nvSpPr>
            <p:cNvPr id="9" name="Rectangle 8"/>
            <p:cNvSpPr/>
            <p:nvPr/>
          </p:nvSpPr>
          <p:spPr>
            <a:xfrm>
              <a:off x="0" y="0"/>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10" name="Rectangle 9"/>
            <p:cNvSpPr/>
            <p:nvPr/>
          </p:nvSpPr>
          <p:spPr>
            <a:xfrm flipV="1">
              <a:off x="0" y="6710082"/>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11" name="Rectangle 10"/>
            <p:cNvSpPr/>
            <p:nvPr/>
          </p:nvSpPr>
          <p:spPr>
            <a:xfrm rot="16200000" flipV="1">
              <a:off x="5641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12" name="Rectangle 11"/>
            <p:cNvSpPr/>
            <p:nvPr/>
          </p:nvSpPr>
          <p:spPr>
            <a:xfrm rot="5400000" flipH="1" flipV="1">
              <a:off x="-3355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grpSp>
        <p:nvGrpSpPr>
          <p:cNvPr id="5" name="Group 19"/>
          <p:cNvGrpSpPr>
            <a:grpSpLocks/>
          </p:cNvGrpSpPr>
          <p:nvPr/>
        </p:nvGrpSpPr>
        <p:grpSpPr bwMode="auto">
          <a:xfrm flipH="1">
            <a:off x="2381250" y="6221413"/>
            <a:ext cx="6851650" cy="623887"/>
            <a:chOff x="2381250" y="6221104"/>
            <a:chExt cx="6851650" cy="624196"/>
          </a:xfrm>
        </p:grpSpPr>
        <p:grpSp>
          <p:nvGrpSpPr>
            <p:cNvPr id="6" name="Group 13"/>
            <p:cNvGrpSpPr>
              <a:grpSpLocks/>
            </p:cNvGrpSpPr>
            <p:nvPr userDrawn="1"/>
          </p:nvGrpSpPr>
          <p:grpSpPr bwMode="auto">
            <a:xfrm>
              <a:off x="3803650" y="6221104"/>
              <a:ext cx="5429250" cy="624196"/>
              <a:chOff x="3714750" y="6233804"/>
              <a:chExt cx="5429250" cy="624196"/>
            </a:xfrm>
          </p:grpSpPr>
          <p:pic>
            <p:nvPicPr>
              <p:cNvPr id="1036" name="Picture 14" descr="HCP-Design.gif"/>
              <p:cNvPicPr>
                <a:picLocks noChangeAspect="1"/>
              </p:cNvPicPr>
              <p:nvPr userDrawn="1"/>
            </p:nvPicPr>
            <p:blipFill>
              <a:blip r:embed="rId12" cstate="print"/>
              <a:srcRect/>
              <a:stretch>
                <a:fillRect/>
              </a:stretch>
            </p:blipFill>
            <p:spPr bwMode="auto">
              <a:xfrm>
                <a:off x="6248400" y="6233804"/>
                <a:ext cx="2895600" cy="624196"/>
              </a:xfrm>
              <a:prstGeom prst="rect">
                <a:avLst/>
              </a:prstGeom>
              <a:noFill/>
              <a:ln w="9525">
                <a:noFill/>
                <a:miter lim="800000"/>
                <a:headEnd/>
                <a:tailEnd/>
              </a:ln>
            </p:spPr>
          </p:pic>
          <p:pic>
            <p:nvPicPr>
              <p:cNvPr id="1037" name="Picture 14" descr="HCP-Design.gif"/>
              <p:cNvPicPr>
                <a:picLocks noChangeAspect="1"/>
              </p:cNvPicPr>
              <p:nvPr userDrawn="1"/>
            </p:nvPicPr>
            <p:blipFill>
              <a:blip r:embed="rId12" cstate="print"/>
              <a:srcRect/>
              <a:stretch>
                <a:fillRect/>
              </a:stretch>
            </p:blipFill>
            <p:spPr bwMode="auto">
              <a:xfrm flipH="1">
                <a:off x="3714750" y="6233804"/>
                <a:ext cx="2895600" cy="624196"/>
              </a:xfrm>
              <a:prstGeom prst="rect">
                <a:avLst/>
              </a:prstGeom>
              <a:noFill/>
              <a:ln w="9525">
                <a:noFill/>
                <a:miter lim="800000"/>
                <a:headEnd/>
                <a:tailEnd/>
              </a:ln>
            </p:spPr>
          </p:pic>
        </p:grpSp>
        <p:pic>
          <p:nvPicPr>
            <p:cNvPr id="1035" name="Picture 14" descr="HCP-Design.gif"/>
            <p:cNvPicPr>
              <a:picLocks noChangeAspect="1"/>
            </p:cNvPicPr>
            <p:nvPr userDrawn="1"/>
          </p:nvPicPr>
          <p:blipFill>
            <a:blip r:embed="rId12" cstate="print"/>
            <a:srcRect l="38377"/>
            <a:stretch>
              <a:fillRect/>
            </a:stretch>
          </p:blipFill>
          <p:spPr bwMode="auto">
            <a:xfrm>
              <a:off x="2381250" y="6221104"/>
              <a:ext cx="1784350" cy="624196"/>
            </a:xfrm>
            <a:prstGeom prst="rect">
              <a:avLst/>
            </a:prstGeom>
            <a:noFill/>
            <a:ln w="9525">
              <a:noFill/>
              <a:miter lim="800000"/>
              <a:headEnd/>
              <a:tailEnd/>
            </a:ln>
          </p:spPr>
        </p:pic>
      </p:grpSp>
      <p:sp>
        <p:nvSpPr>
          <p:cNvPr id="19" name="TextBox 18"/>
          <p:cNvSpPr txBox="1"/>
          <p:nvPr/>
        </p:nvSpPr>
        <p:spPr>
          <a:xfrm>
            <a:off x="257175" y="6223000"/>
            <a:ext cx="2060575" cy="522288"/>
          </a:xfrm>
          <a:prstGeom prst="rect">
            <a:avLst/>
          </a:prstGeom>
          <a:noFill/>
        </p:spPr>
        <p:txBody>
          <a:bodyPr wrap="none">
            <a:spAutoFit/>
          </a:bodyPr>
          <a:lstStyle/>
          <a:p>
            <a:pPr algn="r">
              <a:defRPr/>
            </a:pPr>
            <a:r>
              <a:rPr lang="en-US" sz="1400" cap="small" dirty="0">
                <a:effectLst>
                  <a:outerShdw blurRad="50800" dist="38100" dir="2700000" algn="tl" rotWithShape="0">
                    <a:srgbClr val="000000">
                      <a:alpha val="43000"/>
                    </a:srgbClr>
                  </a:outerShdw>
                </a:effectLst>
                <a:latin typeface="Arial" pitchFamily="-110" charset="0"/>
                <a:ea typeface="+mn-ea"/>
              </a:rPr>
              <a:t>South Carolina AHEC</a:t>
            </a:r>
          </a:p>
          <a:p>
            <a:pPr algn="r">
              <a:defRPr/>
            </a:pPr>
            <a:r>
              <a:rPr lang="en-US" sz="1400" cap="small" dirty="0">
                <a:effectLst>
                  <a:outerShdw blurRad="50800" dist="38100" dir="2700000" algn="tl" rotWithShape="0">
                    <a:srgbClr val="000000">
                      <a:alpha val="43000"/>
                    </a:srgbClr>
                  </a:outerShdw>
                </a:effectLst>
                <a:latin typeface="Arial" pitchFamily="-110" charset="0"/>
                <a:ea typeface="+mn-ea"/>
              </a:rPr>
              <a:t>www.scahec.net</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1" fontAlgn="base" hangingPunct="1">
        <a:spcBef>
          <a:spcPct val="0"/>
        </a:spcBef>
        <a:spcAft>
          <a:spcPct val="0"/>
        </a:spcAft>
        <a:defRPr sz="4000" kern="1200" spc="250">
          <a:gradFill>
            <a:gsLst>
              <a:gs pos="0">
                <a:schemeClr val="tx1">
                  <a:lumMod val="85000"/>
                </a:schemeClr>
              </a:gs>
              <a:gs pos="100000">
                <a:schemeClr val="tx1"/>
              </a:gs>
            </a:gsLst>
            <a:lin ang="5400000" scaled="0"/>
          </a:gradFill>
          <a:effectLst>
            <a:outerShdw blurRad="50800" dist="101600" dir="3000000" algn="l" rotWithShape="0">
              <a:prstClr val="black">
                <a:alpha val="69000"/>
              </a:prstClr>
            </a:outerShdw>
          </a:effectLst>
          <a:latin typeface="+mj-lt"/>
          <a:ea typeface="ＭＳ Ｐゴシック" pitchFamily="-110" charset="-128"/>
          <a:cs typeface="+mj-cs"/>
        </a:defRPr>
      </a:lvl1pPr>
      <a:lvl2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2pPr>
      <a:lvl3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3pPr>
      <a:lvl4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4pPr>
      <a:lvl5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5pPr>
      <a:lvl6pPr marL="457200" algn="l" rtl="0" eaLnBrk="1" fontAlgn="base" hangingPunct="1">
        <a:spcBef>
          <a:spcPct val="0"/>
        </a:spcBef>
        <a:spcAft>
          <a:spcPct val="0"/>
        </a:spcAft>
        <a:defRPr sz="4000">
          <a:solidFill>
            <a:schemeClr val="tx1"/>
          </a:solidFill>
          <a:latin typeface="Candara" pitchFamily="34" charset="0"/>
        </a:defRPr>
      </a:lvl6pPr>
      <a:lvl7pPr marL="914400" algn="l" rtl="0" eaLnBrk="1" fontAlgn="base" hangingPunct="1">
        <a:spcBef>
          <a:spcPct val="0"/>
        </a:spcBef>
        <a:spcAft>
          <a:spcPct val="0"/>
        </a:spcAft>
        <a:defRPr sz="4000">
          <a:solidFill>
            <a:schemeClr val="tx1"/>
          </a:solidFill>
          <a:latin typeface="Candara" pitchFamily="34" charset="0"/>
        </a:defRPr>
      </a:lvl7pPr>
      <a:lvl8pPr marL="1371600" algn="l" rtl="0" eaLnBrk="1" fontAlgn="base" hangingPunct="1">
        <a:spcBef>
          <a:spcPct val="0"/>
        </a:spcBef>
        <a:spcAft>
          <a:spcPct val="0"/>
        </a:spcAft>
        <a:defRPr sz="4000">
          <a:solidFill>
            <a:schemeClr val="tx1"/>
          </a:solidFill>
          <a:latin typeface="Candara" pitchFamily="34" charset="0"/>
        </a:defRPr>
      </a:lvl8pPr>
      <a:lvl9pPr marL="1828800" algn="l" rtl="0" eaLnBrk="1" fontAlgn="base" hangingPunct="1">
        <a:spcBef>
          <a:spcPct val="0"/>
        </a:spcBef>
        <a:spcAft>
          <a:spcPct val="0"/>
        </a:spcAft>
        <a:defRPr sz="4000">
          <a:solidFill>
            <a:schemeClr val="tx1"/>
          </a:solidFill>
          <a:latin typeface="Candara" pitchFamily="34" charset="0"/>
        </a:defRPr>
      </a:lvl9pPr>
    </p:titleStyle>
    <p:body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washinghands.net/images/pictures/hand-washing-picture-1.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hyperlink" Target="http://www.chicagonow.com/blogs/chicago-garden/Chicago%20Gardeners%20dirty%20fingers.png" TargetMode="External"/><Relationship Id="rId7" Type="http://schemas.microsoft.com/office/2007/relationships/hdphoto" Target="../media/hdphoto4.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3.wdp"/><Relationship Id="rId10" Type="http://schemas.microsoft.com/office/2007/relationships/hdphoto" Target="../media/hdphoto5.wdp"/><Relationship Id="rId4" Type="http://schemas.openxmlformats.org/officeDocument/2006/relationships/image" Target="../media/image19.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ewtn.com/ewtn/catalogue/index.asp?itemcode=5614" TargetMode="Externa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hyperlink" Target="http://www.achievement.org/autodoc/photocredit/achievers/car1-002"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ewtn.com/ewtn/catalogue/index.asp?itemcode=5614" TargetMode="Externa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hyperlink" Target="http://www.achievement.org/autodoc/photocredit/achievers/car1-002"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Personal Appearance &amp; Characteristics</a:t>
            </a:r>
          </a:p>
        </p:txBody>
      </p:sp>
      <p:sp>
        <p:nvSpPr>
          <p:cNvPr id="3" name="Subtitle 2"/>
          <p:cNvSpPr>
            <a:spLocks noGrp="1"/>
          </p:cNvSpPr>
          <p:nvPr>
            <p:ph type="subTitle" idx="1"/>
          </p:nvPr>
        </p:nvSpPr>
        <p:spPr>
          <a:xfrm>
            <a:off x="3368040" y="2971800"/>
            <a:ext cx="5775960" cy="914400"/>
          </a:xfrm>
        </p:spPr>
        <p:txBody>
          <a:bodyPr/>
          <a:lstStyle/>
          <a:p>
            <a:pPr algn="ctr"/>
            <a:r>
              <a:rPr lang="en-US" dirty="0"/>
              <a:t>A Module of the </a:t>
            </a:r>
          </a:p>
          <a:p>
            <a:pPr algn="ctr"/>
            <a:r>
              <a:rPr lang="en-US" dirty="0"/>
              <a:t>South Carolina AHEC Health Careers Academy</a:t>
            </a:r>
          </a:p>
        </p:txBody>
      </p:sp>
      <p:sp>
        <p:nvSpPr>
          <p:cNvPr id="4" name="Subtitle 2"/>
          <p:cNvSpPr txBox="1">
            <a:spLocks/>
          </p:cNvSpPr>
          <p:nvPr/>
        </p:nvSpPr>
        <p:spPr>
          <a:xfrm>
            <a:off x="4724400" y="4419600"/>
            <a:ext cx="4038600" cy="685800"/>
          </a:xfrm>
          <a:prstGeom prst="rect">
            <a:avLst/>
          </a:prstGeom>
        </p:spPr>
        <p:txBody>
          <a:bodyPr vert="horz" wrap="square" lIns="91440" tIns="45720" rIns="91440" bIns="45720" numCol="1" anchor="t" anchorCtr="0" compatLnSpc="1">
            <a:prstTxWarp prst="textNoShape">
              <a:avLst/>
            </a:prstTxWarp>
            <a:normAutofit/>
          </a:bodyPr>
          <a:lstStyle/>
          <a:p>
            <a:pPr marL="0" marR="0" lvl="0" indent="0" algn="r" defTabSz="914400" rtl="0" eaLnBrk="1" fontAlgn="base" latinLnBrk="0" hangingPunct="1">
              <a:lnSpc>
                <a:spcPct val="100000"/>
              </a:lnSpc>
              <a:spcBef>
                <a:spcPts val="1200"/>
              </a:spcBef>
              <a:spcAft>
                <a:spcPct val="0"/>
              </a:spcAft>
              <a:buClrTx/>
              <a:buSzTx/>
              <a:buFont typeface="Wingdings" pitchFamily="-110" charset="2"/>
              <a:buNone/>
              <a:tabLst/>
              <a:defRPr/>
            </a:pPr>
            <a:r>
              <a:rPr kumimoji="0" lang="en-US" sz="1800" b="1" i="0" u="none" strike="noStrike" kern="1200" cap="none" spc="0" normalizeH="0" baseline="0" noProof="0" dirty="0">
                <a:ln>
                  <a:noFill/>
                </a:ln>
                <a:solidFill>
                  <a:schemeClr val="bg1"/>
                </a:solidFill>
                <a:effectLst/>
                <a:uLnTx/>
                <a:uFillTx/>
                <a:latin typeface="+mn-lt"/>
                <a:ea typeface="ＭＳ Ｐゴシック" pitchFamily="-110" charset="-128"/>
                <a:cs typeface="+mn-cs"/>
              </a:rPr>
              <a:t>© South Carolina AHEC 2008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Personal</a:t>
            </a:r>
            <a:r>
              <a:rPr lang="en-US" dirty="0"/>
              <a:t> Appearance</a:t>
            </a:r>
          </a:p>
        </p:txBody>
      </p:sp>
      <p:sp>
        <p:nvSpPr>
          <p:cNvPr id="3" name="Content Placeholder 2"/>
          <p:cNvSpPr>
            <a:spLocks noGrp="1"/>
          </p:cNvSpPr>
          <p:nvPr>
            <p:ph idx="1"/>
          </p:nvPr>
        </p:nvSpPr>
        <p:spPr/>
        <p:txBody>
          <a:bodyPr>
            <a:noAutofit/>
          </a:bodyPr>
          <a:lstStyle/>
          <a:p>
            <a:pPr algn="ctr">
              <a:buNone/>
            </a:pPr>
            <a:r>
              <a:rPr lang="en-US" sz="7200" dirty="0" smtClean="0"/>
              <a:t>DOs</a:t>
            </a:r>
            <a:endParaRPr lang="en-US" sz="7200" dirty="0"/>
          </a:p>
          <a:p>
            <a:pPr algn="ctr">
              <a:buNone/>
            </a:pPr>
            <a:r>
              <a:rPr lang="en-US" sz="7200" dirty="0"/>
              <a:t>&amp; </a:t>
            </a:r>
          </a:p>
          <a:p>
            <a:pPr algn="ctr">
              <a:buNone/>
            </a:pPr>
            <a:r>
              <a:rPr lang="en-US" sz="7200" dirty="0" smtClean="0"/>
              <a:t>DON’T</a:t>
            </a:r>
            <a:r>
              <a:rPr lang="en-US" sz="7200" dirty="0"/>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3">
                                            <p:txEl>
                                              <p:pRg st="0" end="0"/>
                                            </p:txEl>
                                          </p:spTgt>
                                        </p:tgtEl>
                                        <p:attrNameLst>
                                          <p:attrName>r</p:attrName>
                                        </p:attrNameLst>
                                      </p:cBhvr>
                                    </p:animRot>
                                  </p:childTnLst>
                                </p:cTn>
                              </p:par>
                            </p:childTnLst>
                          </p:cTn>
                        </p:par>
                        <p:par>
                          <p:cTn id="7" fill="hold">
                            <p:stCondLst>
                              <p:cond delay="2000"/>
                            </p:stCondLst>
                            <p:childTnLst>
                              <p:par>
                                <p:cTn id="8" presetID="8" presetClass="emph" presetSubtype="0" fill="hold" grpId="0" nodeType="afterEffect">
                                  <p:stCondLst>
                                    <p:cond delay="0"/>
                                  </p:stCondLst>
                                  <p:childTnLst>
                                    <p:animRot by="21600000">
                                      <p:cBhvr>
                                        <p:cTn id="9" dur="2000" fill="hold"/>
                                        <p:tgtEl>
                                          <p:spTgt spid="3">
                                            <p:txEl>
                                              <p:pRg st="1" end="1"/>
                                            </p:txEl>
                                          </p:spTgt>
                                        </p:tgtEl>
                                        <p:attrNameLst>
                                          <p:attrName>r</p:attrName>
                                        </p:attrNameLst>
                                      </p:cBhvr>
                                    </p:animRot>
                                  </p:childTnLst>
                                </p:cTn>
                              </p:par>
                            </p:childTnLst>
                          </p:cTn>
                        </p:par>
                        <p:par>
                          <p:cTn id="10" fill="hold">
                            <p:stCondLst>
                              <p:cond delay="4000"/>
                            </p:stCondLst>
                            <p:childTnLst>
                              <p:par>
                                <p:cTn id="11" presetID="8" presetClass="emph" presetSubtype="0" fill="hold" grpId="0" nodeType="afterEffect">
                                  <p:stCondLst>
                                    <p:cond delay="0"/>
                                  </p:stCondLst>
                                  <p:childTnLst>
                                    <p:animRot by="21600000">
                                      <p:cBhvr>
                                        <p:cTn id="12" dur="2000" fill="hold"/>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Uniform &amp; Clothing</a:t>
            </a:r>
          </a:p>
        </p:txBody>
      </p:sp>
      <p:sp>
        <p:nvSpPr>
          <p:cNvPr id="3" name="Content Placeholder 2"/>
          <p:cNvSpPr>
            <a:spLocks noGrp="1"/>
          </p:cNvSpPr>
          <p:nvPr>
            <p:ph idx="1"/>
          </p:nvPr>
        </p:nvSpPr>
        <p:spPr>
          <a:xfrm>
            <a:off x="457200" y="1447800"/>
            <a:ext cx="8534400" cy="4648200"/>
          </a:xfrm>
        </p:spPr>
        <p:txBody>
          <a:bodyPr/>
          <a:lstStyle/>
          <a:p>
            <a:pPr>
              <a:buNone/>
            </a:pPr>
            <a:r>
              <a:rPr lang="en-US" dirty="0"/>
              <a:t>Most places of employment have a standard of dress.</a:t>
            </a:r>
          </a:p>
          <a:p>
            <a:pPr>
              <a:buNone/>
            </a:pPr>
            <a:r>
              <a:rPr lang="en-US" dirty="0"/>
              <a:t>Healthcare workers  attire should always be:</a:t>
            </a:r>
          </a:p>
          <a:p>
            <a:pPr>
              <a:buNone/>
            </a:pPr>
            <a:endParaRPr lang="en-US" dirty="0"/>
          </a:p>
          <a:p>
            <a:pPr marL="338138" indent="-338138">
              <a:buFont typeface="Wingdings" panose="05000000000000000000" pitchFamily="2" charset="2"/>
              <a:buChar char="§"/>
            </a:pPr>
            <a:r>
              <a:rPr lang="en-US" dirty="0"/>
              <a:t>Neat</a:t>
            </a:r>
          </a:p>
          <a:p>
            <a:pPr marL="338138" indent="-338138">
              <a:buFont typeface="Wingdings" panose="05000000000000000000" pitchFamily="2" charset="2"/>
              <a:buChar char="§"/>
            </a:pPr>
            <a:r>
              <a:rPr lang="en-US" dirty="0"/>
              <a:t>Well-Fitted</a:t>
            </a:r>
          </a:p>
          <a:p>
            <a:pPr marL="338138" indent="-338138">
              <a:buFont typeface="Wingdings" panose="05000000000000000000" pitchFamily="2" charset="2"/>
              <a:buChar char="§"/>
            </a:pPr>
            <a:r>
              <a:rPr lang="en-US" dirty="0"/>
              <a:t>Appropriate</a:t>
            </a:r>
          </a:p>
          <a:p>
            <a:pPr marL="338138" indent="-338138">
              <a:buFont typeface="Wingdings" panose="05000000000000000000" pitchFamily="2" charset="2"/>
              <a:buChar char="§"/>
            </a:pPr>
            <a:r>
              <a:rPr lang="en-US" dirty="0"/>
              <a:t>Clean</a:t>
            </a:r>
          </a:p>
          <a:p>
            <a:pPr marL="338138" indent="-338138">
              <a:buFont typeface="Wingdings" panose="05000000000000000000" pitchFamily="2" charset="2"/>
              <a:buChar char="§"/>
            </a:pPr>
            <a:r>
              <a:rPr lang="en-US" dirty="0"/>
              <a:t>Wrinkle-Free</a:t>
            </a:r>
          </a:p>
        </p:txBody>
      </p:sp>
      <p:pic>
        <p:nvPicPr>
          <p:cNvPr id="22534" name="Picture 6"/>
          <p:cNvPicPr>
            <a:picLocks noChangeAspect="1" noChangeArrowheads="1"/>
          </p:cNvPicPr>
          <p:nvPr/>
        </p:nvPicPr>
        <p:blipFill>
          <a:blip r:embed="rId3" cstate="print"/>
          <a:srcRect/>
          <a:stretch>
            <a:fillRect/>
          </a:stretch>
        </p:blipFill>
        <p:spPr bwMode="auto">
          <a:xfrm>
            <a:off x="5943600" y="2743199"/>
            <a:ext cx="2363714" cy="34670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Identification</a:t>
            </a:r>
          </a:p>
        </p:txBody>
      </p:sp>
      <p:sp>
        <p:nvSpPr>
          <p:cNvPr id="3" name="Content Placeholder 2"/>
          <p:cNvSpPr>
            <a:spLocks noGrp="1"/>
          </p:cNvSpPr>
          <p:nvPr>
            <p:ph idx="1"/>
          </p:nvPr>
        </p:nvSpPr>
        <p:spPr>
          <a:xfrm>
            <a:off x="685800" y="1600199"/>
            <a:ext cx="3886200" cy="4191001"/>
          </a:xfrm>
        </p:spPr>
        <p:txBody>
          <a:bodyPr/>
          <a:lstStyle/>
          <a:p>
            <a:pPr marL="0" indent="0">
              <a:buNone/>
            </a:pPr>
            <a:r>
              <a:rPr lang="en-US" dirty="0"/>
              <a:t>ID Badges confirm:</a:t>
            </a:r>
          </a:p>
          <a:p>
            <a:pPr marL="338138" indent="-338138">
              <a:buFont typeface="Wingdings" panose="05000000000000000000" pitchFamily="2" charset="2"/>
              <a:buChar char="§"/>
            </a:pPr>
            <a:endParaRPr lang="en-US" dirty="0"/>
          </a:p>
          <a:p>
            <a:pPr marL="338138" indent="-338138">
              <a:buFont typeface="Wingdings" panose="05000000000000000000" pitchFamily="2" charset="2"/>
              <a:buChar char="§"/>
            </a:pPr>
            <a:r>
              <a:rPr lang="en-US" dirty="0"/>
              <a:t>Who is employed by the facility</a:t>
            </a:r>
          </a:p>
          <a:p>
            <a:pPr marL="338138" indent="-338138">
              <a:buFont typeface="Wingdings" panose="05000000000000000000" pitchFamily="2" charset="2"/>
              <a:buChar char="§"/>
            </a:pPr>
            <a:endParaRPr lang="en-US" dirty="0"/>
          </a:p>
          <a:p>
            <a:pPr marL="338138" indent="-338138">
              <a:buFont typeface="Wingdings" panose="05000000000000000000" pitchFamily="2" charset="2"/>
              <a:buChar char="§"/>
            </a:pPr>
            <a:r>
              <a:rPr lang="en-US" dirty="0"/>
              <a:t>The area where the employee works</a:t>
            </a:r>
          </a:p>
        </p:txBody>
      </p:sp>
      <p:pic>
        <p:nvPicPr>
          <p:cNvPr id="2050" name="Picture 2" descr="C:\Users\user\AppData\Local\Microsoft\Windows\Temporary Internet Files\Content.IE5\HNXQ4J2K\MP900442981[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772" b="99518" l="5829" r="78368"/>
                    </a14:imgEffect>
                  </a14:imgLayer>
                </a14:imgProps>
              </a:ext>
              <a:ext uri="{28A0092B-C50C-407E-A947-70E740481C1C}">
                <a14:useLocalDpi xmlns:a14="http://schemas.microsoft.com/office/drawing/2010/main" val="0"/>
              </a:ext>
            </a:extLst>
          </a:blip>
          <a:srcRect l="6063" t="9614" r="21605"/>
          <a:stretch/>
        </p:blipFill>
        <p:spPr bwMode="auto">
          <a:xfrm>
            <a:off x="4221904" y="762001"/>
            <a:ext cx="4541096" cy="4571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53200" y="2895600"/>
            <a:ext cx="1828800" cy="369332"/>
          </a:xfrm>
          <a:prstGeom prst="rect">
            <a:avLst/>
          </a:prstGeom>
          <a:noFill/>
        </p:spPr>
        <p:txBody>
          <a:bodyPr wrap="square" rtlCol="0">
            <a:spAutoFit/>
          </a:bodyPr>
          <a:lstStyle/>
          <a:p>
            <a:pPr algn="ctr"/>
            <a:r>
              <a:rPr lang="en-US" b="1" dirty="0">
                <a:solidFill>
                  <a:srgbClr val="0070C0"/>
                </a:solidFill>
              </a:rPr>
              <a:t>NAME</a:t>
            </a:r>
          </a:p>
        </p:txBody>
      </p:sp>
      <p:sp>
        <p:nvSpPr>
          <p:cNvPr id="6" name="TextBox 5"/>
          <p:cNvSpPr txBox="1"/>
          <p:nvPr/>
        </p:nvSpPr>
        <p:spPr>
          <a:xfrm>
            <a:off x="6553200" y="3212068"/>
            <a:ext cx="1828800" cy="369332"/>
          </a:xfrm>
          <a:prstGeom prst="rect">
            <a:avLst/>
          </a:prstGeom>
          <a:noFill/>
        </p:spPr>
        <p:txBody>
          <a:bodyPr wrap="square" rtlCol="0">
            <a:spAutoFit/>
          </a:bodyPr>
          <a:lstStyle/>
          <a:p>
            <a:pPr algn="ctr"/>
            <a:r>
              <a:rPr lang="en-US" b="1" dirty="0">
                <a:solidFill>
                  <a:srgbClr val="0070C0"/>
                </a:solidFill>
              </a:rPr>
              <a:t>TITLE</a:t>
            </a:r>
          </a:p>
        </p:txBody>
      </p:sp>
      <p:sp>
        <p:nvSpPr>
          <p:cNvPr id="7" name="TextBox 6"/>
          <p:cNvSpPr txBox="1"/>
          <p:nvPr/>
        </p:nvSpPr>
        <p:spPr>
          <a:xfrm>
            <a:off x="6553200" y="3516868"/>
            <a:ext cx="1828800" cy="369332"/>
          </a:xfrm>
          <a:prstGeom prst="rect">
            <a:avLst/>
          </a:prstGeom>
          <a:noFill/>
        </p:spPr>
        <p:txBody>
          <a:bodyPr wrap="square" rtlCol="0">
            <a:spAutoFit/>
          </a:bodyPr>
          <a:lstStyle/>
          <a:p>
            <a:pPr algn="ctr"/>
            <a:r>
              <a:rPr lang="en-US" b="1" dirty="0">
                <a:solidFill>
                  <a:srgbClr val="0070C0"/>
                </a:solidFill>
              </a:rPr>
              <a:t>DEPARTMENT</a:t>
            </a:r>
          </a:p>
        </p:txBody>
      </p:sp>
      <p:pic>
        <p:nvPicPr>
          <p:cNvPr id="2051" name="Picture 3" descr="C:\Users\user\AppData\Local\Microsoft\Windows\Temporary Internet Files\Content.IE5\RM8UJTT4\MP900443105[1].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299" b="41270" l="31602" r="55700">
                        <a14:foregroundMark x1="48918" y1="16017" x2="48918" y2="16017"/>
                        <a14:foregroundMark x1="47475" y1="23954" x2="47475" y2="23954"/>
                      </a14:backgroundRemoval>
                    </a14:imgEffect>
                  </a14:imgLayer>
                </a14:imgProps>
              </a:ext>
              <a:ext uri="{28A0092B-C50C-407E-A947-70E740481C1C}">
                <a14:useLocalDpi xmlns:a14="http://schemas.microsoft.com/office/drawing/2010/main" val="0"/>
              </a:ext>
            </a:extLst>
          </a:blip>
          <a:srcRect l="32684" r="44690" b="58081"/>
          <a:stretch/>
        </p:blipFill>
        <p:spPr bwMode="auto">
          <a:xfrm>
            <a:off x="5334000" y="2192059"/>
            <a:ext cx="958835" cy="17764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248400" y="2362200"/>
            <a:ext cx="2438400" cy="369332"/>
          </a:xfrm>
          <a:prstGeom prst="rect">
            <a:avLst/>
          </a:prstGeom>
          <a:noFill/>
        </p:spPr>
        <p:txBody>
          <a:bodyPr wrap="square" rtlCol="0">
            <a:spAutoFit/>
          </a:bodyPr>
          <a:lstStyle/>
          <a:p>
            <a:pPr algn="ctr"/>
            <a:r>
              <a:rPr lang="en-US" b="1" dirty="0" smtClean="0">
                <a:solidFill>
                  <a:srgbClr val="0070C0"/>
                </a:solidFill>
              </a:rPr>
              <a:t>FACILITY </a:t>
            </a:r>
            <a:r>
              <a:rPr lang="en-US" b="1" dirty="0">
                <a:solidFill>
                  <a:srgbClr val="0070C0"/>
                </a:solidFill>
              </a:rPr>
              <a:t>‘S NAME</a:t>
            </a:r>
          </a:p>
        </p:txBody>
      </p:sp>
    </p:spTree>
    <p:extLst>
      <p:ext uri="{BB962C8B-B14F-4D97-AF65-F5344CB8AC3E}">
        <p14:creationId xmlns:p14="http://schemas.microsoft.com/office/powerpoint/2010/main" val="165088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Shoes</a:t>
            </a:r>
          </a:p>
        </p:txBody>
      </p:sp>
      <p:sp>
        <p:nvSpPr>
          <p:cNvPr id="3" name="Content Placeholder 2"/>
          <p:cNvSpPr>
            <a:spLocks noGrp="1"/>
          </p:cNvSpPr>
          <p:nvPr>
            <p:ph idx="1"/>
          </p:nvPr>
        </p:nvSpPr>
        <p:spPr>
          <a:xfrm>
            <a:off x="990600" y="1371600"/>
            <a:ext cx="7315200" cy="4648200"/>
          </a:xfrm>
        </p:spPr>
        <p:txBody>
          <a:bodyPr>
            <a:normAutofit/>
          </a:bodyPr>
          <a:lstStyle/>
          <a:p>
            <a:pPr marL="0" indent="0">
              <a:buNone/>
            </a:pPr>
            <a:r>
              <a:rPr lang="en-US" dirty="0"/>
              <a:t>Footwear should be:</a:t>
            </a:r>
          </a:p>
          <a:p>
            <a:pPr marL="0" indent="0">
              <a:buNone/>
            </a:pPr>
            <a:endParaRPr lang="en-US" dirty="0"/>
          </a:p>
          <a:p>
            <a:pPr marL="338138" indent="-338138">
              <a:buFont typeface="Wingdings" panose="05000000000000000000" pitchFamily="2" charset="2"/>
              <a:buChar char="§"/>
            </a:pPr>
            <a:r>
              <a:rPr lang="en-US" dirty="0"/>
              <a:t>Well fitted</a:t>
            </a:r>
          </a:p>
          <a:p>
            <a:pPr marL="338138" indent="-338138">
              <a:buFont typeface="Wingdings" panose="05000000000000000000" pitchFamily="2" charset="2"/>
              <a:buChar char="§"/>
            </a:pPr>
            <a:r>
              <a:rPr lang="en-US" dirty="0"/>
              <a:t>Comfortable</a:t>
            </a:r>
          </a:p>
          <a:p>
            <a:pPr marL="338138" indent="-338138">
              <a:buFont typeface="Wingdings" panose="05000000000000000000" pitchFamily="2" charset="2"/>
              <a:buChar char="§"/>
            </a:pPr>
            <a:r>
              <a:rPr lang="en-US" dirty="0"/>
              <a:t>Supportive</a:t>
            </a:r>
          </a:p>
          <a:p>
            <a:pPr marL="338138" indent="-338138">
              <a:buFont typeface="Wingdings" panose="05000000000000000000" pitchFamily="2" charset="2"/>
              <a:buChar char="§"/>
            </a:pPr>
            <a:r>
              <a:rPr lang="en-US" dirty="0"/>
              <a:t>Closed toe</a:t>
            </a:r>
          </a:p>
          <a:p>
            <a:pPr marL="338138" indent="-338138">
              <a:buFont typeface="Wingdings" panose="05000000000000000000" pitchFamily="2" charset="2"/>
              <a:buChar char="§"/>
            </a:pPr>
            <a:r>
              <a:rPr lang="en-US" dirty="0"/>
              <a:t>Non-slip</a:t>
            </a:r>
          </a:p>
          <a:p>
            <a:pPr marL="338138" indent="-338138">
              <a:buFont typeface="Wingdings" panose="05000000000000000000" pitchFamily="2" charset="2"/>
              <a:buChar char="§"/>
            </a:pPr>
            <a:r>
              <a:rPr lang="en-US" dirty="0"/>
              <a:t>Clean</a:t>
            </a:r>
          </a:p>
        </p:txBody>
      </p:sp>
      <p:pic>
        <p:nvPicPr>
          <p:cNvPr id="1036" name="Picture 12" descr="C:\Users\user\AppData\Local\Microsoft\Windows\Temporary Internet Files\Content.IE5\HNXQ4J2K\MC90043874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590800"/>
            <a:ext cx="3759200"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Personal Hygiene </a:t>
            </a:r>
          </a:p>
        </p:txBody>
      </p:sp>
      <p:sp>
        <p:nvSpPr>
          <p:cNvPr id="3" name="Content Placeholder 2"/>
          <p:cNvSpPr>
            <a:spLocks noGrp="1"/>
          </p:cNvSpPr>
          <p:nvPr>
            <p:ph idx="1"/>
          </p:nvPr>
        </p:nvSpPr>
        <p:spPr>
          <a:xfrm>
            <a:off x="609600" y="1371600"/>
            <a:ext cx="7315200" cy="4876800"/>
          </a:xfrm>
        </p:spPr>
        <p:txBody>
          <a:bodyPr>
            <a:normAutofit/>
          </a:bodyPr>
          <a:lstStyle/>
          <a:p>
            <a:pPr marL="0" indent="0">
              <a:buNone/>
            </a:pPr>
            <a:r>
              <a:rPr lang="en-US" dirty="0"/>
              <a:t>Acceptable personal hygiene is essential when working in close contact with others and includes</a:t>
            </a:r>
            <a:r>
              <a:rPr lang="en-US" dirty="0" smtClean="0"/>
              <a:t>:</a:t>
            </a:r>
          </a:p>
          <a:p>
            <a:pPr marL="0" indent="0">
              <a:buNone/>
            </a:pPr>
            <a:endParaRPr lang="en-US" dirty="0"/>
          </a:p>
          <a:p>
            <a:pPr marL="338138" indent="-338138">
              <a:buFont typeface="Wingdings" panose="05000000000000000000" pitchFamily="2" charset="2"/>
              <a:buChar char="§"/>
            </a:pPr>
            <a:r>
              <a:rPr lang="en-US" dirty="0"/>
              <a:t>Daily Bathing</a:t>
            </a:r>
          </a:p>
          <a:p>
            <a:pPr marL="338138" indent="-338138">
              <a:buFont typeface="Wingdings" panose="05000000000000000000" pitchFamily="2" charset="2"/>
              <a:buChar char="§"/>
            </a:pPr>
            <a:r>
              <a:rPr lang="en-US" dirty="0"/>
              <a:t>Clean Clothing &amp; Undergarments </a:t>
            </a:r>
          </a:p>
          <a:p>
            <a:pPr marL="338138" indent="-338138">
              <a:buFont typeface="Wingdings" panose="05000000000000000000" pitchFamily="2" charset="2"/>
              <a:buChar char="§"/>
            </a:pPr>
            <a:r>
              <a:rPr lang="en-US" dirty="0"/>
              <a:t>Good Dental Hygiene</a:t>
            </a:r>
          </a:p>
          <a:p>
            <a:pPr marL="338138" indent="-338138">
              <a:buFont typeface="Wingdings" panose="05000000000000000000" pitchFamily="2" charset="2"/>
              <a:buChar char="§"/>
            </a:pPr>
            <a:r>
              <a:rPr lang="en-US" dirty="0"/>
              <a:t>Use of Deodorant/Antiperspirant</a:t>
            </a:r>
          </a:p>
          <a:p>
            <a:pPr marL="338138" indent="-338138">
              <a:buFont typeface="Wingdings" panose="05000000000000000000" pitchFamily="2" charset="2"/>
              <a:buChar char="§"/>
            </a:pPr>
            <a:r>
              <a:rPr lang="en-US" dirty="0"/>
              <a:t>Clean Hair &amp; Fingernails</a:t>
            </a:r>
          </a:p>
          <a:p>
            <a:endParaRPr lang="en-US" dirty="0"/>
          </a:p>
        </p:txBody>
      </p:sp>
      <p:pic>
        <p:nvPicPr>
          <p:cNvPr id="1028" name="Picture 4" descr="Image result for co-worker body o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895600"/>
            <a:ext cx="2057400" cy="31599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Fingernails</a:t>
            </a:r>
          </a:p>
        </p:txBody>
      </p:sp>
      <p:sp>
        <p:nvSpPr>
          <p:cNvPr id="3" name="Content Placeholder 2"/>
          <p:cNvSpPr>
            <a:spLocks noGrp="1"/>
          </p:cNvSpPr>
          <p:nvPr>
            <p:ph idx="1"/>
          </p:nvPr>
        </p:nvSpPr>
        <p:spPr>
          <a:xfrm>
            <a:off x="990600" y="1219200"/>
            <a:ext cx="7315200" cy="4800600"/>
          </a:xfrm>
        </p:spPr>
        <p:txBody>
          <a:bodyPr>
            <a:normAutofit lnSpcReduction="10000"/>
          </a:bodyPr>
          <a:lstStyle/>
          <a:p>
            <a:pPr marL="0" indent="0">
              <a:buNone/>
            </a:pPr>
            <a:r>
              <a:rPr lang="en-US" dirty="0"/>
              <a:t>Should be kept:</a:t>
            </a:r>
          </a:p>
          <a:p>
            <a:pPr marL="0" indent="0">
              <a:buNone/>
            </a:pPr>
            <a:endParaRPr lang="en-US" dirty="0"/>
          </a:p>
          <a:p>
            <a:pPr marL="338138" indent="-338138">
              <a:buFont typeface="Wingdings" panose="05000000000000000000" pitchFamily="2" charset="2"/>
              <a:buChar char="§"/>
            </a:pPr>
            <a:r>
              <a:rPr lang="en-US" dirty="0"/>
              <a:t>Short</a:t>
            </a:r>
          </a:p>
          <a:p>
            <a:pPr marL="338138" indent="-338138">
              <a:buFont typeface="Wingdings" panose="05000000000000000000" pitchFamily="2" charset="2"/>
              <a:buChar char="§"/>
            </a:pPr>
            <a:endParaRPr lang="en-US" dirty="0"/>
          </a:p>
          <a:p>
            <a:pPr marL="338138" indent="-338138">
              <a:buFont typeface="Wingdings" panose="05000000000000000000" pitchFamily="2" charset="2"/>
              <a:buChar char="§"/>
            </a:pPr>
            <a:r>
              <a:rPr lang="en-US" dirty="0"/>
              <a:t>Clean</a:t>
            </a:r>
          </a:p>
          <a:p>
            <a:pPr marL="338138" indent="-338138">
              <a:buFont typeface="Wingdings" panose="05000000000000000000" pitchFamily="2" charset="2"/>
              <a:buChar char="§"/>
            </a:pPr>
            <a:endParaRPr lang="en-US" dirty="0"/>
          </a:p>
          <a:p>
            <a:pPr marL="338138" indent="-338138">
              <a:buFont typeface="Wingdings" panose="05000000000000000000" pitchFamily="2" charset="2"/>
              <a:buChar char="§"/>
            </a:pPr>
            <a:r>
              <a:rPr lang="en-US" dirty="0"/>
              <a:t>Neat</a:t>
            </a:r>
          </a:p>
          <a:p>
            <a:pPr marL="338138" indent="-338138">
              <a:buFont typeface="Wingdings" panose="05000000000000000000" pitchFamily="2" charset="2"/>
              <a:buChar char="§"/>
            </a:pPr>
            <a:endParaRPr lang="en-US" dirty="0"/>
          </a:p>
          <a:p>
            <a:pPr marL="338138" indent="-338138">
              <a:buFont typeface="Wingdings" panose="05000000000000000000" pitchFamily="2" charset="2"/>
              <a:buChar char="§"/>
            </a:pPr>
            <a:r>
              <a:rPr lang="en-US" dirty="0"/>
              <a:t>Clear</a:t>
            </a:r>
          </a:p>
          <a:p>
            <a:pPr marL="0" indent="0">
              <a:buNone/>
            </a:pPr>
            <a:endParaRPr lang="en-US" dirty="0"/>
          </a:p>
        </p:txBody>
      </p:sp>
      <p:pic>
        <p:nvPicPr>
          <p:cNvPr id="1046" name="Picture 22" descr="Hand Washing Picture 1">
            <a:hlinkClick r:id="rId3" tooltip="Hand Washing Picture 1"/>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828800"/>
            <a:ext cx="3667125" cy="2738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72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Which Do You Prefer?</a:t>
            </a:r>
          </a:p>
        </p:txBody>
      </p:sp>
      <p:pic>
        <p:nvPicPr>
          <p:cNvPr id="4" name="Picture 2" descr="Chicago Gardeners dirty fingers.png">
            <a:hlinkClick r:id="rId3" tooltip="Chicago Gardeners dirty fingers.png"/>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865510" y="2971800"/>
            <a:ext cx="3456235" cy="17381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2.squidoocdn.com/resize/squidoo_images/-1/lens2751522_1278446241fingernail-design-polish-"/>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backgroundMark x1="44000" y1="17000" x2="44000" y2="17000"/>
                        <a14:backgroundMark x1="54667" y1="27333" x2="54667" y2="27333"/>
                        <a14:backgroundMark x1="59111" y1="19667" x2="59111" y2="19667"/>
                        <a14:backgroundMark x1="77333" y1="31667" x2="77333" y2="31667"/>
                        <a14:backgroundMark x1="88000" y1="24667" x2="88000" y2="24667"/>
                        <a14:backgroundMark x1="91556" y1="37667" x2="91556" y2="37667"/>
                        <a14:backgroundMark x1="80000" y1="44667" x2="80000" y2="44667"/>
                        <a14:backgroundMark x1="91556" y1="44667" x2="91556" y2="44667"/>
                        <a14:backgroundMark x1="32444" y1="29000" x2="32444" y2="29000"/>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742672" y="1695729"/>
            <a:ext cx="2627227" cy="3502969"/>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4038600" y="5015420"/>
            <a:ext cx="1066800" cy="1088424"/>
          </a:xfrm>
          <a:prstGeom prst="roundRect">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14" descr="C:\Users\user\AppData\Local\Microsoft\Windows\Temporary Internet Files\Content.IE5\HNXQ4J2K\MC90043471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67200" y="4495800"/>
            <a:ext cx="1353728" cy="1418968"/>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7010400" y="5007576"/>
            <a:ext cx="1066800" cy="1088424"/>
          </a:xfrm>
          <a:prstGeom prst="roundRect">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1295400" y="4995422"/>
            <a:ext cx="1066800" cy="1088424"/>
          </a:xfrm>
          <a:prstGeom prst="roundRect">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p:cNvSpPr txBox="1"/>
          <p:nvPr/>
        </p:nvSpPr>
        <p:spPr>
          <a:xfrm rot="20912188">
            <a:off x="943542" y="4510455"/>
            <a:ext cx="1883447" cy="2015936"/>
          </a:xfrm>
          <a:prstGeom prst="rect">
            <a:avLst/>
          </a:prstGeom>
          <a:noFill/>
        </p:spPr>
        <p:txBody>
          <a:bodyPr wrap="square" rtlCol="0">
            <a:spAutoFit/>
          </a:bodyPr>
          <a:lstStyle/>
          <a:p>
            <a:pPr algn="ctr"/>
            <a:r>
              <a:rPr lang="en-US" sz="12500" b="1" dirty="0">
                <a:solidFill>
                  <a:srgbClr val="FF0000"/>
                </a:solidFill>
                <a:latin typeface="Arial Rounded MT Bold" pitchFamily="34" charset="0"/>
                <a:ea typeface="Arial Unicode MS" pitchFamily="34" charset="-128"/>
                <a:cs typeface="Arial Unicode MS" pitchFamily="34" charset="-128"/>
              </a:rPr>
              <a:t>X</a:t>
            </a:r>
          </a:p>
        </p:txBody>
      </p:sp>
      <p:sp>
        <p:nvSpPr>
          <p:cNvPr id="10" name="TextBox 9"/>
          <p:cNvSpPr txBox="1"/>
          <p:nvPr/>
        </p:nvSpPr>
        <p:spPr>
          <a:xfrm rot="20912188">
            <a:off x="6658542" y="4522609"/>
            <a:ext cx="1883447" cy="2015936"/>
          </a:xfrm>
          <a:prstGeom prst="rect">
            <a:avLst/>
          </a:prstGeom>
          <a:noFill/>
        </p:spPr>
        <p:txBody>
          <a:bodyPr wrap="square" rtlCol="0">
            <a:spAutoFit/>
          </a:bodyPr>
          <a:lstStyle/>
          <a:p>
            <a:pPr algn="ctr"/>
            <a:r>
              <a:rPr lang="en-US" sz="12500" b="1" dirty="0">
                <a:solidFill>
                  <a:srgbClr val="FF0000"/>
                </a:solidFill>
                <a:latin typeface="Arial Rounded MT Bold" pitchFamily="34" charset="0"/>
                <a:ea typeface="Arial Unicode MS" pitchFamily="34" charset="-128"/>
                <a:cs typeface="Arial Unicode MS" pitchFamily="34" charset="-128"/>
              </a:rPr>
              <a:t>X</a:t>
            </a:r>
          </a:p>
        </p:txBody>
      </p:sp>
      <p:sp>
        <p:nvSpPr>
          <p:cNvPr id="7" name="Rectangle 6"/>
          <p:cNvSpPr/>
          <p:nvPr/>
        </p:nvSpPr>
        <p:spPr>
          <a:xfrm>
            <a:off x="1371600" y="1371600"/>
            <a:ext cx="1262768" cy="91440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a:ln w="50800"/>
                <a:effectLst/>
              </a:rPr>
              <a:t>A</a:t>
            </a:r>
          </a:p>
        </p:txBody>
      </p:sp>
      <p:pic>
        <p:nvPicPr>
          <p:cNvPr id="3074" name="Picture 2" descr="C:\Users\user\AppData\Local\Microsoft\Windows\Temporary Internet Files\Content.IE5\HNXQ4J2K\MP900427666[1].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9629" b="97852" l="1045" r="99254"/>
                    </a14:imgEffect>
                  </a14:imgLayer>
                </a14:imgProps>
              </a:ext>
              <a:ext uri="{28A0092B-C50C-407E-A947-70E740481C1C}">
                <a14:useLocalDpi xmlns:a14="http://schemas.microsoft.com/office/drawing/2010/main" val="0"/>
              </a:ext>
            </a:extLst>
          </a:blip>
          <a:srcRect/>
          <a:stretch>
            <a:fillRect/>
          </a:stretch>
        </p:blipFill>
        <p:spPr bwMode="auto">
          <a:xfrm>
            <a:off x="3276600" y="1280984"/>
            <a:ext cx="2402589" cy="367201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581400" y="1447800"/>
            <a:ext cx="1262768" cy="91440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a:ln w="50800"/>
                <a:effectLst/>
              </a:rPr>
              <a:t>B</a:t>
            </a:r>
          </a:p>
        </p:txBody>
      </p:sp>
      <p:sp>
        <p:nvSpPr>
          <p:cNvPr id="16" name="Rectangle 15"/>
          <p:cNvSpPr/>
          <p:nvPr/>
        </p:nvSpPr>
        <p:spPr>
          <a:xfrm>
            <a:off x="6814432" y="1524000"/>
            <a:ext cx="1262768" cy="91440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a:ln w="50800"/>
                <a:effectLst/>
              </a:rPr>
              <a:t>C</a:t>
            </a:r>
          </a:p>
        </p:txBody>
      </p:sp>
    </p:spTree>
    <p:extLst>
      <p:ext uri="{BB962C8B-B14F-4D97-AF65-F5344CB8AC3E}">
        <p14:creationId xmlns:p14="http://schemas.microsoft.com/office/powerpoint/2010/main" val="395387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5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80">
                                          <p:stCondLst>
                                            <p:cond delay="0"/>
                                          </p:stCondLst>
                                        </p:cTn>
                                        <p:tgtEl>
                                          <p:spTgt spid="12"/>
                                        </p:tgtEl>
                                      </p:cBhvr>
                                    </p:animEffect>
                                    <p:anim calcmode="lin" valueType="num">
                                      <p:cBhvr>
                                        <p:cTn id="3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7" dur="26">
                                          <p:stCondLst>
                                            <p:cond delay="650"/>
                                          </p:stCondLst>
                                        </p:cTn>
                                        <p:tgtEl>
                                          <p:spTgt spid="12"/>
                                        </p:tgtEl>
                                      </p:cBhvr>
                                      <p:to x="100000" y="60000"/>
                                    </p:animScale>
                                    <p:animScale>
                                      <p:cBhvr>
                                        <p:cTn id="38" dur="166" decel="50000">
                                          <p:stCondLst>
                                            <p:cond delay="676"/>
                                          </p:stCondLst>
                                        </p:cTn>
                                        <p:tgtEl>
                                          <p:spTgt spid="12"/>
                                        </p:tgtEl>
                                      </p:cBhvr>
                                      <p:to x="100000" y="100000"/>
                                    </p:animScale>
                                    <p:animScale>
                                      <p:cBhvr>
                                        <p:cTn id="39" dur="26">
                                          <p:stCondLst>
                                            <p:cond delay="1312"/>
                                          </p:stCondLst>
                                        </p:cTn>
                                        <p:tgtEl>
                                          <p:spTgt spid="12"/>
                                        </p:tgtEl>
                                      </p:cBhvr>
                                      <p:to x="100000" y="80000"/>
                                    </p:animScale>
                                    <p:animScale>
                                      <p:cBhvr>
                                        <p:cTn id="40" dur="166" decel="50000">
                                          <p:stCondLst>
                                            <p:cond delay="1338"/>
                                          </p:stCondLst>
                                        </p:cTn>
                                        <p:tgtEl>
                                          <p:spTgt spid="12"/>
                                        </p:tgtEl>
                                      </p:cBhvr>
                                      <p:to x="100000" y="100000"/>
                                    </p:animScale>
                                    <p:animScale>
                                      <p:cBhvr>
                                        <p:cTn id="41" dur="26">
                                          <p:stCondLst>
                                            <p:cond delay="1642"/>
                                          </p:stCondLst>
                                        </p:cTn>
                                        <p:tgtEl>
                                          <p:spTgt spid="12"/>
                                        </p:tgtEl>
                                      </p:cBhvr>
                                      <p:to x="100000" y="90000"/>
                                    </p:animScale>
                                    <p:animScale>
                                      <p:cBhvr>
                                        <p:cTn id="42" dur="166" decel="50000">
                                          <p:stCondLst>
                                            <p:cond delay="1668"/>
                                          </p:stCondLst>
                                        </p:cTn>
                                        <p:tgtEl>
                                          <p:spTgt spid="12"/>
                                        </p:tgtEl>
                                      </p:cBhvr>
                                      <p:to x="100000" y="100000"/>
                                    </p:animScale>
                                    <p:animScale>
                                      <p:cBhvr>
                                        <p:cTn id="43" dur="26">
                                          <p:stCondLst>
                                            <p:cond delay="1808"/>
                                          </p:stCondLst>
                                        </p:cTn>
                                        <p:tgtEl>
                                          <p:spTgt spid="12"/>
                                        </p:tgtEl>
                                      </p:cBhvr>
                                      <p:to x="100000" y="95000"/>
                                    </p:animScale>
                                    <p:animScale>
                                      <p:cBhvr>
                                        <p:cTn id="44" dur="166" decel="50000">
                                          <p:stCondLst>
                                            <p:cond delay="1834"/>
                                          </p:stCondLst>
                                        </p:cTn>
                                        <p:tgtEl>
                                          <p:spTgt spid="12"/>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580">
                                          <p:stCondLst>
                                            <p:cond delay="0"/>
                                          </p:stCondLst>
                                        </p:cTn>
                                        <p:tgtEl>
                                          <p:spTgt spid="10"/>
                                        </p:tgtEl>
                                      </p:cBhvr>
                                    </p:animEffect>
                                    <p:anim calcmode="lin" valueType="num">
                                      <p:cBhvr>
                                        <p:cTn id="5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5" dur="26">
                                          <p:stCondLst>
                                            <p:cond delay="650"/>
                                          </p:stCondLst>
                                        </p:cTn>
                                        <p:tgtEl>
                                          <p:spTgt spid="10"/>
                                        </p:tgtEl>
                                      </p:cBhvr>
                                      <p:to x="100000" y="60000"/>
                                    </p:animScale>
                                    <p:animScale>
                                      <p:cBhvr>
                                        <p:cTn id="56" dur="166" decel="50000">
                                          <p:stCondLst>
                                            <p:cond delay="676"/>
                                          </p:stCondLst>
                                        </p:cTn>
                                        <p:tgtEl>
                                          <p:spTgt spid="10"/>
                                        </p:tgtEl>
                                      </p:cBhvr>
                                      <p:to x="100000" y="100000"/>
                                    </p:animScale>
                                    <p:animScale>
                                      <p:cBhvr>
                                        <p:cTn id="57" dur="26">
                                          <p:stCondLst>
                                            <p:cond delay="1312"/>
                                          </p:stCondLst>
                                        </p:cTn>
                                        <p:tgtEl>
                                          <p:spTgt spid="10"/>
                                        </p:tgtEl>
                                      </p:cBhvr>
                                      <p:to x="100000" y="80000"/>
                                    </p:animScale>
                                    <p:animScale>
                                      <p:cBhvr>
                                        <p:cTn id="58" dur="166" decel="50000">
                                          <p:stCondLst>
                                            <p:cond delay="1338"/>
                                          </p:stCondLst>
                                        </p:cTn>
                                        <p:tgtEl>
                                          <p:spTgt spid="10"/>
                                        </p:tgtEl>
                                      </p:cBhvr>
                                      <p:to x="100000" y="100000"/>
                                    </p:animScale>
                                    <p:animScale>
                                      <p:cBhvr>
                                        <p:cTn id="59" dur="26">
                                          <p:stCondLst>
                                            <p:cond delay="1642"/>
                                          </p:stCondLst>
                                        </p:cTn>
                                        <p:tgtEl>
                                          <p:spTgt spid="10"/>
                                        </p:tgtEl>
                                      </p:cBhvr>
                                      <p:to x="100000" y="90000"/>
                                    </p:animScale>
                                    <p:animScale>
                                      <p:cBhvr>
                                        <p:cTn id="60" dur="166" decel="50000">
                                          <p:stCondLst>
                                            <p:cond delay="1668"/>
                                          </p:stCondLst>
                                        </p:cTn>
                                        <p:tgtEl>
                                          <p:spTgt spid="10"/>
                                        </p:tgtEl>
                                      </p:cBhvr>
                                      <p:to x="100000" y="100000"/>
                                    </p:animScale>
                                    <p:animScale>
                                      <p:cBhvr>
                                        <p:cTn id="61" dur="26">
                                          <p:stCondLst>
                                            <p:cond delay="1808"/>
                                          </p:stCondLst>
                                        </p:cTn>
                                        <p:tgtEl>
                                          <p:spTgt spid="10"/>
                                        </p:tgtEl>
                                      </p:cBhvr>
                                      <p:to x="100000" y="95000"/>
                                    </p:animScale>
                                    <p:animScale>
                                      <p:cBhvr>
                                        <p:cTn id="62" dur="166" decel="50000">
                                          <p:stCondLst>
                                            <p:cond delay="1834"/>
                                          </p:stCondLst>
                                        </p:cTn>
                                        <p:tgtEl>
                                          <p:spTgt spid="10"/>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down)">
                                      <p:cBhvr>
                                        <p:cTn id="67" dur="580">
                                          <p:stCondLst>
                                            <p:cond delay="0"/>
                                          </p:stCondLst>
                                        </p:cTn>
                                        <p:tgtEl>
                                          <p:spTgt spid="9"/>
                                        </p:tgtEl>
                                      </p:cBhvr>
                                    </p:animEffect>
                                    <p:anim calcmode="lin" valueType="num">
                                      <p:cBhvr>
                                        <p:cTn id="6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3" dur="26">
                                          <p:stCondLst>
                                            <p:cond delay="650"/>
                                          </p:stCondLst>
                                        </p:cTn>
                                        <p:tgtEl>
                                          <p:spTgt spid="9"/>
                                        </p:tgtEl>
                                      </p:cBhvr>
                                      <p:to x="100000" y="60000"/>
                                    </p:animScale>
                                    <p:animScale>
                                      <p:cBhvr>
                                        <p:cTn id="74" dur="166" decel="50000">
                                          <p:stCondLst>
                                            <p:cond delay="676"/>
                                          </p:stCondLst>
                                        </p:cTn>
                                        <p:tgtEl>
                                          <p:spTgt spid="9"/>
                                        </p:tgtEl>
                                      </p:cBhvr>
                                      <p:to x="100000" y="100000"/>
                                    </p:animScale>
                                    <p:animScale>
                                      <p:cBhvr>
                                        <p:cTn id="75" dur="26">
                                          <p:stCondLst>
                                            <p:cond delay="1312"/>
                                          </p:stCondLst>
                                        </p:cTn>
                                        <p:tgtEl>
                                          <p:spTgt spid="9"/>
                                        </p:tgtEl>
                                      </p:cBhvr>
                                      <p:to x="100000" y="80000"/>
                                    </p:animScale>
                                    <p:animScale>
                                      <p:cBhvr>
                                        <p:cTn id="76" dur="166" decel="50000">
                                          <p:stCondLst>
                                            <p:cond delay="1338"/>
                                          </p:stCondLst>
                                        </p:cTn>
                                        <p:tgtEl>
                                          <p:spTgt spid="9"/>
                                        </p:tgtEl>
                                      </p:cBhvr>
                                      <p:to x="100000" y="100000"/>
                                    </p:animScale>
                                    <p:animScale>
                                      <p:cBhvr>
                                        <p:cTn id="77" dur="26">
                                          <p:stCondLst>
                                            <p:cond delay="1642"/>
                                          </p:stCondLst>
                                        </p:cTn>
                                        <p:tgtEl>
                                          <p:spTgt spid="9"/>
                                        </p:tgtEl>
                                      </p:cBhvr>
                                      <p:to x="100000" y="90000"/>
                                    </p:animScale>
                                    <p:animScale>
                                      <p:cBhvr>
                                        <p:cTn id="78" dur="166" decel="50000">
                                          <p:stCondLst>
                                            <p:cond delay="1668"/>
                                          </p:stCondLst>
                                        </p:cTn>
                                        <p:tgtEl>
                                          <p:spTgt spid="9"/>
                                        </p:tgtEl>
                                      </p:cBhvr>
                                      <p:to x="100000" y="100000"/>
                                    </p:animScale>
                                    <p:animScale>
                                      <p:cBhvr>
                                        <p:cTn id="79" dur="26">
                                          <p:stCondLst>
                                            <p:cond delay="1808"/>
                                          </p:stCondLst>
                                        </p:cTn>
                                        <p:tgtEl>
                                          <p:spTgt spid="9"/>
                                        </p:tgtEl>
                                      </p:cBhvr>
                                      <p:to x="100000" y="95000"/>
                                    </p:animScale>
                                    <p:animScale>
                                      <p:cBhvr>
                                        <p:cTn id="8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7"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Hair</a:t>
            </a:r>
          </a:p>
        </p:txBody>
      </p:sp>
      <p:sp>
        <p:nvSpPr>
          <p:cNvPr id="3" name="Content Placeholder 2"/>
          <p:cNvSpPr>
            <a:spLocks noGrp="1"/>
          </p:cNvSpPr>
          <p:nvPr>
            <p:ph idx="1"/>
          </p:nvPr>
        </p:nvSpPr>
        <p:spPr/>
        <p:txBody>
          <a:bodyPr/>
          <a:lstStyle/>
          <a:p>
            <a:pPr marL="0" indent="0">
              <a:buNone/>
            </a:pPr>
            <a:r>
              <a:rPr lang="en-US" dirty="0"/>
              <a:t>Hair should be kept</a:t>
            </a:r>
            <a:r>
              <a:rPr lang="en-US" dirty="0" smtClean="0"/>
              <a:t>:</a:t>
            </a:r>
          </a:p>
          <a:p>
            <a:pPr marL="0" indent="0">
              <a:buNone/>
            </a:pPr>
            <a:endParaRPr lang="en-US" dirty="0"/>
          </a:p>
          <a:p>
            <a:pPr marL="338138" indent="-338138">
              <a:buFont typeface="Wingdings" panose="05000000000000000000" pitchFamily="2" charset="2"/>
              <a:buChar char="§"/>
            </a:pPr>
            <a:r>
              <a:rPr lang="en-US" dirty="0"/>
              <a:t>Clean</a:t>
            </a:r>
          </a:p>
          <a:p>
            <a:pPr marL="338138" indent="-338138">
              <a:buFont typeface="Wingdings" panose="05000000000000000000" pitchFamily="2" charset="2"/>
              <a:buChar char="§"/>
            </a:pPr>
            <a:r>
              <a:rPr lang="en-US" dirty="0"/>
              <a:t>Well groomed</a:t>
            </a:r>
          </a:p>
          <a:p>
            <a:pPr marL="338138" indent="-338138">
              <a:buFont typeface="Wingdings" panose="05000000000000000000" pitchFamily="2" charset="2"/>
              <a:buChar char="§"/>
            </a:pPr>
            <a:r>
              <a:rPr lang="en-US" dirty="0"/>
              <a:t>Pulled back &amp; pinned-up off the collar </a:t>
            </a:r>
          </a:p>
        </p:txBody>
      </p:sp>
    </p:spTree>
    <p:extLst>
      <p:ext uri="{BB962C8B-B14F-4D97-AF65-F5344CB8AC3E}">
        <p14:creationId xmlns:p14="http://schemas.microsoft.com/office/powerpoint/2010/main" val="4192859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Unprofessional hair styles</a:t>
            </a:r>
            <a:endParaRPr lang="en-US" dirty="0"/>
          </a:p>
        </p:txBody>
      </p:sp>
      <p:pic>
        <p:nvPicPr>
          <p:cNvPr id="2050" name="Picture 2" descr="Image result for appropriate and inappropriate hairstyles for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609" y="1143000"/>
            <a:ext cx="2411082"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appropriate and inappropriate hairstyles for 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0"/>
            <a:ext cx="2859088" cy="26938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appropriate and inappropriate hairstyles for wo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618661"/>
            <a:ext cx="30994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78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Additions</a:t>
            </a:r>
          </a:p>
        </p:txBody>
      </p:sp>
      <p:sp>
        <p:nvSpPr>
          <p:cNvPr id="3" name="Content Placeholder 2"/>
          <p:cNvSpPr>
            <a:spLocks noGrp="1"/>
          </p:cNvSpPr>
          <p:nvPr>
            <p:ph idx="1"/>
          </p:nvPr>
        </p:nvSpPr>
        <p:spPr>
          <a:xfrm>
            <a:off x="990600" y="1371600"/>
            <a:ext cx="7315200" cy="4191000"/>
          </a:xfrm>
        </p:spPr>
        <p:txBody>
          <a:bodyPr/>
          <a:lstStyle/>
          <a:p>
            <a:pPr marL="0" indent="0">
              <a:buNone/>
            </a:pPr>
            <a:r>
              <a:rPr lang="en-US" b="1" dirty="0">
                <a:solidFill>
                  <a:schemeClr val="tx1"/>
                </a:solidFill>
              </a:rPr>
              <a:t>MAKEUP</a:t>
            </a:r>
            <a:r>
              <a:rPr lang="en-US" dirty="0"/>
              <a:t> should:</a:t>
            </a:r>
          </a:p>
          <a:p>
            <a:pPr marL="287338" indent="-287338">
              <a:buFont typeface="Wingdings" panose="05000000000000000000" pitchFamily="2" charset="2"/>
              <a:buChar char="§"/>
            </a:pPr>
            <a:r>
              <a:rPr lang="en-US" dirty="0"/>
              <a:t>Add to the individual’s attractiveness</a:t>
            </a:r>
          </a:p>
          <a:p>
            <a:pPr marL="287338" indent="-287338">
              <a:buFont typeface="Wingdings" panose="05000000000000000000" pitchFamily="2" charset="2"/>
              <a:buChar char="§"/>
            </a:pPr>
            <a:r>
              <a:rPr lang="en-US" dirty="0"/>
              <a:t>Look natural</a:t>
            </a:r>
          </a:p>
          <a:p>
            <a:endParaRPr lang="en-US" dirty="0"/>
          </a:p>
          <a:p>
            <a:pPr marL="0" indent="0">
              <a:buNone/>
            </a:pPr>
            <a:r>
              <a:rPr lang="en-US" b="1" dirty="0">
                <a:solidFill>
                  <a:schemeClr val="tx1"/>
                </a:solidFill>
              </a:rPr>
              <a:t>JEWELRY</a:t>
            </a:r>
            <a:r>
              <a:rPr lang="en-US" dirty="0"/>
              <a:t> should </a:t>
            </a:r>
            <a:r>
              <a:rPr lang="en-US" b="1" u="sng" dirty="0"/>
              <a:t>not</a:t>
            </a:r>
            <a:r>
              <a:rPr lang="en-US" dirty="0"/>
              <a:t>:</a:t>
            </a:r>
          </a:p>
          <a:p>
            <a:pPr marL="287338" indent="-287338">
              <a:buFont typeface="Wingdings" panose="05000000000000000000" pitchFamily="2" charset="2"/>
              <a:buChar char="§"/>
            </a:pPr>
            <a:r>
              <a:rPr lang="en-US" dirty="0"/>
              <a:t>Be oversized or excessive</a:t>
            </a:r>
          </a:p>
          <a:p>
            <a:pPr marL="287338" indent="-287338">
              <a:buFont typeface="Wingdings" panose="05000000000000000000" pitchFamily="2" charset="2"/>
              <a:buChar char="§"/>
            </a:pPr>
            <a:r>
              <a:rPr lang="en-US" dirty="0"/>
              <a:t>Distract from the professional appearance</a:t>
            </a:r>
          </a:p>
        </p:txBody>
      </p:sp>
    </p:spTree>
    <p:extLst>
      <p:ext uri="{BB962C8B-B14F-4D97-AF65-F5344CB8AC3E}">
        <p14:creationId xmlns:p14="http://schemas.microsoft.com/office/powerpoint/2010/main" val="3884242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OBJECTIVES</a:t>
            </a:r>
          </a:p>
        </p:txBody>
      </p:sp>
      <p:sp>
        <p:nvSpPr>
          <p:cNvPr id="3" name="Content Placeholder 2"/>
          <p:cNvSpPr>
            <a:spLocks noGrp="1"/>
          </p:cNvSpPr>
          <p:nvPr>
            <p:ph idx="1"/>
          </p:nvPr>
        </p:nvSpPr>
        <p:spPr>
          <a:xfrm>
            <a:off x="533400" y="1600200"/>
            <a:ext cx="8229600" cy="4495800"/>
          </a:xfrm>
        </p:spPr>
        <p:txBody>
          <a:bodyPr>
            <a:normAutofit/>
          </a:bodyPr>
          <a:lstStyle/>
          <a:p>
            <a:pPr>
              <a:lnSpc>
                <a:spcPct val="80000"/>
              </a:lnSpc>
              <a:spcBef>
                <a:spcPts val="0"/>
              </a:spcBef>
              <a:spcAft>
                <a:spcPts val="0"/>
              </a:spcAft>
              <a:buNone/>
            </a:pPr>
            <a:r>
              <a:rPr lang="en-US" dirty="0"/>
              <a:t>At the conclusion of this lesson, the student will</a:t>
            </a:r>
          </a:p>
          <a:p>
            <a:pPr>
              <a:lnSpc>
                <a:spcPct val="80000"/>
              </a:lnSpc>
              <a:spcBef>
                <a:spcPts val="0"/>
              </a:spcBef>
              <a:spcAft>
                <a:spcPts val="0"/>
              </a:spcAft>
              <a:buNone/>
            </a:pPr>
            <a:r>
              <a:rPr lang="en-US" dirty="0"/>
              <a:t>understand how to:</a:t>
            </a:r>
          </a:p>
          <a:p>
            <a:pPr>
              <a:lnSpc>
                <a:spcPct val="80000"/>
              </a:lnSpc>
              <a:spcBef>
                <a:spcPts val="0"/>
              </a:spcBef>
              <a:spcAft>
                <a:spcPts val="0"/>
              </a:spcAft>
              <a:buNone/>
            </a:pPr>
            <a:endParaRPr lang="en-US" dirty="0"/>
          </a:p>
          <a:p>
            <a:pPr marL="287338" indent="-287338">
              <a:lnSpc>
                <a:spcPct val="80000"/>
              </a:lnSpc>
              <a:spcAft>
                <a:spcPct val="50000"/>
              </a:spcAft>
              <a:buFont typeface="Wingdings" panose="05000000000000000000" pitchFamily="2" charset="2"/>
              <a:buChar char="§"/>
            </a:pPr>
            <a:r>
              <a:rPr lang="en-US" dirty="0"/>
              <a:t>Demonstrate the standards of professional appearance as they apply to uniforms, clothing, shoes, nails, hair, jewelry and make-up.</a:t>
            </a:r>
          </a:p>
          <a:p>
            <a:pPr marL="287338" indent="-287338">
              <a:lnSpc>
                <a:spcPct val="80000"/>
              </a:lnSpc>
              <a:spcAft>
                <a:spcPct val="50000"/>
              </a:spcAft>
              <a:buFont typeface="Wingdings" panose="05000000000000000000" pitchFamily="2" charset="2"/>
              <a:buChar char="§"/>
            </a:pPr>
            <a:r>
              <a:rPr lang="en-US" dirty="0"/>
              <a:t>Create a characteristic profile of a healthcare worker.</a:t>
            </a:r>
          </a:p>
          <a:p>
            <a:pPr marL="287338" indent="-287338">
              <a:lnSpc>
                <a:spcPct val="80000"/>
              </a:lnSpc>
              <a:spcAft>
                <a:spcPct val="50000"/>
              </a:spcAft>
              <a:buFont typeface="Wingdings" panose="05000000000000000000" pitchFamily="2" charset="2"/>
              <a:buChar char="§"/>
            </a:pPr>
            <a:r>
              <a:rPr lang="en-US" dirty="0"/>
              <a:t>Recognize the implications of first impressions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371600"/>
            <a:ext cx="7315200" cy="4800600"/>
          </a:xfrm>
        </p:spPr>
        <p:txBody>
          <a:bodyPr>
            <a:normAutofit/>
          </a:bodyPr>
          <a:lstStyle/>
          <a:p>
            <a:pPr marL="0" indent="0" algn="ctr">
              <a:buNone/>
            </a:pPr>
            <a:r>
              <a:rPr lang="en-US" sz="5400" dirty="0">
                <a:latin typeface="+mj-lt"/>
              </a:rPr>
              <a:t>Characteristics</a:t>
            </a:r>
          </a:p>
          <a:p>
            <a:pPr marL="0" indent="0" algn="ctr">
              <a:buNone/>
            </a:pPr>
            <a:r>
              <a:rPr lang="en-US" sz="5400" dirty="0">
                <a:latin typeface="+mj-lt"/>
              </a:rPr>
              <a:t> of an </a:t>
            </a:r>
          </a:p>
          <a:p>
            <a:pPr marL="0" indent="0" algn="ctr">
              <a:buNone/>
            </a:pPr>
            <a:r>
              <a:rPr lang="en-US" sz="5400" dirty="0">
                <a:latin typeface="+mj-lt"/>
              </a:rPr>
              <a:t>Effective Healthcare Professional</a:t>
            </a:r>
          </a:p>
        </p:txBody>
      </p:sp>
    </p:spTree>
    <p:extLst>
      <p:ext uri="{BB962C8B-B14F-4D97-AF65-F5344CB8AC3E}">
        <p14:creationId xmlns:p14="http://schemas.microsoft.com/office/powerpoint/2010/main" val="3755233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Professionalism</a:t>
            </a:r>
          </a:p>
        </p:txBody>
      </p:sp>
      <p:sp>
        <p:nvSpPr>
          <p:cNvPr id="3" name="Content Placeholder 2"/>
          <p:cNvSpPr>
            <a:spLocks noGrp="1"/>
          </p:cNvSpPr>
          <p:nvPr>
            <p:ph idx="1"/>
          </p:nvPr>
        </p:nvSpPr>
        <p:spPr>
          <a:xfrm>
            <a:off x="990600" y="1447800"/>
            <a:ext cx="7315200" cy="4191000"/>
          </a:xfrm>
        </p:spPr>
        <p:txBody>
          <a:bodyPr/>
          <a:lstStyle/>
          <a:p>
            <a:pPr marL="0" indent="0">
              <a:buNone/>
            </a:pPr>
            <a:r>
              <a:rPr lang="en-US" dirty="0"/>
              <a:t>Professionalism includes the ability to:</a:t>
            </a:r>
          </a:p>
          <a:p>
            <a:pPr marL="338138" indent="-338138">
              <a:buFont typeface="Wingdings" panose="05000000000000000000" pitchFamily="2" charset="2"/>
              <a:buChar char="§"/>
            </a:pPr>
            <a:endParaRPr lang="en-US" dirty="0"/>
          </a:p>
          <a:p>
            <a:pPr marL="338138" indent="-338138">
              <a:buFont typeface="Wingdings" panose="05000000000000000000" pitchFamily="2" charset="2"/>
              <a:buChar char="§"/>
            </a:pPr>
            <a:r>
              <a:rPr lang="en-US" dirty="0"/>
              <a:t>Collaborate</a:t>
            </a:r>
          </a:p>
          <a:p>
            <a:pPr marL="338138" indent="-338138">
              <a:buFont typeface="Wingdings" panose="05000000000000000000" pitchFamily="2" charset="2"/>
              <a:buChar char="§"/>
            </a:pPr>
            <a:r>
              <a:rPr lang="en-US" dirty="0"/>
              <a:t>Communicate well</a:t>
            </a:r>
          </a:p>
          <a:p>
            <a:pPr marL="338138" indent="-338138">
              <a:buFont typeface="Wingdings" panose="05000000000000000000" pitchFamily="2" charset="2"/>
              <a:buChar char="§"/>
            </a:pPr>
            <a:r>
              <a:rPr lang="en-US" dirty="0"/>
              <a:t>Present a neat and well groomed appearance</a:t>
            </a:r>
          </a:p>
          <a:p>
            <a:pPr marL="338138" indent="-338138">
              <a:buFont typeface="Wingdings" panose="05000000000000000000" pitchFamily="2" charset="2"/>
              <a:buChar char="§"/>
            </a:pPr>
            <a:r>
              <a:rPr lang="en-US" dirty="0"/>
              <a:t>Practice discretion</a:t>
            </a:r>
          </a:p>
          <a:p>
            <a:endParaRPr lang="en-US" dirty="0"/>
          </a:p>
          <a:p>
            <a:endParaRPr lang="en-US" dirty="0"/>
          </a:p>
        </p:txBody>
      </p:sp>
    </p:spTree>
    <p:extLst>
      <p:ext uri="{BB962C8B-B14F-4D97-AF65-F5344CB8AC3E}">
        <p14:creationId xmlns:p14="http://schemas.microsoft.com/office/powerpoint/2010/main" val="3667032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Emotional Stability</a:t>
            </a:r>
          </a:p>
        </p:txBody>
      </p:sp>
      <p:sp>
        <p:nvSpPr>
          <p:cNvPr id="3" name="Content Placeholder 2"/>
          <p:cNvSpPr>
            <a:spLocks noGrp="1"/>
          </p:cNvSpPr>
          <p:nvPr>
            <p:ph idx="1"/>
          </p:nvPr>
        </p:nvSpPr>
        <p:spPr>
          <a:xfrm>
            <a:off x="685800" y="1371600"/>
            <a:ext cx="7924800" cy="4724400"/>
          </a:xfrm>
        </p:spPr>
        <p:txBody>
          <a:bodyPr/>
          <a:lstStyle/>
          <a:p>
            <a:pPr marL="0" indent="0">
              <a:buNone/>
            </a:pPr>
            <a:r>
              <a:rPr lang="en-US" dirty="0">
                <a:solidFill>
                  <a:schemeClr val="tx1"/>
                </a:solidFill>
              </a:rPr>
              <a:t>Emotions support the health professional’s  ability to cope with work-related stressors. </a:t>
            </a:r>
          </a:p>
          <a:p>
            <a:pPr marL="0" indent="0">
              <a:buNone/>
            </a:pPr>
            <a:endParaRPr lang="en-US" sz="1000" dirty="0">
              <a:solidFill>
                <a:schemeClr val="tx1"/>
              </a:solidFill>
            </a:endParaRPr>
          </a:p>
          <a:p>
            <a:pPr marL="0" indent="0">
              <a:buNone/>
            </a:pPr>
            <a:r>
              <a:rPr lang="en-US" dirty="0">
                <a:solidFill>
                  <a:srgbClr val="FF0000"/>
                </a:solidFill>
              </a:rPr>
              <a:t>EMPATHY</a:t>
            </a:r>
            <a:r>
              <a:rPr lang="en-US" dirty="0">
                <a:solidFill>
                  <a:schemeClr val="tx1"/>
                </a:solidFill>
              </a:rPr>
              <a:t> is the ability to identify with and understand the feelings, situations and motives of others.</a:t>
            </a:r>
          </a:p>
          <a:p>
            <a:pPr marL="0" indent="0">
              <a:buNone/>
            </a:pPr>
            <a:r>
              <a:rPr lang="en-US" dirty="0">
                <a:solidFill>
                  <a:srgbClr val="FF0000"/>
                </a:solidFill>
              </a:rPr>
              <a:t>SYMPATHY</a:t>
            </a:r>
            <a:r>
              <a:rPr lang="en-US" dirty="0">
                <a:solidFill>
                  <a:schemeClr val="tx1"/>
                </a:solidFill>
              </a:rPr>
              <a:t> is the ability to agree with or feel similar feelings of others.</a:t>
            </a:r>
          </a:p>
          <a:p>
            <a:pPr marL="0" indent="0">
              <a:buNone/>
            </a:pPr>
            <a:r>
              <a:rPr lang="en-US" dirty="0">
                <a:solidFill>
                  <a:srgbClr val="FF0000"/>
                </a:solidFill>
              </a:rPr>
              <a:t>COMPASSION</a:t>
            </a:r>
            <a:r>
              <a:rPr lang="en-US" dirty="0">
                <a:solidFill>
                  <a:schemeClr val="tx1"/>
                </a:solidFill>
              </a:rPr>
              <a:t> is the ability to demonstrate sympathy and empathy.</a:t>
            </a:r>
          </a:p>
        </p:txBody>
      </p:sp>
    </p:spTree>
    <p:extLst>
      <p:ext uri="{BB962C8B-B14F-4D97-AF65-F5344CB8AC3E}">
        <p14:creationId xmlns:p14="http://schemas.microsoft.com/office/powerpoint/2010/main" val="2378169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Integrity</a:t>
            </a:r>
          </a:p>
        </p:txBody>
      </p:sp>
      <p:sp>
        <p:nvSpPr>
          <p:cNvPr id="3" name="Content Placeholder 2"/>
          <p:cNvSpPr>
            <a:spLocks noGrp="1"/>
          </p:cNvSpPr>
          <p:nvPr>
            <p:ph idx="1"/>
          </p:nvPr>
        </p:nvSpPr>
        <p:spPr>
          <a:xfrm>
            <a:off x="990600" y="1447800"/>
            <a:ext cx="7315200" cy="4191000"/>
          </a:xfrm>
        </p:spPr>
        <p:txBody>
          <a:bodyPr/>
          <a:lstStyle/>
          <a:p>
            <a:pPr marL="0" indent="0">
              <a:buNone/>
            </a:pPr>
            <a:r>
              <a:rPr lang="en-US" dirty="0"/>
              <a:t>Effective healthcare workers are:</a:t>
            </a:r>
          </a:p>
          <a:p>
            <a:pPr marL="0" indent="0">
              <a:buNone/>
            </a:pPr>
            <a:endParaRPr lang="en-US" dirty="0"/>
          </a:p>
          <a:p>
            <a:pPr marL="338138" indent="-338138">
              <a:buFont typeface="Wingdings" panose="05000000000000000000" pitchFamily="2" charset="2"/>
              <a:buChar char="§"/>
            </a:pPr>
            <a:r>
              <a:rPr lang="en-US" dirty="0"/>
              <a:t>Honest</a:t>
            </a:r>
          </a:p>
          <a:p>
            <a:pPr marL="338138" indent="-338138">
              <a:buFont typeface="Wingdings" panose="05000000000000000000" pitchFamily="2" charset="2"/>
              <a:buChar char="§"/>
            </a:pPr>
            <a:r>
              <a:rPr lang="en-US" dirty="0"/>
              <a:t>Trustworthy</a:t>
            </a:r>
          </a:p>
          <a:p>
            <a:pPr marL="338138" indent="-338138">
              <a:buFont typeface="Wingdings" panose="05000000000000000000" pitchFamily="2" charset="2"/>
              <a:buChar char="§"/>
            </a:pPr>
            <a:r>
              <a:rPr lang="en-US" dirty="0"/>
              <a:t>Able to distinguish between right &amp; wrong</a:t>
            </a:r>
          </a:p>
          <a:p>
            <a:pPr marL="338138" indent="-338138">
              <a:buFont typeface="Wingdings" panose="05000000000000000000" pitchFamily="2" charset="2"/>
              <a:buChar char="§"/>
            </a:pPr>
            <a:r>
              <a:rPr lang="en-US" dirty="0"/>
              <a:t>Able to make sound decisions</a:t>
            </a:r>
          </a:p>
        </p:txBody>
      </p:sp>
    </p:spTree>
    <p:extLst>
      <p:ext uri="{BB962C8B-B14F-4D97-AF65-F5344CB8AC3E}">
        <p14:creationId xmlns:p14="http://schemas.microsoft.com/office/powerpoint/2010/main" val="343458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8502650" cy="1143000"/>
          </a:xfrm>
        </p:spPr>
        <p:txBody>
          <a:bodyPr/>
          <a:lstStyle/>
          <a:p>
            <a:pPr algn="ctr"/>
            <a:r>
              <a:rPr lang="en-US" sz="6000" dirty="0" smtClean="0"/>
              <a:t>PRE-TEST</a:t>
            </a:r>
            <a:endParaRPr lang="en-US" sz="6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Who’s Who?</a:t>
            </a:r>
          </a:p>
        </p:txBody>
      </p:sp>
      <p:sp>
        <p:nvSpPr>
          <p:cNvPr id="3" name="Content Placeholder 2"/>
          <p:cNvSpPr>
            <a:spLocks noGrp="1"/>
          </p:cNvSpPr>
          <p:nvPr>
            <p:ph idx="1"/>
          </p:nvPr>
        </p:nvSpPr>
        <p:spPr>
          <a:xfrm>
            <a:off x="2895600" y="4343400"/>
            <a:ext cx="4038600" cy="1600200"/>
          </a:xfrm>
        </p:spPr>
        <p:txBody>
          <a:bodyPr>
            <a:normAutofit lnSpcReduction="10000"/>
          </a:bodyPr>
          <a:lstStyle/>
          <a:p>
            <a:pPr marL="514350" indent="-514350">
              <a:buFont typeface="+mj-lt"/>
              <a:buAutoNum type="alphaUcPeriod"/>
            </a:pPr>
            <a:r>
              <a:rPr lang="en-US" dirty="0"/>
              <a:t>Congressman</a:t>
            </a:r>
          </a:p>
          <a:p>
            <a:pPr marL="514350" indent="-514350">
              <a:buFont typeface="+mj-lt"/>
              <a:buAutoNum type="alphaUcPeriod"/>
            </a:pPr>
            <a:r>
              <a:rPr lang="en-US" dirty="0"/>
              <a:t>Stock Broker</a:t>
            </a:r>
          </a:p>
          <a:p>
            <a:pPr marL="514350" indent="-514350">
              <a:buFont typeface="+mj-lt"/>
              <a:buAutoNum type="alphaUcPeriod"/>
            </a:pPr>
            <a:r>
              <a:rPr lang="en-US" dirty="0"/>
              <a:t>Convicted Murderer</a:t>
            </a:r>
          </a:p>
          <a:p>
            <a:endParaRPr lang="en-US" dirty="0"/>
          </a:p>
        </p:txBody>
      </p:sp>
      <p:pic>
        <p:nvPicPr>
          <p:cNvPr id="2050" name="Picture 2" descr="Col. Russell Williams"/>
          <p:cNvPicPr>
            <a:picLocks noChangeAspect="1" noChangeArrowheads="1"/>
          </p:cNvPicPr>
          <p:nvPr/>
        </p:nvPicPr>
        <p:blipFill>
          <a:blip r:embed="rId3" cstate="print"/>
          <a:srcRect l="26675" r="21182"/>
          <a:stretch>
            <a:fillRect/>
          </a:stretch>
        </p:blipFill>
        <p:spPr bwMode="auto">
          <a:xfrm>
            <a:off x="762000" y="1295400"/>
            <a:ext cx="2514600" cy="2714626"/>
          </a:xfrm>
          <a:prstGeom prst="rect">
            <a:avLst/>
          </a:prstGeom>
          <a:noFill/>
        </p:spPr>
      </p:pic>
      <p:pic>
        <p:nvPicPr>
          <p:cNvPr id="2054" name="Picture 6" descr="Chris Gardner stock broker"/>
          <p:cNvPicPr>
            <a:picLocks noChangeAspect="1" noChangeArrowheads="1"/>
          </p:cNvPicPr>
          <p:nvPr/>
        </p:nvPicPr>
        <p:blipFill>
          <a:blip r:embed="rId4" cstate="print"/>
          <a:srcRect/>
          <a:stretch>
            <a:fillRect/>
          </a:stretch>
        </p:blipFill>
        <p:spPr bwMode="auto">
          <a:xfrm>
            <a:off x="6553200" y="1314391"/>
            <a:ext cx="1905000" cy="2725615"/>
          </a:xfrm>
          <a:prstGeom prst="rect">
            <a:avLst/>
          </a:prstGeom>
          <a:noFill/>
        </p:spPr>
      </p:pic>
      <p:pic>
        <p:nvPicPr>
          <p:cNvPr id="2058" name="Picture 10" descr="Charlie Wilson true story"/>
          <p:cNvPicPr>
            <a:picLocks noChangeAspect="1" noChangeArrowheads="1"/>
          </p:cNvPicPr>
          <p:nvPr/>
        </p:nvPicPr>
        <p:blipFill>
          <a:blip r:embed="rId5" cstate="print"/>
          <a:srcRect/>
          <a:stretch>
            <a:fillRect/>
          </a:stretch>
        </p:blipFill>
        <p:spPr bwMode="auto">
          <a:xfrm>
            <a:off x="3886200" y="1296806"/>
            <a:ext cx="1905000" cy="272561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Who’s Who?</a:t>
            </a:r>
          </a:p>
        </p:txBody>
      </p:sp>
      <p:pic>
        <p:nvPicPr>
          <p:cNvPr id="4" name="Picture 2" descr="Col. Russell Williams"/>
          <p:cNvPicPr>
            <a:picLocks noChangeAspect="1" noChangeArrowheads="1"/>
          </p:cNvPicPr>
          <p:nvPr/>
        </p:nvPicPr>
        <p:blipFill>
          <a:blip r:embed="rId2" cstate="print"/>
          <a:srcRect l="26675" r="21182"/>
          <a:stretch>
            <a:fillRect/>
          </a:stretch>
        </p:blipFill>
        <p:spPr bwMode="auto">
          <a:xfrm>
            <a:off x="762000" y="1295400"/>
            <a:ext cx="2117557" cy="2286000"/>
          </a:xfrm>
          <a:prstGeom prst="rect">
            <a:avLst/>
          </a:prstGeom>
          <a:noFill/>
        </p:spPr>
      </p:pic>
      <p:pic>
        <p:nvPicPr>
          <p:cNvPr id="5" name="Picture 6" descr="Chris Gardner stock broker"/>
          <p:cNvPicPr>
            <a:picLocks noChangeAspect="1" noChangeArrowheads="1"/>
          </p:cNvPicPr>
          <p:nvPr/>
        </p:nvPicPr>
        <p:blipFill>
          <a:blip r:embed="rId3" cstate="print"/>
          <a:srcRect/>
          <a:stretch>
            <a:fillRect/>
          </a:stretch>
        </p:blipFill>
        <p:spPr bwMode="auto">
          <a:xfrm>
            <a:off x="6858000" y="1314391"/>
            <a:ext cx="1600200" cy="2289517"/>
          </a:xfrm>
          <a:prstGeom prst="rect">
            <a:avLst/>
          </a:prstGeom>
          <a:noFill/>
        </p:spPr>
      </p:pic>
      <p:pic>
        <p:nvPicPr>
          <p:cNvPr id="6" name="Picture 10" descr="Charlie Wilson true story"/>
          <p:cNvPicPr>
            <a:picLocks noChangeAspect="1" noChangeArrowheads="1"/>
          </p:cNvPicPr>
          <p:nvPr/>
        </p:nvPicPr>
        <p:blipFill>
          <a:blip r:embed="rId4" cstate="print"/>
          <a:srcRect/>
          <a:stretch>
            <a:fillRect/>
          </a:stretch>
        </p:blipFill>
        <p:spPr bwMode="auto">
          <a:xfrm>
            <a:off x="4038600" y="1296807"/>
            <a:ext cx="1600200" cy="2289516"/>
          </a:xfrm>
          <a:prstGeom prst="rect">
            <a:avLst/>
          </a:prstGeom>
          <a:noFill/>
        </p:spPr>
      </p:pic>
      <p:sp>
        <p:nvSpPr>
          <p:cNvPr id="7" name="Content Placeholder 2"/>
          <p:cNvSpPr txBox="1">
            <a:spLocks/>
          </p:cNvSpPr>
          <p:nvPr/>
        </p:nvSpPr>
        <p:spPr>
          <a:xfrm>
            <a:off x="2895600" y="4419600"/>
            <a:ext cx="4648200" cy="609600"/>
          </a:xfrm>
          <a:prstGeom prst="rect">
            <a:avLst/>
          </a:prstGeom>
        </p:spPr>
        <p:txBody>
          <a:bodyPr vert="horz" wrap="square" lIns="91440" tIns="45720" rIns="91440" bIns="45720" numCol="1" anchor="t" anchorCtr="0" compatLnSpc="1">
            <a:prstTxWarp prst="textNoShape">
              <a:avLst/>
            </a:prstTxWarp>
            <a:normAutofit fontScale="92500"/>
          </a:bodyPr>
          <a:lstStyle/>
          <a:p>
            <a:pPr marL="514350" marR="0" lvl="0" indent="-514350" algn="l" defTabSz="914400" rtl="0" eaLnBrk="1" fontAlgn="base" latinLnBrk="0" hangingPunct="1">
              <a:lnSpc>
                <a:spcPct val="100000"/>
              </a:lnSpc>
              <a:spcBef>
                <a:spcPts val="1200"/>
              </a:spcBef>
              <a:spcAft>
                <a:spcPct val="0"/>
              </a:spcAft>
              <a:buClrTx/>
              <a:buSzTx/>
              <a:buFont typeface="+mj-lt"/>
              <a:buAutoNum type="alphaUcPeriod"/>
              <a:tabLst/>
              <a:defRPr/>
            </a:pPr>
            <a:r>
              <a:rPr kumimoji="0" lang="en-US" sz="28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Former </a:t>
            </a:r>
            <a:r>
              <a:rPr lang="en-US" sz="2800" dirty="0" smtClean="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ea typeface="ＭＳ Ｐゴシック" pitchFamily="-110" charset="-128"/>
              </a:rPr>
              <a:t>Texas </a:t>
            </a:r>
            <a:r>
              <a:rPr kumimoji="0" lang="en-US" sz="28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Congressman</a:t>
            </a:r>
            <a:endParaRPr kumimoji="0" lang="en-US" sz="2800" b="0" i="0" u="none" strike="noStrike" kern="1200" cap="none" spc="0" normalizeH="0" baseline="0" noProof="0" dirty="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endParaRPr>
          </a:p>
        </p:txBody>
      </p:sp>
      <p:sp>
        <p:nvSpPr>
          <p:cNvPr id="8" name="Content Placeholder 2"/>
          <p:cNvSpPr txBox="1">
            <a:spLocks/>
          </p:cNvSpPr>
          <p:nvPr/>
        </p:nvSpPr>
        <p:spPr>
          <a:xfrm>
            <a:off x="2895600" y="4923020"/>
            <a:ext cx="4038600" cy="609600"/>
          </a:xfrm>
          <a:prstGeom prst="rect">
            <a:avLst/>
          </a:prstGeom>
        </p:spPr>
        <p:txBody>
          <a:bodyPr vert="horz" wrap="square" lIns="91440" tIns="45720" rIns="91440" bIns="45720" numCol="1" anchor="t" anchorCtr="0" compatLnSpc="1">
            <a:prstTxWarp prst="textNoShape">
              <a:avLst/>
            </a:prstTxWarp>
            <a:normAutofit fontScale="92500"/>
          </a:bodyPr>
          <a:lstStyle/>
          <a:p>
            <a:pPr marL="514350" marR="0" lvl="0" indent="-514350" algn="l" defTabSz="914400" rtl="0" eaLnBrk="1" fontAlgn="base" latinLnBrk="0" hangingPunct="1">
              <a:lnSpc>
                <a:spcPct val="100000"/>
              </a:lnSpc>
              <a:spcBef>
                <a:spcPts val="1200"/>
              </a:spcBef>
              <a:spcAft>
                <a:spcPct val="0"/>
              </a:spcAft>
              <a:buClrTx/>
              <a:buSzTx/>
              <a:tabLst/>
              <a:defRPr/>
            </a:pPr>
            <a:r>
              <a:rPr kumimoji="0" lang="en-US" sz="2800" b="0" i="0" u="none" strike="noStrike" kern="1200" cap="none" spc="0" normalizeH="0" baseline="0" noProof="0" dirty="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B.   Stock</a:t>
            </a:r>
            <a:r>
              <a:rPr kumimoji="0" lang="en-US" sz="2800" b="0" i="0" u="none" strike="noStrike" kern="1200" cap="none" spc="0" normalizeH="0" noProof="0" dirty="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 </a:t>
            </a:r>
            <a:r>
              <a:rPr kumimoji="0" lang="en-US" sz="2800" b="0" i="0" u="none" strike="noStrike" kern="1200" cap="none" spc="0" normalizeH="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Broker &amp; Author</a:t>
            </a:r>
            <a:endParaRPr kumimoji="0" lang="en-US" sz="2800" b="0" i="0" u="none" strike="noStrike" kern="1200" cap="none" spc="0" normalizeH="0" baseline="0" noProof="0" dirty="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endParaRPr>
          </a:p>
        </p:txBody>
      </p:sp>
      <p:sp>
        <p:nvSpPr>
          <p:cNvPr id="9" name="Content Placeholder 2"/>
          <p:cNvSpPr txBox="1">
            <a:spLocks/>
          </p:cNvSpPr>
          <p:nvPr/>
        </p:nvSpPr>
        <p:spPr>
          <a:xfrm>
            <a:off x="2895600" y="5334000"/>
            <a:ext cx="4038600" cy="609600"/>
          </a:xfrm>
          <a:prstGeom prst="rect">
            <a:avLst/>
          </a:prstGeom>
        </p:spPr>
        <p:txBody>
          <a:bodyPr vert="horz" wrap="square" lIns="91440" tIns="45720" rIns="91440" bIns="45720" numCol="1" anchor="t" anchorCtr="0" compatLnSpc="1">
            <a:prstTxWarp prst="textNoShape">
              <a:avLst/>
            </a:prstTxWarp>
            <a:normAutofit/>
          </a:bodyPr>
          <a:lstStyle/>
          <a:p>
            <a:pPr marL="514350" marR="0" lvl="0" indent="-514350" algn="l" defTabSz="914400" rtl="0" eaLnBrk="1" fontAlgn="base" latinLnBrk="0" hangingPunct="1">
              <a:lnSpc>
                <a:spcPct val="100000"/>
              </a:lnSpc>
              <a:spcBef>
                <a:spcPts val="1200"/>
              </a:spcBef>
              <a:spcAft>
                <a:spcPct val="0"/>
              </a:spcAft>
              <a:buClrTx/>
              <a:buSzTx/>
              <a:tabLst/>
              <a:defRPr/>
            </a:pPr>
            <a:r>
              <a:rPr kumimoji="0" lang="en-US" sz="2800" b="0" i="0" u="none" strike="noStrike" kern="1200" cap="none" spc="0" normalizeH="0" baseline="0" noProof="0" dirty="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C.  Convicted Murderer</a:t>
            </a:r>
          </a:p>
        </p:txBody>
      </p:sp>
      <p:sp>
        <p:nvSpPr>
          <p:cNvPr id="10" name="Content Placeholder 2"/>
          <p:cNvSpPr txBox="1">
            <a:spLocks/>
          </p:cNvSpPr>
          <p:nvPr/>
        </p:nvSpPr>
        <p:spPr>
          <a:xfrm>
            <a:off x="152400" y="3505200"/>
            <a:ext cx="3429000" cy="914400"/>
          </a:xfrm>
          <a:prstGeom prst="rect">
            <a:avLst/>
          </a:prstGeom>
        </p:spPr>
        <p:txBody>
          <a:bodyPr vert="horz" wrap="square" lIns="91440" tIns="45720" rIns="91440" bIns="45720" numCol="1" anchor="t" anchorCtr="0" compatLnSpc="1">
            <a:prstTxWarp prst="textNoShape">
              <a:avLst/>
            </a:prstTxWarp>
            <a:normAutofit/>
          </a:bodyPr>
          <a:lstStyle/>
          <a:p>
            <a:pPr marL="514350" marR="0" lvl="0" indent="-514350" algn="ctr" defTabSz="914400" rtl="0" eaLnBrk="1" fontAlgn="base" latinLnBrk="0" hangingPunct="1">
              <a:lnSpc>
                <a:spcPct val="100000"/>
              </a:lnSpc>
              <a:spcBef>
                <a:spcPts val="1200"/>
              </a:spcBef>
              <a:spcAft>
                <a:spcPct val="0"/>
              </a:spcAft>
              <a:buClrTx/>
              <a:buSzTx/>
              <a:tabLst/>
              <a:defRPr/>
            </a:pPr>
            <a:r>
              <a:rPr kumimoji="0" lang="en-US" sz="2000" b="1" i="0" u="none" strike="noStrike" kern="1200" cap="none" spc="0" normalizeH="0" baseline="0" noProof="0" dirty="0" smtClean="0">
                <a:ln>
                  <a:noFill/>
                </a:ln>
                <a:solidFill>
                  <a:srgbClr val="FF0000"/>
                </a:solidFill>
                <a:effectLst>
                  <a:outerShdw blurRad="50800" dist="50800" dir="3000000" algn="ctr" rotWithShape="0">
                    <a:schemeClr val="bg1">
                      <a:alpha val="80000"/>
                    </a:schemeClr>
                  </a:outerShdw>
                </a:effectLst>
                <a:uLnTx/>
                <a:uFillTx/>
                <a:latin typeface="+mn-lt"/>
                <a:ea typeface="ＭＳ Ｐゴシック" pitchFamily="-110" charset="-128"/>
                <a:cs typeface="+mn-cs"/>
              </a:rPr>
              <a:t>C. </a:t>
            </a:r>
            <a:r>
              <a:rPr kumimoji="0" lang="en-US" sz="2000" b="0" i="0" u="none" strike="noStrike" kern="1200" cap="none" spc="0" normalizeH="0" baseline="0" noProof="0" dirty="0" smtClean="0">
                <a:ln>
                  <a:noFill/>
                </a:ln>
                <a:effectLst>
                  <a:outerShdw blurRad="50800" dist="50800" dir="3000000" algn="ctr" rotWithShape="0">
                    <a:schemeClr val="bg1">
                      <a:alpha val="80000"/>
                    </a:schemeClr>
                  </a:outerShdw>
                </a:effectLst>
                <a:uLnTx/>
                <a:uFillTx/>
                <a:latin typeface="+mn-lt"/>
                <a:ea typeface="ＭＳ Ｐゴシック" pitchFamily="-110" charset="-128"/>
                <a:cs typeface="+mn-cs"/>
              </a:rPr>
              <a:t>Colonel</a:t>
            </a:r>
            <a:r>
              <a:rPr kumimoji="0" lang="en-US" sz="2000" b="0" i="0" u="none" strike="noStrike" kern="1200" cap="none" spc="0" normalizeH="0" noProof="0" dirty="0" smtClean="0">
                <a:ln>
                  <a:noFill/>
                </a:ln>
                <a:effectLst>
                  <a:outerShdw blurRad="50800" dist="50800" dir="3000000" algn="ctr" rotWithShape="0">
                    <a:schemeClr val="bg1">
                      <a:alpha val="80000"/>
                    </a:schemeClr>
                  </a:outerShdw>
                </a:effectLst>
                <a:uLnTx/>
                <a:uFillTx/>
                <a:latin typeface="+mn-lt"/>
                <a:ea typeface="ＭＳ Ｐゴシック" pitchFamily="-110" charset="-128"/>
                <a:cs typeface="+mn-cs"/>
              </a:rPr>
              <a:t> </a:t>
            </a:r>
            <a:r>
              <a:rPr kumimoji="0" lang="en-US" sz="2000" b="0" i="0" u="none" strike="noStrike" kern="1200" cap="none" spc="0" normalizeH="0" noProof="0" dirty="0">
                <a:ln>
                  <a:noFill/>
                </a:ln>
                <a:effectLst>
                  <a:outerShdw blurRad="50800" dist="50800" dir="3000000" algn="ctr" rotWithShape="0">
                    <a:schemeClr val="bg1">
                      <a:alpha val="80000"/>
                    </a:schemeClr>
                  </a:outerShdw>
                </a:effectLst>
                <a:uLnTx/>
                <a:uFillTx/>
                <a:latin typeface="+mn-lt"/>
                <a:ea typeface="ＭＳ Ｐゴシック" pitchFamily="-110" charset="-128"/>
                <a:cs typeface="+mn-cs"/>
              </a:rPr>
              <a:t>Russell </a:t>
            </a:r>
            <a:r>
              <a:rPr kumimoji="0" lang="en-US" sz="2000" b="0" i="0" u="none" strike="noStrike" kern="1200" cap="none" spc="0" normalizeH="0" noProof="0" dirty="0" smtClean="0">
                <a:ln>
                  <a:noFill/>
                </a:ln>
                <a:effectLst>
                  <a:outerShdw blurRad="50800" dist="50800" dir="3000000" algn="ctr" rotWithShape="0">
                    <a:schemeClr val="bg1">
                      <a:alpha val="80000"/>
                    </a:schemeClr>
                  </a:outerShdw>
                </a:effectLst>
                <a:uLnTx/>
                <a:uFillTx/>
                <a:latin typeface="+mn-lt"/>
                <a:ea typeface="ＭＳ Ｐゴシック" pitchFamily="-110" charset="-128"/>
                <a:cs typeface="+mn-cs"/>
              </a:rPr>
              <a:t>Williams</a:t>
            </a:r>
          </a:p>
          <a:p>
            <a:pPr marL="514350" marR="0" lvl="0" indent="-514350" algn="ctr" defTabSz="914400" rtl="0" eaLnBrk="1" fontAlgn="base" latinLnBrk="0" hangingPunct="1">
              <a:lnSpc>
                <a:spcPct val="100000"/>
              </a:lnSpc>
              <a:spcBef>
                <a:spcPts val="1200"/>
              </a:spcBef>
              <a:spcAft>
                <a:spcPct val="0"/>
              </a:spcAft>
              <a:buClrTx/>
              <a:buSzTx/>
              <a:tabLst/>
              <a:defRPr/>
            </a:pPr>
            <a:endParaRPr kumimoji="0" lang="en-US" sz="2000" b="0" i="0" u="none" strike="noStrike" kern="1200" cap="none" spc="0" normalizeH="0" baseline="0" noProof="0" dirty="0">
              <a:ln>
                <a:noFill/>
              </a:ln>
              <a:effectLst>
                <a:outerShdw blurRad="50800" dist="50800" dir="3000000" algn="ctr" rotWithShape="0">
                  <a:schemeClr val="bg1">
                    <a:alpha val="80000"/>
                  </a:schemeClr>
                </a:outerShdw>
              </a:effectLst>
              <a:uLnTx/>
              <a:uFillTx/>
              <a:latin typeface="+mn-lt"/>
              <a:ea typeface="ＭＳ Ｐゴシック" pitchFamily="-110" charset="-128"/>
              <a:cs typeface="+mn-cs"/>
            </a:endParaRPr>
          </a:p>
        </p:txBody>
      </p:sp>
      <p:sp>
        <p:nvSpPr>
          <p:cNvPr id="11" name="Content Placeholder 2"/>
          <p:cNvSpPr txBox="1">
            <a:spLocks/>
          </p:cNvSpPr>
          <p:nvPr/>
        </p:nvSpPr>
        <p:spPr>
          <a:xfrm>
            <a:off x="3276600" y="3505200"/>
            <a:ext cx="3048000" cy="914400"/>
          </a:xfrm>
          <a:prstGeom prst="rect">
            <a:avLst/>
          </a:prstGeom>
        </p:spPr>
        <p:txBody>
          <a:bodyPr vert="horz" wrap="square" lIns="91440" tIns="45720" rIns="91440" bIns="45720" numCol="1" anchor="t" anchorCtr="0" compatLnSpc="1">
            <a:prstTxWarp prst="textNoShape">
              <a:avLst/>
            </a:prstTxWarp>
            <a:normAutofit/>
          </a:bodyPr>
          <a:lstStyle/>
          <a:p>
            <a:pPr marL="514350" marR="0" lvl="0" indent="-514350" algn="ctr" defTabSz="914400" rtl="0" eaLnBrk="1" fontAlgn="base" latinLnBrk="0" hangingPunct="1">
              <a:lnSpc>
                <a:spcPct val="100000"/>
              </a:lnSpc>
              <a:spcBef>
                <a:spcPts val="1200"/>
              </a:spcBef>
              <a:spcAft>
                <a:spcPct val="0"/>
              </a:spcAft>
              <a:buClrTx/>
              <a:buSzTx/>
              <a:tabLst/>
              <a:defRPr/>
            </a:pPr>
            <a:r>
              <a:rPr kumimoji="0" lang="en-US" sz="2000" b="1" i="0" u="none" strike="noStrike" kern="1200" cap="none" spc="0" normalizeH="0" baseline="0" noProof="0" dirty="0" smtClean="0">
                <a:ln>
                  <a:noFill/>
                </a:ln>
                <a:solidFill>
                  <a:srgbClr val="FF0000"/>
                </a:solidFill>
                <a:effectLst>
                  <a:outerShdw blurRad="50800" dist="50800" dir="3000000" algn="ctr" rotWithShape="0">
                    <a:schemeClr val="bg1">
                      <a:alpha val="80000"/>
                    </a:schemeClr>
                  </a:outerShdw>
                </a:effectLst>
                <a:uLnTx/>
                <a:uFillTx/>
                <a:latin typeface="+mn-lt"/>
                <a:ea typeface="ＭＳ Ｐゴシック" pitchFamily="-110" charset="-128"/>
                <a:cs typeface="+mn-cs"/>
              </a:rPr>
              <a:t>A.</a:t>
            </a:r>
            <a:r>
              <a:rPr kumimoji="0" lang="en-US" sz="2000" b="1" i="0" u="none" strike="noStrike" kern="1200" cap="none" spc="0" normalizeH="0" noProof="0" dirty="0" smtClean="0">
                <a:ln>
                  <a:noFill/>
                </a:ln>
                <a:solidFill>
                  <a:srgbClr val="FF0000"/>
                </a:solidFill>
                <a:effectLst>
                  <a:outerShdw blurRad="50800" dist="50800" dir="3000000" algn="ctr" rotWithShape="0">
                    <a:schemeClr val="bg1">
                      <a:alpha val="80000"/>
                    </a:schemeClr>
                  </a:outerShdw>
                </a:effectLst>
                <a:uLnTx/>
                <a:uFillTx/>
                <a:latin typeface="+mn-lt"/>
                <a:ea typeface="ＭＳ Ｐゴシック" pitchFamily="-110" charset="-128"/>
                <a:cs typeface="+mn-cs"/>
              </a:rPr>
              <a:t> </a:t>
            </a:r>
            <a:r>
              <a:rPr kumimoji="0" lang="en-US" sz="20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Charlie </a:t>
            </a:r>
            <a:r>
              <a:rPr kumimoji="0" lang="en-US" sz="2000" b="0" i="0" u="none" strike="noStrike" kern="1200" cap="none" spc="0" normalizeH="0" baseline="0" noProof="0" dirty="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Wilson</a:t>
            </a:r>
            <a:r>
              <a:rPr kumimoji="0" lang="en-US" sz="2000" b="0" i="0" u="none" strike="noStrike" kern="1200" cap="none" spc="0" normalizeH="0" noProof="0" dirty="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 </a:t>
            </a:r>
            <a:endParaRPr kumimoji="0" lang="en-US" sz="2000" b="0" i="0" u="none" strike="noStrike" kern="1200" cap="none" spc="0" normalizeH="0" baseline="0" noProof="0" dirty="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endParaRPr>
          </a:p>
        </p:txBody>
      </p:sp>
      <p:sp>
        <p:nvSpPr>
          <p:cNvPr id="12" name="Content Placeholder 2"/>
          <p:cNvSpPr txBox="1">
            <a:spLocks/>
          </p:cNvSpPr>
          <p:nvPr/>
        </p:nvSpPr>
        <p:spPr>
          <a:xfrm>
            <a:off x="6172200" y="3535180"/>
            <a:ext cx="3048000" cy="1219200"/>
          </a:xfrm>
          <a:prstGeom prst="rect">
            <a:avLst/>
          </a:prstGeom>
        </p:spPr>
        <p:txBody>
          <a:bodyPr vert="horz" wrap="square" lIns="91440" tIns="45720" rIns="91440" bIns="45720" numCol="1" anchor="t" anchorCtr="0" compatLnSpc="1">
            <a:prstTxWarp prst="textNoShape">
              <a:avLst/>
            </a:prstTxWarp>
            <a:normAutofit/>
          </a:bodyPr>
          <a:lstStyle/>
          <a:p>
            <a:pPr marL="514350" marR="0" lvl="0" indent="-514350" algn="ctr" defTabSz="914400" rtl="0" eaLnBrk="1" fontAlgn="base" latinLnBrk="0" hangingPunct="1">
              <a:lnSpc>
                <a:spcPct val="100000"/>
              </a:lnSpc>
              <a:spcBef>
                <a:spcPts val="1200"/>
              </a:spcBef>
              <a:spcAft>
                <a:spcPct val="0"/>
              </a:spcAft>
              <a:buClrTx/>
              <a:buSzTx/>
              <a:tabLst/>
              <a:defRPr/>
            </a:pPr>
            <a:r>
              <a:rPr kumimoji="0" lang="en-US" sz="2000" b="1" i="0" u="none" strike="noStrike" kern="1200" cap="none" spc="0" normalizeH="0" baseline="0" noProof="0" dirty="0" smtClean="0">
                <a:ln>
                  <a:noFill/>
                </a:ln>
                <a:solidFill>
                  <a:srgbClr val="FF0000"/>
                </a:solidFill>
                <a:effectLst>
                  <a:outerShdw blurRad="50800" dist="50800" dir="3000000" algn="ctr" rotWithShape="0">
                    <a:schemeClr val="bg1">
                      <a:alpha val="80000"/>
                    </a:schemeClr>
                  </a:outerShdw>
                </a:effectLst>
                <a:uLnTx/>
                <a:uFillTx/>
                <a:latin typeface="+mn-lt"/>
                <a:ea typeface="ＭＳ Ｐゴシック" pitchFamily="-110" charset="-128"/>
                <a:cs typeface="+mn-cs"/>
              </a:rPr>
              <a:t>B. </a:t>
            </a:r>
            <a:r>
              <a:rPr kumimoji="0" lang="en-US" sz="20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Chris </a:t>
            </a:r>
            <a:r>
              <a:rPr kumimoji="0" lang="en-US" sz="2000" b="0" i="0" u="none" strike="noStrike" kern="1200" cap="none" spc="0" normalizeH="0" baseline="0" noProof="0" dirty="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Gardner</a:t>
            </a:r>
            <a:r>
              <a:rPr kumimoji="0" lang="en-US" sz="2000" b="0" i="0" u="none" strike="noStrike" kern="1200" cap="none" spc="0" normalizeH="0" noProof="0" dirty="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 </a:t>
            </a:r>
            <a:endParaRPr kumimoji="0" lang="en-US" sz="2000" b="0" i="0" u="none" strike="noStrike" kern="1200" cap="none" spc="0" normalizeH="0" baseline="0" noProof="0" dirty="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endParaRPr>
          </a:p>
        </p:txBody>
      </p:sp>
    </p:spTree>
    <p:extLst>
      <p:ext uri="{BB962C8B-B14F-4D97-AF65-F5344CB8AC3E}">
        <p14:creationId xmlns:p14="http://schemas.microsoft.com/office/powerpoint/2010/main" val="271740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7">
                                            <p:txEl>
                                              <p:pRg st="0" end="0"/>
                                            </p:txEl>
                                          </p:spTgt>
                                        </p:tgtEl>
                                      </p:cBhvr>
                                    </p:animEffect>
                                    <p:set>
                                      <p:cBhvr>
                                        <p:cTn id="7" dur="1" fill="hold">
                                          <p:stCondLst>
                                            <p:cond delay="1999"/>
                                          </p:stCondLst>
                                        </p:cTn>
                                        <p:tgtEl>
                                          <p:spTgt spid="7">
                                            <p:txEl>
                                              <p:pRg st="0" end="0"/>
                                            </p:txEl>
                                          </p:spTgt>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2000"/>
                                        <p:tgtEl>
                                          <p:spTgt spid="8"/>
                                        </p:tgtEl>
                                      </p:cBhvr>
                                    </p:animEffect>
                                    <p:set>
                                      <p:cBhvr>
                                        <p:cTn id="15" dur="1" fill="hold">
                                          <p:stCondLst>
                                            <p:cond delay="1999"/>
                                          </p:stCondLst>
                                        </p:cTn>
                                        <p:tgtEl>
                                          <p:spTgt spid="8"/>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2000"/>
                                        <p:tgtEl>
                                          <p:spTgt spid="9"/>
                                        </p:tgtEl>
                                      </p:cBhvr>
                                    </p:animEffect>
                                    <p:set>
                                      <p:cBhvr>
                                        <p:cTn id="23" dur="1" fill="hold">
                                          <p:stCondLst>
                                            <p:cond delay="1999"/>
                                          </p:stCondLst>
                                        </p:cTn>
                                        <p:tgtEl>
                                          <p:spTgt spid="9"/>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Who’s Who?</a:t>
            </a:r>
          </a:p>
        </p:txBody>
      </p:sp>
      <p:sp>
        <p:nvSpPr>
          <p:cNvPr id="4" name="Content Placeholder 2"/>
          <p:cNvSpPr>
            <a:spLocks noGrp="1"/>
          </p:cNvSpPr>
          <p:nvPr>
            <p:ph idx="1"/>
          </p:nvPr>
        </p:nvSpPr>
        <p:spPr>
          <a:xfrm>
            <a:off x="2895600" y="4495800"/>
            <a:ext cx="4572000" cy="1600200"/>
          </a:xfrm>
        </p:spPr>
        <p:txBody>
          <a:bodyPr>
            <a:normAutofit lnSpcReduction="10000"/>
          </a:bodyPr>
          <a:lstStyle/>
          <a:p>
            <a:pPr marL="514350" indent="-514350">
              <a:buFont typeface="+mj-lt"/>
              <a:buAutoNum type="alphaUcPeriod"/>
            </a:pPr>
            <a:r>
              <a:rPr lang="en-US" dirty="0"/>
              <a:t>Missionary</a:t>
            </a:r>
          </a:p>
          <a:p>
            <a:pPr marL="514350" indent="-514350">
              <a:buFont typeface="+mj-lt"/>
              <a:buAutoNum type="alphaUcPeriod"/>
            </a:pPr>
            <a:r>
              <a:rPr lang="en-US" dirty="0"/>
              <a:t>Pediatric Neurosurgeon</a:t>
            </a:r>
          </a:p>
          <a:p>
            <a:pPr marL="514350" indent="-514350">
              <a:buFont typeface="+mj-lt"/>
              <a:buAutoNum type="alphaUcPeriod"/>
            </a:pPr>
            <a:r>
              <a:rPr lang="en-US" dirty="0"/>
              <a:t>English Knight</a:t>
            </a:r>
          </a:p>
          <a:p>
            <a:endParaRPr lang="en-US" dirty="0"/>
          </a:p>
        </p:txBody>
      </p:sp>
      <p:pic>
        <p:nvPicPr>
          <p:cNvPr id="19458" name="Picture 2" descr="http://www.ewtn.com/motherteresa/WorksBook.jpg">
            <a:hlinkClick r:id="rId2"/>
          </p:cNvPr>
          <p:cNvPicPr>
            <a:picLocks noChangeAspect="1" noChangeArrowheads="1"/>
          </p:cNvPicPr>
          <p:nvPr/>
        </p:nvPicPr>
        <p:blipFill>
          <a:blip r:embed="rId3" cstate="print"/>
          <a:srcRect r="37500" b="32230"/>
          <a:stretch>
            <a:fillRect/>
          </a:stretch>
        </p:blipFill>
        <p:spPr bwMode="auto">
          <a:xfrm>
            <a:off x="318540" y="854440"/>
            <a:ext cx="2286000" cy="3276600"/>
          </a:xfrm>
          <a:prstGeom prst="rect">
            <a:avLst/>
          </a:prstGeom>
          <a:noFill/>
        </p:spPr>
      </p:pic>
      <p:pic>
        <p:nvPicPr>
          <p:cNvPr id="19460" name="Picture 4" descr="Edmund Hillary"/>
          <p:cNvPicPr>
            <a:picLocks noChangeAspect="1" noChangeArrowheads="1"/>
          </p:cNvPicPr>
          <p:nvPr/>
        </p:nvPicPr>
        <p:blipFill>
          <a:blip r:embed="rId4" cstate="print"/>
          <a:srcRect t="2723" b="31753"/>
          <a:stretch>
            <a:fillRect/>
          </a:stretch>
        </p:blipFill>
        <p:spPr bwMode="auto">
          <a:xfrm>
            <a:off x="3429000" y="914400"/>
            <a:ext cx="2286000" cy="3276600"/>
          </a:xfrm>
          <a:prstGeom prst="rect">
            <a:avLst/>
          </a:prstGeom>
          <a:noFill/>
        </p:spPr>
      </p:pic>
      <p:pic>
        <p:nvPicPr>
          <p:cNvPr id="19466" name="Picture 10" descr="Benjamin Carson Biography Photo">
            <a:hlinkClick r:id="rId5"/>
          </p:cNvPr>
          <p:cNvPicPr>
            <a:picLocks noChangeAspect="1" noChangeArrowheads="1"/>
          </p:cNvPicPr>
          <p:nvPr/>
        </p:nvPicPr>
        <p:blipFill>
          <a:blip r:embed="rId6" cstate="print"/>
          <a:srcRect l="5433" r="7642"/>
          <a:stretch>
            <a:fillRect/>
          </a:stretch>
        </p:blipFill>
        <p:spPr bwMode="auto">
          <a:xfrm>
            <a:off x="6248400" y="838200"/>
            <a:ext cx="2438400" cy="3352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Who’s Who?</a:t>
            </a:r>
          </a:p>
        </p:txBody>
      </p:sp>
      <p:pic>
        <p:nvPicPr>
          <p:cNvPr id="4" name="Picture 2" descr="http://www.ewtn.com/motherteresa/WorksBook.jpg">
            <a:hlinkClick r:id="rId2"/>
          </p:cNvPr>
          <p:cNvPicPr>
            <a:picLocks noChangeAspect="1" noChangeArrowheads="1"/>
          </p:cNvPicPr>
          <p:nvPr/>
        </p:nvPicPr>
        <p:blipFill>
          <a:blip r:embed="rId3" cstate="print"/>
          <a:srcRect r="37500" b="32230"/>
          <a:stretch>
            <a:fillRect/>
          </a:stretch>
        </p:blipFill>
        <p:spPr bwMode="auto">
          <a:xfrm>
            <a:off x="723014" y="930640"/>
            <a:ext cx="2020186" cy="2895600"/>
          </a:xfrm>
          <a:prstGeom prst="rect">
            <a:avLst/>
          </a:prstGeom>
          <a:noFill/>
        </p:spPr>
      </p:pic>
      <p:pic>
        <p:nvPicPr>
          <p:cNvPr id="5" name="Picture 4" descr="Edmund Hillary"/>
          <p:cNvPicPr>
            <a:picLocks noChangeAspect="1" noChangeArrowheads="1"/>
          </p:cNvPicPr>
          <p:nvPr/>
        </p:nvPicPr>
        <p:blipFill>
          <a:blip r:embed="rId4" cstate="print"/>
          <a:srcRect t="2723" b="31753"/>
          <a:stretch>
            <a:fillRect/>
          </a:stretch>
        </p:blipFill>
        <p:spPr bwMode="auto">
          <a:xfrm>
            <a:off x="3636335" y="990600"/>
            <a:ext cx="1978353" cy="2835640"/>
          </a:xfrm>
          <a:prstGeom prst="rect">
            <a:avLst/>
          </a:prstGeom>
          <a:noFill/>
        </p:spPr>
      </p:pic>
      <p:pic>
        <p:nvPicPr>
          <p:cNvPr id="6" name="Picture 10" descr="Benjamin Carson Biography Photo">
            <a:hlinkClick r:id="rId5"/>
          </p:cNvPr>
          <p:cNvPicPr>
            <a:picLocks noChangeAspect="1" noChangeArrowheads="1"/>
          </p:cNvPicPr>
          <p:nvPr/>
        </p:nvPicPr>
        <p:blipFill>
          <a:blip r:embed="rId6" cstate="print"/>
          <a:srcRect l="5433" r="7642"/>
          <a:stretch>
            <a:fillRect/>
          </a:stretch>
        </p:blipFill>
        <p:spPr bwMode="auto">
          <a:xfrm>
            <a:off x="6455735" y="914400"/>
            <a:ext cx="2078665" cy="2858165"/>
          </a:xfrm>
          <a:prstGeom prst="rect">
            <a:avLst/>
          </a:prstGeom>
          <a:noFill/>
        </p:spPr>
      </p:pic>
      <p:sp>
        <p:nvSpPr>
          <p:cNvPr id="7" name="Content Placeholder 2"/>
          <p:cNvSpPr txBox="1">
            <a:spLocks/>
          </p:cNvSpPr>
          <p:nvPr/>
        </p:nvSpPr>
        <p:spPr>
          <a:xfrm>
            <a:off x="2895600" y="4724400"/>
            <a:ext cx="4038600" cy="609600"/>
          </a:xfrm>
          <a:prstGeom prst="rect">
            <a:avLst/>
          </a:prstGeom>
        </p:spPr>
        <p:txBody>
          <a:bodyPr vert="horz" wrap="square" lIns="91440" tIns="45720" rIns="91440" bIns="45720" numCol="1" anchor="t" anchorCtr="0" compatLnSpc="1">
            <a:prstTxWarp prst="textNoShape">
              <a:avLst/>
            </a:prstTxWarp>
            <a:normAutofit/>
          </a:bodyPr>
          <a:lstStyle/>
          <a:p>
            <a:pPr marL="514350" marR="0" lvl="0" indent="-514350" algn="l" defTabSz="914400" rtl="0" eaLnBrk="1" fontAlgn="base" latinLnBrk="0" hangingPunct="1">
              <a:lnSpc>
                <a:spcPct val="100000"/>
              </a:lnSpc>
              <a:spcBef>
                <a:spcPts val="1200"/>
              </a:spcBef>
              <a:spcAft>
                <a:spcPct val="0"/>
              </a:spcAft>
              <a:buClrTx/>
              <a:buSzTx/>
              <a:buFont typeface="+mj-lt"/>
              <a:buAutoNum type="alphaUcPeriod"/>
              <a:tabLst/>
              <a:defRPr/>
            </a:pPr>
            <a:r>
              <a:rPr kumimoji="0" lang="en-US" sz="2800" b="0" i="0" u="none" strike="noStrike" kern="1200" cap="none" spc="0" normalizeH="0" baseline="0" noProof="0" dirty="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Missionary</a:t>
            </a:r>
          </a:p>
        </p:txBody>
      </p:sp>
      <p:sp>
        <p:nvSpPr>
          <p:cNvPr id="8" name="Content Placeholder 2"/>
          <p:cNvSpPr txBox="1">
            <a:spLocks/>
          </p:cNvSpPr>
          <p:nvPr/>
        </p:nvSpPr>
        <p:spPr>
          <a:xfrm>
            <a:off x="2895600" y="5227820"/>
            <a:ext cx="4419600" cy="609600"/>
          </a:xfrm>
          <a:prstGeom prst="rect">
            <a:avLst/>
          </a:prstGeom>
        </p:spPr>
        <p:txBody>
          <a:bodyPr vert="horz" wrap="square" lIns="91440" tIns="45720" rIns="91440" bIns="45720" numCol="1" anchor="t" anchorCtr="0" compatLnSpc="1">
            <a:prstTxWarp prst="textNoShape">
              <a:avLst/>
            </a:prstTxWarp>
            <a:normAutofit/>
          </a:bodyPr>
          <a:lstStyle/>
          <a:p>
            <a:pPr marL="514350" marR="0" lvl="0" indent="-514350" algn="l" defTabSz="914400" rtl="0" eaLnBrk="1" fontAlgn="base" latinLnBrk="0" hangingPunct="1">
              <a:lnSpc>
                <a:spcPct val="100000"/>
              </a:lnSpc>
              <a:spcBef>
                <a:spcPts val="1200"/>
              </a:spcBef>
              <a:spcAft>
                <a:spcPct val="0"/>
              </a:spcAft>
              <a:buClrTx/>
              <a:buSzTx/>
              <a:tabLst/>
              <a:defRPr/>
            </a:pPr>
            <a:r>
              <a:rPr kumimoji="0" lang="en-US" sz="2800" b="0" i="0" u="none" strike="noStrike" kern="1200" cap="none" spc="0" normalizeH="0" baseline="0" noProof="0" dirty="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B.  Pediatric Neurosurgeon</a:t>
            </a:r>
          </a:p>
        </p:txBody>
      </p:sp>
      <p:sp>
        <p:nvSpPr>
          <p:cNvPr id="9" name="Content Placeholder 2"/>
          <p:cNvSpPr txBox="1">
            <a:spLocks/>
          </p:cNvSpPr>
          <p:nvPr/>
        </p:nvSpPr>
        <p:spPr>
          <a:xfrm>
            <a:off x="2895600" y="5638800"/>
            <a:ext cx="4038600" cy="609600"/>
          </a:xfrm>
          <a:prstGeom prst="rect">
            <a:avLst/>
          </a:prstGeom>
        </p:spPr>
        <p:txBody>
          <a:bodyPr vert="horz" wrap="square" lIns="91440" tIns="45720" rIns="91440" bIns="45720" numCol="1" anchor="t" anchorCtr="0" compatLnSpc="1">
            <a:prstTxWarp prst="textNoShape">
              <a:avLst/>
            </a:prstTxWarp>
            <a:normAutofit/>
          </a:bodyPr>
          <a:lstStyle/>
          <a:p>
            <a:pPr marL="514350" marR="0" lvl="0" indent="-514350" algn="l" defTabSz="914400" rtl="0" eaLnBrk="1" fontAlgn="base" latinLnBrk="0" hangingPunct="1">
              <a:lnSpc>
                <a:spcPct val="100000"/>
              </a:lnSpc>
              <a:spcBef>
                <a:spcPts val="1200"/>
              </a:spcBef>
              <a:spcAft>
                <a:spcPct val="0"/>
              </a:spcAft>
              <a:buClrTx/>
              <a:buSzTx/>
              <a:tabLst/>
              <a:defRPr/>
            </a:pPr>
            <a:r>
              <a:rPr kumimoji="0" lang="en-US" sz="2800" b="0" i="0" u="none" strike="noStrike" kern="1200" cap="none" spc="0" normalizeH="0" baseline="0" noProof="0" dirty="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C.  English Knight</a:t>
            </a:r>
          </a:p>
        </p:txBody>
      </p:sp>
      <p:sp>
        <p:nvSpPr>
          <p:cNvPr id="10" name="Content Placeholder 2"/>
          <p:cNvSpPr txBox="1">
            <a:spLocks/>
          </p:cNvSpPr>
          <p:nvPr/>
        </p:nvSpPr>
        <p:spPr>
          <a:xfrm>
            <a:off x="3092970" y="3762530"/>
            <a:ext cx="3048000" cy="914400"/>
          </a:xfrm>
          <a:prstGeom prst="rect">
            <a:avLst/>
          </a:prstGeom>
        </p:spPr>
        <p:txBody>
          <a:bodyPr vert="horz" wrap="square" lIns="91440" tIns="45720" rIns="91440" bIns="45720" numCol="1" anchor="t" anchorCtr="0" compatLnSpc="1">
            <a:prstTxWarp prst="textNoShape">
              <a:avLst/>
            </a:prstTxWarp>
            <a:normAutofit/>
          </a:bodyPr>
          <a:lstStyle/>
          <a:p>
            <a:pPr marL="514350" marR="0" lvl="0" indent="-514350" algn="ctr" defTabSz="914400" rtl="0" eaLnBrk="1" fontAlgn="base" latinLnBrk="0" hangingPunct="1">
              <a:lnSpc>
                <a:spcPct val="100000"/>
              </a:lnSpc>
              <a:spcAft>
                <a:spcPct val="0"/>
              </a:spcAft>
              <a:buClrTx/>
              <a:buSzTx/>
              <a:tabLst/>
              <a:defRPr/>
            </a:pPr>
            <a:r>
              <a:rPr lang="en-US" sz="2000" b="1" dirty="0" smtClean="0">
                <a:solidFill>
                  <a:srgbClr val="FF0000"/>
                </a:solidFill>
                <a:effectLst>
                  <a:outerShdw blurRad="50800" dist="50800" dir="3000000" algn="ctr" rotWithShape="0">
                    <a:schemeClr val="bg1">
                      <a:alpha val="80000"/>
                    </a:schemeClr>
                  </a:outerShdw>
                </a:effectLst>
                <a:ea typeface="ＭＳ Ｐゴシック" pitchFamily="-110" charset="-128"/>
              </a:rPr>
              <a:t>C. </a:t>
            </a:r>
            <a:endParaRPr kumimoji="0" lang="en-US" sz="2000" b="1" i="0" u="none" strike="noStrike" kern="1200" cap="none" spc="0" normalizeH="0" baseline="0" noProof="0" dirty="0" smtClean="0">
              <a:ln>
                <a:noFill/>
              </a:ln>
              <a:solidFill>
                <a:srgbClr val="FF0000"/>
              </a:solidFill>
              <a:effectLst>
                <a:outerShdw blurRad="50800" dist="50800" dir="3000000" algn="ctr" rotWithShape="0">
                  <a:schemeClr val="bg1">
                    <a:alpha val="80000"/>
                  </a:schemeClr>
                </a:outerShdw>
              </a:effectLst>
              <a:uLnTx/>
              <a:uFillTx/>
              <a:ea typeface="ＭＳ Ｐゴシック" pitchFamily="-110" charset="-128"/>
            </a:endParaRPr>
          </a:p>
          <a:p>
            <a:pPr marL="514350" marR="0" lvl="0" indent="-514350" algn="ctr" defTabSz="914400" rtl="0" eaLnBrk="1" fontAlgn="base" latinLnBrk="0" hangingPunct="1">
              <a:lnSpc>
                <a:spcPct val="100000"/>
              </a:lnSpc>
              <a:spcAft>
                <a:spcPct val="0"/>
              </a:spcAft>
              <a:buClrTx/>
              <a:buSzTx/>
              <a:tabLst/>
              <a:defRPr/>
            </a:pPr>
            <a:r>
              <a:rPr kumimoji="0" lang="en-US" sz="2000" b="0" i="0" u="none" strike="noStrike" kern="1200" cap="none" spc="0" normalizeH="0" baseline="0" noProof="0" dirty="0" smtClean="0">
                <a:ln>
                  <a:noFill/>
                </a:ln>
                <a:effectLst>
                  <a:outerShdw blurRad="50800" dist="50800" dir="3000000" algn="ctr" rotWithShape="0">
                    <a:schemeClr val="bg1">
                      <a:alpha val="80000"/>
                    </a:schemeClr>
                  </a:outerShdw>
                </a:effectLst>
                <a:uLnTx/>
                <a:uFillTx/>
                <a:latin typeface="+mn-lt"/>
                <a:ea typeface="ＭＳ Ｐゴシック" pitchFamily="-110" charset="-128"/>
                <a:cs typeface="+mn-cs"/>
              </a:rPr>
              <a:t>Sir </a:t>
            </a:r>
            <a:r>
              <a:rPr kumimoji="0" lang="en-US" sz="2000" b="0" i="0" u="none" strike="noStrike" kern="1200" cap="none" spc="0" normalizeH="0" baseline="0" noProof="0" dirty="0">
                <a:ln>
                  <a:noFill/>
                </a:ln>
                <a:effectLst>
                  <a:outerShdw blurRad="50800" dist="50800" dir="3000000" algn="ctr" rotWithShape="0">
                    <a:schemeClr val="bg1">
                      <a:alpha val="80000"/>
                    </a:schemeClr>
                  </a:outerShdw>
                </a:effectLst>
                <a:uLnTx/>
                <a:uFillTx/>
                <a:latin typeface="+mn-lt"/>
                <a:ea typeface="ＭＳ Ｐゴシック" pitchFamily="-110" charset="-128"/>
                <a:cs typeface="+mn-cs"/>
              </a:rPr>
              <a:t>Edmund </a:t>
            </a:r>
            <a:r>
              <a:rPr kumimoji="0" lang="en-US" sz="2000" b="0" i="0" u="none" strike="noStrike" kern="1200" cap="none" spc="0" normalizeH="0" baseline="0" noProof="0" dirty="0" smtClean="0">
                <a:ln>
                  <a:noFill/>
                </a:ln>
                <a:effectLst>
                  <a:outerShdw blurRad="50800" dist="50800" dir="3000000" algn="ctr" rotWithShape="0">
                    <a:schemeClr val="bg1">
                      <a:alpha val="80000"/>
                    </a:schemeClr>
                  </a:outerShdw>
                </a:effectLst>
                <a:uLnTx/>
                <a:uFillTx/>
                <a:latin typeface="+mn-lt"/>
                <a:ea typeface="ＭＳ Ｐゴシック" pitchFamily="-110" charset="-128"/>
                <a:cs typeface="+mn-cs"/>
              </a:rPr>
              <a:t>Hillary</a:t>
            </a:r>
            <a:endParaRPr kumimoji="0" lang="en-US" sz="2000" b="0" i="0" u="none" strike="noStrike" kern="1200" cap="none" spc="0" normalizeH="0" baseline="0" noProof="0" dirty="0">
              <a:ln>
                <a:noFill/>
              </a:ln>
              <a:effectLst>
                <a:outerShdw blurRad="50800" dist="50800" dir="3000000" algn="ctr" rotWithShape="0">
                  <a:schemeClr val="bg1">
                    <a:alpha val="80000"/>
                  </a:schemeClr>
                </a:outerShdw>
              </a:effectLst>
              <a:uLnTx/>
              <a:uFillTx/>
              <a:latin typeface="+mn-lt"/>
              <a:ea typeface="ＭＳ Ｐゴシック" pitchFamily="-110" charset="-128"/>
              <a:cs typeface="+mn-cs"/>
            </a:endParaRPr>
          </a:p>
        </p:txBody>
      </p:sp>
      <p:sp>
        <p:nvSpPr>
          <p:cNvPr id="11" name="Content Placeholder 2"/>
          <p:cNvSpPr txBox="1">
            <a:spLocks/>
          </p:cNvSpPr>
          <p:nvPr/>
        </p:nvSpPr>
        <p:spPr>
          <a:xfrm>
            <a:off x="228600" y="3810000"/>
            <a:ext cx="3048000" cy="914400"/>
          </a:xfrm>
          <a:prstGeom prst="rect">
            <a:avLst/>
          </a:prstGeom>
        </p:spPr>
        <p:txBody>
          <a:bodyPr vert="horz" wrap="square" lIns="91440" tIns="45720" rIns="91440" bIns="45720" numCol="1" anchor="t" anchorCtr="0" compatLnSpc="1">
            <a:prstTxWarp prst="textNoShape">
              <a:avLst/>
            </a:prstTxWarp>
            <a:normAutofit/>
          </a:bodyPr>
          <a:lstStyle/>
          <a:p>
            <a:pPr marL="514350" marR="0" lvl="0" indent="-514350" algn="ctr" defTabSz="914400" rtl="0" eaLnBrk="1" fontAlgn="base" latinLnBrk="0" hangingPunct="1">
              <a:lnSpc>
                <a:spcPct val="100000"/>
              </a:lnSpc>
              <a:spcAft>
                <a:spcPct val="0"/>
              </a:spcAft>
              <a:buClrTx/>
              <a:buSzTx/>
              <a:tabLst/>
              <a:defRPr/>
            </a:pPr>
            <a:r>
              <a:rPr lang="en-US" sz="2000" b="1" dirty="0" smtClean="0">
                <a:solidFill>
                  <a:srgbClr val="FF0000"/>
                </a:solidFill>
                <a:effectLst>
                  <a:outerShdw blurRad="50800" dist="50800" dir="3000000" algn="ctr" rotWithShape="0">
                    <a:schemeClr val="bg1">
                      <a:alpha val="80000"/>
                    </a:schemeClr>
                  </a:outerShdw>
                </a:effectLst>
                <a:ea typeface="ＭＳ Ｐゴシック" pitchFamily="-110" charset="-128"/>
              </a:rPr>
              <a:t>A.</a:t>
            </a:r>
          </a:p>
          <a:p>
            <a:pPr marL="514350" marR="0" lvl="0" indent="-514350" algn="ctr" defTabSz="914400" rtl="0" eaLnBrk="1" fontAlgn="base" latinLnBrk="0" hangingPunct="1">
              <a:lnSpc>
                <a:spcPct val="100000"/>
              </a:lnSpc>
              <a:spcAft>
                <a:spcPct val="0"/>
              </a:spcAft>
              <a:buClrTx/>
              <a:buSzTx/>
              <a:tabLst/>
              <a:defRPr/>
            </a:pPr>
            <a:r>
              <a:rPr lang="en-US" sz="2000" dirty="0" smtClean="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ea typeface="ＭＳ Ｐゴシック" pitchFamily="-110" charset="-128"/>
              </a:rPr>
              <a:t>Mother </a:t>
            </a:r>
            <a:r>
              <a:rPr lang="en-US" sz="2000" dirty="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ea typeface="ＭＳ Ｐゴシック" pitchFamily="-110" charset="-128"/>
              </a:rPr>
              <a:t>Teresa of </a:t>
            </a:r>
            <a:r>
              <a:rPr lang="en-US" sz="2000" dirty="0" smtClean="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ea typeface="ＭＳ Ｐゴシック" pitchFamily="-110" charset="-128"/>
              </a:rPr>
              <a:t>Calcutta</a:t>
            </a:r>
            <a:endParaRPr lang="en-US" sz="2000" dirty="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ea typeface="ＭＳ Ｐゴシック" pitchFamily="-110" charset="-128"/>
            </a:endParaRPr>
          </a:p>
        </p:txBody>
      </p:sp>
      <p:sp>
        <p:nvSpPr>
          <p:cNvPr id="12" name="Content Placeholder 2"/>
          <p:cNvSpPr txBox="1">
            <a:spLocks/>
          </p:cNvSpPr>
          <p:nvPr/>
        </p:nvSpPr>
        <p:spPr>
          <a:xfrm>
            <a:off x="6019800" y="3733800"/>
            <a:ext cx="3048000" cy="1219200"/>
          </a:xfrm>
          <a:prstGeom prst="rect">
            <a:avLst/>
          </a:prstGeom>
        </p:spPr>
        <p:txBody>
          <a:bodyPr vert="horz" wrap="square" lIns="91440" tIns="45720" rIns="91440" bIns="45720" numCol="1" anchor="t" anchorCtr="0" compatLnSpc="1">
            <a:prstTxWarp prst="textNoShape">
              <a:avLst/>
            </a:prstTxWarp>
            <a:normAutofit/>
          </a:bodyPr>
          <a:lstStyle/>
          <a:p>
            <a:pPr marL="514350" marR="0" lvl="0" indent="-514350" algn="ctr" defTabSz="914400" rtl="0" eaLnBrk="1" fontAlgn="base" latinLnBrk="0" hangingPunct="1">
              <a:lnSpc>
                <a:spcPct val="100000"/>
              </a:lnSpc>
              <a:spcAft>
                <a:spcPct val="0"/>
              </a:spcAft>
              <a:buClrTx/>
              <a:buSzTx/>
              <a:tabLst/>
              <a:defRPr/>
            </a:pPr>
            <a:r>
              <a:rPr lang="en-US" sz="2000" b="1" dirty="0" smtClean="0">
                <a:solidFill>
                  <a:srgbClr val="FF0000"/>
                </a:solidFill>
                <a:effectLst>
                  <a:outerShdw blurRad="50800" dist="50800" dir="3000000" algn="ctr" rotWithShape="0">
                    <a:schemeClr val="bg1">
                      <a:alpha val="80000"/>
                    </a:schemeClr>
                  </a:outerShdw>
                </a:effectLst>
                <a:ea typeface="ＭＳ Ｐゴシック" pitchFamily="-110" charset="-128"/>
              </a:rPr>
              <a:t>B.</a:t>
            </a:r>
            <a:endParaRPr kumimoji="0" lang="en-US" sz="2000" b="1" i="0" u="none" strike="noStrike" kern="1200" cap="none" spc="0" normalizeH="0" baseline="0" noProof="0" dirty="0" smtClean="0">
              <a:ln>
                <a:noFill/>
              </a:ln>
              <a:solidFill>
                <a:srgbClr val="FF0000"/>
              </a:solidFill>
              <a:effectLst>
                <a:outerShdw blurRad="50800" dist="50800" dir="3000000" algn="ctr" rotWithShape="0">
                  <a:schemeClr val="bg1">
                    <a:alpha val="80000"/>
                  </a:schemeClr>
                </a:outerShdw>
              </a:effectLst>
              <a:uLnTx/>
              <a:uFillTx/>
              <a:ea typeface="ＭＳ Ｐゴシック" pitchFamily="-110" charset="-128"/>
            </a:endParaRPr>
          </a:p>
          <a:p>
            <a:pPr marL="514350" marR="0" lvl="0" indent="-514350" algn="ctr" defTabSz="914400" rtl="0" eaLnBrk="1" fontAlgn="base" latinLnBrk="0" hangingPunct="1">
              <a:lnSpc>
                <a:spcPct val="100000"/>
              </a:lnSpc>
              <a:spcAft>
                <a:spcPct val="0"/>
              </a:spcAft>
              <a:buClrTx/>
              <a:buSzTx/>
              <a:tabLst/>
              <a:defRPr/>
            </a:pPr>
            <a:r>
              <a:rPr kumimoji="0" lang="en-US" sz="20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Ben </a:t>
            </a:r>
            <a:r>
              <a:rPr kumimoji="0" lang="en-US" sz="2000" b="0" i="0" u="none" strike="noStrike" kern="1200" cap="none" spc="0" normalizeH="0" baseline="0" noProof="0" dirty="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Carson, </a:t>
            </a:r>
            <a:r>
              <a:rPr kumimoji="0" lang="en-US" sz="2000" b="0"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MD</a:t>
            </a:r>
            <a:endParaRPr kumimoji="0" lang="en-US" sz="2000" b="0" i="0" u="none" strike="noStrike" kern="1200" cap="none" spc="0" normalizeH="0" baseline="0" noProof="0" dirty="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7">
                                            <p:txEl>
                                              <p:pRg st="0" end="0"/>
                                            </p:txEl>
                                          </p:spTgt>
                                        </p:tgtEl>
                                      </p:cBhvr>
                                    </p:animEffect>
                                    <p:set>
                                      <p:cBhvr>
                                        <p:cTn id="7" dur="1" fill="hold">
                                          <p:stCondLst>
                                            <p:cond delay="1999"/>
                                          </p:stCondLst>
                                        </p:cTn>
                                        <p:tgtEl>
                                          <p:spTgt spid="7">
                                            <p:txEl>
                                              <p:pRg st="0" end="0"/>
                                            </p:txEl>
                                          </p:spTgt>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2000"/>
                                        <p:tgtEl>
                                          <p:spTgt spid="8"/>
                                        </p:tgtEl>
                                      </p:cBhvr>
                                    </p:animEffect>
                                    <p:set>
                                      <p:cBhvr>
                                        <p:cTn id="15" dur="1" fill="hold">
                                          <p:stCondLst>
                                            <p:cond delay="1999"/>
                                          </p:stCondLst>
                                        </p:cTn>
                                        <p:tgtEl>
                                          <p:spTgt spid="8"/>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2000"/>
                                        <p:tgtEl>
                                          <p:spTgt spid="9"/>
                                        </p:tgtEl>
                                      </p:cBhvr>
                                    </p:animEffect>
                                    <p:set>
                                      <p:cBhvr>
                                        <p:cTn id="23" dur="1" fill="hold">
                                          <p:stCondLst>
                                            <p:cond delay="1999"/>
                                          </p:stCondLst>
                                        </p:cTn>
                                        <p:tgtEl>
                                          <p:spTgt spid="9"/>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“Don’t Judge a Book By its  </a:t>
            </a:r>
            <a:br>
              <a:rPr lang="en-US" b="1" dirty="0"/>
            </a:br>
            <a:r>
              <a:rPr lang="en-US" b="1" dirty="0"/>
              <a:t>  Cover”</a:t>
            </a:r>
          </a:p>
        </p:txBody>
      </p:sp>
      <p:sp>
        <p:nvSpPr>
          <p:cNvPr id="3" name="Content Placeholder 2"/>
          <p:cNvSpPr>
            <a:spLocks noGrp="1"/>
          </p:cNvSpPr>
          <p:nvPr>
            <p:ph idx="1"/>
          </p:nvPr>
        </p:nvSpPr>
        <p:spPr>
          <a:xfrm>
            <a:off x="990600" y="1905000"/>
            <a:ext cx="7315200" cy="1600200"/>
          </a:xfrm>
        </p:spPr>
        <p:txBody>
          <a:bodyPr/>
          <a:lstStyle/>
          <a:p>
            <a:pPr marL="338138" indent="-338138">
              <a:buFont typeface="Wingdings" panose="05000000000000000000" pitchFamily="2" charset="2"/>
              <a:buChar char="§"/>
            </a:pPr>
            <a:r>
              <a:rPr lang="en-US" dirty="0"/>
              <a:t>A metaphorical phrase that means we should not  prejudge the worth or value of a person or thing simply by what is seen.</a:t>
            </a:r>
          </a:p>
        </p:txBody>
      </p:sp>
      <p:sp>
        <p:nvSpPr>
          <p:cNvPr id="4" name="Content Placeholder 2"/>
          <p:cNvSpPr txBox="1">
            <a:spLocks/>
          </p:cNvSpPr>
          <p:nvPr/>
        </p:nvSpPr>
        <p:spPr>
          <a:xfrm>
            <a:off x="990600" y="3442570"/>
            <a:ext cx="4114800" cy="533400"/>
          </a:xfrm>
          <a:prstGeom prst="rect">
            <a:avLst/>
          </a:prstGeom>
        </p:spPr>
        <p:txBody>
          <a:bodyPr vert="horz" wrap="square" lIns="91440" tIns="45720" rIns="91440" bIns="45720" numCol="1" anchor="t" anchorCtr="0" compatLnSpc="1">
            <a:prstTxWarp prst="textNoShape">
              <a:avLst/>
            </a:prstTxWarp>
            <a:normAutofit/>
          </a:bodyPr>
          <a:lstStyle/>
          <a:p>
            <a:pPr marL="457200" marR="0" lvl="0" indent="-457200" algn="l" defTabSz="914400" rtl="0" eaLnBrk="1" fontAlgn="base" latinLnBrk="0" hangingPunct="1">
              <a:lnSpc>
                <a:spcPct val="100000"/>
              </a:lnSpc>
              <a:spcBef>
                <a:spcPts val="1200"/>
              </a:spcBef>
              <a:spcAft>
                <a:spcPct val="0"/>
              </a:spcAft>
              <a:buClrTx/>
              <a:buSzTx/>
              <a:buFont typeface="Wingdings" panose="05000000000000000000" pitchFamily="2" charset="2"/>
              <a:buChar char="§"/>
              <a:tabLst/>
              <a:defRPr/>
            </a:pPr>
            <a:r>
              <a:rPr lang="en-US" sz="2800" u="sng" dirty="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ea typeface="ＭＳ Ｐゴシック" pitchFamily="-110" charset="-128"/>
              </a:rPr>
              <a:t>HOW</a:t>
            </a:r>
            <a:r>
              <a:rPr lang="en-US" sz="2800" dirty="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ea typeface="ＭＳ Ｐゴシック" pitchFamily="-110" charset="-128"/>
              </a:rPr>
              <a:t> they are dressed</a:t>
            </a:r>
            <a:endParaRPr kumimoji="0" lang="en-US" sz="2800" b="0" i="0" u="none" strike="noStrike" kern="1200" cap="none" spc="0" normalizeH="0" baseline="0" noProof="0" dirty="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endParaRPr>
          </a:p>
        </p:txBody>
      </p:sp>
      <p:sp>
        <p:nvSpPr>
          <p:cNvPr id="5" name="Content Placeholder 2"/>
          <p:cNvSpPr txBox="1">
            <a:spLocks/>
          </p:cNvSpPr>
          <p:nvPr/>
        </p:nvSpPr>
        <p:spPr>
          <a:xfrm>
            <a:off x="990600" y="3975970"/>
            <a:ext cx="2895600" cy="533400"/>
          </a:xfrm>
          <a:prstGeom prst="rect">
            <a:avLst/>
          </a:prstGeom>
        </p:spPr>
        <p:txBody>
          <a:bodyPr vert="horz" wrap="square" lIns="91440" tIns="45720" rIns="91440" bIns="45720" numCol="1" anchor="t" anchorCtr="0" compatLnSpc="1">
            <a:prstTxWarp prst="textNoShape">
              <a:avLst/>
            </a:prstTxWarp>
            <a:normAutofit/>
          </a:bodyPr>
          <a:lstStyle/>
          <a:p>
            <a:pPr marL="457200" marR="0" lvl="0" indent="-457200" algn="l" defTabSz="914400" rtl="0" eaLnBrk="1" fontAlgn="base" latinLnBrk="0" hangingPunct="1">
              <a:lnSpc>
                <a:spcPct val="100000"/>
              </a:lnSpc>
              <a:spcBef>
                <a:spcPts val="1200"/>
              </a:spcBef>
              <a:spcAft>
                <a:spcPct val="0"/>
              </a:spcAft>
              <a:buClrTx/>
              <a:buSzTx/>
              <a:buFont typeface="Wingdings" panose="05000000000000000000" pitchFamily="2" charset="2"/>
              <a:buChar char="§"/>
              <a:tabLst/>
              <a:defRPr/>
            </a:pPr>
            <a:r>
              <a:rPr kumimoji="0" lang="en-US" sz="2800" b="0" i="0" u="none" strike="noStrike" kern="1200" cap="none" spc="0" normalizeH="0" baseline="0" noProof="0" dirty="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Hair and Nails</a:t>
            </a:r>
          </a:p>
        </p:txBody>
      </p:sp>
      <p:sp>
        <p:nvSpPr>
          <p:cNvPr id="6" name="Content Placeholder 2"/>
          <p:cNvSpPr txBox="1">
            <a:spLocks/>
          </p:cNvSpPr>
          <p:nvPr/>
        </p:nvSpPr>
        <p:spPr>
          <a:xfrm>
            <a:off x="990600" y="4509370"/>
            <a:ext cx="3048000" cy="533400"/>
          </a:xfrm>
          <a:prstGeom prst="rect">
            <a:avLst/>
          </a:prstGeom>
        </p:spPr>
        <p:txBody>
          <a:bodyPr vert="horz" wrap="square" lIns="91440" tIns="45720" rIns="91440" bIns="45720" numCol="1" anchor="t" anchorCtr="0" compatLnSpc="1">
            <a:prstTxWarp prst="textNoShape">
              <a:avLst/>
            </a:prstTxWarp>
            <a:normAutofit fontScale="85000" lnSpcReduction="10000"/>
          </a:bodyPr>
          <a:lstStyle/>
          <a:p>
            <a:pPr marL="457200" marR="0" lvl="0" indent="-457200" algn="l" defTabSz="914400" rtl="0" eaLnBrk="1" fontAlgn="base" latinLnBrk="0" hangingPunct="1">
              <a:lnSpc>
                <a:spcPct val="100000"/>
              </a:lnSpc>
              <a:spcBef>
                <a:spcPts val="1200"/>
              </a:spcBef>
              <a:spcAft>
                <a:spcPct val="0"/>
              </a:spcAft>
              <a:buClrTx/>
              <a:buSzTx/>
              <a:buFont typeface="Wingdings" panose="05000000000000000000" pitchFamily="2" charset="2"/>
              <a:buChar char="§"/>
              <a:tabLst/>
              <a:defRPr/>
            </a:pPr>
            <a:r>
              <a:rPr kumimoji="0" lang="en-US" sz="2800" b="0" i="0" u="none" strike="noStrike" kern="1200" cap="none" spc="0" normalizeH="0" baseline="0" noProof="0" dirty="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Facial</a:t>
            </a:r>
            <a:r>
              <a:rPr kumimoji="0" lang="en-US" sz="2800" b="0" i="0" u="none" strike="noStrike" kern="1200" cap="none" spc="0" normalizeH="0" noProof="0" dirty="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 Expression</a:t>
            </a:r>
            <a:endParaRPr kumimoji="0" lang="en-US" sz="2800" b="0" i="0" u="none" strike="noStrike" kern="1200" cap="none" spc="0" normalizeH="0" baseline="0" noProof="0" dirty="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endParaRPr>
          </a:p>
        </p:txBody>
      </p:sp>
      <p:sp>
        <p:nvSpPr>
          <p:cNvPr id="8" name="Content Placeholder 2"/>
          <p:cNvSpPr txBox="1">
            <a:spLocks/>
          </p:cNvSpPr>
          <p:nvPr/>
        </p:nvSpPr>
        <p:spPr>
          <a:xfrm>
            <a:off x="5334000" y="3429000"/>
            <a:ext cx="3810000" cy="533400"/>
          </a:xfrm>
          <a:prstGeom prst="rect">
            <a:avLst/>
          </a:prstGeom>
        </p:spPr>
        <p:txBody>
          <a:bodyPr vert="horz" wrap="square" lIns="91440" tIns="45720" rIns="91440" bIns="45720" numCol="1" anchor="t" anchorCtr="0" compatLnSpc="1">
            <a:prstTxWarp prst="textNoShape">
              <a:avLst/>
            </a:prstTxWarp>
            <a:normAutofit/>
          </a:bodyPr>
          <a:lstStyle/>
          <a:p>
            <a:pPr marL="457200" marR="0" lvl="0" indent="-457200" algn="l" defTabSz="914400" rtl="0" eaLnBrk="1" fontAlgn="base" latinLnBrk="0" hangingPunct="1">
              <a:lnSpc>
                <a:spcPct val="100000"/>
              </a:lnSpc>
              <a:spcBef>
                <a:spcPts val="1200"/>
              </a:spcBef>
              <a:spcAft>
                <a:spcPct val="0"/>
              </a:spcAft>
              <a:buClrTx/>
              <a:buSzTx/>
              <a:buFont typeface="Wingdings" panose="05000000000000000000" pitchFamily="2" charset="2"/>
              <a:buChar char="§"/>
              <a:tabLst/>
              <a:defRPr/>
            </a:pPr>
            <a:r>
              <a:rPr lang="en-US" sz="2800" dirty="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ea typeface="ＭＳ Ｐゴシック" pitchFamily="-110" charset="-128"/>
              </a:rPr>
              <a:t>Speech</a:t>
            </a:r>
            <a:endParaRPr kumimoji="0" lang="en-US" sz="2800" b="0" i="0" strike="noStrike" kern="1200" cap="none" spc="0" normalizeH="0" baseline="0" noProof="0" dirty="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endParaRPr>
          </a:p>
        </p:txBody>
      </p:sp>
      <p:sp>
        <p:nvSpPr>
          <p:cNvPr id="9" name="Content Placeholder 2"/>
          <p:cNvSpPr txBox="1">
            <a:spLocks/>
          </p:cNvSpPr>
          <p:nvPr/>
        </p:nvSpPr>
        <p:spPr>
          <a:xfrm>
            <a:off x="5334000" y="3962400"/>
            <a:ext cx="2438400" cy="533400"/>
          </a:xfrm>
          <a:prstGeom prst="rect">
            <a:avLst/>
          </a:prstGeom>
        </p:spPr>
        <p:txBody>
          <a:bodyPr vert="horz" wrap="square" lIns="91440" tIns="45720" rIns="91440" bIns="45720" numCol="1" anchor="t" anchorCtr="0" compatLnSpc="1">
            <a:prstTxWarp prst="textNoShape">
              <a:avLst/>
            </a:prstTxWarp>
            <a:normAutofit fontScale="92500"/>
          </a:bodyPr>
          <a:lstStyle/>
          <a:p>
            <a:pPr marL="457200" marR="0" lvl="0" indent="-457200" algn="l" defTabSz="914400" rtl="0" eaLnBrk="1" fontAlgn="base" latinLnBrk="0" hangingPunct="1">
              <a:lnSpc>
                <a:spcPct val="100000"/>
              </a:lnSpc>
              <a:spcBef>
                <a:spcPts val="1200"/>
              </a:spcBef>
              <a:spcAft>
                <a:spcPct val="0"/>
              </a:spcAft>
              <a:buClrTx/>
              <a:buSzTx/>
              <a:buFont typeface="Wingdings" panose="05000000000000000000" pitchFamily="2" charset="2"/>
              <a:buChar char="§"/>
              <a:tabLst/>
              <a:defRPr/>
            </a:pPr>
            <a:r>
              <a:rPr kumimoji="0" lang="en-US" sz="2800" b="0" i="0" u="none" strike="noStrike" kern="1200" cap="none" spc="0" normalizeH="0" baseline="0" noProof="0" dirty="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Associations</a:t>
            </a:r>
          </a:p>
        </p:txBody>
      </p:sp>
      <p:sp>
        <p:nvSpPr>
          <p:cNvPr id="10" name="Content Placeholder 2"/>
          <p:cNvSpPr txBox="1">
            <a:spLocks/>
          </p:cNvSpPr>
          <p:nvPr/>
        </p:nvSpPr>
        <p:spPr>
          <a:xfrm>
            <a:off x="5334000" y="4495800"/>
            <a:ext cx="2438400" cy="533400"/>
          </a:xfrm>
          <a:prstGeom prst="rect">
            <a:avLst/>
          </a:prstGeom>
        </p:spPr>
        <p:txBody>
          <a:bodyPr vert="horz" wrap="square" lIns="91440" tIns="45720" rIns="91440" bIns="45720" numCol="1" anchor="t" anchorCtr="0" compatLnSpc="1">
            <a:prstTxWarp prst="textNoShape">
              <a:avLst/>
            </a:prstTxWarp>
            <a:normAutofit/>
          </a:bodyPr>
          <a:lstStyle/>
          <a:p>
            <a:pPr marL="457200" marR="0" lvl="0" indent="-457200" algn="l" defTabSz="914400" rtl="0" eaLnBrk="1" fontAlgn="base" latinLnBrk="0" hangingPunct="1">
              <a:lnSpc>
                <a:spcPct val="100000"/>
              </a:lnSpc>
              <a:spcBef>
                <a:spcPts val="1200"/>
              </a:spcBef>
              <a:spcAft>
                <a:spcPct val="0"/>
              </a:spcAft>
              <a:buClrTx/>
              <a:buSzTx/>
              <a:buFont typeface="Wingdings" panose="05000000000000000000" pitchFamily="2" charset="2"/>
              <a:buChar char="§"/>
              <a:tabLst/>
              <a:defRPr/>
            </a:pPr>
            <a:r>
              <a:rPr kumimoji="0" lang="en-US" sz="2800" b="0" i="0" u="none" strike="noStrike" kern="1200" cap="none" spc="0" normalizeH="0" baseline="0" noProof="0" dirty="0">
                <a:ln>
                  <a:noFill/>
                </a:ln>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uLnTx/>
                <a:uFillTx/>
                <a:latin typeface="+mn-lt"/>
                <a:ea typeface="ＭＳ Ｐゴシック" pitchFamily="-110" charset="-128"/>
                <a:cs typeface="+mn-cs"/>
              </a:rPr>
              <a:t>Race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First Impressions</a:t>
            </a:r>
          </a:p>
        </p:txBody>
      </p:sp>
      <p:sp>
        <p:nvSpPr>
          <p:cNvPr id="3" name="Content Placeholder 2"/>
          <p:cNvSpPr>
            <a:spLocks noGrp="1"/>
          </p:cNvSpPr>
          <p:nvPr>
            <p:ph idx="1"/>
          </p:nvPr>
        </p:nvSpPr>
        <p:spPr>
          <a:xfrm>
            <a:off x="4419600" y="1524000"/>
            <a:ext cx="4419600" cy="3352800"/>
          </a:xfrm>
        </p:spPr>
        <p:txBody>
          <a:bodyPr/>
          <a:lstStyle/>
          <a:p>
            <a:pPr marL="338138" indent="-338138">
              <a:buFont typeface="Wingdings" panose="05000000000000000000" pitchFamily="2" charset="2"/>
              <a:buChar char="§"/>
            </a:pPr>
            <a:r>
              <a:rPr lang="en-US" dirty="0">
                <a:latin typeface="Times New Roman" pitchFamily="18" charset="0"/>
                <a:cs typeface="Times New Roman" pitchFamily="18" charset="0"/>
              </a:rPr>
              <a:t>Healthcare providers MUST present an appearance that inspires confidence and a positive self image.</a:t>
            </a:r>
          </a:p>
          <a:p>
            <a:endParaRPr lang="en-US" dirty="0"/>
          </a:p>
        </p:txBody>
      </p:sp>
      <p:pic>
        <p:nvPicPr>
          <p:cNvPr id="21506" name="Picture 2"/>
          <p:cNvPicPr>
            <a:picLocks noChangeAspect="1" noChangeArrowheads="1"/>
          </p:cNvPicPr>
          <p:nvPr/>
        </p:nvPicPr>
        <p:blipFill>
          <a:blip r:embed="rId3" cstate="print"/>
          <a:srcRect/>
          <a:stretch>
            <a:fillRect/>
          </a:stretch>
        </p:blipFill>
        <p:spPr bwMode="auto">
          <a:xfrm>
            <a:off x="220197" y="1295400"/>
            <a:ext cx="4885203" cy="46482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Slate">
      <a:dk1>
        <a:sysClr val="windowText" lastClr="000000"/>
      </a:dk1>
      <a:lt1>
        <a:sysClr val="window" lastClr="FFFFFF"/>
      </a:lt1>
      <a:dk2>
        <a:srgbClr val="433838"/>
      </a:dk2>
      <a:lt2>
        <a:srgbClr val="D8D8DC"/>
      </a:lt2>
      <a:accent1>
        <a:srgbClr val="9AA977"/>
      </a:accent1>
      <a:accent2>
        <a:srgbClr val="7BA8A9"/>
      </a:accent2>
      <a:accent3>
        <a:srgbClr val="907E8C"/>
      </a:accent3>
      <a:accent4>
        <a:srgbClr val="6AA07E"/>
      </a:accent4>
      <a:accent5>
        <a:srgbClr val="A5826D"/>
      </a:accent5>
      <a:accent6>
        <a:srgbClr val="BAB5A6"/>
      </a:accent6>
      <a:hlink>
        <a:srgbClr val="50797A"/>
      </a:hlink>
      <a:folHlink>
        <a:srgbClr val="806268"/>
      </a:folHlink>
    </a:clrScheme>
    <a:fontScheme name="Slate">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late">
      <a:fillStyleLst>
        <a:solidFill>
          <a:schemeClr val="phClr"/>
        </a:solidFill>
        <a:gradFill rotWithShape="1">
          <a:gsLst>
            <a:gs pos="0">
              <a:schemeClr val="phClr">
                <a:tint val="80000"/>
                <a:satMod val="150000"/>
              </a:schemeClr>
            </a:gs>
            <a:gs pos="100000">
              <a:schemeClr val="phClr">
                <a:tint val="100000"/>
                <a:shade val="80000"/>
                <a:satMod val="135000"/>
              </a:schemeClr>
            </a:gs>
          </a:gsLst>
          <a:lin ang="5400000" scaled="1"/>
        </a:gradFill>
        <a:blipFill rotWithShape="1">
          <a:blip xmlns:r="http://schemas.openxmlformats.org/officeDocument/2006/relationships" r:embed="rId1">
            <a:duotone>
              <a:schemeClr val="phClr">
                <a:shade val="70000"/>
                <a:satMod val="125000"/>
              </a:schemeClr>
              <a:schemeClr val="phClr">
                <a:tint val="80000"/>
                <a:satMod val="115000"/>
              </a:schemeClr>
            </a:duotone>
          </a:blip>
          <a:stretch/>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190500">
              <a:srgbClr val="151515">
                <a:alpha val="90000"/>
              </a:srgbClr>
            </a:innerShdw>
          </a:effectLst>
          <a:scene3d>
            <a:camera prst="orthographicFront">
              <a:rot lat="0" lon="0" rev="0"/>
            </a:camera>
            <a:lightRig rig="glow" dir="tl"/>
          </a:scene3d>
          <a:sp3d prstMaterial="softmetal">
            <a:bevelT w="0" h="0"/>
          </a:sp3d>
        </a:effectStyle>
        <a:effectStyle>
          <a:effectLst>
            <a:outerShdw blurRad="63500" dist="101600" dir="3000000" sx="101000" sy="101000" rotWithShape="0">
              <a:srgbClr val="252525">
                <a:alpha val="50000"/>
              </a:srgbClr>
            </a:outerShdw>
          </a:effectLst>
          <a:scene3d>
            <a:camera prst="orthographicFront">
              <a:rot lat="0" lon="0" rev="0"/>
            </a:camera>
            <a:lightRig rig="morning" dir="tr">
              <a:rot lat="0" lon="0" rev="1500000"/>
            </a:lightRig>
          </a:scene3d>
          <a:sp3d prstMaterial="translucentPowder">
            <a:bevelT w="38100" h="12700"/>
          </a:sp3d>
        </a:effectStyle>
      </a:effectStyleLst>
      <a:bgFillStyleLst>
        <a:blipFill rotWithShape="1">
          <a:blip xmlns:r="http://schemas.openxmlformats.org/officeDocument/2006/relationships" r:embed="rId2">
            <a:duotone>
              <a:schemeClr val="phClr">
                <a:shade val="70000"/>
                <a:satMod val="115000"/>
              </a:schemeClr>
              <a:schemeClr val="phClr">
                <a:tint val="70000"/>
                <a:satMod val="135000"/>
              </a:schemeClr>
            </a:duotone>
          </a:blip>
          <a:stretch/>
        </a:blipFill>
        <a:blipFill rotWithShape="1">
          <a:blip xmlns:r="http://schemas.openxmlformats.org/officeDocument/2006/relationships" r:embed="rId1">
            <a:duotone>
              <a:schemeClr val="phClr">
                <a:shade val="70000"/>
                <a:satMod val="115000"/>
              </a:schemeClr>
              <a:schemeClr val="phClr">
                <a:tint val="70000"/>
                <a:satMod val="135000"/>
              </a:schemeClr>
            </a:duotone>
          </a:blip>
          <a:stretch/>
        </a:blipFill>
        <a:blipFill rotWithShape="1">
          <a:blip xmlns:r="http://schemas.openxmlformats.org/officeDocument/2006/relationships" r:embed="rId3">
            <a:duotone>
              <a:schemeClr val="phClr">
                <a:shade val="75000"/>
                <a:satMod val="115000"/>
              </a:schemeClr>
              <a:schemeClr val="phClr">
                <a:tint val="80000"/>
                <a:satMod val="125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11171</TotalTime>
  <Words>2039</Words>
  <Application>Microsoft Office PowerPoint</Application>
  <PresentationFormat>On-screen Show (4:3)</PresentationFormat>
  <Paragraphs>240</Paragraphs>
  <Slides>23</Slides>
  <Notes>17</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Theme1</vt:lpstr>
      <vt:lpstr>Personal Appearance &amp; Characteristics</vt:lpstr>
      <vt:lpstr>OBJECTIVES</vt:lpstr>
      <vt:lpstr>PRE-TEST</vt:lpstr>
      <vt:lpstr>Who’s Who?</vt:lpstr>
      <vt:lpstr>Who’s Who?</vt:lpstr>
      <vt:lpstr>Who’s Who?</vt:lpstr>
      <vt:lpstr>Who’s Who?</vt:lpstr>
      <vt:lpstr>“Don’t Judge a Book By its     Cover”</vt:lpstr>
      <vt:lpstr>First Impressions</vt:lpstr>
      <vt:lpstr>Personal Appearance</vt:lpstr>
      <vt:lpstr>Uniform &amp; Clothing</vt:lpstr>
      <vt:lpstr>Identification</vt:lpstr>
      <vt:lpstr>Shoes</vt:lpstr>
      <vt:lpstr>Personal Hygiene </vt:lpstr>
      <vt:lpstr>Fingernails</vt:lpstr>
      <vt:lpstr>Which Do You Prefer?</vt:lpstr>
      <vt:lpstr>Hair</vt:lpstr>
      <vt:lpstr>Unprofessional hair styles</vt:lpstr>
      <vt:lpstr>Additions</vt:lpstr>
      <vt:lpstr>PowerPoint Presentation</vt:lpstr>
      <vt:lpstr>Professionalism</vt:lpstr>
      <vt:lpstr>Emotional Stability</vt:lpstr>
      <vt:lpstr>Integrity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Appearance &amp; Characteristics</dc:title>
  <dc:creator>user</dc:creator>
  <cp:lastModifiedBy>Windows User</cp:lastModifiedBy>
  <cp:revision>20</cp:revision>
  <dcterms:created xsi:type="dcterms:W3CDTF">2011-08-22T18:33:36Z</dcterms:created>
  <dcterms:modified xsi:type="dcterms:W3CDTF">2017-08-11T19:50:15Z</dcterms:modified>
</cp:coreProperties>
</file>