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 id="2147483694" r:id="rId2"/>
  </p:sldMasterIdLst>
  <p:notesMasterIdLst>
    <p:notesMasterId r:id="rId24"/>
  </p:notesMasterIdLst>
  <p:handoutMasterIdLst>
    <p:handoutMasterId r:id="rId25"/>
  </p:handoutMasterIdLst>
  <p:sldIdLst>
    <p:sldId id="256" r:id="rId3"/>
    <p:sldId id="281" r:id="rId4"/>
    <p:sldId id="282" r:id="rId5"/>
    <p:sldId id="257" r:id="rId6"/>
    <p:sldId id="266" r:id="rId7"/>
    <p:sldId id="258" r:id="rId8"/>
    <p:sldId id="259" r:id="rId9"/>
    <p:sldId id="260" r:id="rId10"/>
    <p:sldId id="276" r:id="rId11"/>
    <p:sldId id="261" r:id="rId12"/>
    <p:sldId id="262" r:id="rId13"/>
    <p:sldId id="263" r:id="rId14"/>
    <p:sldId id="269" r:id="rId15"/>
    <p:sldId id="277" r:id="rId16"/>
    <p:sldId id="270" r:id="rId17"/>
    <p:sldId id="278" r:id="rId18"/>
    <p:sldId id="267" r:id="rId19"/>
    <p:sldId id="268" r:id="rId20"/>
    <p:sldId id="275" r:id="rId21"/>
    <p:sldId id="284" r:id="rId22"/>
    <p:sldId id="271" r:id="rId23"/>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toya Dodson" initials="L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6710" autoAdjust="0"/>
  </p:normalViewPr>
  <p:slideViewPr>
    <p:cSldViewPr>
      <p:cViewPr varScale="1">
        <p:scale>
          <a:sx n="54" d="100"/>
          <a:sy n="54" d="100"/>
        </p:scale>
        <p:origin x="-970" y="-91"/>
      </p:cViewPr>
      <p:guideLst>
        <p:guide orient="horz" pos="2160"/>
        <p:guide pos="2880"/>
      </p:guideLst>
    </p:cSldViewPr>
  </p:slideViewPr>
  <p:outlineViewPr>
    <p:cViewPr>
      <p:scale>
        <a:sx n="75" d="100"/>
        <a:sy n="75" d="100"/>
      </p:scale>
      <p:origin x="102" y="0"/>
    </p:cViewPr>
    <p:sldLst>
      <p:sld r:id="rId1" collapse="1"/>
    </p:sldLst>
  </p:outlineViewPr>
  <p:notesTextViewPr>
    <p:cViewPr>
      <p:scale>
        <a:sx n="100" d="100"/>
        <a:sy n="100" d="100"/>
      </p:scale>
      <p:origin x="0" y="0"/>
    </p:cViewPr>
  </p:notesTextViewPr>
  <p:sorterViewPr>
    <p:cViewPr>
      <p:scale>
        <a:sx n="200" d="100"/>
        <a:sy n="200" d="100"/>
      </p:scale>
      <p:origin x="0" y="3248"/>
    </p:cViewPr>
  </p:sorterViewPr>
  <p:notesViewPr>
    <p:cSldViewPr>
      <p:cViewPr varScale="1">
        <p:scale>
          <a:sx n="62" d="100"/>
          <a:sy n="62" d="100"/>
        </p:scale>
        <p:origin x="-16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6-21T11:16:02.729" idx="3">
    <p:pos x="10" y="10"/>
    <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9C708-5768-499E-8B1B-F1F7AADB60EB}" type="doc">
      <dgm:prSet loTypeId="urn:microsoft.com/office/officeart/2005/8/layout/cycle6" loCatId="cycle" qsTypeId="urn:microsoft.com/office/officeart/2005/8/quickstyle/3d2" qsCatId="3D" csTypeId="urn:microsoft.com/office/officeart/2005/8/colors/colorful1#1" csCatId="colorful" phldr="1"/>
      <dgm:spPr/>
      <dgm:t>
        <a:bodyPr/>
        <a:lstStyle/>
        <a:p>
          <a:endParaRPr lang="en-US"/>
        </a:p>
      </dgm:t>
    </dgm:pt>
    <dgm:pt modelId="{080C161D-01E1-41E5-9DD3-8A508AEE4DC9}">
      <dgm:prSet phldrT="[Text]"/>
      <dgm:spPr>
        <a:solidFill>
          <a:srgbClr val="C00000"/>
        </a:solidFill>
      </dgm:spPr>
      <dgm:t>
        <a:bodyPr/>
        <a:lstStyle/>
        <a:p>
          <a:r>
            <a:rPr lang="en-US" dirty="0"/>
            <a:t>Biotechnology Research and Development</a:t>
          </a:r>
        </a:p>
      </dgm:t>
    </dgm:pt>
    <dgm:pt modelId="{D50EF519-306E-41DB-A536-D37CF40965C8}" type="parTrans" cxnId="{0EA5F79A-28DD-4436-BFEF-BF880E4C1171}">
      <dgm:prSet/>
      <dgm:spPr/>
      <dgm:t>
        <a:bodyPr/>
        <a:lstStyle/>
        <a:p>
          <a:endParaRPr lang="en-US"/>
        </a:p>
      </dgm:t>
    </dgm:pt>
    <dgm:pt modelId="{795D8CC1-9AE6-426E-BB5B-73FD4E451923}" type="sibTrans" cxnId="{0EA5F79A-28DD-4436-BFEF-BF880E4C1171}">
      <dgm:prSet/>
      <dgm:spPr/>
      <dgm:t>
        <a:bodyPr/>
        <a:lstStyle/>
        <a:p>
          <a:endParaRPr lang="en-US"/>
        </a:p>
      </dgm:t>
    </dgm:pt>
    <dgm:pt modelId="{F2A3EFE2-018D-4108-8257-D81F64C8E10E}">
      <dgm:prSet phldrT="[Text]"/>
      <dgm:spPr>
        <a:solidFill>
          <a:srgbClr val="92D050"/>
        </a:solidFill>
      </dgm:spPr>
      <dgm:t>
        <a:bodyPr/>
        <a:lstStyle/>
        <a:p>
          <a:r>
            <a:rPr lang="en-US" dirty="0"/>
            <a:t>Health Informatics</a:t>
          </a:r>
        </a:p>
      </dgm:t>
    </dgm:pt>
    <dgm:pt modelId="{727D7E32-49B6-4853-B378-47AFDC104726}" type="parTrans" cxnId="{411B1D09-6A65-46DA-87A8-1758798B77F9}">
      <dgm:prSet/>
      <dgm:spPr/>
      <dgm:t>
        <a:bodyPr/>
        <a:lstStyle/>
        <a:p>
          <a:endParaRPr lang="en-US"/>
        </a:p>
      </dgm:t>
    </dgm:pt>
    <dgm:pt modelId="{B1D1D31D-7E4E-4DE9-8FF1-BE251639DBC9}" type="sibTrans" cxnId="{411B1D09-6A65-46DA-87A8-1758798B77F9}">
      <dgm:prSet/>
      <dgm:spPr/>
      <dgm:t>
        <a:bodyPr/>
        <a:lstStyle/>
        <a:p>
          <a:endParaRPr lang="en-US"/>
        </a:p>
      </dgm:t>
    </dgm:pt>
    <dgm:pt modelId="{E88D6F96-6FB7-4B02-968E-7B35DE7DC28D}">
      <dgm:prSet phldrT="[Text]"/>
      <dgm:spPr>
        <a:solidFill>
          <a:srgbClr val="7030A0"/>
        </a:solidFill>
      </dgm:spPr>
      <dgm:t>
        <a:bodyPr/>
        <a:lstStyle/>
        <a:p>
          <a:r>
            <a:rPr lang="en-US" dirty="0"/>
            <a:t>Therapeutic Services</a:t>
          </a:r>
        </a:p>
      </dgm:t>
    </dgm:pt>
    <dgm:pt modelId="{28D755A3-4182-4305-B7D3-8332E3BB0DB8}" type="parTrans" cxnId="{6C5B228D-C9BE-47C1-A029-1F9AB4E9CD4B}">
      <dgm:prSet/>
      <dgm:spPr/>
      <dgm:t>
        <a:bodyPr/>
        <a:lstStyle/>
        <a:p>
          <a:endParaRPr lang="en-US"/>
        </a:p>
      </dgm:t>
    </dgm:pt>
    <dgm:pt modelId="{7F277A7C-A04D-48F3-8DF6-F77CBC860DE2}" type="sibTrans" cxnId="{6C5B228D-C9BE-47C1-A029-1F9AB4E9CD4B}">
      <dgm:prSet/>
      <dgm:spPr/>
      <dgm:t>
        <a:bodyPr/>
        <a:lstStyle/>
        <a:p>
          <a:endParaRPr lang="en-US"/>
        </a:p>
      </dgm:t>
    </dgm:pt>
    <dgm:pt modelId="{C6EE7FBF-071E-4B43-AE13-F8C66E29A157}">
      <dgm:prSet phldrT="[Text]"/>
      <dgm:spPr>
        <a:solidFill>
          <a:srgbClr val="00B0F0"/>
        </a:solidFill>
      </dgm:spPr>
      <dgm:t>
        <a:bodyPr/>
        <a:lstStyle/>
        <a:p>
          <a:r>
            <a:rPr lang="en-US" dirty="0"/>
            <a:t>Support Services</a:t>
          </a:r>
        </a:p>
      </dgm:t>
    </dgm:pt>
    <dgm:pt modelId="{F1C7D1ED-4C4A-41C2-BAE8-106CC69AF94D}" type="parTrans" cxnId="{BDCC189C-918A-4984-9266-F9A24A1D12E3}">
      <dgm:prSet/>
      <dgm:spPr/>
      <dgm:t>
        <a:bodyPr/>
        <a:lstStyle/>
        <a:p>
          <a:endParaRPr lang="en-US"/>
        </a:p>
      </dgm:t>
    </dgm:pt>
    <dgm:pt modelId="{19CCF1D4-BBF7-4FAE-B76A-DA23BBB87802}" type="sibTrans" cxnId="{BDCC189C-918A-4984-9266-F9A24A1D12E3}">
      <dgm:prSet/>
      <dgm:spPr/>
      <dgm:t>
        <a:bodyPr/>
        <a:lstStyle/>
        <a:p>
          <a:endParaRPr lang="en-US"/>
        </a:p>
      </dgm:t>
    </dgm:pt>
    <dgm:pt modelId="{6AC62CB2-9296-40E8-9924-587BC9D245C0}">
      <dgm:prSet phldrT="[Text]"/>
      <dgm:spPr>
        <a:solidFill>
          <a:srgbClr val="FF3300"/>
        </a:solidFill>
      </dgm:spPr>
      <dgm:t>
        <a:bodyPr/>
        <a:lstStyle/>
        <a:p>
          <a:r>
            <a:rPr lang="en-US" dirty="0"/>
            <a:t>Diagnostic Services</a:t>
          </a:r>
        </a:p>
      </dgm:t>
    </dgm:pt>
    <dgm:pt modelId="{3A0F9394-CCC0-4AF1-98E5-643E5DCA2408}" type="parTrans" cxnId="{B9126EFF-3BD0-4342-8384-A7448DCE903A}">
      <dgm:prSet/>
      <dgm:spPr/>
      <dgm:t>
        <a:bodyPr/>
        <a:lstStyle/>
        <a:p>
          <a:endParaRPr lang="en-US"/>
        </a:p>
      </dgm:t>
    </dgm:pt>
    <dgm:pt modelId="{83F9FD1C-A6FF-4D5F-82B2-D276689ABDD9}" type="sibTrans" cxnId="{B9126EFF-3BD0-4342-8384-A7448DCE903A}">
      <dgm:prSet/>
      <dgm:spPr/>
      <dgm:t>
        <a:bodyPr/>
        <a:lstStyle/>
        <a:p>
          <a:endParaRPr lang="en-US"/>
        </a:p>
      </dgm:t>
    </dgm:pt>
    <dgm:pt modelId="{B3CC657B-3A6B-4E97-A1C2-C7DD4F9E3AE7}" type="pres">
      <dgm:prSet presAssocID="{F5F9C708-5768-499E-8B1B-F1F7AADB60EB}" presName="cycle" presStyleCnt="0">
        <dgm:presLayoutVars>
          <dgm:dir/>
          <dgm:resizeHandles val="exact"/>
        </dgm:presLayoutVars>
      </dgm:prSet>
      <dgm:spPr/>
      <dgm:t>
        <a:bodyPr/>
        <a:lstStyle/>
        <a:p>
          <a:endParaRPr lang="en-US"/>
        </a:p>
      </dgm:t>
    </dgm:pt>
    <dgm:pt modelId="{63DABCBA-4DDD-4FC0-BB8F-DC5725BF16FD}" type="pres">
      <dgm:prSet presAssocID="{080C161D-01E1-41E5-9DD3-8A508AEE4DC9}" presName="node" presStyleLbl="node1" presStyleIdx="0" presStyleCnt="5">
        <dgm:presLayoutVars>
          <dgm:bulletEnabled val="1"/>
        </dgm:presLayoutVars>
      </dgm:prSet>
      <dgm:spPr/>
      <dgm:t>
        <a:bodyPr/>
        <a:lstStyle/>
        <a:p>
          <a:endParaRPr lang="en-US"/>
        </a:p>
      </dgm:t>
    </dgm:pt>
    <dgm:pt modelId="{F72E9C5F-4552-47C9-A4D8-2C59A96F13BD}" type="pres">
      <dgm:prSet presAssocID="{080C161D-01E1-41E5-9DD3-8A508AEE4DC9}" presName="spNode" presStyleCnt="0"/>
      <dgm:spPr/>
    </dgm:pt>
    <dgm:pt modelId="{E044E26B-F7CC-4163-B54C-253692AB4194}" type="pres">
      <dgm:prSet presAssocID="{795D8CC1-9AE6-426E-BB5B-73FD4E451923}" presName="sibTrans" presStyleLbl="sibTrans1D1" presStyleIdx="0" presStyleCnt="5"/>
      <dgm:spPr/>
      <dgm:t>
        <a:bodyPr/>
        <a:lstStyle/>
        <a:p>
          <a:endParaRPr lang="en-US"/>
        </a:p>
      </dgm:t>
    </dgm:pt>
    <dgm:pt modelId="{14E319FD-61F2-49FD-9D1C-5D955ED36035}" type="pres">
      <dgm:prSet presAssocID="{F2A3EFE2-018D-4108-8257-D81F64C8E10E}" presName="node" presStyleLbl="node1" presStyleIdx="1" presStyleCnt="5" custRadScaleRad="103080" custRadScaleInc="-16581">
        <dgm:presLayoutVars>
          <dgm:bulletEnabled val="1"/>
        </dgm:presLayoutVars>
      </dgm:prSet>
      <dgm:spPr/>
      <dgm:t>
        <a:bodyPr/>
        <a:lstStyle/>
        <a:p>
          <a:endParaRPr lang="en-US"/>
        </a:p>
      </dgm:t>
    </dgm:pt>
    <dgm:pt modelId="{BE9E5510-D41A-405D-BA02-8F4359704A46}" type="pres">
      <dgm:prSet presAssocID="{F2A3EFE2-018D-4108-8257-D81F64C8E10E}" presName="spNode" presStyleCnt="0"/>
      <dgm:spPr/>
    </dgm:pt>
    <dgm:pt modelId="{1C48837B-FF71-4ECC-83C1-A359BD8EB7EF}" type="pres">
      <dgm:prSet presAssocID="{B1D1D31D-7E4E-4DE9-8FF1-BE251639DBC9}" presName="sibTrans" presStyleLbl="sibTrans1D1" presStyleIdx="1" presStyleCnt="5"/>
      <dgm:spPr/>
      <dgm:t>
        <a:bodyPr/>
        <a:lstStyle/>
        <a:p>
          <a:endParaRPr lang="en-US"/>
        </a:p>
      </dgm:t>
    </dgm:pt>
    <dgm:pt modelId="{A0FEA079-8391-414A-8EB5-E0331C63B1CA}" type="pres">
      <dgm:prSet presAssocID="{E88D6F96-6FB7-4B02-968E-7B35DE7DC28D}" presName="node" presStyleLbl="node1" presStyleIdx="2" presStyleCnt="5" custRadScaleRad="102787" custRadScaleInc="-63555">
        <dgm:presLayoutVars>
          <dgm:bulletEnabled val="1"/>
        </dgm:presLayoutVars>
      </dgm:prSet>
      <dgm:spPr/>
      <dgm:t>
        <a:bodyPr/>
        <a:lstStyle/>
        <a:p>
          <a:endParaRPr lang="en-US"/>
        </a:p>
      </dgm:t>
    </dgm:pt>
    <dgm:pt modelId="{225B65F7-B199-4DAA-963D-6752A2F355D1}" type="pres">
      <dgm:prSet presAssocID="{E88D6F96-6FB7-4B02-968E-7B35DE7DC28D}" presName="spNode" presStyleCnt="0"/>
      <dgm:spPr/>
    </dgm:pt>
    <dgm:pt modelId="{920AAFE5-5231-41E3-9664-ABD8B8C50965}" type="pres">
      <dgm:prSet presAssocID="{7F277A7C-A04D-48F3-8DF6-F77CBC860DE2}" presName="sibTrans" presStyleLbl="sibTrans1D1" presStyleIdx="2" presStyleCnt="5"/>
      <dgm:spPr/>
      <dgm:t>
        <a:bodyPr/>
        <a:lstStyle/>
        <a:p>
          <a:endParaRPr lang="en-US"/>
        </a:p>
      </dgm:t>
    </dgm:pt>
    <dgm:pt modelId="{E3F49F0F-CD0F-4D65-BC7B-90ED6029EE5B}" type="pres">
      <dgm:prSet presAssocID="{C6EE7FBF-071E-4B43-AE13-F8C66E29A157}" presName="node" presStyleLbl="node1" presStyleIdx="3" presStyleCnt="5" custRadScaleRad="102931" custRadScaleInc="55458">
        <dgm:presLayoutVars>
          <dgm:bulletEnabled val="1"/>
        </dgm:presLayoutVars>
      </dgm:prSet>
      <dgm:spPr/>
      <dgm:t>
        <a:bodyPr/>
        <a:lstStyle/>
        <a:p>
          <a:endParaRPr lang="en-US"/>
        </a:p>
      </dgm:t>
    </dgm:pt>
    <dgm:pt modelId="{8C522D22-26F1-4E7D-B42E-CADE0056F8E6}" type="pres">
      <dgm:prSet presAssocID="{C6EE7FBF-071E-4B43-AE13-F8C66E29A157}" presName="spNode" presStyleCnt="0"/>
      <dgm:spPr/>
    </dgm:pt>
    <dgm:pt modelId="{886F6227-655A-45A4-B4E6-C729185E37A9}" type="pres">
      <dgm:prSet presAssocID="{19CCF1D4-BBF7-4FAE-B76A-DA23BBB87802}" presName="sibTrans" presStyleLbl="sibTrans1D1" presStyleIdx="3" presStyleCnt="5"/>
      <dgm:spPr/>
      <dgm:t>
        <a:bodyPr/>
        <a:lstStyle/>
        <a:p>
          <a:endParaRPr lang="en-US"/>
        </a:p>
      </dgm:t>
    </dgm:pt>
    <dgm:pt modelId="{639C60D4-F355-499D-8098-0523604E4EB7}" type="pres">
      <dgm:prSet presAssocID="{6AC62CB2-9296-40E8-9924-587BC9D245C0}" presName="node" presStyleLbl="node1" presStyleIdx="4" presStyleCnt="5" custRadScaleRad="103267" custRadScaleInc="18536">
        <dgm:presLayoutVars>
          <dgm:bulletEnabled val="1"/>
        </dgm:presLayoutVars>
      </dgm:prSet>
      <dgm:spPr/>
      <dgm:t>
        <a:bodyPr/>
        <a:lstStyle/>
        <a:p>
          <a:endParaRPr lang="en-US"/>
        </a:p>
      </dgm:t>
    </dgm:pt>
    <dgm:pt modelId="{22A5219C-94F8-4907-85A0-01AEF11F868E}" type="pres">
      <dgm:prSet presAssocID="{6AC62CB2-9296-40E8-9924-587BC9D245C0}" presName="spNode" presStyleCnt="0"/>
      <dgm:spPr/>
    </dgm:pt>
    <dgm:pt modelId="{68505FBA-5281-48DD-8D86-4E2BE27CF314}" type="pres">
      <dgm:prSet presAssocID="{83F9FD1C-A6FF-4D5F-82B2-D276689ABDD9}" presName="sibTrans" presStyleLbl="sibTrans1D1" presStyleIdx="4" presStyleCnt="5"/>
      <dgm:spPr/>
      <dgm:t>
        <a:bodyPr/>
        <a:lstStyle/>
        <a:p>
          <a:endParaRPr lang="en-US"/>
        </a:p>
      </dgm:t>
    </dgm:pt>
  </dgm:ptLst>
  <dgm:cxnLst>
    <dgm:cxn modelId="{BDCC189C-918A-4984-9266-F9A24A1D12E3}" srcId="{F5F9C708-5768-499E-8B1B-F1F7AADB60EB}" destId="{C6EE7FBF-071E-4B43-AE13-F8C66E29A157}" srcOrd="3" destOrd="0" parTransId="{F1C7D1ED-4C4A-41C2-BAE8-106CC69AF94D}" sibTransId="{19CCF1D4-BBF7-4FAE-B76A-DA23BBB87802}"/>
    <dgm:cxn modelId="{B9126EFF-3BD0-4342-8384-A7448DCE903A}" srcId="{F5F9C708-5768-499E-8B1B-F1F7AADB60EB}" destId="{6AC62CB2-9296-40E8-9924-587BC9D245C0}" srcOrd="4" destOrd="0" parTransId="{3A0F9394-CCC0-4AF1-98E5-643E5DCA2408}" sibTransId="{83F9FD1C-A6FF-4D5F-82B2-D276689ABDD9}"/>
    <dgm:cxn modelId="{EC20311F-24F0-4CE3-BA0F-774AC3303513}" type="presOf" srcId="{83F9FD1C-A6FF-4D5F-82B2-D276689ABDD9}" destId="{68505FBA-5281-48DD-8D86-4E2BE27CF314}" srcOrd="0" destOrd="0" presId="urn:microsoft.com/office/officeart/2005/8/layout/cycle6"/>
    <dgm:cxn modelId="{C284F5E7-98FE-4A0E-A4F7-47838D858FC5}" type="presOf" srcId="{7F277A7C-A04D-48F3-8DF6-F77CBC860DE2}" destId="{920AAFE5-5231-41E3-9664-ABD8B8C50965}" srcOrd="0" destOrd="0" presId="urn:microsoft.com/office/officeart/2005/8/layout/cycle6"/>
    <dgm:cxn modelId="{8746D32C-68E0-4991-BA91-36B9C95CB2C6}" type="presOf" srcId="{080C161D-01E1-41E5-9DD3-8A508AEE4DC9}" destId="{63DABCBA-4DDD-4FC0-BB8F-DC5725BF16FD}" srcOrd="0" destOrd="0" presId="urn:microsoft.com/office/officeart/2005/8/layout/cycle6"/>
    <dgm:cxn modelId="{0FF8F330-D146-4046-A761-C3845E526B23}" type="presOf" srcId="{19CCF1D4-BBF7-4FAE-B76A-DA23BBB87802}" destId="{886F6227-655A-45A4-B4E6-C729185E37A9}" srcOrd="0" destOrd="0" presId="urn:microsoft.com/office/officeart/2005/8/layout/cycle6"/>
    <dgm:cxn modelId="{411B1D09-6A65-46DA-87A8-1758798B77F9}" srcId="{F5F9C708-5768-499E-8B1B-F1F7AADB60EB}" destId="{F2A3EFE2-018D-4108-8257-D81F64C8E10E}" srcOrd="1" destOrd="0" parTransId="{727D7E32-49B6-4853-B378-47AFDC104726}" sibTransId="{B1D1D31D-7E4E-4DE9-8FF1-BE251639DBC9}"/>
    <dgm:cxn modelId="{6C5B228D-C9BE-47C1-A029-1F9AB4E9CD4B}" srcId="{F5F9C708-5768-499E-8B1B-F1F7AADB60EB}" destId="{E88D6F96-6FB7-4B02-968E-7B35DE7DC28D}" srcOrd="2" destOrd="0" parTransId="{28D755A3-4182-4305-B7D3-8332E3BB0DB8}" sibTransId="{7F277A7C-A04D-48F3-8DF6-F77CBC860DE2}"/>
    <dgm:cxn modelId="{E86730B0-F057-4449-9760-7FBDD67463F5}" type="presOf" srcId="{B1D1D31D-7E4E-4DE9-8FF1-BE251639DBC9}" destId="{1C48837B-FF71-4ECC-83C1-A359BD8EB7EF}" srcOrd="0" destOrd="0" presId="urn:microsoft.com/office/officeart/2005/8/layout/cycle6"/>
    <dgm:cxn modelId="{DC32FA54-7562-43AF-9EC1-624D3E77E7AD}" type="presOf" srcId="{C6EE7FBF-071E-4B43-AE13-F8C66E29A157}" destId="{E3F49F0F-CD0F-4D65-BC7B-90ED6029EE5B}" srcOrd="0" destOrd="0" presId="urn:microsoft.com/office/officeart/2005/8/layout/cycle6"/>
    <dgm:cxn modelId="{0EA5F79A-28DD-4436-BFEF-BF880E4C1171}" srcId="{F5F9C708-5768-499E-8B1B-F1F7AADB60EB}" destId="{080C161D-01E1-41E5-9DD3-8A508AEE4DC9}" srcOrd="0" destOrd="0" parTransId="{D50EF519-306E-41DB-A536-D37CF40965C8}" sibTransId="{795D8CC1-9AE6-426E-BB5B-73FD4E451923}"/>
    <dgm:cxn modelId="{25E4B0A1-9B0F-44C2-8818-FACFBE1CC6C7}" type="presOf" srcId="{F2A3EFE2-018D-4108-8257-D81F64C8E10E}" destId="{14E319FD-61F2-49FD-9D1C-5D955ED36035}" srcOrd="0" destOrd="0" presId="urn:microsoft.com/office/officeart/2005/8/layout/cycle6"/>
    <dgm:cxn modelId="{46AAC010-6384-4BEA-9E41-2E5C0557699C}" type="presOf" srcId="{6AC62CB2-9296-40E8-9924-587BC9D245C0}" destId="{639C60D4-F355-499D-8098-0523604E4EB7}" srcOrd="0" destOrd="0" presId="urn:microsoft.com/office/officeart/2005/8/layout/cycle6"/>
    <dgm:cxn modelId="{B6C481B6-1E21-4682-B377-62F6580778EA}" type="presOf" srcId="{E88D6F96-6FB7-4B02-968E-7B35DE7DC28D}" destId="{A0FEA079-8391-414A-8EB5-E0331C63B1CA}" srcOrd="0" destOrd="0" presId="urn:microsoft.com/office/officeart/2005/8/layout/cycle6"/>
    <dgm:cxn modelId="{BA09F2B7-A5B6-44C3-821F-8EFDBAAD4CDD}" type="presOf" srcId="{F5F9C708-5768-499E-8B1B-F1F7AADB60EB}" destId="{B3CC657B-3A6B-4E97-A1C2-C7DD4F9E3AE7}" srcOrd="0" destOrd="0" presId="urn:microsoft.com/office/officeart/2005/8/layout/cycle6"/>
    <dgm:cxn modelId="{68F14E43-EED5-4F26-B41F-7BBAA9EF9898}" type="presOf" srcId="{795D8CC1-9AE6-426E-BB5B-73FD4E451923}" destId="{E044E26B-F7CC-4163-B54C-253692AB4194}" srcOrd="0" destOrd="0" presId="urn:microsoft.com/office/officeart/2005/8/layout/cycle6"/>
    <dgm:cxn modelId="{AB9A9F15-10FD-4C1D-BE63-252F5A67C81C}" type="presParOf" srcId="{B3CC657B-3A6B-4E97-A1C2-C7DD4F9E3AE7}" destId="{63DABCBA-4DDD-4FC0-BB8F-DC5725BF16FD}" srcOrd="0" destOrd="0" presId="urn:microsoft.com/office/officeart/2005/8/layout/cycle6"/>
    <dgm:cxn modelId="{8B508098-34F4-433E-A649-FA86147A8414}" type="presParOf" srcId="{B3CC657B-3A6B-4E97-A1C2-C7DD4F9E3AE7}" destId="{F72E9C5F-4552-47C9-A4D8-2C59A96F13BD}" srcOrd="1" destOrd="0" presId="urn:microsoft.com/office/officeart/2005/8/layout/cycle6"/>
    <dgm:cxn modelId="{9CA7E74D-2DC2-4E06-AC58-5661854F0486}" type="presParOf" srcId="{B3CC657B-3A6B-4E97-A1C2-C7DD4F9E3AE7}" destId="{E044E26B-F7CC-4163-B54C-253692AB4194}" srcOrd="2" destOrd="0" presId="urn:microsoft.com/office/officeart/2005/8/layout/cycle6"/>
    <dgm:cxn modelId="{33393282-168C-49BE-BDD4-DE1CA73CF2AC}" type="presParOf" srcId="{B3CC657B-3A6B-4E97-A1C2-C7DD4F9E3AE7}" destId="{14E319FD-61F2-49FD-9D1C-5D955ED36035}" srcOrd="3" destOrd="0" presId="urn:microsoft.com/office/officeart/2005/8/layout/cycle6"/>
    <dgm:cxn modelId="{FCCDC0A7-D1A4-4039-B0A0-A5EF4FA87E87}" type="presParOf" srcId="{B3CC657B-3A6B-4E97-A1C2-C7DD4F9E3AE7}" destId="{BE9E5510-D41A-405D-BA02-8F4359704A46}" srcOrd="4" destOrd="0" presId="urn:microsoft.com/office/officeart/2005/8/layout/cycle6"/>
    <dgm:cxn modelId="{ECEFADF6-80C5-46D9-BA6C-F04AEDB7E129}" type="presParOf" srcId="{B3CC657B-3A6B-4E97-A1C2-C7DD4F9E3AE7}" destId="{1C48837B-FF71-4ECC-83C1-A359BD8EB7EF}" srcOrd="5" destOrd="0" presId="urn:microsoft.com/office/officeart/2005/8/layout/cycle6"/>
    <dgm:cxn modelId="{48009EFD-74EB-4606-8259-C8AB8A1D4476}" type="presParOf" srcId="{B3CC657B-3A6B-4E97-A1C2-C7DD4F9E3AE7}" destId="{A0FEA079-8391-414A-8EB5-E0331C63B1CA}" srcOrd="6" destOrd="0" presId="urn:microsoft.com/office/officeart/2005/8/layout/cycle6"/>
    <dgm:cxn modelId="{3B88CEB1-5228-4AC9-B75A-10024EBF4C31}" type="presParOf" srcId="{B3CC657B-3A6B-4E97-A1C2-C7DD4F9E3AE7}" destId="{225B65F7-B199-4DAA-963D-6752A2F355D1}" srcOrd="7" destOrd="0" presId="urn:microsoft.com/office/officeart/2005/8/layout/cycle6"/>
    <dgm:cxn modelId="{3BECB883-4560-4B5D-8B38-B36DBE906F79}" type="presParOf" srcId="{B3CC657B-3A6B-4E97-A1C2-C7DD4F9E3AE7}" destId="{920AAFE5-5231-41E3-9664-ABD8B8C50965}" srcOrd="8" destOrd="0" presId="urn:microsoft.com/office/officeart/2005/8/layout/cycle6"/>
    <dgm:cxn modelId="{604822A9-46EF-462F-A38E-EE7ED11EBEA0}" type="presParOf" srcId="{B3CC657B-3A6B-4E97-A1C2-C7DD4F9E3AE7}" destId="{E3F49F0F-CD0F-4D65-BC7B-90ED6029EE5B}" srcOrd="9" destOrd="0" presId="urn:microsoft.com/office/officeart/2005/8/layout/cycle6"/>
    <dgm:cxn modelId="{986C82D1-2AA5-47D7-B2E4-7D58773F65B9}" type="presParOf" srcId="{B3CC657B-3A6B-4E97-A1C2-C7DD4F9E3AE7}" destId="{8C522D22-26F1-4E7D-B42E-CADE0056F8E6}" srcOrd="10" destOrd="0" presId="urn:microsoft.com/office/officeart/2005/8/layout/cycle6"/>
    <dgm:cxn modelId="{7D5F69B0-0CA3-4E00-97CE-2C573373602A}" type="presParOf" srcId="{B3CC657B-3A6B-4E97-A1C2-C7DD4F9E3AE7}" destId="{886F6227-655A-45A4-B4E6-C729185E37A9}" srcOrd="11" destOrd="0" presId="urn:microsoft.com/office/officeart/2005/8/layout/cycle6"/>
    <dgm:cxn modelId="{0DAA7BE4-2D7B-414A-873A-197D9F83E1F5}" type="presParOf" srcId="{B3CC657B-3A6B-4E97-A1C2-C7DD4F9E3AE7}" destId="{639C60D4-F355-499D-8098-0523604E4EB7}" srcOrd="12" destOrd="0" presId="urn:microsoft.com/office/officeart/2005/8/layout/cycle6"/>
    <dgm:cxn modelId="{8BF28274-2912-41C7-90C4-EBB8BC96C0AB}" type="presParOf" srcId="{B3CC657B-3A6B-4E97-A1C2-C7DD4F9E3AE7}" destId="{22A5219C-94F8-4907-85A0-01AEF11F868E}" srcOrd="13" destOrd="0" presId="urn:microsoft.com/office/officeart/2005/8/layout/cycle6"/>
    <dgm:cxn modelId="{120FA626-C382-4E20-8907-3ADF4BE55903}" type="presParOf" srcId="{B3CC657B-3A6B-4E97-A1C2-C7DD4F9E3AE7}" destId="{68505FBA-5281-48DD-8D86-4E2BE27CF31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ABCBA-4DDD-4FC0-BB8F-DC5725BF16FD}">
      <dsp:nvSpPr>
        <dsp:cNvPr id="0" name=""/>
        <dsp:cNvSpPr/>
      </dsp:nvSpPr>
      <dsp:spPr>
        <a:xfrm>
          <a:off x="2670828" y="4557"/>
          <a:ext cx="2115543" cy="137510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Biotechnology Research and Development</a:t>
          </a:r>
        </a:p>
      </dsp:txBody>
      <dsp:txXfrm>
        <a:off x="2737955" y="71684"/>
        <a:ext cx="1981289" cy="1240849"/>
      </dsp:txXfrm>
    </dsp:sp>
    <dsp:sp modelId="{E044E26B-F7CC-4163-B54C-253692AB4194}">
      <dsp:nvSpPr>
        <dsp:cNvPr id="0" name=""/>
        <dsp:cNvSpPr/>
      </dsp:nvSpPr>
      <dsp:spPr>
        <a:xfrm>
          <a:off x="1143797" y="753299"/>
          <a:ext cx="5490595" cy="5490595"/>
        </a:xfrm>
        <a:custGeom>
          <a:avLst/>
          <a:gdLst/>
          <a:ahLst/>
          <a:cxnLst/>
          <a:rect l="0" t="0" r="0" b="0"/>
          <a:pathLst>
            <a:path>
              <a:moveTo>
                <a:pt x="3655876" y="155412"/>
              </a:moveTo>
              <a:arcTo wR="2745297" hR="2745297" stAng="17362271" swAng="1748781"/>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4E319FD-61F2-49FD-9D1C-5D955ED36035}">
      <dsp:nvSpPr>
        <dsp:cNvPr id="0" name=""/>
        <dsp:cNvSpPr/>
      </dsp:nvSpPr>
      <dsp:spPr>
        <a:xfrm>
          <a:off x="5295002" y="1690714"/>
          <a:ext cx="2115543" cy="137510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Health Informatics</a:t>
          </a:r>
        </a:p>
      </dsp:txBody>
      <dsp:txXfrm>
        <a:off x="5362129" y="1757841"/>
        <a:ext cx="1981289" cy="1240849"/>
      </dsp:txXfrm>
    </dsp:sp>
    <dsp:sp modelId="{1C48837B-FF71-4ECC-83C1-A359BD8EB7EF}">
      <dsp:nvSpPr>
        <dsp:cNvPr id="0" name=""/>
        <dsp:cNvSpPr/>
      </dsp:nvSpPr>
      <dsp:spPr>
        <a:xfrm>
          <a:off x="1068060" y="687995"/>
          <a:ext cx="5490595" cy="5490595"/>
        </a:xfrm>
        <a:custGeom>
          <a:avLst/>
          <a:gdLst/>
          <a:ahLst/>
          <a:cxnLst/>
          <a:rect l="0" t="0" r="0" b="0"/>
          <a:pathLst>
            <a:path>
              <a:moveTo>
                <a:pt x="5467809" y="2392331"/>
              </a:moveTo>
              <a:arcTo wR="2745297" hR="2745297" stAng="21156779" swAng="1818512"/>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0FEA079-8391-414A-8EB5-E0331C63B1CA}">
      <dsp:nvSpPr>
        <dsp:cNvPr id="0" name=""/>
        <dsp:cNvSpPr/>
      </dsp:nvSpPr>
      <dsp:spPr>
        <a:xfrm>
          <a:off x="4871611" y="4515968"/>
          <a:ext cx="2115543" cy="1375103"/>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Therapeutic Services</a:t>
          </a:r>
        </a:p>
      </dsp:txBody>
      <dsp:txXfrm>
        <a:off x="4938738" y="4583095"/>
        <a:ext cx="1981289" cy="1240849"/>
      </dsp:txXfrm>
    </dsp:sp>
    <dsp:sp modelId="{920AAFE5-5231-41E3-9664-ABD8B8C50965}">
      <dsp:nvSpPr>
        <dsp:cNvPr id="0" name=""/>
        <dsp:cNvSpPr/>
      </dsp:nvSpPr>
      <dsp:spPr>
        <a:xfrm>
          <a:off x="981660" y="781467"/>
          <a:ext cx="5490595" cy="5490595"/>
        </a:xfrm>
        <a:custGeom>
          <a:avLst/>
          <a:gdLst/>
          <a:ahLst/>
          <a:cxnLst/>
          <a:rect l="0" t="0" r="0" b="0"/>
          <a:pathLst>
            <a:path>
              <a:moveTo>
                <a:pt x="4117625" y="5122980"/>
              </a:moveTo>
              <a:arcTo wR="2745297" hR="2745297" stAng="3600464" swAng="3401633"/>
            </a:path>
          </a:pathLst>
        </a:custGeom>
        <a:no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3F49F0F-CD0F-4D65-BC7B-90ED6029EE5B}">
      <dsp:nvSpPr>
        <dsp:cNvPr id="0" name=""/>
        <dsp:cNvSpPr/>
      </dsp:nvSpPr>
      <dsp:spPr>
        <a:xfrm>
          <a:off x="528201" y="4592158"/>
          <a:ext cx="2115543" cy="1375103"/>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Support Services</a:t>
          </a:r>
        </a:p>
      </dsp:txBody>
      <dsp:txXfrm>
        <a:off x="595328" y="4659285"/>
        <a:ext cx="1981289" cy="1240849"/>
      </dsp:txXfrm>
    </dsp:sp>
    <dsp:sp modelId="{886F6227-655A-45A4-B4E6-C729185E37A9}">
      <dsp:nvSpPr>
        <dsp:cNvPr id="0" name=""/>
        <dsp:cNvSpPr/>
      </dsp:nvSpPr>
      <dsp:spPr>
        <a:xfrm>
          <a:off x="893218" y="688532"/>
          <a:ext cx="5490595" cy="5490595"/>
        </a:xfrm>
        <a:custGeom>
          <a:avLst/>
          <a:gdLst/>
          <a:ahLst/>
          <a:cxnLst/>
          <a:rect l="0" t="0" r="0" b="0"/>
          <a:pathLst>
            <a:path>
              <a:moveTo>
                <a:pt x="249766" y="3889405"/>
              </a:moveTo>
              <a:arcTo wR="2745297" hR="2745297" stAng="9322218" swAng="1949997"/>
            </a:path>
          </a:pathLst>
        </a:custGeom>
        <a:no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39C60D4-F355-499D-8098-0523604E4EB7}">
      <dsp:nvSpPr>
        <dsp:cNvPr id="0" name=""/>
        <dsp:cNvSpPr/>
      </dsp:nvSpPr>
      <dsp:spPr>
        <a:xfrm>
          <a:off x="50670" y="1667300"/>
          <a:ext cx="2115543" cy="1375103"/>
        </a:xfrm>
        <a:prstGeom prst="roundRect">
          <a:avLst/>
        </a:prstGeom>
        <a:solidFill>
          <a:srgbClr val="FF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Diagnostic Services</a:t>
          </a:r>
        </a:p>
      </dsp:txBody>
      <dsp:txXfrm>
        <a:off x="117797" y="1734427"/>
        <a:ext cx="1981289" cy="1240849"/>
      </dsp:txXfrm>
    </dsp:sp>
    <dsp:sp modelId="{68505FBA-5281-48DD-8D86-4E2BE27CF314}">
      <dsp:nvSpPr>
        <dsp:cNvPr id="0" name=""/>
        <dsp:cNvSpPr/>
      </dsp:nvSpPr>
      <dsp:spPr>
        <a:xfrm>
          <a:off x="810190" y="757628"/>
          <a:ext cx="5490595" cy="5490595"/>
        </a:xfrm>
        <a:custGeom>
          <a:avLst/>
          <a:gdLst/>
          <a:ahLst/>
          <a:cxnLst/>
          <a:rect l="0" t="0" r="0" b="0"/>
          <a:pathLst>
            <a:path>
              <a:moveTo>
                <a:pt x="713232" y="899391"/>
              </a:moveTo>
              <a:arcTo wR="2745297" hR="2745297" stAng="13335101" swAng="1719619"/>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93000"/>
              </a:lnSpc>
              <a:buClr>
                <a:srgbClr val="FFFFFF"/>
              </a:buClr>
              <a:buSzPct val="100000"/>
              <a:buFont typeface="Times New Roman" pitchFamily="18" charset="0"/>
              <a:buNone/>
              <a:defRPr sz="1200" smtClean="0">
                <a:solidFill>
                  <a:schemeClr val="bg1"/>
                </a:solidFill>
                <a:latin typeface="Times New Roman" pitchFamily="18" charset="0"/>
              </a:defRPr>
            </a:lvl1pPr>
          </a:lstStyle>
          <a:p>
            <a:pPr>
              <a:defRPr/>
            </a:pPr>
            <a:r>
              <a:rPr lang="en-US" dirty="0"/>
              <a:t>N.Morris</a:t>
            </a:r>
            <a:r>
              <a:rPr lang="en-US" dirty="0"/>
              <a:t>, RN, NBCT</a:t>
            </a:r>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3000"/>
              </a:lnSpc>
              <a:buClr>
                <a:srgbClr val="FFFFFF"/>
              </a:buClr>
              <a:buSzPct val="100000"/>
              <a:buFont typeface="Times New Roman" pitchFamily="18" charset="0"/>
              <a:buNone/>
              <a:defRPr sz="1200" smtClean="0">
                <a:solidFill>
                  <a:schemeClr val="bg1"/>
                </a:solidFill>
                <a:latin typeface="Times New Roman" pitchFamily="18" charset="0"/>
              </a:defRPr>
            </a:lvl1pPr>
          </a:lstStyle>
          <a:p>
            <a:pPr>
              <a:defRPr/>
            </a:pPr>
            <a:fld id="{11FF05F6-48C7-4CDA-8078-2DC3A495F351}" type="datetime1">
              <a:rPr lang="en-US"/>
              <a:pPr>
                <a:defRPr/>
              </a:pPr>
              <a:t>6/21/2011</a:t>
            </a:fld>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93000"/>
              </a:lnSpc>
              <a:buClr>
                <a:srgbClr val="FFFFFF"/>
              </a:buClr>
              <a:buSzPct val="100000"/>
              <a:buFont typeface="Times New Roman" pitchFamily="18" charset="0"/>
              <a:buNone/>
              <a:defRPr sz="1200" smtClean="0">
                <a:solidFill>
                  <a:schemeClr val="bg1"/>
                </a:solidFill>
                <a:latin typeface="Times New Roman" pitchFamily="18" charset="0"/>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93000"/>
              </a:lnSpc>
              <a:buClr>
                <a:srgbClr val="FFFFFF"/>
              </a:buClr>
              <a:buSzPct val="100000"/>
              <a:buFont typeface="Times New Roman" pitchFamily="18" charset="0"/>
              <a:buNone/>
              <a:defRPr sz="1200" smtClean="0">
                <a:solidFill>
                  <a:schemeClr val="bg1"/>
                </a:solidFill>
                <a:latin typeface="Times New Roman" pitchFamily="18" charset="0"/>
              </a:defRPr>
            </a:lvl1pPr>
          </a:lstStyle>
          <a:p>
            <a:pPr>
              <a:defRPr/>
            </a:pPr>
            <a:fld id="{C1ECEC98-3C63-40D0-AF98-AF76ED098CB2}" type="slidenum">
              <a:rPr lang="en-US"/>
              <a:pPr>
                <a:defRPr/>
              </a:pPr>
              <a:t>‹#›</a:t>
            </a:fld>
            <a:endParaRPr lang="en-US" dirty="0"/>
          </a:p>
        </p:txBody>
      </p:sp>
    </p:spTree>
    <p:extLst>
      <p:ext uri="{BB962C8B-B14F-4D97-AF65-F5344CB8AC3E}">
        <p14:creationId xmlns:p14="http://schemas.microsoft.com/office/powerpoint/2010/main" val="16783387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dirty="0"/>
          </a:p>
        </p:txBody>
      </p:sp>
      <p:sp>
        <p:nvSpPr>
          <p:cNvPr id="3074"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hangingPunct="0">
              <a:buClr>
                <a:srgbClr val="000000"/>
              </a:buClr>
              <a:buSzPct val="45000"/>
              <a:buFont typeface="Wingdings" pitchFamily="2" charset="2"/>
              <a:buNone/>
              <a:tabLst>
                <a:tab pos="723900" algn="l"/>
                <a:tab pos="1447800" algn="l"/>
                <a:tab pos="2171700" algn="l"/>
                <a:tab pos="2895600" algn="l"/>
              </a:tabLst>
              <a:defRPr sz="1200" smtClean="0">
                <a:solidFill>
                  <a:srgbClr val="000000"/>
                </a:solidFill>
                <a:latin typeface="Times New Roman" pitchFamily="18" charset="0"/>
              </a:defRPr>
            </a:lvl1pPr>
          </a:lstStyle>
          <a:p>
            <a:pPr>
              <a:defRPr/>
            </a:pPr>
            <a:r>
              <a:rPr lang="en-GB" dirty="0"/>
              <a:t>N.Morris, RN, NBCT</a:t>
            </a:r>
          </a:p>
        </p:txBody>
      </p:sp>
      <p:sp>
        <p:nvSpPr>
          <p:cNvPr id="3075" name="Rectangle 3"/>
          <p:cNvSpPr>
            <a:spLocks noGrp="1" noChangeArrowheads="1"/>
          </p:cNvSpPr>
          <p:nvPr>
            <p:ph type="dt"/>
          </p:nvPr>
        </p:nvSpPr>
        <p:spPr bwMode="auto">
          <a:xfrm>
            <a:off x="388620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hangingPunct="0">
              <a:buClr>
                <a:srgbClr val="000000"/>
              </a:buClr>
              <a:buSzPct val="45000"/>
              <a:buFont typeface="Wingdings" pitchFamily="2" charset="2"/>
              <a:buNone/>
              <a:tabLst>
                <a:tab pos="723900" algn="l"/>
                <a:tab pos="1447800" algn="l"/>
                <a:tab pos="2171700" algn="l"/>
                <a:tab pos="2895600" algn="l"/>
              </a:tabLst>
              <a:defRPr sz="1200" smtClean="0">
                <a:solidFill>
                  <a:srgbClr val="000000"/>
                </a:solidFill>
                <a:latin typeface="Times New Roman" pitchFamily="18" charset="0"/>
              </a:defRPr>
            </a:lvl1pPr>
          </a:lstStyle>
          <a:p>
            <a:pPr>
              <a:defRPr/>
            </a:pPr>
            <a:fld id="{50E6BCB0-869E-4934-9BA8-AF1C6B04F3BE}" type="datetime1">
              <a:rPr lang="en-GB"/>
              <a:pPr>
                <a:defRPr/>
              </a:pPr>
              <a:t>21/06/2011</a:t>
            </a:fld>
            <a:endParaRPr lang="en-GB" dirty="0"/>
          </a:p>
        </p:txBody>
      </p:sp>
      <p:sp>
        <p:nvSpPr>
          <p:cNvPr id="12293"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hangingPunct="0">
              <a:buClr>
                <a:srgbClr val="000000"/>
              </a:buClr>
              <a:buSzPct val="45000"/>
              <a:buFont typeface="Wingdings" pitchFamily="2" charset="2"/>
              <a:buNone/>
              <a:tabLst>
                <a:tab pos="723900" algn="l"/>
                <a:tab pos="1447800" algn="l"/>
                <a:tab pos="2171700" algn="l"/>
                <a:tab pos="2895600" algn="l"/>
              </a:tabLst>
              <a:defRPr sz="1200" smtClean="0">
                <a:solidFill>
                  <a:srgbClr val="000000"/>
                </a:solidFill>
                <a:latin typeface="Times New Roman" pitchFamily="18" charset="0"/>
              </a:defRPr>
            </a:lvl1pPr>
          </a:lstStyle>
          <a:p>
            <a:pPr>
              <a:defRPr/>
            </a:pPr>
            <a:endParaRPr lang="en-GB" dirty="0"/>
          </a:p>
        </p:txBody>
      </p:sp>
      <p:sp>
        <p:nvSpPr>
          <p:cNvPr id="3079"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hangingPunct="0">
              <a:buClr>
                <a:srgbClr val="000000"/>
              </a:buClr>
              <a:buSzPct val="45000"/>
              <a:buFont typeface="Wingdings" pitchFamily="2" charset="2"/>
              <a:buNone/>
              <a:tabLst>
                <a:tab pos="723900" algn="l"/>
                <a:tab pos="1447800" algn="l"/>
                <a:tab pos="2171700" algn="l"/>
                <a:tab pos="2895600" algn="l"/>
              </a:tabLst>
              <a:defRPr sz="1200" smtClean="0">
                <a:solidFill>
                  <a:srgbClr val="000000"/>
                </a:solidFill>
                <a:latin typeface="Times New Roman" pitchFamily="18" charset="0"/>
              </a:defRPr>
            </a:lvl1pPr>
          </a:lstStyle>
          <a:p>
            <a:pPr>
              <a:defRPr/>
            </a:pPr>
            <a:fld id="{A5F55DC6-28C1-479E-A924-A0CCDD3428A0}" type="slidenum">
              <a:rPr lang="en-GB"/>
              <a:pPr>
                <a:defRPr/>
              </a:pPr>
              <a:t>‹#›</a:t>
            </a:fld>
            <a:endParaRPr lang="en-GB" dirty="0"/>
          </a:p>
        </p:txBody>
      </p:sp>
    </p:spTree>
    <p:extLst>
      <p:ext uri="{BB962C8B-B14F-4D97-AF65-F5344CB8AC3E}">
        <p14:creationId xmlns:p14="http://schemas.microsoft.com/office/powerpoint/2010/main" val="2295459559"/>
      </p:ext>
    </p:extLst>
  </p:cSld>
  <p:clrMap bg1="lt1" tx1="dk1" bg2="lt2" tx2="dk2" accent1="accent1" accent2="accent2" accent3="accent3" accent4="accent4" accent5="accent5" accent6="accent6" hlink="hlink" folHlink="folHlink"/>
  <p:hf sldNum="0" ftr="0" dt="0"/>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GB" dirty="0"/>
              <a:t>N.Morris</a:t>
            </a:r>
            <a:r>
              <a:rPr lang="en-GB" dirty="0"/>
              <a:t>, RN, NBCT</a:t>
            </a:r>
          </a:p>
        </p:txBody>
      </p:sp>
      <p:sp>
        <p:nvSpPr>
          <p:cNvPr id="133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13318" name="Text Box 2"/>
          <p:cNvSpPr txBox="1">
            <a:spLocks noGrp="1" noChangeArrowheads="1"/>
          </p:cNvSpPr>
          <p:nvPr>
            <p:ph type="body"/>
          </p:nvPr>
        </p:nvSpPr>
        <p:spPr>
          <a:xfrm>
            <a:off x="914400" y="4343400"/>
            <a:ext cx="5029200" cy="4114800"/>
          </a:xfrm>
          <a:noFill/>
          <a:ln/>
        </p:spPr>
        <p:txBody>
          <a:bodyPr wrap="none" anchor="ctr"/>
          <a:lstStyle/>
          <a:p>
            <a:r>
              <a:rPr lang="en-US" b="1" u="sng" dirty="0" smtClean="0"/>
              <a:t>ACTION POINTS</a:t>
            </a:r>
          </a:p>
          <a:p>
            <a:pPr>
              <a:buFont typeface="Wingdings" pitchFamily="2" charset="2"/>
              <a:buChar char="q"/>
            </a:pPr>
            <a:r>
              <a:rPr lang="en-US" dirty="0" smtClean="0"/>
              <a:t> Administer </a:t>
            </a:r>
            <a:r>
              <a:rPr lang="en-US" b="1" dirty="0" smtClean="0"/>
              <a:t>Pre-Test: Introduction to Health Careers</a:t>
            </a:r>
            <a:endParaRPr lang="en-US" dirty="0" smtClean="0"/>
          </a:p>
          <a:p>
            <a:endParaRPr lang="en-US" dirty="0" smtClean="0"/>
          </a:p>
          <a:p>
            <a:r>
              <a:rPr lang="en-US" b="1" i="0" dirty="0" smtClean="0"/>
              <a:t>Instructor: </a:t>
            </a:r>
            <a:r>
              <a:rPr lang="en-US" i="1" dirty="0" smtClean="0"/>
              <a:t>Today we are going to discuss Health Careers.  Each student should think of a health career.  Name a health career when you are called upon.   No </a:t>
            </a:r>
            <a:r>
              <a:rPr lang="en-US" i="1" dirty="0" smtClean="0">
                <a:solidFill>
                  <a:srgbClr val="C00000"/>
                </a:solidFill>
              </a:rPr>
              <a:t>duplications are allowed.</a:t>
            </a:r>
            <a:r>
              <a:rPr lang="en-US" dirty="0" smtClean="0">
                <a:solidFill>
                  <a:srgbClr val="C00000"/>
                </a:solidFill>
              </a:rPr>
              <a:t>  </a:t>
            </a:r>
          </a:p>
          <a:p>
            <a:endParaRPr lang="en-US" dirty="0" smtClean="0"/>
          </a:p>
          <a:p>
            <a:r>
              <a:rPr lang="en-US" b="1" dirty="0" smtClean="0">
                <a:solidFill>
                  <a:srgbClr val="C00000"/>
                </a:solidFill>
              </a:rPr>
              <a:t>[STOP TAPE – </a:t>
            </a:r>
            <a:r>
              <a:rPr lang="en-US" dirty="0" smtClean="0">
                <a:solidFill>
                  <a:srgbClr val="C00000"/>
                </a:solidFill>
              </a:rPr>
              <a:t>Restart when students are unable to name additional health careers</a:t>
            </a:r>
            <a:r>
              <a:rPr lang="en-US" b="1" dirty="0" smtClean="0">
                <a:solidFill>
                  <a:srgbClr val="C00000"/>
                </a:solidFill>
              </a:rPr>
              <a:t>]</a:t>
            </a:r>
          </a:p>
          <a:p>
            <a:endParaRPr lang="en-US" dirty="0" smtClean="0"/>
          </a:p>
          <a:p>
            <a:r>
              <a:rPr lang="en-US" b="1" i="0" dirty="0" smtClean="0"/>
              <a:t>Instructor: </a:t>
            </a:r>
            <a:r>
              <a:rPr lang="en-US" i="1" dirty="0" smtClean="0"/>
              <a:t>We were able to name several health careers, but there are over 200 different careers in health.  No matter your interest, there is a health career that fits your personality and the things that you like.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  </a:t>
            </a:r>
            <a:r>
              <a:rPr lang="en-US" b="0" i="1" dirty="0" smtClean="0"/>
              <a:t>(refer</a:t>
            </a:r>
            <a:r>
              <a:rPr lang="en-US" b="0" i="1" baseline="0" dirty="0" smtClean="0"/>
              <a:t> to </a:t>
            </a:r>
            <a:r>
              <a:rPr lang="en-US" b="1" i="1" baseline="0" dirty="0" smtClean="0"/>
              <a:t>Handout 1: Health Career Cluster Majors</a:t>
            </a:r>
            <a:r>
              <a:rPr lang="en-US" b="0" baseline="0" dirty="0" smtClean="0"/>
              <a:t>)</a:t>
            </a:r>
            <a:endParaRPr lang="en-US" b="1" dirty="0" smtClean="0"/>
          </a:p>
          <a:p>
            <a:pPr>
              <a:buFont typeface="Arial" pitchFamily="34" charset="0"/>
              <a:buChar char="•"/>
            </a:pPr>
            <a:r>
              <a:rPr lang="en-US" b="1" dirty="0" smtClean="0"/>
              <a:t> </a:t>
            </a:r>
            <a:r>
              <a:rPr lang="en-US" b="0" i="1" dirty="0" smtClean="0"/>
              <a:t>The Health Career Cluster is 1</a:t>
            </a:r>
            <a:r>
              <a:rPr lang="en-US" b="1" i="1" baseline="0" dirty="0" smtClean="0"/>
              <a:t> </a:t>
            </a:r>
            <a:r>
              <a:rPr lang="en-US" b="0" i="1" baseline="0" dirty="0" smtClean="0"/>
              <a:t>of the 16 South Carolina Personal Pathways career clusters</a:t>
            </a:r>
          </a:p>
          <a:p>
            <a:pPr>
              <a:buFont typeface="Arial" pitchFamily="34" charset="0"/>
              <a:buChar char="•"/>
            </a:pPr>
            <a:r>
              <a:rPr lang="en-US" b="0" i="1" baseline="0" dirty="0" smtClean="0"/>
              <a:t> There are 5 majors within the Health Career Cluster:</a:t>
            </a:r>
          </a:p>
          <a:p>
            <a:pPr lvl="1">
              <a:buFont typeface="Arial" pitchFamily="34" charset="0"/>
              <a:buChar char="•"/>
            </a:pPr>
            <a:r>
              <a:rPr lang="en-US" b="1" i="1" baseline="0" dirty="0" smtClean="0"/>
              <a:t>Biotechnology Research and Development </a:t>
            </a:r>
            <a:r>
              <a:rPr lang="en-US" b="0" i="1" baseline="0" dirty="0" smtClean="0"/>
              <a:t>– Pursues advances in science and technology to support and improve the diagnosis and treatment of disease.</a:t>
            </a:r>
          </a:p>
          <a:p>
            <a:pPr lvl="1">
              <a:buFont typeface="Arial" pitchFamily="34" charset="0"/>
              <a:buChar char="•"/>
            </a:pPr>
            <a:endParaRPr lang="en-US" b="0" i="1" baseline="0" dirty="0" smtClean="0"/>
          </a:p>
          <a:p>
            <a:pPr lvl="1">
              <a:buFont typeface="Arial" pitchFamily="34" charset="0"/>
              <a:buChar char="•"/>
            </a:pPr>
            <a:r>
              <a:rPr lang="en-US" b="1" i="1" baseline="0" dirty="0" smtClean="0"/>
              <a:t>Health Informatics </a:t>
            </a:r>
            <a:r>
              <a:rPr lang="en-US" b="0" i="1" baseline="0" dirty="0" smtClean="0"/>
              <a:t>– Manages and documents healthcare system information to support patient care.</a:t>
            </a:r>
          </a:p>
          <a:p>
            <a:pPr lvl="1">
              <a:buFont typeface="Arial" pitchFamily="34" charset="0"/>
              <a:buChar char="•"/>
            </a:pPr>
            <a:endParaRPr lang="en-US" b="0" i="1" baseline="0" dirty="0" smtClean="0"/>
          </a:p>
          <a:p>
            <a:pPr lvl="1">
              <a:buFont typeface="Arial" pitchFamily="34" charset="0"/>
              <a:buChar char="•"/>
            </a:pPr>
            <a:r>
              <a:rPr lang="en-US" b="1" i="1" baseline="0" dirty="0" smtClean="0"/>
              <a:t>Therapeutic Services </a:t>
            </a:r>
            <a:r>
              <a:rPr lang="en-US" b="0" i="1" baseline="0" dirty="0" smtClean="0"/>
              <a:t>– Counters the effects of disease and injury to maintain or improve the health of patients. Includes physicians, dentists, psychologists and others who assist in the delivery of care.</a:t>
            </a:r>
          </a:p>
          <a:p>
            <a:pPr lvl="1">
              <a:buFont typeface="Arial" pitchFamily="34" charset="0"/>
              <a:buChar char="•"/>
            </a:pPr>
            <a:endParaRPr lang="en-US" b="0" i="1" baseline="0" dirty="0" smtClean="0"/>
          </a:p>
          <a:p>
            <a:pPr lvl="1">
              <a:buFont typeface="Arial" pitchFamily="34" charset="0"/>
              <a:buChar char="•"/>
            </a:pPr>
            <a:r>
              <a:rPr lang="en-US" b="1" i="1" baseline="0" dirty="0" smtClean="0"/>
              <a:t>Support Services </a:t>
            </a:r>
            <a:r>
              <a:rPr lang="en-US" b="0" i="1" baseline="0" dirty="0" smtClean="0"/>
              <a:t>– Creates and maintains a healthcare delivery environment that supports diagnosis and therapy to ensure the safe and efficient delivery of care.</a:t>
            </a:r>
          </a:p>
          <a:p>
            <a:pPr lvl="1">
              <a:buFont typeface="Arial" pitchFamily="34" charset="0"/>
              <a:buChar char="•"/>
            </a:pPr>
            <a:endParaRPr lang="en-US" b="0" i="1" baseline="0" dirty="0" smtClean="0"/>
          </a:p>
          <a:p>
            <a:pPr lvl="1">
              <a:buFont typeface="Arial" pitchFamily="34" charset="0"/>
              <a:buChar char="•"/>
            </a:pPr>
            <a:r>
              <a:rPr lang="en-US" b="1" i="1" baseline="0" dirty="0" smtClean="0"/>
              <a:t>Diagnostic Services </a:t>
            </a:r>
            <a:r>
              <a:rPr lang="en-US" b="0" i="1" baseline="0" dirty="0" smtClean="0"/>
              <a:t>– Analyzes and records the state of a patients health at the time of the examination. Includes the technicians who conduct procedures to provide the physician with the necessary information.</a:t>
            </a:r>
          </a:p>
        </p:txBody>
      </p:sp>
      <p:sp>
        <p:nvSpPr>
          <p:cNvPr id="4" name="Header Placeholder 3"/>
          <p:cNvSpPr>
            <a:spLocks noGrp="1"/>
          </p:cNvSpPr>
          <p:nvPr>
            <p:ph type="hdr" idx="10"/>
          </p:nvPr>
        </p:nvSpPr>
        <p:spPr/>
        <p:txBody>
          <a:bodyPr/>
          <a:lstStyle/>
          <a:p>
            <a:pPr>
              <a:defRPr/>
            </a:pPr>
            <a:r>
              <a:rPr lang="en-GB" dirty="0" smtClean="0"/>
              <a:t>N.Morris</a:t>
            </a:r>
            <a:r>
              <a:rPr lang="en-GB" dirty="0" smtClean="0"/>
              <a:t>, RN, NBCT</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1" dirty="0" smtClean="0"/>
              <a:t>Instructor:  </a:t>
            </a:r>
            <a:r>
              <a:rPr lang="en-US" b="0" i="1" dirty="0" smtClean="0"/>
              <a:t>(reference </a:t>
            </a:r>
            <a:r>
              <a:rPr lang="en-US" b="1" i="1" dirty="0" smtClean="0"/>
              <a:t>Handout 2: </a:t>
            </a:r>
            <a:r>
              <a:rPr lang="en-US" sz="1200" b="1" i="1" kern="1200" dirty="0" smtClean="0">
                <a:solidFill>
                  <a:srgbClr val="000000"/>
                </a:solidFill>
                <a:latin typeface="Times New Roman" pitchFamily="18" charset="0"/>
                <a:ea typeface="+mn-ea"/>
                <a:cs typeface="+mn-cs"/>
              </a:rPr>
              <a:t>South Carolina Inventory of Health Care Training Programs</a:t>
            </a:r>
            <a:r>
              <a:rPr lang="en-US" sz="1200" b="0" i="1" kern="1200" dirty="0" smtClean="0">
                <a:solidFill>
                  <a:srgbClr val="000000"/>
                </a:solidFill>
                <a:latin typeface="Times New Roman" pitchFamily="18" charset="0"/>
                <a:ea typeface="+mn-ea"/>
                <a:cs typeface="+mn-cs"/>
              </a:rPr>
              <a:t>)</a:t>
            </a:r>
            <a:endParaRPr lang="en-US" sz="1200" b="1" i="1" kern="1200" dirty="0" smtClean="0">
              <a:solidFill>
                <a:srgbClr val="000000"/>
              </a:solidFill>
              <a:latin typeface="Times New Roman" pitchFamily="18" charset="0"/>
              <a:ea typeface="+mn-ea"/>
              <a:cs typeface="+mn-cs"/>
            </a:endParaRPr>
          </a:p>
          <a:p>
            <a:endParaRPr lang="en-US" b="1" i="1" dirty="0" smtClean="0"/>
          </a:p>
          <a:p>
            <a:pPr>
              <a:buFont typeface="Wingdings" pitchFamily="2" charset="2"/>
              <a:buChar char="§"/>
            </a:pPr>
            <a:r>
              <a:rPr lang="en-US" b="1" i="1" dirty="0" smtClean="0"/>
              <a:t> </a:t>
            </a:r>
            <a:r>
              <a:rPr lang="en-US" b="0" i="1" dirty="0" smtClean="0"/>
              <a:t>Educational</a:t>
            </a:r>
            <a:r>
              <a:rPr lang="en-US" b="0" i="1" baseline="0" dirty="0" smtClean="0"/>
              <a:t> requirements can last anywhere from a few months to receive special certifications like a CNA (certified nursing assistant) to a 2-year degree like a dental hygiene or physical therapy assisting to a 4-year degree like health promotion or medical technology or more like dental medicine or medicine </a:t>
            </a:r>
          </a:p>
          <a:p>
            <a:pPr>
              <a:buFont typeface="Wingdings" pitchFamily="2" charset="2"/>
              <a:buChar char="§"/>
            </a:pPr>
            <a:endParaRPr lang="en-US" b="0" i="1" baseline="0" dirty="0" smtClean="0"/>
          </a:p>
          <a:p>
            <a:pPr>
              <a:buFont typeface="Wingdings" pitchFamily="2" charset="2"/>
              <a:buChar char="§"/>
            </a:pPr>
            <a:r>
              <a:rPr lang="en-US" b="0" i="1" baseline="0" dirty="0" smtClean="0"/>
              <a:t> An internship, practicum or residency that varies in length may be required to successfully complete a health professions training program or prior to be able to fully practice within a profession of health</a:t>
            </a:r>
          </a:p>
          <a:p>
            <a:pPr>
              <a:buFont typeface="Wingdings" pitchFamily="2" charset="2"/>
              <a:buChar char="§"/>
            </a:pPr>
            <a:endParaRPr lang="en-US" b="0" baseline="0" dirty="0" smtClean="0"/>
          </a:p>
          <a:p>
            <a:pPr>
              <a:buFont typeface="Wingdings" pitchFamily="2" charset="2"/>
              <a:buChar char="§"/>
            </a:pPr>
            <a:r>
              <a:rPr lang="en-US" b="0" baseline="0" dirty="0" smtClean="0"/>
              <a:t> </a:t>
            </a:r>
            <a:r>
              <a:rPr lang="en-US" b="0" i="1" baseline="0" dirty="0" smtClean="0"/>
              <a:t>Having a basic foundation in math, biology, anatomy and communications helps students at each level of education. Understand the importance and relevance of what you are learning in the classroom now  as the foundation for what you will learn in college, which will serve as the foundation to what you will need once you enter the profession. </a:t>
            </a:r>
          </a:p>
          <a:p>
            <a:pPr>
              <a:buFont typeface="Wingdings" pitchFamily="2" charset="2"/>
              <a:buChar char="§"/>
            </a:pPr>
            <a:endParaRPr lang="en-US" b="0" i="1" baseline="0" dirty="0" smtClean="0"/>
          </a:p>
          <a:p>
            <a:pPr>
              <a:buFont typeface="Wingdings" pitchFamily="2" charset="2"/>
              <a:buChar char="§"/>
            </a:pPr>
            <a:r>
              <a:rPr lang="en-US" b="0" i="1" baseline="0" dirty="0" smtClean="0"/>
              <a:t> Learning good study habits is a vital element to success!</a:t>
            </a:r>
            <a:endParaRPr lang="en-US" b="1" i="1" dirty="0"/>
          </a:p>
        </p:txBody>
      </p:sp>
      <p:sp>
        <p:nvSpPr>
          <p:cNvPr id="4" name="Header Placeholder 3"/>
          <p:cNvSpPr>
            <a:spLocks noGrp="1"/>
          </p:cNvSpPr>
          <p:nvPr>
            <p:ph type="hdr" idx="10"/>
          </p:nvPr>
        </p:nvSpPr>
        <p:spPr/>
        <p:txBody>
          <a:bodyPr/>
          <a:lstStyle/>
          <a:p>
            <a:pPr>
              <a:defRPr/>
            </a:pPr>
            <a:r>
              <a:rPr lang="en-GB" dirty="0" smtClean="0"/>
              <a:t>N.Morris</a:t>
            </a:r>
            <a:r>
              <a:rPr lang="en-GB" dirty="0" smtClean="0"/>
              <a:t>, RN, NBCT</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dirty="0" err="1" smtClean="0"/>
              <a:t>N.Morris</a:t>
            </a:r>
            <a:r>
              <a:rPr lang="en-GB" dirty="0" smtClean="0"/>
              <a:t>, RN, NBCT</a:t>
            </a:r>
            <a:endParaRPr lang="en-GB" dirty="0"/>
          </a:p>
        </p:txBody>
      </p:sp>
    </p:spTree>
    <p:extLst>
      <p:ext uri="{BB962C8B-B14F-4D97-AF65-F5344CB8AC3E}">
        <p14:creationId xmlns:p14="http://schemas.microsoft.com/office/powerpoint/2010/main" val="47917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GB" dirty="0"/>
              <a:t>N.Morris</a:t>
            </a:r>
            <a:r>
              <a:rPr lang="en-GB" dirty="0"/>
              <a:t>, RN, NBCT</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a:buFont typeface="Wingdings" pitchFamily="2" charset="2"/>
              <a:buNone/>
            </a:pPr>
            <a:r>
              <a:rPr lang="en-US" b="1" u="sng" dirty="0" smtClean="0"/>
              <a:t>ACTION POINTS</a:t>
            </a:r>
            <a:r>
              <a:rPr lang="en-US" dirty="0" smtClean="0"/>
              <a:t> </a:t>
            </a:r>
          </a:p>
          <a:p>
            <a:pPr>
              <a:buFont typeface="Wingdings" pitchFamily="2" charset="2"/>
              <a:buChar char="q"/>
            </a:pPr>
            <a:r>
              <a:rPr lang="en-US" dirty="0" smtClean="0"/>
              <a:t> Review slide</a:t>
            </a:r>
          </a:p>
          <a:p>
            <a:pPr>
              <a:buFont typeface="Wingdings" pitchFamily="2" charset="2"/>
              <a:buChar char="q"/>
            </a:pPr>
            <a:endParaRPr lang="en-US" dirty="0" smtClean="0"/>
          </a:p>
          <a:p>
            <a:pPr>
              <a:buFont typeface="Wingdings" pitchFamily="2" charset="2"/>
              <a:buNone/>
            </a:pPr>
            <a:r>
              <a:rPr lang="en-US" b="1" dirty="0" smtClean="0"/>
              <a:t>Instructor: </a:t>
            </a:r>
          </a:p>
          <a:p>
            <a:pPr>
              <a:buFont typeface="Arial" pitchFamily="34" charset="0"/>
              <a:buChar char="•"/>
            </a:pPr>
            <a:r>
              <a:rPr lang="en-US" b="0" baseline="0" dirty="0" smtClean="0"/>
              <a:t> </a:t>
            </a:r>
            <a:r>
              <a:rPr lang="en-US" b="0" i="1" baseline="0" dirty="0" smtClean="0"/>
              <a:t>With the wide array of health careers, you should be able to identify a profession that will allow you to do some of the things that you enjoy doing as a part of your job responsibilities.</a:t>
            </a:r>
          </a:p>
          <a:p>
            <a:pPr>
              <a:buFont typeface="Arial" pitchFamily="34" charset="0"/>
              <a:buChar char="•"/>
            </a:pPr>
            <a:endParaRPr lang="en-US" b="0" i="1" baseline="0" dirty="0" smtClean="0"/>
          </a:p>
          <a:p>
            <a:pPr>
              <a:buFont typeface="Arial" pitchFamily="34" charset="0"/>
              <a:buChar char="•"/>
            </a:pPr>
            <a:r>
              <a:rPr lang="en-US" b="0" i="1" baseline="0" dirty="0" smtClean="0"/>
              <a:t>Talking with practicing health professionals about what they do, the education and training required will be useful in helping you to explore careers.</a:t>
            </a:r>
          </a:p>
          <a:p>
            <a:pPr>
              <a:buFont typeface="Arial" pitchFamily="34" charset="0"/>
              <a:buChar char="•"/>
            </a:pPr>
            <a:endParaRPr lang="en-US" b="0" baseline="0" dirty="0" smtClean="0"/>
          </a:p>
          <a:p>
            <a:pPr>
              <a:buFont typeface="Arial" pitchFamily="34" charset="0"/>
              <a:buChar char="•"/>
            </a:pPr>
            <a:r>
              <a:rPr lang="en-US" b="0" baseline="0" dirty="0" smtClean="0"/>
              <a:t> </a:t>
            </a:r>
            <a:r>
              <a:rPr lang="en-US" b="0" i="1" baseline="0" dirty="0" smtClean="0"/>
              <a:t>Participating in service learning projects and volunteering at a hospital, clinic or other health-related facility will give you the opportunity to have an inside view to health careers while making an impact within the community that you live. </a:t>
            </a:r>
          </a:p>
          <a:p>
            <a:pPr>
              <a:buFont typeface="Arial" pitchFamily="34" charset="0"/>
              <a:buChar char="•"/>
            </a:pPr>
            <a:endParaRPr lang="en-US" b="0" i="1" baseline="0"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r>
              <a:rPr lang="en-US" b="1" i="1" dirty="0" smtClean="0"/>
              <a:t> </a:t>
            </a:r>
            <a:r>
              <a:rPr lang="en-US" b="0" i="1" dirty="0" smtClean="0"/>
              <a:t>Becoming</a:t>
            </a:r>
            <a:r>
              <a:rPr lang="en-US" b="0" i="1" baseline="0" dirty="0" smtClean="0"/>
              <a:t> involved in programs like the South Carolina AHEC Health Careers Program and HOSA can assist you in exploring health careers and developing a plan. The career specialist and/or guidance counselor in your school is also a great resource. </a:t>
            </a:r>
          </a:p>
          <a:p>
            <a:pPr>
              <a:buFont typeface="Arial" pitchFamily="34" charset="0"/>
              <a:buNone/>
            </a:pPr>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ACTION</a:t>
            </a:r>
            <a:r>
              <a:rPr lang="en-US" b="1" u="sng" baseline="0" dirty="0" smtClean="0"/>
              <a:t> POINTS</a:t>
            </a:r>
          </a:p>
          <a:p>
            <a:pPr>
              <a:buFont typeface="Wingdings" pitchFamily="2" charset="2"/>
              <a:buChar char="q"/>
            </a:pPr>
            <a:r>
              <a:rPr lang="en-US" b="0" u="none" baseline="0" dirty="0" smtClean="0"/>
              <a:t> Ask for questions</a:t>
            </a:r>
          </a:p>
          <a:p>
            <a:pPr>
              <a:buFont typeface="Wingdings" pitchFamily="2" charset="2"/>
              <a:buChar char="q"/>
            </a:pPr>
            <a:r>
              <a:rPr lang="en-US" b="0" u="none" baseline="0" dirty="0" smtClean="0"/>
              <a:t> Facilitate Health Career Jeopardy </a:t>
            </a:r>
            <a:r>
              <a:rPr lang="en-US" b="0" i="1" u="none" baseline="0" dirty="0" smtClean="0"/>
              <a:t>(optional)</a:t>
            </a:r>
          </a:p>
          <a:p>
            <a:pPr>
              <a:buFont typeface="Wingdings" pitchFamily="2" charset="2"/>
              <a:buChar char="q"/>
            </a:pPr>
            <a:r>
              <a:rPr lang="en-US" b="0" i="0" u="none" baseline="0" dirty="0" smtClean="0"/>
              <a:t> Disseminate </a:t>
            </a:r>
            <a:r>
              <a:rPr lang="en-US" b="1" i="0" u="none" baseline="0" dirty="0" smtClean="0"/>
              <a:t>Post-Test: Introduction to Health Careers</a:t>
            </a:r>
          </a:p>
        </p:txBody>
      </p:sp>
      <p:sp>
        <p:nvSpPr>
          <p:cNvPr id="4" name="Header Placeholder 3"/>
          <p:cNvSpPr>
            <a:spLocks noGrp="1"/>
          </p:cNvSpPr>
          <p:nvPr>
            <p:ph type="hdr" idx="10"/>
          </p:nvPr>
        </p:nvSpPr>
        <p:spPr/>
        <p:txBody>
          <a:bodyPr/>
          <a:lstStyle/>
          <a:p>
            <a:pPr>
              <a:defRPr/>
            </a:pPr>
            <a:r>
              <a:rPr lang="en-GB" dirty="0" smtClean="0"/>
              <a:t>N.Morris</a:t>
            </a:r>
            <a:r>
              <a:rPr lang="en-GB" dirty="0" smtClean="0"/>
              <a:t>, RN, NBCT</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idx="10"/>
          </p:nvPr>
        </p:nvSpPr>
        <p:spPr/>
        <p:txBody>
          <a:bodyPr/>
          <a:lstStyle/>
          <a:p>
            <a:pPr>
              <a:defRPr/>
            </a:pPr>
            <a:r>
              <a:rPr lang="en-GB" dirty="0" smtClean="0"/>
              <a:t>N.Morris</a:t>
            </a:r>
            <a:r>
              <a:rPr lang="en-GB" dirty="0" smtClean="0"/>
              <a:t>, RN, NBCT</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0D3BE52-BA0D-8A4D-A196-6C13897A0D51}" type="slidenum">
              <a:rPr lang="en-US"/>
              <a:pPr/>
              <a:t>21</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GB" dirty="0"/>
              <a:t>N.Morris</a:t>
            </a:r>
            <a:r>
              <a:rPr lang="en-GB" dirty="0"/>
              <a:t>, RN, NBCT</a:t>
            </a:r>
          </a:p>
        </p:txBody>
      </p:sp>
      <p:sp>
        <p:nvSpPr>
          <p:cNvPr id="143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14342" name="Text Box 2"/>
          <p:cNvSpPr txBox="1">
            <a:spLocks noGrp="1" noChangeArrowheads="1"/>
          </p:cNvSpPr>
          <p:nvPr>
            <p:ph type="body"/>
          </p:nvPr>
        </p:nvSpPr>
        <p:spPr>
          <a:xfrm>
            <a:off x="914400" y="4343400"/>
            <a:ext cx="5029200" cy="4114800"/>
          </a:xfrm>
          <a:noFill/>
          <a:ln/>
        </p:spPr>
        <p:txBody>
          <a:bodyPr wrap="none" anchor="ctr"/>
          <a:lstStyle/>
          <a:p>
            <a:r>
              <a:rPr lang="en-US" b="1" u="sng" dirty="0" smtClean="0"/>
              <a:t>ACTION POINTS</a:t>
            </a:r>
          </a:p>
          <a:p>
            <a:pPr>
              <a:buFont typeface="Wingdings" pitchFamily="2" charset="2"/>
              <a:buChar char="q"/>
            </a:pPr>
            <a:r>
              <a:rPr lang="en-US" dirty="0" smtClean="0"/>
              <a:t> Read slide.</a:t>
            </a:r>
          </a:p>
          <a:p>
            <a:endParaRPr lang="en-US" dirty="0" smtClean="0"/>
          </a:p>
          <a:p>
            <a:r>
              <a:rPr lang="en-US" b="1" i="0" dirty="0" smtClean="0"/>
              <a:t>Instructor:   </a:t>
            </a:r>
            <a:r>
              <a:rPr lang="en-US" b="0" i="1" dirty="0" smtClean="0"/>
              <a:t>Healthcare</a:t>
            </a:r>
            <a:r>
              <a:rPr lang="en-US" b="0" i="1" baseline="0" dirty="0" smtClean="0"/>
              <a:t> is always changing to meet the needs of population. </a:t>
            </a:r>
          </a:p>
          <a:p>
            <a:endParaRPr lang="en-US" b="0" i="0" baseline="0" dirty="0" smtClean="0"/>
          </a:p>
          <a:p>
            <a:pPr>
              <a:buFont typeface="Arial" pitchFamily="34" charset="0"/>
              <a:buChar char="•"/>
            </a:pPr>
            <a:r>
              <a:rPr lang="en-US" b="0" i="0" baseline="0" dirty="0" smtClean="0"/>
              <a:t> </a:t>
            </a:r>
            <a:r>
              <a:rPr lang="en-US" b="0" i="1" baseline="0" dirty="0" smtClean="0"/>
              <a:t>Technology is being used to increase the quality and availability of healthcare resources to residents of the more rural areas of the state.</a:t>
            </a:r>
          </a:p>
          <a:p>
            <a:pPr>
              <a:buFont typeface="Arial" pitchFamily="34" charset="0"/>
              <a:buChar char="•"/>
            </a:pPr>
            <a:endParaRPr lang="en-US" b="0" i="1" baseline="0" dirty="0" smtClean="0"/>
          </a:p>
          <a:p>
            <a:pPr>
              <a:buFont typeface="Arial" pitchFamily="34" charset="0"/>
              <a:buChar char="•"/>
            </a:pPr>
            <a:r>
              <a:rPr lang="en-US" b="0" i="1" baseline="0" dirty="0" smtClean="0"/>
              <a:t> Question:	What is considered a “rural” area?</a:t>
            </a:r>
          </a:p>
          <a:p>
            <a:pPr>
              <a:buFont typeface="Arial" pitchFamily="34" charset="0"/>
              <a:buNone/>
            </a:pPr>
            <a:r>
              <a:rPr lang="en-US" b="0" i="1" baseline="0" dirty="0" smtClean="0"/>
              <a:t>  Answer:	An area that is not developed, often called “the country”, and consists largely of farms and undeveloped land.</a:t>
            </a:r>
          </a:p>
          <a:p>
            <a:pPr>
              <a:buFont typeface="Arial" pitchFamily="34" charset="0"/>
              <a:buChar char="•"/>
            </a:pPr>
            <a:endParaRPr lang="en-US" b="1" i="0" baseline="0" dirty="0" smtClean="0"/>
          </a:p>
          <a:p>
            <a:pPr>
              <a:buFont typeface="Arial" pitchFamily="34" charset="0"/>
              <a:buChar char="•"/>
            </a:pPr>
            <a:r>
              <a:rPr lang="en-US" i="1" dirty="0" smtClean="0"/>
              <a:t>Does anyone have living grandparents or great-grandparents?  How old are they?   This is evidence that people are living longer lives.  Not long ago, people could only expect to live to just over 50.  Now, due to advances in medicine, nutrition, and fitness, people can expect to live to over 70 years old.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p>
            <a:r>
              <a:rPr lang="en-GB" dirty="0"/>
              <a:t>N.Morris</a:t>
            </a:r>
            <a:r>
              <a:rPr lang="en-GB" dirty="0"/>
              <a:t>, RN, NBCT</a:t>
            </a: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p:spPr>
        <p:txBody>
          <a:bodyPr/>
          <a:lstStyle/>
          <a:p>
            <a:r>
              <a:rPr lang="en-US" b="1" u="sng" dirty="0" smtClean="0"/>
              <a:t>ACTION POINTS</a:t>
            </a:r>
          </a:p>
          <a:p>
            <a:pPr>
              <a:buFont typeface="Wingdings" pitchFamily="2" charset="2"/>
              <a:buChar char="q"/>
            </a:pPr>
            <a:r>
              <a:rPr lang="en-US" dirty="0" smtClean="0"/>
              <a:t> Review slide to demonstrate how Americans are living longer lives.  </a:t>
            </a:r>
          </a:p>
          <a:p>
            <a:pPr>
              <a:buFont typeface="Wingdings" pitchFamily="2" charset="2"/>
              <a:buChar char="q"/>
            </a:pPr>
            <a:endParaRPr lang="en-US" dirty="0" smtClean="0"/>
          </a:p>
          <a:p>
            <a:pPr>
              <a:buFont typeface="Wingdings" pitchFamily="2" charset="2"/>
              <a:buNone/>
            </a:pPr>
            <a:r>
              <a:rPr lang="en-US" b="1" i="0" dirty="0" smtClean="0"/>
              <a:t>Instructor: </a:t>
            </a:r>
            <a:r>
              <a:rPr lang="en-US" i="1" dirty="0" smtClean="0"/>
              <a:t>What is Gerontology?  Gerontology is defined as the study of older individuals and the process of aging itself.  There will be more job opportunities in this field because of an increasing number of older patients.  What jobs could be affected?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GB" dirty="0"/>
              <a:t>N.Morris</a:t>
            </a:r>
            <a:r>
              <a:rPr lang="en-GB" dirty="0"/>
              <a:t>, RN, NBCT</a:t>
            </a:r>
          </a:p>
        </p:txBody>
      </p:sp>
      <p:sp>
        <p:nvSpPr>
          <p:cNvPr id="163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16390" name="Text Box 2"/>
          <p:cNvSpPr txBox="1">
            <a:spLocks noGrp="1" noChangeArrowheads="1"/>
          </p:cNvSpPr>
          <p:nvPr>
            <p:ph type="body"/>
          </p:nvPr>
        </p:nvSpPr>
        <p:spPr>
          <a:xfrm>
            <a:off x="914400" y="4343400"/>
            <a:ext cx="5029200" cy="4114800"/>
          </a:xfrm>
          <a:noFill/>
          <a:ln/>
        </p:spPr>
        <p:txBody>
          <a:bodyPr wrap="none" anchor="ctr"/>
          <a:lstStyle/>
          <a:p>
            <a:r>
              <a:rPr lang="en-US" b="1" u="sng" dirty="0" smtClean="0"/>
              <a:t>ACTION POINTS</a:t>
            </a:r>
          </a:p>
          <a:p>
            <a:pPr>
              <a:buFont typeface="Wingdings" pitchFamily="2" charset="2"/>
              <a:buChar char="q"/>
            </a:pPr>
            <a:r>
              <a:rPr lang="en-US" dirty="0" smtClean="0"/>
              <a:t> Read slide</a:t>
            </a:r>
          </a:p>
          <a:p>
            <a:pPr>
              <a:buFont typeface="Wingdings" pitchFamily="2" charset="2"/>
              <a:buChar char="q"/>
            </a:pPr>
            <a:endParaRPr lang="en-US" dirty="0" smtClean="0"/>
          </a:p>
          <a:p>
            <a:r>
              <a:rPr lang="en-US" b="1" i="0" dirty="0" smtClean="0"/>
              <a:t>Instructor: </a:t>
            </a:r>
            <a:r>
              <a:rPr lang="en-US" i="1" dirty="0" smtClean="0"/>
              <a:t>What are some possible challenges that could affect healthcare in the future?</a:t>
            </a:r>
          </a:p>
          <a:p>
            <a:endParaRPr lang="en-US" i="1" dirty="0" smtClean="0"/>
          </a:p>
          <a:p>
            <a:endParaRPr lang="en-US" i="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p>
            <a:r>
              <a:rPr lang="en-GB" dirty="0"/>
              <a:t>N.Morris</a:t>
            </a:r>
            <a:r>
              <a:rPr lang="en-GB" dirty="0"/>
              <a:t>, RN, NBCT</a:t>
            </a:r>
          </a:p>
        </p:txBody>
      </p:sp>
      <p:sp>
        <p:nvSpPr>
          <p:cNvPr id="174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15362" name="Text Box 2"/>
          <p:cNvSpPr txBox="1">
            <a:spLocks noGrp="1" noChangeArrowheads="1"/>
          </p:cNvSpPr>
          <p:nvPr>
            <p:ph type="body"/>
          </p:nvPr>
        </p:nvSpPr>
        <p:spPr>
          <a:xfrm>
            <a:off x="914400" y="4343400"/>
            <a:ext cx="5029200" cy="4114800"/>
          </a:xfrm>
          <a:ln/>
        </p:spPr>
        <p:txBody>
          <a:bodyPr wrap="none" anchor="ctr"/>
          <a:lstStyle/>
          <a:p>
            <a:pPr>
              <a:defRPr/>
            </a:pPr>
            <a:r>
              <a:rPr lang="en-US" b="1" u="sng" dirty="0" smtClean="0"/>
              <a:t>ACTION POINTS</a:t>
            </a:r>
          </a:p>
          <a:p>
            <a:pPr>
              <a:buFont typeface="Wingdings" pitchFamily="2" charset="2"/>
              <a:buChar char="q"/>
              <a:defRPr/>
            </a:pPr>
            <a:r>
              <a:rPr lang="en-US" dirty="0" smtClean="0"/>
              <a:t> Review slide.</a:t>
            </a:r>
          </a:p>
          <a:p>
            <a:pPr>
              <a:buFont typeface="Wingdings" pitchFamily="2" charset="2"/>
              <a:buChar char="q"/>
              <a:defRPr/>
            </a:pPr>
            <a:r>
              <a:rPr lang="en-US" dirty="0" smtClean="0"/>
              <a:t>  Discuss the pros and cons of shorter trainings for careers.   </a:t>
            </a:r>
          </a:p>
          <a:p>
            <a:pPr>
              <a:defRPr/>
            </a:pPr>
            <a:endParaRPr lang="en-US" dirty="0" smtClean="0"/>
          </a:p>
          <a:p>
            <a:pPr>
              <a:defRPr/>
            </a:pPr>
            <a:r>
              <a:rPr lang="en-US" b="1" dirty="0" smtClean="0"/>
              <a:t>Instructor:  </a:t>
            </a:r>
            <a:r>
              <a:rPr lang="en-US" i="1" dirty="0" smtClean="0"/>
              <a:t>When people live longer, you have an increase in the population, and possibly the emergence of new illnesses. This will result in: </a:t>
            </a:r>
          </a:p>
          <a:p>
            <a:pPr marL="228600" indent="-228600">
              <a:buFont typeface="Times New Roman" pitchFamily="18" charset="0"/>
              <a:buAutoNum type="arabicParenR"/>
              <a:defRPr/>
            </a:pPr>
            <a:r>
              <a:rPr lang="en-US" i="1" dirty="0" smtClean="0"/>
              <a:t>A need for more health professionals</a:t>
            </a:r>
          </a:p>
          <a:p>
            <a:pPr marL="228600" indent="-228600">
              <a:buFont typeface="Times New Roman" pitchFamily="18" charset="0"/>
              <a:buAutoNum type="arabicParenR"/>
              <a:defRPr/>
            </a:pPr>
            <a:r>
              <a:rPr lang="en-US" i="1" dirty="0" smtClean="0"/>
              <a:t>A need for the development of new health specialty areas and training programs</a:t>
            </a:r>
          </a:p>
          <a:p>
            <a:pPr marL="228600" indent="-228600">
              <a:buFont typeface="Times New Roman" pitchFamily="18" charset="0"/>
              <a:buAutoNum type="arabicParenR"/>
              <a:defRPr/>
            </a:pPr>
            <a:r>
              <a:rPr lang="en-US" i="1" dirty="0" smtClean="0"/>
              <a:t>A need to expand the way healthcare is delivered</a:t>
            </a:r>
            <a:endParaRPr lang="en-US" b="1" i="1" dirty="0" smtClean="0"/>
          </a:p>
          <a:p>
            <a:pPr>
              <a:defRPr/>
            </a:pPr>
            <a:endParaRPr lang="en-US" dirty="0" smtClean="0"/>
          </a:p>
          <a:p>
            <a:pPr>
              <a:defRPr/>
            </a:pPr>
            <a:r>
              <a:rPr lang="en-US" b="1" i="1" dirty="0" smtClean="0"/>
              <a:t>Instructor: </a:t>
            </a:r>
            <a:r>
              <a:rPr lang="en-US" i="1" dirty="0" smtClean="0"/>
              <a:t>What are the pros and cons of the shortening health profession training programs? Will professionals be trained as well if a training program is shortened? Could the cost of training be less expensive?</a:t>
            </a:r>
            <a:endParaRPr lang="en-US" b="1" i="1" dirty="0" smtClean="0"/>
          </a:p>
          <a:p>
            <a:pPr>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GB" dirty="0"/>
              <a:t>N.Morris</a:t>
            </a:r>
            <a:r>
              <a:rPr lang="en-GB" dirty="0"/>
              <a:t>, RN, NBCT</a:t>
            </a:r>
          </a:p>
        </p:txBody>
      </p:sp>
      <p:sp>
        <p:nvSpPr>
          <p:cNvPr id="184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18438" name="Text Box 2"/>
          <p:cNvSpPr txBox="1">
            <a:spLocks noGrp="1" noChangeArrowheads="1"/>
          </p:cNvSpPr>
          <p:nvPr>
            <p:ph type="body"/>
          </p:nvPr>
        </p:nvSpPr>
        <p:spPr>
          <a:xfrm>
            <a:off x="914400" y="4343400"/>
            <a:ext cx="5029200" cy="4114800"/>
          </a:xfrm>
          <a:noFill/>
          <a:ln/>
        </p:spPr>
        <p:txBody>
          <a:bodyPr wrap="none" anchor="ctr"/>
          <a:lstStyle/>
          <a:p>
            <a:r>
              <a:rPr lang="en-US" b="1" u="sng" dirty="0" smtClean="0"/>
              <a:t>ACTION POINTS</a:t>
            </a:r>
          </a:p>
          <a:p>
            <a:pPr>
              <a:buFont typeface="Wingdings" pitchFamily="2" charset="2"/>
              <a:buChar char="q"/>
            </a:pPr>
            <a:r>
              <a:rPr lang="en-US" dirty="0" smtClean="0"/>
              <a:t> Review slide</a:t>
            </a:r>
          </a:p>
          <a:p>
            <a:pPr>
              <a:buFont typeface="Wingdings" pitchFamily="2" charset="2"/>
              <a:buChar char="q"/>
            </a:pPr>
            <a:r>
              <a:rPr lang="en-US" dirty="0" smtClean="0"/>
              <a:t> Distribute </a:t>
            </a:r>
            <a:r>
              <a:rPr lang="en-US" b="1" dirty="0" smtClean="0"/>
              <a:t>HANDOUT 2: </a:t>
            </a:r>
            <a:r>
              <a:rPr lang="en-US" sz="1200" b="1" kern="1200" dirty="0" smtClean="0">
                <a:solidFill>
                  <a:srgbClr val="000000"/>
                </a:solidFill>
                <a:latin typeface="Times New Roman" pitchFamily="18" charset="0"/>
                <a:ea typeface="+mn-ea"/>
                <a:cs typeface="+mn-cs"/>
              </a:rPr>
              <a:t>South Carolina Inventory of Health Care Training Programs</a:t>
            </a:r>
            <a:endParaRPr lang="en-US" b="1" dirty="0" smtClean="0"/>
          </a:p>
          <a:p>
            <a:pPr>
              <a:buFont typeface="Wingdings" pitchFamily="2" charset="2"/>
              <a:buChar char="q"/>
            </a:pPr>
            <a:r>
              <a:rPr lang="en-US" b="1" dirty="0" smtClean="0"/>
              <a:t> </a:t>
            </a:r>
            <a:r>
              <a:rPr lang="en-US" dirty="0" smtClean="0"/>
              <a:t>Allow time for reading and discussion</a:t>
            </a:r>
          </a:p>
          <a:p>
            <a:pPr>
              <a:buFont typeface="Wingdings" pitchFamily="2" charset="2"/>
              <a:buChar char="q"/>
            </a:pPr>
            <a:endParaRPr lang="en-US" dirty="0" smtClean="0"/>
          </a:p>
          <a:p>
            <a:pPr>
              <a:buFont typeface="Wingdings" pitchFamily="2" charset="2"/>
              <a:buNone/>
            </a:pPr>
            <a:r>
              <a:rPr lang="en-US" b="1" dirty="0" smtClean="0"/>
              <a:t>Instructor: </a:t>
            </a:r>
          </a:p>
          <a:p>
            <a:pPr>
              <a:buFont typeface="Arial" charset="0"/>
              <a:buChar char="•"/>
            </a:pPr>
            <a:r>
              <a:rPr lang="en-US" b="1" dirty="0" smtClean="0"/>
              <a:t> </a:t>
            </a:r>
            <a:r>
              <a:rPr lang="en-US" i="1" dirty="0" smtClean="0"/>
              <a:t>Improved technology will result in the development of new professions that will require employees with computer skills. Even current health careers are increasing the use of technology and the need for computer skills.</a:t>
            </a:r>
          </a:p>
          <a:p>
            <a:pPr>
              <a:buFont typeface="Arial" charset="0"/>
              <a:buChar char="•"/>
            </a:pPr>
            <a:r>
              <a:rPr lang="en-US" i="1" dirty="0" smtClean="0"/>
              <a:t> The education required will vary in length from 2-years to 4 or more years.</a:t>
            </a:r>
          </a:p>
          <a:p>
            <a:pPr>
              <a:buFont typeface="Arial" charset="0"/>
              <a:buChar char="•"/>
            </a:pPr>
            <a:r>
              <a:rPr lang="en-US" b="0" i="1" dirty="0" smtClean="0"/>
              <a:t>The</a:t>
            </a:r>
            <a:r>
              <a:rPr lang="en-US" b="0" i="1" baseline="0" dirty="0" smtClean="0"/>
              <a:t> key is to be academically prepared. Understand the relevance between what you are learning in your classes today and the requirements of the workforce. Your high school classes ranging from English and communications to history, math and science provide a foundation for future undergraduate classes. </a:t>
            </a:r>
            <a:endParaRPr lang="en-US" b="0" i="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GB" dirty="0"/>
              <a:t>N.Morris</a:t>
            </a:r>
            <a:r>
              <a:rPr lang="en-GB" dirty="0"/>
              <a:t>, RN, NBCT</a:t>
            </a:r>
          </a:p>
        </p:txBody>
      </p:sp>
      <p:sp>
        <p:nvSpPr>
          <p:cNvPr id="194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19462" name="Text Box 2"/>
          <p:cNvSpPr txBox="1">
            <a:spLocks noGrp="1" noChangeArrowheads="1"/>
          </p:cNvSpPr>
          <p:nvPr>
            <p:ph type="body"/>
          </p:nvPr>
        </p:nvSpPr>
        <p:spPr>
          <a:xfrm>
            <a:off x="914400" y="4343400"/>
            <a:ext cx="5029200" cy="4114800"/>
          </a:xfrm>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u="sng" dirty="0" smtClean="0"/>
              <a:t>ACTION POINTS</a:t>
            </a:r>
          </a:p>
          <a:p>
            <a:pPr eaLnBrk="1" hangingPunct="1">
              <a:spcBef>
                <a:spcPts val="450"/>
              </a:spcBef>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 Review slide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t>Instructor: </a:t>
            </a:r>
          </a:p>
          <a:p>
            <a:pPr lvl="0">
              <a:buFont typeface="Arial"/>
              <a:buChar char="•"/>
            </a:pPr>
            <a:r>
              <a:rPr lang="en-GB" sz="1200" i="1" kern="1200" dirty="0" smtClean="0">
                <a:solidFill>
                  <a:srgbClr val="000000"/>
                </a:solidFill>
                <a:latin typeface="Times New Roman" pitchFamily="18" charset="0"/>
                <a:ea typeface="+mn-ea"/>
                <a:cs typeface="+mn-cs"/>
              </a:rPr>
              <a:t>There is little in life that is easy. As you prepare for any career, you will find that some aspects of the required education and training may not be too hard, and you may even find it a lot of it fun – it all lies in your areas of interest. However, becoming a health professional takes a great deal of commitment and requires a great deal of preparation.</a:t>
            </a:r>
            <a:endParaRPr lang="en-US" sz="1200" kern="1200" dirty="0" smtClean="0">
              <a:solidFill>
                <a:srgbClr val="000000"/>
              </a:solidFill>
              <a:latin typeface="Times New Roman" pitchFamily="18" charset="0"/>
              <a:ea typeface="+mn-ea"/>
              <a:cs typeface="+mn-cs"/>
            </a:endParaRPr>
          </a:p>
          <a:p>
            <a:pPr eaLnBrk="1" hangingPunct="1">
              <a:spcBef>
                <a:spcPts val="45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baseline="0" dirty="0" smtClean="0"/>
          </a:p>
          <a:p>
            <a:pPr eaLnBrk="1" hangingPunct="1">
              <a:spcBef>
                <a:spcPts val="45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i="1" baseline="0" dirty="0" smtClean="0"/>
              <a:t>  As a health professional, you make an on-going impact in the lives of the people that you work with providing a necessary service with quality and care.</a:t>
            </a:r>
          </a:p>
          <a:p>
            <a:pPr eaLnBrk="1" hangingPunct="1">
              <a:spcBef>
                <a:spcPts val="45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baseline="0" dirty="0" smtClean="0"/>
          </a:p>
          <a:p>
            <a:pPr eaLnBrk="1" hangingPunct="1">
              <a:spcBef>
                <a:spcPts val="45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i="1" baseline="0" dirty="0" smtClean="0"/>
              <a:t>  The healthcare field is one of the fastest growing fields in the nation. Job security is very strong because, unfortunately, people will always get sick</a:t>
            </a:r>
            <a:endParaRPr lang="en-GB" i="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GB" dirty="0"/>
              <a:t>N.Morris</a:t>
            </a:r>
            <a:r>
              <a:rPr lang="en-GB" dirty="0"/>
              <a:t>, RN, NBCT</a:t>
            </a:r>
          </a:p>
        </p:txBody>
      </p:sp>
      <p:sp>
        <p:nvSpPr>
          <p:cNvPr id="204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20486" name="Text Box 2"/>
          <p:cNvSpPr txBox="1">
            <a:spLocks noGrp="1" noChangeArrowheads="1"/>
          </p:cNvSpPr>
          <p:nvPr>
            <p:ph type="body"/>
          </p:nvPr>
        </p:nvSpPr>
        <p:spPr>
          <a:xfrm>
            <a:off x="914400" y="4343400"/>
            <a:ext cx="5029200" cy="4114800"/>
          </a:xfrm>
          <a:noFill/>
          <a:ln/>
        </p:spPr>
        <p:txBody>
          <a:bodyPr wrap="none" anchor="ctr"/>
          <a:lstStyle/>
          <a:p>
            <a:r>
              <a:rPr lang="en-US" b="1" u="sng" dirty="0" smtClean="0"/>
              <a:t>ACTION</a:t>
            </a:r>
            <a:r>
              <a:rPr lang="en-US" b="1" u="sng" baseline="0" dirty="0" smtClean="0"/>
              <a:t> POINTS</a:t>
            </a:r>
          </a:p>
          <a:p>
            <a:pPr>
              <a:buFont typeface="Wingdings" pitchFamily="2" charset="2"/>
              <a:buChar char="q"/>
            </a:pPr>
            <a:r>
              <a:rPr lang="en-US" b="1" u="none" baseline="0" dirty="0" smtClean="0"/>
              <a:t> </a:t>
            </a:r>
            <a:r>
              <a:rPr lang="en-US" dirty="0" smtClean="0"/>
              <a:t>Read slide</a:t>
            </a:r>
          </a:p>
          <a:p>
            <a:pPr>
              <a:buFont typeface="Wingdings" pitchFamily="2" charset="2"/>
              <a:buChar char="q"/>
            </a:pPr>
            <a:endParaRPr lang="en-US" dirty="0" smtClean="0"/>
          </a:p>
          <a:p>
            <a:pPr>
              <a:buFont typeface="Wingdings" pitchFamily="2" charset="2"/>
              <a:buNone/>
            </a:pPr>
            <a:r>
              <a:rPr lang="en-US" b="1" dirty="0" smtClean="0"/>
              <a:t>Instructor:</a:t>
            </a:r>
            <a:r>
              <a:rPr lang="en-US" b="1" baseline="0" dirty="0" smtClean="0"/>
              <a:t> </a:t>
            </a:r>
            <a:endParaRPr lang="en-US" b="0" baseline="0" dirty="0" smtClean="0"/>
          </a:p>
          <a:p>
            <a:pPr marL="342900" marR="0" lvl="0" indent="-342900">
              <a:spcBef>
                <a:spcPts val="0"/>
              </a:spcBef>
              <a:spcAft>
                <a:spcPts val="0"/>
              </a:spcAft>
              <a:buFont typeface="Arial"/>
              <a:buChar char="•"/>
              <a:tabLst>
                <a:tab pos="228600" algn="l"/>
              </a:tabLst>
            </a:pPr>
            <a:r>
              <a:rPr lang="en-US" sz="1200" i="1" dirty="0" smtClean="0">
                <a:latin typeface="Calibri"/>
                <a:ea typeface="Times New Roman"/>
                <a:cs typeface="Times New Roman"/>
              </a:rPr>
              <a:t>There are careers that meet every personality and interest. Within one of the five health career majors (therapeutic services, diagnostic services, health informatics, support services, biotech research and development) charted on </a:t>
            </a:r>
            <a:r>
              <a:rPr lang="en-US" sz="1200" b="1" i="1" dirty="0" smtClean="0">
                <a:latin typeface="Calibri"/>
                <a:ea typeface="Times New Roman"/>
                <a:cs typeface="Times New Roman"/>
              </a:rPr>
              <a:t>Handout 2</a:t>
            </a:r>
            <a:r>
              <a:rPr lang="en-US" sz="1200" i="1" dirty="0" smtClean="0">
                <a:latin typeface="Calibri"/>
                <a:ea typeface="Times New Roman"/>
                <a:cs typeface="Times New Roman"/>
              </a:rPr>
              <a:t>, there are many careers that are also considered a part of one of the other 15 career clusters – business, culinary, art, engineering, education, and more.</a:t>
            </a:r>
            <a:endParaRPr lang="en-US" sz="1200" dirty="0" smtClean="0">
              <a:latin typeface="Times New Roman"/>
              <a:ea typeface="Times New Roman"/>
              <a:cs typeface="Times New Roman"/>
            </a:endParaRPr>
          </a:p>
          <a:p>
            <a:pPr marL="342900" marR="0" lvl="0" indent="-342900">
              <a:spcBef>
                <a:spcPts val="0"/>
              </a:spcBef>
              <a:spcAft>
                <a:spcPts val="0"/>
              </a:spcAft>
              <a:buFont typeface="Arial"/>
              <a:buChar char="•"/>
              <a:tabLst>
                <a:tab pos="228600" algn="l"/>
              </a:tabLst>
            </a:pPr>
            <a:r>
              <a:rPr lang="en-US" sz="1200" i="1" dirty="0" smtClean="0">
                <a:latin typeface="Calibri"/>
                <a:ea typeface="Times New Roman"/>
                <a:cs typeface="Times New Roman"/>
              </a:rPr>
              <a:t> As discussed earlier, the aging population is an increasing portion of the population, and we have more older adults than ever before. This is also true with the current health professions workforce. Many health professionals are reaching retirement age and leaving the workforce. More people needing healthcare combined with more people retiring from the healthcare workforce means that shortages exist within the workforce and more people are needed to become trained healthcare providers.</a:t>
            </a:r>
            <a:endParaRPr lang="en-US" sz="1200" dirty="0" smtClean="0">
              <a:latin typeface="Times New Roman"/>
              <a:ea typeface="Times New Roman"/>
              <a:cs typeface="Times New Roman"/>
            </a:endParaRPr>
          </a:p>
          <a:p>
            <a:pPr marL="342900" marR="0" lvl="0" indent="-342900">
              <a:spcBef>
                <a:spcPts val="0"/>
              </a:spcBef>
              <a:spcAft>
                <a:spcPts val="0"/>
              </a:spcAft>
              <a:buFont typeface="Arial"/>
              <a:buChar char="•"/>
              <a:tabLst>
                <a:tab pos="228600" algn="l"/>
              </a:tabLst>
            </a:pPr>
            <a:r>
              <a:rPr lang="en-US" sz="1200" i="1" dirty="0" smtClean="0">
                <a:latin typeface="Calibri"/>
                <a:ea typeface="Times New Roman"/>
                <a:cs typeface="Times New Roman"/>
              </a:rPr>
              <a:t> South Carolina has a lot of rural areas where there are not enough practicing healthcare professionals.  These areas are considered “medically underserved areas” or “MUA’s”. New healthcare professionals are especially needed in these areas.</a:t>
            </a:r>
          </a:p>
          <a:p>
            <a:pPr marL="342900" marR="0" lvl="0" indent="-342900">
              <a:spcBef>
                <a:spcPts val="0"/>
              </a:spcBef>
              <a:spcAft>
                <a:spcPts val="0"/>
              </a:spcAft>
              <a:buFont typeface="Arial"/>
              <a:buChar char="•"/>
              <a:tabLst>
                <a:tab pos="228600" algn="l"/>
              </a:tabLst>
            </a:pPr>
            <a:r>
              <a:rPr lang="en-US" sz="1200" i="1" dirty="0" smtClean="0">
                <a:latin typeface="Calibri"/>
                <a:ea typeface="Times New Roman"/>
                <a:cs typeface="Times New Roman"/>
              </a:rPr>
              <a:t>15 of the 30 fastest growing occupations are health-related.</a:t>
            </a:r>
            <a:r>
              <a:rPr lang="en-US" sz="1200" b="1" i="1" dirty="0" smtClean="0">
                <a:latin typeface="Calibri"/>
                <a:ea typeface="Times New Roman"/>
                <a:cs typeface="Times New Roman"/>
              </a:rPr>
              <a:t> </a:t>
            </a:r>
            <a:endParaRPr lang="en-US" b="1" i="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r>
              <a:rPr lang="en-GB" dirty="0"/>
              <a:t>N.Morris</a:t>
            </a:r>
            <a:r>
              <a:rPr lang="en-GB" dirty="0"/>
              <a:t>, RN, NBCT</a:t>
            </a:r>
          </a:p>
        </p:txBody>
      </p:sp>
      <p:sp>
        <p:nvSpPr>
          <p:cNvPr id="215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21510" name="Text Box 2"/>
          <p:cNvSpPr txBox="1">
            <a:spLocks noGrp="1" noChangeArrowheads="1"/>
          </p:cNvSpPr>
          <p:nvPr>
            <p:ph type="body"/>
          </p:nvPr>
        </p:nvSpPr>
        <p:spPr>
          <a:xfrm>
            <a:off x="914400" y="4343400"/>
            <a:ext cx="5029200" cy="4114800"/>
          </a:xfrm>
          <a:noFill/>
          <a:ln/>
        </p:spPr>
        <p:txBody>
          <a:bodyPr wrap="none" anchor="ctr"/>
          <a:lstStyle/>
          <a:p>
            <a:r>
              <a:rPr lang="en-US" b="1" u="sng" dirty="0" smtClean="0"/>
              <a:t>ACTION</a:t>
            </a:r>
            <a:r>
              <a:rPr lang="en-US" b="1" u="sng" baseline="0" dirty="0" smtClean="0"/>
              <a:t> POINTS</a:t>
            </a:r>
          </a:p>
          <a:p>
            <a:pPr>
              <a:buFont typeface="Wingdings" pitchFamily="2" charset="2"/>
              <a:buChar char="q"/>
            </a:pPr>
            <a:r>
              <a:rPr lang="en-US" b="0" u="none" baseline="0" dirty="0" smtClean="0"/>
              <a:t> </a:t>
            </a:r>
            <a:r>
              <a:rPr lang="en-US" dirty="0" smtClean="0"/>
              <a:t>Read slide</a:t>
            </a:r>
          </a:p>
          <a:p>
            <a:endParaRPr lang="en-US" dirty="0" smtClean="0"/>
          </a:p>
          <a:p>
            <a:r>
              <a:rPr lang="en-US" b="1" dirty="0" smtClean="0"/>
              <a:t>Instructor: </a:t>
            </a:r>
            <a:endParaRPr lang="en-US" b="0" dirty="0" smtClean="0"/>
          </a:p>
          <a:p>
            <a:pPr>
              <a:buFont typeface="Arial" pitchFamily="34" charset="0"/>
              <a:buChar char="•"/>
            </a:pPr>
            <a:r>
              <a:rPr lang="en-US" b="0" baseline="0" dirty="0" smtClean="0"/>
              <a:t> </a:t>
            </a:r>
            <a:r>
              <a:rPr lang="en-US" b="0" i="1" baseline="0" dirty="0" smtClean="0"/>
              <a:t>The multi-skilled worker is in high demand in every profession and has a higher earning potential. For example: The nurse who is also a nutritionist is able to provide more services for a patient.</a:t>
            </a:r>
          </a:p>
          <a:p>
            <a:pPr>
              <a:buFont typeface="Arial" pitchFamily="34" charset="0"/>
              <a:buChar char="•"/>
            </a:pPr>
            <a:endParaRPr lang="en-US" b="0" i="1" baseline="0" dirty="0" smtClean="0"/>
          </a:p>
          <a:p>
            <a:pPr>
              <a:buFont typeface="Arial" pitchFamily="34" charset="0"/>
              <a:buChar char="•"/>
            </a:pPr>
            <a:r>
              <a:rPr lang="en-US" b="0" i="1" baseline="0" dirty="0" smtClean="0"/>
              <a:t>  Because of the increased diversity in the American population, there is a greater need to have providers who are able to communicate in a variety of languages including sign language.</a:t>
            </a:r>
          </a:p>
          <a:p>
            <a:pPr>
              <a:buFont typeface="Arial" pitchFamily="34" charset="0"/>
              <a:buChar char="•"/>
            </a:pPr>
            <a:endParaRPr lang="en-US" b="0" i="1" baseline="0" dirty="0" smtClean="0"/>
          </a:p>
          <a:p>
            <a:pPr>
              <a:buFont typeface="Arial" pitchFamily="34" charset="0"/>
              <a:buChar char="•"/>
            </a:pPr>
            <a:r>
              <a:rPr lang="en-US" b="0" i="1" baseline="0" dirty="0" smtClean="0"/>
              <a:t>  The use of computerized health records, patient charting, medication dispensing and even E-health through electronic platforms is requiring health providers to gain a proficiency in the use of technology. </a:t>
            </a:r>
          </a:p>
          <a:p>
            <a:pPr>
              <a:buFont typeface="Arial" pitchFamily="34" charset="0"/>
              <a:buChar char="•"/>
            </a:pPr>
            <a:endParaRPr lang="en-US" b="0" i="1" baseline="0" dirty="0" smtClean="0"/>
          </a:p>
          <a:p>
            <a:pPr>
              <a:buFont typeface="Arial" pitchFamily="34" charset="0"/>
              <a:buChar char="•"/>
            </a:pPr>
            <a:r>
              <a:rPr lang="en-US" b="1" i="1" baseline="0" dirty="0" smtClean="0"/>
              <a:t> </a:t>
            </a:r>
            <a:r>
              <a:rPr lang="en-US" b="0" i="1" baseline="0" dirty="0" smtClean="0"/>
              <a:t> The delivery of healthcare is changing. With an increase in home healthcare, professionals are working more independently than ever before and must be able to make good decisions</a:t>
            </a:r>
            <a:endParaRPr lang="en-US" b="1"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ECE95D-9A25-47E9-8059-F22F550C961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79E35D-5178-48AE-B7E4-79F8D1EDDC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F29980-357A-46C7-8D50-1E7FC03E499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A46B6E0-9E6B-44CB-AA20-1800C3101D6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3646" y="2130425"/>
            <a:ext cx="6604553"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53645" y="3886200"/>
            <a:ext cx="66045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3ECE95D-9A25-47E9-8059-F22F550C961B}"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677951-3079-45C6-9CD1-0DE698C3BD3B}"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3775" y="4406900"/>
            <a:ext cx="6790937"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241909" y="2906713"/>
            <a:ext cx="52528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065157" cy="365125"/>
          </a:xfrm>
          <a:prstGeom prst="rect">
            <a:avLst/>
          </a:prstGeom>
        </p:spPr>
        <p:txBody>
          <a:bodyPr/>
          <a:lstStyle/>
          <a:p>
            <a:endParaRPr lang="en-US" dirty="0"/>
          </a:p>
        </p:txBody>
      </p:sp>
      <p:sp>
        <p:nvSpPr>
          <p:cNvPr id="5" name="Footer Placeholder 4"/>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C85A7ED-8BDD-456A-B947-4AAC97F2DB43}"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9815" y="1600200"/>
            <a:ext cx="34233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6117" y="1600200"/>
            <a:ext cx="36306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3DECDB-E702-4A92-A616-84DA030EAA1C}"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607" y="1535113"/>
            <a:ext cx="355742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608" y="2174875"/>
            <a:ext cx="35574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69088" y="1535113"/>
            <a:ext cx="3417712"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69088" y="2174875"/>
            <a:ext cx="34177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8" name="Footer Placeholder 7"/>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2B0F10D-4AC1-42AA-AB8E-8B0B53D587E7}"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868DA45-8C79-4A1F-B32E-9C205C99C26E}"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3" name="Footer Placeholder 2"/>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F03C871-D902-4EB1-BAB9-DA4AE083F1E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677951-3079-45C6-9CD1-0DE698C3BD3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DC8576-B561-4337-9F3A-796BD29B67D3}"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225D617-EAA0-48CC-8224-447EEE7BFE9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79E35D-5178-48AE-B7E4-79F8D1EDDCF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065157"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1703776" y="6356350"/>
            <a:ext cx="6097315"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9F29980-357A-46C7-8D50-1E7FC03E499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85A7ED-8BDD-456A-B947-4AAC97F2DB4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3DECDB-E702-4A92-A616-84DA030EAA1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2B0F10D-4AC1-42AA-AB8E-8B0B53D587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868DA45-8C79-4A1F-B32E-9C205C99C26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F03C871-D902-4EB1-BAB9-DA4AE083F1E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DC8576-B561-4337-9F3A-796BD29B67D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25D617-EAA0-48CC-8224-447EEE7BFE9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47E632A-C4BD-4A47-AF48-8BD8C5BD05C2}" type="slidenum">
              <a:rPr lang="en-US"/>
              <a:pPr>
                <a:defRPr/>
              </a:pPr>
              <a:t>‹#›</a:t>
            </a:fld>
            <a:endParaRPr lang="en-US" dirty="0"/>
          </a:p>
        </p:txBody>
      </p:sp>
      <p:pic>
        <p:nvPicPr>
          <p:cNvPr id="1031" name="Picture 7"/>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608" y="274638"/>
            <a:ext cx="73931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3608" y="1600200"/>
            <a:ext cx="739319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006176" y="6356350"/>
            <a:ext cx="6806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7E632A-C4BD-4A47-AF48-8BD8C5BD05C2}" type="slidenum">
              <a:rPr lang="en-US" smtClean="0"/>
              <a:pPr>
                <a:defRPr/>
              </a:pPr>
              <a:t>‹#›</a:t>
            </a:fld>
            <a:endParaRPr lang="en-US" dirty="0"/>
          </a:p>
        </p:txBody>
      </p:sp>
      <p:pic>
        <p:nvPicPr>
          <p:cNvPr id="7" name="Picture 6" descr="HCP Design.ai"/>
          <p:cNvPicPr>
            <a:picLocks noChangeAspect="1"/>
          </p:cNvPicPr>
          <p:nvPr/>
        </p:nvPicPr>
        <p:blipFill>
          <a:blip r:embed="rId13"/>
          <a:srcRect l="3778" r="5136" b="57211"/>
          <a:stretch>
            <a:fillRect/>
          </a:stretch>
        </p:blipFill>
        <p:spPr>
          <a:xfrm rot="5400000">
            <a:off x="-2119138" y="1929828"/>
            <a:ext cx="6356350" cy="2307382"/>
          </a:xfrm>
          <a:prstGeom prst="rect">
            <a:avLst/>
          </a:prstGeom>
        </p:spPr>
      </p:pic>
      <p:cxnSp>
        <p:nvCxnSpPr>
          <p:cNvPr id="9" name="Straight Connector 8"/>
          <p:cNvCxnSpPr/>
          <p:nvPr/>
        </p:nvCxnSpPr>
        <p:spPr>
          <a:xfrm>
            <a:off x="1293608" y="1417638"/>
            <a:ext cx="7393191" cy="1588"/>
          </a:xfrm>
          <a:prstGeom prst="line">
            <a:avLst/>
          </a:prstGeom>
          <a:ln>
            <a:solidFill>
              <a:srgbClr val="971934"/>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3871" y="6475254"/>
            <a:ext cx="4789129" cy="246221"/>
          </a:xfrm>
          <a:prstGeom prst="rect">
            <a:avLst/>
          </a:prstGeom>
        </p:spPr>
        <p:txBody>
          <a:bodyPr wrap="square">
            <a:spAutoFit/>
          </a:bodyPr>
          <a:lstStyle/>
          <a:p>
            <a:r>
              <a:rPr lang="en-US" sz="1000" dirty="0" smtClean="0">
                <a:solidFill>
                  <a:schemeClr val="tx1">
                    <a:lumMod val="65000"/>
                    <a:lumOff val="35000"/>
                  </a:schemeClr>
                </a:solidFill>
              </a:rPr>
              <a:t>© Copyright, 2011 South Carolina Area Health Education Consortium</a:t>
            </a:r>
            <a:endParaRPr lang="en-US" sz="1000"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rgbClr val="1D479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0693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97193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scahec.ne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1853646" y="2667000"/>
            <a:ext cx="6604553" cy="933450"/>
          </a:xfrm>
        </p:spPr>
        <p:txBody>
          <a:bodyPr>
            <a:normAutofit/>
          </a:bodyPr>
          <a:lstStyle/>
          <a:p>
            <a:r>
              <a:rPr lang="en-GB" dirty="0" smtClean="0"/>
              <a:t>Introduction to Health Careers</a:t>
            </a:r>
          </a:p>
        </p:txBody>
      </p:sp>
      <p:sp>
        <p:nvSpPr>
          <p:cNvPr id="6" name="Subtitle 5"/>
          <p:cNvSpPr>
            <a:spLocks noGrp="1"/>
          </p:cNvSpPr>
          <p:nvPr>
            <p:ph type="subTitle" idx="1"/>
          </p:nvPr>
        </p:nvSpPr>
        <p:spPr/>
        <p:txBody>
          <a:bodyPr>
            <a:normAutofit fontScale="92500" lnSpcReduction="20000"/>
          </a:bodyPr>
          <a:lstStyle/>
          <a:p>
            <a:r>
              <a:rPr lang="en-US" dirty="0" smtClean="0">
                <a:solidFill>
                  <a:schemeClr val="tx2"/>
                </a:solidFill>
              </a:rPr>
              <a:t>Video Facilitator:</a:t>
            </a:r>
            <a:br>
              <a:rPr lang="en-US" dirty="0" smtClean="0">
                <a:solidFill>
                  <a:schemeClr val="tx2"/>
                </a:solidFill>
              </a:rPr>
            </a:br>
            <a:r>
              <a:rPr lang="en-US" dirty="0" smtClean="0">
                <a:solidFill>
                  <a:schemeClr val="tx2"/>
                </a:solidFill>
              </a:rPr>
              <a:t> Tavy Smalls </a:t>
            </a:r>
            <a:br>
              <a:rPr lang="en-US" dirty="0" smtClean="0">
                <a:solidFill>
                  <a:schemeClr val="tx2"/>
                </a:solidFill>
              </a:rPr>
            </a:br>
            <a:r>
              <a:rPr lang="en-US" dirty="0" smtClean="0">
                <a:solidFill>
                  <a:schemeClr val="tx2"/>
                </a:solidFill>
              </a:rPr>
              <a:t> Health Careers Program Coordinator</a:t>
            </a:r>
          </a:p>
          <a:p>
            <a:r>
              <a:rPr lang="en-US" dirty="0" smtClean="0">
                <a:solidFill>
                  <a:schemeClr val="tx2"/>
                </a:solidFill>
              </a:rPr>
              <a:t>Pee Dee AHEC     </a:t>
            </a:r>
          </a:p>
          <a:p>
            <a:endParaRPr lang="en-US" dirty="0"/>
          </a:p>
        </p:txBody>
      </p:sp>
      <p:pic>
        <p:nvPicPr>
          <p:cNvPr id="5" name="Picture 4" descr="Untitled-8.jpg"/>
          <p:cNvPicPr>
            <a:picLocks noChangeAspect="1"/>
          </p:cNvPicPr>
          <p:nvPr/>
        </p:nvPicPr>
        <p:blipFill>
          <a:blip r:embed="rId3" cstate="print"/>
          <a:stretch>
            <a:fillRect/>
          </a:stretch>
        </p:blipFill>
        <p:spPr>
          <a:xfrm>
            <a:off x="5181600" y="152400"/>
            <a:ext cx="3724656" cy="248412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293609" y="274638"/>
            <a:ext cx="5335792" cy="1143000"/>
          </a:xfrm>
        </p:spPr>
        <p:txBody>
          <a:bodyPr>
            <a:normAutofit fontScale="90000"/>
          </a:bodyPr>
          <a:lstStyle/>
          <a:p>
            <a:r>
              <a:rPr lang="en-GB" dirty="0" smtClean="0"/>
              <a:t/>
            </a:r>
            <a:br>
              <a:rPr lang="en-GB" dirty="0" smtClean="0"/>
            </a:br>
            <a:r>
              <a:rPr lang="en-GB" dirty="0" smtClean="0"/>
              <a:t>Why Choose a Career </a:t>
            </a:r>
            <a:br>
              <a:rPr lang="en-GB" dirty="0" smtClean="0"/>
            </a:br>
            <a:r>
              <a:rPr lang="en-GB" dirty="0" smtClean="0"/>
              <a:t>in Health? </a:t>
            </a:r>
            <a:br>
              <a:rPr lang="en-GB" dirty="0" smtClean="0"/>
            </a:br>
            <a:endParaRPr lang="en-GB" dirty="0" smtClean="0"/>
          </a:p>
        </p:txBody>
      </p:sp>
      <p:sp>
        <p:nvSpPr>
          <p:cNvPr id="8195" name="Rectangle 2"/>
          <p:cNvSpPr>
            <a:spLocks noGrp="1" noChangeArrowheads="1"/>
          </p:cNvSpPr>
          <p:nvPr>
            <p:ph idx="1"/>
          </p:nvPr>
        </p:nvSpPr>
        <p:spPr/>
        <p:txBody>
          <a:bodyPr/>
          <a:lstStyle/>
          <a:p>
            <a:r>
              <a:rPr lang="en-GB" dirty="0" smtClean="0"/>
              <a:t>Will it be easy?</a:t>
            </a:r>
            <a:br>
              <a:rPr lang="en-GB" dirty="0" smtClean="0"/>
            </a:br>
            <a:r>
              <a:rPr lang="en-GB" dirty="0" smtClean="0"/>
              <a:t>   </a:t>
            </a:r>
          </a:p>
          <a:p>
            <a:r>
              <a:rPr lang="en-GB" dirty="0" smtClean="0"/>
              <a:t>Will it make you a productive  and successful member of society? </a:t>
            </a:r>
            <a:br>
              <a:rPr lang="en-GB" dirty="0" smtClean="0"/>
            </a:br>
            <a:endParaRPr lang="en-GB" dirty="0" smtClean="0"/>
          </a:p>
          <a:p>
            <a:r>
              <a:rPr lang="en-GB" dirty="0" smtClean="0"/>
              <a:t>You will be able to easily find a job which is well-paying, satisfying and always in demand in any location? </a:t>
            </a:r>
          </a:p>
        </p:txBody>
      </p:sp>
      <p:sp>
        <p:nvSpPr>
          <p:cNvPr id="4" name="TextBox 3"/>
          <p:cNvSpPr txBox="1"/>
          <p:nvPr/>
        </p:nvSpPr>
        <p:spPr>
          <a:xfrm>
            <a:off x="4267200" y="1524000"/>
            <a:ext cx="1524000" cy="769441"/>
          </a:xfrm>
          <a:prstGeom prst="rect">
            <a:avLst/>
          </a:prstGeom>
          <a:noFill/>
        </p:spPr>
        <p:txBody>
          <a:bodyPr wrap="square" rtlCol="0">
            <a:spAutoFit/>
          </a:bodyPr>
          <a:lstStyle/>
          <a:p>
            <a:r>
              <a:rPr lang="en-GB" sz="4400" dirty="0" smtClean="0"/>
              <a:t>NO</a:t>
            </a:r>
            <a:endParaRPr lang="en-US" sz="4400" dirty="0"/>
          </a:p>
        </p:txBody>
      </p:sp>
      <p:sp>
        <p:nvSpPr>
          <p:cNvPr id="5" name="TextBox 4"/>
          <p:cNvSpPr txBox="1"/>
          <p:nvPr/>
        </p:nvSpPr>
        <p:spPr>
          <a:xfrm>
            <a:off x="6934200" y="3124200"/>
            <a:ext cx="1524000" cy="769441"/>
          </a:xfrm>
          <a:prstGeom prst="rect">
            <a:avLst/>
          </a:prstGeom>
          <a:noFill/>
        </p:spPr>
        <p:txBody>
          <a:bodyPr wrap="square" rtlCol="0">
            <a:spAutoFit/>
          </a:bodyPr>
          <a:lstStyle/>
          <a:p>
            <a:r>
              <a:rPr lang="en-GB" sz="4400" dirty="0" smtClean="0"/>
              <a:t>YES</a:t>
            </a:r>
            <a:endParaRPr lang="en-US" sz="4400" dirty="0"/>
          </a:p>
        </p:txBody>
      </p:sp>
      <p:sp>
        <p:nvSpPr>
          <p:cNvPr id="6" name="TextBox 5"/>
          <p:cNvSpPr txBox="1"/>
          <p:nvPr/>
        </p:nvSpPr>
        <p:spPr>
          <a:xfrm>
            <a:off x="6172200" y="5257800"/>
            <a:ext cx="1524000" cy="769441"/>
          </a:xfrm>
          <a:prstGeom prst="rect">
            <a:avLst/>
          </a:prstGeom>
          <a:noFill/>
        </p:spPr>
        <p:txBody>
          <a:bodyPr wrap="square" rtlCol="0">
            <a:spAutoFit/>
          </a:bodyPr>
          <a:lstStyle/>
          <a:p>
            <a:r>
              <a:rPr lang="en-GB" sz="4400" dirty="0" smtClean="0"/>
              <a:t>YES</a:t>
            </a:r>
            <a:endParaRPr lang="en-US" sz="4400" dirty="0"/>
          </a:p>
        </p:txBody>
      </p:sp>
      <p:pic>
        <p:nvPicPr>
          <p:cNvPr id="8" name="Picture 7" descr="Untitled-1.jpg"/>
          <p:cNvPicPr>
            <a:picLocks noChangeAspect="1"/>
          </p:cNvPicPr>
          <p:nvPr/>
        </p:nvPicPr>
        <p:blipFill>
          <a:blip r:embed="rId3" cstate="print"/>
          <a:stretch>
            <a:fillRect/>
          </a:stretch>
        </p:blipFill>
        <p:spPr>
          <a:xfrm>
            <a:off x="6324600" y="0"/>
            <a:ext cx="2819400" cy="2819400"/>
          </a:xfrm>
          <a:prstGeom prst="rect">
            <a:avLst/>
          </a:prstGeom>
        </p:spPr>
      </p:pic>
      <p:sp>
        <p:nvSpPr>
          <p:cNvPr id="10" name="Slide Number Placeholder 9"/>
          <p:cNvSpPr>
            <a:spLocks noGrp="1"/>
          </p:cNvSpPr>
          <p:nvPr>
            <p:ph type="sldNum" sz="quarter" idx="12"/>
          </p:nvPr>
        </p:nvSpPr>
        <p:spPr/>
        <p:txBody>
          <a:bodyPr/>
          <a:lstStyle/>
          <a:p>
            <a:pPr>
              <a:defRPr/>
            </a:pPr>
            <a:r>
              <a:rPr lang="en-US" dirty="0" smtClean="0"/>
              <a:t>7</a:t>
            </a:r>
            <a:endParaRPr lang="en-US" dirty="0"/>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Why Choose a Career in Health?</a:t>
            </a:r>
            <a:endParaRPr lang="en-US" dirty="0"/>
          </a:p>
        </p:txBody>
      </p:sp>
      <p:sp>
        <p:nvSpPr>
          <p:cNvPr id="9220" name="Rectangle 2"/>
          <p:cNvSpPr>
            <a:spLocks noGrp="1" noChangeArrowheads="1"/>
          </p:cNvSpPr>
          <p:nvPr>
            <p:ph idx="1"/>
          </p:nvPr>
        </p:nvSpPr>
        <p:spPr>
          <a:xfrm>
            <a:off x="1371600" y="1600200"/>
            <a:ext cx="7315200" cy="4525963"/>
          </a:xfrm>
        </p:spPr>
        <p:txBody>
          <a:bodyPr>
            <a:normAutofit/>
          </a:bodyPr>
          <a:lstStyle/>
          <a:p>
            <a:r>
              <a:rPr lang="en-GB" dirty="0" smtClean="0"/>
              <a:t>There are 100’s of health professions.</a:t>
            </a:r>
          </a:p>
          <a:p>
            <a:r>
              <a:rPr lang="en-GB" dirty="0" smtClean="0"/>
              <a:t>Healthcare providers are in great demand due to people living longer.</a:t>
            </a:r>
          </a:p>
          <a:p>
            <a:r>
              <a:rPr lang="en-GB" dirty="0" smtClean="0"/>
              <a:t>The shortage is going to continue and grow, especially in rural areas or areas considered “country”.</a:t>
            </a:r>
          </a:p>
          <a:p>
            <a:r>
              <a:rPr lang="en-GB" dirty="0" smtClean="0"/>
              <a:t>The healthcare is the 2</a:t>
            </a:r>
            <a:r>
              <a:rPr lang="en-GB" baseline="30000" dirty="0" smtClean="0"/>
              <a:t>nd</a:t>
            </a:r>
            <a:r>
              <a:rPr lang="en-GB" dirty="0" smtClean="0"/>
              <a:t> fastest growing field in America.</a:t>
            </a:r>
          </a:p>
        </p:txBody>
      </p:sp>
      <p:sp>
        <p:nvSpPr>
          <p:cNvPr id="9221" name="Rectangle 3"/>
          <p:cNvSpPr>
            <a:spLocks noChangeArrowheads="1"/>
          </p:cNvSpPr>
          <p:nvPr/>
        </p:nvSpPr>
        <p:spPr bwMode="auto">
          <a:xfrm>
            <a:off x="8174038" y="3957638"/>
            <a:ext cx="180975" cy="825500"/>
          </a:xfrm>
          <a:prstGeom prst="rect">
            <a:avLst/>
          </a:prstGeom>
          <a:noFill/>
          <a:ln w="9525">
            <a:noFill/>
            <a:round/>
            <a:headEnd/>
            <a:tailEnd/>
          </a:ln>
        </p:spPr>
        <p:txBody>
          <a:bodyPr wrap="none" lIns="90000" tIns="46800" rIns="90000" bIns="46800">
            <a:spAutoFit/>
          </a:bodyPr>
          <a:lstStyle/>
          <a:p>
            <a:pPr eaLnBrk="0" hangingPunct="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rgbClr val="FFFFFF"/>
              </a:solidFill>
              <a:latin typeface="Times New Roman" pitchFamily="18" charset="0"/>
            </a:endParaRPr>
          </a:p>
          <a:p>
            <a:pPr eaLnBrk="0" hangingPunct="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rgbClr val="FFFFFF"/>
              </a:solidFill>
              <a:latin typeface="Times New Roman" pitchFamily="18" charset="0"/>
            </a:endParaRPr>
          </a:p>
        </p:txBody>
      </p:sp>
      <p:sp>
        <p:nvSpPr>
          <p:cNvPr id="6" name="Slide Number Placeholder 5"/>
          <p:cNvSpPr>
            <a:spLocks noGrp="1"/>
          </p:cNvSpPr>
          <p:nvPr>
            <p:ph type="sldNum" sz="quarter" idx="12"/>
          </p:nvPr>
        </p:nvSpPr>
        <p:spPr/>
        <p:txBody>
          <a:bodyPr/>
          <a:lstStyle/>
          <a:p>
            <a:pPr>
              <a:defRPr/>
            </a:pPr>
            <a:r>
              <a:rPr lang="en-US" dirty="0" smtClean="0"/>
              <a:t>8</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type="title"/>
          </p:nvPr>
        </p:nvSpPr>
        <p:spPr/>
        <p:txBody>
          <a:bodyPr>
            <a:normAutofit/>
          </a:bodyPr>
          <a:lstStyle/>
          <a:p>
            <a:r>
              <a:rPr lang="en-GB" dirty="0" smtClean="0"/>
              <a:t>The Skills </a:t>
            </a:r>
          </a:p>
        </p:txBody>
      </p:sp>
      <p:sp>
        <p:nvSpPr>
          <p:cNvPr id="10244" name="Rectangle 2"/>
          <p:cNvSpPr>
            <a:spLocks noGrp="1" noChangeArrowheads="1"/>
          </p:cNvSpPr>
          <p:nvPr>
            <p:ph idx="1"/>
          </p:nvPr>
        </p:nvSpPr>
        <p:spPr>
          <a:xfrm>
            <a:off x="1447800" y="1600200"/>
            <a:ext cx="7239000" cy="4525963"/>
          </a:xfrm>
        </p:spPr>
        <p:txBody>
          <a:bodyPr>
            <a:normAutofit lnSpcReduction="10000"/>
          </a:bodyPr>
          <a:lstStyle/>
          <a:p>
            <a:r>
              <a:rPr lang="en-GB" dirty="0" smtClean="0"/>
              <a:t>Multi-skilled providers are more marketable.</a:t>
            </a:r>
          </a:p>
          <a:p>
            <a:r>
              <a:rPr lang="en-GB" dirty="0" smtClean="0"/>
              <a:t>Multi-lingual providers are in high demand.</a:t>
            </a:r>
          </a:p>
          <a:p>
            <a:r>
              <a:rPr lang="en-GB" dirty="0" smtClean="0"/>
              <a:t>Computer skills will be necessary for better and more cost effective care.</a:t>
            </a:r>
          </a:p>
          <a:p>
            <a:r>
              <a:rPr lang="en-GB" dirty="0" smtClean="0"/>
              <a:t>Effective problem-solving and decision-making skills are important in addition to the skills needed to perform your job.</a:t>
            </a:r>
          </a:p>
          <a:p>
            <a:endParaRPr lang="en-GB" dirty="0" smtClean="0"/>
          </a:p>
          <a:p>
            <a:endParaRPr lang="en-GB" dirty="0" smtClean="0"/>
          </a:p>
          <a:p>
            <a:endParaRPr lang="en-GB" dirty="0" smtClean="0"/>
          </a:p>
          <a:p>
            <a:endParaRPr lang="en-GB" dirty="0" smtClean="0"/>
          </a:p>
        </p:txBody>
      </p:sp>
      <p:sp>
        <p:nvSpPr>
          <p:cNvPr id="5" name="Slide Number Placeholder 4"/>
          <p:cNvSpPr>
            <a:spLocks noGrp="1"/>
          </p:cNvSpPr>
          <p:nvPr>
            <p:ph type="sldNum" sz="quarter" idx="12"/>
          </p:nvPr>
        </p:nvSpPr>
        <p:spPr/>
        <p:txBody>
          <a:bodyPr/>
          <a:lstStyle/>
          <a:p>
            <a:pPr>
              <a:defRPr/>
            </a:pPr>
            <a:r>
              <a:rPr lang="en-US" dirty="0" smtClean="0"/>
              <a:t>9</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7543800" cy="624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Diagram 6"/>
          <p:cNvGraphicFramePr/>
          <p:nvPr/>
        </p:nvGraphicFramePr>
        <p:xfrm>
          <a:off x="1524000" y="208437"/>
          <a:ext cx="7457200" cy="6441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2362199" y="2819400"/>
            <a:ext cx="5715001" cy="1143000"/>
          </a:xfrm>
        </p:spPr>
        <p:txBody>
          <a:bodyPr>
            <a:normAutofit fontScale="90000"/>
          </a:bodyPr>
          <a:lstStyle/>
          <a:p>
            <a:r>
              <a:rPr lang="en-US" sz="4200" b="1" dirty="0" smtClean="0"/>
              <a:t>5 Majors</a:t>
            </a:r>
            <a:br>
              <a:rPr lang="en-US" sz="4200" b="1" dirty="0" smtClean="0"/>
            </a:br>
            <a:r>
              <a:rPr lang="en-US" sz="4200" b="1" dirty="0" smtClean="0"/>
              <a:t>within the </a:t>
            </a:r>
            <a:br>
              <a:rPr lang="en-US" sz="4200" b="1" dirty="0" smtClean="0"/>
            </a:br>
            <a:r>
              <a:rPr lang="en-US" sz="4200" b="1" dirty="0" smtClean="0"/>
              <a:t>Health Career Cluster</a:t>
            </a:r>
            <a:endParaRPr lang="en-US" sz="4200" b="1" dirty="0"/>
          </a:p>
        </p:txBody>
      </p:sp>
      <p:sp>
        <p:nvSpPr>
          <p:cNvPr id="6" name="Slide Number Placeholder 5"/>
          <p:cNvSpPr>
            <a:spLocks noGrp="1"/>
          </p:cNvSpPr>
          <p:nvPr>
            <p:ph type="sldNum" sz="quarter" idx="12"/>
          </p:nvPr>
        </p:nvSpPr>
        <p:spPr/>
        <p:txBody>
          <a:bodyPr/>
          <a:lstStyle/>
          <a:p>
            <a:pPr>
              <a:defRPr/>
            </a:pPr>
            <a:r>
              <a:rPr lang="en-US" dirty="0" smtClean="0"/>
              <a:t>10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to Health Careers </a:t>
            </a:r>
            <a:br>
              <a:rPr lang="en-US" dirty="0"/>
            </a:br>
            <a:r>
              <a:rPr lang="en-US" dirty="0"/>
              <a:t>Class Discussion / Activity</a:t>
            </a:r>
          </a:p>
        </p:txBody>
      </p:sp>
      <p:sp>
        <p:nvSpPr>
          <p:cNvPr id="3" name="Content Placeholder 2"/>
          <p:cNvSpPr>
            <a:spLocks noGrp="1"/>
          </p:cNvSpPr>
          <p:nvPr>
            <p:ph idx="1"/>
          </p:nvPr>
        </p:nvSpPr>
        <p:spPr/>
        <p:txBody>
          <a:bodyPr/>
          <a:lstStyle/>
          <a:p>
            <a:pPr marL="0" indent="0">
              <a:buNone/>
            </a:pPr>
            <a:endParaRPr lang="en-US" dirty="0"/>
          </a:p>
          <a:p>
            <a:pPr marL="0" indent="0" algn="ctr">
              <a:buNone/>
            </a:pPr>
            <a:endParaRPr lang="en-US" dirty="0" smtClean="0">
              <a:solidFill>
                <a:schemeClr val="accent3">
                  <a:lumMod val="50000"/>
                </a:schemeClr>
              </a:solidFill>
            </a:endParaRPr>
          </a:p>
          <a:p>
            <a:pPr marL="0" indent="0" algn="ctr">
              <a:buNone/>
            </a:pPr>
            <a:r>
              <a:rPr lang="en-US" dirty="0" smtClean="0">
                <a:solidFill>
                  <a:schemeClr val="accent3">
                    <a:lumMod val="50000"/>
                  </a:schemeClr>
                </a:solidFill>
              </a:rPr>
              <a:t>Pause video </a:t>
            </a:r>
          </a:p>
          <a:p>
            <a:pPr marL="0" indent="0" algn="ctr">
              <a:buNone/>
            </a:pPr>
            <a:endParaRPr lang="en-US" dirty="0" smtClean="0">
              <a:solidFill>
                <a:schemeClr val="accent3">
                  <a:lumMod val="50000"/>
                </a:schemeClr>
              </a:solidFill>
            </a:endParaRPr>
          </a:p>
          <a:p>
            <a:pPr marL="0" indent="0" algn="ctr">
              <a:buNone/>
            </a:pPr>
            <a:r>
              <a:rPr lang="en-US" dirty="0" smtClean="0">
                <a:solidFill>
                  <a:schemeClr val="accent3">
                    <a:lumMod val="50000"/>
                  </a:schemeClr>
                </a:solidFill>
              </a:rPr>
              <a:t>To review and discuss </a:t>
            </a:r>
          </a:p>
          <a:p>
            <a:pPr marL="0" indent="0" algn="ctr">
              <a:buNone/>
            </a:pPr>
            <a:r>
              <a:rPr lang="en-US" dirty="0" smtClean="0">
                <a:solidFill>
                  <a:schemeClr val="accent3">
                    <a:lumMod val="50000"/>
                  </a:schemeClr>
                </a:solidFill>
              </a:rPr>
              <a:t>Handout: 1</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pPr>
              <a:defRPr/>
            </a:pPr>
            <a:fld id="{42677951-3079-45C6-9CD1-0DE698C3BD3B}" type="slidenum">
              <a:rPr lang="en-US" smtClean="0"/>
              <a:pPr>
                <a:defRPr/>
              </a:pPr>
              <a:t>14</a:t>
            </a:fld>
            <a:endParaRPr lang="en-US" dirty="0"/>
          </a:p>
        </p:txBody>
      </p:sp>
    </p:spTree>
    <p:extLst>
      <p:ext uri="{BB962C8B-B14F-4D97-AF65-F5344CB8AC3E}">
        <p14:creationId xmlns:p14="http://schemas.microsoft.com/office/powerpoint/2010/main" val="955648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609" y="274638"/>
            <a:ext cx="6326392" cy="1143000"/>
          </a:xfrm>
        </p:spPr>
        <p:txBody>
          <a:bodyPr/>
          <a:lstStyle/>
          <a:p>
            <a:r>
              <a:rPr lang="en-US" dirty="0" smtClean="0"/>
              <a:t>PREPARATION</a:t>
            </a:r>
            <a:endParaRPr lang="en-US" dirty="0"/>
          </a:p>
        </p:txBody>
      </p:sp>
      <p:sp>
        <p:nvSpPr>
          <p:cNvPr id="3" name="Content Placeholder 2"/>
          <p:cNvSpPr>
            <a:spLocks noGrp="1"/>
          </p:cNvSpPr>
          <p:nvPr>
            <p:ph idx="1"/>
          </p:nvPr>
        </p:nvSpPr>
        <p:spPr>
          <a:xfrm>
            <a:off x="1447800" y="1600200"/>
            <a:ext cx="7239000" cy="4525963"/>
          </a:xfrm>
        </p:spPr>
        <p:txBody>
          <a:bodyPr>
            <a:normAutofit/>
          </a:bodyPr>
          <a:lstStyle/>
          <a:p>
            <a:r>
              <a:rPr lang="en-US" dirty="0" smtClean="0"/>
              <a:t>The education and training</a:t>
            </a:r>
            <a:br>
              <a:rPr lang="en-US" dirty="0" smtClean="0"/>
            </a:br>
            <a:r>
              <a:rPr lang="en-US" dirty="0" smtClean="0"/>
              <a:t>for health careers varies </a:t>
            </a:r>
            <a:br>
              <a:rPr lang="en-US" dirty="0" smtClean="0"/>
            </a:br>
            <a:r>
              <a:rPr lang="en-US" dirty="0" smtClean="0"/>
              <a:t>from one career to the next.</a:t>
            </a:r>
          </a:p>
          <a:p>
            <a:r>
              <a:rPr lang="en-US" dirty="0" smtClean="0"/>
              <a:t>Many health professions require a residency or internship.</a:t>
            </a:r>
          </a:p>
          <a:p>
            <a:r>
              <a:rPr lang="en-US" dirty="0" smtClean="0"/>
              <a:t>A strong academic foundation supports a smooth progression through the health careers pipeline.</a:t>
            </a:r>
            <a:endParaRPr lang="en-US" dirty="0"/>
          </a:p>
        </p:txBody>
      </p:sp>
      <p:pic>
        <p:nvPicPr>
          <p:cNvPr id="7" name="Picture 6" descr="HCA 3g.jpg"/>
          <p:cNvPicPr>
            <a:picLocks noChangeAspect="1"/>
          </p:cNvPicPr>
          <p:nvPr/>
        </p:nvPicPr>
        <p:blipFill>
          <a:blip r:embed="rId3" cstate="print"/>
          <a:srcRect b="5263"/>
          <a:stretch>
            <a:fillRect/>
          </a:stretch>
        </p:blipFill>
        <p:spPr>
          <a:xfrm>
            <a:off x="6477000" y="276726"/>
            <a:ext cx="2362200" cy="2237874"/>
          </a:xfrm>
          <a:prstGeom prst="rect">
            <a:avLst/>
          </a:prstGeom>
        </p:spPr>
      </p:pic>
      <p:sp>
        <p:nvSpPr>
          <p:cNvPr id="6" name="Slide Number Placeholder 5"/>
          <p:cNvSpPr>
            <a:spLocks noGrp="1"/>
          </p:cNvSpPr>
          <p:nvPr>
            <p:ph type="sldNum" sz="quarter" idx="12"/>
          </p:nvPr>
        </p:nvSpPr>
        <p:spPr/>
        <p:txBody>
          <a:bodyPr/>
          <a:lstStyle/>
          <a:p>
            <a:pPr>
              <a:defRPr/>
            </a:pPr>
            <a:r>
              <a:rPr lang="en-US" dirty="0" smtClean="0"/>
              <a:t>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Health Careers</a:t>
            </a:r>
            <a:br>
              <a:rPr lang="en-US" dirty="0" smtClean="0"/>
            </a:br>
            <a:r>
              <a:rPr lang="en-US" dirty="0" smtClean="0"/>
              <a:t>Class Discussion</a:t>
            </a:r>
            <a:endParaRPr lang="en-US" dirty="0"/>
          </a:p>
        </p:txBody>
      </p:sp>
      <p:sp>
        <p:nvSpPr>
          <p:cNvPr id="4" name="Slide Number Placeholder 3"/>
          <p:cNvSpPr>
            <a:spLocks noGrp="1"/>
          </p:cNvSpPr>
          <p:nvPr>
            <p:ph type="sldNum" sz="quarter" idx="12"/>
          </p:nvPr>
        </p:nvSpPr>
        <p:spPr/>
        <p:txBody>
          <a:bodyPr/>
          <a:lstStyle/>
          <a:p>
            <a:pPr>
              <a:defRPr/>
            </a:pPr>
            <a:fld id="{42677951-3079-45C6-9CD1-0DE698C3BD3B}" type="slidenum">
              <a:rPr lang="en-US" smtClean="0"/>
              <a:pPr>
                <a:defRPr/>
              </a:pPr>
              <a:t>16</a:t>
            </a:fld>
            <a:endParaRPr lang="en-US" dirty="0"/>
          </a:p>
        </p:txBody>
      </p:sp>
      <p:sp>
        <p:nvSpPr>
          <p:cNvPr id="7" name="Content Placeholder 6"/>
          <p:cNvSpPr>
            <a:spLocks noGrp="1"/>
          </p:cNvSpPr>
          <p:nvPr>
            <p:ph idx="1"/>
          </p:nvPr>
        </p:nvSpPr>
        <p:spPr/>
        <p:txBody>
          <a:bodyPr/>
          <a:lstStyle/>
          <a:p>
            <a:pPr marL="0" indent="0" algn="ctr">
              <a:buNone/>
            </a:pPr>
            <a:endParaRPr lang="en-US" dirty="0">
              <a:solidFill>
                <a:schemeClr val="accent3">
                  <a:lumMod val="75000"/>
                </a:schemeClr>
              </a:solidFill>
            </a:endParaRPr>
          </a:p>
          <a:p>
            <a:pPr marL="0" indent="0" algn="ctr">
              <a:buNone/>
            </a:pPr>
            <a:endParaRPr lang="en-US" dirty="0" smtClean="0">
              <a:solidFill>
                <a:schemeClr val="accent3">
                  <a:lumMod val="75000"/>
                </a:schemeClr>
              </a:solidFill>
            </a:endParaRPr>
          </a:p>
          <a:p>
            <a:pPr marL="0" indent="0" algn="ctr">
              <a:buNone/>
            </a:pPr>
            <a:r>
              <a:rPr lang="en-US" dirty="0" smtClean="0">
                <a:solidFill>
                  <a:schemeClr val="accent3">
                    <a:lumMod val="50000"/>
                  </a:schemeClr>
                </a:solidFill>
              </a:rPr>
              <a:t>Pause Video</a:t>
            </a:r>
          </a:p>
          <a:p>
            <a:pPr marL="0" indent="0" algn="ctr">
              <a:buNone/>
            </a:pPr>
            <a:r>
              <a:rPr lang="en-US" dirty="0" smtClean="0">
                <a:solidFill>
                  <a:schemeClr val="accent3">
                    <a:lumMod val="50000"/>
                  </a:schemeClr>
                </a:solidFill>
              </a:rPr>
              <a:t>To discuss activity handout </a:t>
            </a:r>
            <a:endParaRPr lang="en-US" dirty="0">
              <a:solidFill>
                <a:schemeClr val="accent3">
                  <a:lumMod val="50000"/>
                </a:schemeClr>
              </a:solidFill>
            </a:endParaRPr>
          </a:p>
        </p:txBody>
      </p:sp>
    </p:spTree>
    <p:extLst>
      <p:ext uri="{BB962C8B-B14F-4D97-AF65-F5344CB8AC3E}">
        <p14:creationId xmlns:p14="http://schemas.microsoft.com/office/powerpoint/2010/main" val="3345790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fontScale="90000"/>
          </a:bodyPr>
          <a:lstStyle/>
          <a:p>
            <a:r>
              <a:rPr lang="en-US" dirty="0" smtClean="0"/>
              <a:t>7 Steps to a Successful </a:t>
            </a:r>
            <a:br>
              <a:rPr lang="en-US" dirty="0" smtClean="0"/>
            </a:br>
            <a:r>
              <a:rPr lang="en-US" dirty="0" smtClean="0"/>
              <a:t>Career in Health</a:t>
            </a:r>
          </a:p>
        </p:txBody>
      </p:sp>
      <p:sp>
        <p:nvSpPr>
          <p:cNvPr id="8" name="Content Placeholder 7"/>
          <p:cNvSpPr>
            <a:spLocks noGrp="1"/>
          </p:cNvSpPr>
          <p:nvPr>
            <p:ph idx="1"/>
          </p:nvPr>
        </p:nvSpPr>
        <p:spPr>
          <a:xfrm>
            <a:off x="1447800" y="1600200"/>
            <a:ext cx="7467600" cy="4648200"/>
          </a:xfrm>
        </p:spPr>
        <p:txBody>
          <a:bodyPr>
            <a:normAutofit fontScale="55000" lnSpcReduction="20000"/>
          </a:bodyPr>
          <a:lstStyle/>
          <a:p>
            <a:pPr marL="457200" indent="-457200" defTabSz="914400">
              <a:spcBef>
                <a:spcPct val="50000"/>
              </a:spcBef>
              <a:buFont typeface="+mj-lt"/>
              <a:buAutoNum type="arabicPeriod"/>
              <a:tabLst>
                <a:tab pos="231775" algn="l"/>
              </a:tabLst>
            </a:pPr>
            <a:r>
              <a:rPr lang="en-US" sz="4500" dirty="0" smtClean="0"/>
              <a:t>Determine your likes, dislikes, and personal qualities. </a:t>
            </a:r>
          </a:p>
          <a:p>
            <a:pPr marL="457200" indent="-457200" defTabSz="914400">
              <a:spcBef>
                <a:spcPct val="50000"/>
              </a:spcBef>
              <a:buFont typeface="+mj-lt"/>
              <a:buAutoNum type="arabicPeriod"/>
              <a:tabLst>
                <a:tab pos="231775" algn="l"/>
              </a:tabLst>
            </a:pPr>
            <a:r>
              <a:rPr lang="en-US" sz="4500" dirty="0" smtClean="0"/>
              <a:t>Explore a variety of careers that are interesting to you.</a:t>
            </a:r>
          </a:p>
          <a:p>
            <a:pPr marL="457200" indent="-457200" defTabSz="914400">
              <a:spcBef>
                <a:spcPct val="50000"/>
              </a:spcBef>
              <a:buFont typeface="+mj-lt"/>
              <a:buAutoNum type="arabicPeriod"/>
              <a:tabLst>
                <a:tab pos="231775" algn="l"/>
              </a:tabLst>
            </a:pPr>
            <a:r>
              <a:rPr lang="en-US" sz="4500" dirty="0" smtClean="0"/>
              <a:t>Find the career(s) that suit your likes, dislikes and qualities. </a:t>
            </a:r>
          </a:p>
          <a:p>
            <a:pPr marL="457200" indent="-457200" defTabSz="914400">
              <a:spcBef>
                <a:spcPct val="50000"/>
              </a:spcBef>
              <a:buFont typeface="+mj-lt"/>
              <a:buAutoNum type="arabicPeriod"/>
              <a:tabLst>
                <a:tab pos="231775" algn="l"/>
              </a:tabLst>
            </a:pPr>
            <a:r>
              <a:rPr lang="en-US" sz="4500" dirty="0" smtClean="0"/>
              <a:t>Talk to professionals in those careers to determine what are the responsibilities of the job.</a:t>
            </a:r>
          </a:p>
          <a:p>
            <a:pPr marL="457200" indent="-457200" defTabSz="914400">
              <a:spcBef>
                <a:spcPct val="50000"/>
              </a:spcBef>
              <a:buFont typeface="+mj-lt"/>
              <a:buAutoNum type="arabicPeriod"/>
              <a:tabLst>
                <a:tab pos="231775" algn="l"/>
              </a:tabLst>
            </a:pPr>
            <a:r>
              <a:rPr lang="en-US" sz="4500" dirty="0" smtClean="0"/>
              <a:t>Volunteer and participate in service-learning projects.</a:t>
            </a:r>
          </a:p>
          <a:p>
            <a:pPr marL="457200" indent="-457200" defTabSz="914400">
              <a:spcBef>
                <a:spcPct val="50000"/>
              </a:spcBef>
              <a:buFont typeface="+mj-lt"/>
              <a:buAutoNum type="arabicPeriod"/>
              <a:tabLst>
                <a:tab pos="231775" algn="l"/>
              </a:tabLst>
            </a:pPr>
            <a:r>
              <a:rPr lang="en-US" sz="4500" dirty="0" smtClean="0"/>
              <a:t>Create an academic and career plan to follow. </a:t>
            </a:r>
          </a:p>
          <a:p>
            <a:pPr marL="457200" indent="-457200" defTabSz="914400">
              <a:spcBef>
                <a:spcPct val="50000"/>
              </a:spcBef>
              <a:buFont typeface="+mj-lt"/>
              <a:buAutoNum type="arabicPeriod"/>
              <a:tabLst>
                <a:tab pos="231775" algn="l"/>
              </a:tabLst>
            </a:pPr>
            <a:r>
              <a:rPr lang="en-US" sz="4500" dirty="0" smtClean="0"/>
              <a:t>Believe in yourself.</a:t>
            </a:r>
          </a:p>
          <a:p>
            <a:endParaRPr lang="en-US" dirty="0"/>
          </a:p>
        </p:txBody>
      </p:sp>
      <p:sp>
        <p:nvSpPr>
          <p:cNvPr id="11268" name="Text Box 4"/>
          <p:cNvSpPr txBox="1">
            <a:spLocks noChangeArrowheads="1"/>
          </p:cNvSpPr>
          <p:nvPr/>
        </p:nvSpPr>
        <p:spPr bwMode="auto">
          <a:xfrm>
            <a:off x="638175" y="1371600"/>
            <a:ext cx="7620000" cy="396875"/>
          </a:xfrm>
          <a:prstGeom prst="rect">
            <a:avLst/>
          </a:prstGeom>
          <a:noFill/>
          <a:ln w="9525">
            <a:noFill/>
            <a:miter lim="800000"/>
            <a:headEnd/>
            <a:tailEnd/>
          </a:ln>
        </p:spPr>
        <p:txBody>
          <a:bodyPr>
            <a:spAutoFit/>
          </a:bodyPr>
          <a:lstStyle/>
          <a:p>
            <a:pPr marL="231775" indent="-231775" defTabSz="914400">
              <a:spcBef>
                <a:spcPct val="50000"/>
              </a:spcBef>
              <a:buFontTx/>
              <a:buChar char="•"/>
            </a:pPr>
            <a:endParaRPr lang="en-US" sz="2000" dirty="0"/>
          </a:p>
        </p:txBody>
      </p:sp>
      <p:sp>
        <p:nvSpPr>
          <p:cNvPr id="6" name="Slide Number Placeholder 5"/>
          <p:cNvSpPr>
            <a:spLocks noGrp="1"/>
          </p:cNvSpPr>
          <p:nvPr>
            <p:ph type="sldNum" sz="quarter" idx="12"/>
          </p:nvPr>
        </p:nvSpPr>
        <p:spPr/>
        <p:txBody>
          <a:bodyPr/>
          <a:lstStyle/>
          <a:p>
            <a:pPr>
              <a:defRPr/>
            </a:pPr>
            <a:r>
              <a:rPr lang="en-US" dirty="0" smtClean="0"/>
              <a:t>12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3001962"/>
          </a:xfrm>
        </p:spPr>
        <p:txBody>
          <a:bodyPr/>
          <a:lstStyle/>
          <a:p>
            <a:r>
              <a:rPr lang="en-US" sz="6000" b="1" dirty="0" smtClean="0"/>
              <a:t>QUESTIONS </a:t>
            </a:r>
            <a:br>
              <a:rPr lang="en-US" sz="6000" b="1" dirty="0" smtClean="0"/>
            </a:br>
            <a:r>
              <a:rPr lang="en-US" sz="6000" b="1" dirty="0" smtClean="0"/>
              <a:t>&amp;</a:t>
            </a:r>
            <a:br>
              <a:rPr lang="en-US" sz="6000" b="1" dirty="0" smtClean="0"/>
            </a:br>
            <a:r>
              <a:rPr lang="en-US" sz="6000" b="1" dirty="0" smtClean="0"/>
              <a:t>WRAP UP!!</a:t>
            </a:r>
            <a:endParaRPr lang="en-US" sz="6000" b="1" dirty="0"/>
          </a:p>
        </p:txBody>
      </p:sp>
      <p:pic>
        <p:nvPicPr>
          <p:cNvPr id="6" name="Picture 5" descr="HCA 2b.jpg"/>
          <p:cNvPicPr>
            <a:picLocks noChangeAspect="1"/>
          </p:cNvPicPr>
          <p:nvPr/>
        </p:nvPicPr>
        <p:blipFill>
          <a:blip r:embed="rId3" cstate="print"/>
          <a:srcRect t="2632" b="5263"/>
          <a:stretch>
            <a:fillRect/>
          </a:stretch>
        </p:blipFill>
        <p:spPr>
          <a:xfrm>
            <a:off x="6705600" y="381000"/>
            <a:ext cx="2094973" cy="1929580"/>
          </a:xfrm>
          <a:prstGeom prst="rect">
            <a:avLst/>
          </a:prstGeom>
        </p:spPr>
      </p:pic>
      <p:sp>
        <p:nvSpPr>
          <p:cNvPr id="5" name="Slide Number Placeholder 4"/>
          <p:cNvSpPr>
            <a:spLocks noGrp="1"/>
          </p:cNvSpPr>
          <p:nvPr>
            <p:ph type="sldNum" sz="quarter" idx="12"/>
          </p:nvPr>
        </p:nvSpPr>
        <p:spPr/>
        <p:txBody>
          <a:bodyPr/>
          <a:lstStyle/>
          <a:p>
            <a:pPr>
              <a:defRPr/>
            </a:pPr>
            <a:r>
              <a:rPr lang="en-US" dirty="0" smtClean="0"/>
              <a:t>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Introduction to Health Careers</a:t>
            </a:r>
            <a:br>
              <a:rPr lang="en-US" dirty="0" smtClean="0"/>
            </a:br>
            <a:r>
              <a:rPr lang="en-US" dirty="0" smtClean="0"/>
              <a:t>Class Activity</a:t>
            </a:r>
            <a:endParaRPr lang="en-US" dirty="0"/>
          </a:p>
        </p:txBody>
      </p:sp>
      <p:sp>
        <p:nvSpPr>
          <p:cNvPr id="6" name="Subtitle 5"/>
          <p:cNvSpPr>
            <a:spLocks noGrp="1"/>
          </p:cNvSpPr>
          <p:nvPr>
            <p:ph type="subTitle" idx="1"/>
          </p:nvPr>
        </p:nvSpPr>
        <p:spPr/>
        <p:txBody>
          <a:bodyPr/>
          <a:lstStyle/>
          <a:p>
            <a:r>
              <a:rPr lang="en-US" dirty="0" smtClean="0"/>
              <a:t>Health Career Jeopardy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393191" cy="1066800"/>
          </a:xfrm>
        </p:spPr>
        <p:txBody>
          <a:bodyPr>
            <a:normAutofit fontScale="90000"/>
          </a:bodyPr>
          <a:lstStyle/>
          <a:p>
            <a:r>
              <a:rPr lang="en-US" dirty="0"/>
              <a:t>Introduction to Health Careers</a:t>
            </a:r>
            <a:br>
              <a:rPr lang="en-US" dirty="0"/>
            </a:br>
            <a:r>
              <a:rPr lang="en-US" dirty="0"/>
              <a:t>Class </a:t>
            </a:r>
            <a:r>
              <a:rPr lang="en-US" dirty="0" smtClean="0"/>
              <a:t>Discussion </a:t>
            </a:r>
            <a:r>
              <a:rPr lang="en-US" dirty="0"/>
              <a:t>/ Activity</a:t>
            </a:r>
          </a:p>
        </p:txBody>
      </p:sp>
      <p:sp>
        <p:nvSpPr>
          <p:cNvPr id="3" name="Content Placeholder 2"/>
          <p:cNvSpPr>
            <a:spLocks noGrp="1"/>
          </p:cNvSpPr>
          <p:nvPr>
            <p:ph idx="1"/>
          </p:nvPr>
        </p:nvSpPr>
        <p:spPr>
          <a:xfrm>
            <a:off x="1295400" y="1524000"/>
            <a:ext cx="7393192" cy="4525963"/>
          </a:xfrm>
        </p:spPr>
        <p:txBody>
          <a:bodyPr/>
          <a:lstStyle/>
          <a:p>
            <a:pPr algn="ctr"/>
            <a:endParaRPr lang="en-US" dirty="0" smtClean="0">
              <a:solidFill>
                <a:schemeClr val="accent3">
                  <a:lumMod val="50000"/>
                </a:schemeClr>
              </a:solidFill>
            </a:endParaRPr>
          </a:p>
          <a:p>
            <a:pPr marL="0" indent="0" algn="ctr">
              <a:buNone/>
            </a:pPr>
            <a:endParaRPr lang="en-US" dirty="0" smtClean="0">
              <a:solidFill>
                <a:schemeClr val="accent3">
                  <a:lumMod val="50000"/>
                </a:schemeClr>
              </a:solidFill>
            </a:endParaRPr>
          </a:p>
          <a:p>
            <a:pPr marL="0" indent="0" algn="ctr">
              <a:buNone/>
            </a:pPr>
            <a:r>
              <a:rPr lang="en-US" dirty="0" smtClean="0">
                <a:solidFill>
                  <a:schemeClr val="accent3">
                    <a:lumMod val="50000"/>
                  </a:schemeClr>
                </a:solidFill>
              </a:rPr>
              <a:t>Pre- Test</a:t>
            </a:r>
          </a:p>
          <a:p>
            <a:pPr marL="0" indent="0" algn="ctr">
              <a:buNone/>
            </a:pPr>
            <a:r>
              <a:rPr lang="en-US" dirty="0" smtClean="0">
                <a:solidFill>
                  <a:schemeClr val="accent3">
                    <a:lumMod val="50000"/>
                  </a:schemeClr>
                </a:solidFill>
              </a:rPr>
              <a:t>Name a Health career</a:t>
            </a:r>
          </a:p>
        </p:txBody>
      </p:sp>
      <p:sp>
        <p:nvSpPr>
          <p:cNvPr id="4" name="Slide Number Placeholder 3"/>
          <p:cNvSpPr>
            <a:spLocks noGrp="1"/>
          </p:cNvSpPr>
          <p:nvPr>
            <p:ph type="sldNum" sz="quarter" idx="12"/>
          </p:nvPr>
        </p:nvSpPr>
        <p:spPr/>
        <p:txBody>
          <a:bodyPr/>
          <a:lstStyle/>
          <a:p>
            <a:pPr>
              <a:defRPr/>
            </a:pPr>
            <a:fld id="{42677951-3079-45C6-9CD1-0DE698C3BD3B}" type="slidenum">
              <a:rPr lang="en-US" smtClean="0"/>
              <a:pPr>
                <a:defRPr/>
              </a:pPr>
              <a:t>2</a:t>
            </a:fld>
            <a:endParaRPr lang="en-US" dirty="0"/>
          </a:p>
        </p:txBody>
      </p:sp>
    </p:spTree>
    <p:extLst>
      <p:ext uri="{BB962C8B-B14F-4D97-AF65-F5344CB8AC3E}">
        <p14:creationId xmlns:p14="http://schemas.microsoft.com/office/powerpoint/2010/main" val="2703321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to Health Careers </a:t>
            </a:r>
            <a:br>
              <a:rPr lang="en-US" dirty="0"/>
            </a:br>
            <a:r>
              <a:rPr lang="en-US" dirty="0"/>
              <a:t>Class Discussion / Activity</a:t>
            </a:r>
          </a:p>
        </p:txBody>
      </p:sp>
      <p:sp>
        <p:nvSpPr>
          <p:cNvPr id="3" name="Content Placeholder 2"/>
          <p:cNvSpPr>
            <a:spLocks noGrp="1"/>
          </p:cNvSpPr>
          <p:nvPr>
            <p:ph idx="1"/>
          </p:nvPr>
        </p:nvSpPr>
        <p:spPr/>
        <p:txBody>
          <a:bodyPr/>
          <a:lstStyle/>
          <a:p>
            <a:endParaRPr lang="en-US" dirty="0"/>
          </a:p>
          <a:p>
            <a:pPr marL="0" indent="0" algn="ctr">
              <a:buNone/>
            </a:pPr>
            <a:endParaRPr lang="en-US" dirty="0" smtClean="0">
              <a:solidFill>
                <a:schemeClr val="accent3">
                  <a:lumMod val="50000"/>
                </a:schemeClr>
              </a:solidFill>
            </a:endParaRPr>
          </a:p>
          <a:p>
            <a:pPr marL="0" indent="0" algn="ctr">
              <a:buNone/>
            </a:pPr>
            <a:r>
              <a:rPr lang="en-US" dirty="0" smtClean="0">
                <a:solidFill>
                  <a:schemeClr val="accent3">
                    <a:lumMod val="50000"/>
                  </a:schemeClr>
                </a:solidFill>
              </a:rPr>
              <a:t>Pause video</a:t>
            </a:r>
          </a:p>
          <a:p>
            <a:pPr marL="0" indent="0" algn="ctr">
              <a:buNone/>
            </a:pPr>
            <a:endParaRPr lang="en-US" sz="2400" dirty="0">
              <a:solidFill>
                <a:schemeClr val="accent3">
                  <a:lumMod val="50000"/>
                </a:schemeClr>
              </a:solidFill>
            </a:endParaRPr>
          </a:p>
          <a:p>
            <a:pPr marL="0" indent="0" algn="ctr">
              <a:buNone/>
            </a:pPr>
            <a:r>
              <a:rPr lang="en-US" dirty="0" smtClean="0">
                <a:solidFill>
                  <a:schemeClr val="accent3">
                    <a:lumMod val="50000"/>
                  </a:schemeClr>
                </a:solidFill>
              </a:rPr>
              <a:t>To complete Health Career Jeopardy </a:t>
            </a:r>
          </a:p>
          <a:p>
            <a:pPr marL="0" indent="0" algn="ctr">
              <a:buNone/>
            </a:pPr>
            <a:r>
              <a:rPr lang="en-US" sz="2400" dirty="0" smtClean="0">
                <a:solidFill>
                  <a:schemeClr val="accent3">
                    <a:lumMod val="50000"/>
                  </a:schemeClr>
                </a:solidFill>
              </a:rPr>
              <a:t>(optional)</a:t>
            </a:r>
          </a:p>
          <a:p>
            <a:pPr marL="0" indent="0" algn="ctr">
              <a:buNone/>
            </a:pPr>
            <a:r>
              <a:rPr lang="en-US" dirty="0" smtClean="0">
                <a:solidFill>
                  <a:schemeClr val="accent3">
                    <a:lumMod val="50000"/>
                  </a:schemeClr>
                </a:solidFill>
              </a:rPr>
              <a:t>To complete Post-test</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pPr>
              <a:defRPr/>
            </a:pPr>
            <a:fld id="{42677951-3079-45C6-9CD1-0DE698C3BD3B}" type="slidenum">
              <a:rPr lang="en-US" smtClean="0"/>
              <a:pPr>
                <a:defRPr/>
              </a:pPr>
              <a:t>20</a:t>
            </a:fld>
            <a:endParaRPr lang="en-US" dirty="0"/>
          </a:p>
        </p:txBody>
      </p:sp>
    </p:spTree>
    <p:extLst>
      <p:ext uri="{BB962C8B-B14F-4D97-AF65-F5344CB8AC3E}">
        <p14:creationId xmlns:p14="http://schemas.microsoft.com/office/powerpoint/2010/main" val="3483006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3609" y="274638"/>
            <a:ext cx="5869192" cy="1143000"/>
          </a:xfrm>
        </p:spPr>
        <p:txBody>
          <a:bodyPr>
            <a:normAutofit fontScale="90000"/>
          </a:bodyPr>
          <a:lstStyle/>
          <a:p>
            <a:r>
              <a:rPr lang="en-US" dirty="0" smtClean="0"/>
              <a:t>The South Carolina AHEC</a:t>
            </a:r>
            <a:br>
              <a:rPr lang="en-US" dirty="0" smtClean="0"/>
            </a:br>
            <a:r>
              <a:rPr lang="en-US" dirty="0" smtClean="0"/>
              <a:t>Health Careers Academy</a:t>
            </a:r>
            <a:endParaRPr lang="en-US" dirty="0"/>
          </a:p>
        </p:txBody>
      </p:sp>
      <p:sp>
        <p:nvSpPr>
          <p:cNvPr id="15363" name="Rectangle 3"/>
          <p:cNvSpPr>
            <a:spLocks noGrp="1" noChangeArrowheads="1"/>
          </p:cNvSpPr>
          <p:nvPr>
            <p:ph idx="1"/>
          </p:nvPr>
        </p:nvSpPr>
        <p:spPr/>
        <p:txBody>
          <a:bodyPr>
            <a:normAutofit lnSpcReduction="10000"/>
          </a:bodyPr>
          <a:lstStyle/>
          <a:p>
            <a:pPr>
              <a:buNone/>
            </a:pPr>
            <a:r>
              <a:rPr lang="en-US" b="1" u="sng" dirty="0"/>
              <a:t>Benefits</a:t>
            </a:r>
          </a:p>
          <a:p>
            <a:r>
              <a:rPr lang="en-US" dirty="0"/>
              <a:t>Opportunities to: </a:t>
            </a:r>
          </a:p>
          <a:p>
            <a:pPr lvl="1"/>
            <a:r>
              <a:rPr lang="en-US" dirty="0"/>
              <a:t>Participate in regional and state activities</a:t>
            </a:r>
          </a:p>
          <a:p>
            <a:pPr lvl="1"/>
            <a:r>
              <a:rPr lang="en-US" dirty="0"/>
              <a:t>Secure letters of reference for college</a:t>
            </a:r>
          </a:p>
          <a:p>
            <a:pPr lvl="1"/>
            <a:r>
              <a:rPr lang="en-US" dirty="0"/>
              <a:t>Network with health professionals</a:t>
            </a:r>
          </a:p>
          <a:p>
            <a:pPr>
              <a:buNone/>
            </a:pPr>
            <a:r>
              <a:rPr lang="en-US" b="1" u="sng" dirty="0"/>
              <a:t>How?</a:t>
            </a:r>
          </a:p>
          <a:p>
            <a:r>
              <a:rPr lang="en-US" dirty="0"/>
              <a:t>Sign up at </a:t>
            </a:r>
            <a:r>
              <a:rPr lang="en-US" dirty="0">
                <a:hlinkClick r:id="rId3"/>
              </a:rPr>
              <a:t>WWW.SCAHEC.NET</a:t>
            </a:r>
            <a:endParaRPr lang="en-US" dirty="0"/>
          </a:p>
          <a:p>
            <a:r>
              <a:rPr lang="en-US" dirty="0"/>
              <a:t>Contact your regional Health Careers Program Coordinator</a:t>
            </a:r>
          </a:p>
        </p:txBody>
      </p:sp>
      <p:pic>
        <p:nvPicPr>
          <p:cNvPr id="4" name="Picture 3" descr="Untitled-5.jpg"/>
          <p:cNvPicPr>
            <a:picLocks noChangeAspect="1"/>
          </p:cNvPicPr>
          <p:nvPr/>
        </p:nvPicPr>
        <p:blipFill>
          <a:blip r:embed="rId4" cstate="print"/>
          <a:stretch>
            <a:fillRect/>
          </a:stretch>
        </p:blipFill>
        <p:spPr>
          <a:xfrm>
            <a:off x="7315200" y="228600"/>
            <a:ext cx="1624584" cy="1874520"/>
          </a:xfrm>
          <a:prstGeom prst="rect">
            <a:avLst/>
          </a:prstGeom>
        </p:spPr>
      </p:pic>
      <p:sp>
        <p:nvSpPr>
          <p:cNvPr id="6" name="Slide Number Placeholder 5"/>
          <p:cNvSpPr>
            <a:spLocks noGrp="1"/>
          </p:cNvSpPr>
          <p:nvPr>
            <p:ph type="sldNum" sz="quarter" idx="12"/>
          </p:nvPr>
        </p:nvSpPr>
        <p:spPr/>
        <p:txBody>
          <a:bodyPr/>
          <a:lstStyle/>
          <a:p>
            <a:pPr>
              <a:defRPr/>
            </a:pPr>
            <a:fld id="{42677951-3079-45C6-9CD1-0DE698C3BD3B}"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rgbClr val="1D4790"/>
              </a:solidFill>
              <a:ea typeface="+mj-ea"/>
              <a:cs typeface="+mj-cs"/>
            </a:endParaRPr>
          </a:p>
          <a:p>
            <a:pPr marL="0" indent="0" algn="ctr">
              <a:buNone/>
            </a:pPr>
            <a:r>
              <a:rPr lang="en-US" sz="3600" b="1" dirty="0" smtClean="0">
                <a:solidFill>
                  <a:srgbClr val="1D4790"/>
                </a:solidFill>
                <a:ea typeface="+mj-ea"/>
                <a:cs typeface="+mj-cs"/>
              </a:rPr>
              <a:t>Introduction </a:t>
            </a:r>
            <a:r>
              <a:rPr lang="en-US" sz="3600" b="1" dirty="0">
                <a:solidFill>
                  <a:srgbClr val="1D4790"/>
                </a:solidFill>
                <a:ea typeface="+mj-ea"/>
                <a:cs typeface="+mj-cs"/>
              </a:rPr>
              <a:t>to Health Careers</a:t>
            </a:r>
            <a:br>
              <a:rPr lang="en-US" sz="3600" b="1" dirty="0">
                <a:solidFill>
                  <a:srgbClr val="1D4790"/>
                </a:solidFill>
                <a:ea typeface="+mj-ea"/>
                <a:cs typeface="+mj-cs"/>
              </a:rPr>
            </a:br>
            <a:r>
              <a:rPr lang="en-US" sz="3600" b="1" dirty="0">
                <a:solidFill>
                  <a:srgbClr val="1D4790"/>
                </a:solidFill>
                <a:ea typeface="+mj-ea"/>
                <a:cs typeface="+mj-cs"/>
              </a:rPr>
              <a:t>Class Discussion / Activity</a:t>
            </a:r>
            <a:endParaRPr lang="en-US" dirty="0" smtClean="0"/>
          </a:p>
          <a:p>
            <a:pPr marL="0" indent="0" algn="ctr">
              <a:buNone/>
            </a:pPr>
            <a:endParaRPr lang="en-US" dirty="0" smtClean="0">
              <a:solidFill>
                <a:schemeClr val="accent3">
                  <a:lumMod val="50000"/>
                </a:schemeClr>
              </a:solidFill>
            </a:endParaRPr>
          </a:p>
          <a:p>
            <a:pPr marL="0" indent="0" algn="ctr">
              <a:buNone/>
            </a:pPr>
            <a:r>
              <a:rPr lang="en-US" dirty="0" smtClean="0">
                <a:solidFill>
                  <a:schemeClr val="accent3">
                    <a:lumMod val="50000"/>
                  </a:schemeClr>
                </a:solidFill>
              </a:rPr>
              <a:t>Pause video</a:t>
            </a:r>
            <a:endParaRPr lang="en-US" sz="2000" dirty="0" smtClean="0">
              <a:solidFill>
                <a:schemeClr val="accent3">
                  <a:lumMod val="50000"/>
                </a:schemeClr>
              </a:solidFill>
            </a:endParaRPr>
          </a:p>
          <a:p>
            <a:pPr marL="0" indent="0" algn="ctr">
              <a:buNone/>
            </a:pPr>
            <a:r>
              <a:rPr lang="en-US" dirty="0" smtClean="0">
                <a:solidFill>
                  <a:schemeClr val="accent3">
                    <a:lumMod val="50000"/>
                  </a:schemeClr>
                </a:solidFill>
              </a:rPr>
              <a:t>To complete Pre-test and</a:t>
            </a:r>
          </a:p>
          <a:p>
            <a:pPr marL="0" indent="0" algn="ctr">
              <a:buNone/>
            </a:pPr>
            <a:r>
              <a:rPr lang="en-US" dirty="0" smtClean="0">
                <a:solidFill>
                  <a:schemeClr val="accent3">
                    <a:lumMod val="50000"/>
                  </a:schemeClr>
                </a:solidFill>
              </a:rPr>
              <a:t> Class activity</a:t>
            </a:r>
          </a:p>
        </p:txBody>
      </p:sp>
      <p:sp>
        <p:nvSpPr>
          <p:cNvPr id="4" name="Slide Number Placeholder 3"/>
          <p:cNvSpPr>
            <a:spLocks noGrp="1"/>
          </p:cNvSpPr>
          <p:nvPr>
            <p:ph type="sldNum" sz="quarter" idx="12"/>
          </p:nvPr>
        </p:nvSpPr>
        <p:spPr/>
        <p:txBody>
          <a:bodyPr/>
          <a:lstStyle/>
          <a:p>
            <a:pPr>
              <a:defRPr/>
            </a:pPr>
            <a:fld id="{42677951-3079-45C6-9CD1-0DE698C3BD3B}" type="slidenum">
              <a:rPr lang="en-US" smtClean="0"/>
              <a:pPr>
                <a:defRPr/>
              </a:pPr>
              <a:t>3</a:t>
            </a:fld>
            <a:endParaRPr lang="en-US" dirty="0"/>
          </a:p>
        </p:txBody>
      </p:sp>
    </p:spTree>
    <p:extLst>
      <p:ext uri="{BB962C8B-B14F-4D97-AF65-F5344CB8AC3E}">
        <p14:creationId xmlns:p14="http://schemas.microsoft.com/office/powerpoint/2010/main" val="223621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p:txBody>
          <a:bodyPr/>
          <a:lstStyle/>
          <a:p>
            <a:r>
              <a:rPr lang="en-GB" dirty="0" smtClean="0"/>
              <a:t>Healthcare is Always Changing</a:t>
            </a:r>
          </a:p>
        </p:txBody>
      </p:sp>
      <p:sp>
        <p:nvSpPr>
          <p:cNvPr id="3075" name="Rectangle 2"/>
          <p:cNvSpPr>
            <a:spLocks noGrp="1" noChangeArrowheads="1"/>
          </p:cNvSpPr>
          <p:nvPr>
            <p:ph idx="1"/>
          </p:nvPr>
        </p:nvSpPr>
        <p:spPr>
          <a:xfrm>
            <a:off x="1371600" y="1600200"/>
            <a:ext cx="7315200" cy="4525963"/>
          </a:xfrm>
        </p:spPr>
        <p:txBody>
          <a:bodyPr/>
          <a:lstStyle/>
          <a:p>
            <a:r>
              <a:rPr lang="en-GB" dirty="0" smtClean="0"/>
              <a:t>Especially in rural areas (in the country)</a:t>
            </a:r>
          </a:p>
          <a:p>
            <a:r>
              <a:rPr lang="en-GB" dirty="0" smtClean="0"/>
              <a:t>Factors</a:t>
            </a:r>
          </a:p>
          <a:p>
            <a:pPr lvl="1"/>
            <a:r>
              <a:rPr lang="en-GB" dirty="0" smtClean="0"/>
              <a:t>People are living longer</a:t>
            </a:r>
          </a:p>
          <a:p>
            <a:pPr lvl="1"/>
            <a:r>
              <a:rPr lang="en-GB" dirty="0" smtClean="0"/>
              <a:t>People are living more productive lives</a:t>
            </a:r>
          </a:p>
          <a:p>
            <a:pPr lvl="1"/>
            <a:r>
              <a:rPr lang="en-GB" dirty="0" smtClean="0"/>
              <a:t>Advances in technology (applying scientific knowledge through machinery and equipment)</a:t>
            </a:r>
          </a:p>
        </p:txBody>
      </p:sp>
      <p:sp>
        <p:nvSpPr>
          <p:cNvPr id="6" name="Slide Number Placeholder 5"/>
          <p:cNvSpPr>
            <a:spLocks noGrp="1"/>
          </p:cNvSpPr>
          <p:nvPr>
            <p:ph type="sldNum" sz="quarter" idx="12"/>
          </p:nvPr>
        </p:nvSpPr>
        <p:spPr/>
        <p:txBody>
          <a:bodyPr/>
          <a:lstStyle/>
          <a:p>
            <a:pPr>
              <a:defRPr/>
            </a:pPr>
            <a:r>
              <a:rPr lang="en-US" dirty="0" smtClean="0"/>
              <a:t>2</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America Needs Healthcare Workers</a:t>
            </a:r>
          </a:p>
        </p:txBody>
      </p:sp>
      <p:sp>
        <p:nvSpPr>
          <p:cNvPr id="4099" name="Text Box 8"/>
          <p:cNvSpPr txBox="1">
            <a:spLocks noChangeArrowheads="1"/>
          </p:cNvSpPr>
          <p:nvPr/>
        </p:nvSpPr>
        <p:spPr bwMode="auto">
          <a:xfrm>
            <a:off x="1752600" y="1905000"/>
            <a:ext cx="6411912" cy="1066800"/>
          </a:xfrm>
          <a:prstGeom prst="rect">
            <a:avLst/>
          </a:prstGeom>
          <a:noFill/>
          <a:ln w="9525">
            <a:noFill/>
            <a:miter lim="800000"/>
            <a:headEnd/>
            <a:tailEnd/>
          </a:ln>
        </p:spPr>
        <p:txBody>
          <a:bodyPr>
            <a:spAutoFit/>
          </a:bodyPr>
          <a:lstStyle/>
          <a:p>
            <a:pPr>
              <a:spcBef>
                <a:spcPct val="50000"/>
              </a:spcBef>
            </a:pPr>
            <a:r>
              <a:rPr lang="en-US" sz="3200" b="1" dirty="0"/>
              <a:t>By 2030, one-fourth of the U.S. population will be over age 65</a:t>
            </a:r>
          </a:p>
        </p:txBody>
      </p:sp>
      <p:sp>
        <p:nvSpPr>
          <p:cNvPr id="4100" name="Text Box 9"/>
          <p:cNvSpPr txBox="1">
            <a:spLocks noChangeArrowheads="1"/>
          </p:cNvSpPr>
          <p:nvPr/>
        </p:nvSpPr>
        <p:spPr bwMode="auto">
          <a:xfrm>
            <a:off x="2262188" y="5592763"/>
            <a:ext cx="588962" cy="274637"/>
          </a:xfrm>
          <a:prstGeom prst="rect">
            <a:avLst/>
          </a:prstGeom>
          <a:noFill/>
          <a:ln w="9525">
            <a:noFill/>
            <a:miter lim="800000"/>
            <a:headEnd/>
            <a:tailEnd/>
          </a:ln>
        </p:spPr>
        <p:txBody>
          <a:bodyPr>
            <a:spAutoFit/>
          </a:bodyPr>
          <a:lstStyle/>
          <a:p>
            <a:pPr>
              <a:spcBef>
                <a:spcPct val="50000"/>
              </a:spcBef>
            </a:pPr>
            <a:r>
              <a:rPr lang="en-US" sz="1200" b="1" dirty="0"/>
              <a:t>1960</a:t>
            </a:r>
          </a:p>
        </p:txBody>
      </p:sp>
      <p:sp>
        <p:nvSpPr>
          <p:cNvPr id="4101" name="Text Box 10"/>
          <p:cNvSpPr txBox="1">
            <a:spLocks noChangeArrowheads="1"/>
          </p:cNvSpPr>
          <p:nvPr/>
        </p:nvSpPr>
        <p:spPr bwMode="auto">
          <a:xfrm>
            <a:off x="2776538" y="5591175"/>
            <a:ext cx="588962" cy="274638"/>
          </a:xfrm>
          <a:prstGeom prst="rect">
            <a:avLst/>
          </a:prstGeom>
          <a:noFill/>
          <a:ln w="9525">
            <a:noFill/>
            <a:miter lim="800000"/>
            <a:headEnd/>
            <a:tailEnd/>
          </a:ln>
        </p:spPr>
        <p:txBody>
          <a:bodyPr>
            <a:spAutoFit/>
          </a:bodyPr>
          <a:lstStyle/>
          <a:p>
            <a:pPr>
              <a:spcBef>
                <a:spcPct val="50000"/>
              </a:spcBef>
            </a:pPr>
            <a:r>
              <a:rPr lang="en-US" sz="1200" b="1" dirty="0"/>
              <a:t>1970</a:t>
            </a:r>
          </a:p>
        </p:txBody>
      </p:sp>
      <p:sp>
        <p:nvSpPr>
          <p:cNvPr id="4102" name="Text Box 11"/>
          <p:cNvSpPr txBox="1">
            <a:spLocks noChangeArrowheads="1"/>
          </p:cNvSpPr>
          <p:nvPr/>
        </p:nvSpPr>
        <p:spPr bwMode="auto">
          <a:xfrm>
            <a:off x="3297238" y="5591175"/>
            <a:ext cx="588962" cy="274638"/>
          </a:xfrm>
          <a:prstGeom prst="rect">
            <a:avLst/>
          </a:prstGeom>
          <a:noFill/>
          <a:ln w="9525">
            <a:noFill/>
            <a:miter lim="800000"/>
            <a:headEnd/>
            <a:tailEnd/>
          </a:ln>
        </p:spPr>
        <p:txBody>
          <a:bodyPr>
            <a:spAutoFit/>
          </a:bodyPr>
          <a:lstStyle/>
          <a:p>
            <a:pPr>
              <a:spcBef>
                <a:spcPct val="50000"/>
              </a:spcBef>
            </a:pPr>
            <a:r>
              <a:rPr lang="en-US" sz="1200" b="1" dirty="0"/>
              <a:t>1980</a:t>
            </a:r>
          </a:p>
        </p:txBody>
      </p:sp>
      <p:sp>
        <p:nvSpPr>
          <p:cNvPr id="4103" name="Text Box 12"/>
          <p:cNvSpPr txBox="1">
            <a:spLocks noChangeArrowheads="1"/>
          </p:cNvSpPr>
          <p:nvPr/>
        </p:nvSpPr>
        <p:spPr bwMode="auto">
          <a:xfrm>
            <a:off x="3808413" y="5591175"/>
            <a:ext cx="588962" cy="274638"/>
          </a:xfrm>
          <a:prstGeom prst="rect">
            <a:avLst/>
          </a:prstGeom>
          <a:noFill/>
          <a:ln w="9525">
            <a:noFill/>
            <a:miter lim="800000"/>
            <a:headEnd/>
            <a:tailEnd/>
          </a:ln>
        </p:spPr>
        <p:txBody>
          <a:bodyPr>
            <a:spAutoFit/>
          </a:bodyPr>
          <a:lstStyle/>
          <a:p>
            <a:pPr>
              <a:spcBef>
                <a:spcPct val="50000"/>
              </a:spcBef>
            </a:pPr>
            <a:r>
              <a:rPr lang="en-US" sz="1200" b="1" dirty="0"/>
              <a:t>1990</a:t>
            </a:r>
          </a:p>
        </p:txBody>
      </p:sp>
      <p:sp>
        <p:nvSpPr>
          <p:cNvPr id="4104" name="Text Box 13"/>
          <p:cNvSpPr txBox="1">
            <a:spLocks noChangeArrowheads="1"/>
          </p:cNvSpPr>
          <p:nvPr/>
        </p:nvSpPr>
        <p:spPr bwMode="auto">
          <a:xfrm>
            <a:off x="4322763" y="5591175"/>
            <a:ext cx="588962" cy="274638"/>
          </a:xfrm>
          <a:prstGeom prst="rect">
            <a:avLst/>
          </a:prstGeom>
          <a:noFill/>
          <a:ln w="9525">
            <a:noFill/>
            <a:miter lim="800000"/>
            <a:headEnd/>
            <a:tailEnd/>
          </a:ln>
        </p:spPr>
        <p:txBody>
          <a:bodyPr>
            <a:spAutoFit/>
          </a:bodyPr>
          <a:lstStyle/>
          <a:p>
            <a:pPr>
              <a:spcBef>
                <a:spcPct val="50000"/>
              </a:spcBef>
            </a:pPr>
            <a:r>
              <a:rPr lang="en-US" sz="1200" b="1" dirty="0"/>
              <a:t>2000</a:t>
            </a:r>
          </a:p>
        </p:txBody>
      </p:sp>
      <p:sp>
        <p:nvSpPr>
          <p:cNvPr id="4105" name="Text Box 14"/>
          <p:cNvSpPr txBox="1">
            <a:spLocks noChangeArrowheads="1"/>
          </p:cNvSpPr>
          <p:nvPr/>
        </p:nvSpPr>
        <p:spPr bwMode="auto">
          <a:xfrm>
            <a:off x="4841875" y="5591175"/>
            <a:ext cx="588963" cy="274638"/>
          </a:xfrm>
          <a:prstGeom prst="rect">
            <a:avLst/>
          </a:prstGeom>
          <a:noFill/>
          <a:ln w="9525">
            <a:noFill/>
            <a:miter lim="800000"/>
            <a:headEnd/>
            <a:tailEnd/>
          </a:ln>
        </p:spPr>
        <p:txBody>
          <a:bodyPr>
            <a:spAutoFit/>
          </a:bodyPr>
          <a:lstStyle/>
          <a:p>
            <a:pPr>
              <a:spcBef>
                <a:spcPct val="50000"/>
              </a:spcBef>
            </a:pPr>
            <a:r>
              <a:rPr lang="en-US" sz="1200" b="1" dirty="0"/>
              <a:t>2010</a:t>
            </a:r>
          </a:p>
        </p:txBody>
      </p:sp>
      <p:sp>
        <p:nvSpPr>
          <p:cNvPr id="4106" name="Text Box 15"/>
          <p:cNvSpPr txBox="1">
            <a:spLocks noChangeArrowheads="1"/>
          </p:cNvSpPr>
          <p:nvPr/>
        </p:nvSpPr>
        <p:spPr bwMode="auto">
          <a:xfrm>
            <a:off x="5353050" y="5591175"/>
            <a:ext cx="590550" cy="274638"/>
          </a:xfrm>
          <a:prstGeom prst="rect">
            <a:avLst/>
          </a:prstGeom>
          <a:noFill/>
          <a:ln w="9525">
            <a:noFill/>
            <a:miter lim="800000"/>
            <a:headEnd/>
            <a:tailEnd/>
          </a:ln>
        </p:spPr>
        <p:txBody>
          <a:bodyPr>
            <a:spAutoFit/>
          </a:bodyPr>
          <a:lstStyle/>
          <a:p>
            <a:pPr>
              <a:spcBef>
                <a:spcPct val="50000"/>
              </a:spcBef>
            </a:pPr>
            <a:r>
              <a:rPr lang="en-US" sz="1200" b="1" dirty="0"/>
              <a:t>2020</a:t>
            </a:r>
          </a:p>
        </p:txBody>
      </p:sp>
      <p:sp>
        <p:nvSpPr>
          <p:cNvPr id="4107" name="Text Box 16"/>
          <p:cNvSpPr txBox="1">
            <a:spLocks noChangeArrowheads="1"/>
          </p:cNvSpPr>
          <p:nvPr/>
        </p:nvSpPr>
        <p:spPr bwMode="auto">
          <a:xfrm>
            <a:off x="5876925" y="5591175"/>
            <a:ext cx="588963" cy="274638"/>
          </a:xfrm>
          <a:prstGeom prst="rect">
            <a:avLst/>
          </a:prstGeom>
          <a:noFill/>
          <a:ln w="9525">
            <a:noFill/>
            <a:miter lim="800000"/>
            <a:headEnd/>
            <a:tailEnd/>
          </a:ln>
        </p:spPr>
        <p:txBody>
          <a:bodyPr>
            <a:spAutoFit/>
          </a:bodyPr>
          <a:lstStyle/>
          <a:p>
            <a:pPr>
              <a:spcBef>
                <a:spcPct val="50000"/>
              </a:spcBef>
            </a:pPr>
            <a:r>
              <a:rPr lang="en-US" sz="1200" b="1" dirty="0"/>
              <a:t>2030</a:t>
            </a:r>
          </a:p>
        </p:txBody>
      </p:sp>
      <p:sp>
        <p:nvSpPr>
          <p:cNvPr id="4108" name="Text Box 17"/>
          <p:cNvSpPr txBox="1">
            <a:spLocks noChangeArrowheads="1"/>
          </p:cNvSpPr>
          <p:nvPr/>
        </p:nvSpPr>
        <p:spPr bwMode="auto">
          <a:xfrm>
            <a:off x="6392863" y="5591175"/>
            <a:ext cx="588962" cy="274638"/>
          </a:xfrm>
          <a:prstGeom prst="rect">
            <a:avLst/>
          </a:prstGeom>
          <a:noFill/>
          <a:ln w="9525">
            <a:noFill/>
            <a:miter lim="800000"/>
            <a:headEnd/>
            <a:tailEnd/>
          </a:ln>
        </p:spPr>
        <p:txBody>
          <a:bodyPr>
            <a:spAutoFit/>
          </a:bodyPr>
          <a:lstStyle/>
          <a:p>
            <a:pPr>
              <a:spcBef>
                <a:spcPct val="50000"/>
              </a:spcBef>
            </a:pPr>
            <a:r>
              <a:rPr lang="en-US" sz="1200" b="1" dirty="0"/>
              <a:t>2040</a:t>
            </a:r>
          </a:p>
        </p:txBody>
      </p:sp>
      <p:sp>
        <p:nvSpPr>
          <p:cNvPr id="4109" name="Text Box 18"/>
          <p:cNvSpPr txBox="1">
            <a:spLocks noChangeArrowheads="1"/>
          </p:cNvSpPr>
          <p:nvPr/>
        </p:nvSpPr>
        <p:spPr bwMode="auto">
          <a:xfrm>
            <a:off x="6878638" y="5591175"/>
            <a:ext cx="588962" cy="274638"/>
          </a:xfrm>
          <a:prstGeom prst="rect">
            <a:avLst/>
          </a:prstGeom>
          <a:noFill/>
          <a:ln w="9525">
            <a:noFill/>
            <a:miter lim="800000"/>
            <a:headEnd/>
            <a:tailEnd/>
          </a:ln>
        </p:spPr>
        <p:txBody>
          <a:bodyPr>
            <a:spAutoFit/>
          </a:bodyPr>
          <a:lstStyle/>
          <a:p>
            <a:pPr>
              <a:spcBef>
                <a:spcPct val="50000"/>
              </a:spcBef>
            </a:pPr>
            <a:r>
              <a:rPr lang="en-US" sz="1200" b="1" dirty="0"/>
              <a:t>2050</a:t>
            </a:r>
          </a:p>
        </p:txBody>
      </p:sp>
      <p:sp>
        <p:nvSpPr>
          <p:cNvPr id="4110" name="Line 19"/>
          <p:cNvSpPr>
            <a:spLocks noChangeShapeType="1"/>
          </p:cNvSpPr>
          <p:nvPr/>
        </p:nvSpPr>
        <p:spPr bwMode="auto">
          <a:xfrm>
            <a:off x="2212975" y="5548313"/>
            <a:ext cx="5168900" cy="0"/>
          </a:xfrm>
          <a:prstGeom prst="line">
            <a:avLst/>
          </a:prstGeom>
          <a:noFill/>
          <a:ln w="19050">
            <a:solidFill>
              <a:schemeClr val="tx1"/>
            </a:solidFill>
            <a:round/>
            <a:headEnd/>
            <a:tailEnd/>
          </a:ln>
        </p:spPr>
        <p:txBody>
          <a:bodyPr/>
          <a:lstStyle/>
          <a:p>
            <a:endParaRPr lang="en-US" dirty="0"/>
          </a:p>
        </p:txBody>
      </p:sp>
      <p:sp>
        <p:nvSpPr>
          <p:cNvPr id="4111" name="Line 20"/>
          <p:cNvSpPr>
            <a:spLocks noChangeShapeType="1"/>
          </p:cNvSpPr>
          <p:nvPr/>
        </p:nvSpPr>
        <p:spPr bwMode="auto">
          <a:xfrm>
            <a:off x="2212975" y="5307013"/>
            <a:ext cx="5168900" cy="0"/>
          </a:xfrm>
          <a:prstGeom prst="line">
            <a:avLst/>
          </a:prstGeom>
          <a:noFill/>
          <a:ln w="19050">
            <a:solidFill>
              <a:schemeClr val="tx1"/>
            </a:solidFill>
            <a:round/>
            <a:headEnd/>
            <a:tailEnd/>
          </a:ln>
        </p:spPr>
        <p:txBody>
          <a:bodyPr/>
          <a:lstStyle/>
          <a:p>
            <a:endParaRPr lang="en-US" dirty="0"/>
          </a:p>
        </p:txBody>
      </p:sp>
      <p:sp>
        <p:nvSpPr>
          <p:cNvPr id="4112" name="Line 21"/>
          <p:cNvSpPr>
            <a:spLocks noChangeShapeType="1"/>
          </p:cNvSpPr>
          <p:nvPr/>
        </p:nvSpPr>
        <p:spPr bwMode="auto">
          <a:xfrm>
            <a:off x="2212975" y="5057775"/>
            <a:ext cx="5168900" cy="0"/>
          </a:xfrm>
          <a:prstGeom prst="line">
            <a:avLst/>
          </a:prstGeom>
          <a:noFill/>
          <a:ln w="19050">
            <a:solidFill>
              <a:schemeClr val="tx1"/>
            </a:solidFill>
            <a:round/>
            <a:headEnd/>
            <a:tailEnd/>
          </a:ln>
        </p:spPr>
        <p:txBody>
          <a:bodyPr/>
          <a:lstStyle/>
          <a:p>
            <a:endParaRPr lang="en-US" dirty="0"/>
          </a:p>
        </p:txBody>
      </p:sp>
      <p:sp>
        <p:nvSpPr>
          <p:cNvPr id="4113" name="Line 22"/>
          <p:cNvSpPr>
            <a:spLocks noChangeShapeType="1"/>
          </p:cNvSpPr>
          <p:nvPr/>
        </p:nvSpPr>
        <p:spPr bwMode="auto">
          <a:xfrm>
            <a:off x="2212975" y="4826000"/>
            <a:ext cx="5168900" cy="0"/>
          </a:xfrm>
          <a:prstGeom prst="line">
            <a:avLst/>
          </a:prstGeom>
          <a:noFill/>
          <a:ln w="19050">
            <a:solidFill>
              <a:schemeClr val="tx1"/>
            </a:solidFill>
            <a:round/>
            <a:headEnd/>
            <a:tailEnd/>
          </a:ln>
        </p:spPr>
        <p:txBody>
          <a:bodyPr/>
          <a:lstStyle/>
          <a:p>
            <a:endParaRPr lang="en-US" dirty="0"/>
          </a:p>
        </p:txBody>
      </p:sp>
      <p:sp>
        <p:nvSpPr>
          <p:cNvPr id="4114" name="Line 23"/>
          <p:cNvSpPr>
            <a:spLocks noChangeShapeType="1"/>
          </p:cNvSpPr>
          <p:nvPr/>
        </p:nvSpPr>
        <p:spPr bwMode="auto">
          <a:xfrm>
            <a:off x="2212975" y="4578350"/>
            <a:ext cx="5168900" cy="0"/>
          </a:xfrm>
          <a:prstGeom prst="line">
            <a:avLst/>
          </a:prstGeom>
          <a:noFill/>
          <a:ln w="19050">
            <a:solidFill>
              <a:schemeClr val="tx1"/>
            </a:solidFill>
            <a:round/>
            <a:headEnd/>
            <a:tailEnd/>
          </a:ln>
        </p:spPr>
        <p:txBody>
          <a:bodyPr/>
          <a:lstStyle/>
          <a:p>
            <a:endParaRPr lang="en-US" dirty="0"/>
          </a:p>
        </p:txBody>
      </p:sp>
      <p:sp>
        <p:nvSpPr>
          <p:cNvPr id="4115" name="Line 24"/>
          <p:cNvSpPr>
            <a:spLocks noChangeShapeType="1"/>
          </p:cNvSpPr>
          <p:nvPr/>
        </p:nvSpPr>
        <p:spPr bwMode="auto">
          <a:xfrm>
            <a:off x="2212975" y="4337050"/>
            <a:ext cx="5168900" cy="0"/>
          </a:xfrm>
          <a:prstGeom prst="line">
            <a:avLst/>
          </a:prstGeom>
          <a:noFill/>
          <a:ln w="19050">
            <a:solidFill>
              <a:schemeClr val="tx1"/>
            </a:solidFill>
            <a:round/>
            <a:headEnd/>
            <a:tailEnd/>
          </a:ln>
        </p:spPr>
        <p:txBody>
          <a:bodyPr/>
          <a:lstStyle/>
          <a:p>
            <a:endParaRPr lang="en-US" dirty="0"/>
          </a:p>
        </p:txBody>
      </p:sp>
      <p:sp>
        <p:nvSpPr>
          <p:cNvPr id="4116" name="Line 25"/>
          <p:cNvSpPr>
            <a:spLocks noChangeShapeType="1"/>
          </p:cNvSpPr>
          <p:nvPr/>
        </p:nvSpPr>
        <p:spPr bwMode="auto">
          <a:xfrm>
            <a:off x="2212975" y="4087813"/>
            <a:ext cx="5168900" cy="0"/>
          </a:xfrm>
          <a:prstGeom prst="line">
            <a:avLst/>
          </a:prstGeom>
          <a:noFill/>
          <a:ln w="19050">
            <a:solidFill>
              <a:schemeClr val="tx1"/>
            </a:solidFill>
            <a:round/>
            <a:headEnd/>
            <a:tailEnd/>
          </a:ln>
        </p:spPr>
        <p:txBody>
          <a:bodyPr/>
          <a:lstStyle/>
          <a:p>
            <a:endParaRPr lang="en-US" dirty="0"/>
          </a:p>
        </p:txBody>
      </p:sp>
      <p:sp>
        <p:nvSpPr>
          <p:cNvPr id="4117" name="Line 26"/>
          <p:cNvSpPr>
            <a:spLocks noChangeShapeType="1"/>
          </p:cNvSpPr>
          <p:nvPr/>
        </p:nvSpPr>
        <p:spPr bwMode="auto">
          <a:xfrm>
            <a:off x="2212975" y="3856038"/>
            <a:ext cx="5168900" cy="0"/>
          </a:xfrm>
          <a:prstGeom prst="line">
            <a:avLst/>
          </a:prstGeom>
          <a:noFill/>
          <a:ln w="19050">
            <a:solidFill>
              <a:schemeClr val="tx1"/>
            </a:solidFill>
            <a:round/>
            <a:headEnd/>
            <a:tailEnd/>
          </a:ln>
        </p:spPr>
        <p:txBody>
          <a:bodyPr/>
          <a:lstStyle/>
          <a:p>
            <a:endParaRPr lang="en-US" dirty="0"/>
          </a:p>
        </p:txBody>
      </p:sp>
      <p:sp>
        <p:nvSpPr>
          <p:cNvPr id="4118" name="Line 27"/>
          <p:cNvSpPr>
            <a:spLocks noChangeShapeType="1"/>
          </p:cNvSpPr>
          <p:nvPr/>
        </p:nvSpPr>
        <p:spPr bwMode="auto">
          <a:xfrm>
            <a:off x="2212975" y="3614738"/>
            <a:ext cx="5168900" cy="0"/>
          </a:xfrm>
          <a:prstGeom prst="line">
            <a:avLst/>
          </a:prstGeom>
          <a:noFill/>
          <a:ln w="19050">
            <a:solidFill>
              <a:schemeClr val="tx1"/>
            </a:solidFill>
            <a:round/>
            <a:headEnd/>
            <a:tailEnd/>
          </a:ln>
        </p:spPr>
        <p:txBody>
          <a:bodyPr/>
          <a:lstStyle/>
          <a:p>
            <a:endParaRPr lang="en-US" dirty="0"/>
          </a:p>
        </p:txBody>
      </p:sp>
      <p:sp>
        <p:nvSpPr>
          <p:cNvPr id="4119" name="Line 28"/>
          <p:cNvSpPr>
            <a:spLocks noChangeShapeType="1"/>
          </p:cNvSpPr>
          <p:nvPr/>
        </p:nvSpPr>
        <p:spPr bwMode="auto">
          <a:xfrm>
            <a:off x="2212975" y="3367088"/>
            <a:ext cx="5168900" cy="0"/>
          </a:xfrm>
          <a:prstGeom prst="line">
            <a:avLst/>
          </a:prstGeom>
          <a:noFill/>
          <a:ln w="19050">
            <a:solidFill>
              <a:schemeClr val="tx1"/>
            </a:solidFill>
            <a:round/>
            <a:headEnd/>
            <a:tailEnd/>
          </a:ln>
        </p:spPr>
        <p:txBody>
          <a:bodyPr/>
          <a:lstStyle/>
          <a:p>
            <a:endParaRPr lang="en-US" dirty="0"/>
          </a:p>
        </p:txBody>
      </p:sp>
      <p:sp>
        <p:nvSpPr>
          <p:cNvPr id="4120" name="Line 29"/>
          <p:cNvSpPr>
            <a:spLocks noChangeShapeType="1"/>
          </p:cNvSpPr>
          <p:nvPr/>
        </p:nvSpPr>
        <p:spPr bwMode="auto">
          <a:xfrm>
            <a:off x="2255838" y="3367088"/>
            <a:ext cx="0" cy="2212975"/>
          </a:xfrm>
          <a:prstGeom prst="line">
            <a:avLst/>
          </a:prstGeom>
          <a:noFill/>
          <a:ln w="19050">
            <a:solidFill>
              <a:schemeClr val="tx1"/>
            </a:solidFill>
            <a:round/>
            <a:headEnd/>
            <a:tailEnd/>
          </a:ln>
        </p:spPr>
        <p:txBody>
          <a:bodyPr/>
          <a:lstStyle/>
          <a:p>
            <a:endParaRPr lang="en-US" dirty="0"/>
          </a:p>
        </p:txBody>
      </p:sp>
      <p:sp>
        <p:nvSpPr>
          <p:cNvPr id="4121" name="Line 30"/>
          <p:cNvSpPr>
            <a:spLocks noChangeShapeType="1"/>
          </p:cNvSpPr>
          <p:nvPr/>
        </p:nvSpPr>
        <p:spPr bwMode="auto">
          <a:xfrm>
            <a:off x="7381875" y="3371850"/>
            <a:ext cx="0" cy="2214563"/>
          </a:xfrm>
          <a:prstGeom prst="line">
            <a:avLst/>
          </a:prstGeom>
          <a:noFill/>
          <a:ln w="19050">
            <a:solidFill>
              <a:schemeClr val="tx1"/>
            </a:solidFill>
            <a:round/>
            <a:headEnd/>
            <a:tailEnd/>
          </a:ln>
        </p:spPr>
        <p:txBody>
          <a:bodyPr/>
          <a:lstStyle/>
          <a:p>
            <a:endParaRPr lang="en-US" dirty="0"/>
          </a:p>
        </p:txBody>
      </p:sp>
      <p:sp>
        <p:nvSpPr>
          <p:cNvPr id="4122" name="Line 31"/>
          <p:cNvSpPr>
            <a:spLocks noChangeShapeType="1"/>
          </p:cNvSpPr>
          <p:nvPr/>
        </p:nvSpPr>
        <p:spPr bwMode="auto">
          <a:xfrm>
            <a:off x="6872288" y="5543550"/>
            <a:ext cx="0" cy="63500"/>
          </a:xfrm>
          <a:prstGeom prst="line">
            <a:avLst/>
          </a:prstGeom>
          <a:noFill/>
          <a:ln w="19050">
            <a:solidFill>
              <a:schemeClr val="tx1"/>
            </a:solidFill>
            <a:round/>
            <a:headEnd/>
            <a:tailEnd/>
          </a:ln>
        </p:spPr>
        <p:txBody>
          <a:bodyPr/>
          <a:lstStyle/>
          <a:p>
            <a:endParaRPr lang="en-US" dirty="0"/>
          </a:p>
        </p:txBody>
      </p:sp>
      <p:sp>
        <p:nvSpPr>
          <p:cNvPr id="4123" name="Line 32"/>
          <p:cNvSpPr>
            <a:spLocks noChangeShapeType="1"/>
          </p:cNvSpPr>
          <p:nvPr/>
        </p:nvSpPr>
        <p:spPr bwMode="auto">
          <a:xfrm>
            <a:off x="6348413" y="5543550"/>
            <a:ext cx="0" cy="63500"/>
          </a:xfrm>
          <a:prstGeom prst="line">
            <a:avLst/>
          </a:prstGeom>
          <a:noFill/>
          <a:ln w="19050">
            <a:solidFill>
              <a:schemeClr val="tx1"/>
            </a:solidFill>
            <a:round/>
            <a:headEnd/>
            <a:tailEnd/>
          </a:ln>
        </p:spPr>
        <p:txBody>
          <a:bodyPr/>
          <a:lstStyle/>
          <a:p>
            <a:endParaRPr lang="en-US" dirty="0"/>
          </a:p>
        </p:txBody>
      </p:sp>
      <p:sp>
        <p:nvSpPr>
          <p:cNvPr id="4124" name="Line 33"/>
          <p:cNvSpPr>
            <a:spLocks noChangeShapeType="1"/>
          </p:cNvSpPr>
          <p:nvPr/>
        </p:nvSpPr>
        <p:spPr bwMode="auto">
          <a:xfrm>
            <a:off x="5845175" y="5546725"/>
            <a:ext cx="0" cy="61913"/>
          </a:xfrm>
          <a:prstGeom prst="line">
            <a:avLst/>
          </a:prstGeom>
          <a:noFill/>
          <a:ln w="19050">
            <a:solidFill>
              <a:schemeClr val="tx1"/>
            </a:solidFill>
            <a:round/>
            <a:headEnd/>
            <a:tailEnd/>
          </a:ln>
        </p:spPr>
        <p:txBody>
          <a:bodyPr/>
          <a:lstStyle/>
          <a:p>
            <a:endParaRPr lang="en-US" dirty="0"/>
          </a:p>
        </p:txBody>
      </p:sp>
      <p:sp>
        <p:nvSpPr>
          <p:cNvPr id="4125" name="Line 34"/>
          <p:cNvSpPr>
            <a:spLocks noChangeShapeType="1"/>
          </p:cNvSpPr>
          <p:nvPr/>
        </p:nvSpPr>
        <p:spPr bwMode="auto">
          <a:xfrm>
            <a:off x="5321300" y="5546725"/>
            <a:ext cx="0" cy="61913"/>
          </a:xfrm>
          <a:prstGeom prst="line">
            <a:avLst/>
          </a:prstGeom>
          <a:noFill/>
          <a:ln w="19050">
            <a:solidFill>
              <a:schemeClr val="tx1"/>
            </a:solidFill>
            <a:round/>
            <a:headEnd/>
            <a:tailEnd/>
          </a:ln>
        </p:spPr>
        <p:txBody>
          <a:bodyPr/>
          <a:lstStyle/>
          <a:p>
            <a:endParaRPr lang="en-US" dirty="0"/>
          </a:p>
        </p:txBody>
      </p:sp>
      <p:sp>
        <p:nvSpPr>
          <p:cNvPr id="4126" name="Line 35"/>
          <p:cNvSpPr>
            <a:spLocks noChangeShapeType="1"/>
          </p:cNvSpPr>
          <p:nvPr/>
        </p:nvSpPr>
        <p:spPr bwMode="auto">
          <a:xfrm>
            <a:off x="4824413" y="5543550"/>
            <a:ext cx="0" cy="63500"/>
          </a:xfrm>
          <a:prstGeom prst="line">
            <a:avLst/>
          </a:prstGeom>
          <a:noFill/>
          <a:ln w="19050">
            <a:solidFill>
              <a:schemeClr val="tx1"/>
            </a:solidFill>
            <a:round/>
            <a:headEnd/>
            <a:tailEnd/>
          </a:ln>
        </p:spPr>
        <p:txBody>
          <a:bodyPr/>
          <a:lstStyle/>
          <a:p>
            <a:endParaRPr lang="en-US" dirty="0"/>
          </a:p>
        </p:txBody>
      </p:sp>
      <p:sp>
        <p:nvSpPr>
          <p:cNvPr id="4127" name="Line 36"/>
          <p:cNvSpPr>
            <a:spLocks noChangeShapeType="1"/>
          </p:cNvSpPr>
          <p:nvPr/>
        </p:nvSpPr>
        <p:spPr bwMode="auto">
          <a:xfrm>
            <a:off x="4300538" y="5543550"/>
            <a:ext cx="0" cy="63500"/>
          </a:xfrm>
          <a:prstGeom prst="line">
            <a:avLst/>
          </a:prstGeom>
          <a:noFill/>
          <a:ln w="19050">
            <a:solidFill>
              <a:schemeClr val="tx1"/>
            </a:solidFill>
            <a:round/>
            <a:headEnd/>
            <a:tailEnd/>
          </a:ln>
        </p:spPr>
        <p:txBody>
          <a:bodyPr/>
          <a:lstStyle/>
          <a:p>
            <a:endParaRPr lang="en-US" dirty="0"/>
          </a:p>
        </p:txBody>
      </p:sp>
      <p:sp>
        <p:nvSpPr>
          <p:cNvPr id="4128" name="Line 37"/>
          <p:cNvSpPr>
            <a:spLocks noChangeShapeType="1"/>
          </p:cNvSpPr>
          <p:nvPr/>
        </p:nvSpPr>
        <p:spPr bwMode="auto">
          <a:xfrm>
            <a:off x="3797300" y="5546725"/>
            <a:ext cx="0" cy="61913"/>
          </a:xfrm>
          <a:prstGeom prst="line">
            <a:avLst/>
          </a:prstGeom>
          <a:noFill/>
          <a:ln w="19050">
            <a:solidFill>
              <a:schemeClr val="tx1"/>
            </a:solidFill>
            <a:round/>
            <a:headEnd/>
            <a:tailEnd/>
          </a:ln>
        </p:spPr>
        <p:txBody>
          <a:bodyPr/>
          <a:lstStyle/>
          <a:p>
            <a:endParaRPr lang="en-US" dirty="0"/>
          </a:p>
        </p:txBody>
      </p:sp>
      <p:sp>
        <p:nvSpPr>
          <p:cNvPr id="4129" name="Line 38"/>
          <p:cNvSpPr>
            <a:spLocks noChangeShapeType="1"/>
          </p:cNvSpPr>
          <p:nvPr/>
        </p:nvSpPr>
        <p:spPr bwMode="auto">
          <a:xfrm>
            <a:off x="3273425" y="5546725"/>
            <a:ext cx="0" cy="61913"/>
          </a:xfrm>
          <a:prstGeom prst="line">
            <a:avLst/>
          </a:prstGeom>
          <a:noFill/>
          <a:ln w="19050">
            <a:solidFill>
              <a:schemeClr val="tx1"/>
            </a:solidFill>
            <a:round/>
            <a:headEnd/>
            <a:tailEnd/>
          </a:ln>
        </p:spPr>
        <p:txBody>
          <a:bodyPr/>
          <a:lstStyle/>
          <a:p>
            <a:endParaRPr lang="en-US" dirty="0"/>
          </a:p>
        </p:txBody>
      </p:sp>
      <p:sp>
        <p:nvSpPr>
          <p:cNvPr id="4130" name="Line 39"/>
          <p:cNvSpPr>
            <a:spLocks noChangeShapeType="1"/>
          </p:cNvSpPr>
          <p:nvPr/>
        </p:nvSpPr>
        <p:spPr bwMode="auto">
          <a:xfrm>
            <a:off x="2763838" y="5543550"/>
            <a:ext cx="0" cy="63500"/>
          </a:xfrm>
          <a:prstGeom prst="line">
            <a:avLst/>
          </a:prstGeom>
          <a:noFill/>
          <a:ln w="19050">
            <a:solidFill>
              <a:schemeClr val="tx1"/>
            </a:solidFill>
            <a:round/>
            <a:headEnd/>
            <a:tailEnd/>
          </a:ln>
        </p:spPr>
        <p:txBody>
          <a:bodyPr/>
          <a:lstStyle/>
          <a:p>
            <a:endParaRPr lang="en-US" dirty="0"/>
          </a:p>
        </p:txBody>
      </p:sp>
      <p:sp>
        <p:nvSpPr>
          <p:cNvPr id="4131" name="Text Box 40"/>
          <p:cNvSpPr txBox="1">
            <a:spLocks noChangeArrowheads="1"/>
          </p:cNvSpPr>
          <p:nvPr/>
        </p:nvSpPr>
        <p:spPr bwMode="auto">
          <a:xfrm>
            <a:off x="1676400" y="3200400"/>
            <a:ext cx="588963" cy="2417763"/>
          </a:xfrm>
          <a:prstGeom prst="rect">
            <a:avLst/>
          </a:prstGeom>
          <a:noFill/>
          <a:ln w="9525">
            <a:noFill/>
            <a:miter lim="800000"/>
            <a:headEnd/>
            <a:tailEnd/>
          </a:ln>
        </p:spPr>
        <p:txBody>
          <a:bodyPr>
            <a:spAutoFit/>
          </a:bodyPr>
          <a:lstStyle/>
          <a:p>
            <a:pPr algn="r">
              <a:spcBef>
                <a:spcPct val="30000"/>
              </a:spcBef>
            </a:pPr>
            <a:r>
              <a:rPr lang="en-US" sz="1200" b="1" dirty="0"/>
              <a:t>90</a:t>
            </a:r>
          </a:p>
          <a:p>
            <a:pPr algn="r">
              <a:spcBef>
                <a:spcPct val="30000"/>
              </a:spcBef>
            </a:pPr>
            <a:r>
              <a:rPr lang="en-US" sz="1200" b="1" dirty="0"/>
              <a:t>80</a:t>
            </a:r>
          </a:p>
          <a:p>
            <a:pPr algn="r">
              <a:spcBef>
                <a:spcPct val="30000"/>
              </a:spcBef>
            </a:pPr>
            <a:r>
              <a:rPr lang="en-US" sz="1200" b="1" dirty="0"/>
              <a:t>70</a:t>
            </a:r>
          </a:p>
          <a:p>
            <a:pPr algn="r">
              <a:spcBef>
                <a:spcPct val="30000"/>
              </a:spcBef>
            </a:pPr>
            <a:r>
              <a:rPr lang="en-US" sz="1200" b="1" dirty="0"/>
              <a:t>60</a:t>
            </a:r>
          </a:p>
          <a:p>
            <a:pPr algn="r">
              <a:spcBef>
                <a:spcPct val="30000"/>
              </a:spcBef>
            </a:pPr>
            <a:r>
              <a:rPr lang="en-US" sz="1200" b="1" dirty="0"/>
              <a:t>50</a:t>
            </a:r>
          </a:p>
          <a:p>
            <a:pPr algn="r">
              <a:spcBef>
                <a:spcPct val="30000"/>
              </a:spcBef>
            </a:pPr>
            <a:r>
              <a:rPr lang="en-US" sz="1200" b="1" dirty="0"/>
              <a:t>40</a:t>
            </a:r>
          </a:p>
          <a:p>
            <a:pPr algn="r">
              <a:spcBef>
                <a:spcPct val="30000"/>
              </a:spcBef>
            </a:pPr>
            <a:r>
              <a:rPr lang="en-US" sz="1200" b="1" dirty="0"/>
              <a:t>30</a:t>
            </a:r>
          </a:p>
          <a:p>
            <a:pPr algn="r">
              <a:spcBef>
                <a:spcPct val="30000"/>
              </a:spcBef>
            </a:pPr>
            <a:r>
              <a:rPr lang="en-US" sz="1200" b="1" dirty="0"/>
              <a:t>20</a:t>
            </a:r>
          </a:p>
          <a:p>
            <a:pPr algn="r">
              <a:spcBef>
                <a:spcPct val="30000"/>
              </a:spcBef>
            </a:pPr>
            <a:r>
              <a:rPr lang="en-US" sz="1200" b="1" dirty="0"/>
              <a:t>10</a:t>
            </a:r>
          </a:p>
          <a:p>
            <a:pPr algn="r">
              <a:spcBef>
                <a:spcPct val="30000"/>
              </a:spcBef>
            </a:pPr>
            <a:r>
              <a:rPr lang="en-US" sz="1200" b="1" dirty="0"/>
              <a:t>0</a:t>
            </a:r>
          </a:p>
        </p:txBody>
      </p:sp>
      <p:sp>
        <p:nvSpPr>
          <p:cNvPr id="4132" name="Text Box 41"/>
          <p:cNvSpPr txBox="1">
            <a:spLocks noChangeArrowheads="1"/>
          </p:cNvSpPr>
          <p:nvPr/>
        </p:nvSpPr>
        <p:spPr bwMode="auto">
          <a:xfrm>
            <a:off x="1524000" y="5918200"/>
            <a:ext cx="2682875" cy="276225"/>
          </a:xfrm>
          <a:prstGeom prst="rect">
            <a:avLst/>
          </a:prstGeom>
          <a:noFill/>
          <a:ln w="9525">
            <a:noFill/>
            <a:miter lim="800000"/>
            <a:headEnd/>
            <a:tailEnd/>
          </a:ln>
        </p:spPr>
        <p:txBody>
          <a:bodyPr>
            <a:spAutoFit/>
          </a:bodyPr>
          <a:lstStyle/>
          <a:p>
            <a:pPr>
              <a:spcBef>
                <a:spcPct val="50000"/>
              </a:spcBef>
            </a:pPr>
            <a:r>
              <a:rPr lang="en-US" sz="1200" dirty="0"/>
              <a:t>Source: U.S. Bureau of the Census</a:t>
            </a:r>
          </a:p>
        </p:txBody>
      </p:sp>
      <p:sp>
        <p:nvSpPr>
          <p:cNvPr id="4133" name="Rectangle 42"/>
          <p:cNvSpPr>
            <a:spLocks noChangeArrowheads="1"/>
          </p:cNvSpPr>
          <p:nvPr/>
        </p:nvSpPr>
        <p:spPr bwMode="auto">
          <a:xfrm>
            <a:off x="914400" y="1143000"/>
            <a:ext cx="8229600" cy="5003800"/>
          </a:xfrm>
          <a:prstGeom prst="rect">
            <a:avLst/>
          </a:prstGeom>
          <a:noFill/>
          <a:ln w="19050">
            <a:noFill/>
            <a:miter lim="800000"/>
            <a:headEnd/>
            <a:tailEnd/>
          </a:ln>
        </p:spPr>
        <p:txBody>
          <a:bodyPr wrap="none" anchor="ctr"/>
          <a:lstStyle/>
          <a:p>
            <a:endParaRPr lang="en-US" dirty="0"/>
          </a:p>
        </p:txBody>
      </p:sp>
      <p:sp>
        <p:nvSpPr>
          <p:cNvPr id="4134" name="Rectangle 43"/>
          <p:cNvSpPr>
            <a:spLocks noChangeArrowheads="1"/>
          </p:cNvSpPr>
          <p:nvPr/>
        </p:nvSpPr>
        <p:spPr bwMode="auto">
          <a:xfrm>
            <a:off x="2398713" y="5148263"/>
            <a:ext cx="195262" cy="401637"/>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35" name="Rectangle 44"/>
          <p:cNvSpPr>
            <a:spLocks noChangeArrowheads="1"/>
          </p:cNvSpPr>
          <p:nvPr/>
        </p:nvSpPr>
        <p:spPr bwMode="auto">
          <a:xfrm>
            <a:off x="2916238" y="5057775"/>
            <a:ext cx="196850" cy="493713"/>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36" name="Rectangle 45"/>
          <p:cNvSpPr>
            <a:spLocks noChangeArrowheads="1"/>
          </p:cNvSpPr>
          <p:nvPr/>
        </p:nvSpPr>
        <p:spPr bwMode="auto">
          <a:xfrm>
            <a:off x="3429000" y="4926013"/>
            <a:ext cx="196850" cy="622300"/>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37" name="Rectangle 46"/>
          <p:cNvSpPr>
            <a:spLocks noChangeArrowheads="1"/>
          </p:cNvSpPr>
          <p:nvPr/>
        </p:nvSpPr>
        <p:spPr bwMode="auto">
          <a:xfrm>
            <a:off x="3941763" y="4784725"/>
            <a:ext cx="195262" cy="766763"/>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38" name="Rectangle 47"/>
          <p:cNvSpPr>
            <a:spLocks noChangeArrowheads="1"/>
          </p:cNvSpPr>
          <p:nvPr/>
        </p:nvSpPr>
        <p:spPr bwMode="auto">
          <a:xfrm>
            <a:off x="4454525" y="4686300"/>
            <a:ext cx="195263" cy="865188"/>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39" name="Rectangle 48"/>
          <p:cNvSpPr>
            <a:spLocks noChangeArrowheads="1"/>
          </p:cNvSpPr>
          <p:nvPr/>
        </p:nvSpPr>
        <p:spPr bwMode="auto">
          <a:xfrm>
            <a:off x="4968875" y="4578350"/>
            <a:ext cx="196850" cy="969963"/>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40" name="Rectangle 49"/>
          <p:cNvSpPr>
            <a:spLocks noChangeArrowheads="1"/>
          </p:cNvSpPr>
          <p:nvPr/>
        </p:nvSpPr>
        <p:spPr bwMode="auto">
          <a:xfrm>
            <a:off x="5478463" y="4246563"/>
            <a:ext cx="196850" cy="1304925"/>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41" name="Rectangle 50"/>
          <p:cNvSpPr>
            <a:spLocks noChangeArrowheads="1"/>
          </p:cNvSpPr>
          <p:nvPr/>
        </p:nvSpPr>
        <p:spPr bwMode="auto">
          <a:xfrm>
            <a:off x="5986463" y="3854450"/>
            <a:ext cx="195262" cy="1692275"/>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42" name="Rectangle 51"/>
          <p:cNvSpPr>
            <a:spLocks noChangeArrowheads="1"/>
          </p:cNvSpPr>
          <p:nvPr/>
        </p:nvSpPr>
        <p:spPr bwMode="auto">
          <a:xfrm>
            <a:off x="6500813" y="3719513"/>
            <a:ext cx="196850" cy="1828800"/>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143" name="Rectangle 52"/>
          <p:cNvSpPr>
            <a:spLocks noChangeArrowheads="1"/>
          </p:cNvSpPr>
          <p:nvPr/>
        </p:nvSpPr>
        <p:spPr bwMode="auto">
          <a:xfrm>
            <a:off x="7016750" y="3630613"/>
            <a:ext cx="196850" cy="1917700"/>
          </a:xfrm>
          <a:prstGeom prst="rect">
            <a:avLst/>
          </a:prstGeom>
          <a:solidFill>
            <a:srgbClr val="FF9900"/>
          </a:solidFill>
          <a:ln w="9525">
            <a:solidFill>
              <a:schemeClr val="tx1"/>
            </a:solidFill>
            <a:miter lim="800000"/>
            <a:headEnd/>
            <a:tailEnd/>
          </a:ln>
        </p:spPr>
        <p:txBody>
          <a:bodyPr wrap="none" anchor="ctr"/>
          <a:lstStyle/>
          <a:p>
            <a:endParaRPr lang="en-US" dirty="0"/>
          </a:p>
        </p:txBody>
      </p:sp>
      <p:sp>
        <p:nvSpPr>
          <p:cNvPr id="49" name="Slide Number Placeholder 48"/>
          <p:cNvSpPr>
            <a:spLocks noGrp="1"/>
          </p:cNvSpPr>
          <p:nvPr>
            <p:ph type="sldNum" sz="quarter" idx="12"/>
          </p:nvPr>
        </p:nvSpPr>
        <p:spPr/>
        <p:txBody>
          <a:bodyPr/>
          <a:lstStyle/>
          <a:p>
            <a:pPr>
              <a:defRPr/>
            </a:pPr>
            <a:r>
              <a:rPr lang="en-US" dirty="0" smtClean="0"/>
              <a:t>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lstStyle/>
          <a:p>
            <a:r>
              <a:rPr lang="en-GB" dirty="0" smtClean="0"/>
              <a:t>Challenges</a:t>
            </a:r>
          </a:p>
        </p:txBody>
      </p:sp>
      <p:sp>
        <p:nvSpPr>
          <p:cNvPr id="5123" name="Rectangle 2"/>
          <p:cNvSpPr>
            <a:spLocks noGrp="1" noChangeArrowheads="1"/>
          </p:cNvSpPr>
          <p:nvPr>
            <p:ph idx="1"/>
          </p:nvPr>
        </p:nvSpPr>
        <p:spPr>
          <a:xfrm>
            <a:off x="1447800" y="1600200"/>
            <a:ext cx="7239000" cy="4525963"/>
          </a:xfrm>
        </p:spPr>
        <p:txBody>
          <a:bodyPr/>
          <a:lstStyle/>
          <a:p>
            <a:r>
              <a:rPr lang="en-GB" dirty="0" smtClean="0"/>
              <a:t>The population is getting older because people are living longer. </a:t>
            </a:r>
          </a:p>
          <a:p>
            <a:r>
              <a:rPr lang="en-GB" dirty="0" smtClean="0"/>
              <a:t>The population is getting larger and is more diverse. </a:t>
            </a:r>
          </a:p>
          <a:p>
            <a:r>
              <a:rPr lang="en-GB" dirty="0" smtClean="0"/>
              <a:t>The costs associated with healthcare are increasing.</a:t>
            </a:r>
          </a:p>
          <a:p>
            <a:endParaRPr lang="en-GB" dirty="0" smtClean="0"/>
          </a:p>
          <a:p>
            <a:endParaRPr lang="en-GB" dirty="0" smtClean="0"/>
          </a:p>
          <a:p>
            <a:pPr lvl="1"/>
            <a:endParaRPr lang="en-GB" dirty="0" smtClean="0"/>
          </a:p>
        </p:txBody>
      </p:sp>
      <p:sp>
        <p:nvSpPr>
          <p:cNvPr id="5" name="Slide Number Placeholder 4"/>
          <p:cNvSpPr>
            <a:spLocks noGrp="1"/>
          </p:cNvSpPr>
          <p:nvPr>
            <p:ph type="sldNum" sz="quarter" idx="12"/>
          </p:nvPr>
        </p:nvSpPr>
        <p:spPr/>
        <p:txBody>
          <a:bodyPr/>
          <a:lstStyle/>
          <a:p>
            <a:pPr>
              <a:defRPr/>
            </a:pPr>
            <a:r>
              <a:rPr lang="en-US" dirty="0" smtClean="0"/>
              <a:t>4</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a:normAutofit/>
          </a:bodyPr>
          <a:lstStyle/>
          <a:p>
            <a:r>
              <a:rPr lang="en-GB" dirty="0" smtClean="0"/>
              <a:t>IMPACT </a:t>
            </a:r>
          </a:p>
        </p:txBody>
      </p:sp>
      <p:sp>
        <p:nvSpPr>
          <p:cNvPr id="6147" name="Rectangle 2"/>
          <p:cNvSpPr>
            <a:spLocks noGrp="1" noChangeArrowheads="1"/>
          </p:cNvSpPr>
          <p:nvPr>
            <p:ph idx="1"/>
          </p:nvPr>
        </p:nvSpPr>
        <p:spPr>
          <a:xfrm>
            <a:off x="1371600" y="1600200"/>
            <a:ext cx="7315200" cy="4525963"/>
          </a:xfrm>
        </p:spPr>
        <p:txBody>
          <a:bodyPr>
            <a:normAutofit/>
          </a:bodyPr>
          <a:lstStyle/>
          <a:p>
            <a:r>
              <a:rPr lang="en-GB" dirty="0" smtClean="0"/>
              <a:t>More health professionals are needed.</a:t>
            </a:r>
          </a:p>
          <a:p>
            <a:r>
              <a:rPr lang="en-GB" dirty="0" smtClean="0"/>
              <a:t>New health career specialty areas are developing.</a:t>
            </a:r>
          </a:p>
          <a:p>
            <a:r>
              <a:rPr lang="en-GB" dirty="0" smtClean="0"/>
              <a:t> Home healthcare demands will increase (a rapidly expanding area in the delivery of healthcare outside of a hospital, clinic or office; usually in the home).</a:t>
            </a:r>
          </a:p>
          <a:p>
            <a:endParaRPr lang="en-GB" dirty="0" smtClean="0"/>
          </a:p>
          <a:p>
            <a:endParaRPr lang="en-GB" dirty="0" smtClean="0"/>
          </a:p>
          <a:p>
            <a:pPr lvl="1"/>
            <a:endParaRPr lang="en-GB" dirty="0" smtClean="0"/>
          </a:p>
          <a:p>
            <a:pPr lvl="1"/>
            <a:endParaRPr lang="en-GB" dirty="0" smtClean="0"/>
          </a:p>
        </p:txBody>
      </p:sp>
      <p:sp>
        <p:nvSpPr>
          <p:cNvPr id="6" name="Slide Number Placeholder 5"/>
          <p:cNvSpPr>
            <a:spLocks noGrp="1"/>
          </p:cNvSpPr>
          <p:nvPr>
            <p:ph type="sldNum" sz="quarter" idx="12"/>
          </p:nvPr>
        </p:nvSpPr>
        <p:spPr/>
        <p:txBody>
          <a:bodyPr/>
          <a:lstStyle/>
          <a:p>
            <a:pPr>
              <a:defRPr/>
            </a:pPr>
            <a:r>
              <a:rPr lang="en-US" dirty="0" smtClean="0"/>
              <a:t>5</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p:txBody>
          <a:bodyPr>
            <a:normAutofit/>
          </a:bodyPr>
          <a:lstStyle/>
          <a:p>
            <a:r>
              <a:rPr lang="en-GB" dirty="0" smtClean="0"/>
              <a:t>IMPACT </a:t>
            </a:r>
          </a:p>
        </p:txBody>
      </p:sp>
      <p:sp>
        <p:nvSpPr>
          <p:cNvPr id="7172" name="Rectangle 2"/>
          <p:cNvSpPr>
            <a:spLocks noGrp="1" noChangeArrowheads="1"/>
          </p:cNvSpPr>
          <p:nvPr>
            <p:ph idx="1"/>
          </p:nvPr>
        </p:nvSpPr>
        <p:spPr>
          <a:xfrm>
            <a:off x="1371600" y="1600200"/>
            <a:ext cx="7315200" cy="4525963"/>
          </a:xfrm>
        </p:spPr>
        <p:txBody>
          <a:bodyPr/>
          <a:lstStyle/>
          <a:p>
            <a:r>
              <a:rPr lang="en-GB" dirty="0" smtClean="0"/>
              <a:t>Hospital stays are shorter because</a:t>
            </a:r>
          </a:p>
          <a:p>
            <a:pPr lvl="1"/>
            <a:r>
              <a:rPr lang="en-GB" dirty="0" smtClean="0"/>
              <a:t>of advancing technology</a:t>
            </a:r>
          </a:p>
          <a:p>
            <a:pPr lvl="1"/>
            <a:r>
              <a:rPr lang="en-GB" dirty="0" smtClean="0"/>
              <a:t>care can be delivered outside of hospital</a:t>
            </a:r>
          </a:p>
          <a:p>
            <a:pPr lvl="1"/>
            <a:r>
              <a:rPr lang="en-GB" dirty="0" smtClean="0"/>
              <a:t>of cost</a:t>
            </a:r>
          </a:p>
          <a:p>
            <a:r>
              <a:rPr lang="en-GB" dirty="0" smtClean="0"/>
              <a:t>Health professions training programs vary in length.</a:t>
            </a:r>
          </a:p>
        </p:txBody>
      </p:sp>
      <p:sp>
        <p:nvSpPr>
          <p:cNvPr id="5" name="Slide Number Placeholder 4"/>
          <p:cNvSpPr>
            <a:spLocks noGrp="1"/>
          </p:cNvSpPr>
          <p:nvPr>
            <p:ph type="sldNum" sz="quarter" idx="12"/>
          </p:nvPr>
        </p:nvSpPr>
        <p:spPr/>
        <p:txBody>
          <a:bodyPr/>
          <a:lstStyle/>
          <a:p>
            <a:pPr>
              <a:defRPr/>
            </a:pPr>
            <a:fld id="{42677951-3079-45C6-9CD1-0DE698C3BD3B}" type="slidenum">
              <a:rPr lang="en-US" smtClean="0"/>
              <a:pPr>
                <a:defRPr/>
              </a:pPr>
              <a:t>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rgbClr val="1D4790"/>
                </a:solidFill>
                <a:ea typeface="+mj-ea"/>
                <a:cs typeface="+mj-cs"/>
              </a:rPr>
              <a:t>Introduction </a:t>
            </a:r>
            <a:r>
              <a:rPr lang="en-US" sz="3600" b="1" dirty="0">
                <a:solidFill>
                  <a:srgbClr val="1D4790"/>
                </a:solidFill>
                <a:ea typeface="+mj-ea"/>
                <a:cs typeface="+mj-cs"/>
              </a:rPr>
              <a:t>to Health Careers</a:t>
            </a:r>
            <a:br>
              <a:rPr lang="en-US" sz="3600" b="1" dirty="0">
                <a:solidFill>
                  <a:srgbClr val="1D4790"/>
                </a:solidFill>
                <a:ea typeface="+mj-ea"/>
                <a:cs typeface="+mj-cs"/>
              </a:rPr>
            </a:br>
            <a:r>
              <a:rPr lang="en-US" sz="3600" b="1" dirty="0">
                <a:solidFill>
                  <a:srgbClr val="1D4790"/>
                </a:solidFill>
                <a:ea typeface="+mj-ea"/>
                <a:cs typeface="+mj-cs"/>
              </a:rPr>
              <a:t>Class Discussion / Activity</a:t>
            </a:r>
            <a:endParaRPr lang="en-US" dirty="0" smtClean="0"/>
          </a:p>
          <a:p>
            <a:pPr marL="0" indent="0" algn="ctr">
              <a:buNone/>
            </a:pPr>
            <a:endParaRPr lang="en-US" dirty="0" smtClean="0"/>
          </a:p>
          <a:p>
            <a:pPr marL="0" indent="0" algn="ctr">
              <a:buNone/>
            </a:pPr>
            <a:r>
              <a:rPr lang="en-US" dirty="0" smtClean="0">
                <a:solidFill>
                  <a:schemeClr val="accent3">
                    <a:lumMod val="50000"/>
                  </a:schemeClr>
                </a:solidFill>
              </a:rPr>
              <a:t>Pause video</a:t>
            </a:r>
          </a:p>
          <a:p>
            <a:pPr marL="0" indent="0" algn="ctr">
              <a:buNone/>
            </a:pPr>
            <a:r>
              <a:rPr lang="en-US" dirty="0" smtClean="0">
                <a:solidFill>
                  <a:schemeClr val="accent3">
                    <a:lumMod val="50000"/>
                  </a:schemeClr>
                </a:solidFill>
              </a:rPr>
              <a:t>To review and discuss activity </a:t>
            </a:r>
          </a:p>
          <a:p>
            <a:pPr marL="0" indent="0">
              <a:buNone/>
            </a:pPr>
            <a:endParaRPr lang="en-US" dirty="0" smtClean="0">
              <a:solidFill>
                <a:schemeClr val="accent3">
                  <a:lumMod val="50000"/>
                </a:schemeClr>
              </a:solidFill>
            </a:endParaRPr>
          </a:p>
          <a:p>
            <a:pPr marL="0" indent="0">
              <a:buNone/>
            </a:pPr>
            <a:r>
              <a:rPr lang="en-US" dirty="0" smtClean="0">
                <a:solidFill>
                  <a:schemeClr val="accent3">
                    <a:lumMod val="50000"/>
                  </a:schemeClr>
                </a:solidFill>
              </a:rPr>
              <a:t>Handout 2:  Colleges and Universities </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pPr>
              <a:defRPr/>
            </a:pPr>
            <a:fld id="{42677951-3079-45C6-9CD1-0DE698C3BD3B}" type="slidenum">
              <a:rPr lang="en-US" smtClean="0"/>
              <a:pPr>
                <a:defRPr/>
              </a:pPr>
              <a:t>9</a:t>
            </a:fld>
            <a:endParaRPr lang="en-US" dirty="0"/>
          </a:p>
        </p:txBody>
      </p:sp>
    </p:spTree>
    <p:extLst>
      <p:ext uri="{BB962C8B-B14F-4D97-AF65-F5344CB8AC3E}">
        <p14:creationId xmlns:p14="http://schemas.microsoft.com/office/powerpoint/2010/main" val="4151507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HCP Background">
  <a:themeElements>
    <a:clrScheme name="1_HCP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HCP 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CP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CP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CP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CP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CP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CP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CP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CP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CP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CP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CP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CP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C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HCP Background</Template>
  <TotalTime>1943</TotalTime>
  <Words>1944</Words>
  <Application>Microsoft Office PowerPoint</Application>
  <PresentationFormat>On-screen Show (4:3)</PresentationFormat>
  <Paragraphs>281</Paragraphs>
  <Slides>21</Slides>
  <Notes>16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1_HCP Background</vt:lpstr>
      <vt:lpstr>HCP template</vt:lpstr>
      <vt:lpstr>Introduction to Health Careers</vt:lpstr>
      <vt:lpstr>Introduction to Health Careers Class Discussion / Activity</vt:lpstr>
      <vt:lpstr>PowerPoint Presentation</vt:lpstr>
      <vt:lpstr>Healthcare is Always Changing</vt:lpstr>
      <vt:lpstr>America Needs Healthcare Workers</vt:lpstr>
      <vt:lpstr>Challenges</vt:lpstr>
      <vt:lpstr>IMPACT </vt:lpstr>
      <vt:lpstr>IMPACT </vt:lpstr>
      <vt:lpstr> </vt:lpstr>
      <vt:lpstr> Why Choose a Career  in Health?  </vt:lpstr>
      <vt:lpstr>Why Choose a Career in Health?</vt:lpstr>
      <vt:lpstr>The Skills </vt:lpstr>
      <vt:lpstr>5 Majors within the  Health Career Cluster</vt:lpstr>
      <vt:lpstr>Introduction to Health Careers  Class Discussion / Activity</vt:lpstr>
      <vt:lpstr>PREPARATION</vt:lpstr>
      <vt:lpstr>Introduction to Health Careers Class Discussion</vt:lpstr>
      <vt:lpstr>7 Steps to a Successful  Career in Health</vt:lpstr>
      <vt:lpstr>QUESTIONS  &amp; WRAP UP!!</vt:lpstr>
      <vt:lpstr>Introduction to Health Careers Class Activity</vt:lpstr>
      <vt:lpstr>Introduction to Health Careers  Class Discussion / Activity</vt:lpstr>
      <vt:lpstr>The South Carolina AHEC Health Careers Academy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Health Careers</dc:title>
  <dc:creator>nnn mmm</dc:creator>
  <cp:lastModifiedBy>Latoya Dodson</cp:lastModifiedBy>
  <cp:revision>51</cp:revision>
  <cp:lastPrinted>2011-01-21T15:24:57Z</cp:lastPrinted>
  <dcterms:created xsi:type="dcterms:W3CDTF">2011-01-26T16:34:50Z</dcterms:created>
  <dcterms:modified xsi:type="dcterms:W3CDTF">2011-06-21T15:47:40Z</dcterms:modified>
</cp:coreProperties>
</file>