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63" r:id="rId3"/>
    <p:sldId id="257" r:id="rId4"/>
    <p:sldId id="258" r:id="rId5"/>
    <p:sldId id="259" r:id="rId6"/>
    <p:sldId id="260" r:id="rId7"/>
    <p:sldId id="261" r:id="rId8"/>
    <p:sldId id="262" r:id="rId9"/>
    <p:sldId id="267"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0016DB-EC63-4636-BDFC-E36FA7487339}" type="datetimeFigureOut">
              <a:rPr lang="en-US" smtClean="0"/>
              <a:t>3/27/2015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E7EAAB-1BFD-4D19-92D9-2323CD873D3D}" type="slidenum">
              <a:rPr lang="en-US" smtClean="0"/>
              <a:t>‹#›</a:t>
            </a:fld>
            <a:endParaRPr lang="en-US" dirty="0"/>
          </a:p>
        </p:txBody>
      </p:sp>
    </p:spTree>
    <p:extLst>
      <p:ext uri="{BB962C8B-B14F-4D97-AF65-F5344CB8AC3E}">
        <p14:creationId xmlns:p14="http://schemas.microsoft.com/office/powerpoint/2010/main" val="3463297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Facilitator:</a:t>
            </a:r>
            <a:r>
              <a:rPr lang="en-US" baseline="0" dirty="0" smtClean="0"/>
              <a:t> </a:t>
            </a:r>
            <a:r>
              <a:rPr lang="en-US" dirty="0" smtClean="0"/>
              <a:t>Researchers have developed a number of strategies that help students improve their</a:t>
            </a:r>
            <a:r>
              <a:rPr lang="en-US" baseline="0" dirty="0" smtClean="0"/>
              <a:t> study skills.  These strategies can be applied at three stages of learning: preparing to learn, acquiring knowledge, and applying knowledge. Distribute and ask student to complete the “Self Analysis of Study Skills Check List.” Discuss answers.  There are no right or wrong answers. SCOIS and Educator Planner.org also has </a:t>
            </a:r>
            <a:r>
              <a:rPr lang="en-US" baseline="0" dirty="0" err="1" smtClean="0"/>
              <a:t>electonic</a:t>
            </a:r>
            <a:r>
              <a:rPr lang="en-US" baseline="0" dirty="0" smtClean="0"/>
              <a:t> assessments that may be used if computers </a:t>
            </a:r>
            <a:r>
              <a:rPr lang="en-US" baseline="0" smtClean="0"/>
              <a:t>are available</a:t>
            </a:r>
            <a:r>
              <a:rPr lang="en-US" baseline="0" dirty="0" smtClean="0"/>
              <a:t>.</a:t>
            </a:r>
          </a:p>
          <a:p>
            <a:endParaRPr lang="en-US" dirty="0"/>
          </a:p>
        </p:txBody>
      </p:sp>
      <p:sp>
        <p:nvSpPr>
          <p:cNvPr id="4" name="Slide Number Placeholder 3"/>
          <p:cNvSpPr>
            <a:spLocks noGrp="1"/>
          </p:cNvSpPr>
          <p:nvPr>
            <p:ph type="sldNum" sz="quarter" idx="10"/>
          </p:nvPr>
        </p:nvSpPr>
        <p:spPr/>
        <p:txBody>
          <a:bodyPr/>
          <a:lstStyle/>
          <a:p>
            <a:fld id="{9BE7EAAB-1BFD-4D19-92D9-2323CD873D3D}" type="slidenum">
              <a:rPr lang="en-US" smtClean="0"/>
              <a:t>2</a:t>
            </a:fld>
            <a:endParaRPr lang="en-US" dirty="0"/>
          </a:p>
        </p:txBody>
      </p:sp>
    </p:spTree>
    <p:extLst>
      <p:ext uri="{BB962C8B-B14F-4D97-AF65-F5344CB8AC3E}">
        <p14:creationId xmlns:p14="http://schemas.microsoft.com/office/powerpoint/2010/main" val="1436209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Facilitator:</a:t>
            </a:r>
            <a:r>
              <a:rPr lang="en-US" baseline="0" dirty="0" smtClean="0"/>
              <a:t> </a:t>
            </a:r>
            <a:r>
              <a:rPr lang="en-US" dirty="0" smtClean="0"/>
              <a:t>Distribute the handout entitled</a:t>
            </a:r>
            <a:r>
              <a:rPr lang="en-US" baseline="0" dirty="0" smtClean="0"/>
              <a:t> “Study Improvement Activities”.  Ask students to identify activities that they feel could be helpful and also share other activities that they currently incorporate in their daily study routines.</a:t>
            </a:r>
            <a:endParaRPr lang="en-US" dirty="0" smtClean="0"/>
          </a:p>
          <a:p>
            <a:endParaRPr lang="en-US" dirty="0"/>
          </a:p>
        </p:txBody>
      </p:sp>
      <p:sp>
        <p:nvSpPr>
          <p:cNvPr id="4" name="Slide Number Placeholder 3"/>
          <p:cNvSpPr>
            <a:spLocks noGrp="1"/>
          </p:cNvSpPr>
          <p:nvPr>
            <p:ph type="sldNum" sz="quarter" idx="10"/>
          </p:nvPr>
        </p:nvSpPr>
        <p:spPr/>
        <p:txBody>
          <a:bodyPr/>
          <a:lstStyle/>
          <a:p>
            <a:fld id="{9BE7EAAB-1BFD-4D19-92D9-2323CD873D3D}" type="slidenum">
              <a:rPr lang="en-US" smtClean="0"/>
              <a:t>3</a:t>
            </a:fld>
            <a:endParaRPr lang="en-US" dirty="0"/>
          </a:p>
        </p:txBody>
      </p:sp>
    </p:spTree>
    <p:extLst>
      <p:ext uri="{BB962C8B-B14F-4D97-AF65-F5344CB8AC3E}">
        <p14:creationId xmlns:p14="http://schemas.microsoft.com/office/powerpoint/2010/main" val="2105684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Facilitator: Distribute document entitled</a:t>
            </a:r>
            <a:r>
              <a:rPr lang="en-US" baseline="0" dirty="0" smtClean="0"/>
              <a:t> “</a:t>
            </a:r>
            <a:r>
              <a:rPr lang="en-US" dirty="0" smtClean="0"/>
              <a:t>Ten Steps to Academic Success” -</a:t>
            </a:r>
            <a:r>
              <a:rPr lang="en-US" baseline="0" dirty="0" smtClean="0"/>
              <a:t> discuss the steps.  Talk about the importance of time management and how important routines and schedules are.</a:t>
            </a:r>
            <a:endParaRPr lang="en-US" dirty="0"/>
          </a:p>
        </p:txBody>
      </p:sp>
      <p:sp>
        <p:nvSpPr>
          <p:cNvPr id="4" name="Slide Number Placeholder 3"/>
          <p:cNvSpPr>
            <a:spLocks noGrp="1"/>
          </p:cNvSpPr>
          <p:nvPr>
            <p:ph type="sldNum" sz="quarter" idx="10"/>
          </p:nvPr>
        </p:nvSpPr>
        <p:spPr/>
        <p:txBody>
          <a:bodyPr/>
          <a:lstStyle/>
          <a:p>
            <a:fld id="{9BE7EAAB-1BFD-4D19-92D9-2323CD873D3D}" type="slidenum">
              <a:rPr lang="en-US" smtClean="0"/>
              <a:t>6</a:t>
            </a:fld>
            <a:endParaRPr lang="en-US" dirty="0"/>
          </a:p>
        </p:txBody>
      </p:sp>
    </p:spTree>
    <p:extLst>
      <p:ext uri="{BB962C8B-B14F-4D97-AF65-F5344CB8AC3E}">
        <p14:creationId xmlns:p14="http://schemas.microsoft.com/office/powerpoint/2010/main" val="867662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81BF84FC-E3A1-4C52-906C-7C15BDB14E42}" type="datetimeFigureOut">
              <a:rPr lang="en-US" smtClean="0"/>
              <a:t>3/27/2015</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8ACD5D2-9969-471A-B398-474BA4DB3C20}" type="slidenum">
              <a:rPr lang="en-US" smtClean="0"/>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BF84FC-E3A1-4C52-906C-7C15BDB14E42}" type="datetimeFigureOut">
              <a:rPr lang="en-US" smtClean="0"/>
              <a:t>3/27/2015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ACD5D2-9969-471A-B398-474BA4DB3C20}"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BF84FC-E3A1-4C52-906C-7C15BDB14E42}" type="datetimeFigureOut">
              <a:rPr lang="en-US" smtClean="0"/>
              <a:t>3/27/2015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ACD5D2-9969-471A-B398-474BA4DB3C20}"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BF84FC-E3A1-4C52-906C-7C15BDB14E42}" type="datetimeFigureOut">
              <a:rPr lang="en-US" smtClean="0"/>
              <a:t>3/27/2015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ACD5D2-9969-471A-B398-474BA4DB3C20}"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BF84FC-E3A1-4C52-906C-7C15BDB14E42}" type="datetimeFigureOut">
              <a:rPr lang="en-US" smtClean="0"/>
              <a:t>3/27/2015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ACD5D2-9969-471A-B398-474BA4DB3C20}"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1BF84FC-E3A1-4C52-906C-7C15BDB14E42}" type="datetimeFigureOut">
              <a:rPr lang="en-US" smtClean="0"/>
              <a:t>3/27/2015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ACD5D2-9969-471A-B398-474BA4DB3C20}" type="slidenum">
              <a:rPr lang="en-US" smtClean="0"/>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1BF84FC-E3A1-4C52-906C-7C15BDB14E42}" type="datetimeFigureOut">
              <a:rPr lang="en-US" smtClean="0"/>
              <a:t>3/27/2015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ACD5D2-9969-471A-B398-474BA4DB3C20}"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BF84FC-E3A1-4C52-906C-7C15BDB14E42}" type="datetimeFigureOut">
              <a:rPr lang="en-US" smtClean="0"/>
              <a:t>3/27/2015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8ACD5D2-9969-471A-B398-474BA4DB3C20}"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BF84FC-E3A1-4C52-906C-7C15BDB14E42}" type="datetimeFigureOut">
              <a:rPr lang="en-US" smtClean="0"/>
              <a:t>3/27/2015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8ACD5D2-9969-471A-B398-474BA4DB3C20}"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81BF84FC-E3A1-4C52-906C-7C15BDB14E42}" type="datetimeFigureOut">
              <a:rPr lang="en-US" smtClean="0"/>
              <a:t>3/27/2015</a:t>
            </a:fld>
            <a:endParaRPr lang="en-US" dirty="0"/>
          </a:p>
        </p:txBody>
      </p:sp>
      <p:sp>
        <p:nvSpPr>
          <p:cNvPr id="7" name="Slide Number Placeholder 6"/>
          <p:cNvSpPr>
            <a:spLocks noGrp="1"/>
          </p:cNvSpPr>
          <p:nvPr>
            <p:ph type="sldNum" sz="quarter" idx="12"/>
          </p:nvPr>
        </p:nvSpPr>
        <p:spPr/>
        <p:txBody>
          <a:bodyPr/>
          <a:lstStyle/>
          <a:p>
            <a:fld id="{08ACD5D2-9969-471A-B398-474BA4DB3C20}" type="slidenum">
              <a:rPr lang="en-US" smtClean="0"/>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BF84FC-E3A1-4C52-906C-7C15BDB14E42}" type="datetimeFigureOut">
              <a:rPr lang="en-US" smtClean="0"/>
              <a:t>3/27/2015</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08ACD5D2-9969-471A-B398-474BA4DB3C20}"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81BF84FC-E3A1-4C52-906C-7C15BDB14E42}" type="datetimeFigureOut">
              <a:rPr lang="en-US" smtClean="0"/>
              <a:t>3/27/2015</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8ACD5D2-9969-471A-B398-474BA4DB3C2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udyingforcollege.com/study_attitude.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scs.tamu.edu/?q=node/7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Study </a:t>
            </a:r>
            <a:r>
              <a:rPr lang="en-US" dirty="0"/>
              <a:t>Skills</a:t>
            </a:r>
          </a:p>
        </p:txBody>
      </p:sp>
      <p:sp>
        <p:nvSpPr>
          <p:cNvPr id="3" name="Subtitle 2"/>
          <p:cNvSpPr>
            <a:spLocks noGrp="1"/>
          </p:cNvSpPr>
          <p:nvPr>
            <p:ph type="subTitle" idx="1"/>
          </p:nvPr>
        </p:nvSpPr>
        <p:spPr>
          <a:xfrm>
            <a:off x="4800600" y="4419600"/>
            <a:ext cx="3309803" cy="1260629"/>
          </a:xfrm>
        </p:spPr>
        <p:txBody>
          <a:bodyPr/>
          <a:lstStyle/>
          <a:p>
            <a:r>
              <a:rPr lang="en-US" dirty="0" smtClean="0"/>
              <a:t>               SC AHEC</a:t>
            </a:r>
          </a:p>
          <a:p>
            <a:endParaRPr lang="en-US" dirty="0"/>
          </a:p>
        </p:txBody>
      </p:sp>
    </p:spTree>
    <p:extLst>
      <p:ext uri="{BB962C8B-B14F-4D97-AF65-F5344CB8AC3E}">
        <p14:creationId xmlns:p14="http://schemas.microsoft.com/office/powerpoint/2010/main" val="314104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Bibliography</a:t>
            </a:r>
            <a:endParaRPr lang="en-US" dirty="0"/>
          </a:p>
        </p:txBody>
      </p:sp>
      <p:sp>
        <p:nvSpPr>
          <p:cNvPr id="3" name="Content Placeholder 2"/>
          <p:cNvSpPr>
            <a:spLocks noGrp="1"/>
          </p:cNvSpPr>
          <p:nvPr>
            <p:ph idx="1"/>
          </p:nvPr>
        </p:nvSpPr>
        <p:spPr/>
        <p:txBody>
          <a:bodyPr/>
          <a:lstStyle/>
          <a:p>
            <a:r>
              <a:rPr lang="en-US" dirty="0">
                <a:solidFill>
                  <a:schemeClr val="tx1"/>
                </a:solidFill>
                <a:hlinkClick r:id="rId2"/>
              </a:rPr>
              <a:t>http://</a:t>
            </a:r>
            <a:r>
              <a:rPr lang="en-US" dirty="0" smtClean="0">
                <a:solidFill>
                  <a:schemeClr val="tx1"/>
                </a:solidFill>
                <a:hlinkClick r:id="rId2"/>
              </a:rPr>
              <a:t>studyingforcollege.com/study_attitude.htm</a:t>
            </a:r>
            <a:endParaRPr lang="en-US" dirty="0" smtClean="0">
              <a:solidFill>
                <a:schemeClr val="tx1"/>
              </a:solidFill>
            </a:endParaRPr>
          </a:p>
          <a:p>
            <a:r>
              <a:rPr lang="en-US" dirty="0" smtClean="0"/>
              <a:t>Wynn, Michael -A </a:t>
            </a:r>
            <a:r>
              <a:rPr lang="en-US" dirty="0"/>
              <a:t>M</a:t>
            </a:r>
            <a:r>
              <a:rPr lang="en-US" dirty="0" smtClean="0"/>
              <a:t>iddle School Plan for Students with College-Bound Dream</a:t>
            </a:r>
          </a:p>
          <a:p>
            <a:r>
              <a:rPr lang="en-US" dirty="0" smtClean="0"/>
              <a:t>https</a:t>
            </a:r>
            <a:r>
              <a:rPr lang="en-US" dirty="0"/>
              <a:t>://scs.tamu.edu/?q=node/74</a:t>
            </a:r>
          </a:p>
          <a:p>
            <a:pPr marL="68580" indent="0">
              <a:buNone/>
            </a:pPr>
            <a:r>
              <a:rPr lang="en-US" dirty="0" smtClean="0"/>
              <a:t>Texas A&amp;M University “Self </a:t>
            </a:r>
            <a:r>
              <a:rPr lang="en-US" dirty="0"/>
              <a:t>Help-Basic Study </a:t>
            </a:r>
            <a:r>
              <a:rPr lang="en-US" dirty="0" smtClean="0"/>
              <a:t>Techniques.”</a:t>
            </a:r>
            <a:endParaRPr lang="en-US" dirty="0"/>
          </a:p>
        </p:txBody>
      </p:sp>
    </p:spTree>
    <p:extLst>
      <p:ext uri="{BB962C8B-B14F-4D97-AF65-F5344CB8AC3E}">
        <p14:creationId xmlns:p14="http://schemas.microsoft.com/office/powerpoint/2010/main" val="1338606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lstStyle/>
          <a:p>
            <a:pPr marL="68580" indent="0">
              <a:buNone/>
            </a:pPr>
            <a:r>
              <a:rPr lang="en-US" dirty="0" smtClean="0"/>
              <a:t>Students will:</a:t>
            </a:r>
          </a:p>
          <a:p>
            <a:r>
              <a:rPr lang="en-US" dirty="0" smtClean="0"/>
              <a:t>Assess their skills</a:t>
            </a:r>
          </a:p>
          <a:p>
            <a:r>
              <a:rPr lang="en-US" dirty="0" smtClean="0"/>
              <a:t>Plan and monitor goals </a:t>
            </a:r>
          </a:p>
          <a:p>
            <a:r>
              <a:rPr lang="en-US" dirty="0" smtClean="0"/>
              <a:t>Develop a system for improving study habits</a:t>
            </a:r>
            <a:endParaRPr lang="en-US" dirty="0"/>
          </a:p>
        </p:txBody>
      </p:sp>
    </p:spTree>
    <p:extLst>
      <p:ext uri="{BB962C8B-B14F-4D97-AF65-F5344CB8AC3E}">
        <p14:creationId xmlns:p14="http://schemas.microsoft.com/office/powerpoint/2010/main" val="1277284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Establish Clear Study Goals</a:t>
            </a:r>
            <a:endParaRPr lang="en-US" dirty="0"/>
          </a:p>
        </p:txBody>
      </p:sp>
      <p:sp>
        <p:nvSpPr>
          <p:cNvPr id="3" name="Content Placeholder 2"/>
          <p:cNvSpPr>
            <a:spLocks noGrp="1"/>
          </p:cNvSpPr>
          <p:nvPr>
            <p:ph idx="1"/>
          </p:nvPr>
        </p:nvSpPr>
        <p:spPr/>
        <p:txBody>
          <a:bodyPr/>
          <a:lstStyle/>
          <a:p>
            <a:pPr marL="68580" indent="0">
              <a:buNone/>
            </a:pPr>
            <a:r>
              <a:rPr lang="en-US" dirty="0" smtClean="0"/>
              <a:t>Begin each study session by establishing an achievable goal(s), a workable time frame, and some kind of reward for a job well done.</a:t>
            </a:r>
          </a:p>
          <a:p>
            <a:pPr marL="68580" indent="0">
              <a:buNone/>
            </a:pPr>
            <a:endParaRPr lang="en-US" dirty="0" smtClean="0"/>
          </a:p>
          <a:p>
            <a:endParaRPr lang="en-US" dirty="0"/>
          </a:p>
        </p:txBody>
      </p:sp>
    </p:spTree>
    <p:extLst>
      <p:ext uri="{BB962C8B-B14F-4D97-AF65-F5344CB8AC3E}">
        <p14:creationId xmlns:p14="http://schemas.microsoft.com/office/powerpoint/2010/main" val="345783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Set Realistic Goals.</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1. </a:t>
            </a:r>
            <a:r>
              <a:rPr lang="en-US" dirty="0"/>
              <a:t>Take a moment at the beginning of each study session to establish just exactly what you want to accomplish.  This study goal should be stated or, if you prefer, written in a simple declarative sentence: “I will read two critical essays and ‘brainstorm’ for my English paper, ultimately narrowing the topic to one or two possibilities.” </a:t>
            </a:r>
          </a:p>
          <a:p>
            <a:r>
              <a:rPr lang="en-US" b="1" dirty="0"/>
              <a:t>Warning</a:t>
            </a:r>
            <a:r>
              <a:rPr lang="en-US" dirty="0"/>
              <a:t>: “Don’t bite off more than you can chew” is certainly applicable to your study habits.  When you sit down to study, don’t set unrealistic goals for yourself.  Don’t try to do the impossible or push yourself beyond your capabilities.  The resultant pressure will only lead to discouragement and an unhealthy dose of frustration and hypertension!  Know you limits and work within them. </a:t>
            </a:r>
          </a:p>
          <a:p>
            <a:endParaRPr lang="en-US" dirty="0"/>
          </a:p>
          <a:p>
            <a:endParaRPr lang="en-US" dirty="0"/>
          </a:p>
        </p:txBody>
      </p:sp>
    </p:spTree>
    <p:extLst>
      <p:ext uri="{BB962C8B-B14F-4D97-AF65-F5344CB8AC3E}">
        <p14:creationId xmlns:p14="http://schemas.microsoft.com/office/powerpoint/2010/main" val="3574865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Establish a Time Schedule</a:t>
            </a:r>
            <a:endParaRPr lang="en-US" dirty="0"/>
          </a:p>
        </p:txBody>
      </p:sp>
      <p:sp>
        <p:nvSpPr>
          <p:cNvPr id="3" name="Content Placeholder 2"/>
          <p:cNvSpPr>
            <a:spLocks noGrp="1"/>
          </p:cNvSpPr>
          <p:nvPr>
            <p:ph idx="1"/>
          </p:nvPr>
        </p:nvSpPr>
        <p:spPr/>
        <p:txBody>
          <a:bodyPr>
            <a:normAutofit fontScale="77500" lnSpcReduction="20000"/>
          </a:bodyPr>
          <a:lstStyle/>
          <a:p>
            <a:r>
              <a:rPr lang="en-US" dirty="0"/>
              <a:t>When deciding how long you will spend studying, consider factors like your energy level, pressures from family or friends, class schedules (you want to be fresh for upcoming classes), assignment due dates, and , of course, your own study stamina (two shorter sessions may be more productive than one longer one.)</a:t>
            </a:r>
          </a:p>
          <a:p>
            <a:r>
              <a:rPr lang="en-US" b="1" dirty="0"/>
              <a:t>Hint</a:t>
            </a:r>
            <a:r>
              <a:rPr lang="en-US" dirty="0"/>
              <a:t>: Learning researchers know that long, marathon immersions into a </a:t>
            </a:r>
            <a:r>
              <a:rPr lang="en-US" u="sng" dirty="0"/>
              <a:t>single</a:t>
            </a:r>
            <a:r>
              <a:rPr lang="en-US" dirty="0"/>
              <a:t> subject is not the most productive way of studying.  After a moderate length of study time it is usually a good idea to switch to another topic.  Pounding away on one topic hour after hour becomes increasingly counter-productive.</a:t>
            </a:r>
          </a:p>
          <a:p>
            <a:endParaRPr lang="en-US" dirty="0"/>
          </a:p>
          <a:p>
            <a:endParaRPr lang="en-US" dirty="0"/>
          </a:p>
        </p:txBody>
      </p:sp>
    </p:spTree>
    <p:extLst>
      <p:ext uri="{BB962C8B-B14F-4D97-AF65-F5344CB8AC3E}">
        <p14:creationId xmlns:p14="http://schemas.microsoft.com/office/powerpoint/2010/main" val="2298175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Plan of Action</a:t>
            </a:r>
            <a:endParaRPr lang="en-US" b="1" dirty="0"/>
          </a:p>
        </p:txBody>
      </p:sp>
      <p:sp>
        <p:nvSpPr>
          <p:cNvPr id="3" name="Content Placeholder 2"/>
          <p:cNvSpPr>
            <a:spLocks noGrp="1"/>
          </p:cNvSpPr>
          <p:nvPr>
            <p:ph idx="1"/>
          </p:nvPr>
        </p:nvSpPr>
        <p:spPr/>
        <p:txBody>
          <a:bodyPr/>
          <a:lstStyle/>
          <a:p>
            <a:pPr marL="68580" indent="0" algn="ctr">
              <a:buNone/>
            </a:pPr>
            <a:r>
              <a:rPr lang="en-US" dirty="0"/>
              <a:t>You will find it helpful to map out your study sessions by creating daily study schedules.  (Examine the sample schedule that follows.)</a:t>
            </a:r>
          </a:p>
        </p:txBody>
      </p:sp>
    </p:spTree>
    <p:extLst>
      <p:ext uri="{BB962C8B-B14F-4D97-AF65-F5344CB8AC3E}">
        <p14:creationId xmlns:p14="http://schemas.microsoft.com/office/powerpoint/2010/main" val="2514955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Sample Time Schedule</a:t>
            </a:r>
            <a:endParaRPr lang="en-US" dirty="0"/>
          </a:p>
        </p:txBody>
      </p:sp>
      <p:sp>
        <p:nvSpPr>
          <p:cNvPr id="3" name="Content Placeholder 2"/>
          <p:cNvSpPr>
            <a:spLocks noGrp="1"/>
          </p:cNvSpPr>
          <p:nvPr>
            <p:ph idx="1"/>
          </p:nvPr>
        </p:nvSpPr>
        <p:spPr/>
        <p:txBody>
          <a:bodyPr>
            <a:normAutofit fontScale="77500" lnSpcReduction="20000"/>
          </a:bodyPr>
          <a:lstStyle/>
          <a:p>
            <a:pPr marL="68580" indent="0">
              <a:buNone/>
            </a:pPr>
            <a:endParaRPr lang="en-US" sz="1600" dirty="0" smtClean="0"/>
          </a:p>
          <a:p>
            <a:pPr marL="68580" indent="0">
              <a:buNone/>
            </a:pPr>
            <a:r>
              <a:rPr lang="en-US" sz="1600" dirty="0" smtClean="0"/>
              <a:t>7:00-7:40</a:t>
            </a:r>
            <a:endParaRPr lang="en-US" sz="1600" dirty="0"/>
          </a:p>
          <a:p>
            <a:pPr marL="68580" indent="0">
              <a:buNone/>
            </a:pPr>
            <a:r>
              <a:rPr lang="en-US" sz="1600" dirty="0"/>
              <a:t>Read the first of two critical essays, Understanding Falstaff.”</a:t>
            </a:r>
          </a:p>
          <a:p>
            <a:pPr marL="68580" indent="0">
              <a:buNone/>
            </a:pPr>
            <a:r>
              <a:rPr lang="en-US" sz="1600" dirty="0"/>
              <a:t> </a:t>
            </a:r>
          </a:p>
          <a:p>
            <a:pPr marL="68580" indent="0">
              <a:buNone/>
            </a:pPr>
            <a:r>
              <a:rPr lang="en-US" sz="1600" dirty="0"/>
              <a:t>7:40-7:50</a:t>
            </a:r>
          </a:p>
          <a:p>
            <a:pPr marL="68580" indent="0">
              <a:buNone/>
            </a:pPr>
            <a:r>
              <a:rPr lang="en-US" sz="1600" dirty="0"/>
              <a:t>Short break, perhaps a sweet roll would be OK.</a:t>
            </a:r>
          </a:p>
          <a:p>
            <a:pPr marL="68580" indent="0">
              <a:buNone/>
            </a:pPr>
            <a:r>
              <a:rPr lang="en-US" sz="1600" dirty="0"/>
              <a:t> </a:t>
            </a:r>
          </a:p>
          <a:p>
            <a:pPr marL="68580" indent="0">
              <a:buNone/>
            </a:pPr>
            <a:r>
              <a:rPr lang="en-US" sz="1600" dirty="0"/>
              <a:t>7:50-8:30</a:t>
            </a:r>
          </a:p>
          <a:p>
            <a:pPr marL="68580" indent="0">
              <a:buNone/>
            </a:pPr>
            <a:r>
              <a:rPr lang="en-US" sz="1600" dirty="0"/>
              <a:t>Read the second critical essay, “Falstaff and Cowardice.”</a:t>
            </a:r>
          </a:p>
          <a:p>
            <a:pPr marL="68580" indent="0">
              <a:buNone/>
            </a:pPr>
            <a:r>
              <a:rPr lang="en-US" sz="1600" dirty="0"/>
              <a:t> </a:t>
            </a:r>
          </a:p>
          <a:p>
            <a:pPr marL="68580" indent="0">
              <a:buNone/>
            </a:pPr>
            <a:r>
              <a:rPr lang="en-US" sz="1600" dirty="0"/>
              <a:t>8:30-9:15</a:t>
            </a:r>
          </a:p>
          <a:p>
            <a:pPr marL="68580" indent="0">
              <a:buNone/>
            </a:pPr>
            <a:r>
              <a:rPr lang="en-US" sz="1600" dirty="0"/>
              <a:t>Brainstorm for essay topics.  Don’t forget to check topics listed in the handbook.  Pay careful attention to the assignment instructions.</a:t>
            </a:r>
          </a:p>
          <a:p>
            <a:pPr marL="68580" indent="0">
              <a:buNone/>
            </a:pPr>
            <a:r>
              <a:rPr lang="en-US" sz="1600" dirty="0"/>
              <a:t> </a:t>
            </a:r>
          </a:p>
          <a:p>
            <a:pPr marL="68580" indent="0">
              <a:buNone/>
            </a:pPr>
            <a:r>
              <a:rPr lang="en-US" sz="1600" dirty="0"/>
              <a:t>9:15-10:15</a:t>
            </a:r>
          </a:p>
          <a:p>
            <a:pPr marL="68580" indent="0">
              <a:buNone/>
            </a:pPr>
            <a:r>
              <a:rPr lang="en-US" sz="1600" dirty="0"/>
              <a:t>Select and write two possible thesis statements.  Then sleep on them and see how they sound in the morning</a:t>
            </a:r>
          </a:p>
          <a:p>
            <a:pPr marL="68580" indent="0">
              <a:buNone/>
            </a:pPr>
            <a:r>
              <a:rPr lang="en-US" sz="1600" dirty="0"/>
              <a:t> </a:t>
            </a:r>
          </a:p>
          <a:p>
            <a:endParaRPr lang="en-US" sz="1600" dirty="0"/>
          </a:p>
        </p:txBody>
      </p:sp>
    </p:spTree>
    <p:extLst>
      <p:ext uri="{BB962C8B-B14F-4D97-AF65-F5344CB8AC3E}">
        <p14:creationId xmlns:p14="http://schemas.microsoft.com/office/powerpoint/2010/main" val="4163009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
            </a:r>
            <a:br>
              <a:rPr lang="en-US" b="1" dirty="0" smtClean="0"/>
            </a:br>
            <a:r>
              <a:rPr lang="en-US" b="1" dirty="0"/>
              <a:t/>
            </a:r>
            <a:br>
              <a:rPr lang="en-US" b="1" dirty="0"/>
            </a:br>
            <a:r>
              <a:rPr lang="en-US" b="1" dirty="0" smtClean="0"/>
              <a:t>Promise </a:t>
            </a:r>
            <a:r>
              <a:rPr lang="en-US" b="1" dirty="0"/>
              <a:t>Yourself a Reward</a:t>
            </a:r>
            <a:r>
              <a:rPr lang="en-US" dirty="0"/>
              <a:t>.</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smtClean="0"/>
              <a:t>Upon </a:t>
            </a:r>
            <a:r>
              <a:rPr lang="en-US" dirty="0"/>
              <a:t>completion of your study session, you may want to give yourself some positive reinforcement.  After all, you set a goal, you achieved it, and because of that, you owe yourself a little “morale booster.”  Watch a favorite TV program, take a refreshing walk, visit with friends—whatever you choose to do, think of it as payment for the work you have accomplished.</a:t>
            </a:r>
          </a:p>
          <a:p>
            <a:endParaRPr lang="en-US" dirty="0"/>
          </a:p>
        </p:txBody>
      </p:sp>
    </p:spTree>
    <p:extLst>
      <p:ext uri="{BB962C8B-B14F-4D97-AF65-F5344CB8AC3E}">
        <p14:creationId xmlns:p14="http://schemas.microsoft.com/office/powerpoint/2010/main" val="1825137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990600"/>
            <a:ext cx="7024744" cy="1143000"/>
          </a:xfrm>
        </p:spPr>
        <p:txBody>
          <a:bodyPr>
            <a:normAutofit fontScale="90000"/>
          </a:bodyPr>
          <a:lstStyle/>
          <a:p>
            <a:pPr algn="ctr"/>
            <a:r>
              <a:rPr lang="en-US" b="1" dirty="0" smtClean="0"/>
              <a:t>Additional Academic Success Resources</a:t>
            </a:r>
            <a:endParaRPr lang="en-US" b="1" dirty="0"/>
          </a:p>
        </p:txBody>
      </p:sp>
      <p:sp>
        <p:nvSpPr>
          <p:cNvPr id="3" name="Content Placeholder 2"/>
          <p:cNvSpPr>
            <a:spLocks noGrp="1"/>
          </p:cNvSpPr>
          <p:nvPr>
            <p:ph idx="1"/>
          </p:nvPr>
        </p:nvSpPr>
        <p:spPr/>
        <p:txBody>
          <a:bodyPr>
            <a:normAutofit fontScale="85000" lnSpcReduction="10000"/>
          </a:bodyPr>
          <a:lstStyle/>
          <a:p>
            <a:r>
              <a:rPr lang="en-US" dirty="0"/>
              <a:t>O</a:t>
            </a:r>
            <a:r>
              <a:rPr lang="en-US" dirty="0" smtClean="0"/>
              <a:t>ther </a:t>
            </a:r>
            <a:r>
              <a:rPr lang="en-US" dirty="0" smtClean="0"/>
              <a:t>great resource to review can be found </a:t>
            </a:r>
            <a:r>
              <a:rPr lang="en-US" smtClean="0"/>
              <a:t>on </a:t>
            </a:r>
            <a:endParaRPr lang="en-US" smtClean="0"/>
          </a:p>
          <a:p>
            <a:pPr marL="68580" indent="0">
              <a:buNone/>
            </a:pPr>
            <a:r>
              <a:rPr lang="en-US" smtClean="0"/>
              <a:t>Texas </a:t>
            </a:r>
            <a:r>
              <a:rPr lang="en-US" dirty="0" smtClean="0"/>
              <a:t>A&amp;M Student Counseling service website entitled: “Self </a:t>
            </a:r>
            <a:r>
              <a:rPr lang="en-US" dirty="0"/>
              <a:t>Help-Basic Study </a:t>
            </a:r>
            <a:r>
              <a:rPr lang="en-US" dirty="0" smtClean="0"/>
              <a:t>Techniques</a:t>
            </a:r>
            <a:r>
              <a:rPr lang="en-US" dirty="0" smtClean="0"/>
              <a:t>.” and Virginia Tech’s Cook Counseling Center Academic Support for Students - Study Skills Information Section</a:t>
            </a:r>
            <a:endParaRPr lang="en-US" dirty="0" smtClean="0"/>
          </a:p>
          <a:p>
            <a:endParaRPr lang="en-US" dirty="0"/>
          </a:p>
          <a:p>
            <a:r>
              <a:rPr lang="en-US" dirty="0" smtClean="0"/>
              <a:t>The website is: </a:t>
            </a:r>
            <a:r>
              <a:rPr lang="en-US" dirty="0" smtClean="0">
                <a:hlinkClick r:id="rId2"/>
              </a:rPr>
              <a:t>https</a:t>
            </a:r>
            <a:r>
              <a:rPr lang="en-US" dirty="0">
                <a:hlinkClick r:id="rId2"/>
              </a:rPr>
              <a:t>://scs.tamu.edu/?</a:t>
            </a:r>
            <a:r>
              <a:rPr lang="en-US" dirty="0" smtClean="0">
                <a:hlinkClick r:id="rId2"/>
              </a:rPr>
              <a:t>q=node/74</a:t>
            </a:r>
            <a:endParaRPr lang="en-US" dirty="0" smtClean="0"/>
          </a:p>
          <a:p>
            <a:pPr marL="68580" indent="0">
              <a:buNone/>
            </a:pPr>
            <a:r>
              <a:rPr lang="en-US" dirty="0"/>
              <a:t>http://www.ucc.vt.edu/academic_support_students/study_skills_information/study_skills_checklist/index.html</a:t>
            </a:r>
          </a:p>
          <a:p>
            <a:endParaRPr lang="en-US" dirty="0"/>
          </a:p>
          <a:p>
            <a:endParaRPr lang="en-US" dirty="0"/>
          </a:p>
        </p:txBody>
      </p:sp>
    </p:spTree>
    <p:extLst>
      <p:ext uri="{BB962C8B-B14F-4D97-AF65-F5344CB8AC3E}">
        <p14:creationId xmlns:p14="http://schemas.microsoft.com/office/powerpoint/2010/main" val="6567643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96</TotalTime>
  <Words>600</Words>
  <Application>Microsoft Office PowerPoint</Application>
  <PresentationFormat>On-screen Show (4:3)</PresentationFormat>
  <Paragraphs>53</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Austin</vt:lpstr>
      <vt:lpstr>    Study Skills</vt:lpstr>
      <vt:lpstr>Objective</vt:lpstr>
      <vt:lpstr>Establish Clear Study Goals</vt:lpstr>
      <vt:lpstr>Set Realistic Goals.</vt:lpstr>
      <vt:lpstr>Establish a Time Schedule</vt:lpstr>
      <vt:lpstr>Plan of Action</vt:lpstr>
      <vt:lpstr>Sample Time Schedule</vt:lpstr>
      <vt:lpstr>  Promise Yourself a Reward. </vt:lpstr>
      <vt:lpstr>Additional Academic Success Resources</vt:lpstr>
      <vt:lpstr>Bibliography</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Skills</dc:title>
  <dc:creator>Nita Donald</dc:creator>
  <cp:lastModifiedBy>Nita Donald</cp:lastModifiedBy>
  <cp:revision>15</cp:revision>
  <dcterms:created xsi:type="dcterms:W3CDTF">2015-03-27T15:11:14Z</dcterms:created>
  <dcterms:modified xsi:type="dcterms:W3CDTF">2015-03-27T18:48:02Z</dcterms:modified>
</cp:coreProperties>
</file>