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7" r:id="rId4"/>
    <p:sldId id="259" r:id="rId5"/>
    <p:sldId id="260" r:id="rId6"/>
    <p:sldId id="262" r:id="rId7"/>
    <p:sldId id="261" r:id="rId8"/>
    <p:sldId id="276" r:id="rId9"/>
    <p:sldId id="277" r:id="rId10"/>
    <p:sldId id="263" r:id="rId11"/>
    <p:sldId id="264" r:id="rId12"/>
    <p:sldId id="265" r:id="rId13"/>
    <p:sldId id="267" r:id="rId14"/>
    <p:sldId id="266" r:id="rId15"/>
    <p:sldId id="269" r:id="rId16"/>
    <p:sldId id="268" r:id="rId17"/>
    <p:sldId id="270" r:id="rId18"/>
    <p:sldId id="278" r:id="rId19"/>
    <p:sldId id="271" r:id="rId20"/>
    <p:sldId id="272" r:id="rId21"/>
    <p:sldId id="273" r:id="rId22"/>
    <p:sldId id="274" r:id="rId23"/>
    <p:sldId id="275"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7B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34" autoAdjust="0"/>
  </p:normalViewPr>
  <p:slideViewPr>
    <p:cSldViewPr>
      <p:cViewPr varScale="1">
        <p:scale>
          <a:sx n="59" d="100"/>
          <a:sy n="59" d="100"/>
        </p:scale>
        <p:origin x="-14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4EBF2-5844-4243-A810-9BD1C481BC64}" type="datetimeFigureOut">
              <a:rPr lang="en-US" smtClean="0"/>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0C16F-F938-40D9-927B-08F58B4DBE59}" type="slidenum">
              <a:rPr lang="en-US" smtClean="0"/>
              <a:t>‹#›</a:t>
            </a:fld>
            <a:endParaRPr lang="en-US"/>
          </a:p>
        </p:txBody>
      </p:sp>
    </p:spTree>
    <p:extLst>
      <p:ext uri="{BB962C8B-B14F-4D97-AF65-F5344CB8AC3E}">
        <p14:creationId xmlns:p14="http://schemas.microsoft.com/office/powerpoint/2010/main" val="1404991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Facilitator’s Notes</a:t>
            </a:r>
            <a:endParaRPr lang="en-US" b="0" dirty="0" smtClean="0"/>
          </a:p>
          <a:p>
            <a:endParaRPr lang="en-US" b="0" dirty="0" smtClean="0"/>
          </a:p>
          <a:p>
            <a:r>
              <a:rPr lang="en-US" b="1" i="1" dirty="0" smtClean="0"/>
              <a:t>Activity: </a:t>
            </a:r>
            <a:r>
              <a:rPr lang="en-US" b="0" i="1" dirty="0" smtClean="0"/>
              <a:t>Administer</a:t>
            </a:r>
            <a:r>
              <a:rPr lang="en-US" b="0" i="1" baseline="0" dirty="0" smtClean="0"/>
              <a:t> </a:t>
            </a:r>
            <a:r>
              <a:rPr lang="en-US" b="0" i="1" dirty="0" smtClean="0"/>
              <a:t>the </a:t>
            </a:r>
            <a:r>
              <a:rPr lang="en-US" b="1" i="0" dirty="0" smtClean="0"/>
              <a:t>Handout</a:t>
            </a:r>
            <a:r>
              <a:rPr lang="en-US" b="1" i="0" baseline="0" dirty="0" smtClean="0"/>
              <a:t> 1: </a:t>
            </a:r>
            <a:r>
              <a:rPr lang="en-US" b="1" i="0" dirty="0" smtClean="0"/>
              <a:t>Health Careers Cluster</a:t>
            </a:r>
            <a:r>
              <a:rPr lang="en-US" b="1" i="0" baseline="0" dirty="0" smtClean="0"/>
              <a:t> Pre-Assessment</a:t>
            </a:r>
            <a:r>
              <a:rPr lang="en-US" b="0" i="1" dirty="0" smtClean="0"/>
              <a:t>. The</a:t>
            </a:r>
            <a:r>
              <a:rPr lang="en-US" b="0" i="1" baseline="0" dirty="0" smtClean="0"/>
              <a:t> assessment is provided on the next slide to allow students to use their own paper if you choose. Or h</a:t>
            </a:r>
            <a:r>
              <a:rPr lang="en-US" b="0" i="1" dirty="0" smtClean="0"/>
              <a:t>ard</a:t>
            </a:r>
            <a:r>
              <a:rPr lang="en-US" b="0" i="1" baseline="0" dirty="0" smtClean="0"/>
              <a:t> c</a:t>
            </a:r>
            <a:r>
              <a:rPr lang="en-US" b="0" i="1" dirty="0" smtClean="0"/>
              <a:t>opies may be printed for dissemination</a:t>
            </a:r>
            <a:r>
              <a:rPr lang="en-US" b="0" i="1" baseline="0" dirty="0" smtClean="0"/>
              <a:t> </a:t>
            </a:r>
            <a:r>
              <a:rPr lang="en-US" b="0" i="1" dirty="0" smtClean="0"/>
              <a:t>using</a:t>
            </a:r>
            <a:r>
              <a:rPr lang="en-US" b="0" i="1" baseline="0" dirty="0" smtClean="0"/>
              <a:t> the file located on the accompanying Health Careers Cluster DVD</a:t>
            </a:r>
            <a:r>
              <a:rPr lang="en-US" b="0" i="1" dirty="0" smtClean="0"/>
              <a:t> .</a:t>
            </a:r>
            <a:endParaRPr lang="en-US" b="1" i="1" dirty="0"/>
          </a:p>
        </p:txBody>
      </p:sp>
      <p:sp>
        <p:nvSpPr>
          <p:cNvPr id="4" name="Slide Number Placeholder 3"/>
          <p:cNvSpPr>
            <a:spLocks noGrp="1"/>
          </p:cNvSpPr>
          <p:nvPr>
            <p:ph type="sldNum" sz="quarter" idx="10"/>
          </p:nvPr>
        </p:nvSpPr>
        <p:spPr/>
        <p:txBody>
          <a:bodyPr/>
          <a:lstStyle/>
          <a:p>
            <a:fld id="{19F0C16F-F938-40D9-927B-08F58B4DBE59}" type="slidenum">
              <a:rPr lang="en-US" smtClean="0"/>
              <a:t>4</a:t>
            </a:fld>
            <a:endParaRPr lang="en-US" dirty="0"/>
          </a:p>
        </p:txBody>
      </p:sp>
    </p:spTree>
    <p:extLst>
      <p:ext uri="{BB962C8B-B14F-4D97-AF65-F5344CB8AC3E}">
        <p14:creationId xmlns:p14="http://schemas.microsoft.com/office/powerpoint/2010/main" val="31027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Script: </a:t>
            </a:r>
            <a:r>
              <a:rPr lang="en-GB" sz="1200" b="1" dirty="0" smtClean="0">
                <a:latin typeface="Times New Roman" pitchFamily="18" charset="0"/>
              </a:rPr>
              <a:t> Biotechnology Research</a:t>
            </a:r>
            <a:r>
              <a:rPr lang="en-GB" sz="1200" b="1" baseline="0" dirty="0" smtClean="0">
                <a:latin typeface="Times New Roman" pitchFamily="18" charset="0"/>
              </a:rPr>
              <a:t> &amp; Development </a:t>
            </a:r>
            <a:r>
              <a:rPr lang="en-GB" sz="1200" b="0" baseline="0" dirty="0" smtClean="0">
                <a:latin typeface="Times New Roman" pitchFamily="18" charset="0"/>
              </a:rPr>
              <a:t>healthcare providers </a:t>
            </a:r>
            <a:r>
              <a:rPr lang="en-GB" dirty="0" smtClean="0">
                <a:latin typeface="Times New Roman" pitchFamily="18" charset="0"/>
              </a:rPr>
              <a:t>often work in laboratories,</a:t>
            </a:r>
            <a:r>
              <a:rPr lang="en-GB" baseline="0" dirty="0" smtClean="0">
                <a:latin typeface="Times New Roman" pitchFamily="18" charset="0"/>
              </a:rPr>
              <a:t> </a:t>
            </a:r>
            <a:r>
              <a:rPr lang="en-GB" dirty="0" smtClean="0">
                <a:latin typeface="Times New Roman" pitchFamily="18" charset="0"/>
              </a:rPr>
              <a:t>offices and healing settings.</a:t>
            </a:r>
            <a:r>
              <a:rPr lang="en-GB" baseline="0" dirty="0" smtClean="0">
                <a:latin typeface="Times New Roman" pitchFamily="18" charset="0"/>
              </a:rPr>
              <a:t> They generally </a:t>
            </a:r>
            <a:r>
              <a:rPr lang="en-GB" dirty="0" smtClean="0">
                <a:latin typeface="Times New Roman" pitchFamily="18" charset="0"/>
              </a:rPr>
              <a:t>perform scientific procedures that further the delivery of healthcare.</a:t>
            </a:r>
            <a:endParaRPr lang="en-GB" sz="1200" b="1" dirty="0" smtClean="0">
              <a:latin typeface="Times New Roman" pitchFamily="18" charset="0"/>
            </a:endParaRPr>
          </a:p>
          <a:p>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13</a:t>
            </a:fld>
            <a:endParaRPr lang="en-US"/>
          </a:p>
        </p:txBody>
      </p:sp>
    </p:spTree>
    <p:extLst>
      <p:ext uri="{BB962C8B-B14F-4D97-AF65-F5344CB8AC3E}">
        <p14:creationId xmlns:p14="http://schemas.microsoft.com/office/powerpoint/2010/main" val="8871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smtClean="0"/>
              <a:t>Facilitator’s Notes: </a:t>
            </a:r>
            <a:r>
              <a:rPr lang="en-GB" b="1" dirty="0" smtClean="0">
                <a:latin typeface="Times New Roman" pitchFamily="18" charset="0"/>
              </a:rPr>
              <a:t>Support Services </a:t>
            </a:r>
            <a:r>
              <a:rPr lang="en-GB" dirty="0" smtClean="0">
                <a:latin typeface="Times New Roman" pitchFamily="18" charset="0"/>
              </a:rPr>
              <a:t>workers create and maintain a health care delivery environment that </a:t>
            </a:r>
            <a:r>
              <a:rPr lang="en-GB" b="0" dirty="0" smtClean="0">
                <a:latin typeface="Times New Roman" pitchFamily="18" charset="0"/>
              </a:rPr>
              <a:t>supports diagnosis and therapy. </a:t>
            </a:r>
            <a:r>
              <a:rPr lang="en-GB" dirty="0" smtClean="0">
                <a:latin typeface="Times New Roman" pitchFamily="18" charset="0"/>
              </a:rPr>
              <a:t>They maintain the health care setting in a way that ensures the safe and efficient delivery of care</a:t>
            </a: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14</a:t>
            </a:fld>
            <a:endParaRPr lang="en-US"/>
          </a:p>
        </p:txBody>
      </p:sp>
    </p:spTree>
    <p:extLst>
      <p:ext uri="{BB962C8B-B14F-4D97-AF65-F5344CB8AC3E}">
        <p14:creationId xmlns:p14="http://schemas.microsoft.com/office/powerpoint/2010/main" val="26815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There</a:t>
            </a:r>
            <a:r>
              <a:rPr lang="en-US" b="0" baseline="0" dirty="0" smtClean="0"/>
              <a:t> are approximately 300 professions within the Health Career Cluster. Several professions from many of the other 15 career clusters are also found within the health careers cluster. A few of them are shown here in the </a:t>
            </a:r>
            <a:r>
              <a:rPr lang="en-US" b="0" baseline="0" dirty="0" err="1" smtClean="0"/>
              <a:t>venn</a:t>
            </a:r>
            <a:r>
              <a:rPr lang="en-US" b="0" baseline="0" dirty="0" smtClean="0"/>
              <a:t> diagram shown here, but there are many more. Can you think of others? </a:t>
            </a:r>
          </a:p>
          <a:p>
            <a:endParaRPr lang="en-US" b="0" baseline="0" dirty="0" smtClean="0"/>
          </a:p>
          <a:p>
            <a:r>
              <a:rPr lang="en-US" b="1" i="1" baseline="0" dirty="0" smtClean="0"/>
              <a:t>Health Profession		Career Cluster</a:t>
            </a:r>
          </a:p>
          <a:p>
            <a:pPr marL="171450" indent="-171450">
              <a:buFont typeface="Arial" pitchFamily="34" charset="0"/>
              <a:buChar char="•"/>
            </a:pPr>
            <a:r>
              <a:rPr lang="en-US" b="0" i="1" baseline="0" dirty="0" smtClean="0"/>
              <a:t>Geneticist			Science Technology, Engineering &amp; Mathematics</a:t>
            </a:r>
          </a:p>
          <a:p>
            <a:pPr marL="171450" indent="-171450">
              <a:buFont typeface="Arial" pitchFamily="34" charset="0"/>
              <a:buChar char="•"/>
            </a:pPr>
            <a:r>
              <a:rPr lang="en-US" b="0" i="1" baseline="0" dirty="0" smtClean="0"/>
              <a:t>Health Illustrator		Arts, AV Technology &amp; Communication</a:t>
            </a:r>
          </a:p>
          <a:p>
            <a:pPr marL="171450" indent="-171450">
              <a:buFont typeface="Arial" pitchFamily="34" charset="0"/>
              <a:buChar char="•"/>
            </a:pPr>
            <a:r>
              <a:rPr lang="en-US" b="0" i="1" baseline="0" dirty="0" smtClean="0"/>
              <a:t>Forensic Scientist		Law, Public Safety &amp; Security</a:t>
            </a:r>
          </a:p>
          <a:p>
            <a:pPr marL="171450" indent="-171450">
              <a:buFont typeface="Arial" pitchFamily="34" charset="0"/>
              <a:buChar char="•"/>
            </a:pPr>
            <a:r>
              <a:rPr lang="en-US" b="0" i="1" baseline="0" dirty="0" smtClean="0"/>
              <a:t>Health Educator		Education &amp; Training</a:t>
            </a:r>
          </a:p>
          <a:p>
            <a:pPr marL="171450" indent="-171450">
              <a:buFont typeface="Arial" pitchFamily="34" charset="0"/>
              <a:buChar char="•"/>
            </a:pPr>
            <a:r>
              <a:rPr lang="en-US" b="0" i="1" baseline="0" dirty="0" smtClean="0"/>
              <a:t>Mental Therapist		Education &amp; Training &amp; Human Service</a:t>
            </a:r>
          </a:p>
          <a:p>
            <a:pPr marL="171450" indent="-171450">
              <a:buFont typeface="Arial" pitchFamily="34" charset="0"/>
              <a:buChar char="•"/>
            </a:pPr>
            <a:r>
              <a:rPr lang="en-US" b="0" i="1" baseline="0" dirty="0" smtClean="0"/>
              <a:t>Pharmaceutical Sales		Marketing, Sales </a:t>
            </a:r>
            <a:r>
              <a:rPr lang="en-US" b="0" i="1" baseline="0" smtClean="0"/>
              <a:t>&amp; Service</a:t>
            </a:r>
            <a:endParaRPr lang="en-US" b="0" i="1" baseline="0" dirty="0" smtClean="0"/>
          </a:p>
          <a:p>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15</a:t>
            </a:fld>
            <a:endParaRPr lang="en-US"/>
          </a:p>
        </p:txBody>
      </p:sp>
    </p:spTree>
    <p:extLst>
      <p:ext uri="{BB962C8B-B14F-4D97-AF65-F5344CB8AC3E}">
        <p14:creationId xmlns:p14="http://schemas.microsoft.com/office/powerpoint/2010/main" val="359426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Script: </a:t>
            </a:r>
            <a:r>
              <a:rPr lang="en-US" dirty="0" smtClean="0"/>
              <a:t>This chart also demonstrates a few examples of careers that are found in more than one of the health science pathways. The careers that overlap are highlighted in red.  </a:t>
            </a:r>
          </a:p>
          <a:p>
            <a:endParaRPr lang="en-US" dirty="0"/>
          </a:p>
        </p:txBody>
      </p:sp>
      <p:sp>
        <p:nvSpPr>
          <p:cNvPr id="4" name="Slide Number Placeholder 3"/>
          <p:cNvSpPr>
            <a:spLocks noGrp="1"/>
          </p:cNvSpPr>
          <p:nvPr>
            <p:ph type="sldNum" sz="quarter" idx="10"/>
          </p:nvPr>
        </p:nvSpPr>
        <p:spPr/>
        <p:txBody>
          <a:bodyPr/>
          <a:lstStyle/>
          <a:p>
            <a:fld id="{19F0C16F-F938-40D9-927B-08F58B4DBE59}" type="slidenum">
              <a:rPr lang="en-US" smtClean="0"/>
              <a:t>16</a:t>
            </a:fld>
            <a:endParaRPr lang="en-US"/>
          </a:p>
        </p:txBody>
      </p:sp>
    </p:spTree>
    <p:extLst>
      <p:ext uri="{BB962C8B-B14F-4D97-AF65-F5344CB8AC3E}">
        <p14:creationId xmlns:p14="http://schemas.microsoft.com/office/powerpoint/2010/main" val="81228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Generally,</a:t>
            </a:r>
            <a:r>
              <a:rPr lang="en-US" b="0" baseline="0" dirty="0" smtClean="0"/>
              <a:t> the more you invest in preparing for a career in healthcare, the more money you can anticipate earning. However, there are a few factors that can be associated with the amount of money a health professional can earn. </a:t>
            </a:r>
            <a:r>
              <a:rPr lang="en-US" b="0" i="1" baseline="0" dirty="0" smtClean="0"/>
              <a:t> </a:t>
            </a:r>
          </a:p>
          <a:p>
            <a:endParaRPr lang="en-US" b="0" i="1" baseline="0" dirty="0" smtClean="0"/>
          </a:p>
          <a:p>
            <a:r>
              <a:rPr lang="en-US" b="0" i="1" baseline="0" dirty="0" smtClean="0"/>
              <a:t>[NOTE: Categories appear on slide at mouse click)</a:t>
            </a:r>
          </a:p>
          <a:p>
            <a:endParaRPr lang="en-US" b="0" i="1" baseline="0" dirty="0" smtClean="0"/>
          </a:p>
          <a:p>
            <a:pPr marL="171450" indent="-171450">
              <a:buFont typeface="Arial" pitchFamily="34" charset="0"/>
              <a:buChar char="•"/>
            </a:pPr>
            <a:r>
              <a:rPr lang="en-US" b="1" dirty="0" smtClean="0"/>
              <a:t>Education</a:t>
            </a:r>
            <a:r>
              <a:rPr lang="en-US" b="0" baseline="0" dirty="0" smtClean="0"/>
              <a:t> – A career in healthcare can be accomplished with a different levels of education from a continuing education (CE) certificate that could take 3 to 6 months, a 2-year Associate’s degree, a 4-year Bachelor’s degree, or a 4-year Bachelor’s degree plus an additional 2-year or 4-year advanced degree.</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Risk of Malpractice </a:t>
            </a:r>
            <a:r>
              <a:rPr lang="en-US" b="0" baseline="0" dirty="0" smtClean="0"/>
              <a:t>– professions that have a higher risk of causing temporary or permanent harm or injury to a patient could occur usually can command a higher rate of pay. However, the fees associated with malpractice insurance should be taken into account.</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Location</a:t>
            </a:r>
            <a:r>
              <a:rPr lang="en-US" b="0" baseline="0" dirty="0" smtClean="0"/>
              <a:t> – there a some areas of the country and state that would pay salaries at a higher rate, but you must also take the cost of living into account</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For Profit or Non-Profit Care </a:t>
            </a:r>
            <a:r>
              <a:rPr lang="en-US" b="0" baseline="0" dirty="0" smtClean="0"/>
              <a:t>– employees of a for-profit facility usually earn higher salaries than employees who work in non-profit facilities like clinics.</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Level of Experience </a:t>
            </a:r>
            <a:r>
              <a:rPr lang="en-US" b="0" baseline="0" dirty="0" smtClean="0"/>
              <a:t>– as with many professions, salary increases are awarded to competent employees for years of experience </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Multi-Skilled</a:t>
            </a:r>
            <a:r>
              <a:rPr lang="en-US" b="0" baseline="0" dirty="0" smtClean="0"/>
              <a:t> – employees who are able to perform multiple roles within a facility may be paid a salary differential </a:t>
            </a:r>
          </a:p>
          <a:p>
            <a:pPr marL="171450" indent="-171450">
              <a:buFont typeface="Arial" pitchFamily="34" charset="0"/>
              <a:buChar char="•"/>
            </a:pPr>
            <a:endParaRPr lang="en-US" b="1" baseline="0" dirty="0" smtClean="0"/>
          </a:p>
          <a:p>
            <a:pPr marL="171450" indent="-171450">
              <a:buFont typeface="Arial" pitchFamily="34" charset="0"/>
              <a:buChar char="•"/>
            </a:pPr>
            <a:r>
              <a:rPr lang="en-US" b="1" baseline="0" dirty="0" smtClean="0"/>
              <a:t>Multilingual</a:t>
            </a:r>
            <a:r>
              <a:rPr lang="en-US" b="0" baseline="0" dirty="0" smtClean="0"/>
              <a:t> – employees who are able to speak multiple languages eliminate the need to hire translators and are usually paid a salary differential</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Shift Differential </a:t>
            </a:r>
            <a:r>
              <a:rPr lang="en-US" b="0" baseline="0" dirty="0" smtClean="0"/>
              <a:t>– in some areas of a hospital, higher pay rates are awarded to employees who work 3</a:t>
            </a:r>
            <a:r>
              <a:rPr lang="en-US" b="0" baseline="30000" dirty="0" smtClean="0"/>
              <a:t>rd</a:t>
            </a:r>
            <a:r>
              <a:rPr lang="en-US" b="0" baseline="0" dirty="0" smtClean="0"/>
              <a:t> shift, 12-hour shifts, or shifts that are difficult to staff</a:t>
            </a:r>
          </a:p>
          <a:p>
            <a:pPr marL="0" indent="0">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19F0C16F-F938-40D9-927B-08F58B4DBE59}" type="slidenum">
              <a:rPr lang="en-US" smtClean="0"/>
              <a:t>17</a:t>
            </a:fld>
            <a:endParaRPr lang="en-US"/>
          </a:p>
        </p:txBody>
      </p:sp>
    </p:spTree>
    <p:extLst>
      <p:ext uri="{BB962C8B-B14F-4D97-AF65-F5344CB8AC3E}">
        <p14:creationId xmlns:p14="http://schemas.microsoft.com/office/powerpoint/2010/main" val="416205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NEWSPAPER ACTIVITY:  </a:t>
            </a:r>
            <a:r>
              <a:rPr lang="en-US" b="0" i="0" dirty="0" smtClean="0"/>
              <a:t>Ask students to bring in</a:t>
            </a:r>
            <a:r>
              <a:rPr lang="en-US" b="0" i="0" baseline="0" dirty="0" smtClean="0"/>
              <a:t> the classified section of the Sunday newspaper. Disseminate Newspaper Activity Handout </a:t>
            </a:r>
            <a:r>
              <a:rPr lang="en-US" b="0" i="1" baseline="0" dirty="0" smtClean="0"/>
              <a:t>or</a:t>
            </a:r>
            <a:r>
              <a:rPr lang="en-US" b="0" i="0" baseline="0" dirty="0" smtClean="0"/>
              <a:t> have students to use their own paper to answer the following questions using the classifieds:</a:t>
            </a:r>
          </a:p>
          <a:p>
            <a:endParaRPr lang="en-US" b="0" i="0" baseline="0" dirty="0" smtClean="0"/>
          </a:p>
          <a:p>
            <a:pPr marL="228600" indent="-228600">
              <a:buAutoNum type="arabicPeriod"/>
            </a:pPr>
            <a:r>
              <a:rPr lang="en-US" b="0" i="0" baseline="0" dirty="0" smtClean="0"/>
              <a:t>How many healthcare job listings are posted?</a:t>
            </a:r>
          </a:p>
          <a:p>
            <a:pPr marL="228600" indent="-228600">
              <a:buAutoNum type="arabicPeriod"/>
            </a:pPr>
            <a:r>
              <a:rPr lang="en-US" b="0" i="0" baseline="0" dirty="0" smtClean="0"/>
              <a:t>Which healthcare profession is listed most often?</a:t>
            </a:r>
          </a:p>
          <a:p>
            <a:pPr marL="228600" indent="-228600">
              <a:buAutoNum type="arabicPeriod"/>
            </a:pPr>
            <a:r>
              <a:rPr lang="en-US" b="0" i="0" baseline="0" dirty="0" smtClean="0"/>
              <a:t>Identify an job that is listed and write down the following information:</a:t>
            </a:r>
          </a:p>
          <a:p>
            <a:pPr marL="685800" lvl="1" indent="-228600">
              <a:buFont typeface="+mj-lt"/>
              <a:buAutoNum type="alphaLcParenR"/>
            </a:pPr>
            <a:r>
              <a:rPr lang="en-US" b="0" i="0" baseline="0" dirty="0" smtClean="0"/>
              <a:t>Job Title</a:t>
            </a:r>
          </a:p>
          <a:p>
            <a:pPr marL="685800" lvl="1" indent="-228600">
              <a:buFont typeface="+mj-lt"/>
              <a:buAutoNum type="alphaLcParenR"/>
            </a:pPr>
            <a:r>
              <a:rPr lang="en-US" b="0" i="0" baseline="0" dirty="0" smtClean="0"/>
              <a:t>Job Requirements</a:t>
            </a:r>
          </a:p>
          <a:p>
            <a:pPr marL="685800" lvl="1" indent="-228600">
              <a:buFont typeface="+mj-lt"/>
              <a:buAutoNum type="alphaLcParenR"/>
            </a:pPr>
            <a:r>
              <a:rPr lang="en-US" b="0" i="0" baseline="0" dirty="0" smtClean="0"/>
              <a:t>Type of Healthcare Facility (job location)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0" i="0" baseline="0" dirty="0" smtClean="0"/>
              <a:t> Salary </a:t>
            </a:r>
          </a:p>
          <a:p>
            <a:pPr marL="228600" indent="-228600">
              <a:buAutoNum type="arabicPeriod"/>
            </a:pPr>
            <a:r>
              <a:rPr lang="en-US" b="0" i="0" baseline="0" dirty="0" smtClean="0"/>
              <a:t>Using the salary posted, calculate the hourly, weekly, monthly, and yearly salary.</a:t>
            </a:r>
          </a:p>
          <a:p>
            <a:pPr marL="0" indent="0">
              <a:buNone/>
            </a:pPr>
            <a:endParaRPr lang="en-US" b="0" i="0" baseline="0" dirty="0" smtClean="0"/>
          </a:p>
          <a:p>
            <a:pPr marL="0" indent="0">
              <a:buNone/>
            </a:pPr>
            <a:r>
              <a:rPr lang="en-US" b="0" i="0" baseline="0" dirty="0" smtClean="0"/>
              <a:t>Conversion Chart:</a:t>
            </a:r>
          </a:p>
          <a:p>
            <a:pPr marL="171450" indent="-171450">
              <a:buFont typeface="Arial" pitchFamily="34" charset="0"/>
              <a:buChar char="•"/>
            </a:pPr>
            <a:r>
              <a:rPr lang="en-US" b="0" i="0" baseline="0" dirty="0" smtClean="0"/>
              <a:t>Hourly Wage    = Annual Salary / 40 (hours) / 52 (weeks)</a:t>
            </a:r>
          </a:p>
          <a:p>
            <a:pPr marL="171450" indent="-171450">
              <a:buFont typeface="Arial" pitchFamily="34" charset="0"/>
              <a:buChar char="•"/>
            </a:pPr>
            <a:r>
              <a:rPr lang="en-US" b="0" i="0" baseline="0" dirty="0" smtClean="0"/>
              <a:t>Monthly Salary = Annual Salary / 12 (months)</a:t>
            </a:r>
          </a:p>
          <a:p>
            <a:pPr marL="171450" indent="-171450">
              <a:buFont typeface="Arial" pitchFamily="34" charset="0"/>
              <a:buChar char="•"/>
            </a:pPr>
            <a:r>
              <a:rPr lang="en-US" b="0" i="0" baseline="0" dirty="0" smtClean="0"/>
              <a:t>Weekly Salary  = Hourly Wage X 40 (hours) </a:t>
            </a:r>
          </a:p>
          <a:p>
            <a:pPr marL="171450" indent="-171450">
              <a:buFont typeface="Arial" pitchFamily="34" charset="0"/>
              <a:buChar char="•"/>
            </a:pPr>
            <a:r>
              <a:rPr lang="en-US" b="0" i="0" baseline="0" dirty="0" smtClean="0"/>
              <a:t>Annual Salary  = Monthly Salary X 12 (months) </a:t>
            </a:r>
          </a:p>
          <a:p>
            <a:pPr marL="0" indent="0">
              <a:buNone/>
            </a:pPr>
            <a:endParaRPr lang="en-US" b="0" i="0" baseline="0" dirty="0" smtClean="0"/>
          </a:p>
          <a:p>
            <a:pPr marL="685800" lvl="1" indent="-228600">
              <a:buFont typeface="+mj-lt"/>
              <a:buAutoNum type="alphaLcParenR"/>
            </a:pPr>
            <a:endParaRPr lang="en-US" b="0" i="0" baseline="0" dirty="0" smtClean="0"/>
          </a:p>
        </p:txBody>
      </p:sp>
      <p:sp>
        <p:nvSpPr>
          <p:cNvPr id="4" name="Slide Number Placeholder 3"/>
          <p:cNvSpPr>
            <a:spLocks noGrp="1"/>
          </p:cNvSpPr>
          <p:nvPr>
            <p:ph type="sldNum" sz="quarter" idx="10"/>
          </p:nvPr>
        </p:nvSpPr>
        <p:spPr/>
        <p:txBody>
          <a:bodyPr/>
          <a:lstStyle/>
          <a:p>
            <a:fld id="{19F0C16F-F938-40D9-927B-08F58B4DBE59}" type="slidenum">
              <a:rPr lang="en-US" smtClean="0"/>
              <a:t>18</a:t>
            </a:fld>
            <a:endParaRPr lang="en-US"/>
          </a:p>
        </p:txBody>
      </p:sp>
    </p:spTree>
    <p:extLst>
      <p:ext uri="{BB962C8B-B14F-4D97-AF65-F5344CB8AC3E}">
        <p14:creationId xmlns:p14="http://schemas.microsoft.com/office/powerpoint/2010/main" val="227332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According to the Career One Stop:</a:t>
            </a:r>
            <a:r>
              <a:rPr lang="en-US" b="0" baseline="0" dirty="0" smtClean="0"/>
              <a:t> Pathways to Career Success website, there are 16 health-related professions that are among the 25 fastest growing careers. There are approximately 400 occupations within the Health Career Cluster and the education and training varies.</a:t>
            </a: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19</a:t>
            </a:fld>
            <a:endParaRPr lang="en-US"/>
          </a:p>
        </p:txBody>
      </p:sp>
    </p:spTree>
    <p:extLst>
      <p:ext uri="{BB962C8B-B14F-4D97-AF65-F5344CB8AC3E}">
        <p14:creationId xmlns:p14="http://schemas.microsoft.com/office/powerpoint/2010/main" val="132811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According</a:t>
            </a:r>
            <a:r>
              <a:rPr lang="en-US" b="0" baseline="0" dirty="0" smtClean="0"/>
              <a:t> to Bureau of Labor and Statistics, about 26% of all new jobs are within the healthcare field. When you take a few minutes to think about it, people will always have health-related illness and challenges.  </a:t>
            </a:r>
          </a:p>
          <a:p>
            <a:endParaRPr lang="en-US" b="0" baseline="0" dirty="0" smtClean="0"/>
          </a:p>
          <a:p>
            <a:r>
              <a:rPr lang="en-US" b="0" dirty="0" smtClean="0"/>
              <a:t>According to the US</a:t>
            </a:r>
            <a:r>
              <a:rPr lang="en-US" b="0" baseline="0" dirty="0" smtClean="0"/>
              <a:t> Bureau of Labor and Statistics, </a:t>
            </a:r>
            <a:r>
              <a:rPr lang="en-US" b="0" dirty="0" smtClean="0"/>
              <a:t>the baby boomer</a:t>
            </a:r>
            <a:r>
              <a:rPr lang="en-US" b="0" baseline="0" dirty="0" smtClean="0"/>
              <a:t> generation</a:t>
            </a:r>
            <a:r>
              <a:rPr lang="en-US" b="0" dirty="0" smtClean="0"/>
              <a:t> continues to age, that’s the 55 and older age group that is projected to increase by 29.7%, more than any other age group.  The population aged 16 to 24 will grow 3.4%, and </a:t>
            </a:r>
            <a:r>
              <a:rPr lang="en-US" sz="1200" b="0"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inorities and immigrants are expected to constitute a larger share of the U.S. population in 2018. The numbers of Asians and people of Hispanic origin are projected to continue to grow much faster than other racial and ethnic groups.</a:t>
            </a:r>
            <a:r>
              <a:rPr lang="en-US" b="0" dirty="0" smtClean="0"/>
              <a:t>  </a:t>
            </a:r>
          </a:p>
          <a:p>
            <a:endParaRPr lang="en-US" b="0" dirty="0" smtClean="0"/>
          </a:p>
          <a:p>
            <a:r>
              <a:rPr lang="en-US" b="0" i="1" dirty="0" smtClean="0"/>
              <a:t>[source: http://www.bls.gov/oco/oco2003.htm, retrieved 09/2011]</a:t>
            </a:r>
          </a:p>
          <a:p>
            <a:endParaRPr lang="en-US" b="0" dirty="0" smtClean="0"/>
          </a:p>
          <a:p>
            <a:r>
              <a:rPr lang="en-US" b="0" dirty="0" smtClean="0"/>
              <a:t>All of this suggests that:</a:t>
            </a:r>
          </a:p>
          <a:p>
            <a:pPr marL="228600" indent="-228600">
              <a:buAutoNum type="arabicParenR"/>
            </a:pPr>
            <a:r>
              <a:rPr lang="en-US" b="0" dirty="0" smtClean="0"/>
              <a:t>The baby</a:t>
            </a:r>
            <a:r>
              <a:rPr lang="en-US" b="0" baseline="0" dirty="0" smtClean="0"/>
              <a:t> boomers that are currently employed in healthcare are beginning to retire at a fast pace</a:t>
            </a:r>
          </a:p>
          <a:p>
            <a:pPr marL="228600" indent="-228600">
              <a:buAutoNum type="arabicParenR"/>
            </a:pPr>
            <a:r>
              <a:rPr lang="en-US" b="0" baseline="0" dirty="0" smtClean="0"/>
              <a:t>There is going to be an increased need for geriatric care. Geriatrics refers to the care</a:t>
            </a:r>
            <a:r>
              <a:rPr lang="en-US" b="0" dirty="0" smtClean="0"/>
              <a:t> of elderly</a:t>
            </a:r>
            <a:r>
              <a:rPr lang="en-US" b="0" baseline="0" dirty="0" smtClean="0"/>
              <a:t> patients</a:t>
            </a:r>
          </a:p>
          <a:p>
            <a:pPr marL="228600" indent="-228600">
              <a:buAutoNum type="arabicParenR"/>
            </a:pPr>
            <a:r>
              <a:rPr lang="en-US" b="0" baseline="0" dirty="0" smtClean="0"/>
              <a:t>There will be an increased need for a more diverse level of care to meet the needs of a more diverse population.</a:t>
            </a:r>
          </a:p>
          <a:p>
            <a:pPr marL="0" indent="0">
              <a:buNone/>
            </a:pPr>
            <a:r>
              <a:rPr lang="en-US" b="0" baseline="0" dirty="0" smtClean="0"/>
              <a:t>These factors leads one to conclude that more healthcare providers and more diverse healthcare providers will be needed to meet the healthcare demands across the nation.</a:t>
            </a:r>
            <a:endParaRPr lang="en-US" b="0" dirty="0"/>
          </a:p>
        </p:txBody>
      </p:sp>
      <p:sp>
        <p:nvSpPr>
          <p:cNvPr id="4" name="Slide Number Placeholder 3"/>
          <p:cNvSpPr>
            <a:spLocks noGrp="1"/>
          </p:cNvSpPr>
          <p:nvPr>
            <p:ph type="sldNum" sz="quarter" idx="10"/>
          </p:nvPr>
        </p:nvSpPr>
        <p:spPr/>
        <p:txBody>
          <a:bodyPr/>
          <a:lstStyle/>
          <a:p>
            <a:fld id="{19F0C16F-F938-40D9-927B-08F58B4DBE59}" type="slidenum">
              <a:rPr lang="en-US" smtClean="0"/>
              <a:t>20</a:t>
            </a:fld>
            <a:endParaRPr lang="en-US"/>
          </a:p>
        </p:txBody>
      </p:sp>
    </p:spTree>
    <p:extLst>
      <p:ext uri="{BB962C8B-B14F-4D97-AF65-F5344CB8AC3E}">
        <p14:creationId xmlns:p14="http://schemas.microsoft.com/office/powerpoint/2010/main" val="134192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a:t>
            </a:r>
            <a:r>
              <a:rPr lang="en-US" b="1" baseline="0" dirty="0" smtClean="0"/>
              <a:t> </a:t>
            </a:r>
            <a:r>
              <a:rPr lang="en-US" b="0" baseline="0" dirty="0" smtClean="0"/>
              <a:t>16 Health-related professions were among the 25 highest paying careers in the nation in 2010 according to the </a:t>
            </a:r>
            <a:r>
              <a:rPr lang="en-US" b="0" dirty="0" smtClean="0"/>
              <a:t>Career One Stop:</a:t>
            </a:r>
            <a:r>
              <a:rPr lang="en-US" b="0" baseline="0" dirty="0" smtClean="0"/>
              <a:t> Pathways to Career Success website. Additional information is available through the One Stop website at www.careerinfonet.org.</a:t>
            </a: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21</a:t>
            </a:fld>
            <a:endParaRPr lang="en-US"/>
          </a:p>
        </p:txBody>
      </p:sp>
    </p:spTree>
    <p:extLst>
      <p:ext uri="{BB962C8B-B14F-4D97-AF65-F5344CB8AC3E}">
        <p14:creationId xmlns:p14="http://schemas.microsoft.com/office/powerpoint/2010/main" val="354682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dirty="0" smtClean="0">
                <a:effectLst/>
              </a:rPr>
              <a:t>Wage estimates include base rate, cost-of-living allowances, guaranteed pay, hazardous-duty pay, incentive pay (e.g. commissions and production bonuses), and on-call pay. The</a:t>
            </a:r>
            <a:r>
              <a:rPr lang="en-US" baseline="0" dirty="0" smtClean="0">
                <a:effectLst/>
              </a:rPr>
              <a:t> estimates DO NOT include shift differentials, nonproduction bonuses or tuition reimbursements that are often provided for health professionals who return to school for additional education and training to support professional advancement.</a:t>
            </a: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22</a:t>
            </a:fld>
            <a:endParaRPr lang="en-US"/>
          </a:p>
        </p:txBody>
      </p:sp>
    </p:spTree>
    <p:extLst>
      <p:ext uri="{BB962C8B-B14F-4D97-AF65-F5344CB8AC3E}">
        <p14:creationId xmlns:p14="http://schemas.microsoft.com/office/powerpoint/2010/main" val="295735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Facilitator’s Notes</a:t>
            </a:r>
          </a:p>
          <a:p>
            <a:endParaRPr lang="en-US" b="1" dirty="0" smtClean="0"/>
          </a:p>
          <a:p>
            <a:r>
              <a:rPr lang="en-US" b="1" dirty="0" smtClean="0"/>
              <a:t>SCRIPT:</a:t>
            </a:r>
            <a:r>
              <a:rPr lang="en-US" b="1" baseline="0" dirty="0" smtClean="0"/>
              <a:t> </a:t>
            </a:r>
            <a:r>
              <a:rPr lang="en-US" b="0" baseline="0" dirty="0" smtClean="0"/>
              <a:t>The Personal Pathways to Success includes 16 different career clusters to help South Carolina students gain the information, knowledge and skills that are important to establish, plan and achieve their career goals.</a:t>
            </a:r>
            <a:endParaRPr lang="en-US" b="1" dirty="0" smtClean="0"/>
          </a:p>
        </p:txBody>
      </p:sp>
      <p:sp>
        <p:nvSpPr>
          <p:cNvPr id="4" name="Slide Number Placeholder 3"/>
          <p:cNvSpPr>
            <a:spLocks noGrp="1"/>
          </p:cNvSpPr>
          <p:nvPr>
            <p:ph type="sldNum" sz="quarter" idx="10"/>
          </p:nvPr>
        </p:nvSpPr>
        <p:spPr/>
        <p:txBody>
          <a:bodyPr/>
          <a:lstStyle/>
          <a:p>
            <a:fld id="{19F0C16F-F938-40D9-927B-08F58B4DBE59}" type="slidenum">
              <a:rPr lang="en-US" smtClean="0"/>
              <a:t>5</a:t>
            </a:fld>
            <a:endParaRPr lang="en-US" dirty="0"/>
          </a:p>
        </p:txBody>
      </p:sp>
    </p:spTree>
    <p:extLst>
      <p:ext uri="{BB962C8B-B14F-4D97-AF65-F5344CB8AC3E}">
        <p14:creationId xmlns:p14="http://schemas.microsoft.com/office/powerpoint/2010/main" val="196321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[Facilitator</a:t>
            </a:r>
            <a:r>
              <a:rPr lang="en-US" b="0" i="1" baseline="0" dirty="0" smtClean="0"/>
              <a:t> Notes]: Open the floor for questions. You can anticipate questions about the educational requirements and salary levels of specific health professions. Students can be referred to the SC Occupational Information System (SCOIS) on-line resource to explore answers to these questions. The </a:t>
            </a:r>
            <a:r>
              <a:rPr lang="en-US" b="1" i="0" baseline="0" dirty="0" smtClean="0"/>
              <a:t>Health Career Cluster Handout</a:t>
            </a:r>
            <a:r>
              <a:rPr lang="en-US" b="0" i="1" baseline="0" dirty="0" smtClean="0"/>
              <a:t> can be utilized as an extended learning assignment to encourage students to begin the process for an in depth career and education exploration. </a:t>
            </a:r>
          </a:p>
          <a:p>
            <a:endParaRPr lang="en-US" b="0" i="1" baseline="0" dirty="0" smtClean="0"/>
          </a:p>
          <a:p>
            <a:r>
              <a:rPr lang="en-US" b="0" i="1" baseline="0" dirty="0" smtClean="0"/>
              <a:t>Students who choose to gain membership in the South Carolina AHEC Health Careers Academy (HCA) will be provided with free access to SCOIS and receive a variety of activities that can be completed through the website. Please see your regional HCP coordinator for additional information.</a:t>
            </a:r>
            <a:endParaRPr lang="en-US" b="0" i="1" dirty="0"/>
          </a:p>
        </p:txBody>
      </p:sp>
      <p:sp>
        <p:nvSpPr>
          <p:cNvPr id="4" name="Slide Number Placeholder 3"/>
          <p:cNvSpPr>
            <a:spLocks noGrp="1"/>
          </p:cNvSpPr>
          <p:nvPr>
            <p:ph type="sldNum" sz="quarter" idx="10"/>
          </p:nvPr>
        </p:nvSpPr>
        <p:spPr/>
        <p:txBody>
          <a:bodyPr/>
          <a:lstStyle/>
          <a:p>
            <a:fld id="{19F0C16F-F938-40D9-927B-08F58B4DBE59}" type="slidenum">
              <a:rPr lang="en-US" smtClean="0"/>
              <a:t>26</a:t>
            </a:fld>
            <a:endParaRPr lang="en-US"/>
          </a:p>
        </p:txBody>
      </p:sp>
    </p:spTree>
    <p:extLst>
      <p:ext uri="{BB962C8B-B14F-4D97-AF65-F5344CB8AC3E}">
        <p14:creationId xmlns:p14="http://schemas.microsoft.com/office/powerpoint/2010/main" val="48693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Facilitator’s Script:</a:t>
            </a:r>
            <a:r>
              <a:rPr lang="en-US" b="1" baseline="0" dirty="0" smtClean="0"/>
              <a:t> </a:t>
            </a:r>
            <a:r>
              <a:rPr lang="en-US" b="0" baseline="0" dirty="0" smtClean="0"/>
              <a:t>There are o</a:t>
            </a:r>
            <a:r>
              <a:rPr lang="en-US" dirty="0" smtClean="0"/>
              <a:t>pportunities for management, planning, and provision of care</a:t>
            </a:r>
            <a:r>
              <a:rPr lang="en-US" baseline="0" dirty="0" smtClean="0"/>
              <a:t> </a:t>
            </a:r>
            <a:r>
              <a:rPr lang="en-US" dirty="0" smtClean="0"/>
              <a:t>within the 5 Health Sciences Cluster pathways which</a:t>
            </a:r>
            <a:r>
              <a:rPr lang="en-US" baseline="0" dirty="0" smtClean="0"/>
              <a:t> are:</a:t>
            </a:r>
          </a:p>
          <a:p>
            <a:pPr marL="228600" indent="-228600">
              <a:buAutoNum type="arabicPeriod"/>
            </a:pPr>
            <a:r>
              <a:rPr lang="en-US" b="1" baseline="0" dirty="0" smtClean="0"/>
              <a:t>Therapeutic Services</a:t>
            </a:r>
          </a:p>
          <a:p>
            <a:pPr marL="228600" indent="-228600">
              <a:buAutoNum type="arabicPeriod"/>
            </a:pPr>
            <a:r>
              <a:rPr lang="en-US" b="1" baseline="0" dirty="0" smtClean="0"/>
              <a:t>Diagnostic Services</a:t>
            </a:r>
          </a:p>
          <a:p>
            <a:pPr marL="228600" indent="-228600">
              <a:buAutoNum type="arabicPeriod"/>
            </a:pPr>
            <a:r>
              <a:rPr lang="en-US" b="1" baseline="0" dirty="0" smtClean="0"/>
              <a:t>Health Informatics</a:t>
            </a:r>
          </a:p>
          <a:p>
            <a:pPr marL="228600" indent="-228600">
              <a:buAutoNum type="arabicPeriod"/>
            </a:pPr>
            <a:r>
              <a:rPr lang="en-US" b="1" baseline="0" dirty="0" smtClean="0"/>
              <a:t>Support Services</a:t>
            </a:r>
          </a:p>
          <a:p>
            <a:pPr marL="228600" indent="-228600">
              <a:buAutoNum type="arabicPeriod"/>
            </a:pPr>
            <a:r>
              <a:rPr lang="en-US" b="1" baseline="0" dirty="0" smtClean="0"/>
              <a:t>Biotechnology Research &amp; Development</a:t>
            </a:r>
          </a:p>
          <a:p>
            <a:pPr marL="0" indent="0">
              <a:buNone/>
            </a:pPr>
            <a:endParaRPr lang="en-US" b="0" baseline="0" dirty="0" smtClean="0"/>
          </a:p>
          <a:p>
            <a:pPr marL="0" indent="0">
              <a:buNone/>
            </a:pPr>
            <a:r>
              <a:rPr lang="en-US" b="0" baseline="0" dirty="0" smtClean="0"/>
              <a:t>Let’s take a few minutes to explore each of these paths and examples of careers available within each.</a:t>
            </a:r>
            <a:endParaRPr lang="en-US" b="0" dirty="0"/>
          </a:p>
        </p:txBody>
      </p:sp>
      <p:sp>
        <p:nvSpPr>
          <p:cNvPr id="4" name="Slide Number Placeholder 3"/>
          <p:cNvSpPr>
            <a:spLocks noGrp="1"/>
          </p:cNvSpPr>
          <p:nvPr>
            <p:ph type="sldNum" sz="quarter" idx="10"/>
          </p:nvPr>
        </p:nvSpPr>
        <p:spPr/>
        <p:txBody>
          <a:bodyPr/>
          <a:lstStyle/>
          <a:p>
            <a:fld id="{19F0C16F-F938-40D9-927B-08F58B4DBE59}" type="slidenum">
              <a:rPr lang="en-US" smtClean="0"/>
              <a:t>6</a:t>
            </a:fld>
            <a:endParaRPr lang="en-US" dirty="0"/>
          </a:p>
        </p:txBody>
      </p:sp>
    </p:spTree>
    <p:extLst>
      <p:ext uri="{BB962C8B-B14F-4D97-AF65-F5344CB8AC3E}">
        <p14:creationId xmlns:p14="http://schemas.microsoft.com/office/powerpoint/2010/main" val="149212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Let’s take a look at a</a:t>
            </a:r>
            <a:r>
              <a:rPr lang="en-US" b="0" baseline="0" dirty="0" smtClean="0"/>
              <a:t> brief description of each of the five career majors:</a:t>
            </a:r>
            <a:endParaRPr lang="en-US" b="1" dirty="0" smtClean="0"/>
          </a:p>
          <a:p>
            <a:endParaRPr lang="en-US" b="1" dirty="0" smtClean="0"/>
          </a:p>
          <a:p>
            <a:r>
              <a:rPr lang="en-US" b="1" dirty="0" smtClean="0"/>
              <a:t>Therapeutic Services </a:t>
            </a:r>
            <a:r>
              <a:rPr lang="en-US" dirty="0" smtClean="0"/>
              <a:t>healthcare providers work to counter the effects of disease and injury, maintaining or improving patients’ health. They provide services for the treatment of disease and normal processes.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Diagnostic Services </a:t>
            </a:r>
            <a:r>
              <a:rPr lang="en-US" b="0" dirty="0" smtClean="0"/>
              <a:t>healthcare providers </a:t>
            </a:r>
            <a:r>
              <a:rPr lang="en-GB" dirty="0" smtClean="0">
                <a:latin typeface="Times New Roman" pitchFamily="18" charset="0"/>
              </a:rPr>
              <a:t>analyse, diagnose and record the state of a patient’s health at the time of the examination.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New Roman" pitchFamily="18" charset="0"/>
              </a:rPr>
              <a:t>Health Informatics </a:t>
            </a:r>
            <a:r>
              <a:rPr lang="en-GB" sz="1200" dirty="0" smtClean="0">
                <a:latin typeface="Times New Roman" pitchFamily="18" charset="0"/>
              </a:rPr>
              <a:t>healthcare providers </a:t>
            </a:r>
            <a:r>
              <a:rPr lang="en-GB" sz="1200" b="0" dirty="0" smtClean="0">
                <a:latin typeface="Times New Roman" pitchFamily="18" charset="0"/>
              </a:rPr>
              <a:t>manage and document health care system information to support patient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latin typeface="Times New Roman" pitchFamily="18" charset="0"/>
            </a:endParaRP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200" b="1" dirty="0" smtClean="0">
                <a:latin typeface="Times New Roman" pitchFamily="18" charset="0"/>
              </a:rPr>
              <a:t>Support Services </a:t>
            </a:r>
            <a:r>
              <a:rPr lang="en-GB" sz="1200" b="0" dirty="0" smtClean="0">
                <a:latin typeface="Times New Roman" pitchFamily="18" charset="0"/>
              </a:rPr>
              <a:t>healthcare</a:t>
            </a:r>
            <a:r>
              <a:rPr lang="en-GB" sz="1200" b="0" baseline="0" dirty="0" smtClean="0">
                <a:latin typeface="Times New Roman" pitchFamily="18" charset="0"/>
              </a:rPr>
              <a:t> providers </a:t>
            </a:r>
            <a:r>
              <a:rPr lang="en-GB" sz="1200" dirty="0" smtClean="0">
                <a:latin typeface="Times New Roman" pitchFamily="18" charset="0"/>
              </a:rPr>
              <a:t>often work in hospitals providing the range of information-management services needed to maintain the delivery of health care. </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New Roman" pitchFamily="18" charset="0"/>
              </a:rPr>
              <a:t>Biotechnology Research</a:t>
            </a:r>
            <a:r>
              <a:rPr lang="en-GB" sz="1200" b="1" baseline="0" dirty="0" smtClean="0">
                <a:latin typeface="Times New Roman" pitchFamily="18" charset="0"/>
              </a:rPr>
              <a:t> &amp; Development </a:t>
            </a:r>
            <a:r>
              <a:rPr lang="en-GB" sz="1200" b="0" baseline="0" dirty="0" smtClean="0">
                <a:latin typeface="Times New Roman" pitchFamily="18" charset="0"/>
              </a:rPr>
              <a:t>healthcare providers </a:t>
            </a:r>
            <a:r>
              <a:rPr lang="en-GB" dirty="0" smtClean="0">
                <a:latin typeface="Times New Roman" pitchFamily="18" charset="0"/>
              </a:rPr>
              <a:t>often work in laboratories,</a:t>
            </a:r>
            <a:r>
              <a:rPr lang="en-GB" baseline="0" dirty="0" smtClean="0">
                <a:latin typeface="Times New Roman" pitchFamily="18" charset="0"/>
              </a:rPr>
              <a:t> </a:t>
            </a:r>
            <a:r>
              <a:rPr lang="en-GB" dirty="0" smtClean="0">
                <a:latin typeface="Times New Roman" pitchFamily="18" charset="0"/>
              </a:rPr>
              <a:t>offices and healing settings.</a:t>
            </a:r>
            <a:r>
              <a:rPr lang="en-GB" baseline="0" dirty="0" smtClean="0">
                <a:latin typeface="Times New Roman" pitchFamily="18" charset="0"/>
              </a:rPr>
              <a:t> They generally </a:t>
            </a:r>
            <a:r>
              <a:rPr lang="en-GB" dirty="0" smtClean="0">
                <a:latin typeface="Times New Roman" pitchFamily="18" charset="0"/>
              </a:rPr>
              <a:t>perform scientific procedures that further the delivery of healthcare.</a:t>
            </a:r>
            <a:endParaRPr lang="en-GB" sz="1200" b="1" dirty="0" smtClean="0">
              <a:latin typeface="Times New Roman" pitchFamily="18" charset="0"/>
            </a:endParaRPr>
          </a:p>
          <a:p>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F0C16F-F938-40D9-927B-08F58B4DBE59}" type="slidenum">
              <a:rPr lang="en-US" smtClean="0"/>
              <a:t>7</a:t>
            </a:fld>
            <a:endParaRPr lang="en-US"/>
          </a:p>
        </p:txBody>
      </p:sp>
    </p:spTree>
    <p:extLst>
      <p:ext uri="{BB962C8B-B14F-4D97-AF65-F5344CB8AC3E}">
        <p14:creationId xmlns:p14="http://schemas.microsoft.com/office/powerpoint/2010/main" val="25232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With the basic overview of the five career paths</a:t>
            </a:r>
            <a:r>
              <a:rPr lang="en-US" b="0" baseline="0" dirty="0" smtClean="0"/>
              <a:t> that was just discussed, in which path would you place the following healthcare professions:</a:t>
            </a:r>
          </a:p>
          <a:p>
            <a:endParaRPr lang="en-US" b="0" baseline="0" dirty="0" smtClean="0"/>
          </a:p>
          <a:p>
            <a:r>
              <a:rPr lang="en-US" sz="1200" b="1" i="1" kern="1200" dirty="0" smtClean="0">
                <a:solidFill>
                  <a:schemeClr val="tx1"/>
                </a:solidFill>
                <a:effectLst/>
                <a:latin typeface="+mn-lt"/>
                <a:ea typeface="+mn-ea"/>
                <a:cs typeface="+mn-cs"/>
              </a:rPr>
              <a:t>[NOTE: Provide the following description of each of the listed professions. Allow the students to select which health career pathway the profession belongs within.]</a:t>
            </a:r>
            <a:endParaRPr lang="en-US" sz="1200" kern="1200" dirty="0" smtClean="0">
              <a:solidFill>
                <a:schemeClr val="tx1"/>
              </a:solidFill>
              <a:effectLst/>
              <a:latin typeface="+mn-lt"/>
              <a:ea typeface="+mn-ea"/>
              <a:cs typeface="+mn-cs"/>
            </a:endParaRPr>
          </a:p>
          <a:p>
            <a:endParaRPr lang="en-US" b="0" i="1" baseline="0" dirty="0" smtClean="0"/>
          </a:p>
          <a:p>
            <a:r>
              <a:rPr lang="en-US" b="1" baseline="0" dirty="0" smtClean="0"/>
              <a:t>PHYSICIAN –</a:t>
            </a:r>
            <a:r>
              <a:rPr lang="en-US" b="0" baseline="0" dirty="0" smtClean="0"/>
              <a:t> a doctor of medicine who focuses on promoting, maintaining, </a:t>
            </a:r>
            <a:r>
              <a:rPr lang="en-US" dirty="0" smtClean="0">
                <a:effectLst/>
              </a:rPr>
              <a:t>promoting, maintaining or restoring human health</a:t>
            </a:r>
            <a:r>
              <a:rPr lang="en-US" baseline="0" dirty="0" smtClean="0">
                <a:effectLst/>
              </a:rPr>
              <a:t> </a:t>
            </a:r>
            <a:r>
              <a:rPr lang="en-US" dirty="0" smtClean="0">
                <a:solidFill>
                  <a:schemeClr val="bg1"/>
                </a:solidFill>
                <a:effectLst/>
              </a:rPr>
              <a:t>through the study, diagnosis, and treatment of disease, injury and other physical and mental impairments. There are general practitioners, also known</a:t>
            </a:r>
            <a:r>
              <a:rPr lang="en-US" baseline="0" dirty="0" smtClean="0">
                <a:solidFill>
                  <a:schemeClr val="bg1"/>
                </a:solidFill>
                <a:effectLst/>
              </a:rPr>
              <a:t> as family practice physicians, as well as a variety of areas of specialization. PATHWAY: Therapeutic Services</a:t>
            </a:r>
          </a:p>
          <a:p>
            <a:endParaRPr lang="en-US" b="1" baseline="0" dirty="0" smtClean="0">
              <a:solidFill>
                <a:schemeClr val="bg1"/>
              </a:solidFill>
              <a:effectLst/>
            </a:endParaRPr>
          </a:p>
          <a:p>
            <a:r>
              <a:rPr lang="en-US" b="1" baseline="0" dirty="0" smtClean="0">
                <a:solidFill>
                  <a:schemeClr val="bg1"/>
                </a:solidFill>
                <a:effectLst/>
              </a:rPr>
              <a:t>GENETICIST </a:t>
            </a:r>
            <a:r>
              <a:rPr lang="en-US" b="0" baseline="0" dirty="0" smtClean="0">
                <a:solidFill>
                  <a:schemeClr val="bg1"/>
                </a:solidFill>
                <a:effectLst/>
              </a:rPr>
              <a:t>– </a:t>
            </a:r>
            <a:r>
              <a:rPr lang="en-US" dirty="0" smtClean="0">
                <a:effectLst/>
              </a:rPr>
              <a:t>a</a:t>
            </a:r>
            <a:r>
              <a:rPr lang="en-US" baseline="0" dirty="0" smtClean="0">
                <a:effectLst/>
              </a:rPr>
              <a:t> biologist </a:t>
            </a:r>
            <a:r>
              <a:rPr lang="en-US" dirty="0" smtClean="0">
                <a:effectLst/>
              </a:rPr>
              <a:t>who studies the science of genes, heredity and variation of organisms. A geneticist can be employed as a researcher or lecturer. Some geneticists perform experiments and analyze data to interpret the inheritance of skills. A geneticist is also a Consultant or Medical Doctor who has been trained in genetics as a specialization. They evaluate, diagnose , and manage patients with hereditary conditions or congenital malformations, genetic risk calculation, and mutation analysis as well as refer patients to other medical specialties. PATWAYS: Diagnostic Services AND Biotechnology</a:t>
            </a:r>
            <a:r>
              <a:rPr lang="en-US" baseline="0" dirty="0" smtClean="0">
                <a:effectLst/>
              </a:rPr>
              <a:t> Research &amp; Development</a:t>
            </a:r>
            <a:endParaRPr lang="en-US" dirty="0" smtClean="0">
              <a:effectLst/>
            </a:endParaRPr>
          </a:p>
          <a:p>
            <a:endParaRPr lang="en-US" b="1" dirty="0" smtClean="0">
              <a:solidFill>
                <a:schemeClr val="bg1"/>
              </a:solidFill>
              <a:effectLst/>
            </a:endParaRPr>
          </a:p>
          <a:p>
            <a:r>
              <a:rPr lang="en-US" b="1" dirty="0" smtClean="0">
                <a:solidFill>
                  <a:schemeClr val="bg1"/>
                </a:solidFill>
                <a:effectLst/>
              </a:rPr>
              <a:t>HOSPITAL MAINTENANCE ENGINEER </a:t>
            </a:r>
            <a:r>
              <a:rPr lang="en-US" b="0" dirty="0" smtClean="0">
                <a:solidFill>
                  <a:schemeClr val="bg1"/>
                </a:solidFill>
                <a:effectLst/>
              </a:rPr>
              <a:t>- </a:t>
            </a:r>
            <a:r>
              <a:rPr lang="en-US" dirty="0" smtClean="0"/>
              <a:t>maintains the extensive heating, air-conditioning, refrigeration, and ventilation systems in hospitals. The equipment they operate includes boilers, air-conditioning equipment, diesel engines, turbines, pumps, condensers, generators, and compressors. They start up, regulate, shut down, or repair this equipment. They manually operate equipment, make adjustments, and regularly check safety devices. It is their responsibility to ensure that all of these systems are operating not just correctly, but also efficiently and safely. PATHWAY: Support Services</a:t>
            </a:r>
          </a:p>
          <a:p>
            <a:endParaRPr lang="en-US" b="1" dirty="0" smtClean="0">
              <a:solidFill>
                <a:schemeClr val="bg1"/>
              </a:solidFill>
            </a:endParaRPr>
          </a:p>
          <a:p>
            <a:r>
              <a:rPr lang="en-US" b="1" dirty="0" smtClean="0">
                <a:solidFill>
                  <a:schemeClr val="bg1"/>
                </a:solidFill>
              </a:rPr>
              <a:t>MEDICAL TECHNOLOGIST </a:t>
            </a:r>
            <a:r>
              <a:rPr lang="en-US" b="0" dirty="0" smtClean="0">
                <a:solidFill>
                  <a:schemeClr val="bg1"/>
                </a:solidFill>
              </a:rPr>
              <a:t>– also known as c</a:t>
            </a:r>
            <a:r>
              <a:rPr lang="en-US" sz="1200" i="0" kern="1200" dirty="0" smtClean="0">
                <a:solidFill>
                  <a:schemeClr val="tx1"/>
                </a:solidFill>
                <a:effectLst/>
                <a:latin typeface="+mn-lt"/>
                <a:ea typeface="+mn-ea"/>
                <a:cs typeface="+mn-cs"/>
              </a:rPr>
              <a:t>linical laboratory technologists, or clinical laboratory scientists, </a:t>
            </a:r>
            <a:r>
              <a:rPr lang="en-US" sz="1200" kern="1200" dirty="0" smtClean="0">
                <a:solidFill>
                  <a:schemeClr val="tx1"/>
                </a:solidFill>
                <a:effectLst/>
                <a:latin typeface="+mn-lt"/>
                <a:ea typeface="+mn-ea"/>
                <a:cs typeface="+mn-cs"/>
              </a:rPr>
              <a:t>play a crucial role in the detection, diagnosis, and treatment of disease. They perform complex chemical, biological, hematological, immunologic, microscopic, and bacteriological tests. Technologists microscopically examine blood and other body fluids. They make cultures of body fluid and tissue samples, to determine the presence of bacteria, fungi, parasites, or other microorganisms. Technologists analyze samples for chemical content or a chemical reaction and determine concentrations of compounds such as blood glucose and cholesterol levels. They also type and cross match blood samples for transfusions. PATHWAY:  Diagnostic Services</a:t>
            </a:r>
          </a:p>
          <a:p>
            <a:endParaRPr lang="en-US" sz="120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EPIDEMIOLOGIST</a:t>
            </a:r>
            <a:r>
              <a:rPr lang="en-US" sz="1200" b="1" i="0" kern="1200" baseline="0" dirty="0" smtClean="0">
                <a:solidFill>
                  <a:schemeClr val="tx1"/>
                </a:solidFill>
                <a:effectLst/>
                <a:latin typeface="+mn-lt"/>
                <a:ea typeface="+mn-ea"/>
                <a:cs typeface="+mn-cs"/>
              </a:rPr>
              <a:t> – </a:t>
            </a:r>
            <a:r>
              <a:rPr lang="en-US" sz="1200" b="0" i="0" kern="1200" baseline="0" dirty="0" smtClean="0">
                <a:solidFill>
                  <a:schemeClr val="tx1"/>
                </a:solidFill>
                <a:effectLst/>
                <a:latin typeface="+mn-lt"/>
                <a:ea typeface="+mn-ea"/>
                <a:cs typeface="+mn-cs"/>
              </a:rPr>
              <a:t>a public health profession that </a:t>
            </a:r>
            <a:r>
              <a:rPr lang="en-US" dirty="0" smtClean="0">
                <a:effectLst/>
              </a:rPr>
              <a:t>studies health-event, health-characteristic, or health-determinant patterns in a society. It is the cornerstone method of public health research, and helps inform policy decisions and evidence-based</a:t>
            </a:r>
            <a:r>
              <a:rPr lang="en-US" baseline="0" dirty="0" smtClean="0">
                <a:effectLst/>
              </a:rPr>
              <a:t> medicine </a:t>
            </a:r>
            <a:r>
              <a:rPr lang="en-US" dirty="0" smtClean="0">
                <a:effectLst/>
              </a:rPr>
              <a:t>by identifying risk factors for disease and targets for preventive medicine. Epidemiologists are involved in the design of studies, collection and statistical analysis of data, and interpretation and dissemination of results. Major areas of epidemiologic work include outbreak investigation like what was portrayed in the 2011</a:t>
            </a:r>
            <a:r>
              <a:rPr lang="en-US" baseline="0" dirty="0" smtClean="0">
                <a:effectLst/>
              </a:rPr>
              <a:t> movie </a:t>
            </a:r>
            <a:r>
              <a:rPr lang="en-US" u="sng" baseline="0" dirty="0" smtClean="0">
                <a:effectLst/>
              </a:rPr>
              <a:t>Contagion</a:t>
            </a:r>
            <a:r>
              <a:rPr lang="en-US" dirty="0" smtClean="0">
                <a:effectLst/>
              </a:rPr>
              <a:t>, disease surveillance and screening (medicine), bio-monitoring, and comparisons of treatment effects such as in clinical trials.</a:t>
            </a:r>
            <a:r>
              <a:rPr lang="en-US" sz="1200" i="0" kern="1200" dirty="0" smtClean="0">
                <a:solidFill>
                  <a:schemeClr val="tx1"/>
                </a:solidFill>
                <a:effectLst/>
                <a:latin typeface="+mn-lt"/>
                <a:ea typeface="+mn-ea"/>
                <a:cs typeface="+mn-cs"/>
              </a:rPr>
              <a:t> PATHWAY: Health</a:t>
            </a:r>
            <a:r>
              <a:rPr lang="en-US" sz="1200" i="0" kern="1200" baseline="0" dirty="0" smtClean="0">
                <a:solidFill>
                  <a:schemeClr val="tx1"/>
                </a:solidFill>
                <a:effectLst/>
                <a:latin typeface="+mn-lt"/>
                <a:ea typeface="+mn-ea"/>
                <a:cs typeface="+mn-cs"/>
              </a:rPr>
              <a:t> Informatics</a:t>
            </a:r>
            <a:endParaRPr lang="en-US" b="1" i="0" dirty="0">
              <a:solidFill>
                <a:schemeClr val="bg1"/>
              </a:solidFill>
            </a:endParaRPr>
          </a:p>
        </p:txBody>
      </p:sp>
      <p:sp>
        <p:nvSpPr>
          <p:cNvPr id="4" name="Slide Number Placeholder 3"/>
          <p:cNvSpPr>
            <a:spLocks noGrp="1"/>
          </p:cNvSpPr>
          <p:nvPr>
            <p:ph type="sldNum" sz="quarter" idx="10"/>
          </p:nvPr>
        </p:nvSpPr>
        <p:spPr/>
        <p:txBody>
          <a:bodyPr/>
          <a:lstStyle/>
          <a:p>
            <a:fld id="{19F0C16F-F938-40D9-927B-08F58B4DBE59}" type="slidenum">
              <a:rPr lang="en-US" smtClean="0"/>
              <a:t>8</a:t>
            </a:fld>
            <a:endParaRPr lang="en-US"/>
          </a:p>
        </p:txBody>
      </p:sp>
    </p:spTree>
    <p:extLst>
      <p:ext uri="{BB962C8B-B14F-4D97-AF65-F5344CB8AC3E}">
        <p14:creationId xmlns:p14="http://schemas.microsoft.com/office/powerpoint/2010/main" val="75472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a:t>
            </a:r>
            <a:r>
              <a:rPr lang="en-US" b="1" baseline="0" dirty="0" smtClean="0"/>
              <a:t> SCRIPT: </a:t>
            </a:r>
            <a:endParaRPr lang="en-US" b="0" baseline="0" dirty="0" smtClean="0"/>
          </a:p>
          <a:p>
            <a:endParaRPr lang="en-US" b="0" baseline="0" dirty="0" smtClean="0"/>
          </a:p>
          <a:p>
            <a:r>
              <a:rPr lang="en-US" b="1" dirty="0" smtClean="0"/>
              <a:t>PHARMACEUTICAL SCIENTIST – </a:t>
            </a:r>
            <a:r>
              <a:rPr lang="en-US" b="0" dirty="0" smtClean="0"/>
              <a:t>health</a:t>
            </a:r>
            <a:r>
              <a:rPr lang="en-US" b="0" baseline="0" dirty="0" smtClean="0"/>
              <a:t> professionals who </a:t>
            </a:r>
            <a:r>
              <a:rPr lang="en-US" dirty="0" smtClean="0">
                <a:effectLst/>
              </a:rPr>
              <a:t>discover, develop, test and manufacture new medications. These highly trained experts spend most of their time in a laboratory studying how different molecules and compounds interact with the human body and with the cells and organisms that cause disease.</a:t>
            </a:r>
          </a:p>
          <a:p>
            <a:endParaRPr lang="en-US" b="1" dirty="0" smtClean="0">
              <a:effectLst/>
            </a:endParaRPr>
          </a:p>
          <a:p>
            <a:r>
              <a:rPr lang="en-US" b="1" dirty="0" smtClean="0">
                <a:effectLst/>
              </a:rPr>
              <a:t>TOXICOLOGIST – </a:t>
            </a:r>
            <a:r>
              <a:rPr lang="en-US" b="0" dirty="0" smtClean="0">
                <a:effectLst/>
              </a:rPr>
              <a:t>health</a:t>
            </a:r>
            <a:r>
              <a:rPr lang="en-US" b="0" baseline="0" dirty="0" smtClean="0">
                <a:effectLst/>
              </a:rPr>
              <a:t> professionals who </a:t>
            </a:r>
            <a:r>
              <a:rPr lang="en-US" dirty="0" smtClean="0"/>
              <a:t>plan and carry out laboratory and field studies to identify, monitor and evaluate the impact of toxic materials and radiation on human and animal health, and on the health and current status of the environment, as well as the impact of future technology. </a:t>
            </a:r>
            <a:r>
              <a:rPr lang="en-US" b="1" dirty="0" smtClean="0"/>
              <a:t>Forensic</a:t>
            </a:r>
            <a:r>
              <a:rPr lang="en-US" b="1" baseline="0" dirty="0" smtClean="0"/>
              <a:t> Toxicologists </a:t>
            </a:r>
            <a:r>
              <a:rPr lang="en-US" b="0" baseline="0" dirty="0" smtClean="0"/>
              <a:t> utilize science to help solve crime solves vaguely similar to what is portrayed in the CSI series of television shows.</a:t>
            </a:r>
          </a:p>
          <a:p>
            <a:endParaRPr lang="en-US" b="0" baseline="0" dirty="0" smtClean="0"/>
          </a:p>
          <a:p>
            <a:r>
              <a:rPr lang="en-US" b="1" baseline="0" dirty="0" smtClean="0"/>
              <a:t>APPLIED RESEARCHER – </a:t>
            </a:r>
            <a:r>
              <a:rPr lang="en-US" b="0" baseline="0" dirty="0" smtClean="0"/>
              <a:t>health professionals who use systematic inquiry</a:t>
            </a:r>
            <a:r>
              <a:rPr lang="en-US" dirty="0" smtClean="0">
                <a:effectLst/>
              </a:rPr>
              <a:t> involving the practical application of science. They accesses and use some part of the research communities' accumulated theories, knowledge, methods, and techniques, for a specific</a:t>
            </a:r>
            <a:r>
              <a:rPr lang="en-US" baseline="0" dirty="0" smtClean="0">
                <a:effectLst/>
              </a:rPr>
              <a:t> </a:t>
            </a:r>
            <a:r>
              <a:rPr lang="en-US" dirty="0" smtClean="0">
                <a:effectLst/>
              </a:rPr>
              <a:t>purpose. They deal with solving practical problems and generally use</a:t>
            </a:r>
            <a:r>
              <a:rPr lang="en-US" baseline="0" dirty="0" smtClean="0">
                <a:effectLst/>
              </a:rPr>
              <a:t> </a:t>
            </a:r>
            <a:r>
              <a:rPr lang="en-US" dirty="0" smtClean="0">
                <a:effectLst/>
              </a:rPr>
              <a:t>empirical methodologies.  </a:t>
            </a:r>
          </a:p>
          <a:p>
            <a:endParaRPr lang="en-US" dirty="0" smtClean="0">
              <a:effectLst/>
            </a:endParaRPr>
          </a:p>
          <a:p>
            <a:r>
              <a:rPr lang="en-US" b="1" dirty="0" smtClean="0">
                <a:effectLst/>
              </a:rPr>
              <a:t>NUTRITIONIST</a:t>
            </a:r>
            <a:r>
              <a:rPr lang="en-US" b="1" baseline="0" dirty="0" smtClean="0">
                <a:effectLst/>
              </a:rPr>
              <a:t> – </a:t>
            </a:r>
            <a:r>
              <a:rPr lang="en-US" b="0" baseline="0" dirty="0" smtClean="0">
                <a:effectLst/>
              </a:rPr>
              <a:t>health professionals who are also known as </a:t>
            </a:r>
            <a:r>
              <a:rPr lang="en-US" b="1" baseline="0" dirty="0" smtClean="0">
                <a:effectLst/>
              </a:rPr>
              <a:t>DIETITIANS</a:t>
            </a:r>
            <a:r>
              <a:rPr lang="en-US" b="0" baseline="0" dirty="0" smtClean="0">
                <a:effectLst/>
              </a:rPr>
              <a:t> </a:t>
            </a:r>
            <a:r>
              <a:rPr lang="en-US" sz="1200" kern="1200" dirty="0" smtClean="0">
                <a:solidFill>
                  <a:schemeClr val="tx1"/>
                </a:solidFill>
                <a:effectLst/>
                <a:latin typeface="+mn-lt"/>
                <a:ea typeface="+mn-ea"/>
                <a:cs typeface="+mn-cs"/>
              </a:rPr>
              <a:t>plan food and nutrition programs, supervise meal preparation, and oversee the serving of meals. They prevent and treat illnesses by promoting healthy eating habits and recommending dietary modifications. For example, dietitians might teach a patient with high blood pressure how to use less salt when preparing meals, or create a diet reduced in fat and sugar for an overweight patient.</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AUDIOLOGIST – </a:t>
            </a:r>
            <a:r>
              <a:rPr lang="en-US" sz="1200" b="0" i="0" kern="1200" baseline="0" dirty="0" smtClean="0">
                <a:solidFill>
                  <a:schemeClr val="tx1"/>
                </a:solidFill>
                <a:effectLst/>
                <a:latin typeface="+mn-lt"/>
                <a:ea typeface="+mn-ea"/>
                <a:cs typeface="+mn-cs"/>
              </a:rPr>
              <a:t>This health professional </a:t>
            </a:r>
            <a:r>
              <a:rPr lang="en-US" sz="1200" b="0" kern="1200" baseline="0" dirty="0" smtClean="0">
                <a:solidFill>
                  <a:schemeClr val="tx1"/>
                </a:solidFill>
                <a:effectLst/>
                <a:latin typeface="+mn-lt"/>
                <a:ea typeface="+mn-ea"/>
                <a:cs typeface="+mn-cs"/>
              </a:rPr>
              <a:t>uses various tools to diagnose ear problems including hearing difficulties and balance problems. They develop and implement courses of treatment to help their patients adjust to these problems , sometimes working with other medical professionals.</a:t>
            </a:r>
            <a:r>
              <a:rPr lang="en-US" b="0" baseline="0" dirty="0" smtClean="0">
                <a:effectLst/>
              </a:rPr>
              <a:t> </a:t>
            </a:r>
            <a:r>
              <a:rPr lang="en-US" dirty="0" smtClean="0"/>
              <a:t/>
            </a:r>
            <a:br>
              <a:rPr lang="en-US" dirty="0" smtClean="0"/>
            </a:br>
            <a:endParaRPr lang="en-US" dirty="0" smtClean="0"/>
          </a:p>
          <a:p>
            <a:r>
              <a:rPr lang="en-US" b="1" dirty="0" smtClean="0"/>
              <a:t>BIOMEDICAL</a:t>
            </a:r>
            <a:r>
              <a:rPr lang="en-US" b="1" baseline="0" dirty="0" smtClean="0"/>
              <a:t> ENGINEER – </a:t>
            </a:r>
            <a:r>
              <a:rPr lang="en-US" b="0" baseline="0" dirty="0" smtClean="0"/>
              <a:t>This professional uses math and science principals and design concepts to address technical issues in the areas of medicine and biology. Their work links scientific discoveries to commercial applications to meet consumer needs.</a:t>
            </a: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9</a:t>
            </a:fld>
            <a:endParaRPr lang="en-US"/>
          </a:p>
        </p:txBody>
      </p:sp>
    </p:spTree>
    <p:extLst>
      <p:ext uri="{BB962C8B-B14F-4D97-AF65-F5344CB8AC3E}">
        <p14:creationId xmlns:p14="http://schemas.microsoft.com/office/powerpoint/2010/main" val="347944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Script:</a:t>
            </a:r>
            <a:r>
              <a:rPr lang="en-US" b="1" baseline="0" dirty="0" smtClean="0"/>
              <a:t> </a:t>
            </a:r>
            <a:r>
              <a:rPr lang="en-US" b="0" baseline="0" dirty="0" smtClean="0"/>
              <a:t>Each of the 5 Health Career Cluster Pathways includes lots of different professions. Let’s take a closer look at the pathways and a sample of occupations within them. As shared earlier, occupations within the </a:t>
            </a:r>
            <a:r>
              <a:rPr lang="en-US" b="1" dirty="0" smtClean="0"/>
              <a:t>Therapeutic Services </a:t>
            </a:r>
            <a:r>
              <a:rPr lang="en-US" b="0" dirty="0" smtClean="0"/>
              <a:t>pathway</a:t>
            </a:r>
            <a:r>
              <a:rPr lang="en-US" dirty="0" smtClean="0"/>
              <a:t> work to counter the effects of disease and injury, maintaining or improving patients’ health. They provide services for the treatment of disease and normal processes.</a:t>
            </a:r>
          </a:p>
          <a:p>
            <a:endParaRPr lang="en-US" b="1" dirty="0" smtClean="0"/>
          </a:p>
          <a:p>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19F0C16F-F938-40D9-927B-08F58B4DBE59}" type="slidenum">
              <a:rPr lang="en-US" smtClean="0"/>
              <a:t>10</a:t>
            </a:fld>
            <a:endParaRPr lang="en-US"/>
          </a:p>
        </p:txBody>
      </p:sp>
    </p:spTree>
    <p:extLst>
      <p:ext uri="{BB962C8B-B14F-4D97-AF65-F5344CB8AC3E}">
        <p14:creationId xmlns:p14="http://schemas.microsoft.com/office/powerpoint/2010/main" val="293351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8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smtClean="0"/>
              <a:t>Facilitator’s Script: </a:t>
            </a:r>
            <a:r>
              <a:rPr lang="en-GB" dirty="0" smtClean="0">
                <a:latin typeface="Times New Roman" pitchFamily="18" charset="0"/>
              </a:rPr>
              <a:t>Employees in </a:t>
            </a:r>
            <a:r>
              <a:rPr lang="en-GB" b="1" dirty="0" smtClean="0">
                <a:latin typeface="Times New Roman" pitchFamily="18" charset="0"/>
              </a:rPr>
              <a:t>Diagnostic Services </a:t>
            </a:r>
            <a:r>
              <a:rPr lang="en-GB" dirty="0" smtClean="0">
                <a:latin typeface="Times New Roman" pitchFamily="18" charset="0"/>
              </a:rPr>
              <a:t>include all the technicians who conduct procedures that give physicians the information they need to provide effective treatment </a:t>
            </a:r>
          </a:p>
          <a:p>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11</a:t>
            </a:fld>
            <a:endParaRPr lang="en-US"/>
          </a:p>
        </p:txBody>
      </p:sp>
    </p:spTree>
    <p:extLst>
      <p:ext uri="{BB962C8B-B14F-4D97-AF65-F5344CB8AC3E}">
        <p14:creationId xmlns:p14="http://schemas.microsoft.com/office/powerpoint/2010/main" val="272600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700"/>
              </a:spcBef>
              <a:spcAft>
                <a:spcPts val="0"/>
              </a:spcAft>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b="1" dirty="0" smtClean="0"/>
              <a:t>Facilitator’s Script: </a:t>
            </a:r>
            <a:r>
              <a:rPr lang="en-GB" sz="1200" dirty="0" smtClean="0">
                <a:latin typeface="Times New Roman" pitchFamily="18" charset="0"/>
              </a:rPr>
              <a:t>The occupations with the </a:t>
            </a:r>
            <a:r>
              <a:rPr lang="en-GB" sz="1200" b="1" dirty="0" smtClean="0">
                <a:latin typeface="Times New Roman" pitchFamily="18" charset="0"/>
              </a:rPr>
              <a:t>Health Informatics </a:t>
            </a:r>
            <a:r>
              <a:rPr lang="en-GB" sz="1200" dirty="0" smtClean="0">
                <a:latin typeface="Times New Roman" pitchFamily="18" charset="0"/>
              </a:rPr>
              <a:t>pathway </a:t>
            </a:r>
            <a:r>
              <a:rPr lang="en-GB" sz="1200" b="0" dirty="0" smtClean="0">
                <a:latin typeface="Times New Roman" pitchFamily="18" charset="0"/>
              </a:rPr>
              <a:t>manage and document health care system information to support patient care. </a:t>
            </a:r>
          </a:p>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dirty="0"/>
          </a:p>
        </p:txBody>
      </p:sp>
      <p:sp>
        <p:nvSpPr>
          <p:cNvPr id="4" name="Slide Number Placeholder 3"/>
          <p:cNvSpPr>
            <a:spLocks noGrp="1"/>
          </p:cNvSpPr>
          <p:nvPr>
            <p:ph type="sldNum" sz="quarter" idx="10"/>
          </p:nvPr>
        </p:nvSpPr>
        <p:spPr/>
        <p:txBody>
          <a:bodyPr/>
          <a:lstStyle/>
          <a:p>
            <a:fld id="{19F0C16F-F938-40D9-927B-08F58B4DBE59}" type="slidenum">
              <a:rPr lang="en-US" smtClean="0"/>
              <a:t>12</a:t>
            </a:fld>
            <a:endParaRPr lang="en-US"/>
          </a:p>
        </p:txBody>
      </p:sp>
    </p:spTree>
    <p:extLst>
      <p:ext uri="{BB962C8B-B14F-4D97-AF65-F5344CB8AC3E}">
        <p14:creationId xmlns:p14="http://schemas.microsoft.com/office/powerpoint/2010/main" val="462656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Diagonal Stripe 4"/>
          <p:cNvSpPr/>
          <p:nvPr/>
        </p:nvSpPr>
        <p:spPr>
          <a:xfrm rot="21321315" flipH="1">
            <a:off x="481842"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schemeClr val="tx1"/>
              </a:solidFill>
            </a:endParaRPr>
          </a:p>
        </p:txBody>
      </p:sp>
      <p:pic>
        <p:nvPicPr>
          <p:cNvPr id="6" name="Picture 15" descr="HCP-Design.gif"/>
          <p:cNvPicPr>
            <a:picLocks noChangeAspect="1"/>
          </p:cNvPicPr>
          <p:nvPr/>
        </p:nvPicPr>
        <p:blipFill>
          <a:blip r:embed="rId2" cstate="print"/>
          <a:srcRect/>
          <a:stretch>
            <a:fillRect/>
          </a:stretch>
        </p:blipFill>
        <p:spPr bwMode="auto">
          <a:xfrm>
            <a:off x="0" y="4887914"/>
            <a:ext cx="9144000" cy="1970087"/>
          </a:xfrm>
          <a:prstGeom prst="rect">
            <a:avLst/>
          </a:prstGeom>
          <a:noFill/>
          <a:ln w="9525">
            <a:noFill/>
            <a:miter lim="800000"/>
            <a:headEnd/>
            <a:tailEnd/>
          </a:ln>
        </p:spPr>
      </p:pic>
      <p:sp>
        <p:nvSpPr>
          <p:cNvPr id="2" name="Title 1"/>
          <p:cNvSpPr>
            <a:spLocks noGrp="1"/>
          </p:cNvSpPr>
          <p:nvPr>
            <p:ph type="ctrTitle"/>
          </p:nvPr>
        </p:nvSpPr>
        <p:spPr>
          <a:xfrm>
            <a:off x="320040" y="228600"/>
            <a:ext cx="8503920" cy="2438400"/>
          </a:xfrm>
        </p:spPr>
        <p:txBody>
          <a:bodyPr anchor="b"/>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5" name="Footer Placeholder 4"/>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6" name="Slide Number Placeholder 5"/>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6" name="Footer Placeholder 4"/>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5"/>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3"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6" name="Footer Placeholder 5"/>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6"/>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8" name="Footer Placeholder 7"/>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9" name="Slide Number Placeholder 8"/>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4" name="Footer Placeholder 3"/>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5" name="Slide Number Placeholder 4"/>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3" name="Footer Placeholder 2"/>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4" name="Slide Number Placeholder 3"/>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2" y="457201"/>
            <a:ext cx="3751263" cy="5419725"/>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1" y="1922464"/>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6" name="Footer Placeholder 5"/>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7" name="Slide Number Placeholder 6"/>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4468814" y="304800"/>
            <a:ext cx="3976687" cy="5638800"/>
            <a:chOff x="0" y="0"/>
            <a:chExt cx="9144000" cy="6858000"/>
          </a:xfrm>
        </p:grpSpPr>
        <p:sp>
          <p:nvSpPr>
            <p:cNvPr id="6" name="Rectangle 5"/>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005840" y="457200"/>
            <a:ext cx="2834640" cy="132588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Date Placeholder 4"/>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11" name="Footer Placeholder 5"/>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12" name="Slide Number Placeholder 6"/>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4C10504-93C4-4423-AF8D-2264CBA969B8}" type="datetimeFigureOut">
              <a:rPr lang="en-US" smtClean="0"/>
              <a:t>9/22/2011</a:t>
            </a:fld>
            <a:endParaRPr lang="en-US"/>
          </a:p>
        </p:txBody>
      </p:sp>
      <p:sp>
        <p:nvSpPr>
          <p:cNvPr id="5" name="Footer Placeholder 4"/>
          <p:cNvSpPr>
            <a:spLocks noGrp="1"/>
          </p:cNvSpPr>
          <p:nvPr>
            <p:ph type="ftr" sz="quarter" idx="11"/>
          </p:nvPr>
        </p:nvSpPr>
        <p:spPr>
          <a:xfrm>
            <a:off x="3124200" y="6543676"/>
            <a:ext cx="2895600" cy="244475"/>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6" name="Slide Number Placeholder 5"/>
          <p:cNvSpPr>
            <a:spLocks noGrp="1"/>
          </p:cNvSpPr>
          <p:nvPr>
            <p:ph type="sldNum" sz="quarter" idx="12"/>
          </p:nvPr>
        </p:nvSpPr>
        <p:spPr>
          <a:xfrm>
            <a:off x="6553200" y="6543676"/>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A7A7DD1-60EC-4B21-AFAE-56B7CBE30E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39F"/>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Placeholder 1"/>
          <p:cNvSpPr>
            <a:spLocks noGrp="1"/>
          </p:cNvSpPr>
          <p:nvPr>
            <p:ph type="title"/>
          </p:nvPr>
        </p:nvSpPr>
        <p:spPr>
          <a:xfrm>
            <a:off x="320675" y="228600"/>
            <a:ext cx="8502651" cy="11430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990600" y="1905000"/>
            <a:ext cx="7315200" cy="2971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2"/>
          <p:cNvGrpSpPr>
            <a:grpSpLocks/>
          </p:cNvGrpSpPr>
          <p:nvPr/>
        </p:nvGrpSpPr>
        <p:grpSpPr bwMode="auto">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032" name="Group 19"/>
          <p:cNvGrpSpPr>
            <a:grpSpLocks/>
          </p:cNvGrpSpPr>
          <p:nvPr/>
        </p:nvGrpSpPr>
        <p:grpSpPr bwMode="auto">
          <a:xfrm flipH="1">
            <a:off x="2381249" y="6221414"/>
            <a:ext cx="6851651" cy="623887"/>
            <a:chOff x="2381250" y="6221104"/>
            <a:chExt cx="6851650" cy="624196"/>
          </a:xfrm>
        </p:grpSpPr>
        <p:grpSp>
          <p:nvGrpSpPr>
            <p:cNvPr id="1034" name="Group 13"/>
            <p:cNvGrpSpPr>
              <a:grpSpLocks/>
            </p:cNvGrpSpPr>
            <p:nvPr userDrawn="1"/>
          </p:nvGrpSpPr>
          <p:grpSpPr bwMode="auto">
            <a:xfrm>
              <a:off x="3803650" y="6221104"/>
              <a:ext cx="5429250" cy="624196"/>
              <a:chOff x="3714750" y="6233804"/>
              <a:chExt cx="5429250" cy="624196"/>
            </a:xfrm>
          </p:grpSpPr>
          <p:pic>
            <p:nvPicPr>
              <p:cNvPr id="1036" name="Picture 14" descr="HCP-Design.gif"/>
              <p:cNvPicPr>
                <a:picLocks noChangeAspect="1"/>
              </p:cNvPicPr>
              <p:nvPr userDrawn="1"/>
            </p:nvPicPr>
            <p:blipFill>
              <a:blip r:embed="rId12" cstate="print"/>
              <a:srcRect/>
              <a:stretch>
                <a:fillRect/>
              </a:stretch>
            </p:blipFill>
            <p:spPr bwMode="auto">
              <a:xfrm>
                <a:off x="6248400" y="6233804"/>
                <a:ext cx="2895600" cy="624196"/>
              </a:xfrm>
              <a:prstGeom prst="rect">
                <a:avLst/>
              </a:prstGeom>
              <a:noFill/>
              <a:ln w="9525">
                <a:noFill/>
                <a:miter lim="800000"/>
                <a:headEnd/>
                <a:tailEnd/>
              </a:ln>
            </p:spPr>
          </p:pic>
          <p:pic>
            <p:nvPicPr>
              <p:cNvPr id="1037" name="Picture 14" descr="HCP-Design.gif"/>
              <p:cNvPicPr>
                <a:picLocks noChangeAspect="1"/>
              </p:cNvPicPr>
              <p:nvPr userDrawn="1"/>
            </p:nvPicPr>
            <p:blipFill>
              <a:blip r:embed="rId12" cstate="print"/>
              <a:srcRect/>
              <a:stretch>
                <a:fillRect/>
              </a:stretch>
            </p:blipFill>
            <p:spPr bwMode="auto">
              <a:xfrm flipH="1">
                <a:off x="3714750" y="6233804"/>
                <a:ext cx="2895600" cy="624196"/>
              </a:xfrm>
              <a:prstGeom prst="rect">
                <a:avLst/>
              </a:prstGeom>
              <a:noFill/>
              <a:ln w="9525">
                <a:noFill/>
                <a:miter lim="800000"/>
                <a:headEnd/>
                <a:tailEnd/>
              </a:ln>
            </p:spPr>
          </p:pic>
        </p:grpSp>
        <p:pic>
          <p:nvPicPr>
            <p:cNvPr id="1035" name="Picture 14" descr="HCP-Design.gif"/>
            <p:cNvPicPr>
              <a:picLocks noChangeAspect="1"/>
            </p:cNvPicPr>
            <p:nvPr userDrawn="1"/>
          </p:nvPicPr>
          <p:blipFill>
            <a:blip r:embed="rId12" cstate="print"/>
            <a:srcRect l="38377"/>
            <a:stretch>
              <a:fillRect/>
            </a:stretch>
          </p:blipFill>
          <p:spPr bwMode="auto">
            <a:xfrm>
              <a:off x="2381250" y="6221104"/>
              <a:ext cx="1784350" cy="624196"/>
            </a:xfrm>
            <a:prstGeom prst="rect">
              <a:avLst/>
            </a:prstGeom>
            <a:noFill/>
            <a:ln w="9525">
              <a:noFill/>
              <a:miter lim="800000"/>
              <a:headEnd/>
              <a:tailEnd/>
            </a:ln>
          </p:spPr>
        </p:pic>
      </p:grpSp>
      <p:sp>
        <p:nvSpPr>
          <p:cNvPr id="19" name="TextBox 18"/>
          <p:cNvSpPr txBox="1"/>
          <p:nvPr/>
        </p:nvSpPr>
        <p:spPr>
          <a:xfrm>
            <a:off x="259367" y="6223000"/>
            <a:ext cx="2058384" cy="523220"/>
          </a:xfrm>
          <a:prstGeom prst="rect">
            <a:avLst/>
          </a:prstGeom>
          <a:noFill/>
        </p:spPr>
        <p:txBody>
          <a:bodyPr wrap="none">
            <a:spAutoFit/>
          </a:bodyPr>
          <a:lstStyle/>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South Carolina AHEC</a:t>
            </a:r>
          </a:p>
          <a:p>
            <a:pPr algn="r">
              <a:defRPr/>
            </a:pPr>
            <a:r>
              <a:rPr lang="en-US" sz="1400" cap="small" dirty="0" err="1">
                <a:effectLst>
                  <a:outerShdw blurRad="50800" dist="38100" dir="2700000" algn="tl" rotWithShape="0">
                    <a:srgbClr val="000000">
                      <a:alpha val="43000"/>
                    </a:srgbClr>
                  </a:outerShdw>
                </a:effectLst>
                <a:latin typeface="Arial" pitchFamily="-110" charset="0"/>
                <a:ea typeface="+mn-ea"/>
              </a:rPr>
              <a:t>www.scahec.net</a:t>
            </a:r>
            <a:endParaRPr lang="en-US" sz="1400" cap="small" dirty="0">
              <a:effectLst>
                <a:outerShdw blurRad="50800" dist="38100" dir="2700000" algn="tl" rotWithShape="0">
                  <a:srgbClr val="000000">
                    <a:alpha val="43000"/>
                  </a:srgbClr>
                </a:outerShdw>
              </a:effectLst>
              <a:latin typeface="Arial" pitchFamily="-110" charset="0"/>
              <a:ea typeface="+mn-ea"/>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p:titleStyle>
    <p:body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 y="914400"/>
            <a:ext cx="8503920" cy="2438400"/>
          </a:xfrm>
        </p:spPr>
        <p:txBody>
          <a:bodyPr/>
          <a:lstStyle/>
          <a:p>
            <a:pPr algn="l"/>
            <a:r>
              <a:rPr lang="en-US" sz="6400" dirty="0" smtClean="0"/>
              <a:t>Health Careers </a:t>
            </a:r>
            <a:r>
              <a:rPr lang="en-US" sz="6400" dirty="0" smtClean="0"/>
              <a:t>Cluster</a:t>
            </a:r>
            <a:r>
              <a:rPr lang="en-US" sz="6400" dirty="0" smtClean="0"/>
              <a:t/>
            </a:r>
            <a:br>
              <a:rPr lang="en-US" sz="6400" dirty="0" smtClean="0"/>
            </a:br>
            <a:endParaRPr lang="en-US" sz="6400" dirty="0"/>
          </a:p>
        </p:txBody>
      </p:sp>
      <p:sp>
        <p:nvSpPr>
          <p:cNvPr id="4" name="Subtitle 2"/>
          <p:cNvSpPr txBox="1">
            <a:spLocks/>
          </p:cNvSpPr>
          <p:nvPr/>
        </p:nvSpPr>
        <p:spPr>
          <a:xfrm>
            <a:off x="3368040" y="2971800"/>
            <a:ext cx="5775960" cy="914400"/>
          </a:xfrm>
          <a:prstGeom prst="rect">
            <a:avLst/>
          </a:prstGeom>
        </p:spPr>
        <p:txBody>
          <a:bodyPr vert="horz" wrap="square" lIns="91440" tIns="45720" rIns="91440" bIns="45720" numCol="1" anchor="t" anchorCtr="0" compatLnSpc="1">
            <a:prstTxWarp prst="textNoShape">
              <a:avLst/>
            </a:prstTxWarp>
            <a:normAutofit/>
          </a:bodyPr>
          <a:lstStyle>
            <a:lvl1pPr marL="0" indent="0" algn="r" rtl="0" eaLnBrk="1" fontAlgn="base" hangingPunct="1">
              <a:spcBef>
                <a:spcPts val="1200"/>
              </a:spcBef>
              <a:spcAft>
                <a:spcPct val="0"/>
              </a:spcAft>
              <a:buFont typeface="Wingdings" pitchFamily="-110" charset="2"/>
              <a:buNone/>
              <a:defRPr sz="1800" kern="1200">
                <a:gradFill>
                  <a:gsLst>
                    <a:gs pos="1000">
                      <a:schemeClr val="tx2">
                        <a:lumMod val="40000"/>
                        <a:lumOff val="60000"/>
                      </a:schemeClr>
                    </a:gs>
                    <a:gs pos="50000">
                      <a:schemeClr val="tx2"/>
                    </a:gs>
                  </a:gsLst>
                  <a:lin ang="5400000" scaled="0"/>
                </a:gradFill>
                <a:effectLst/>
                <a:latin typeface="+mn-lt"/>
                <a:ea typeface="ＭＳ Ｐゴシック" pitchFamily="-110" charset="-128"/>
                <a:cs typeface="+mn-cs"/>
              </a:defRPr>
            </a:lvl1pPr>
            <a:lvl2pPr marL="457200" indent="0" algn="ctr" rtl="0" eaLnBrk="1" fontAlgn="base" hangingPunct="1">
              <a:spcBef>
                <a:spcPts val="1200"/>
              </a:spcBef>
              <a:spcAft>
                <a:spcPct val="0"/>
              </a:spcAft>
              <a:buClr>
                <a:srgbClr val="BFBFBF"/>
              </a:buClr>
              <a:buFont typeface="Wingdings" pitchFamily="-110" charset="2"/>
              <a:buNone/>
              <a:defRPr sz="24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2pPr>
            <a:lvl3pPr marL="9144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371600" indent="0" algn="ctr" rtl="0" eaLnBrk="1" fontAlgn="base" hangingPunct="1">
              <a:spcBef>
                <a:spcPts val="1200"/>
              </a:spcBef>
              <a:spcAft>
                <a:spcPct val="0"/>
              </a:spcAft>
              <a:buClr>
                <a:srgbClr val="BFBFBF"/>
              </a:buClr>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4pPr>
            <a:lvl5pPr marL="18288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2860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6pPr>
            <a:lvl7pPr marL="27432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7pPr>
            <a:lvl8pPr marL="32004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8pPr>
            <a:lvl9pPr marL="36576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9pPr>
          </a:lstStyle>
          <a:p>
            <a:pPr algn="ctr"/>
            <a:r>
              <a:rPr lang="en-US" dirty="0" smtClean="0"/>
              <a:t>A Module of the </a:t>
            </a:r>
          </a:p>
          <a:p>
            <a:pPr algn="ctr"/>
            <a:r>
              <a:rPr lang="en-US" dirty="0" smtClean="0"/>
              <a:t>South Carolina AHEC Health Careers Academy</a:t>
            </a:r>
            <a:endParaRPr lang="en-US" dirty="0"/>
          </a:p>
        </p:txBody>
      </p:sp>
      <p:sp>
        <p:nvSpPr>
          <p:cNvPr id="5" name="Subtitle 2"/>
          <p:cNvSpPr txBox="1">
            <a:spLocks/>
          </p:cNvSpPr>
          <p:nvPr/>
        </p:nvSpPr>
        <p:spPr>
          <a:xfrm>
            <a:off x="4800600" y="4572000"/>
            <a:ext cx="4038600" cy="685800"/>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ts val="1200"/>
              </a:spcBef>
              <a:spcAft>
                <a:spcPct val="0"/>
              </a:spcAft>
              <a:buClrTx/>
              <a:buSzTx/>
              <a:buFont typeface="Wingdings" pitchFamily="-110" charset="2"/>
              <a:buNone/>
              <a:tabLst/>
              <a:defRPr/>
            </a:pPr>
            <a:r>
              <a:rPr kumimoji="0" lang="en-US" sz="1800" b="1" i="0" u="none" strike="noStrike" kern="1200" cap="none" spc="0" normalizeH="0" baseline="0" noProof="0" dirty="0" smtClean="0">
                <a:ln>
                  <a:noFill/>
                </a:ln>
                <a:solidFill>
                  <a:schemeClr val="bg1"/>
                </a:solidFill>
                <a:effectLst/>
                <a:uLnTx/>
                <a:uFillTx/>
                <a:latin typeface="+mn-lt"/>
                <a:ea typeface="ＭＳ Ｐゴシック" pitchFamily="-110" charset="-128"/>
                <a:cs typeface="+mn-cs"/>
              </a:rPr>
              <a:t>© South Carolina AHEC 2008</a:t>
            </a:r>
            <a:endParaRPr kumimoji="0" lang="en-US" sz="1800" b="1" i="0" u="none" strike="noStrike" kern="1200" cap="none" spc="0" normalizeH="0" baseline="0" noProof="0" dirty="0">
              <a:ln>
                <a:noFill/>
              </a:ln>
              <a:solidFill>
                <a:schemeClr val="bg1"/>
              </a:solidFill>
              <a:effectLst/>
              <a:uLnTx/>
              <a:uFillTx/>
              <a:latin typeface="+mn-lt"/>
              <a:ea typeface="ＭＳ Ｐゴシック" pitchFamily="-110" charset="-128"/>
              <a:cs typeface="+mn-cs"/>
            </a:endParaRPr>
          </a:p>
        </p:txBody>
      </p:sp>
    </p:spTree>
    <p:extLst>
      <p:ext uri="{BB962C8B-B14F-4D97-AF65-F5344CB8AC3E}">
        <p14:creationId xmlns:p14="http://schemas.microsoft.com/office/powerpoint/2010/main" val="302237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357"/>
          <a:stretch/>
        </p:blipFill>
        <p:spPr bwMode="auto">
          <a:xfrm>
            <a:off x="219893" y="91966"/>
            <a:ext cx="4953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user\AppData\Local\Microsoft\Windows\Temporary Internet Files\Content.IE5\RM8UJTT4\MP90044644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00" b="99778" l="1165" r="100000"/>
                    </a14:imgEffect>
                  </a14:imgLayer>
                </a14:imgProps>
              </a:ext>
              <a:ext uri="{28A0092B-C50C-407E-A947-70E740481C1C}">
                <a14:useLocalDpi xmlns:a14="http://schemas.microsoft.com/office/drawing/2010/main" val="0"/>
              </a:ext>
            </a:extLst>
          </a:blip>
          <a:srcRect/>
          <a:stretch>
            <a:fillRect/>
          </a:stretch>
        </p:blipFill>
        <p:spPr bwMode="auto">
          <a:xfrm>
            <a:off x="5175758" y="457200"/>
            <a:ext cx="3511042"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72200" y="457200"/>
            <a:ext cx="2362200" cy="954107"/>
          </a:xfrm>
          <a:prstGeom prst="rect">
            <a:avLst/>
          </a:prstGeom>
          <a:noFill/>
        </p:spPr>
        <p:txBody>
          <a:bodyPr wrap="square" rtlCol="0">
            <a:spAutoFit/>
          </a:bodyPr>
          <a:lstStyle/>
          <a:p>
            <a:r>
              <a:rPr lang="en-US" sz="2800" dirty="0" smtClean="0">
                <a:solidFill>
                  <a:srgbClr val="C00000"/>
                </a:solidFill>
              </a:rPr>
              <a:t>Embed BMH video clip</a:t>
            </a:r>
            <a:endParaRPr lang="en-US" sz="2800" dirty="0">
              <a:solidFill>
                <a:srgbClr val="C00000"/>
              </a:solidFill>
            </a:endParaRPr>
          </a:p>
        </p:txBody>
      </p:sp>
      <p:sp>
        <p:nvSpPr>
          <p:cNvPr id="5" name="Rectangle 4"/>
          <p:cNvSpPr/>
          <p:nvPr/>
        </p:nvSpPr>
        <p:spPr>
          <a:xfrm>
            <a:off x="1066801" y="6078379"/>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3133824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534" b="4123"/>
          <a:stretch/>
        </p:blipFill>
        <p:spPr bwMode="auto">
          <a:xfrm>
            <a:off x="4267200" y="134005"/>
            <a:ext cx="474511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user\AppData\Local\Microsoft\Windows\Temporary Internet Files\Content.IE5\Y59VVWND\MP90044243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0282">
            <a:off x="450672" y="1872913"/>
            <a:ext cx="3426054" cy="22840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457200"/>
            <a:ext cx="2362200" cy="954107"/>
          </a:xfrm>
          <a:prstGeom prst="rect">
            <a:avLst/>
          </a:prstGeom>
          <a:noFill/>
        </p:spPr>
        <p:txBody>
          <a:bodyPr wrap="square" rtlCol="0">
            <a:spAutoFit/>
          </a:bodyPr>
          <a:lstStyle/>
          <a:p>
            <a:r>
              <a:rPr lang="en-US" sz="2800" dirty="0" smtClean="0">
                <a:solidFill>
                  <a:srgbClr val="C00000"/>
                </a:solidFill>
              </a:rPr>
              <a:t>Embed BMH video clip</a:t>
            </a:r>
            <a:endParaRPr lang="en-US" sz="2800" dirty="0">
              <a:solidFill>
                <a:srgbClr val="C00000"/>
              </a:solidFill>
            </a:endParaRPr>
          </a:p>
        </p:txBody>
      </p:sp>
      <p:sp>
        <p:nvSpPr>
          <p:cNvPr id="5" name="Rectangle 4"/>
          <p:cNvSpPr/>
          <p:nvPr/>
        </p:nvSpPr>
        <p:spPr>
          <a:xfrm>
            <a:off x="1066801" y="6017945"/>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836334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897" b="4531"/>
          <a:stretch/>
        </p:blipFill>
        <p:spPr bwMode="auto">
          <a:xfrm>
            <a:off x="304800" y="89336"/>
            <a:ext cx="4953000" cy="602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user\AppData\Local\Microsoft\Windows\Temporary Internet Files\Content.IE5\RM8UJTT4\MP900446459[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00" b="99778" l="10000" r="95667"/>
                    </a14:imgEffect>
                  </a14:imgLayer>
                </a14:imgProps>
              </a:ext>
              <a:ext uri="{28A0092B-C50C-407E-A947-70E740481C1C}">
                <a14:useLocalDpi xmlns:a14="http://schemas.microsoft.com/office/drawing/2010/main" val="0"/>
              </a:ext>
            </a:extLst>
          </a:blip>
          <a:srcRect/>
          <a:stretch>
            <a:fillRect/>
          </a:stretch>
        </p:blipFill>
        <p:spPr bwMode="auto">
          <a:xfrm>
            <a:off x="4419600" y="106680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457200"/>
            <a:ext cx="2362200" cy="954107"/>
          </a:xfrm>
          <a:prstGeom prst="rect">
            <a:avLst/>
          </a:prstGeom>
          <a:noFill/>
        </p:spPr>
        <p:txBody>
          <a:bodyPr wrap="square" rtlCol="0">
            <a:spAutoFit/>
          </a:bodyPr>
          <a:lstStyle/>
          <a:p>
            <a:r>
              <a:rPr lang="en-US" sz="2800" dirty="0" smtClean="0">
                <a:solidFill>
                  <a:srgbClr val="C00000"/>
                </a:solidFill>
              </a:rPr>
              <a:t>Embed BMH video clip</a:t>
            </a:r>
            <a:endParaRPr lang="en-US" sz="2800" dirty="0">
              <a:solidFill>
                <a:srgbClr val="C00000"/>
              </a:solidFill>
            </a:endParaRPr>
          </a:p>
        </p:txBody>
      </p:sp>
      <p:sp>
        <p:nvSpPr>
          <p:cNvPr id="5" name="Rectangle 4"/>
          <p:cNvSpPr/>
          <p:nvPr/>
        </p:nvSpPr>
        <p:spPr>
          <a:xfrm>
            <a:off x="1066801" y="6062613"/>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1711100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user\AppData\Local\Microsoft\Windows\Temporary Internet Files\Content.IE5\RM8UJTT4\MP9004312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3618">
            <a:off x="5270979" y="1278394"/>
            <a:ext cx="3280427" cy="328042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4143"/>
          <a:stretch/>
        </p:blipFill>
        <p:spPr bwMode="auto">
          <a:xfrm>
            <a:off x="228600" y="120868"/>
            <a:ext cx="4497949" cy="622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457200"/>
            <a:ext cx="2362200" cy="954107"/>
          </a:xfrm>
          <a:prstGeom prst="rect">
            <a:avLst/>
          </a:prstGeom>
          <a:noFill/>
        </p:spPr>
        <p:txBody>
          <a:bodyPr wrap="square" rtlCol="0">
            <a:spAutoFit/>
          </a:bodyPr>
          <a:lstStyle/>
          <a:p>
            <a:r>
              <a:rPr lang="en-US" sz="2800" dirty="0" smtClean="0">
                <a:solidFill>
                  <a:srgbClr val="C00000"/>
                </a:solidFill>
              </a:rPr>
              <a:t>Embed BMH video clip</a:t>
            </a:r>
            <a:endParaRPr lang="en-US" sz="2800" dirty="0">
              <a:solidFill>
                <a:srgbClr val="C00000"/>
              </a:solidFill>
            </a:endParaRPr>
          </a:p>
        </p:txBody>
      </p:sp>
      <p:sp>
        <p:nvSpPr>
          <p:cNvPr id="5" name="Rectangle 4"/>
          <p:cNvSpPr/>
          <p:nvPr/>
        </p:nvSpPr>
        <p:spPr>
          <a:xfrm>
            <a:off x="1066801" y="6049477"/>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246395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43" b="4853"/>
          <a:stretch/>
        </p:blipFill>
        <p:spPr bwMode="auto">
          <a:xfrm>
            <a:off x="4492008" y="120868"/>
            <a:ext cx="457579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user\AppData\Local\Microsoft\Windows\Temporary Internet Files\Content.IE5\Y59VVWND\MP9004222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706">
            <a:off x="553151" y="2142780"/>
            <a:ext cx="3427973" cy="22844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457200"/>
            <a:ext cx="2362200" cy="954107"/>
          </a:xfrm>
          <a:prstGeom prst="rect">
            <a:avLst/>
          </a:prstGeom>
          <a:noFill/>
        </p:spPr>
        <p:txBody>
          <a:bodyPr wrap="square" rtlCol="0">
            <a:spAutoFit/>
          </a:bodyPr>
          <a:lstStyle/>
          <a:p>
            <a:r>
              <a:rPr lang="en-US" sz="2800" dirty="0" smtClean="0">
                <a:solidFill>
                  <a:srgbClr val="C00000"/>
                </a:solidFill>
              </a:rPr>
              <a:t>Embed BMH video clip</a:t>
            </a:r>
            <a:endParaRPr lang="en-US" sz="2800" dirty="0">
              <a:solidFill>
                <a:srgbClr val="C00000"/>
              </a:solidFill>
            </a:endParaRPr>
          </a:p>
        </p:txBody>
      </p:sp>
      <p:sp>
        <p:nvSpPr>
          <p:cNvPr id="5" name="Rectangle 4"/>
          <p:cNvSpPr/>
          <p:nvPr/>
        </p:nvSpPr>
        <p:spPr>
          <a:xfrm>
            <a:off x="1066801" y="6065243"/>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402317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71" b="97353" l="7591" r="93091"/>
                    </a14:imgEffect>
                  </a14:imgLayer>
                </a14:imgProps>
              </a:ext>
              <a:ext uri="{28A0092B-C50C-407E-A947-70E740481C1C}">
                <a14:useLocalDpi xmlns:a14="http://schemas.microsoft.com/office/drawing/2010/main" val="0"/>
              </a:ext>
            </a:extLst>
          </a:blip>
          <a:srcRect t="3587" b="4032"/>
          <a:stretch/>
        </p:blipFill>
        <p:spPr>
          <a:xfrm>
            <a:off x="299626" y="76200"/>
            <a:ext cx="8539574" cy="6096000"/>
          </a:xfrm>
          <a:prstGeom prst="rect">
            <a:avLst/>
          </a:prstGeom>
        </p:spPr>
      </p:pic>
    </p:spTree>
    <p:extLst>
      <p:ext uri="{BB962C8B-B14F-4D97-AF65-F5344CB8AC3E}">
        <p14:creationId xmlns:p14="http://schemas.microsoft.com/office/powerpoint/2010/main" val="222624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265"/>
            <a:ext cx="9144000" cy="623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1" y="6066385"/>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992154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a:t>
            </a:r>
            <a:endParaRPr lang="en-US" dirty="0"/>
          </a:p>
        </p:txBody>
      </p:sp>
      <p:sp>
        <p:nvSpPr>
          <p:cNvPr id="3" name="Content Placeholder 2"/>
          <p:cNvSpPr>
            <a:spLocks noGrp="1"/>
          </p:cNvSpPr>
          <p:nvPr>
            <p:ph idx="1"/>
          </p:nvPr>
        </p:nvSpPr>
        <p:spPr>
          <a:xfrm>
            <a:off x="685800" y="1371600"/>
            <a:ext cx="7620000" cy="4648200"/>
          </a:xfrm>
        </p:spPr>
        <p:txBody>
          <a:bodyPr/>
          <a:lstStyle/>
          <a:p>
            <a:r>
              <a:rPr lang="en-US" dirty="0" smtClean="0"/>
              <a:t>The Amount of Education Required</a:t>
            </a:r>
          </a:p>
          <a:p>
            <a:r>
              <a:rPr lang="en-US" dirty="0" smtClean="0"/>
              <a:t>Risk of Malpractice</a:t>
            </a:r>
          </a:p>
          <a:p>
            <a:r>
              <a:rPr lang="en-US" dirty="0" smtClean="0"/>
              <a:t>Location</a:t>
            </a:r>
          </a:p>
          <a:p>
            <a:r>
              <a:rPr lang="en-US" dirty="0" smtClean="0"/>
              <a:t>For Profit or Non-Profit Care</a:t>
            </a:r>
          </a:p>
          <a:p>
            <a:r>
              <a:rPr lang="en-US" dirty="0" smtClean="0"/>
              <a:t>Level of Experience</a:t>
            </a:r>
          </a:p>
          <a:p>
            <a:r>
              <a:rPr lang="en-US" dirty="0" smtClean="0"/>
              <a:t>Multi-Skilled</a:t>
            </a:r>
          </a:p>
          <a:p>
            <a:r>
              <a:rPr lang="en-US" dirty="0" smtClean="0"/>
              <a:t>Multilingual </a:t>
            </a:r>
          </a:p>
          <a:p>
            <a:r>
              <a:rPr lang="en-US" dirty="0" smtClean="0"/>
              <a:t>Shift Differential</a:t>
            </a:r>
          </a:p>
          <a:p>
            <a:endParaRPr lang="en-US" dirty="0"/>
          </a:p>
        </p:txBody>
      </p:sp>
      <p:pic>
        <p:nvPicPr>
          <p:cNvPr id="2050" name="Picture 2" descr="C:\Users\user\AppData\Local\Microsoft\Windows\Temporary Internet Files\Content.IE5\Y59VVWND\MC9003888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463" y="1676400"/>
            <a:ext cx="435413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a:t>
            </a:r>
            <a:endParaRPr lang="en-US" dirty="0"/>
          </a:p>
        </p:txBody>
      </p:sp>
      <p:pic>
        <p:nvPicPr>
          <p:cNvPr id="3077" name="Picture 5" descr="C:\Users\user\AppData\Local\Microsoft\Windows\Temporary Internet Files\Content.IE5\60EP1UY2\MM90017263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74222">
            <a:off x="4159843" y="1371435"/>
            <a:ext cx="552450" cy="878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81000" y="5257800"/>
            <a:ext cx="8534400" cy="762000"/>
          </a:xfrm>
        </p:spPr>
        <p:txBody>
          <a:bodyPr>
            <a:normAutofit/>
          </a:bodyPr>
          <a:lstStyle/>
          <a:p>
            <a:pPr marL="0" indent="0" algn="ctr">
              <a:buNone/>
            </a:pPr>
            <a:r>
              <a:rPr lang="en-US" sz="4000" dirty="0" smtClean="0"/>
              <a:t>Please Pause the Video </a:t>
            </a:r>
            <a:endParaRPr lang="en-US" sz="4000" dirty="0"/>
          </a:p>
        </p:txBody>
      </p:sp>
      <p:pic>
        <p:nvPicPr>
          <p:cNvPr id="3078" name="Picture 6" descr="C:\Users\user\AppData\Local\Microsoft\Windows\Temporary Internet Files\Content.IE5\RM8UJTT4\MM90004373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2781668" cy="357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anim calcmode="lin" valueType="num">
                                      <p:cBhvr>
                                        <p:cTn id="8" dur="1000" fill="hold"/>
                                        <p:tgtEl>
                                          <p:spTgt spid="3077"/>
                                        </p:tgtEl>
                                        <p:attrNameLst>
                                          <p:attrName>ppt_x</p:attrName>
                                        </p:attrNameLst>
                                      </p:cBhvr>
                                      <p:tavLst>
                                        <p:tav tm="0">
                                          <p:val>
                                            <p:strVal val="#ppt_x"/>
                                          </p:val>
                                        </p:tav>
                                        <p:tav tm="100000">
                                          <p:val>
                                            <p:strVal val="#ppt_x"/>
                                          </p:val>
                                        </p:tav>
                                      </p:tavLst>
                                    </p:anim>
                                    <p:anim calcmode="lin" valueType="num">
                                      <p:cBhvr>
                                        <p:cTn id="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Fastest Growing Careers</a:t>
            </a:r>
            <a:endParaRPr lang="en-US" dirty="0"/>
          </a:p>
        </p:txBody>
      </p:sp>
      <p:sp>
        <p:nvSpPr>
          <p:cNvPr id="3" name="Content Placeholder 2"/>
          <p:cNvSpPr>
            <a:spLocks noGrp="1"/>
          </p:cNvSpPr>
          <p:nvPr>
            <p:ph idx="1"/>
          </p:nvPr>
        </p:nvSpPr>
        <p:spPr>
          <a:xfrm>
            <a:off x="304800" y="914400"/>
            <a:ext cx="8686800" cy="5181600"/>
          </a:xfrm>
        </p:spPr>
        <p:txBody>
          <a:bodyPr>
            <a:normAutofit/>
          </a:bodyPr>
          <a:lstStyle/>
          <a:p>
            <a:pPr marL="0" indent="0">
              <a:buNone/>
            </a:pPr>
            <a:r>
              <a:rPr lang="en-US" dirty="0" smtClean="0"/>
              <a:t>			     </a:t>
            </a:r>
            <a:r>
              <a:rPr lang="en-US" sz="1800" dirty="0"/>
              <a:t>	</a:t>
            </a:r>
            <a:r>
              <a:rPr lang="en-US" sz="1800" u="sng" dirty="0" smtClean="0"/>
              <a:t>Education/Training</a:t>
            </a:r>
            <a:r>
              <a:rPr lang="en-US" sz="1800" dirty="0" smtClean="0"/>
              <a:t>	 </a:t>
            </a:r>
            <a:r>
              <a:rPr lang="en-US" sz="1800" u="sng" dirty="0" smtClean="0"/>
              <a:t>S.C. Salary Range</a:t>
            </a:r>
          </a:p>
          <a:p>
            <a:pPr marL="0" indent="0">
              <a:buNone/>
            </a:pPr>
            <a:r>
              <a:rPr lang="en-US" sz="2000" dirty="0" smtClean="0"/>
              <a:t>1. Biomedical Engineer	 	Bachelor’s Degree	$50,600 - $110,200</a:t>
            </a:r>
          </a:p>
          <a:p>
            <a:pPr marL="0" indent="0">
              <a:buNone/>
            </a:pPr>
            <a:r>
              <a:rPr lang="en-US" sz="2000" dirty="0" smtClean="0"/>
              <a:t>2. Home Health Aides		On the Job Training	$16,200 - $25,600</a:t>
            </a:r>
          </a:p>
          <a:p>
            <a:pPr marL="0" indent="0">
              <a:buNone/>
            </a:pPr>
            <a:r>
              <a:rPr lang="en-US" sz="2000" dirty="0" smtClean="0"/>
              <a:t>5. Medical Scientist		Doctoral Degree		$32,200 - $99,000</a:t>
            </a:r>
          </a:p>
          <a:p>
            <a:pPr marL="0" indent="0">
              <a:buNone/>
            </a:pPr>
            <a:r>
              <a:rPr lang="en-US" sz="2000" dirty="0" smtClean="0"/>
              <a:t>6. Physician Assistant		Master’s Degree		$47,700 - $110,400</a:t>
            </a:r>
          </a:p>
          <a:p>
            <a:pPr marL="0" indent="0">
              <a:buNone/>
            </a:pPr>
            <a:r>
              <a:rPr lang="en-US" sz="2000" dirty="0" smtClean="0"/>
              <a:t>8. Biochemists/Biophysicist	Doctoral Degree		$34,700 –$144,200</a:t>
            </a:r>
          </a:p>
          <a:p>
            <a:pPr marL="0" indent="0">
              <a:buNone/>
            </a:pPr>
            <a:r>
              <a:rPr lang="en-US" sz="2000" dirty="0" smtClean="0"/>
              <a:t>9. Athletic Trainers		Bachelor’s Degree	$22,000 – $64,400</a:t>
            </a:r>
          </a:p>
          <a:p>
            <a:pPr marL="0" indent="0">
              <a:buNone/>
            </a:pPr>
            <a:r>
              <a:rPr lang="en-US" sz="2000" dirty="0" smtClean="0"/>
              <a:t>11. Dental Hygienists		Associate’s Degree	$39,500 – $71,100</a:t>
            </a:r>
          </a:p>
          <a:p>
            <a:pPr marL="0" indent="0">
              <a:buNone/>
            </a:pPr>
            <a:r>
              <a:rPr lang="en-US" sz="2000" dirty="0" smtClean="0"/>
              <a:t>12. Veterinary Technologist	Associate’s Degree</a:t>
            </a:r>
            <a:r>
              <a:rPr lang="en-US" dirty="0" smtClean="0"/>
              <a:t>	</a:t>
            </a:r>
            <a:r>
              <a:rPr lang="en-US" sz="2000" dirty="0" smtClean="0"/>
              <a:t>$18,700 - $48,600</a:t>
            </a:r>
            <a:endParaRPr lang="en-US" dirty="0"/>
          </a:p>
        </p:txBody>
      </p:sp>
      <p:sp>
        <p:nvSpPr>
          <p:cNvPr id="4" name="TextBox 3"/>
          <p:cNvSpPr txBox="1"/>
          <p:nvPr/>
        </p:nvSpPr>
        <p:spPr>
          <a:xfrm>
            <a:off x="457200" y="5879068"/>
            <a:ext cx="8610600" cy="276999"/>
          </a:xfrm>
          <a:prstGeom prst="rect">
            <a:avLst/>
          </a:prstGeom>
          <a:noFill/>
        </p:spPr>
        <p:txBody>
          <a:bodyPr wrap="square" rtlCol="0">
            <a:spAutoFit/>
          </a:bodyPr>
          <a:lstStyle/>
          <a:p>
            <a:pPr algn="r"/>
            <a:r>
              <a:rPr lang="en-US" sz="1200" dirty="0"/>
              <a:t>Source: Career One Stop: Pathways to Career Success </a:t>
            </a:r>
            <a:r>
              <a:rPr lang="en-US" sz="1200" dirty="0" smtClean="0"/>
              <a:t>http</a:t>
            </a:r>
            <a:r>
              <a:rPr lang="en-US" sz="1200" dirty="0"/>
              <a:t>://</a:t>
            </a:r>
            <a:r>
              <a:rPr lang="en-US" sz="1200" dirty="0" smtClean="0"/>
              <a:t>www.careerinfonet.org</a:t>
            </a:r>
            <a:endParaRPr lang="en-US" sz="1200" dirty="0"/>
          </a:p>
        </p:txBody>
      </p:sp>
    </p:spTree>
    <p:extLst>
      <p:ext uri="{BB962C8B-B14F-4D97-AF65-F5344CB8AC3E}">
        <p14:creationId xmlns:p14="http://schemas.microsoft.com/office/powerpoint/2010/main" val="222802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Standards</a:t>
            </a:r>
            <a:endParaRPr lang="en-US" dirty="0"/>
          </a:p>
        </p:txBody>
      </p:sp>
      <p:sp>
        <p:nvSpPr>
          <p:cNvPr id="3" name="Content Placeholder 2"/>
          <p:cNvSpPr>
            <a:spLocks noGrp="1"/>
          </p:cNvSpPr>
          <p:nvPr>
            <p:ph idx="1"/>
          </p:nvPr>
        </p:nvSpPr>
        <p:spPr>
          <a:xfrm>
            <a:off x="990600" y="1066800"/>
            <a:ext cx="7315200" cy="5562600"/>
          </a:xfrm>
        </p:spPr>
        <p:txBody>
          <a:bodyPr>
            <a:normAutofit/>
          </a:bodyPr>
          <a:lstStyle/>
          <a:p>
            <a:pPr marL="0" indent="0">
              <a:spcBef>
                <a:spcPts val="0"/>
              </a:spcBef>
              <a:buNone/>
            </a:pPr>
            <a:r>
              <a:rPr lang="en-US" dirty="0" smtClean="0"/>
              <a:t>Healthcare workers must:</a:t>
            </a:r>
          </a:p>
          <a:p>
            <a:pPr marL="0" indent="0">
              <a:lnSpc>
                <a:spcPct val="110000"/>
              </a:lnSpc>
              <a:spcBef>
                <a:spcPts val="0"/>
              </a:spcBef>
              <a:buNone/>
            </a:pPr>
            <a:endParaRPr lang="en-US" dirty="0" smtClean="0"/>
          </a:p>
          <a:p>
            <a:pPr>
              <a:spcBef>
                <a:spcPts val="0"/>
              </a:spcBef>
            </a:pPr>
            <a:r>
              <a:rPr lang="en-US" dirty="0" smtClean="0"/>
              <a:t>Understand how employability skills enhance employment opportunities and job satisfaction</a:t>
            </a:r>
          </a:p>
          <a:p>
            <a:pPr>
              <a:lnSpc>
                <a:spcPct val="110000"/>
              </a:lnSpc>
              <a:spcBef>
                <a:spcPts val="0"/>
              </a:spcBef>
            </a:pPr>
            <a:endParaRPr lang="en-US" dirty="0" smtClean="0"/>
          </a:p>
          <a:p>
            <a:pPr>
              <a:spcBef>
                <a:spcPts val="0"/>
              </a:spcBef>
            </a:pPr>
            <a:r>
              <a:rPr lang="en-US" dirty="0" smtClean="0"/>
              <a:t>Demonstrate key employability skills within the workplace</a:t>
            </a:r>
          </a:p>
          <a:p>
            <a:pPr>
              <a:spcBef>
                <a:spcPts val="0"/>
              </a:spcBef>
            </a:pPr>
            <a:endParaRPr lang="en-US" dirty="0" smtClean="0"/>
          </a:p>
          <a:p>
            <a:pPr>
              <a:spcBef>
                <a:spcPts val="0"/>
              </a:spcBef>
            </a:pPr>
            <a:r>
              <a:rPr lang="en-US" dirty="0" smtClean="0"/>
              <a:t>Maintain and upgrade employability skills as needed</a:t>
            </a:r>
            <a:endParaRPr lang="en-US" dirty="0"/>
          </a:p>
        </p:txBody>
      </p:sp>
    </p:spTree>
    <p:extLst>
      <p:ext uri="{BB962C8B-B14F-4D97-AF65-F5344CB8AC3E}">
        <p14:creationId xmlns:p14="http://schemas.microsoft.com/office/powerpoint/2010/main" val="1775563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0675" y="228600"/>
            <a:ext cx="8502651" cy="1143000"/>
          </a:xfrm>
          <a:prstGeom prst="rect">
            <a:avLst/>
          </a:prstGeom>
        </p:spPr>
        <p:txBody>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r>
              <a:rPr lang="en-US" smtClean="0"/>
              <a:t>Fastest Growing Careers</a:t>
            </a:r>
            <a:endParaRPr lang="en-US" dirty="0"/>
          </a:p>
        </p:txBody>
      </p:sp>
      <p:sp>
        <p:nvSpPr>
          <p:cNvPr id="7" name="Content Placeholder 2"/>
          <p:cNvSpPr txBox="1">
            <a:spLocks/>
          </p:cNvSpPr>
          <p:nvPr/>
        </p:nvSpPr>
        <p:spPr>
          <a:xfrm>
            <a:off x="304800" y="1143000"/>
            <a:ext cx="8686800" cy="5410200"/>
          </a:xfrm>
          <a:prstGeom prst="rect">
            <a:avLst/>
          </a:prstGeom>
        </p:spPr>
        <p:txBody>
          <a:bodyPr>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sz="1800" dirty="0" smtClean="0"/>
              <a:t>				</a:t>
            </a:r>
            <a:r>
              <a:rPr lang="en-US" sz="1800" u="sng" dirty="0" smtClean="0"/>
              <a:t>Education/Training</a:t>
            </a:r>
            <a:r>
              <a:rPr lang="en-US" sz="1800" dirty="0"/>
              <a:t>	 </a:t>
            </a:r>
            <a:r>
              <a:rPr lang="en-US" sz="1800" u="sng" dirty="0"/>
              <a:t>S.C. Salary Range</a:t>
            </a:r>
          </a:p>
          <a:p>
            <a:pPr marL="0" indent="0">
              <a:buFont typeface="Wingdings" pitchFamily="-110" charset="2"/>
              <a:buNone/>
            </a:pPr>
            <a:r>
              <a:rPr lang="en-US" sz="2000" dirty="0" smtClean="0"/>
              <a:t>13. Dental Assistant	 	Technical Diploma	$23,200 - $41,500</a:t>
            </a:r>
          </a:p>
          <a:p>
            <a:pPr marL="0" indent="0">
              <a:buFont typeface="Wingdings" pitchFamily="-110" charset="2"/>
              <a:buNone/>
            </a:pPr>
            <a:r>
              <a:rPr lang="en-US" sz="2000" dirty="0" smtClean="0"/>
              <a:t>15. Medical Assistant		Technical Diploma	$21,000 - $38,200</a:t>
            </a:r>
          </a:p>
          <a:p>
            <a:pPr marL="0" indent="0">
              <a:buFont typeface="Wingdings" pitchFamily="-110" charset="2"/>
              <a:buNone/>
            </a:pPr>
            <a:r>
              <a:rPr lang="en-US" sz="2000" dirty="0" smtClean="0"/>
              <a:t>16. Physical Therapist Assist.	Associate’s Degree	$32,800 - $65,400</a:t>
            </a:r>
          </a:p>
          <a:p>
            <a:pPr marL="0" indent="0">
              <a:buFont typeface="Wingdings" pitchFamily="-110" charset="2"/>
              <a:buNone/>
            </a:pPr>
            <a:r>
              <a:rPr lang="en-US" sz="2000" dirty="0" smtClean="0"/>
              <a:t>17. Veterinarian			Professional Degree	$58,600 - $166,400</a:t>
            </a:r>
          </a:p>
          <a:p>
            <a:pPr marL="0" indent="0">
              <a:buFont typeface="Wingdings" pitchFamily="-110" charset="2"/>
              <a:buNone/>
            </a:pPr>
            <a:r>
              <a:rPr lang="en-US" sz="2000" dirty="0" smtClean="0"/>
              <a:t>20. Occupational Therapist Aide	Short Term Training	$16,900 - $29,200</a:t>
            </a:r>
          </a:p>
          <a:p>
            <a:pPr marL="0" indent="0">
              <a:buFont typeface="Wingdings" pitchFamily="-110" charset="2"/>
              <a:buNone/>
            </a:pPr>
            <a:r>
              <a:rPr lang="en-US" sz="2000" dirty="0" smtClean="0"/>
              <a:t>21. Environmental Engineer	Bachelor’s Degree	$44,000 - $114,400</a:t>
            </a:r>
          </a:p>
          <a:p>
            <a:pPr marL="0" indent="0">
              <a:buFont typeface="Wingdings" pitchFamily="-110" charset="2"/>
              <a:buNone/>
            </a:pPr>
            <a:r>
              <a:rPr lang="en-US" sz="2000" dirty="0" smtClean="0"/>
              <a:t>22. Pharmacy Technician		Short Term Training	$17,600 - $36,800</a:t>
            </a:r>
          </a:p>
          <a:p>
            <a:pPr marL="0" indent="0">
              <a:buFont typeface="Wingdings" pitchFamily="-110" charset="2"/>
              <a:buNone/>
            </a:pPr>
            <a:r>
              <a:rPr lang="en-US" sz="2000" dirty="0" smtClean="0"/>
              <a:t>25. Physical Therapist		Master’s Degree</a:t>
            </a:r>
            <a:r>
              <a:rPr lang="en-US" dirty="0" smtClean="0"/>
              <a:t>		</a:t>
            </a:r>
            <a:r>
              <a:rPr lang="en-US" sz="2000" dirty="0" smtClean="0"/>
              <a:t>$37,900 - $103,200</a:t>
            </a:r>
            <a:endParaRPr lang="en-US" dirty="0"/>
          </a:p>
        </p:txBody>
      </p:sp>
      <p:sp>
        <p:nvSpPr>
          <p:cNvPr id="8" name="TextBox 7"/>
          <p:cNvSpPr txBox="1"/>
          <p:nvPr/>
        </p:nvSpPr>
        <p:spPr>
          <a:xfrm>
            <a:off x="457200" y="5879068"/>
            <a:ext cx="8610600" cy="276999"/>
          </a:xfrm>
          <a:prstGeom prst="rect">
            <a:avLst/>
          </a:prstGeom>
          <a:noFill/>
        </p:spPr>
        <p:txBody>
          <a:bodyPr wrap="square" rtlCol="0">
            <a:spAutoFit/>
          </a:bodyPr>
          <a:lstStyle/>
          <a:p>
            <a:pPr algn="r"/>
            <a:r>
              <a:rPr lang="en-US" sz="1200" dirty="0"/>
              <a:t>Source: Career One Stop: Pathways to Career Success </a:t>
            </a:r>
            <a:r>
              <a:rPr lang="en-US" sz="1200" dirty="0" smtClean="0"/>
              <a:t>http</a:t>
            </a:r>
            <a:r>
              <a:rPr lang="en-US" sz="1200" dirty="0"/>
              <a:t>://</a:t>
            </a:r>
            <a:r>
              <a:rPr lang="en-US" sz="1200" dirty="0" smtClean="0"/>
              <a:t>www.careerinfonet.org</a:t>
            </a:r>
            <a:endParaRPr lang="en-US" sz="1200" dirty="0"/>
          </a:p>
        </p:txBody>
      </p:sp>
    </p:spTree>
    <p:extLst>
      <p:ext uri="{BB962C8B-B14F-4D97-AF65-F5344CB8AC3E}">
        <p14:creationId xmlns:p14="http://schemas.microsoft.com/office/powerpoint/2010/main" val="347031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Paying Careers</a:t>
            </a:r>
            <a:endParaRPr lang="en-US" dirty="0"/>
          </a:p>
        </p:txBody>
      </p:sp>
      <p:sp>
        <p:nvSpPr>
          <p:cNvPr id="4" name="Content Placeholder 2"/>
          <p:cNvSpPr>
            <a:spLocks noGrp="1"/>
          </p:cNvSpPr>
          <p:nvPr>
            <p:ph idx="1"/>
          </p:nvPr>
        </p:nvSpPr>
        <p:spPr>
          <a:xfrm>
            <a:off x="304800" y="1295400"/>
            <a:ext cx="8686800" cy="4876801"/>
          </a:xfrm>
        </p:spPr>
        <p:txBody>
          <a:bodyPr>
            <a:normAutofit/>
          </a:bodyPr>
          <a:lstStyle/>
          <a:p>
            <a:pPr marL="0" indent="0">
              <a:buNone/>
            </a:pPr>
            <a:r>
              <a:rPr lang="en-US" dirty="0" smtClean="0"/>
              <a:t>			   </a:t>
            </a:r>
            <a:r>
              <a:rPr lang="en-US" dirty="0"/>
              <a:t> </a:t>
            </a:r>
            <a:r>
              <a:rPr lang="en-US" dirty="0" smtClean="0"/>
              <a:t>    </a:t>
            </a:r>
            <a:r>
              <a:rPr lang="en-US" sz="1800" u="sng" dirty="0" smtClean="0"/>
              <a:t>Education or Training</a:t>
            </a:r>
            <a:r>
              <a:rPr lang="en-US" sz="1800" dirty="0" smtClean="0"/>
              <a:t>	 </a:t>
            </a:r>
            <a:r>
              <a:rPr lang="en-US" sz="1800" u="sng" dirty="0" smtClean="0"/>
              <a:t>2010 Median Salary</a:t>
            </a:r>
          </a:p>
          <a:p>
            <a:pPr marL="0" indent="0">
              <a:buNone/>
            </a:pPr>
            <a:r>
              <a:rPr lang="en-US" sz="2000" dirty="0" smtClean="0"/>
              <a:t>1. Anesthesiologist	 	Medical Degree		     $166,400+</a:t>
            </a:r>
          </a:p>
          <a:p>
            <a:pPr marL="0" indent="0">
              <a:buNone/>
            </a:pPr>
            <a:r>
              <a:rPr lang="en-US" sz="2000" dirty="0" smtClean="0"/>
              <a:t>2. Internist, General		Medical Degree		     $166,400+</a:t>
            </a:r>
          </a:p>
          <a:p>
            <a:pPr marL="0" indent="0">
              <a:buNone/>
            </a:pPr>
            <a:r>
              <a:rPr lang="en-US" sz="2000" dirty="0" smtClean="0"/>
              <a:t>3. Obstetrician/Gynecologist	Medical Degree		     $166,400+</a:t>
            </a:r>
          </a:p>
          <a:p>
            <a:pPr marL="0" indent="0">
              <a:buNone/>
            </a:pPr>
            <a:r>
              <a:rPr lang="en-US" sz="2000" dirty="0"/>
              <a:t>4</a:t>
            </a:r>
            <a:r>
              <a:rPr lang="en-US" sz="2000" dirty="0" smtClean="0"/>
              <a:t>. Oral/Maxillofacial Surgeon	Medical Degree		     $166,400+</a:t>
            </a:r>
          </a:p>
          <a:p>
            <a:pPr marL="0" indent="0">
              <a:buNone/>
            </a:pPr>
            <a:r>
              <a:rPr lang="en-US" sz="2000" dirty="0"/>
              <a:t>5</a:t>
            </a:r>
            <a:r>
              <a:rPr lang="en-US" sz="2000" dirty="0" smtClean="0"/>
              <a:t>. Orthodontist			Dental Medicine Degree	     $166,400+ </a:t>
            </a:r>
          </a:p>
          <a:p>
            <a:pPr marL="0" indent="0">
              <a:buNone/>
            </a:pPr>
            <a:r>
              <a:rPr lang="en-US" sz="2000" dirty="0" smtClean="0"/>
              <a:t>6. All Other Physicians  		Medical Degree		     $166,400+</a:t>
            </a:r>
          </a:p>
          <a:p>
            <a:pPr marL="0" indent="0">
              <a:buNone/>
            </a:pPr>
            <a:r>
              <a:rPr lang="en-US" sz="2000" dirty="0" smtClean="0"/>
              <a:t>7. All Other Surgeons		Medical Degree		     $166,400+</a:t>
            </a:r>
          </a:p>
          <a:p>
            <a:pPr marL="0" indent="0">
              <a:buNone/>
            </a:pPr>
            <a:r>
              <a:rPr lang="en-US" sz="2000" dirty="0" smtClean="0"/>
              <a:t>9. Psychiatrist			Medical Degree		     $164,200</a:t>
            </a:r>
          </a:p>
          <a:p>
            <a:pPr marL="0" indent="0">
              <a:buNone/>
            </a:pPr>
            <a:r>
              <a:rPr lang="en-US" sz="2000" dirty="0" smtClean="0"/>
              <a:t> </a:t>
            </a:r>
          </a:p>
          <a:p>
            <a:pPr marL="0" indent="0">
              <a:buNone/>
            </a:pPr>
            <a:endParaRPr lang="en-US" dirty="0"/>
          </a:p>
        </p:txBody>
      </p:sp>
      <p:sp>
        <p:nvSpPr>
          <p:cNvPr id="5" name="TextBox 4"/>
          <p:cNvSpPr txBox="1"/>
          <p:nvPr/>
        </p:nvSpPr>
        <p:spPr>
          <a:xfrm>
            <a:off x="457200" y="5879068"/>
            <a:ext cx="8610600" cy="276999"/>
          </a:xfrm>
          <a:prstGeom prst="rect">
            <a:avLst/>
          </a:prstGeom>
          <a:noFill/>
        </p:spPr>
        <p:txBody>
          <a:bodyPr wrap="square" rtlCol="0">
            <a:spAutoFit/>
          </a:bodyPr>
          <a:lstStyle/>
          <a:p>
            <a:pPr algn="r"/>
            <a:r>
              <a:rPr lang="en-US" sz="1200" dirty="0"/>
              <a:t>Source: Career One Stop: Pathways to Career Success </a:t>
            </a:r>
            <a:r>
              <a:rPr lang="en-US" sz="1200" dirty="0" smtClean="0"/>
              <a:t>http</a:t>
            </a:r>
            <a:r>
              <a:rPr lang="en-US" sz="1200" dirty="0"/>
              <a:t>://</a:t>
            </a:r>
            <a:r>
              <a:rPr lang="en-US" sz="1200" dirty="0" smtClean="0"/>
              <a:t>www.careerinfonet.org</a:t>
            </a:r>
            <a:endParaRPr lang="en-US" sz="1200" dirty="0"/>
          </a:p>
        </p:txBody>
      </p:sp>
      <p:pic>
        <p:nvPicPr>
          <p:cNvPr id="3074" name="Picture 2" descr="C:\Users\user\AppData\Local\Microsoft\Windows\Temporary Internet Files\Content.IE5\HNXQ4J2K\MP90044238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009" b="98407" l="2118" r="98118">
                        <a14:backgroundMark x1="77765" y1="80000" x2="77765" y2="80000"/>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105335"/>
            <a:ext cx="1675726" cy="111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3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Paying Careers</a:t>
            </a:r>
            <a:endParaRPr lang="en-US" dirty="0"/>
          </a:p>
        </p:txBody>
      </p:sp>
      <p:sp>
        <p:nvSpPr>
          <p:cNvPr id="4" name="Content Placeholder 2"/>
          <p:cNvSpPr txBox="1">
            <a:spLocks/>
          </p:cNvSpPr>
          <p:nvPr/>
        </p:nvSpPr>
        <p:spPr>
          <a:xfrm>
            <a:off x="304800" y="1295400"/>
            <a:ext cx="8686800" cy="5486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Font typeface="Wingdings" pitchFamily="-110" charset="2"/>
              <a:buNone/>
            </a:pPr>
            <a:r>
              <a:rPr lang="en-US" dirty="0" smtClean="0"/>
              <a:t>			</a:t>
            </a:r>
            <a:r>
              <a:rPr lang="en-US" smtClean="0"/>
              <a:t>        </a:t>
            </a:r>
            <a:r>
              <a:rPr lang="en-US" sz="1800" u="sng" smtClean="0"/>
              <a:t>Education </a:t>
            </a:r>
            <a:r>
              <a:rPr lang="en-US" sz="1800" u="sng" dirty="0" smtClean="0"/>
              <a:t>or Training</a:t>
            </a:r>
            <a:r>
              <a:rPr lang="en-US" sz="1800" dirty="0" smtClean="0"/>
              <a:t>	 </a:t>
            </a:r>
            <a:r>
              <a:rPr lang="en-US" sz="1800" u="sng" dirty="0" smtClean="0"/>
              <a:t>2010 Median Salary</a:t>
            </a:r>
          </a:p>
          <a:p>
            <a:pPr marL="0" indent="0">
              <a:buNone/>
            </a:pPr>
            <a:r>
              <a:rPr lang="en-US" sz="2000" dirty="0" smtClean="0"/>
              <a:t>10. Family/General Practitioner	Medical Degree		  </a:t>
            </a:r>
            <a:r>
              <a:rPr lang="en-US" sz="2000" dirty="0"/>
              <a:t> </a:t>
            </a:r>
            <a:r>
              <a:rPr lang="en-US" sz="2000" dirty="0" smtClean="0"/>
              <a:t>     $163,500 </a:t>
            </a:r>
          </a:p>
          <a:p>
            <a:pPr marL="0" indent="0">
              <a:buNone/>
            </a:pPr>
            <a:r>
              <a:rPr lang="en-US" sz="2000" dirty="0" smtClean="0"/>
              <a:t>11. Dental, All Other Specialist 	Dental </a:t>
            </a:r>
            <a:r>
              <a:rPr lang="en-US" sz="2000" dirty="0"/>
              <a:t>Medicine Degree </a:t>
            </a:r>
            <a:r>
              <a:rPr lang="en-US" sz="2000" dirty="0" smtClean="0"/>
              <a:t>        $161,000</a:t>
            </a:r>
          </a:p>
          <a:p>
            <a:pPr marL="0" indent="0">
              <a:buFont typeface="Wingdings" pitchFamily="-110" charset="2"/>
              <a:buNone/>
            </a:pPr>
            <a:r>
              <a:rPr lang="en-US" sz="2000" dirty="0" smtClean="0"/>
              <a:t>12. Pediatrician, General		Medical Degree		        $154,400</a:t>
            </a:r>
          </a:p>
          <a:p>
            <a:pPr marL="0" indent="0">
              <a:buNone/>
            </a:pPr>
            <a:r>
              <a:rPr lang="en-US" sz="2000" dirty="0" smtClean="0"/>
              <a:t>13. Dentist, General		Dental </a:t>
            </a:r>
            <a:r>
              <a:rPr lang="en-US" sz="2000" dirty="0"/>
              <a:t>Medicine Degree </a:t>
            </a:r>
            <a:r>
              <a:rPr lang="en-US" sz="2000" dirty="0" smtClean="0"/>
              <a:t>	        $141,000</a:t>
            </a:r>
          </a:p>
          <a:p>
            <a:pPr marL="0" indent="0">
              <a:buFont typeface="Wingdings" pitchFamily="-110" charset="2"/>
              <a:buNone/>
            </a:pPr>
            <a:r>
              <a:rPr lang="en-US" sz="2000" dirty="0" smtClean="0"/>
              <a:t>16. </a:t>
            </a:r>
            <a:r>
              <a:rPr lang="en-US" sz="2000" dirty="0" err="1" smtClean="0"/>
              <a:t>Prosthodontist</a:t>
            </a:r>
            <a:r>
              <a:rPr lang="en-US" sz="2000" dirty="0" smtClean="0"/>
              <a:t>		Master’s Degree	    	        $118,400</a:t>
            </a:r>
          </a:p>
          <a:p>
            <a:pPr marL="0" indent="0">
              <a:buFont typeface="Wingdings" pitchFamily="-110" charset="2"/>
              <a:buNone/>
            </a:pPr>
            <a:r>
              <a:rPr lang="en-US" sz="2000" dirty="0" smtClean="0"/>
              <a:t>17. </a:t>
            </a:r>
            <a:r>
              <a:rPr lang="en-US" sz="2000" dirty="0"/>
              <a:t>P</a:t>
            </a:r>
            <a:r>
              <a:rPr lang="en-US" sz="2000" dirty="0" smtClean="0"/>
              <a:t>odiatrist			Medical Degree		        $118,000</a:t>
            </a:r>
          </a:p>
          <a:p>
            <a:pPr marL="0" indent="0">
              <a:buFont typeface="Wingdings" pitchFamily="-110" charset="2"/>
              <a:buNone/>
            </a:pPr>
            <a:r>
              <a:rPr lang="en-US" sz="2000" dirty="0" smtClean="0"/>
              <a:t>18. Natural Sciences Managers	Bachelor’s Degree	        $116,000</a:t>
            </a:r>
          </a:p>
          <a:p>
            <a:pPr marL="0" indent="0">
              <a:buFont typeface="Wingdings" pitchFamily="-110" charset="2"/>
              <a:buNone/>
            </a:pPr>
            <a:r>
              <a:rPr lang="en-US" sz="2000" dirty="0" smtClean="0"/>
              <a:t>23. Pharmacist			Doctorate Degree	        $111,600	</a:t>
            </a:r>
          </a:p>
          <a:p>
            <a:pPr marL="0" indent="0">
              <a:buFont typeface="Wingdings" pitchFamily="-110" charset="2"/>
              <a:buNone/>
            </a:pPr>
            <a:r>
              <a:rPr lang="en-US" sz="2000" dirty="0" smtClean="0"/>
              <a:t> </a:t>
            </a:r>
          </a:p>
          <a:p>
            <a:pPr marL="0" indent="0">
              <a:buFont typeface="Wingdings" pitchFamily="-110" charset="2"/>
              <a:buNone/>
            </a:pPr>
            <a:endParaRPr lang="en-US" dirty="0"/>
          </a:p>
        </p:txBody>
      </p:sp>
      <p:sp>
        <p:nvSpPr>
          <p:cNvPr id="5" name="TextBox 4"/>
          <p:cNvSpPr txBox="1"/>
          <p:nvPr/>
        </p:nvSpPr>
        <p:spPr>
          <a:xfrm>
            <a:off x="457200" y="5879068"/>
            <a:ext cx="8610600" cy="276999"/>
          </a:xfrm>
          <a:prstGeom prst="rect">
            <a:avLst/>
          </a:prstGeom>
          <a:noFill/>
        </p:spPr>
        <p:txBody>
          <a:bodyPr wrap="square" rtlCol="0">
            <a:spAutoFit/>
          </a:bodyPr>
          <a:lstStyle/>
          <a:p>
            <a:pPr algn="r"/>
            <a:r>
              <a:rPr lang="en-US" sz="1200" dirty="0"/>
              <a:t>Source: Career One Stop: Pathways to Career Success </a:t>
            </a:r>
            <a:r>
              <a:rPr lang="en-US" sz="1200" dirty="0" smtClean="0"/>
              <a:t>http</a:t>
            </a:r>
            <a:r>
              <a:rPr lang="en-US" sz="1200" dirty="0"/>
              <a:t>://</a:t>
            </a:r>
            <a:r>
              <a:rPr lang="en-US" sz="1200" dirty="0" smtClean="0"/>
              <a:t>www.careerinfonet.org</a:t>
            </a:r>
            <a:endParaRPr lang="en-US" sz="1200" dirty="0"/>
          </a:p>
        </p:txBody>
      </p:sp>
      <p:pic>
        <p:nvPicPr>
          <p:cNvPr id="6" name="Picture 2" descr="C:\Users\user\AppData\Local\Microsoft\Windows\Temporary Internet Files\Content.IE5\HNXQ4J2K\MP90044238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009" b="98407" l="2118" r="98118">
                        <a14:backgroundMark x1="77765" y1="80000" x2="77765" y2="80000"/>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181535"/>
            <a:ext cx="1675726" cy="111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8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Summary</a:t>
            </a:r>
            <a:endParaRPr lang="en-US" dirty="0"/>
          </a:p>
        </p:txBody>
      </p:sp>
      <p:sp>
        <p:nvSpPr>
          <p:cNvPr id="3" name="Content Placeholder 2"/>
          <p:cNvSpPr>
            <a:spLocks noGrp="1"/>
          </p:cNvSpPr>
          <p:nvPr>
            <p:ph idx="1"/>
          </p:nvPr>
        </p:nvSpPr>
        <p:spPr>
          <a:xfrm>
            <a:off x="990600" y="1295400"/>
            <a:ext cx="7315200" cy="4343400"/>
          </a:xfrm>
          <a:noFill/>
          <a:ln>
            <a:noFill/>
          </a:ln>
        </p:spPr>
        <p:txBody>
          <a:bodyPr>
            <a:normAutofit/>
          </a:bodyPr>
          <a:lstStyle/>
          <a:p>
            <a:r>
              <a:rPr lang="en-US" dirty="0" smtClean="0"/>
              <a:t>There are 5 Personal Pathways within the Health Career Cluster:</a:t>
            </a:r>
          </a:p>
          <a:p>
            <a:endParaRPr lang="en-US" dirty="0" smtClean="0"/>
          </a:p>
          <a:p>
            <a:pPr lvl="1"/>
            <a:r>
              <a:rPr lang="en-US" dirty="0" smtClean="0"/>
              <a:t>Therapeutic Services</a:t>
            </a:r>
          </a:p>
          <a:p>
            <a:pPr lvl="1"/>
            <a:r>
              <a:rPr lang="en-US" dirty="0" smtClean="0"/>
              <a:t>Diagnostic Services</a:t>
            </a:r>
          </a:p>
          <a:p>
            <a:pPr lvl="1"/>
            <a:r>
              <a:rPr lang="en-US" dirty="0" smtClean="0"/>
              <a:t>Health Informatics</a:t>
            </a:r>
          </a:p>
          <a:p>
            <a:pPr lvl="1"/>
            <a:r>
              <a:rPr lang="en-US" dirty="0" smtClean="0"/>
              <a:t>Support Services</a:t>
            </a:r>
          </a:p>
          <a:p>
            <a:pPr lvl="1"/>
            <a:r>
              <a:rPr lang="en-US" dirty="0" smtClean="0"/>
              <a:t>Biotechnology Research &amp; Development</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95417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Summary</a:t>
            </a:r>
            <a:endParaRPr lang="en-US" dirty="0"/>
          </a:p>
        </p:txBody>
      </p:sp>
      <p:sp>
        <p:nvSpPr>
          <p:cNvPr id="3" name="Content Placeholder 2"/>
          <p:cNvSpPr>
            <a:spLocks noGrp="1"/>
          </p:cNvSpPr>
          <p:nvPr>
            <p:ph idx="1"/>
          </p:nvPr>
        </p:nvSpPr>
        <p:spPr>
          <a:xfrm>
            <a:off x="990600" y="990600"/>
            <a:ext cx="7315200" cy="5181600"/>
          </a:xfrm>
        </p:spPr>
        <p:txBody>
          <a:bodyPr>
            <a:normAutofit/>
          </a:bodyPr>
          <a:lstStyle/>
          <a:p>
            <a:endParaRPr lang="en-US" dirty="0" smtClean="0"/>
          </a:p>
          <a:p>
            <a:r>
              <a:rPr lang="en-US" dirty="0" smtClean="0"/>
              <a:t>Many professions included in one of the other 15 Career Clusters can also be found within the Health Career Cluster</a:t>
            </a:r>
          </a:p>
          <a:p>
            <a:endParaRPr lang="en-US" dirty="0"/>
          </a:p>
          <a:p>
            <a:r>
              <a:rPr lang="en-US" dirty="0" smtClean="0"/>
              <a:t>Health professions are consistently represented on the nation’s fastest growing occupations list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61330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Summary</a:t>
            </a:r>
            <a:endParaRPr lang="en-US" dirty="0"/>
          </a:p>
        </p:txBody>
      </p:sp>
      <p:sp>
        <p:nvSpPr>
          <p:cNvPr id="3" name="Content Placeholder 2"/>
          <p:cNvSpPr>
            <a:spLocks noGrp="1"/>
          </p:cNvSpPr>
          <p:nvPr>
            <p:ph idx="1"/>
          </p:nvPr>
        </p:nvSpPr>
        <p:spPr>
          <a:xfrm>
            <a:off x="990600" y="1066800"/>
            <a:ext cx="7315200" cy="5410200"/>
          </a:xfrm>
        </p:spPr>
        <p:txBody>
          <a:bodyPr>
            <a:normAutofit/>
          </a:bodyPr>
          <a:lstStyle/>
          <a:p>
            <a:r>
              <a:rPr lang="en-US" dirty="0"/>
              <a:t>Many factors influence the salary of practicing health professionals:</a:t>
            </a:r>
          </a:p>
          <a:p>
            <a:pPr lvl="1"/>
            <a:r>
              <a:rPr lang="en-US" dirty="0"/>
              <a:t>Education</a:t>
            </a:r>
          </a:p>
          <a:p>
            <a:pPr lvl="1"/>
            <a:r>
              <a:rPr lang="en-US" dirty="0"/>
              <a:t>Malpractice Risks</a:t>
            </a:r>
          </a:p>
          <a:p>
            <a:pPr lvl="1"/>
            <a:r>
              <a:rPr lang="en-US" dirty="0"/>
              <a:t>Location</a:t>
            </a:r>
          </a:p>
          <a:p>
            <a:pPr lvl="1"/>
            <a:r>
              <a:rPr lang="en-US" dirty="0"/>
              <a:t>Experience</a:t>
            </a:r>
          </a:p>
          <a:p>
            <a:pPr lvl="1"/>
            <a:r>
              <a:rPr lang="en-US" dirty="0" smtClean="0"/>
              <a:t>Skill-set</a:t>
            </a:r>
          </a:p>
          <a:p>
            <a:pPr lvl="1"/>
            <a:r>
              <a:rPr lang="en-US" dirty="0" smtClean="0"/>
              <a:t>Language Abilities</a:t>
            </a:r>
          </a:p>
          <a:p>
            <a:pPr lvl="1"/>
            <a:r>
              <a:rPr lang="en-US" dirty="0" smtClean="0"/>
              <a:t>Shift Differentials</a:t>
            </a:r>
          </a:p>
          <a:p>
            <a:pPr lvl="1"/>
            <a:endParaRPr lang="en-US" dirty="0"/>
          </a:p>
          <a:p>
            <a:endParaRPr lang="en-US" dirty="0"/>
          </a:p>
        </p:txBody>
      </p:sp>
    </p:spTree>
    <p:extLst>
      <p:ext uri="{BB962C8B-B14F-4D97-AF65-F5344CB8AC3E}">
        <p14:creationId xmlns:p14="http://schemas.microsoft.com/office/powerpoint/2010/main" val="411406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2743200"/>
            <a:ext cx="8502651" cy="1143000"/>
          </a:xfrm>
        </p:spPr>
        <p:txBody>
          <a:bodyPr/>
          <a:lstStyle/>
          <a:p>
            <a:pPr algn="ctr"/>
            <a:r>
              <a:rPr lang="en-US" sz="6000" dirty="0" smtClean="0"/>
              <a:t>??   QUESTIONS   ??</a:t>
            </a:r>
            <a:endParaRPr lang="en-US" sz="6000" dirty="0"/>
          </a:p>
        </p:txBody>
      </p:sp>
      <p:sp>
        <p:nvSpPr>
          <p:cNvPr id="4" name="Title 1"/>
          <p:cNvSpPr txBox="1">
            <a:spLocks/>
          </p:cNvSpPr>
          <p:nvPr/>
        </p:nvSpPr>
        <p:spPr>
          <a:xfrm>
            <a:off x="304800" y="2667000"/>
            <a:ext cx="8502651" cy="11430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pPr algn="ctr"/>
            <a:endParaRPr lang="en-US" dirty="0"/>
          </a:p>
        </p:txBody>
      </p:sp>
      <p:sp>
        <p:nvSpPr>
          <p:cNvPr id="5" name="Title 1"/>
          <p:cNvSpPr txBox="1">
            <a:spLocks/>
          </p:cNvSpPr>
          <p:nvPr/>
        </p:nvSpPr>
        <p:spPr>
          <a:xfrm>
            <a:off x="320675" y="304800"/>
            <a:ext cx="8502651" cy="11430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pPr algn="ctr"/>
            <a:r>
              <a:rPr lang="en-US" dirty="0" smtClean="0"/>
              <a:t>Post-Test</a:t>
            </a:r>
            <a:endParaRPr lang="en-US" dirty="0"/>
          </a:p>
        </p:txBody>
      </p:sp>
      <p:pic>
        <p:nvPicPr>
          <p:cNvPr id="6" name="Picture 3" descr="C:\Users\user\AppData\Local\Microsoft\Windows\Temporary Internet Files\Content.IE5\HNXQ4J2K\MP900399542[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3000" y="1219200"/>
            <a:ext cx="7124698"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990600" y="1600200"/>
            <a:ext cx="7315200" cy="3886200"/>
          </a:xfrm>
        </p:spPr>
        <p:txBody>
          <a:bodyPr>
            <a:normAutofit/>
          </a:bodyPr>
          <a:lstStyle/>
          <a:p>
            <a:pPr marL="0" indent="0" algn="ctr">
              <a:spcBef>
                <a:spcPts val="0"/>
              </a:spcBef>
              <a:buNone/>
            </a:pPr>
            <a:endParaRPr lang="en-US" sz="4000" dirty="0" smtClean="0">
              <a:solidFill>
                <a:srgbClr val="002060"/>
              </a:solidFill>
            </a:endParaRPr>
          </a:p>
          <a:p>
            <a:pPr marL="0" indent="0" algn="ctr">
              <a:spcBef>
                <a:spcPts val="0"/>
              </a:spcBef>
              <a:buNone/>
            </a:pPr>
            <a:r>
              <a:rPr lang="en-US" sz="6000" dirty="0" smtClean="0">
                <a:solidFill>
                  <a:srgbClr val="002060"/>
                </a:solidFill>
              </a:rPr>
              <a:t>Please Pause  </a:t>
            </a:r>
          </a:p>
          <a:p>
            <a:pPr marL="0" indent="0" algn="ctr">
              <a:spcBef>
                <a:spcPts val="0"/>
              </a:spcBef>
              <a:buNone/>
            </a:pPr>
            <a:r>
              <a:rPr lang="en-US" sz="4000" dirty="0" smtClean="0">
                <a:solidFill>
                  <a:srgbClr val="002060"/>
                </a:solidFill>
              </a:rPr>
              <a:t>to </a:t>
            </a:r>
          </a:p>
          <a:p>
            <a:pPr marL="0" indent="0" algn="ctr">
              <a:spcBef>
                <a:spcPts val="0"/>
              </a:spcBef>
              <a:buNone/>
            </a:pPr>
            <a:r>
              <a:rPr lang="en-US" sz="4000" dirty="0" smtClean="0">
                <a:solidFill>
                  <a:srgbClr val="002060"/>
                </a:solidFill>
              </a:rPr>
              <a:t>administer the </a:t>
            </a:r>
          </a:p>
          <a:p>
            <a:pPr marL="0" indent="0" algn="ctr">
              <a:spcBef>
                <a:spcPts val="0"/>
              </a:spcBef>
              <a:buNone/>
            </a:pPr>
            <a:r>
              <a:rPr lang="en-US" sz="4000" smtClean="0">
                <a:solidFill>
                  <a:srgbClr val="002060"/>
                </a:solidFill>
              </a:rPr>
              <a:t>Post-Assessment</a:t>
            </a:r>
            <a:endParaRPr lang="en-US" sz="4000" dirty="0">
              <a:solidFill>
                <a:srgbClr val="002060"/>
              </a:solidFill>
            </a:endParaRPr>
          </a:p>
        </p:txBody>
      </p:sp>
    </p:spTree>
    <p:extLst>
      <p:ext uri="{BB962C8B-B14F-4D97-AF65-F5344CB8AC3E}">
        <p14:creationId xmlns:p14="http://schemas.microsoft.com/office/powerpoint/2010/main" val="17011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90600" y="1219200"/>
            <a:ext cx="7315200" cy="4876800"/>
          </a:xfrm>
        </p:spPr>
        <p:txBody>
          <a:bodyPr/>
          <a:lstStyle/>
          <a:p>
            <a:pPr marL="0" indent="0">
              <a:buNone/>
            </a:pPr>
            <a:r>
              <a:rPr lang="en-US" dirty="0" smtClean="0"/>
              <a:t>At the conclusion of this module, the learner will be able to:</a:t>
            </a:r>
          </a:p>
          <a:p>
            <a:pPr marL="0" indent="0">
              <a:buNone/>
            </a:pPr>
            <a:endParaRPr lang="en-US" dirty="0" smtClean="0"/>
          </a:p>
          <a:p>
            <a:r>
              <a:rPr lang="en-US" dirty="0" smtClean="0"/>
              <a:t>Identify the 5 Pathways within the Health Sciences Cluster</a:t>
            </a:r>
          </a:p>
          <a:p>
            <a:endParaRPr lang="en-US" dirty="0" smtClean="0"/>
          </a:p>
          <a:p>
            <a:r>
              <a:rPr lang="en-US" dirty="0" smtClean="0"/>
              <a:t>Identify specific careers within the 5 Health Sciences Pathways</a:t>
            </a:r>
            <a:endParaRPr lang="en-US" dirty="0"/>
          </a:p>
        </p:txBody>
      </p:sp>
    </p:spTree>
    <p:extLst>
      <p:ext uri="{BB962C8B-B14F-4D97-AF65-F5344CB8AC3E}">
        <p14:creationId xmlns:p14="http://schemas.microsoft.com/office/powerpoint/2010/main" val="4792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AppData\Local\Microsoft\Windows\Temporary Internet Files\Content.IE5\HNXQ4J2K\MP900399542[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3000" y="685800"/>
            <a:ext cx="7124698"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990600" y="1219200"/>
            <a:ext cx="7315200" cy="38862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spcBef>
                <a:spcPts val="0"/>
              </a:spcBef>
              <a:buFont typeface="Wingdings" pitchFamily="-110" charset="2"/>
              <a:buNone/>
            </a:pPr>
            <a:endParaRPr lang="en-US" sz="4000" dirty="0" smtClean="0">
              <a:solidFill>
                <a:srgbClr val="002060"/>
              </a:solidFill>
            </a:endParaRPr>
          </a:p>
          <a:p>
            <a:pPr marL="0" indent="0" algn="ctr">
              <a:spcBef>
                <a:spcPts val="0"/>
              </a:spcBef>
              <a:buFont typeface="Wingdings" pitchFamily="-110" charset="2"/>
              <a:buNone/>
            </a:pPr>
            <a:r>
              <a:rPr lang="en-US" sz="6000" dirty="0" smtClean="0">
                <a:solidFill>
                  <a:srgbClr val="002060"/>
                </a:solidFill>
              </a:rPr>
              <a:t>Please Pause  </a:t>
            </a:r>
          </a:p>
          <a:p>
            <a:pPr marL="0" indent="0" algn="ctr">
              <a:spcBef>
                <a:spcPts val="0"/>
              </a:spcBef>
              <a:buFont typeface="Wingdings" pitchFamily="-110" charset="2"/>
              <a:buNone/>
            </a:pPr>
            <a:r>
              <a:rPr lang="en-US" sz="4000" dirty="0" smtClean="0">
                <a:solidFill>
                  <a:srgbClr val="002060"/>
                </a:solidFill>
              </a:rPr>
              <a:t>to </a:t>
            </a:r>
          </a:p>
          <a:p>
            <a:pPr marL="0" indent="0" algn="ctr">
              <a:spcBef>
                <a:spcPts val="0"/>
              </a:spcBef>
              <a:buFont typeface="Wingdings" pitchFamily="-110" charset="2"/>
              <a:buNone/>
            </a:pPr>
            <a:r>
              <a:rPr lang="en-US" sz="4000" dirty="0" smtClean="0">
                <a:solidFill>
                  <a:srgbClr val="002060"/>
                </a:solidFill>
              </a:rPr>
              <a:t>administer the module’s </a:t>
            </a:r>
          </a:p>
          <a:p>
            <a:pPr marL="0" indent="0" algn="ctr">
              <a:spcBef>
                <a:spcPts val="0"/>
              </a:spcBef>
              <a:buFont typeface="Wingdings" pitchFamily="-110" charset="2"/>
              <a:buNone/>
            </a:pPr>
            <a:r>
              <a:rPr lang="en-US" sz="4000" dirty="0" smtClean="0">
                <a:solidFill>
                  <a:srgbClr val="002060"/>
                </a:solidFill>
              </a:rPr>
              <a:t>Pre-Assessment</a:t>
            </a:r>
            <a:endParaRPr lang="en-US" sz="4000" dirty="0">
              <a:solidFill>
                <a:srgbClr val="002060"/>
              </a:solidFill>
            </a:endParaRPr>
          </a:p>
        </p:txBody>
      </p:sp>
    </p:spTree>
    <p:extLst>
      <p:ext uri="{BB962C8B-B14F-4D97-AF65-F5344CB8AC3E}">
        <p14:creationId xmlns:p14="http://schemas.microsoft.com/office/powerpoint/2010/main" val="292434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Career Clusters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 y="1143001"/>
            <a:ext cx="2052639" cy="10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390775"/>
            <a:ext cx="2052637" cy="105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 y="3596154"/>
            <a:ext cx="2052639" cy="105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814" y="4766800"/>
            <a:ext cx="2052639" cy="10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6162" y="1147761"/>
            <a:ext cx="2052639" cy="10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261" y="2390776"/>
            <a:ext cx="2057539" cy="105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162" y="3596152"/>
            <a:ext cx="2052639" cy="105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261" y="4770611"/>
            <a:ext cx="2057539" cy="101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2205" y="4766800"/>
            <a:ext cx="2056995" cy="10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1321" y="1173888"/>
            <a:ext cx="2056993" cy="109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1321" y="2390774"/>
            <a:ext cx="2056993" cy="10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1321" y="3596152"/>
            <a:ext cx="2056993" cy="105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1" y="5924491"/>
            <a:ext cx="8077200" cy="246221"/>
          </a:xfrm>
          <a:prstGeom prst="rect">
            <a:avLst/>
          </a:prstGeom>
        </p:spPr>
        <p:txBody>
          <a:bodyPr wrap="square">
            <a:spAutoFit/>
          </a:bodyPr>
          <a:lstStyle/>
          <a:p>
            <a:pPr algn="r"/>
            <a:r>
              <a:rPr lang="en-US" sz="1000" dirty="0" smtClean="0"/>
              <a:t>SOURCE: http://www.sccsc.edu/Media/Website%20Resources/images/publications/Cluster-Templates-for-Students-and-Parents.pdf</a:t>
            </a:r>
            <a:endParaRPr lang="en-US" sz="1000" dirty="0"/>
          </a:p>
        </p:txBody>
      </p:sp>
    </p:spTree>
    <p:extLst>
      <p:ext uri="{BB962C8B-B14F-4D97-AF65-F5344CB8AC3E}">
        <p14:creationId xmlns:p14="http://schemas.microsoft.com/office/powerpoint/2010/main" val="40712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ipe(down)">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wipe(down)">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ipe(down)">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wipe(down)">
                                      <p:cBhvr>
                                        <p:cTn id="37" dur="500"/>
                                        <p:tgtEl>
                                          <p:spTgt spid="10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wipe(down)">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38"/>
                                        </p:tgtEl>
                                        <p:attrNameLst>
                                          <p:attrName>style.visibility</p:attrName>
                                        </p:attrNameLst>
                                      </p:cBhvr>
                                      <p:to>
                                        <p:strVal val="visible"/>
                                      </p:to>
                                    </p:set>
                                    <p:animEffect transition="in" filter="wipe(down)">
                                      <p:cBhvr>
                                        <p:cTn id="6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Sciences Cluster</a:t>
            </a:r>
            <a:endParaRPr lang="en-US" dirty="0"/>
          </a:p>
        </p:txBody>
      </p:sp>
      <p:sp>
        <p:nvSpPr>
          <p:cNvPr id="3" name="Content Placeholder 2"/>
          <p:cNvSpPr>
            <a:spLocks noGrp="1"/>
          </p:cNvSpPr>
          <p:nvPr>
            <p:ph idx="1"/>
          </p:nvPr>
        </p:nvSpPr>
        <p:spPr>
          <a:xfrm>
            <a:off x="990600" y="1066800"/>
            <a:ext cx="7315200" cy="5029200"/>
          </a:xfrm>
        </p:spPr>
        <p:txBody>
          <a:bodyPr>
            <a:normAutofit fontScale="92500" lnSpcReduction="10000"/>
          </a:bodyPr>
          <a:lstStyle/>
          <a:p>
            <a:pPr marL="0" indent="0">
              <a:buNone/>
            </a:pPr>
            <a:r>
              <a:rPr lang="en-US" dirty="0" smtClean="0"/>
              <a:t>Includes 5 career paths or majors:</a:t>
            </a:r>
          </a:p>
          <a:p>
            <a:pPr marL="0" indent="0">
              <a:buNone/>
            </a:pPr>
            <a:endParaRPr lang="en-US" dirty="0" smtClean="0"/>
          </a:p>
          <a:p>
            <a:pPr>
              <a:lnSpc>
                <a:spcPct val="150000"/>
              </a:lnSpc>
            </a:pPr>
            <a:r>
              <a:rPr lang="en-US" dirty="0" smtClean="0"/>
              <a:t>Therapeutic Services</a:t>
            </a:r>
          </a:p>
          <a:p>
            <a:pPr>
              <a:lnSpc>
                <a:spcPct val="150000"/>
              </a:lnSpc>
            </a:pPr>
            <a:r>
              <a:rPr lang="en-US" dirty="0" smtClean="0"/>
              <a:t>Diagnostic Services</a:t>
            </a:r>
          </a:p>
          <a:p>
            <a:pPr>
              <a:lnSpc>
                <a:spcPct val="150000"/>
              </a:lnSpc>
            </a:pPr>
            <a:r>
              <a:rPr lang="en-US" dirty="0" smtClean="0"/>
              <a:t>Health Informatics</a:t>
            </a:r>
          </a:p>
          <a:p>
            <a:pPr>
              <a:lnSpc>
                <a:spcPct val="150000"/>
              </a:lnSpc>
            </a:pPr>
            <a:r>
              <a:rPr lang="en-US" dirty="0" smtClean="0"/>
              <a:t>Support Services</a:t>
            </a:r>
          </a:p>
          <a:p>
            <a:pPr>
              <a:lnSpc>
                <a:spcPct val="150000"/>
              </a:lnSpc>
            </a:pPr>
            <a:r>
              <a:rPr lang="en-US" dirty="0" smtClean="0"/>
              <a:t>Biotechnology Research &amp; Development</a:t>
            </a:r>
          </a:p>
          <a:p>
            <a:pPr marL="0" indent="0">
              <a:buNone/>
            </a:pPr>
            <a:r>
              <a:rPr lang="en-US" dirty="0" smtClean="0"/>
              <a:t> </a:t>
            </a:r>
          </a:p>
          <a:p>
            <a:endParaRPr lang="en-US" dirty="0"/>
          </a:p>
        </p:txBody>
      </p:sp>
    </p:spTree>
    <p:extLst>
      <p:ext uri="{BB962C8B-B14F-4D97-AF65-F5344CB8AC3E}">
        <p14:creationId xmlns:p14="http://schemas.microsoft.com/office/powerpoint/2010/main" val="358936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What?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52" y="1600200"/>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036388" y="1600200"/>
            <a:ext cx="1644650" cy="1524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DIAGNOSTIC</a:t>
            </a:r>
          </a:p>
          <a:p>
            <a:pPr marL="0" marR="0" algn="ctr">
              <a:lnSpc>
                <a:spcPct val="115000"/>
              </a:lnSpc>
              <a:spcBef>
                <a:spcPts val="0"/>
              </a:spcBef>
              <a:spcAft>
                <a:spcPts val="1000"/>
              </a:spcAft>
            </a:pPr>
            <a:r>
              <a:rPr lang="en-US" sz="1100" dirty="0">
                <a:effectLst/>
                <a:ea typeface="Calibri"/>
                <a:cs typeface="Times New Roman"/>
              </a:rPr>
              <a:t>SERVICES</a:t>
            </a:r>
          </a:p>
        </p:txBody>
      </p:sp>
      <p:sp>
        <p:nvSpPr>
          <p:cNvPr id="7" name="Oval 6"/>
          <p:cNvSpPr/>
          <p:nvPr/>
        </p:nvSpPr>
        <p:spPr>
          <a:xfrm>
            <a:off x="3757456" y="1676400"/>
            <a:ext cx="164465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ln w="9525" cap="rnd" cmpd="sng" algn="ctr">
                  <a:solidFill>
                    <a:srgbClr val="0070C0"/>
                  </a:solidFill>
                  <a:prstDash val="solid"/>
                  <a:bevel/>
                </a:ln>
                <a:effectLst/>
                <a:ea typeface="Calibri"/>
                <a:cs typeface="Times New Roman"/>
              </a:rPr>
              <a:t>HEALTH INFORMATICS</a:t>
            </a:r>
            <a:endParaRPr lang="en-US" sz="1100" dirty="0">
              <a:effectLst/>
              <a:ea typeface="Calibri"/>
              <a:cs typeface="Times New Roman"/>
            </a:endParaRPr>
          </a:p>
        </p:txBody>
      </p:sp>
      <p:sp>
        <p:nvSpPr>
          <p:cNvPr id="8" name="Oval 7"/>
          <p:cNvSpPr/>
          <p:nvPr/>
        </p:nvSpPr>
        <p:spPr>
          <a:xfrm>
            <a:off x="5465388" y="1676400"/>
            <a:ext cx="1644650" cy="1524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SUPPORT</a:t>
            </a:r>
          </a:p>
          <a:p>
            <a:pPr marL="0" marR="0" algn="ctr">
              <a:lnSpc>
                <a:spcPct val="115000"/>
              </a:lnSpc>
              <a:spcBef>
                <a:spcPts val="0"/>
              </a:spcBef>
              <a:spcAft>
                <a:spcPts val="1000"/>
              </a:spcAft>
            </a:pPr>
            <a:r>
              <a:rPr lang="en-US" sz="1100" dirty="0">
                <a:effectLst/>
                <a:ea typeface="Calibri"/>
                <a:cs typeface="Times New Roman"/>
              </a:rPr>
              <a:t>SERVICES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25" y="1686910"/>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656" y="3505200"/>
            <a:ext cx="286334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281083" y="3554286"/>
            <a:ext cx="2738717" cy="26179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DIAGNOSTIC</a:t>
            </a:r>
          </a:p>
          <a:p>
            <a:pPr marL="0" marR="0" algn="ctr">
              <a:lnSpc>
                <a:spcPct val="115000"/>
              </a:lnSpc>
              <a:spcBef>
                <a:spcPts val="0"/>
              </a:spcBef>
              <a:spcAft>
                <a:spcPts val="1000"/>
              </a:spcAft>
            </a:pPr>
            <a:r>
              <a:rPr lang="en-US" sz="1100" dirty="0">
                <a:effectLst/>
                <a:ea typeface="Calibri"/>
                <a:cs typeface="Times New Roman"/>
              </a:rPr>
              <a:t>SERVICES</a:t>
            </a:r>
          </a:p>
        </p:txBody>
      </p:sp>
      <p:sp>
        <p:nvSpPr>
          <p:cNvPr id="13" name="Oval 12"/>
          <p:cNvSpPr/>
          <p:nvPr/>
        </p:nvSpPr>
        <p:spPr>
          <a:xfrm>
            <a:off x="3276600" y="3505200"/>
            <a:ext cx="2738717" cy="26179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ln w="9525" cap="rnd" cmpd="sng" algn="ctr">
                  <a:solidFill>
                    <a:srgbClr val="0070C0"/>
                  </a:solidFill>
                  <a:prstDash val="solid"/>
                  <a:bevel/>
                </a:ln>
                <a:effectLst/>
                <a:ea typeface="Calibri"/>
                <a:cs typeface="Times New Roman"/>
              </a:rPr>
              <a:t>HEALTH INFORMATICS</a:t>
            </a:r>
            <a:endParaRPr lang="en-US" sz="1100">
              <a:effectLst/>
              <a:ea typeface="Calibri"/>
              <a:cs typeface="Times New Roman"/>
            </a:endParaRPr>
          </a:p>
        </p:txBody>
      </p:sp>
      <p:sp>
        <p:nvSpPr>
          <p:cNvPr id="14" name="Oval 13"/>
          <p:cNvSpPr/>
          <p:nvPr/>
        </p:nvSpPr>
        <p:spPr>
          <a:xfrm>
            <a:off x="3281083" y="3501734"/>
            <a:ext cx="2738717" cy="261791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SUPPORT</a:t>
            </a:r>
          </a:p>
          <a:p>
            <a:pPr marL="0" marR="0" algn="ctr">
              <a:lnSpc>
                <a:spcPct val="115000"/>
              </a:lnSpc>
              <a:spcBef>
                <a:spcPts val="0"/>
              </a:spcBef>
              <a:spcAft>
                <a:spcPts val="1000"/>
              </a:spcAft>
            </a:pPr>
            <a:r>
              <a:rPr lang="en-US" sz="1100">
                <a:effectLst/>
                <a:ea typeface="Calibri"/>
                <a:cs typeface="Times New Roman"/>
              </a:rPr>
              <a:t>SERVICES</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656" y="3452648"/>
            <a:ext cx="286334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79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6" presetClass="entr" presetSubtype="16"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circle(in)">
                                      <p:cBhvr>
                                        <p:cTn id="9" dur="2000"/>
                                        <p:tgtEl>
                                          <p:spTgt spid="2050"/>
                                        </p:tgtEl>
                                      </p:cBhvr>
                                    </p:animEffect>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par>
                          <p:cTn id="43" fill="hold">
                            <p:stCondLst>
                              <p:cond delay="2000"/>
                            </p:stCondLst>
                            <p:childTnLst>
                              <p:par>
                                <p:cTn id="44" presetID="6"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6" presetClass="entr" presetSubtype="16" fill="hold" nodeType="withEffect">
                                  <p:stCondLst>
                                    <p:cond delay="0"/>
                                  </p:stCondLst>
                                  <p:childTnLst>
                                    <p:set>
                                      <p:cBhvr>
                                        <p:cTn id="52" dur="1" fill="hold">
                                          <p:stCondLst>
                                            <p:cond delay="0"/>
                                          </p:stCondLst>
                                        </p:cTn>
                                        <p:tgtEl>
                                          <p:spTgt spid="2051"/>
                                        </p:tgtEl>
                                        <p:attrNameLst>
                                          <p:attrName>style.visibility</p:attrName>
                                        </p:attrNameLst>
                                      </p:cBhvr>
                                      <p:to>
                                        <p:strVal val="visible"/>
                                      </p:to>
                                    </p:set>
                                    <p:animEffect transition="in" filter="circle(in)">
                                      <p:cBhvr>
                                        <p:cTn id="5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2" grpId="1" animBg="1"/>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228600"/>
            <a:ext cx="8502651" cy="914400"/>
          </a:xfrm>
        </p:spPr>
        <p:txBody>
          <a:bodyPr/>
          <a:lstStyle/>
          <a:p>
            <a:r>
              <a:rPr lang="en-US" dirty="0" smtClean="0"/>
              <a:t>Health Career Pathways</a:t>
            </a:r>
            <a:endParaRPr lang="en-US" dirty="0"/>
          </a:p>
        </p:txBody>
      </p:sp>
      <p:sp>
        <p:nvSpPr>
          <p:cNvPr id="3" name="Content Placeholder 2"/>
          <p:cNvSpPr>
            <a:spLocks noGrp="1"/>
          </p:cNvSpPr>
          <p:nvPr>
            <p:ph idx="1"/>
          </p:nvPr>
        </p:nvSpPr>
        <p:spPr>
          <a:xfrm>
            <a:off x="2378242" y="3603284"/>
            <a:ext cx="2644662" cy="511516"/>
          </a:xfrm>
        </p:spPr>
        <p:txBody>
          <a:bodyPr>
            <a:normAutofit lnSpcReduction="10000"/>
          </a:bodyPr>
          <a:lstStyle/>
          <a:p>
            <a:pPr marL="0" indent="0">
              <a:buNone/>
            </a:pPr>
            <a:r>
              <a:rPr lang="en-US" dirty="0" smtClean="0"/>
              <a:t>PHYSICIAN</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012950" y="990600"/>
            <a:ext cx="1644650" cy="1524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DIAGNOSTIC</a:t>
            </a:r>
          </a:p>
          <a:p>
            <a:pPr marL="0" marR="0" algn="ctr">
              <a:lnSpc>
                <a:spcPct val="115000"/>
              </a:lnSpc>
              <a:spcBef>
                <a:spcPts val="0"/>
              </a:spcBef>
              <a:spcAft>
                <a:spcPts val="1000"/>
              </a:spcAft>
            </a:pPr>
            <a:r>
              <a:rPr lang="en-US" sz="1100" dirty="0">
                <a:effectLst/>
                <a:ea typeface="Calibri"/>
                <a:cs typeface="Times New Roman"/>
              </a:rPr>
              <a:t>SERVICES</a:t>
            </a:r>
          </a:p>
        </p:txBody>
      </p:sp>
      <p:sp>
        <p:nvSpPr>
          <p:cNvPr id="6" name="Oval 5"/>
          <p:cNvSpPr/>
          <p:nvPr/>
        </p:nvSpPr>
        <p:spPr>
          <a:xfrm>
            <a:off x="3810000" y="1018674"/>
            <a:ext cx="164465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ln w="9525" cap="rnd" cmpd="sng" algn="ctr">
                  <a:solidFill>
                    <a:srgbClr val="0070C0"/>
                  </a:solidFill>
                  <a:prstDash val="solid"/>
                  <a:bevel/>
                </a:ln>
                <a:effectLst/>
                <a:ea typeface="Calibri"/>
                <a:cs typeface="Times New Roman"/>
              </a:rPr>
              <a:t>HEALTH INFORMATICS</a:t>
            </a:r>
            <a:endParaRPr lang="en-US" sz="1100" dirty="0">
              <a:effectLst/>
              <a:ea typeface="Calibri"/>
              <a:cs typeface="Times New Roman"/>
            </a:endParaRPr>
          </a:p>
        </p:txBody>
      </p:sp>
      <p:sp>
        <p:nvSpPr>
          <p:cNvPr id="7" name="Oval 6"/>
          <p:cNvSpPr/>
          <p:nvPr/>
        </p:nvSpPr>
        <p:spPr>
          <a:xfrm>
            <a:off x="5562600" y="1050758"/>
            <a:ext cx="1644650" cy="1524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SUPPORT</a:t>
            </a:r>
          </a:p>
          <a:p>
            <a:pPr marL="0" marR="0" algn="ctr">
              <a:lnSpc>
                <a:spcPct val="115000"/>
              </a:lnSpc>
              <a:spcBef>
                <a:spcPts val="0"/>
              </a:spcBef>
              <a:spcAft>
                <a:spcPts val="1000"/>
              </a:spcAft>
            </a:pPr>
            <a:r>
              <a:rPr lang="en-US" sz="1100" dirty="0">
                <a:effectLst/>
                <a:ea typeface="Calibri"/>
                <a:cs typeface="Times New Roman"/>
              </a:rPr>
              <a:t>SERVICES</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1077310"/>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7620000" y="2626010"/>
            <a:ext cx="1143000" cy="43358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sz="1200" dirty="0" smtClean="0">
                <a:solidFill>
                  <a:srgbClr val="FF3300"/>
                </a:solidFill>
              </a:rPr>
              <a:t>GENETICIST</a:t>
            </a:r>
          </a:p>
          <a:p>
            <a:pPr marL="0" indent="0">
              <a:buNone/>
            </a:pPr>
            <a:endParaRPr lang="en-US" sz="1200" dirty="0">
              <a:solidFill>
                <a:srgbClr val="FF3300"/>
              </a:solidFill>
            </a:endParaRPr>
          </a:p>
        </p:txBody>
      </p:sp>
      <p:sp>
        <p:nvSpPr>
          <p:cNvPr id="11" name="Content Placeholder 2"/>
          <p:cNvSpPr txBox="1">
            <a:spLocks/>
          </p:cNvSpPr>
          <p:nvPr/>
        </p:nvSpPr>
        <p:spPr>
          <a:xfrm>
            <a:off x="2371414" y="4572001"/>
            <a:ext cx="7049312" cy="6096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HOSPITAL MAINTENANCE ENGINEER</a:t>
            </a:r>
          </a:p>
          <a:p>
            <a:pPr marL="0" indent="0">
              <a:buNone/>
            </a:pPr>
            <a:endParaRPr lang="en-US" dirty="0"/>
          </a:p>
        </p:txBody>
      </p:sp>
      <p:sp>
        <p:nvSpPr>
          <p:cNvPr id="12" name="Content Placeholder 2"/>
          <p:cNvSpPr txBox="1">
            <a:spLocks/>
          </p:cNvSpPr>
          <p:nvPr/>
        </p:nvSpPr>
        <p:spPr>
          <a:xfrm>
            <a:off x="2366674" y="5181601"/>
            <a:ext cx="7049312" cy="528661"/>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MEDICAL TECHNOLOGIST</a:t>
            </a:r>
          </a:p>
          <a:p>
            <a:pPr marL="0" indent="0">
              <a:buNone/>
            </a:pPr>
            <a:endParaRPr lang="en-US" dirty="0"/>
          </a:p>
        </p:txBody>
      </p:sp>
      <p:sp>
        <p:nvSpPr>
          <p:cNvPr id="13" name="Content Placeholder 2"/>
          <p:cNvSpPr txBox="1">
            <a:spLocks/>
          </p:cNvSpPr>
          <p:nvPr/>
        </p:nvSpPr>
        <p:spPr>
          <a:xfrm>
            <a:off x="2394018" y="5710262"/>
            <a:ext cx="7049312" cy="69053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EPIDEMIOLOGIST</a:t>
            </a:r>
          </a:p>
          <a:p>
            <a:pPr marL="0" indent="0">
              <a:buNone/>
            </a:pPr>
            <a:endParaRPr lang="en-US" dirty="0"/>
          </a:p>
        </p:txBody>
      </p:sp>
      <p:sp>
        <p:nvSpPr>
          <p:cNvPr id="14" name="Content Placeholder 2"/>
          <p:cNvSpPr txBox="1">
            <a:spLocks/>
          </p:cNvSpPr>
          <p:nvPr/>
        </p:nvSpPr>
        <p:spPr>
          <a:xfrm>
            <a:off x="533400" y="2502570"/>
            <a:ext cx="1066800" cy="44625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Font typeface="Wingdings" pitchFamily="-110" charset="2"/>
              <a:buNone/>
            </a:pPr>
            <a:r>
              <a:rPr lang="en-US" sz="1200" dirty="0" smtClean="0">
                <a:solidFill>
                  <a:srgbClr val="C00000"/>
                </a:solidFill>
              </a:rPr>
              <a:t>PHYSICIAN</a:t>
            </a:r>
          </a:p>
          <a:p>
            <a:pPr marL="0" indent="0">
              <a:buFont typeface="Wingdings" pitchFamily="-110" charset="2"/>
              <a:buNone/>
            </a:pPr>
            <a:endParaRPr lang="en-US" sz="1200" dirty="0">
              <a:solidFill>
                <a:srgbClr val="C00000"/>
              </a:solidFill>
            </a:endParaRPr>
          </a:p>
        </p:txBody>
      </p:sp>
      <p:sp>
        <p:nvSpPr>
          <p:cNvPr id="15" name="Content Placeholder 2"/>
          <p:cNvSpPr txBox="1">
            <a:spLocks/>
          </p:cNvSpPr>
          <p:nvPr/>
        </p:nvSpPr>
        <p:spPr>
          <a:xfrm>
            <a:off x="2378242" y="4038600"/>
            <a:ext cx="2570018"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GENETICIST</a:t>
            </a:r>
          </a:p>
          <a:p>
            <a:pPr marL="0" indent="0">
              <a:buNone/>
            </a:pPr>
            <a:endParaRPr lang="en-US" dirty="0"/>
          </a:p>
        </p:txBody>
      </p:sp>
      <p:sp>
        <p:nvSpPr>
          <p:cNvPr id="16" name="Content Placeholder 2"/>
          <p:cNvSpPr txBox="1">
            <a:spLocks/>
          </p:cNvSpPr>
          <p:nvPr/>
        </p:nvSpPr>
        <p:spPr>
          <a:xfrm>
            <a:off x="5486400" y="2578771"/>
            <a:ext cx="1795017" cy="105476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spcBef>
                <a:spcPts val="0"/>
              </a:spcBef>
              <a:buNone/>
            </a:pPr>
            <a:r>
              <a:rPr lang="en-US" sz="1200" dirty="0" smtClean="0">
                <a:solidFill>
                  <a:srgbClr val="7030A0"/>
                </a:solidFill>
              </a:rPr>
              <a:t>HOSPITAL </a:t>
            </a:r>
          </a:p>
          <a:p>
            <a:pPr marL="0" indent="0" algn="ctr">
              <a:spcBef>
                <a:spcPts val="0"/>
              </a:spcBef>
              <a:buNone/>
            </a:pPr>
            <a:r>
              <a:rPr lang="en-US" sz="1200" dirty="0" smtClean="0">
                <a:solidFill>
                  <a:srgbClr val="7030A0"/>
                </a:solidFill>
              </a:rPr>
              <a:t>MAINTENANCE </a:t>
            </a:r>
          </a:p>
          <a:p>
            <a:pPr marL="0" indent="0" algn="ctr">
              <a:spcBef>
                <a:spcPts val="0"/>
              </a:spcBef>
              <a:buNone/>
            </a:pPr>
            <a:r>
              <a:rPr lang="en-US" sz="1200" dirty="0" smtClean="0">
                <a:solidFill>
                  <a:srgbClr val="7030A0"/>
                </a:solidFill>
              </a:rPr>
              <a:t>ENGINEER</a:t>
            </a:r>
          </a:p>
          <a:p>
            <a:pPr marL="0" indent="0" algn="ctr">
              <a:spcBef>
                <a:spcPts val="0"/>
              </a:spcBef>
              <a:buNone/>
            </a:pPr>
            <a:endParaRPr lang="en-US" sz="1200" dirty="0">
              <a:solidFill>
                <a:srgbClr val="7030A0"/>
              </a:solidFill>
            </a:endParaRPr>
          </a:p>
        </p:txBody>
      </p:sp>
      <p:sp>
        <p:nvSpPr>
          <p:cNvPr id="17" name="Content Placeholder 2"/>
          <p:cNvSpPr txBox="1">
            <a:spLocks/>
          </p:cNvSpPr>
          <p:nvPr/>
        </p:nvSpPr>
        <p:spPr>
          <a:xfrm>
            <a:off x="2177716" y="2829875"/>
            <a:ext cx="1371600" cy="514905"/>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spcBef>
                <a:spcPts val="0"/>
              </a:spcBef>
              <a:buNone/>
            </a:pPr>
            <a:r>
              <a:rPr lang="en-US" sz="1200" dirty="0" smtClean="0">
                <a:solidFill>
                  <a:srgbClr val="00B050"/>
                </a:solidFill>
              </a:rPr>
              <a:t>MEDICAL </a:t>
            </a:r>
          </a:p>
          <a:p>
            <a:pPr marL="0" indent="0" algn="ctr">
              <a:spcBef>
                <a:spcPts val="0"/>
              </a:spcBef>
              <a:buNone/>
            </a:pPr>
            <a:r>
              <a:rPr lang="en-US" sz="1200" dirty="0" smtClean="0">
                <a:solidFill>
                  <a:srgbClr val="00B050"/>
                </a:solidFill>
              </a:rPr>
              <a:t>TECHNOLOGIST</a:t>
            </a:r>
          </a:p>
          <a:p>
            <a:pPr marL="0" indent="0" algn="ctr">
              <a:spcBef>
                <a:spcPts val="0"/>
              </a:spcBef>
              <a:buNone/>
            </a:pPr>
            <a:endParaRPr lang="en-US" sz="1200" dirty="0">
              <a:solidFill>
                <a:srgbClr val="00B050"/>
              </a:solidFill>
            </a:endParaRPr>
          </a:p>
        </p:txBody>
      </p:sp>
      <p:sp>
        <p:nvSpPr>
          <p:cNvPr id="18" name="Content Placeholder 2"/>
          <p:cNvSpPr txBox="1">
            <a:spLocks/>
          </p:cNvSpPr>
          <p:nvPr/>
        </p:nvSpPr>
        <p:spPr>
          <a:xfrm>
            <a:off x="3886200" y="2631737"/>
            <a:ext cx="1600200" cy="53813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FFFF00"/>
                </a:solidFill>
              </a:rPr>
              <a:t>EPIDEMIOLOGIST</a:t>
            </a:r>
          </a:p>
          <a:p>
            <a:pPr marL="0" indent="0" algn="ctr">
              <a:buNone/>
            </a:pPr>
            <a:endParaRPr lang="en-US" sz="1200" dirty="0">
              <a:solidFill>
                <a:srgbClr val="FFFF00"/>
              </a:solidFill>
            </a:endParaRPr>
          </a:p>
        </p:txBody>
      </p:sp>
      <p:sp>
        <p:nvSpPr>
          <p:cNvPr id="21" name="Content Placeholder 2"/>
          <p:cNvSpPr txBox="1">
            <a:spLocks/>
          </p:cNvSpPr>
          <p:nvPr/>
        </p:nvSpPr>
        <p:spPr>
          <a:xfrm>
            <a:off x="2269790" y="2514158"/>
            <a:ext cx="1203326" cy="43358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00B050"/>
                </a:solidFill>
              </a:rPr>
              <a:t>GENETICIST</a:t>
            </a:r>
          </a:p>
          <a:p>
            <a:pPr marL="0" indent="0" algn="ctr">
              <a:buNone/>
            </a:pPr>
            <a:endParaRPr lang="en-US" sz="1200" dirty="0">
              <a:solidFill>
                <a:srgbClr val="00B050"/>
              </a:solidFill>
            </a:endParaRPr>
          </a:p>
        </p:txBody>
      </p:sp>
    </p:spTree>
    <p:extLst>
      <p:ext uri="{BB962C8B-B14F-4D97-AF65-F5344CB8AC3E}">
        <p14:creationId xmlns:p14="http://schemas.microsoft.com/office/powerpoint/2010/main" val="8716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0" nodeType="clickEffect">
                                  <p:stCondLst>
                                    <p:cond delay="0"/>
                                  </p:stCondLst>
                                  <p:childTnLst>
                                    <p:anim calcmode="lin" valueType="num">
                                      <p:cBhvr>
                                        <p:cTn id="19" dur="1000"/>
                                        <p:tgtEl>
                                          <p:spTgt spid="15"/>
                                        </p:tgtEl>
                                        <p:attrNameLst>
                                          <p:attrName>ppt_w</p:attrName>
                                        </p:attrNameLst>
                                      </p:cBhvr>
                                      <p:tavLst>
                                        <p:tav tm="0">
                                          <p:val>
                                            <p:strVal val="ppt_w"/>
                                          </p:val>
                                        </p:tav>
                                        <p:tav tm="100000">
                                          <p:val>
                                            <p:fltVal val="0"/>
                                          </p:val>
                                        </p:tav>
                                      </p:tavLst>
                                    </p:anim>
                                    <p:anim calcmode="lin" valueType="num">
                                      <p:cBhvr>
                                        <p:cTn id="20" dur="1000"/>
                                        <p:tgtEl>
                                          <p:spTgt spid="15"/>
                                        </p:tgtEl>
                                        <p:attrNameLst>
                                          <p:attrName>ppt_h</p:attrName>
                                        </p:attrNameLst>
                                      </p:cBhvr>
                                      <p:tavLst>
                                        <p:tav tm="0">
                                          <p:val>
                                            <p:strVal val="ppt_h"/>
                                          </p:val>
                                        </p:tav>
                                        <p:tav tm="100000">
                                          <p:val>
                                            <p:fltVal val="0"/>
                                          </p:val>
                                        </p:tav>
                                      </p:tavLst>
                                    </p:anim>
                                    <p:anim calcmode="lin" valueType="num">
                                      <p:cBhvr>
                                        <p:cTn id="21" dur="1000"/>
                                        <p:tgtEl>
                                          <p:spTgt spid="15"/>
                                        </p:tgtEl>
                                        <p:attrNameLst>
                                          <p:attrName>style.rotation</p:attrName>
                                        </p:attrNameLst>
                                      </p:cBhvr>
                                      <p:tavLst>
                                        <p:tav tm="0">
                                          <p:val>
                                            <p:fltVal val="0"/>
                                          </p:val>
                                        </p:tav>
                                        <p:tav tm="100000">
                                          <p:val>
                                            <p:fltVal val="90"/>
                                          </p:val>
                                        </p:tav>
                                      </p:tavLst>
                                    </p:anim>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11"/>
                                        </p:tgtEl>
                                        <p:attrNameLst>
                                          <p:attrName>ppt_w</p:attrName>
                                        </p:attrNameLst>
                                      </p:cBhvr>
                                      <p:tavLst>
                                        <p:tav tm="0">
                                          <p:val>
                                            <p:strVal val="ppt_w"/>
                                          </p:val>
                                        </p:tav>
                                        <p:tav tm="100000">
                                          <p:val>
                                            <p:fltVal val="0"/>
                                          </p:val>
                                        </p:tav>
                                      </p:tavLst>
                                    </p:anim>
                                    <p:anim calcmode="lin" valueType="num">
                                      <p:cBhvr>
                                        <p:cTn id="38" dur="1000"/>
                                        <p:tgtEl>
                                          <p:spTgt spid="11"/>
                                        </p:tgtEl>
                                        <p:attrNameLst>
                                          <p:attrName>ppt_h</p:attrName>
                                        </p:attrNameLst>
                                      </p:cBhvr>
                                      <p:tavLst>
                                        <p:tav tm="0">
                                          <p:val>
                                            <p:strVal val="ppt_h"/>
                                          </p:val>
                                        </p:tav>
                                        <p:tav tm="100000">
                                          <p:val>
                                            <p:fltVal val="0"/>
                                          </p:val>
                                        </p:tav>
                                      </p:tavLst>
                                    </p:anim>
                                    <p:anim calcmode="lin" valueType="num">
                                      <p:cBhvr>
                                        <p:cTn id="39" dur="1000"/>
                                        <p:tgtEl>
                                          <p:spTgt spid="11"/>
                                        </p:tgtEl>
                                        <p:attrNameLst>
                                          <p:attrName>style.rotation</p:attrName>
                                        </p:attrNameLst>
                                      </p:cBhvr>
                                      <p:tavLst>
                                        <p:tav tm="0">
                                          <p:val>
                                            <p:fltVal val="0"/>
                                          </p:val>
                                        </p:tav>
                                        <p:tav tm="100000">
                                          <p:val>
                                            <p:fltVal val="90"/>
                                          </p:val>
                                        </p:tav>
                                      </p:tavLst>
                                    </p:anim>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1000"/>
                                        <p:tgtEl>
                                          <p:spTgt spid="12"/>
                                        </p:tgtEl>
                                        <p:attrNameLst>
                                          <p:attrName>ppt_w</p:attrName>
                                        </p:attrNameLst>
                                      </p:cBhvr>
                                      <p:tavLst>
                                        <p:tav tm="0">
                                          <p:val>
                                            <p:strVal val="ppt_w"/>
                                          </p:val>
                                        </p:tav>
                                        <p:tav tm="100000">
                                          <p:val>
                                            <p:fltVal val="0"/>
                                          </p:val>
                                        </p:tav>
                                      </p:tavLst>
                                    </p:anim>
                                    <p:anim calcmode="lin" valueType="num">
                                      <p:cBhvr>
                                        <p:cTn id="51" dur="1000"/>
                                        <p:tgtEl>
                                          <p:spTgt spid="12"/>
                                        </p:tgtEl>
                                        <p:attrNameLst>
                                          <p:attrName>ppt_h</p:attrName>
                                        </p:attrNameLst>
                                      </p:cBhvr>
                                      <p:tavLst>
                                        <p:tav tm="0">
                                          <p:val>
                                            <p:strVal val="ppt_h"/>
                                          </p:val>
                                        </p:tav>
                                        <p:tav tm="100000">
                                          <p:val>
                                            <p:fltVal val="0"/>
                                          </p:val>
                                        </p:tav>
                                      </p:tavLst>
                                    </p:anim>
                                    <p:anim calcmode="lin" valueType="num">
                                      <p:cBhvr>
                                        <p:cTn id="52" dur="1000"/>
                                        <p:tgtEl>
                                          <p:spTgt spid="12"/>
                                        </p:tgtEl>
                                        <p:attrNameLst>
                                          <p:attrName>style.rotation</p:attrName>
                                        </p:attrNameLst>
                                      </p:cBhvr>
                                      <p:tavLst>
                                        <p:tav tm="0">
                                          <p:val>
                                            <p:fltVal val="0"/>
                                          </p:val>
                                        </p:tav>
                                        <p:tav tm="100000">
                                          <p:val>
                                            <p:fltVal val="90"/>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0" nodeType="clickEffect">
                                  <p:stCondLst>
                                    <p:cond delay="0"/>
                                  </p:stCondLst>
                                  <p:childTnLst>
                                    <p:anim calcmode="lin" valueType="num">
                                      <p:cBhvr>
                                        <p:cTn id="63" dur="1000"/>
                                        <p:tgtEl>
                                          <p:spTgt spid="13"/>
                                        </p:tgtEl>
                                        <p:attrNameLst>
                                          <p:attrName>ppt_w</p:attrName>
                                        </p:attrNameLst>
                                      </p:cBhvr>
                                      <p:tavLst>
                                        <p:tav tm="0">
                                          <p:val>
                                            <p:strVal val="ppt_w"/>
                                          </p:val>
                                        </p:tav>
                                        <p:tav tm="100000">
                                          <p:val>
                                            <p:fltVal val="0"/>
                                          </p:val>
                                        </p:tav>
                                      </p:tavLst>
                                    </p:anim>
                                    <p:anim calcmode="lin" valueType="num">
                                      <p:cBhvr>
                                        <p:cTn id="64" dur="1000"/>
                                        <p:tgtEl>
                                          <p:spTgt spid="13"/>
                                        </p:tgtEl>
                                        <p:attrNameLst>
                                          <p:attrName>ppt_h</p:attrName>
                                        </p:attrNameLst>
                                      </p:cBhvr>
                                      <p:tavLst>
                                        <p:tav tm="0">
                                          <p:val>
                                            <p:strVal val="ppt_h"/>
                                          </p:val>
                                        </p:tav>
                                        <p:tav tm="100000">
                                          <p:val>
                                            <p:fltVal val="0"/>
                                          </p:val>
                                        </p:tav>
                                      </p:tavLst>
                                    </p:anim>
                                    <p:anim calcmode="lin" valueType="num">
                                      <p:cBhvr>
                                        <p:cTn id="65" dur="1000"/>
                                        <p:tgtEl>
                                          <p:spTgt spid="13"/>
                                        </p:tgtEl>
                                        <p:attrNameLst>
                                          <p:attrName>style.rotation</p:attrName>
                                        </p:attrNameLst>
                                      </p:cBhvr>
                                      <p:tavLst>
                                        <p:tav tm="0">
                                          <p:val>
                                            <p:fltVal val="0"/>
                                          </p:val>
                                        </p:tav>
                                        <p:tav tm="100000">
                                          <p:val>
                                            <p:fltVal val="90"/>
                                          </p:val>
                                        </p:tav>
                                      </p:tavLst>
                                    </p:anim>
                                    <p:animEffect transition="out" filter="fade">
                                      <p:cBhvr>
                                        <p:cTn id="66" dur="1000"/>
                                        <p:tgtEl>
                                          <p:spTgt spid="13"/>
                                        </p:tgtEl>
                                      </p:cBhvr>
                                    </p:animEffect>
                                    <p:set>
                                      <p:cBhvr>
                                        <p:cTn id="67" dur="1" fill="hold">
                                          <p:stCondLst>
                                            <p:cond delay="999"/>
                                          </p:stCondLst>
                                        </p:cTn>
                                        <p:tgtEl>
                                          <p:spTgt spid="13"/>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3" grpId="0"/>
      <p:bldP spid="14" grpId="0"/>
      <p:bldP spid="15" grpId="0"/>
      <p:bldP spid="16" grpId="0"/>
      <p:bldP spid="17"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675" y="228600"/>
            <a:ext cx="8502651" cy="9144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r>
              <a:rPr lang="en-US" smtClean="0"/>
              <a:t>Health Career Pathways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02632"/>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012950" y="1002632"/>
            <a:ext cx="1644650" cy="1524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DIAGNOSTIC</a:t>
            </a:r>
          </a:p>
          <a:p>
            <a:pPr marL="0" marR="0" algn="ctr">
              <a:lnSpc>
                <a:spcPct val="115000"/>
              </a:lnSpc>
              <a:spcBef>
                <a:spcPts val="0"/>
              </a:spcBef>
              <a:spcAft>
                <a:spcPts val="1000"/>
              </a:spcAft>
            </a:pPr>
            <a:r>
              <a:rPr lang="en-US" sz="1100" dirty="0">
                <a:effectLst/>
                <a:ea typeface="Calibri"/>
                <a:cs typeface="Times New Roman"/>
              </a:rPr>
              <a:t>SERVICES</a:t>
            </a:r>
          </a:p>
        </p:txBody>
      </p:sp>
      <p:sp>
        <p:nvSpPr>
          <p:cNvPr id="7" name="Oval 6"/>
          <p:cNvSpPr/>
          <p:nvPr/>
        </p:nvSpPr>
        <p:spPr>
          <a:xfrm>
            <a:off x="3810000" y="1046748"/>
            <a:ext cx="164465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ln w="9525" cap="rnd" cmpd="sng" algn="ctr">
                  <a:solidFill>
                    <a:srgbClr val="0070C0"/>
                  </a:solidFill>
                  <a:prstDash val="solid"/>
                  <a:bevel/>
                </a:ln>
                <a:effectLst/>
                <a:ea typeface="Calibri"/>
                <a:cs typeface="Times New Roman"/>
              </a:rPr>
              <a:t>HEALTH INFORMATICS</a:t>
            </a:r>
            <a:endParaRPr lang="en-US" sz="1100" dirty="0">
              <a:effectLst/>
              <a:ea typeface="Calibri"/>
              <a:cs typeface="Times New Roman"/>
            </a:endParaRPr>
          </a:p>
        </p:txBody>
      </p:sp>
      <p:sp>
        <p:nvSpPr>
          <p:cNvPr id="8" name="Oval 7"/>
          <p:cNvSpPr/>
          <p:nvPr/>
        </p:nvSpPr>
        <p:spPr>
          <a:xfrm>
            <a:off x="5562600" y="1078832"/>
            <a:ext cx="1644650" cy="1524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SUPPORT</a:t>
            </a:r>
          </a:p>
          <a:p>
            <a:pPr marL="0" marR="0" algn="ctr">
              <a:lnSpc>
                <a:spcPct val="115000"/>
              </a:lnSpc>
              <a:spcBef>
                <a:spcPts val="0"/>
              </a:spcBef>
              <a:spcAft>
                <a:spcPts val="1000"/>
              </a:spcAft>
            </a:pPr>
            <a:r>
              <a:rPr lang="en-US" sz="1100" dirty="0">
                <a:effectLst/>
                <a:ea typeface="Calibri"/>
                <a:cs typeface="Times New Roman"/>
              </a:rPr>
              <a:t>SERVICES</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1089342"/>
            <a:ext cx="166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7620000" y="2622884"/>
            <a:ext cx="1203326" cy="43358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chemeClr val="tx1"/>
                </a:solidFill>
              </a:rPr>
              <a:t>GENETICIST</a:t>
            </a:r>
          </a:p>
          <a:p>
            <a:pPr marL="0" indent="0" algn="ctr">
              <a:buNone/>
            </a:pPr>
            <a:endParaRPr lang="en-US" sz="1200" dirty="0">
              <a:solidFill>
                <a:schemeClr val="tx1"/>
              </a:solidFill>
            </a:endParaRPr>
          </a:p>
        </p:txBody>
      </p:sp>
      <p:sp>
        <p:nvSpPr>
          <p:cNvPr id="11" name="Content Placeholder 2"/>
          <p:cNvSpPr txBox="1">
            <a:spLocks/>
          </p:cNvSpPr>
          <p:nvPr/>
        </p:nvSpPr>
        <p:spPr>
          <a:xfrm>
            <a:off x="533400" y="2518612"/>
            <a:ext cx="1066800" cy="44625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Font typeface="Wingdings" pitchFamily="-110" charset="2"/>
              <a:buNone/>
            </a:pPr>
            <a:r>
              <a:rPr lang="en-US" sz="1200" dirty="0" smtClean="0">
                <a:solidFill>
                  <a:schemeClr val="tx1"/>
                </a:solidFill>
              </a:rPr>
              <a:t>PHYSICIAN</a:t>
            </a:r>
          </a:p>
          <a:p>
            <a:pPr marL="0" indent="0" algn="ctr">
              <a:buFont typeface="Wingdings" pitchFamily="-110" charset="2"/>
              <a:buNone/>
            </a:pPr>
            <a:endParaRPr lang="en-US" sz="1200" dirty="0">
              <a:solidFill>
                <a:schemeClr val="tx1"/>
              </a:solidFill>
            </a:endParaRPr>
          </a:p>
        </p:txBody>
      </p:sp>
      <p:sp>
        <p:nvSpPr>
          <p:cNvPr id="12" name="Content Placeholder 2"/>
          <p:cNvSpPr txBox="1">
            <a:spLocks/>
          </p:cNvSpPr>
          <p:nvPr/>
        </p:nvSpPr>
        <p:spPr>
          <a:xfrm>
            <a:off x="5715000" y="2610855"/>
            <a:ext cx="1347342" cy="673767"/>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spcBef>
                <a:spcPts val="0"/>
              </a:spcBef>
              <a:buNone/>
            </a:pPr>
            <a:r>
              <a:rPr lang="en-US" sz="1200" dirty="0" smtClean="0">
                <a:solidFill>
                  <a:schemeClr val="tx1"/>
                </a:solidFill>
              </a:rPr>
              <a:t>HOSPITAL </a:t>
            </a:r>
          </a:p>
          <a:p>
            <a:pPr marL="0" indent="0" algn="ctr">
              <a:spcBef>
                <a:spcPts val="0"/>
              </a:spcBef>
              <a:buNone/>
            </a:pPr>
            <a:r>
              <a:rPr lang="en-US" sz="1200" dirty="0" smtClean="0">
                <a:solidFill>
                  <a:schemeClr val="tx1"/>
                </a:solidFill>
              </a:rPr>
              <a:t>MAINTENANCE </a:t>
            </a:r>
          </a:p>
          <a:p>
            <a:pPr marL="0" indent="0" algn="ctr">
              <a:spcBef>
                <a:spcPts val="0"/>
              </a:spcBef>
              <a:buNone/>
            </a:pPr>
            <a:r>
              <a:rPr lang="en-US" sz="1200" dirty="0" smtClean="0">
                <a:solidFill>
                  <a:schemeClr val="tx1"/>
                </a:solidFill>
              </a:rPr>
              <a:t>ENGINEER</a:t>
            </a:r>
          </a:p>
          <a:p>
            <a:pPr marL="0" indent="0" algn="ctr">
              <a:spcBef>
                <a:spcPts val="0"/>
              </a:spcBef>
              <a:buNone/>
            </a:pPr>
            <a:endParaRPr lang="en-US" sz="1200" dirty="0">
              <a:solidFill>
                <a:schemeClr val="tx1"/>
              </a:solidFill>
            </a:endParaRPr>
          </a:p>
        </p:txBody>
      </p:sp>
      <p:sp>
        <p:nvSpPr>
          <p:cNvPr id="13" name="Content Placeholder 2"/>
          <p:cNvSpPr txBox="1">
            <a:spLocks/>
          </p:cNvSpPr>
          <p:nvPr/>
        </p:nvSpPr>
        <p:spPr>
          <a:xfrm>
            <a:off x="2133600" y="2534655"/>
            <a:ext cx="1371600" cy="589546"/>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spcBef>
                <a:spcPts val="0"/>
              </a:spcBef>
              <a:buNone/>
            </a:pPr>
            <a:r>
              <a:rPr lang="en-US" sz="1200" dirty="0" smtClean="0">
                <a:solidFill>
                  <a:schemeClr val="tx1"/>
                </a:solidFill>
              </a:rPr>
              <a:t>MEDICAL </a:t>
            </a:r>
          </a:p>
          <a:p>
            <a:pPr marL="0" indent="0" algn="ctr">
              <a:spcBef>
                <a:spcPts val="0"/>
              </a:spcBef>
              <a:buNone/>
            </a:pPr>
            <a:r>
              <a:rPr lang="en-US" sz="1200" dirty="0" smtClean="0">
                <a:solidFill>
                  <a:schemeClr val="tx1"/>
                </a:solidFill>
              </a:rPr>
              <a:t>TECHNOLOGIST</a:t>
            </a:r>
          </a:p>
          <a:p>
            <a:pPr marL="0" indent="0" algn="ctr">
              <a:spcBef>
                <a:spcPts val="0"/>
              </a:spcBef>
              <a:buNone/>
            </a:pPr>
            <a:endParaRPr lang="en-US" sz="1200" dirty="0">
              <a:solidFill>
                <a:schemeClr val="tx1"/>
              </a:solidFill>
            </a:endParaRPr>
          </a:p>
        </p:txBody>
      </p:sp>
      <p:sp>
        <p:nvSpPr>
          <p:cNvPr id="14" name="Content Placeholder 2"/>
          <p:cNvSpPr txBox="1">
            <a:spLocks/>
          </p:cNvSpPr>
          <p:nvPr/>
        </p:nvSpPr>
        <p:spPr>
          <a:xfrm>
            <a:off x="3842084" y="2582780"/>
            <a:ext cx="1524000" cy="53813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chemeClr val="tx1"/>
                </a:solidFill>
              </a:rPr>
              <a:t>EPIDEMIOLOGIST</a:t>
            </a:r>
          </a:p>
          <a:p>
            <a:pPr marL="0" indent="0" algn="ctr">
              <a:buNone/>
            </a:pPr>
            <a:endParaRPr lang="en-US" sz="1200" dirty="0">
              <a:solidFill>
                <a:schemeClr val="tx1"/>
              </a:solidFill>
            </a:endParaRPr>
          </a:p>
        </p:txBody>
      </p:sp>
      <p:sp>
        <p:nvSpPr>
          <p:cNvPr id="15" name="Content Placeholder 2"/>
          <p:cNvSpPr>
            <a:spLocks noGrp="1"/>
          </p:cNvSpPr>
          <p:nvPr>
            <p:ph idx="1"/>
          </p:nvPr>
        </p:nvSpPr>
        <p:spPr>
          <a:xfrm>
            <a:off x="2378242" y="3755684"/>
            <a:ext cx="5394158" cy="511516"/>
          </a:xfrm>
        </p:spPr>
        <p:txBody>
          <a:bodyPr>
            <a:normAutofit lnSpcReduction="10000"/>
          </a:bodyPr>
          <a:lstStyle/>
          <a:p>
            <a:pPr marL="0" indent="0">
              <a:buNone/>
            </a:pPr>
            <a:r>
              <a:rPr lang="en-US" dirty="0" smtClean="0"/>
              <a:t>PHARMACEUTICAL SCIENTIST</a:t>
            </a:r>
          </a:p>
          <a:p>
            <a:pPr marL="0" indent="0">
              <a:buNone/>
            </a:pPr>
            <a:endParaRPr lang="en-US" dirty="0"/>
          </a:p>
        </p:txBody>
      </p:sp>
      <p:sp>
        <p:nvSpPr>
          <p:cNvPr id="17" name="Content Placeholder 2"/>
          <p:cNvSpPr txBox="1">
            <a:spLocks/>
          </p:cNvSpPr>
          <p:nvPr/>
        </p:nvSpPr>
        <p:spPr>
          <a:xfrm>
            <a:off x="2378242" y="4114800"/>
            <a:ext cx="2955758"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TOXICOLOGIST</a:t>
            </a:r>
          </a:p>
          <a:p>
            <a:pPr marL="0" indent="0">
              <a:buNone/>
            </a:pPr>
            <a:endParaRPr lang="en-US" dirty="0"/>
          </a:p>
        </p:txBody>
      </p:sp>
      <p:sp>
        <p:nvSpPr>
          <p:cNvPr id="18" name="Content Placeholder 2"/>
          <p:cNvSpPr txBox="1">
            <a:spLocks/>
          </p:cNvSpPr>
          <p:nvPr/>
        </p:nvSpPr>
        <p:spPr>
          <a:xfrm>
            <a:off x="2209800" y="2947738"/>
            <a:ext cx="1203326" cy="43358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chemeClr val="tx1"/>
                </a:solidFill>
              </a:rPr>
              <a:t>GENETICIST</a:t>
            </a:r>
          </a:p>
          <a:p>
            <a:pPr marL="0" indent="0" algn="ctr">
              <a:buNone/>
            </a:pPr>
            <a:endParaRPr lang="en-US" sz="1200" dirty="0">
              <a:solidFill>
                <a:schemeClr val="tx1"/>
              </a:solidFill>
            </a:endParaRPr>
          </a:p>
        </p:txBody>
      </p:sp>
      <p:sp>
        <p:nvSpPr>
          <p:cNvPr id="19" name="Content Placeholder 2"/>
          <p:cNvSpPr txBox="1">
            <a:spLocks/>
          </p:cNvSpPr>
          <p:nvPr/>
        </p:nvSpPr>
        <p:spPr>
          <a:xfrm>
            <a:off x="2362200" y="4539916"/>
            <a:ext cx="44196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APPLIED RESEARCHER</a:t>
            </a:r>
          </a:p>
          <a:p>
            <a:pPr marL="0" indent="0">
              <a:buNone/>
            </a:pPr>
            <a:endParaRPr lang="en-US" dirty="0"/>
          </a:p>
        </p:txBody>
      </p:sp>
      <p:sp>
        <p:nvSpPr>
          <p:cNvPr id="20" name="Content Placeholder 2"/>
          <p:cNvSpPr txBox="1">
            <a:spLocks/>
          </p:cNvSpPr>
          <p:nvPr/>
        </p:nvSpPr>
        <p:spPr>
          <a:xfrm>
            <a:off x="7435516" y="2893770"/>
            <a:ext cx="1589088" cy="402884"/>
          </a:xfrm>
          <a:prstGeom prst="rect">
            <a:avLst/>
          </a:prstGeom>
        </p:spPr>
        <p:txBody>
          <a:bodyPr vert="horz" wrap="square" lIns="91440" tIns="45720" rIns="91440" bIns="45720" numCol="1" anchor="t" anchorCtr="0" compatLnSpc="1">
            <a:prstTxWarp prst="textNoShape">
              <a:avLst/>
            </a:prstTxWarp>
            <a:normAutofit fontScale="92500" lnSpcReduction="10000"/>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Font typeface="Wingdings" pitchFamily="-110" charset="2"/>
              <a:buNone/>
            </a:pPr>
            <a:r>
              <a:rPr lang="en-US" sz="1200" dirty="0" smtClean="0">
                <a:solidFill>
                  <a:srgbClr val="FF3300"/>
                </a:solidFill>
              </a:rPr>
              <a:t>PHARMACEUTICAL SCIENTIST</a:t>
            </a:r>
          </a:p>
          <a:p>
            <a:pPr marL="0" indent="0" algn="ctr">
              <a:buFont typeface="Wingdings" pitchFamily="-110" charset="2"/>
              <a:buNone/>
            </a:pPr>
            <a:endParaRPr lang="en-US" sz="1200" dirty="0">
              <a:solidFill>
                <a:srgbClr val="FF3300"/>
              </a:solidFill>
            </a:endParaRPr>
          </a:p>
        </p:txBody>
      </p:sp>
      <p:sp>
        <p:nvSpPr>
          <p:cNvPr id="21" name="Content Placeholder 2"/>
          <p:cNvSpPr txBox="1">
            <a:spLocks/>
          </p:cNvSpPr>
          <p:nvPr/>
        </p:nvSpPr>
        <p:spPr>
          <a:xfrm>
            <a:off x="7479632" y="3324728"/>
            <a:ext cx="1477879" cy="381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FF3300"/>
                </a:solidFill>
              </a:rPr>
              <a:t>TOXICOLOGIST</a:t>
            </a:r>
          </a:p>
          <a:p>
            <a:pPr marL="0" indent="0" algn="ctr">
              <a:buNone/>
            </a:pPr>
            <a:endParaRPr lang="en-US" dirty="0">
              <a:solidFill>
                <a:srgbClr val="FF3300"/>
              </a:solidFill>
            </a:endParaRPr>
          </a:p>
        </p:txBody>
      </p:sp>
      <p:sp>
        <p:nvSpPr>
          <p:cNvPr id="22" name="Content Placeholder 2"/>
          <p:cNvSpPr txBox="1">
            <a:spLocks/>
          </p:cNvSpPr>
          <p:nvPr/>
        </p:nvSpPr>
        <p:spPr>
          <a:xfrm>
            <a:off x="4048626" y="2883570"/>
            <a:ext cx="1143000" cy="381000"/>
          </a:xfrm>
          <a:prstGeom prst="rect">
            <a:avLst/>
          </a:prstGeom>
        </p:spPr>
        <p:txBody>
          <a:bodyPr vert="horz" wrap="square" lIns="91440" tIns="45720" rIns="91440" bIns="45720" numCol="1" anchor="t" anchorCtr="0" compatLnSpc="1">
            <a:prstTxWarp prst="textNoShape">
              <a:avLst/>
            </a:prstTxWarp>
            <a:normAutofit fontScale="92500" lnSpcReduction="20000"/>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FFFF00"/>
                </a:solidFill>
              </a:rPr>
              <a:t>APPLIED RESEARCHER</a:t>
            </a:r>
            <a:endParaRPr lang="en-US" sz="1200" dirty="0">
              <a:solidFill>
                <a:srgbClr val="FFFF00"/>
              </a:solidFill>
            </a:endParaRPr>
          </a:p>
        </p:txBody>
      </p:sp>
      <p:sp>
        <p:nvSpPr>
          <p:cNvPr id="23" name="Content Placeholder 2"/>
          <p:cNvSpPr txBox="1">
            <a:spLocks/>
          </p:cNvSpPr>
          <p:nvPr/>
        </p:nvSpPr>
        <p:spPr>
          <a:xfrm>
            <a:off x="2362200" y="4965032"/>
            <a:ext cx="2829426"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NUTRITIONIST</a:t>
            </a:r>
          </a:p>
        </p:txBody>
      </p:sp>
      <p:sp>
        <p:nvSpPr>
          <p:cNvPr id="24" name="Content Placeholder 2"/>
          <p:cNvSpPr txBox="1">
            <a:spLocks/>
          </p:cNvSpPr>
          <p:nvPr/>
        </p:nvSpPr>
        <p:spPr>
          <a:xfrm>
            <a:off x="2133600" y="3188370"/>
            <a:ext cx="1414713" cy="381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00B050"/>
                </a:solidFill>
              </a:rPr>
              <a:t>NUTRITIONIST</a:t>
            </a:r>
          </a:p>
        </p:txBody>
      </p:sp>
      <p:sp>
        <p:nvSpPr>
          <p:cNvPr id="25" name="Content Placeholder 2"/>
          <p:cNvSpPr txBox="1">
            <a:spLocks/>
          </p:cNvSpPr>
          <p:nvPr/>
        </p:nvSpPr>
        <p:spPr>
          <a:xfrm>
            <a:off x="2346158" y="5378116"/>
            <a:ext cx="2829426"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AUDIOLOGIST</a:t>
            </a:r>
          </a:p>
        </p:txBody>
      </p:sp>
      <p:sp>
        <p:nvSpPr>
          <p:cNvPr id="26" name="Content Placeholder 2"/>
          <p:cNvSpPr txBox="1">
            <a:spLocks/>
          </p:cNvSpPr>
          <p:nvPr/>
        </p:nvSpPr>
        <p:spPr>
          <a:xfrm>
            <a:off x="414087" y="3035970"/>
            <a:ext cx="1278355" cy="381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C00000"/>
                </a:solidFill>
              </a:rPr>
              <a:t>AUDIOLOGIST</a:t>
            </a:r>
          </a:p>
        </p:txBody>
      </p:sp>
      <p:sp>
        <p:nvSpPr>
          <p:cNvPr id="27" name="Content Placeholder 2"/>
          <p:cNvSpPr txBox="1">
            <a:spLocks/>
          </p:cNvSpPr>
          <p:nvPr/>
        </p:nvSpPr>
        <p:spPr>
          <a:xfrm>
            <a:off x="2346158" y="5775158"/>
            <a:ext cx="5045242"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buNone/>
            </a:pPr>
            <a:r>
              <a:rPr lang="en-US" dirty="0" smtClean="0"/>
              <a:t>BIOMEDICAL ENGINEER </a:t>
            </a:r>
          </a:p>
        </p:txBody>
      </p:sp>
      <p:sp>
        <p:nvSpPr>
          <p:cNvPr id="28" name="Content Placeholder 2"/>
          <p:cNvSpPr txBox="1">
            <a:spLocks/>
          </p:cNvSpPr>
          <p:nvPr/>
        </p:nvSpPr>
        <p:spPr>
          <a:xfrm>
            <a:off x="5466516" y="3204412"/>
            <a:ext cx="1936916" cy="40305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7030A0"/>
                </a:solidFill>
              </a:rPr>
              <a:t>BIOMEDICAL ENGINEER </a:t>
            </a:r>
          </a:p>
        </p:txBody>
      </p:sp>
      <p:sp>
        <p:nvSpPr>
          <p:cNvPr id="30" name="Content Placeholder 2"/>
          <p:cNvSpPr txBox="1">
            <a:spLocks/>
          </p:cNvSpPr>
          <p:nvPr/>
        </p:nvSpPr>
        <p:spPr>
          <a:xfrm>
            <a:off x="304800" y="2763254"/>
            <a:ext cx="1477879" cy="381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None/>
            </a:pPr>
            <a:r>
              <a:rPr lang="en-US" sz="1200" dirty="0" smtClean="0">
                <a:solidFill>
                  <a:srgbClr val="C00000"/>
                </a:solidFill>
              </a:rPr>
              <a:t>DIETITIAN</a:t>
            </a:r>
          </a:p>
          <a:p>
            <a:pPr marL="0" indent="0" algn="ctr">
              <a:buNone/>
            </a:pPr>
            <a:endParaRPr lang="en-US" dirty="0">
              <a:solidFill>
                <a:srgbClr val="C00000"/>
              </a:solidFill>
            </a:endParaRPr>
          </a:p>
        </p:txBody>
      </p:sp>
    </p:spTree>
    <p:extLst>
      <p:ext uri="{BB962C8B-B14F-4D97-AF65-F5344CB8AC3E}">
        <p14:creationId xmlns:p14="http://schemas.microsoft.com/office/powerpoint/2010/main" val="35690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5">
                                            <p:txEl>
                                              <p:pRg st="0" end="0"/>
                                            </p:txEl>
                                          </p:spTgt>
                                        </p:tgtEl>
                                        <p:attrNameLst>
                                          <p:attrName>ppt_w</p:attrName>
                                        </p:attrNameLst>
                                      </p:cBhvr>
                                      <p:tavLst>
                                        <p:tav tm="0">
                                          <p:val>
                                            <p:strVal val="ppt_w"/>
                                          </p:val>
                                        </p:tav>
                                        <p:tav tm="100000">
                                          <p:val>
                                            <p:fltVal val="0"/>
                                          </p:val>
                                        </p:tav>
                                      </p:tavLst>
                                    </p:anim>
                                    <p:anim calcmode="lin" valueType="num">
                                      <p:cBhvr>
                                        <p:cTn id="7" dur="1000"/>
                                        <p:tgtEl>
                                          <p:spTgt spid="15">
                                            <p:txEl>
                                              <p:pRg st="0" end="0"/>
                                            </p:txEl>
                                          </p:spTgt>
                                        </p:tgtEl>
                                        <p:attrNameLst>
                                          <p:attrName>ppt_h</p:attrName>
                                        </p:attrNameLst>
                                      </p:cBhvr>
                                      <p:tavLst>
                                        <p:tav tm="0">
                                          <p:val>
                                            <p:strVal val="ppt_h"/>
                                          </p:val>
                                        </p:tav>
                                        <p:tav tm="100000">
                                          <p:val>
                                            <p:fltVal val="0"/>
                                          </p:val>
                                        </p:tav>
                                      </p:tavLst>
                                    </p:anim>
                                    <p:anim calcmode="lin" valueType="num">
                                      <p:cBhvr>
                                        <p:cTn id="8" dur="1000"/>
                                        <p:tgtEl>
                                          <p:spTgt spid="15">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5">
                                            <p:txEl>
                                              <p:pRg st="0" end="0"/>
                                            </p:txEl>
                                          </p:spTgt>
                                        </p:tgtEl>
                                      </p:cBhvr>
                                    </p:animEffect>
                                    <p:set>
                                      <p:cBhvr>
                                        <p:cTn id="10" dur="1" fill="hold">
                                          <p:stCondLst>
                                            <p:cond delay="999"/>
                                          </p:stCondLst>
                                        </p:cTn>
                                        <p:tgtEl>
                                          <p:spTgt spid="15">
                                            <p:txEl>
                                              <p:pRg st="0" end="0"/>
                                            </p:txEl>
                                          </p:spTgt>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0" nodeType="clickEffect">
                                  <p:stCondLst>
                                    <p:cond delay="0"/>
                                  </p:stCondLst>
                                  <p:childTnLst>
                                    <p:anim calcmode="lin" valueType="num">
                                      <p:cBhvr>
                                        <p:cTn id="19" dur="1000"/>
                                        <p:tgtEl>
                                          <p:spTgt spid="17"/>
                                        </p:tgtEl>
                                        <p:attrNameLst>
                                          <p:attrName>ppt_w</p:attrName>
                                        </p:attrNameLst>
                                      </p:cBhvr>
                                      <p:tavLst>
                                        <p:tav tm="0">
                                          <p:val>
                                            <p:strVal val="ppt_w"/>
                                          </p:val>
                                        </p:tav>
                                        <p:tav tm="100000">
                                          <p:val>
                                            <p:fltVal val="0"/>
                                          </p:val>
                                        </p:tav>
                                      </p:tavLst>
                                    </p:anim>
                                    <p:anim calcmode="lin" valueType="num">
                                      <p:cBhvr>
                                        <p:cTn id="20" dur="1000"/>
                                        <p:tgtEl>
                                          <p:spTgt spid="17"/>
                                        </p:tgtEl>
                                        <p:attrNameLst>
                                          <p:attrName>ppt_h</p:attrName>
                                        </p:attrNameLst>
                                      </p:cBhvr>
                                      <p:tavLst>
                                        <p:tav tm="0">
                                          <p:val>
                                            <p:strVal val="ppt_h"/>
                                          </p:val>
                                        </p:tav>
                                        <p:tav tm="100000">
                                          <p:val>
                                            <p:fltVal val="0"/>
                                          </p:val>
                                        </p:tav>
                                      </p:tavLst>
                                    </p:anim>
                                    <p:anim calcmode="lin" valueType="num">
                                      <p:cBhvr>
                                        <p:cTn id="21" dur="1000"/>
                                        <p:tgtEl>
                                          <p:spTgt spid="17"/>
                                        </p:tgtEl>
                                        <p:attrNameLst>
                                          <p:attrName>style.rotation</p:attrName>
                                        </p:attrNameLst>
                                      </p:cBhvr>
                                      <p:tavLst>
                                        <p:tav tm="0">
                                          <p:val>
                                            <p:fltVal val="0"/>
                                          </p:val>
                                        </p:tav>
                                        <p:tav tm="100000">
                                          <p:val>
                                            <p:fltVal val="90"/>
                                          </p:val>
                                        </p:tav>
                                      </p:tavLst>
                                    </p:anim>
                                    <p:animEffect transition="out" filter="fade">
                                      <p:cBhvr>
                                        <p:cTn id="22" dur="1000"/>
                                        <p:tgtEl>
                                          <p:spTgt spid="17"/>
                                        </p:tgtEl>
                                      </p:cBhvr>
                                    </p:animEffect>
                                    <p:set>
                                      <p:cBhvr>
                                        <p:cTn id="23" dur="1" fill="hold">
                                          <p:stCondLst>
                                            <p:cond delay="999"/>
                                          </p:stCondLst>
                                        </p:cTn>
                                        <p:tgtEl>
                                          <p:spTgt spid="17"/>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0" nodeType="clickEffect">
                                  <p:stCondLst>
                                    <p:cond delay="0"/>
                                  </p:stCondLst>
                                  <p:childTnLst>
                                    <p:anim calcmode="lin" valueType="num">
                                      <p:cBhvr>
                                        <p:cTn id="32" dur="1000"/>
                                        <p:tgtEl>
                                          <p:spTgt spid="19"/>
                                        </p:tgtEl>
                                        <p:attrNameLst>
                                          <p:attrName>ppt_w</p:attrName>
                                        </p:attrNameLst>
                                      </p:cBhvr>
                                      <p:tavLst>
                                        <p:tav tm="0">
                                          <p:val>
                                            <p:strVal val="ppt_w"/>
                                          </p:val>
                                        </p:tav>
                                        <p:tav tm="100000">
                                          <p:val>
                                            <p:fltVal val="0"/>
                                          </p:val>
                                        </p:tav>
                                      </p:tavLst>
                                    </p:anim>
                                    <p:anim calcmode="lin" valueType="num">
                                      <p:cBhvr>
                                        <p:cTn id="33" dur="1000"/>
                                        <p:tgtEl>
                                          <p:spTgt spid="19"/>
                                        </p:tgtEl>
                                        <p:attrNameLst>
                                          <p:attrName>ppt_h</p:attrName>
                                        </p:attrNameLst>
                                      </p:cBhvr>
                                      <p:tavLst>
                                        <p:tav tm="0">
                                          <p:val>
                                            <p:strVal val="ppt_h"/>
                                          </p:val>
                                        </p:tav>
                                        <p:tav tm="100000">
                                          <p:val>
                                            <p:fltVal val="0"/>
                                          </p:val>
                                        </p:tav>
                                      </p:tavLst>
                                    </p:anim>
                                    <p:anim calcmode="lin" valueType="num">
                                      <p:cBhvr>
                                        <p:cTn id="34" dur="1000"/>
                                        <p:tgtEl>
                                          <p:spTgt spid="19"/>
                                        </p:tgtEl>
                                        <p:attrNameLst>
                                          <p:attrName>style.rotation</p:attrName>
                                        </p:attrNameLst>
                                      </p:cBhvr>
                                      <p:tavLst>
                                        <p:tav tm="0">
                                          <p:val>
                                            <p:fltVal val="0"/>
                                          </p:val>
                                        </p:tav>
                                        <p:tav tm="100000">
                                          <p:val>
                                            <p:fltVal val="90"/>
                                          </p:val>
                                        </p:tav>
                                      </p:tavLst>
                                    </p:anim>
                                    <p:animEffect transition="out" filter="fade">
                                      <p:cBhvr>
                                        <p:cTn id="35" dur="1000"/>
                                        <p:tgtEl>
                                          <p:spTgt spid="19"/>
                                        </p:tgtEl>
                                      </p:cBhvr>
                                    </p:animEffect>
                                    <p:set>
                                      <p:cBhvr>
                                        <p:cTn id="36" dur="1" fill="hold">
                                          <p:stCondLst>
                                            <p:cond delay="999"/>
                                          </p:stCondLst>
                                        </p:cTn>
                                        <p:tgtEl>
                                          <p:spTgt spid="19"/>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xit" presetSubtype="0" fill="hold" grpId="0" nodeType="clickEffect">
                                  <p:stCondLst>
                                    <p:cond delay="0"/>
                                  </p:stCondLst>
                                  <p:childTnLst>
                                    <p:anim calcmode="lin" valueType="num">
                                      <p:cBhvr>
                                        <p:cTn id="45" dur="1000"/>
                                        <p:tgtEl>
                                          <p:spTgt spid="23"/>
                                        </p:tgtEl>
                                        <p:attrNameLst>
                                          <p:attrName>ppt_w</p:attrName>
                                        </p:attrNameLst>
                                      </p:cBhvr>
                                      <p:tavLst>
                                        <p:tav tm="0">
                                          <p:val>
                                            <p:strVal val="ppt_w"/>
                                          </p:val>
                                        </p:tav>
                                        <p:tav tm="100000">
                                          <p:val>
                                            <p:fltVal val="0"/>
                                          </p:val>
                                        </p:tav>
                                      </p:tavLst>
                                    </p:anim>
                                    <p:anim calcmode="lin" valueType="num">
                                      <p:cBhvr>
                                        <p:cTn id="46" dur="1000"/>
                                        <p:tgtEl>
                                          <p:spTgt spid="23"/>
                                        </p:tgtEl>
                                        <p:attrNameLst>
                                          <p:attrName>ppt_h</p:attrName>
                                        </p:attrNameLst>
                                      </p:cBhvr>
                                      <p:tavLst>
                                        <p:tav tm="0">
                                          <p:val>
                                            <p:strVal val="ppt_h"/>
                                          </p:val>
                                        </p:tav>
                                        <p:tav tm="100000">
                                          <p:val>
                                            <p:fltVal val="0"/>
                                          </p:val>
                                        </p:tav>
                                      </p:tavLst>
                                    </p:anim>
                                    <p:anim calcmode="lin" valueType="num">
                                      <p:cBhvr>
                                        <p:cTn id="47" dur="1000"/>
                                        <p:tgtEl>
                                          <p:spTgt spid="23"/>
                                        </p:tgtEl>
                                        <p:attrNameLst>
                                          <p:attrName>style.rotation</p:attrName>
                                        </p:attrNameLst>
                                      </p:cBhvr>
                                      <p:tavLst>
                                        <p:tav tm="0">
                                          <p:val>
                                            <p:fltVal val="0"/>
                                          </p:val>
                                        </p:tav>
                                        <p:tav tm="100000">
                                          <p:val>
                                            <p:fltVal val="90"/>
                                          </p:val>
                                        </p:tav>
                                      </p:tavLst>
                                    </p:anim>
                                    <p:animEffect transition="out" filter="fade">
                                      <p:cBhvr>
                                        <p:cTn id="48" dur="1000"/>
                                        <p:tgtEl>
                                          <p:spTgt spid="23"/>
                                        </p:tgtEl>
                                      </p:cBhvr>
                                    </p:animEffect>
                                    <p:set>
                                      <p:cBhvr>
                                        <p:cTn id="49" dur="1" fill="hold">
                                          <p:stCondLst>
                                            <p:cond delay="999"/>
                                          </p:stCondLst>
                                        </p:cTn>
                                        <p:tgtEl>
                                          <p:spTgt spid="23"/>
                                        </p:tgtEl>
                                        <p:attrNameLst>
                                          <p:attrName>style.visibility</p:attrName>
                                        </p:attrNameLst>
                                      </p:cBhvr>
                                      <p:to>
                                        <p:strVal val="hidden"/>
                                      </p:to>
                                    </p:se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0" nodeType="clickEffect">
                                  <p:stCondLst>
                                    <p:cond delay="0"/>
                                  </p:stCondLst>
                                  <p:childTnLst>
                                    <p:anim calcmode="lin" valueType="num">
                                      <p:cBhvr>
                                        <p:cTn id="63" dur="1000"/>
                                        <p:tgtEl>
                                          <p:spTgt spid="25"/>
                                        </p:tgtEl>
                                        <p:attrNameLst>
                                          <p:attrName>ppt_w</p:attrName>
                                        </p:attrNameLst>
                                      </p:cBhvr>
                                      <p:tavLst>
                                        <p:tav tm="0">
                                          <p:val>
                                            <p:strVal val="ppt_w"/>
                                          </p:val>
                                        </p:tav>
                                        <p:tav tm="100000">
                                          <p:val>
                                            <p:fltVal val="0"/>
                                          </p:val>
                                        </p:tav>
                                      </p:tavLst>
                                    </p:anim>
                                    <p:anim calcmode="lin" valueType="num">
                                      <p:cBhvr>
                                        <p:cTn id="64" dur="1000"/>
                                        <p:tgtEl>
                                          <p:spTgt spid="25"/>
                                        </p:tgtEl>
                                        <p:attrNameLst>
                                          <p:attrName>ppt_h</p:attrName>
                                        </p:attrNameLst>
                                      </p:cBhvr>
                                      <p:tavLst>
                                        <p:tav tm="0">
                                          <p:val>
                                            <p:strVal val="ppt_h"/>
                                          </p:val>
                                        </p:tav>
                                        <p:tav tm="100000">
                                          <p:val>
                                            <p:fltVal val="0"/>
                                          </p:val>
                                        </p:tav>
                                      </p:tavLst>
                                    </p:anim>
                                    <p:anim calcmode="lin" valueType="num">
                                      <p:cBhvr>
                                        <p:cTn id="65" dur="1000"/>
                                        <p:tgtEl>
                                          <p:spTgt spid="25"/>
                                        </p:tgtEl>
                                        <p:attrNameLst>
                                          <p:attrName>style.rotation</p:attrName>
                                        </p:attrNameLst>
                                      </p:cBhvr>
                                      <p:tavLst>
                                        <p:tav tm="0">
                                          <p:val>
                                            <p:fltVal val="0"/>
                                          </p:val>
                                        </p:tav>
                                        <p:tav tm="100000">
                                          <p:val>
                                            <p:fltVal val="90"/>
                                          </p:val>
                                        </p:tav>
                                      </p:tavLst>
                                    </p:anim>
                                    <p:animEffect transition="out" filter="fade">
                                      <p:cBhvr>
                                        <p:cTn id="66" dur="1000"/>
                                        <p:tgtEl>
                                          <p:spTgt spid="25"/>
                                        </p:tgtEl>
                                      </p:cBhvr>
                                    </p:animEffect>
                                    <p:set>
                                      <p:cBhvr>
                                        <p:cTn id="67" dur="1" fill="hold">
                                          <p:stCondLst>
                                            <p:cond delay="999"/>
                                          </p:stCondLst>
                                        </p:cTn>
                                        <p:tgtEl>
                                          <p:spTgt spid="25"/>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0" nodeType="clickEffect">
                                  <p:stCondLst>
                                    <p:cond delay="0"/>
                                  </p:stCondLst>
                                  <p:childTnLst>
                                    <p:anim calcmode="lin" valueType="num">
                                      <p:cBhvr>
                                        <p:cTn id="76" dur="1000"/>
                                        <p:tgtEl>
                                          <p:spTgt spid="27"/>
                                        </p:tgtEl>
                                        <p:attrNameLst>
                                          <p:attrName>ppt_w</p:attrName>
                                        </p:attrNameLst>
                                      </p:cBhvr>
                                      <p:tavLst>
                                        <p:tav tm="0">
                                          <p:val>
                                            <p:strVal val="ppt_w"/>
                                          </p:val>
                                        </p:tav>
                                        <p:tav tm="100000">
                                          <p:val>
                                            <p:fltVal val="0"/>
                                          </p:val>
                                        </p:tav>
                                      </p:tavLst>
                                    </p:anim>
                                    <p:anim calcmode="lin" valueType="num">
                                      <p:cBhvr>
                                        <p:cTn id="77" dur="1000"/>
                                        <p:tgtEl>
                                          <p:spTgt spid="27"/>
                                        </p:tgtEl>
                                        <p:attrNameLst>
                                          <p:attrName>ppt_h</p:attrName>
                                        </p:attrNameLst>
                                      </p:cBhvr>
                                      <p:tavLst>
                                        <p:tav tm="0">
                                          <p:val>
                                            <p:strVal val="ppt_h"/>
                                          </p:val>
                                        </p:tav>
                                        <p:tav tm="100000">
                                          <p:val>
                                            <p:fltVal val="0"/>
                                          </p:val>
                                        </p:tav>
                                      </p:tavLst>
                                    </p:anim>
                                    <p:anim calcmode="lin" valueType="num">
                                      <p:cBhvr>
                                        <p:cTn id="78" dur="1000"/>
                                        <p:tgtEl>
                                          <p:spTgt spid="27"/>
                                        </p:tgtEl>
                                        <p:attrNameLst>
                                          <p:attrName>style.rotation</p:attrName>
                                        </p:attrNameLst>
                                      </p:cBhvr>
                                      <p:tavLst>
                                        <p:tav tm="0">
                                          <p:val>
                                            <p:fltVal val="0"/>
                                          </p:val>
                                        </p:tav>
                                        <p:tav tm="100000">
                                          <p:val>
                                            <p:fltVal val="90"/>
                                          </p:val>
                                        </p:tav>
                                      </p:tavLst>
                                    </p:anim>
                                    <p:animEffect transition="out" filter="fade">
                                      <p:cBhvr>
                                        <p:cTn id="79" dur="1000"/>
                                        <p:tgtEl>
                                          <p:spTgt spid="27"/>
                                        </p:tgtEl>
                                      </p:cBhvr>
                                    </p:animEffect>
                                    <p:set>
                                      <p:cBhvr>
                                        <p:cTn id="80" dur="1" fill="hold">
                                          <p:stCondLst>
                                            <p:cond delay="999"/>
                                          </p:stCondLst>
                                        </p:cTn>
                                        <p:tgtEl>
                                          <p:spTgt spid="27"/>
                                        </p:tgtEl>
                                        <p:attrNameLst>
                                          <p:attrName>style.visibility</p:attrName>
                                        </p:attrNameLst>
                                      </p:cBhvr>
                                      <p:to>
                                        <p:strVal val="hidden"/>
                                      </p:to>
                                    </p:set>
                                  </p:childTnLst>
                                </p:cTn>
                              </p:par>
                              <p:par>
                                <p:cTn id="81" presetID="53" presetClass="entr" presetSubtype="16"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P spid="19" grpId="0"/>
      <p:bldP spid="20" grpId="0"/>
      <p:bldP spid="21" grpId="0"/>
      <p:bldP spid="22" grpId="0"/>
      <p:bldP spid="23" grpId="0"/>
      <p:bldP spid="24" grpId="0"/>
      <p:bldP spid="25" grpId="0"/>
      <p:bldP spid="26" grpId="0"/>
      <p:bldP spid="27" grpId="0"/>
      <p:bldP spid="28" grpId="0"/>
      <p:bldP spid="30"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5484</TotalTime>
  <Words>2854</Words>
  <Application>Microsoft Office PowerPoint</Application>
  <PresentationFormat>On-screen Show (4:3)</PresentationFormat>
  <Paragraphs>331</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Theme1</vt:lpstr>
      <vt:lpstr>Health Careers Cluster </vt:lpstr>
      <vt:lpstr>Educational Standards</vt:lpstr>
      <vt:lpstr>Objectives:</vt:lpstr>
      <vt:lpstr>PowerPoint Presentation</vt:lpstr>
      <vt:lpstr>16 Career Clusters</vt:lpstr>
      <vt:lpstr>Health Sciences Cluster</vt:lpstr>
      <vt:lpstr>Who Does What?</vt:lpstr>
      <vt:lpstr>Health Career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Compensation</vt:lpstr>
      <vt:lpstr>ACTIVITY</vt:lpstr>
      <vt:lpstr>Fastest Growing Careers</vt:lpstr>
      <vt:lpstr>PowerPoint Presentation</vt:lpstr>
      <vt:lpstr>Highest Paying Careers</vt:lpstr>
      <vt:lpstr>Highest Paying Careers</vt:lpstr>
      <vt:lpstr>Quick Summary</vt:lpstr>
      <vt:lpstr>Quick Summary</vt:lpstr>
      <vt:lpstr>Quick Summary</vt:lpstr>
      <vt:lpstr>??   QUESTIONS   ??</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Careers Cluster </dc:title>
  <dc:creator>user</dc:creator>
  <cp:lastModifiedBy>user</cp:lastModifiedBy>
  <cp:revision>19</cp:revision>
  <dcterms:created xsi:type="dcterms:W3CDTF">2011-09-06T13:40:28Z</dcterms:created>
  <dcterms:modified xsi:type="dcterms:W3CDTF">2011-09-22T21:10:18Z</dcterms:modified>
</cp:coreProperties>
</file>