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59" r:id="rId3"/>
    <p:sldId id="258" r:id="rId4"/>
    <p:sldId id="257" r:id="rId5"/>
    <p:sldId id="306" r:id="rId6"/>
    <p:sldId id="277" r:id="rId7"/>
    <p:sldId id="310" r:id="rId8"/>
    <p:sldId id="279" r:id="rId9"/>
    <p:sldId id="268" r:id="rId10"/>
    <p:sldId id="303" r:id="rId11"/>
    <p:sldId id="305" r:id="rId12"/>
    <p:sldId id="308" r:id="rId13"/>
    <p:sldId id="309" r:id="rId14"/>
    <p:sldId id="339" r:id="rId15"/>
    <p:sldId id="351" r:id="rId16"/>
    <p:sldId id="340" r:id="rId17"/>
    <p:sldId id="278" r:id="rId18"/>
    <p:sldId id="265" r:id="rId19"/>
    <p:sldId id="341" r:id="rId20"/>
    <p:sldId id="342" r:id="rId21"/>
    <p:sldId id="331" r:id="rId22"/>
    <p:sldId id="304" r:id="rId23"/>
    <p:sldId id="272" r:id="rId24"/>
    <p:sldId id="271" r:id="rId25"/>
    <p:sldId id="274" r:id="rId26"/>
    <p:sldId id="356" r:id="rId27"/>
    <p:sldId id="283" r:id="rId28"/>
    <p:sldId id="260" r:id="rId29"/>
    <p:sldId id="334" r:id="rId30"/>
    <p:sldId id="335" r:id="rId31"/>
    <p:sldId id="301" r:id="rId32"/>
    <p:sldId id="336" r:id="rId33"/>
    <p:sldId id="311" r:id="rId34"/>
    <p:sldId id="346" r:id="rId35"/>
    <p:sldId id="319" r:id="rId36"/>
    <p:sldId id="353" r:id="rId37"/>
    <p:sldId id="354" r:id="rId38"/>
    <p:sldId id="355" r:id="rId39"/>
    <p:sldId id="347" r:id="rId40"/>
    <p:sldId id="349" r:id="rId41"/>
    <p:sldId id="324" r:id="rId42"/>
    <p:sldId id="325" r:id="rId43"/>
    <p:sldId id="326" r:id="rId44"/>
    <p:sldId id="327" r:id="rId45"/>
    <p:sldId id="350" r:id="rId46"/>
    <p:sldId id="357" r:id="rId47"/>
    <p:sldId id="358" r:id="rId48"/>
    <p:sldId id="329" r:id="rId49"/>
    <p:sldId id="284" r:id="rId50"/>
    <p:sldId id="352" r:id="rId51"/>
    <p:sldId id="288" r:id="rId52"/>
    <p:sldId id="290" r:id="rId53"/>
    <p:sldId id="289" r:id="rId54"/>
    <p:sldId id="292" r:id="rId55"/>
    <p:sldId id="291" r:id="rId56"/>
    <p:sldId id="359" r:id="rId57"/>
    <p:sldId id="361" r:id="rId58"/>
    <p:sldId id="360" r:id="rId59"/>
    <p:sldId id="345" r:id="rId60"/>
    <p:sldId id="338" r:id="rId61"/>
    <p:sldId id="344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 snapToObjects="1">
      <p:cViewPr varScale="1">
        <p:scale>
          <a:sx n="126" d="100"/>
          <a:sy n="126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-6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02E06-F2BC-4943-A9E5-1210CB5A15F2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50438-0B90-48A9-A8F2-D04DF044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8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50438-0B90-48A9-A8F2-D04DF04485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0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50438-0B90-48A9-A8F2-D04DF044857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C357-0BDF-554C-8DA8-E28FF030BF6A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56B-4AFF-3A4F-97C6-337CEF1B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C357-0BDF-554C-8DA8-E28FF030BF6A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56B-4AFF-3A4F-97C6-337CEF1B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C357-0BDF-554C-8DA8-E28FF030BF6A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56B-4AFF-3A4F-97C6-337CEF1B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C357-0BDF-554C-8DA8-E28FF030BF6A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56B-4AFF-3A4F-97C6-337CEF1B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C357-0BDF-554C-8DA8-E28FF030BF6A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56B-4AFF-3A4F-97C6-337CEF1B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0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C357-0BDF-554C-8DA8-E28FF030BF6A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56B-4AFF-3A4F-97C6-337CEF1B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7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C357-0BDF-554C-8DA8-E28FF030BF6A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56B-4AFF-3A4F-97C6-337CEF1B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C357-0BDF-554C-8DA8-E28FF030BF6A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56B-4AFF-3A4F-97C6-337CEF1B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0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C357-0BDF-554C-8DA8-E28FF030BF6A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56B-4AFF-3A4F-97C6-337CEF1B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0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C357-0BDF-554C-8DA8-E28FF030BF6A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56B-4AFF-3A4F-97C6-337CEF1B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9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C357-0BDF-554C-8DA8-E28FF030BF6A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56B-4AFF-3A4F-97C6-337CEF1B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C357-0BDF-554C-8DA8-E28FF030BF6A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056B-4AFF-3A4F-97C6-337CEF1BB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of GLMs </a:t>
            </a:r>
            <a:br>
              <a:rPr lang="en-US" dirty="0" smtClean="0"/>
            </a:br>
            <a:r>
              <a:rPr lang="en-US" dirty="0" smtClean="0"/>
              <a:t>in Genetics and Genomics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Dongjun Chung</a:t>
            </a:r>
          </a:p>
          <a:p>
            <a:r>
              <a:rPr lang="en-US" dirty="0" smtClean="0"/>
              <a:t>7/13/2015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23andMe: Risk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61825" y="6396075"/>
            <a:ext cx="2624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http://blog.23andme.com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73" y="2453968"/>
            <a:ext cx="8048625" cy="3102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706" y="1600200"/>
            <a:ext cx="6182560" cy="481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23andMe: Now..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999" y="6349999"/>
            <a:ext cx="8905875" cy="36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www.fda.gov</a:t>
            </a:r>
            <a:r>
              <a:rPr lang="en-US" dirty="0"/>
              <a:t>/ICECI/</a:t>
            </a:r>
            <a:r>
              <a:rPr lang="en-US" dirty="0" err="1"/>
              <a:t>EnforcementActions</a:t>
            </a:r>
            <a:r>
              <a:rPr lang="en-US" dirty="0"/>
              <a:t>/</a:t>
            </a:r>
            <a:r>
              <a:rPr lang="en-US" dirty="0" err="1"/>
              <a:t>WarningLetters</a:t>
            </a:r>
            <a:r>
              <a:rPr lang="en-US" dirty="0"/>
              <a:t>/2013/ucm376296.htm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377" y="2902239"/>
            <a:ext cx="4540249" cy="174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795" y="1794163"/>
            <a:ext cx="6625591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PTSD: Post-Traumatic Stress Disorder.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		Zhewu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					Wang, M.D.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90" y="2851904"/>
            <a:ext cx="3408218" cy="25561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999" y="5802998"/>
            <a:ext cx="5772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https://www.youtube.com/watch?v=I3Ir3xdwqWw</a:t>
            </a:r>
          </a:p>
        </p:txBody>
      </p:sp>
      <p:pic>
        <p:nvPicPr>
          <p:cNvPr id="6" name="Picture 2" descr="Dr. Zhewu W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84" y="2696731"/>
            <a:ext cx="1428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cademicdepartments.musc.edu/sebin/t/n/IOP%20sig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06970"/>
            <a:ext cx="3200400" cy="109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02998"/>
            <a:ext cx="32004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5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PTSD: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only 30% of veterans have symptoms of PTSD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Is there any biological pathways associated with high risk group of PTSD?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Is there any genetically high risk group of PTSD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PTSD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87" y="1600200"/>
            <a:ext cx="55200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0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PTSD: </a:t>
            </a:r>
            <a:r>
              <a:rPr lang="en-US" dirty="0" smtClean="0"/>
              <a:t>Data Description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SLC1A1 gene:</a:t>
            </a:r>
          </a:p>
          <a:p>
            <a:pPr lvl="1"/>
            <a:r>
              <a:rPr lang="en-US" i="1" dirty="0" smtClean="0"/>
              <a:t>SLC1A1</a:t>
            </a:r>
            <a:r>
              <a:rPr lang="en-US" dirty="0" smtClean="0"/>
              <a:t> is a glutamate transporter, regulating </a:t>
            </a:r>
            <a:r>
              <a:rPr lang="en-US" dirty="0" err="1" smtClean="0"/>
              <a:t>extrasynaptic</a:t>
            </a:r>
            <a:r>
              <a:rPr lang="en-US" dirty="0" smtClean="0"/>
              <a:t> glutamate level.</a:t>
            </a:r>
          </a:p>
          <a:p>
            <a:pPr lvl="1"/>
            <a:r>
              <a:rPr lang="en-US" dirty="0" smtClean="0"/>
              <a:t>No prior work examined glutamatergic genes in relation to PTSD.</a:t>
            </a:r>
          </a:p>
          <a:p>
            <a:pPr lvl="1"/>
            <a:r>
              <a:rPr lang="en-US" dirty="0" smtClean="0"/>
              <a:t>However, evidence has been cumulated for its connection to fear conditioning, stress, anxiety disorders, memory, &amp; synaptic plasticity.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PTSD: Data Description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70" y="1600200"/>
            <a:ext cx="61334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00727" y="4950691"/>
            <a:ext cx="7047346" cy="1477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5161" y="5288323"/>
            <a:ext cx="3722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Combat exposure scale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939636" y="4839855"/>
            <a:ext cx="655525" cy="633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4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X: SNP genotype </a:t>
            </a:r>
            <a:r>
              <a:rPr lang="en-US" dirty="0" smtClean="0"/>
              <a:t>data</a:t>
            </a:r>
            <a:r>
              <a:rPr lang="en-US" dirty="0" smtClean="0"/>
              <a:t> </a:t>
            </a:r>
            <a:r>
              <a:rPr lang="en-US" dirty="0"/>
              <a:t>from SLC1A1 (</a:t>
            </a:r>
            <a:r>
              <a:rPr lang="en-US" dirty="0" smtClean="0"/>
              <a:t>p = 13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r>
              <a:rPr lang="en-US" dirty="0" smtClean="0"/>
              <a:t>Coding of genotype matrix based on minor allele count.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58312"/>
              </p:ext>
            </p:extLst>
          </p:nvPr>
        </p:nvGraphicFramePr>
        <p:xfrm>
          <a:off x="1524000" y="3336637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SNP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SNP 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SNP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SNP #4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Person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Person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750772"/>
              </p:ext>
            </p:extLst>
          </p:nvPr>
        </p:nvGraphicFramePr>
        <p:xfrm>
          <a:off x="1524000" y="507769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SNP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SNP 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SNP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SNP #4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Person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Person 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1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Analysis: Association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Identification of risk-associated SNPs.</a:t>
            </a:r>
          </a:p>
          <a:p>
            <a:pPr lvl="1"/>
            <a:r>
              <a:rPr lang="en-US" dirty="0" smtClean="0"/>
              <a:t>Logit(y) = </a:t>
            </a:r>
            <a:r>
              <a:rPr lang="el-GR" dirty="0" smtClean="0"/>
              <a:t>β</a:t>
            </a:r>
            <a:r>
              <a:rPr lang="en-US" baseline="-25000" dirty="0"/>
              <a:t>0</a:t>
            </a:r>
            <a:r>
              <a:rPr lang="el-GR" dirty="0" smtClean="0"/>
              <a:t> </a:t>
            </a:r>
            <a:r>
              <a:rPr lang="en-US" dirty="0" smtClean="0"/>
              <a:t>+ </a:t>
            </a:r>
            <a:r>
              <a:rPr lang="el-GR" dirty="0" smtClean="0"/>
              <a:t>β</a:t>
            </a:r>
            <a:r>
              <a:rPr lang="en-US" baseline="-25000" dirty="0" smtClean="0"/>
              <a:t>C</a:t>
            </a:r>
            <a:r>
              <a:rPr lang="el-GR" dirty="0" smtClean="0"/>
              <a:t> </a:t>
            </a:r>
            <a:r>
              <a:rPr lang="en-US" dirty="0" smtClean="0"/>
              <a:t>[ </a:t>
            </a:r>
            <a:r>
              <a:rPr lang="en-US" dirty="0" smtClean="0"/>
              <a:t>covariate ] + </a:t>
            </a:r>
            <a:r>
              <a:rPr lang="el-GR" dirty="0" smtClean="0"/>
              <a:t>β</a:t>
            </a:r>
            <a:r>
              <a:rPr lang="en-US" baseline="-25000" dirty="0" smtClean="0"/>
              <a:t>G</a:t>
            </a:r>
            <a:r>
              <a:rPr lang="el-GR" dirty="0" smtClean="0"/>
              <a:t> </a:t>
            </a:r>
            <a:r>
              <a:rPr lang="en-US" dirty="0" smtClean="0"/>
              <a:t>[ </a:t>
            </a:r>
            <a:r>
              <a:rPr lang="en-US" dirty="0" smtClean="0"/>
              <a:t>SNP genotype ].</a:t>
            </a:r>
          </a:p>
          <a:p>
            <a:pPr lvl="1"/>
            <a:r>
              <a:rPr lang="en-US" dirty="0" smtClean="0"/>
              <a:t>Estimation </a:t>
            </a:r>
            <a:r>
              <a:rPr lang="en-US" dirty="0"/>
              <a:t>of </a:t>
            </a:r>
            <a:r>
              <a:rPr lang="el-GR" dirty="0" smtClean="0"/>
              <a:t>β</a:t>
            </a:r>
            <a:r>
              <a:rPr lang="en-US" baseline="-25000" dirty="0" smtClean="0"/>
              <a:t>G</a:t>
            </a:r>
            <a:r>
              <a:rPr lang="el-GR" dirty="0" smtClean="0"/>
              <a:t> </a:t>
            </a:r>
            <a:r>
              <a:rPr lang="en-US" dirty="0" smtClean="0"/>
              <a:t>&amp; hypothesis </a:t>
            </a:r>
            <a:r>
              <a:rPr lang="en-US" dirty="0"/>
              <a:t>testing of </a:t>
            </a: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l-GR" dirty="0" smtClean="0"/>
              <a:t>β</a:t>
            </a:r>
            <a:r>
              <a:rPr lang="en-US" baseline="-25000" dirty="0" smtClean="0"/>
              <a:t>G</a:t>
            </a:r>
            <a:r>
              <a:rPr lang="en-US" dirty="0" smtClean="0"/>
              <a:t> = </a:t>
            </a:r>
            <a:r>
              <a:rPr lang="en-US" dirty="0" smtClean="0"/>
              <a:t>0.</a:t>
            </a:r>
          </a:p>
          <a:p>
            <a:pPr lvl="1"/>
            <a:r>
              <a:rPr lang="en-US" dirty="0" smtClean="0"/>
              <a:t>Example: “faulty gene” </a:t>
            </a:r>
            <a:r>
              <a:rPr lang="en-US" i="1" dirty="0" smtClean="0"/>
              <a:t>BRCA1</a:t>
            </a:r>
            <a:r>
              <a:rPr lang="en-US" dirty="0" smtClean="0"/>
              <a:t> for breast cancer.</a:t>
            </a:r>
          </a:p>
          <a:p>
            <a:endParaRPr lang="en-US" dirty="0"/>
          </a:p>
          <a:p>
            <a:r>
              <a:rPr lang="en-US" dirty="0" smtClean="0"/>
              <a:t>So what?</a:t>
            </a:r>
          </a:p>
          <a:p>
            <a:pPr lvl="1"/>
            <a:r>
              <a:rPr lang="en-US" dirty="0" smtClean="0"/>
              <a:t>Used as a biomarker for disease risk.</a:t>
            </a:r>
          </a:p>
          <a:p>
            <a:pPr lvl="1"/>
            <a:r>
              <a:rPr lang="en-US" dirty="0" smtClean="0"/>
              <a:t>Understand biology underlying disease risk.</a:t>
            </a:r>
          </a:p>
          <a:p>
            <a:pPr lvl="1"/>
            <a:r>
              <a:rPr lang="en-US" dirty="0" smtClean="0"/>
              <a:t>Potential therapeutic targets.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197" y="3660115"/>
            <a:ext cx="1398049" cy="13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PTSD: Association mapping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Gender is associated with PTSD while age &amp; race are not.</a:t>
            </a:r>
          </a:p>
          <a:p>
            <a:endParaRPr lang="en-US" dirty="0"/>
          </a:p>
          <a:p>
            <a:r>
              <a:rPr lang="en-US" dirty="0" smtClean="0"/>
              <a:t>One SNP, </a:t>
            </a:r>
            <a:r>
              <a:rPr lang="en-US" i="1" dirty="0" smtClean="0"/>
              <a:t>rs10739062</a:t>
            </a:r>
            <a:r>
              <a:rPr lang="en-US" dirty="0" smtClean="0"/>
              <a:t>, was associated with PTSD.</a:t>
            </a:r>
          </a:p>
          <a:p>
            <a:endParaRPr lang="en-US" dirty="0"/>
          </a:p>
          <a:p>
            <a:r>
              <a:rPr lang="en-US" dirty="0" smtClean="0"/>
              <a:t>However, this SNP-level test has limited power.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5249"/>
            <a:ext cx="4038600" cy="34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5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regression in statistical genetics.</a:t>
            </a:r>
          </a:p>
          <a:p>
            <a:endParaRPr lang="en-US" dirty="0" smtClean="0"/>
          </a:p>
          <a:p>
            <a:r>
              <a:rPr lang="en-US" smtClean="0"/>
              <a:t>Negative Binomial </a:t>
            </a:r>
            <a:r>
              <a:rPr lang="en-US" dirty="0" smtClean="0"/>
              <a:t>regression in statistical genomics.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PTSD: Association mapping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</a:t>
            </a:r>
            <a:r>
              <a:rPr lang="en-US" i="1" dirty="0" smtClean="0"/>
              <a:t>enetic risk sum score (GRSS):</a:t>
            </a:r>
          </a:p>
          <a:p>
            <a:pPr lvl="1"/>
            <a:r>
              <a:rPr lang="en-US" dirty="0" smtClean="0"/>
              <a:t>Sum of # risk alleles in the direction of risk.</a:t>
            </a:r>
          </a:p>
          <a:p>
            <a:endParaRPr lang="en-US" dirty="0"/>
          </a:p>
          <a:p>
            <a:r>
              <a:rPr lang="en-US" dirty="0" smtClean="0"/>
              <a:t>GRSS is significantly associated with PTSD.</a:t>
            </a:r>
          </a:p>
          <a:p>
            <a:pPr lvl="1"/>
            <a:r>
              <a:rPr lang="en-US" dirty="0" smtClean="0"/>
              <a:t>OR = 1.15, p = 0.003, 95% CI = 1.05 – 1.26.</a:t>
            </a:r>
          </a:p>
          <a:p>
            <a:endParaRPr lang="en-US" dirty="0"/>
          </a:p>
          <a:p>
            <a:r>
              <a:rPr lang="en-US" dirty="0" smtClean="0"/>
              <a:t>A greater # of copies of risk alleles across </a:t>
            </a:r>
            <a:r>
              <a:rPr lang="en-US" i="1" dirty="0" smtClean="0"/>
              <a:t>SLC1A1</a:t>
            </a:r>
            <a:r>
              <a:rPr lang="en-US" dirty="0" smtClean="0"/>
              <a:t> is related to higher odds of PTSD.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Analysis: Risk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Identification of people at risk.</a:t>
            </a:r>
          </a:p>
          <a:p>
            <a:pPr lvl="1"/>
            <a:r>
              <a:rPr lang="en-US" dirty="0" smtClean="0"/>
              <a:t>Estimation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new</a:t>
            </a:r>
            <a:r>
              <a:rPr lang="en-US" dirty="0"/>
              <a:t> = </a:t>
            </a:r>
            <a:r>
              <a:rPr lang="en-US" dirty="0" smtClean="0"/>
              <a:t>sigmoid( </a:t>
            </a:r>
            <a:r>
              <a:rPr lang="en-US" dirty="0" err="1" smtClean="0"/>
              <a:t>y</a:t>
            </a:r>
            <a:r>
              <a:rPr lang="en-US" baseline="-25000" dirty="0" err="1"/>
              <a:t>new</a:t>
            </a:r>
            <a:r>
              <a:rPr lang="en-US" dirty="0" smtClean="0"/>
              <a:t> ), </a:t>
            </a:r>
            <a:r>
              <a:rPr lang="en-US" dirty="0" smtClean="0"/>
              <a:t>based on </a:t>
            </a:r>
            <a:r>
              <a:rPr lang="en-US" dirty="0" err="1" smtClean="0"/>
              <a:t>X</a:t>
            </a:r>
            <a:r>
              <a:rPr lang="en-US" baseline="-25000" dirty="0" err="1"/>
              <a:t>new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/>
              <a:t>23andMe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 what?</a:t>
            </a:r>
          </a:p>
          <a:p>
            <a:pPr lvl="1"/>
            <a:r>
              <a:rPr lang="en-US" dirty="0" smtClean="0"/>
              <a:t>Allow people know about their disease risk.</a:t>
            </a:r>
          </a:p>
          <a:p>
            <a:pPr lvl="1"/>
            <a:r>
              <a:rPr lang="en-US" dirty="0" smtClean="0"/>
              <a:t>Allow early intervention to delay the </a:t>
            </a:r>
            <a:r>
              <a:rPr lang="en-US" dirty="0" smtClean="0"/>
              <a:t>disease.</a:t>
            </a:r>
          </a:p>
          <a:p>
            <a:pPr lvl="2"/>
            <a:r>
              <a:rPr lang="en-US" dirty="0" smtClean="0"/>
              <a:t>e.g</a:t>
            </a:r>
            <a:r>
              <a:rPr lang="en-US" dirty="0" smtClean="0"/>
              <a:t>., preventive mastectomy for Angelina Jolie.</a:t>
            </a:r>
            <a:endParaRPr lang="en-US" dirty="0"/>
          </a:p>
          <a:p>
            <a:pPr lvl="1"/>
            <a:r>
              <a:rPr lang="en-US" dirty="0" smtClean="0"/>
              <a:t>Allow “personalized medicine”.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09" y="2775066"/>
            <a:ext cx="1912505" cy="13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23andMe: How It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44821"/>
            <a:ext cx="8048625" cy="3102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25" y="1765301"/>
            <a:ext cx="3317875" cy="13322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61825" y="6396075"/>
            <a:ext cx="2624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http://blog.23andme.com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5200" y="199946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26000" y="3111023"/>
            <a:ext cx="57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new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726000" y="19994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04577" y="2586182"/>
            <a:ext cx="57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new</a:t>
            </a:r>
            <a:endParaRPr lang="en-US" baseline="-25000" dirty="0"/>
          </a:p>
        </p:txBody>
      </p:sp>
      <p:cxnSp>
        <p:nvCxnSpPr>
          <p:cNvPr id="11" name="Straight Arrow Connector 10"/>
          <p:cNvCxnSpPr>
            <a:stCxn id="4" idx="3"/>
            <a:endCxn id="10" idx="1"/>
          </p:cNvCxnSpPr>
          <p:nvPr/>
        </p:nvCxnSpPr>
        <p:spPr>
          <a:xfrm>
            <a:off x="5640092" y="2184134"/>
            <a:ext cx="10859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  <a:endCxn id="12" idx="1"/>
          </p:cNvCxnSpPr>
          <p:nvPr/>
        </p:nvCxnSpPr>
        <p:spPr>
          <a:xfrm>
            <a:off x="7034098" y="2184134"/>
            <a:ext cx="670479" cy="586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87646" y="3480355"/>
            <a:ext cx="1246370" cy="934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  <a:endCxn id="12" idx="1"/>
          </p:cNvCxnSpPr>
          <p:nvPr/>
        </p:nvCxnSpPr>
        <p:spPr>
          <a:xfrm flipV="1">
            <a:off x="7297823" y="2770848"/>
            <a:ext cx="406754" cy="524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5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(Y):</a:t>
            </a:r>
          </a:p>
          <a:p>
            <a:pPr lvl="1"/>
            <a:r>
              <a:rPr lang="en-US" dirty="0" smtClean="0"/>
              <a:t>Phenotyping accuracy? </a:t>
            </a:r>
          </a:p>
          <a:p>
            <a:pPr lvl="1"/>
            <a:r>
              <a:rPr lang="en-US" dirty="0" smtClean="0"/>
              <a:t>E.g., PTSD is “mainly” determined using the CAPS (Clinician Administered </a:t>
            </a:r>
            <a:r>
              <a:rPr lang="en-US" dirty="0"/>
              <a:t>PTSD </a:t>
            </a:r>
            <a:r>
              <a:rPr lang="en-US" dirty="0" smtClean="0"/>
              <a:t>Scale) score.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70" y="3610257"/>
            <a:ext cx="5349535" cy="313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0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Predictor (X):</a:t>
            </a:r>
          </a:p>
          <a:p>
            <a:pPr lvl="1"/>
            <a:r>
              <a:rPr lang="en-US" dirty="0" smtClean="0"/>
              <a:t>Coding of SNPs:</a:t>
            </a:r>
          </a:p>
          <a:p>
            <a:pPr lvl="2"/>
            <a:r>
              <a:rPr lang="en-US" dirty="0" smtClean="0"/>
              <a:t>Genetic models: Additive, dominant, recessive.</a:t>
            </a:r>
          </a:p>
          <a:p>
            <a:pPr lvl="1"/>
            <a:r>
              <a:rPr lang="en-US" dirty="0" smtClean="0"/>
              <a:t>Gene-level summary: </a:t>
            </a:r>
            <a:endParaRPr lang="en-US" dirty="0" smtClean="0"/>
          </a:p>
          <a:p>
            <a:pPr lvl="2"/>
            <a:r>
              <a:rPr lang="en-US" dirty="0" smtClean="0"/>
              <a:t>GRSS</a:t>
            </a:r>
            <a:r>
              <a:rPr lang="en-US" dirty="0" smtClean="0"/>
              <a:t>, PCA, …</a:t>
            </a:r>
          </a:p>
          <a:p>
            <a:pPr lvl="1"/>
            <a:r>
              <a:rPr lang="en-US" dirty="0" smtClean="0"/>
              <a:t>SNP selection?</a:t>
            </a:r>
          </a:p>
          <a:p>
            <a:pPr lvl="1"/>
            <a:r>
              <a:rPr lang="en-US" dirty="0" smtClean="0"/>
              <a:t>Genotyping error?</a:t>
            </a:r>
          </a:p>
          <a:p>
            <a:pPr lvl="1"/>
            <a:r>
              <a:rPr lang="en-US" dirty="0" smtClean="0"/>
              <a:t>Missing genotype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How to impute?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0" y="3566074"/>
            <a:ext cx="3845597" cy="3046267"/>
            <a:chOff x="4562331" y="1525733"/>
            <a:chExt cx="3845597" cy="304626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331" y="1525733"/>
              <a:ext cx="3845597" cy="3046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945745" y="1600200"/>
              <a:ext cx="1385455" cy="1043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2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Independence among </a:t>
            </a:r>
            <a:r>
              <a:rPr lang="en-US" dirty="0" smtClean="0"/>
              <a:t>observations: </a:t>
            </a:r>
          </a:p>
          <a:p>
            <a:pPr lvl="1"/>
            <a:r>
              <a:rPr lang="en-US" dirty="0" smtClean="0"/>
              <a:t>Family-based </a:t>
            </a:r>
            <a:r>
              <a:rPr lang="en-US" dirty="0" smtClean="0"/>
              <a:t>study.</a:t>
            </a:r>
          </a:p>
          <a:p>
            <a:pPr lvl="1"/>
            <a:endParaRPr lang="en-US" dirty="0"/>
          </a:p>
          <a:p>
            <a:r>
              <a:rPr lang="en-US" dirty="0"/>
              <a:t>Covariates:</a:t>
            </a:r>
          </a:p>
          <a:p>
            <a:pPr lvl="1"/>
            <a:r>
              <a:rPr lang="en-US" dirty="0"/>
              <a:t>Age, Gender, Race, …</a:t>
            </a:r>
          </a:p>
          <a:p>
            <a:pPr lvl="1"/>
            <a:r>
              <a:rPr lang="en-US" dirty="0"/>
              <a:t>Accuracy of covariate?</a:t>
            </a:r>
          </a:p>
          <a:p>
            <a:pPr lvl="1"/>
            <a:r>
              <a:rPr lang="en-US" dirty="0" smtClean="0"/>
              <a:t>Admixture?</a:t>
            </a:r>
          </a:p>
          <a:p>
            <a:pPr lvl="1"/>
            <a:r>
              <a:rPr lang="en-US" dirty="0" smtClean="0"/>
              <a:t>Shared </a:t>
            </a:r>
            <a:r>
              <a:rPr lang="en-US" dirty="0"/>
              <a:t>environment?</a:t>
            </a:r>
            <a:endParaRPr lang="en-US" dirty="0" smtClean="0"/>
          </a:p>
        </p:txBody>
      </p:sp>
      <p:pic>
        <p:nvPicPr>
          <p:cNvPr id="8196" name="Picture 4" descr="i-415cf0d20d3c458e5b36e84efca54010-bu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84" y="2348474"/>
            <a:ext cx="3703616" cy="37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127" y="6326045"/>
            <a:ext cx="8525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http://scienceblogs.com/gnxp/2009/02/16/genomic-diversity-historical-i/</a:t>
            </a:r>
          </a:p>
        </p:txBody>
      </p:sp>
    </p:spTree>
    <p:extLst>
      <p:ext uri="{BB962C8B-B14F-4D97-AF65-F5344CB8AC3E}">
        <p14:creationId xmlns:p14="http://schemas.microsoft.com/office/powerpoint/2010/main" val="14253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Limitation of candidate gene studies:</a:t>
            </a:r>
          </a:p>
          <a:p>
            <a:pPr lvl="1"/>
            <a:r>
              <a:rPr lang="en-US" dirty="0" smtClean="0"/>
              <a:t>Hypothesis-based studies.</a:t>
            </a:r>
          </a:p>
          <a:p>
            <a:pPr lvl="1"/>
            <a:r>
              <a:rPr lang="en-US" dirty="0" smtClean="0"/>
              <a:t>We need to figure out good candidates that might contain risk-associated SNPs.</a:t>
            </a:r>
          </a:p>
          <a:p>
            <a:endParaRPr lang="en-US" dirty="0"/>
          </a:p>
          <a:p>
            <a:r>
              <a:rPr lang="en-US" dirty="0" smtClean="0"/>
              <a:t>Alternative: </a:t>
            </a:r>
          </a:p>
          <a:p>
            <a:pPr lvl="1"/>
            <a:r>
              <a:rPr lang="en-US" dirty="0" smtClean="0"/>
              <a:t>Hypothesis-free approach.</a:t>
            </a:r>
          </a:p>
          <a:p>
            <a:pPr lvl="1"/>
            <a:r>
              <a:rPr lang="en-US" dirty="0" smtClean="0"/>
              <a:t>Scan “all” the SNPs on a genome (or large #).</a:t>
            </a:r>
          </a:p>
          <a:p>
            <a:pPr lvl="1"/>
            <a:r>
              <a:rPr lang="en-US" dirty="0" smtClean="0"/>
              <a:t>“Genome-wide association studies (GWAS)”.</a:t>
            </a:r>
          </a:p>
          <a:p>
            <a:pPr lvl="1"/>
            <a:r>
              <a:rPr lang="en-US" dirty="0" smtClean="0"/>
              <a:t>Utilize high throughput microarray (e.g., 1M SNPs).</a:t>
            </a:r>
          </a:p>
        </p:txBody>
      </p:sp>
    </p:spTree>
    <p:extLst>
      <p:ext uri="{BB962C8B-B14F-4D97-AF65-F5344CB8AC3E}">
        <p14:creationId xmlns:p14="http://schemas.microsoft.com/office/powerpoint/2010/main" val="36543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dimensional data analysis:</a:t>
            </a:r>
          </a:p>
          <a:p>
            <a:pPr lvl="1"/>
            <a:r>
              <a:rPr lang="en-US" dirty="0" smtClean="0"/>
              <a:t>In GWAS,</a:t>
            </a:r>
            <a:r>
              <a:rPr lang="en-US" dirty="0"/>
              <a:t> </a:t>
            </a:r>
            <a:r>
              <a:rPr lang="en-US" dirty="0" smtClean="0"/>
              <a:t>p</a:t>
            </a:r>
            <a:r>
              <a:rPr lang="en-US" dirty="0"/>
              <a:t> =</a:t>
            </a:r>
            <a:r>
              <a:rPr lang="en-US" dirty="0" smtClean="0"/>
              <a:t> 10</a:t>
            </a:r>
            <a:r>
              <a:rPr lang="en-US" baseline="30000" dirty="0" smtClean="0"/>
              <a:t>6</a:t>
            </a:r>
            <a:r>
              <a:rPr lang="en-US" dirty="0" smtClean="0"/>
              <a:t> SNPs, while n</a:t>
            </a:r>
            <a:r>
              <a:rPr lang="en-US" dirty="0"/>
              <a:t> </a:t>
            </a:r>
            <a:r>
              <a:rPr lang="en-US" dirty="0" smtClean="0"/>
              <a:t>= 10</a:t>
            </a:r>
            <a:r>
              <a:rPr lang="en-US" baseline="30000" dirty="0" smtClean="0"/>
              <a:t>3</a:t>
            </a:r>
            <a:r>
              <a:rPr lang="en-US" dirty="0" smtClean="0"/>
              <a:t> ~ 10</a:t>
            </a:r>
            <a:r>
              <a:rPr lang="en-US" baseline="30000" dirty="0" smtClean="0"/>
              <a:t>5</a:t>
            </a:r>
            <a:r>
              <a:rPr lang="en-US" dirty="0" smtClean="0"/>
              <a:t> people.</a:t>
            </a:r>
          </a:p>
          <a:p>
            <a:pPr lvl="1"/>
            <a:r>
              <a:rPr lang="en-US" dirty="0" smtClean="0"/>
              <a:t>Interaction among SNPs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10</a:t>
            </a:r>
            <a:r>
              <a:rPr lang="en-US" baseline="30000" dirty="0" smtClean="0"/>
              <a:t>6 </a:t>
            </a:r>
            <a:r>
              <a:rPr lang="en-US" dirty="0" smtClean="0"/>
              <a:t>* (10</a:t>
            </a:r>
            <a:r>
              <a:rPr lang="en-US" baseline="30000" dirty="0" smtClean="0"/>
              <a:t>6</a:t>
            </a:r>
            <a:r>
              <a:rPr lang="en-US" dirty="0"/>
              <a:t> </a:t>
            </a:r>
            <a:r>
              <a:rPr lang="en-US" dirty="0" smtClean="0"/>
              <a:t>- 1 ) / 2!</a:t>
            </a:r>
          </a:p>
          <a:p>
            <a:pPr lvl="1"/>
            <a:r>
              <a:rPr lang="en-US" dirty="0" smtClean="0"/>
              <a:t>Interaction between SNP and environment.</a:t>
            </a:r>
          </a:p>
          <a:p>
            <a:endParaRPr lang="en-US" dirty="0"/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/>
              <a:t>Limited statistical power.</a:t>
            </a:r>
          </a:p>
          <a:p>
            <a:pPr lvl="1"/>
            <a:r>
              <a:rPr lang="en-US" dirty="0" smtClean="0"/>
              <a:t>False discoveries.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40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Binomial Regression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Data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begins again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018" y="2609850"/>
            <a:ext cx="2414733" cy="2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Regression:</a:t>
            </a:r>
            <a:br>
              <a:rPr lang="en-US" dirty="0" smtClean="0"/>
            </a:br>
            <a:r>
              <a:rPr lang="en-US" dirty="0" smtClean="0"/>
              <a:t>Statistical Genetics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BRCA1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739" y="1600200"/>
            <a:ext cx="5029885" cy="4525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6" y="1615785"/>
            <a:ext cx="2800350" cy="971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069" y="6324310"/>
            <a:ext cx="5319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http://www.breastcancer.org/risk/factors/genetics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63738" y="3918456"/>
            <a:ext cx="5029885" cy="52507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Cancer Genome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457" y="1600200"/>
            <a:ext cx="4457700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619" y="2343150"/>
            <a:ext cx="5269902" cy="42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Cancer Genome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544" y="3330759"/>
            <a:ext cx="4457700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307" y="1745464"/>
            <a:ext cx="6708728" cy="43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Cancer Genome Atlas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08" y="1598661"/>
            <a:ext cx="6590145" cy="45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Squamous Cell 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</a:p>
          <a:p>
            <a:pPr lvl="1"/>
            <a:r>
              <a:rPr lang="en-US" dirty="0" smtClean="0"/>
              <a:t>Which genes are differentially expressed (DE) between tumor and normal tissues?</a:t>
            </a:r>
          </a:p>
          <a:p>
            <a:endParaRPr lang="en-US" dirty="0"/>
          </a:p>
          <a:p>
            <a:r>
              <a:rPr lang="en-US" dirty="0" smtClean="0"/>
              <a:t>Reference:</a:t>
            </a:r>
          </a:p>
          <a:p>
            <a:pPr lvl="1"/>
            <a:r>
              <a:rPr lang="en-US" dirty="0" smtClean="0"/>
              <a:t>McCarthy et al. (2012), </a:t>
            </a:r>
            <a:r>
              <a:rPr lang="en-US" i="1" dirty="0" smtClean="0"/>
              <a:t>Nucleic Acids Research</a:t>
            </a:r>
            <a:r>
              <a:rPr lang="en-US" dirty="0" smtClean="0"/>
              <a:t>.</a:t>
            </a:r>
          </a:p>
          <a:p>
            <a:pPr lvl="1"/>
            <a:r>
              <a:rPr lang="en-US" i="1" dirty="0" err="1" smtClean="0"/>
              <a:t>edgeR</a:t>
            </a:r>
            <a:r>
              <a:rPr lang="en-US" dirty="0" smtClean="0"/>
              <a:t> User’s Guide, Section 4.4.</a:t>
            </a:r>
          </a:p>
          <a:p>
            <a:pPr lvl="1"/>
            <a:r>
              <a:rPr lang="en-US" dirty="0" err="1" smtClean="0"/>
              <a:t>Tuch</a:t>
            </a:r>
            <a:r>
              <a:rPr lang="en-US" dirty="0" smtClean="0"/>
              <a:t> et al. (2010), </a:t>
            </a:r>
            <a:r>
              <a:rPr lang="en-US" i="1" dirty="0" err="1" smtClean="0"/>
              <a:t>PLoS</a:t>
            </a:r>
            <a:r>
              <a:rPr lang="en-US" i="1" dirty="0" smtClean="0"/>
              <a:t> One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8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throughput sequencing (HTS) &amp; RNA-</a:t>
            </a:r>
            <a:r>
              <a:rPr lang="en-US" dirty="0" err="1" smtClean="0"/>
              <a:t>seq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Revolutionized genomic studies.</a:t>
            </a:r>
          </a:p>
          <a:p>
            <a:pPr lvl="1"/>
            <a:r>
              <a:rPr lang="en-US" i="1" dirty="0" smtClean="0"/>
              <a:t>de facto </a:t>
            </a:r>
            <a:r>
              <a:rPr lang="en-US" dirty="0" smtClean="0"/>
              <a:t>standard in current genomic studies.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54" y="4220834"/>
            <a:ext cx="7958958" cy="2579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4" y="3475870"/>
            <a:ext cx="31718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Essentially, HTS is a sampling process.</a:t>
            </a:r>
          </a:p>
          <a:p>
            <a:r>
              <a:rPr lang="en-US" dirty="0" smtClean="0"/>
              <a:t>For class (treatment) </a:t>
            </a:r>
            <a:r>
              <a:rPr lang="en-US" i="1" dirty="0" err="1" smtClean="0"/>
              <a:t>i</a:t>
            </a:r>
            <a:r>
              <a:rPr lang="en-US" dirty="0" smtClean="0"/>
              <a:t> &amp; library (replicate) </a:t>
            </a:r>
            <a:r>
              <a:rPr lang="en-US" i="1" dirty="0" smtClean="0"/>
              <a:t>j</a:t>
            </a:r>
            <a:r>
              <a:rPr lang="en-US" dirty="0" smtClean="0"/>
              <a:t> of library size (# reads)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ij</a:t>
            </a:r>
            <a:r>
              <a:rPr lang="en-US" dirty="0"/>
              <a:t>,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615" y="3660247"/>
            <a:ext cx="1651379" cy="6141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2322394" y="3660246"/>
            <a:ext cx="1651379" cy="6141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77051" y="3664500"/>
            <a:ext cx="1651379" cy="6141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</a:t>
            </a:r>
            <a:r>
              <a:rPr lang="en-US" baseline="-25000" dirty="0" smtClean="0"/>
              <a:t>p-1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0830" y="3648725"/>
            <a:ext cx="1651379" cy="6141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Gene</a:t>
            </a:r>
            <a:r>
              <a:rPr lang="en-US" baseline="-25000" dirty="0" err="1" smtClean="0"/>
              <a:t>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17782" y="3278431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…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518615" y="4493704"/>
            <a:ext cx="1651379" cy="61414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λ</a:t>
            </a:r>
            <a:r>
              <a:rPr lang="en-US" baseline="-25000" dirty="0" smtClean="0">
                <a:solidFill>
                  <a:schemeClr val="tx1"/>
                </a:solidFill>
              </a:rPr>
              <a:t>ij,1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2394" y="4493703"/>
            <a:ext cx="1651379" cy="61414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λ</a:t>
            </a:r>
            <a:r>
              <a:rPr lang="en-US" baseline="-25000" dirty="0" smtClean="0">
                <a:solidFill>
                  <a:schemeClr val="tx1"/>
                </a:solidFill>
              </a:rPr>
              <a:t>ij,2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77051" y="4497957"/>
            <a:ext cx="1651379" cy="61414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λ</a:t>
            </a:r>
            <a:r>
              <a:rPr lang="en-US" baseline="-25000" dirty="0" err="1" smtClean="0">
                <a:solidFill>
                  <a:schemeClr val="tx1"/>
                </a:solidFill>
              </a:rPr>
              <a:t>ij</a:t>
            </a:r>
            <a:r>
              <a:rPr lang="en-US" baseline="-25000" dirty="0" smtClean="0">
                <a:solidFill>
                  <a:schemeClr val="tx1"/>
                </a:solidFill>
              </a:rPr>
              <a:t>,(p-1)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0830" y="4482182"/>
            <a:ext cx="1651379" cy="61414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λ</a:t>
            </a:r>
            <a:r>
              <a:rPr lang="en-US" baseline="-25000" dirty="0" err="1" smtClean="0">
                <a:solidFill>
                  <a:schemeClr val="tx1"/>
                </a:solidFill>
              </a:rPr>
              <a:t>ij,p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7698" y="4091734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…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518615" y="5829007"/>
            <a:ext cx="1651379" cy="61414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r>
              <a:rPr lang="en-US" baseline="-25000" dirty="0" smtClean="0">
                <a:solidFill>
                  <a:schemeClr val="tx1"/>
                </a:solidFill>
              </a:rPr>
              <a:t>ij,1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22394" y="5829006"/>
            <a:ext cx="1651379" cy="61414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r>
              <a:rPr lang="en-US" baseline="-25000" dirty="0" smtClean="0">
                <a:solidFill>
                  <a:schemeClr val="tx1"/>
                </a:solidFill>
              </a:rPr>
              <a:t>ij,2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7051" y="5833260"/>
            <a:ext cx="1651379" cy="61414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Y</a:t>
            </a:r>
            <a:r>
              <a:rPr lang="en-US" baseline="-25000" dirty="0" err="1" smtClean="0">
                <a:solidFill>
                  <a:schemeClr val="tx1"/>
                </a:solidFill>
              </a:rPr>
              <a:t>ij</a:t>
            </a:r>
            <a:r>
              <a:rPr lang="en-US" baseline="-25000" dirty="0" smtClean="0">
                <a:solidFill>
                  <a:schemeClr val="tx1"/>
                </a:solidFill>
              </a:rPr>
              <a:t>,(p-1)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80830" y="5817485"/>
            <a:ext cx="1651379" cy="61414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Y</a:t>
            </a:r>
            <a:r>
              <a:rPr lang="en-US" baseline="-25000" dirty="0" err="1" smtClean="0">
                <a:solidFill>
                  <a:schemeClr val="tx1"/>
                </a:solidFill>
              </a:rPr>
              <a:t>ij,p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370" y="5431746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…</a:t>
            </a:r>
            <a:endParaRPr lang="en-US" sz="6000" dirty="0"/>
          </a:p>
        </p:txBody>
      </p:sp>
      <p:cxnSp>
        <p:nvCxnSpPr>
          <p:cNvPr id="21" name="Straight Arrow Connector 20"/>
          <p:cNvCxnSpPr>
            <a:stCxn id="10" idx="2"/>
            <a:endCxn id="15" idx="0"/>
          </p:cNvCxnSpPr>
          <p:nvPr/>
        </p:nvCxnSpPr>
        <p:spPr>
          <a:xfrm>
            <a:off x="1344305" y="5107853"/>
            <a:ext cx="0" cy="721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16" idx="0"/>
          </p:cNvCxnSpPr>
          <p:nvPr/>
        </p:nvCxnSpPr>
        <p:spPr>
          <a:xfrm>
            <a:off x="3148084" y="5107852"/>
            <a:ext cx="0" cy="721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  <a:endCxn id="17" idx="0"/>
          </p:cNvCxnSpPr>
          <p:nvPr/>
        </p:nvCxnSpPr>
        <p:spPr>
          <a:xfrm>
            <a:off x="6002741" y="5112106"/>
            <a:ext cx="0" cy="721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8" idx="0"/>
          </p:cNvCxnSpPr>
          <p:nvPr/>
        </p:nvCxnSpPr>
        <p:spPr>
          <a:xfrm>
            <a:off x="7806520" y="5096331"/>
            <a:ext cx="0" cy="721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(Y</a:t>
            </a:r>
            <a:r>
              <a:rPr lang="en-US" baseline="-25000" dirty="0" smtClean="0"/>
              <a:t>ij,1</a:t>
            </a:r>
            <a:r>
              <a:rPr lang="en-US" dirty="0" smtClean="0"/>
              <a:t>, …,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ij,p</a:t>
            </a:r>
            <a:r>
              <a:rPr lang="en-US" dirty="0" smtClean="0"/>
              <a:t>) ~ </a:t>
            </a:r>
            <a:r>
              <a:rPr lang="en-US" i="1" dirty="0" smtClean="0"/>
              <a:t>Multinomial</a:t>
            </a:r>
            <a:r>
              <a:rPr lang="en-US" dirty="0" smtClean="0"/>
              <a:t>(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ij</a:t>
            </a:r>
            <a:r>
              <a:rPr lang="en-US" dirty="0" smtClean="0"/>
              <a:t>, (</a:t>
            </a:r>
            <a:r>
              <a:rPr lang="el-GR" dirty="0" smtClean="0"/>
              <a:t>λ</a:t>
            </a:r>
            <a:r>
              <a:rPr lang="en-US" baseline="-25000" dirty="0" smtClean="0"/>
              <a:t>ij,1</a:t>
            </a:r>
            <a:r>
              <a:rPr lang="en-US" dirty="0"/>
              <a:t>, …, </a:t>
            </a:r>
            <a:r>
              <a:rPr lang="el-GR" dirty="0" smtClean="0"/>
              <a:t>λ</a:t>
            </a:r>
            <a:r>
              <a:rPr lang="en-US" baseline="-25000" dirty="0" err="1" smtClean="0"/>
              <a:t>ij,p</a:t>
            </a:r>
            <a:r>
              <a:rPr lang="en-US" dirty="0" smtClean="0"/>
              <a:t>) ).</a:t>
            </a:r>
            <a:endParaRPr lang="en-US" dirty="0"/>
          </a:p>
          <a:p>
            <a:r>
              <a:rPr lang="en-US" dirty="0" smtClean="0"/>
              <a:t>For given </a:t>
            </a:r>
            <a:r>
              <a:rPr lang="en-US" dirty="0" smtClean="0"/>
              <a:t>gene, </a:t>
            </a:r>
            <a:r>
              <a:rPr lang="en-US" dirty="0" smtClean="0"/>
              <a:t>we have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ij,g</a:t>
            </a:r>
            <a:r>
              <a:rPr lang="en-US" dirty="0" smtClean="0"/>
              <a:t> </a:t>
            </a:r>
            <a:r>
              <a:rPr lang="en-US" dirty="0" smtClean="0"/>
              <a:t>~ </a:t>
            </a:r>
            <a:r>
              <a:rPr lang="en-US" i="1" dirty="0" smtClean="0"/>
              <a:t>Binomial</a:t>
            </a:r>
            <a:r>
              <a:rPr lang="en-US" dirty="0" smtClean="0"/>
              <a:t>(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ij</a:t>
            </a:r>
            <a:r>
              <a:rPr lang="en-US" dirty="0"/>
              <a:t>, </a:t>
            </a:r>
            <a:r>
              <a:rPr lang="el-GR" dirty="0" smtClean="0"/>
              <a:t>λ</a:t>
            </a:r>
            <a:r>
              <a:rPr lang="en-US" baseline="-25000" dirty="0" err="1" smtClean="0"/>
              <a:t>ij,g</a:t>
            </a:r>
            <a:r>
              <a:rPr lang="en-US" dirty="0" smtClean="0"/>
              <a:t> 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In our case,</a:t>
            </a:r>
          </a:p>
          <a:p>
            <a:pPr lvl="1"/>
            <a:r>
              <a:rPr lang="en-US" dirty="0" err="1" smtClean="0"/>
              <a:t>m</a:t>
            </a:r>
            <a:r>
              <a:rPr lang="en-US" baseline="-25000" dirty="0" err="1" smtClean="0"/>
              <a:t>ij</a:t>
            </a:r>
            <a:r>
              <a:rPr lang="en-US" baseline="-25000" dirty="0" smtClean="0"/>
              <a:t> </a:t>
            </a:r>
            <a:r>
              <a:rPr lang="en-US" dirty="0" smtClean="0"/>
              <a:t>is usually several million.</a:t>
            </a:r>
          </a:p>
          <a:p>
            <a:pPr lvl="1"/>
            <a:r>
              <a:rPr lang="el-GR" dirty="0" smtClean="0"/>
              <a:t>λ</a:t>
            </a:r>
            <a:r>
              <a:rPr lang="en-US" baseline="-25000" dirty="0" err="1" smtClean="0"/>
              <a:t>ij,g</a:t>
            </a:r>
            <a:r>
              <a:rPr lang="en-US" baseline="-25000" dirty="0" smtClean="0"/>
              <a:t> </a:t>
            </a:r>
            <a:r>
              <a:rPr lang="en-US" dirty="0" smtClean="0"/>
              <a:t>close to zero: we have about 20K genes.</a:t>
            </a:r>
          </a:p>
          <a:p>
            <a:pPr lvl="1"/>
            <a:r>
              <a:rPr lang="en-US" dirty="0" err="1" smtClean="0"/>
              <a:t>m</a:t>
            </a:r>
            <a:r>
              <a:rPr lang="en-US" baseline="-25000" dirty="0" err="1" smtClean="0"/>
              <a:t>ij</a:t>
            </a:r>
            <a:r>
              <a:rPr lang="el-GR" dirty="0" smtClean="0"/>
              <a:t>λ</a:t>
            </a:r>
            <a:r>
              <a:rPr lang="en-US" baseline="-25000" dirty="0" err="1" smtClean="0"/>
              <a:t>ij,g</a:t>
            </a:r>
            <a:r>
              <a:rPr lang="en-US" dirty="0" smtClean="0"/>
              <a:t> </a:t>
            </a:r>
            <a:r>
              <a:rPr lang="en-US" dirty="0" smtClean="0"/>
              <a:t>can be assumed to be constant (gene expression level).</a:t>
            </a:r>
          </a:p>
          <a:p>
            <a:r>
              <a:rPr lang="en-US" dirty="0" err="1" smtClean="0"/>
              <a:t>Y</a:t>
            </a:r>
            <a:r>
              <a:rPr lang="en-US" baseline="-25000" dirty="0" err="1" smtClean="0"/>
              <a:t>ij</a:t>
            </a:r>
            <a:r>
              <a:rPr lang="en-US" dirty="0" smtClean="0"/>
              <a:t> can be approximated with </a:t>
            </a:r>
            <a:r>
              <a:rPr lang="en-US" i="1" dirty="0" smtClean="0"/>
              <a:t>Poisson</a:t>
            </a:r>
            <a:r>
              <a:rPr lang="en-US" dirty="0" smtClean="0"/>
              <a:t>(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ij</a:t>
            </a:r>
            <a:r>
              <a:rPr lang="el-GR" dirty="0" smtClean="0"/>
              <a:t>λ</a:t>
            </a:r>
            <a:r>
              <a:rPr lang="en-US" baseline="-25000" dirty="0" err="1" smtClean="0"/>
              <a:t>ij,g</a:t>
            </a:r>
            <a:r>
              <a:rPr lang="en-US" dirty="0" smtClean="0"/>
              <a:t> </a:t>
            </a:r>
            <a:r>
              <a:rPr lang="en-US" dirty="0"/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34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Over-dispersion:</a:t>
            </a:r>
          </a:p>
          <a:p>
            <a:pPr lvl="1"/>
            <a:r>
              <a:rPr lang="en-US" dirty="0" smtClean="0"/>
              <a:t>In practice, biological &amp; technical variability exist and abundance 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ij</a:t>
            </a:r>
            <a:r>
              <a:rPr lang="el-GR" dirty="0" smtClean="0"/>
              <a:t>λ</a:t>
            </a:r>
            <a:r>
              <a:rPr lang="en-US" baseline="-25000" dirty="0" err="1" smtClean="0"/>
              <a:t>ij</a:t>
            </a:r>
            <a:r>
              <a:rPr lang="en-US" dirty="0" smtClean="0"/>
              <a:t>) is not constant between replicates.</a:t>
            </a:r>
          </a:p>
          <a:p>
            <a:pPr lvl="1"/>
            <a:r>
              <a:rPr lang="en-US" dirty="0" smtClean="0"/>
              <a:t>If we assume that true gene abundances follow Gamma distribution between replicates, we have Negative Binomial.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81117"/>
            <a:ext cx="4038600" cy="39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1206" y="6040433"/>
            <a:ext cx="370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Anders et al. (2013), </a:t>
            </a:r>
            <a:r>
              <a:rPr lang="en-US" i="1" dirty="0"/>
              <a:t>Nature Protocols</a:t>
            </a:r>
          </a:p>
        </p:txBody>
      </p:sp>
    </p:spTree>
    <p:extLst>
      <p:ext uri="{BB962C8B-B14F-4D97-AF65-F5344CB8AC3E}">
        <p14:creationId xmlns:p14="http://schemas.microsoft.com/office/powerpoint/2010/main" val="1009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Y: Gene expression measurement.</a:t>
            </a:r>
          </a:p>
          <a:p>
            <a:pPr lvl="1"/>
            <a:r>
              <a:rPr lang="en-US" dirty="0" smtClean="0"/>
              <a:t>Count of reads mapping to each gene.</a:t>
            </a:r>
          </a:p>
          <a:p>
            <a:pPr lvl="1"/>
            <a:r>
              <a:rPr lang="en-US" dirty="0" smtClean="0"/>
              <a:t>Higher counts might imply higher level of gene expression.</a:t>
            </a:r>
          </a:p>
          <a:p>
            <a:endParaRPr lang="en-US" dirty="0"/>
          </a:p>
          <a:p>
            <a:r>
              <a:rPr lang="en-US" dirty="0" smtClean="0"/>
              <a:t>X: Design matrix.</a:t>
            </a:r>
          </a:p>
          <a:p>
            <a:pPr lvl="1"/>
            <a:r>
              <a:rPr lang="en-US" dirty="0" smtClean="0"/>
              <a:t>Tumor vs. normal.</a:t>
            </a:r>
          </a:p>
          <a:p>
            <a:pPr lvl="1"/>
            <a:r>
              <a:rPr lang="en-US" dirty="0"/>
              <a:t>Patient as the block factor.</a:t>
            </a:r>
          </a:p>
          <a:p>
            <a:pPr lvl="1"/>
            <a:r>
              <a:rPr lang="en-US" dirty="0" smtClean="0"/>
              <a:t>[Note] Both </a:t>
            </a:r>
            <a:r>
              <a:rPr lang="en-US" dirty="0"/>
              <a:t>tumor and normal tissues are obtained from each of three patients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12" y="3173272"/>
            <a:ext cx="2838734" cy="182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begins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018" y="2609850"/>
            <a:ext cx="2414733" cy="2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6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</a:t>
            </a:r>
            <a:r>
              <a:rPr lang="en-US" dirty="0"/>
              <a:t>sample size!</a:t>
            </a:r>
          </a:p>
          <a:p>
            <a:pPr lvl="1"/>
            <a:r>
              <a:rPr lang="en-US" dirty="0"/>
              <a:t>We have only 3 samples in each condition (n = 6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This is usually the case in RNA-</a:t>
            </a:r>
            <a:r>
              <a:rPr lang="en-US" dirty="0" err="1" smtClean="0"/>
              <a:t>seq</a:t>
            </a:r>
            <a:r>
              <a:rPr lang="en-US" dirty="0" smtClean="0"/>
              <a:t> studies: cost!</a:t>
            </a:r>
            <a:endParaRPr lang="en-US" dirty="0"/>
          </a:p>
          <a:p>
            <a:pPr lvl="1"/>
            <a:r>
              <a:rPr lang="en-US" dirty="0" smtClean="0"/>
              <a:t>We need to estimate three coefficients </a:t>
            </a:r>
            <a:r>
              <a:rPr lang="en-US" dirty="0" smtClean="0"/>
              <a:t>(</a:t>
            </a:r>
            <a:r>
              <a:rPr lang="el-GR" dirty="0" smtClean="0"/>
              <a:t>β</a:t>
            </a:r>
            <a:r>
              <a:rPr lang="en-US" dirty="0" smtClean="0"/>
              <a:t>) &amp; </a:t>
            </a:r>
            <a:r>
              <a:rPr lang="en-US" dirty="0" smtClean="0"/>
              <a:t>one over-dispersion parameter (</a:t>
            </a:r>
            <a:r>
              <a:rPr lang="el-GR" dirty="0" smtClean="0"/>
              <a:t>φ</a:t>
            </a:r>
            <a:r>
              <a:rPr lang="en-US" baseline="-25000" dirty="0" smtClean="0"/>
              <a:t>g</a:t>
            </a:r>
            <a:r>
              <a:rPr lang="en-US" dirty="0" smtClean="0"/>
              <a:t>) for each gene.</a:t>
            </a:r>
          </a:p>
          <a:p>
            <a:endParaRPr lang="en-US" dirty="0" smtClean="0"/>
          </a:p>
          <a:p>
            <a:r>
              <a:rPr lang="en-US" dirty="0" smtClean="0"/>
              <a:t>Inaccurate estimation can result in low statistical power.</a:t>
            </a:r>
          </a:p>
        </p:txBody>
      </p:sp>
    </p:spTree>
    <p:extLst>
      <p:ext uri="{BB962C8B-B14F-4D97-AF65-F5344CB8AC3E}">
        <p14:creationId xmlns:p14="http://schemas.microsoft.com/office/powerpoint/2010/main" val="674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Estimation of gene-specific over-dispersion parameter is unreliable due to small sample size.</a:t>
            </a:r>
          </a:p>
          <a:p>
            <a:endParaRPr lang="en-US" dirty="0"/>
          </a:p>
          <a:p>
            <a:r>
              <a:rPr lang="en-US" dirty="0" smtClean="0"/>
              <a:t>Fortunately, there might be some information </a:t>
            </a:r>
            <a:r>
              <a:rPr lang="en-US" dirty="0"/>
              <a:t>shared </a:t>
            </a:r>
            <a:r>
              <a:rPr lang="en-US" dirty="0" smtClean="0"/>
              <a:t>among genes, which can improve estimation accuracy.</a:t>
            </a:r>
          </a:p>
          <a:p>
            <a:endParaRPr lang="en-US" dirty="0"/>
          </a:p>
          <a:p>
            <a:r>
              <a:rPr lang="en-US" dirty="0"/>
              <a:t>Robinson &amp; Smyth (2008</a:t>
            </a:r>
            <a:r>
              <a:rPr lang="en-US" dirty="0" smtClean="0"/>
              <a:t>), </a:t>
            </a:r>
            <a:r>
              <a:rPr lang="en-US" i="1" dirty="0" smtClean="0"/>
              <a:t>Biostatistics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Assumed common </a:t>
            </a:r>
            <a:r>
              <a:rPr lang="en-US" dirty="0"/>
              <a:t>over-dispersion parameter for all the </a:t>
            </a:r>
            <a:r>
              <a:rPr lang="en-US" dirty="0" smtClean="0"/>
              <a:t>genes, i.e., </a:t>
            </a:r>
            <a:r>
              <a:rPr lang="el-GR" dirty="0" smtClean="0"/>
              <a:t>φ</a:t>
            </a:r>
            <a:r>
              <a:rPr lang="en-US" baseline="-25000" dirty="0" smtClean="0"/>
              <a:t>g</a:t>
            </a:r>
            <a:r>
              <a:rPr lang="en-US" dirty="0" smtClean="0"/>
              <a:t> = </a:t>
            </a:r>
            <a:r>
              <a:rPr lang="el-GR" dirty="0" smtClean="0"/>
              <a:t>φ</a:t>
            </a:r>
            <a:r>
              <a:rPr lang="en-US" dirty="0" smtClean="0"/>
              <a:t>, for all g. </a:t>
            </a:r>
            <a:r>
              <a:rPr lang="en-US" dirty="0"/>
              <a:t>More stable than gene-specific parameter BUT too strong assumption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Empirical </a:t>
            </a:r>
            <a:r>
              <a:rPr lang="en-US" dirty="0"/>
              <a:t>Bayes approach:</a:t>
            </a:r>
          </a:p>
          <a:p>
            <a:pPr lvl="1"/>
            <a:r>
              <a:rPr lang="en-US" dirty="0"/>
              <a:t>Adaptive strategies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Information sharing across genes.</a:t>
            </a:r>
            <a:endParaRPr lang="en-US" dirty="0"/>
          </a:p>
          <a:p>
            <a:pPr lvl="1"/>
            <a:r>
              <a:rPr lang="en-US" dirty="0"/>
              <a:t>It provides regularization between </a:t>
            </a:r>
            <a:r>
              <a:rPr lang="en-US" dirty="0" smtClean="0"/>
              <a:t>gene-specific estimate (</a:t>
            </a:r>
            <a:r>
              <a:rPr lang="el-GR" dirty="0" smtClean="0"/>
              <a:t>Φ</a:t>
            </a:r>
            <a:r>
              <a:rPr lang="en-US" baseline="-25000" dirty="0" smtClean="0"/>
              <a:t>g</a:t>
            </a:r>
            <a:r>
              <a:rPr lang="en-US" dirty="0" smtClean="0"/>
              <a:t>*) &amp; common estimate (</a:t>
            </a:r>
            <a:r>
              <a:rPr lang="el-GR" dirty="0"/>
              <a:t>Φ</a:t>
            </a:r>
            <a:r>
              <a:rPr lang="en-US" dirty="0" smtClean="0"/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2766" y="4441659"/>
            <a:ext cx="1651379" cy="61414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Φ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0373" y="5373983"/>
            <a:ext cx="1651379" cy="61414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φ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2766" y="6066336"/>
            <a:ext cx="1651379" cy="61414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φ</a:t>
            </a:r>
            <a:r>
              <a:rPr lang="en-US" baseline="-25000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0818" y="5265666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⁞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820130" y="4441659"/>
            <a:ext cx="1651379" cy="61414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φ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0130" y="6066336"/>
            <a:ext cx="1651379" cy="614149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φ</a:t>
            </a:r>
            <a:r>
              <a:rPr lang="en-US" baseline="-25000" dirty="0" smtClean="0">
                <a:solidFill>
                  <a:schemeClr val="tx1"/>
                </a:solidFill>
              </a:rPr>
              <a:t>G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8182" y="5265666"/>
            <a:ext cx="29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⁞</a:t>
            </a:r>
            <a:endParaRPr lang="en-US" sz="3200" dirty="0"/>
          </a:p>
        </p:txBody>
      </p:sp>
      <p:cxnSp>
        <p:nvCxnSpPr>
          <p:cNvPr id="12" name="Straight Arrow Connector 11"/>
          <p:cNvCxnSpPr>
            <a:stCxn id="4" idx="3"/>
            <a:endCxn id="8" idx="1"/>
          </p:cNvCxnSpPr>
          <p:nvPr/>
        </p:nvCxnSpPr>
        <p:spPr>
          <a:xfrm>
            <a:off x="2784145" y="4748734"/>
            <a:ext cx="1035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9" idx="1"/>
          </p:cNvCxnSpPr>
          <p:nvPr/>
        </p:nvCxnSpPr>
        <p:spPr>
          <a:xfrm>
            <a:off x="2784145" y="6373411"/>
            <a:ext cx="10359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  <a:endCxn id="8" idx="3"/>
          </p:cNvCxnSpPr>
          <p:nvPr/>
        </p:nvCxnSpPr>
        <p:spPr>
          <a:xfrm flipH="1" flipV="1">
            <a:off x="5471509" y="4748734"/>
            <a:ext cx="958864" cy="932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1"/>
            <a:endCxn id="9" idx="3"/>
          </p:cNvCxnSpPr>
          <p:nvPr/>
        </p:nvCxnSpPr>
        <p:spPr>
          <a:xfrm flipH="1">
            <a:off x="5471509" y="5681058"/>
            <a:ext cx="958864" cy="692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Likelihood to estimate over-dispersion:</a:t>
            </a:r>
          </a:p>
          <a:p>
            <a:pPr lvl="1"/>
            <a:r>
              <a:rPr lang="en-US" dirty="0" smtClean="0"/>
              <a:t>Robinson &amp; Smyth (2007), </a:t>
            </a:r>
            <a:r>
              <a:rPr lang="en-US" i="1" dirty="0" smtClean="0"/>
              <a:t>Bioinformatics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i="1" dirty="0" smtClean="0"/>
              <a:t>l</a:t>
            </a:r>
            <a:r>
              <a:rPr lang="en-US" dirty="0" smtClean="0"/>
              <a:t>( </a:t>
            </a:r>
            <a:r>
              <a:rPr lang="el-GR" dirty="0" smtClean="0"/>
              <a:t>φ</a:t>
            </a:r>
            <a:r>
              <a:rPr lang="en-US" baseline="-25000" dirty="0" smtClean="0"/>
              <a:t>g</a:t>
            </a:r>
            <a:r>
              <a:rPr lang="en-US" dirty="0"/>
              <a:t> </a:t>
            </a:r>
            <a:r>
              <a:rPr lang="en-US" dirty="0" smtClean="0"/>
              <a:t>) + </a:t>
            </a:r>
            <a:r>
              <a:rPr lang="el-GR" dirty="0" smtClean="0"/>
              <a:t>α</a:t>
            </a:r>
            <a:r>
              <a:rPr lang="en-US" dirty="0"/>
              <a:t> </a:t>
            </a:r>
            <a:r>
              <a:rPr lang="en-US" i="1" dirty="0" err="1" smtClean="0"/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( </a:t>
            </a:r>
            <a:r>
              <a:rPr lang="el-GR" dirty="0" smtClean="0"/>
              <a:t>φ</a:t>
            </a:r>
            <a:r>
              <a:rPr lang="en-US" baseline="-25000" dirty="0"/>
              <a:t>g</a:t>
            </a:r>
            <a:r>
              <a:rPr lang="en-US" dirty="0" smtClean="0"/>
              <a:t> ).</a:t>
            </a:r>
            <a:endParaRPr lang="en-US" dirty="0"/>
          </a:p>
          <a:p>
            <a:pPr lvl="1"/>
            <a:r>
              <a:rPr lang="en-US" dirty="0" smtClean="0"/>
              <a:t>McCarthy et al. (2012), </a:t>
            </a:r>
            <a:r>
              <a:rPr lang="en-US" i="1" dirty="0" smtClean="0"/>
              <a:t>NAR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APL</a:t>
            </a:r>
            <a:r>
              <a:rPr lang="en-US" baseline="-25000" dirty="0" err="1" smtClean="0"/>
              <a:t>g</a:t>
            </a:r>
            <a:r>
              <a:rPr lang="en-US" dirty="0" smtClean="0"/>
              <a:t>( </a:t>
            </a:r>
            <a:r>
              <a:rPr lang="el-GR" dirty="0"/>
              <a:t>φ</a:t>
            </a:r>
            <a:r>
              <a:rPr lang="en-US" baseline="-25000" dirty="0"/>
              <a:t>g</a:t>
            </a:r>
            <a:r>
              <a:rPr lang="en-US" dirty="0"/>
              <a:t> ) + </a:t>
            </a:r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APL</a:t>
            </a:r>
            <a:r>
              <a:rPr lang="en-US" baseline="-25000" dirty="0" err="1" smtClean="0"/>
              <a:t>Sg</a:t>
            </a:r>
            <a:r>
              <a:rPr lang="en-US" dirty="0" smtClean="0"/>
              <a:t>( </a:t>
            </a:r>
            <a:r>
              <a:rPr lang="el-GR" dirty="0"/>
              <a:t>φ</a:t>
            </a:r>
            <a:r>
              <a:rPr lang="en-US" baseline="-25000" dirty="0"/>
              <a:t>g</a:t>
            </a:r>
            <a:r>
              <a:rPr lang="en-US" dirty="0"/>
              <a:t> 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l-GR" dirty="0" smtClean="0"/>
              <a:t>α</a:t>
            </a:r>
            <a:r>
              <a:rPr lang="en-US" dirty="0" smtClean="0"/>
              <a:t> and </a:t>
            </a:r>
            <a:r>
              <a:rPr lang="en-US" dirty="0"/>
              <a:t>G</a:t>
            </a:r>
            <a:r>
              <a:rPr lang="en-US" baseline="-25000" dirty="0"/>
              <a:t>0 </a:t>
            </a:r>
            <a:r>
              <a:rPr lang="en-US" dirty="0" smtClean="0"/>
              <a:t>determine degree of shrinkage of estimates to “prior” &amp; are chosen </a:t>
            </a:r>
            <a:r>
              <a:rPr lang="en-US" dirty="0" smtClean="0"/>
              <a:t>by reflecting degree of confidence about common dispersion.</a:t>
            </a:r>
          </a:p>
          <a:p>
            <a:pPr lvl="1"/>
            <a:r>
              <a:rPr lang="en-US" dirty="0" smtClean="0"/>
              <a:t>Should be higher when dispersions not very different.</a:t>
            </a:r>
          </a:p>
        </p:txBody>
      </p:sp>
    </p:spTree>
    <p:extLst>
      <p:ext uri="{BB962C8B-B14F-4D97-AF65-F5344CB8AC3E}">
        <p14:creationId xmlns:p14="http://schemas.microsoft.com/office/powerpoint/2010/main" val="28747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have 16K genes to investigate DE between tumor and normal tissues, i.e., 16K tests.</a:t>
            </a:r>
          </a:p>
          <a:p>
            <a:endParaRPr lang="en-US" dirty="0"/>
          </a:p>
          <a:p>
            <a:r>
              <a:rPr lang="en-US" dirty="0" smtClean="0"/>
              <a:t>Control for family-wise error rate (FWER).</a:t>
            </a:r>
          </a:p>
          <a:p>
            <a:pPr lvl="1"/>
            <a:r>
              <a:rPr lang="en-US" dirty="0" smtClean="0"/>
              <a:t>P( reject at least one H</a:t>
            </a:r>
            <a:r>
              <a:rPr lang="en-US" baseline="-25000" dirty="0" smtClean="0"/>
              <a:t>0</a:t>
            </a:r>
            <a:r>
              <a:rPr lang="en-US" dirty="0" smtClean="0"/>
              <a:t> | all </a:t>
            </a:r>
            <a:r>
              <a:rPr lang="en-US" dirty="0" smtClean="0"/>
              <a:t>H</a:t>
            </a:r>
            <a:r>
              <a:rPr lang="en-US" baseline="-25000" dirty="0"/>
              <a:t>0</a:t>
            </a:r>
            <a:r>
              <a:rPr lang="en-US" dirty="0" smtClean="0"/>
              <a:t> </a:t>
            </a:r>
            <a:r>
              <a:rPr lang="en-US" dirty="0" smtClean="0"/>
              <a:t>is true ) </a:t>
            </a:r>
            <a:r>
              <a:rPr lang="el-GR" dirty="0"/>
              <a:t>≤ </a:t>
            </a:r>
            <a:r>
              <a:rPr lang="el-GR" dirty="0" smtClean="0"/>
              <a:t>α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Bonferroni</a:t>
            </a:r>
            <a:r>
              <a:rPr lang="en-US" dirty="0" smtClean="0"/>
              <a:t> correction? 0.05 / 16K = 0.000003.</a:t>
            </a:r>
          </a:p>
          <a:p>
            <a:pPr lvl="1"/>
            <a:r>
              <a:rPr lang="en-US" dirty="0" smtClean="0"/>
              <a:t>Almost no gene passes this </a:t>
            </a:r>
            <a:r>
              <a:rPr lang="en-US" dirty="0" smtClean="0"/>
              <a:t>cut-off in RNA-</a:t>
            </a:r>
            <a:r>
              <a:rPr lang="en-US" dirty="0" err="1" smtClean="0"/>
              <a:t>seq</a:t>
            </a:r>
            <a:r>
              <a:rPr lang="en-US" dirty="0" smtClean="0"/>
              <a:t> studies.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FWER too conservative; insufficient statistical power.</a:t>
            </a:r>
          </a:p>
          <a:p>
            <a:pPr lvl="1"/>
            <a:r>
              <a:rPr lang="en-US" dirty="0" smtClean="0"/>
              <a:t>Is such FWER control actually needed?</a:t>
            </a:r>
          </a:p>
          <a:p>
            <a:pPr lvl="1"/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is a hypothesis generating studies.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886" y="1600200"/>
            <a:ext cx="6676228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Testing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16" y="4086225"/>
            <a:ext cx="6477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for False Discovery Rate (FDR).</a:t>
            </a:r>
          </a:p>
          <a:p>
            <a:pPr lvl="1"/>
            <a:r>
              <a:rPr lang="en-US" dirty="0" smtClean="0"/>
              <a:t>FWER: P( V ≥ 1 )</a:t>
            </a:r>
            <a:r>
              <a:rPr lang="en-US" dirty="0"/>
              <a:t> </a:t>
            </a:r>
            <a:r>
              <a:rPr lang="el-GR" dirty="0"/>
              <a:t>≤ </a:t>
            </a:r>
            <a:r>
              <a:rPr lang="el-GR" dirty="0" smtClean="0"/>
              <a:t>α</a:t>
            </a:r>
            <a:r>
              <a:rPr lang="en-US" dirty="0" smtClean="0"/>
              <a:t>: </a:t>
            </a:r>
            <a:r>
              <a:rPr lang="en-US" dirty="0" err="1" smtClean="0"/>
              <a:t>prob</a:t>
            </a:r>
            <a:r>
              <a:rPr lang="en-US" dirty="0" smtClean="0"/>
              <a:t> of at least one mistake.</a:t>
            </a:r>
            <a:endParaRPr lang="en-US" dirty="0" smtClean="0"/>
          </a:p>
          <a:p>
            <a:pPr lvl="1"/>
            <a:r>
              <a:rPr lang="en-US" dirty="0" smtClean="0"/>
              <a:t>FDR: E( V / R ) </a:t>
            </a:r>
            <a:r>
              <a:rPr lang="el-GR" dirty="0"/>
              <a:t>≤ </a:t>
            </a:r>
            <a:r>
              <a:rPr lang="el-GR" dirty="0" smtClean="0"/>
              <a:t>α</a:t>
            </a:r>
            <a:r>
              <a:rPr lang="en-US" dirty="0" smtClean="0"/>
              <a:t>: expecte</a:t>
            </a:r>
            <a:r>
              <a:rPr lang="en-US" dirty="0" smtClean="0"/>
              <a:t>d ratio of mistakes.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174" y="3478213"/>
            <a:ext cx="61531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Properties of FDR: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H</a:t>
            </a:r>
            <a:r>
              <a:rPr lang="en-US" baseline="-25000" dirty="0"/>
              <a:t>0</a:t>
            </a:r>
            <a:r>
              <a:rPr lang="en-US" dirty="0" smtClean="0"/>
              <a:t> </a:t>
            </a:r>
            <a:r>
              <a:rPr lang="en-US" dirty="0" smtClean="0"/>
              <a:t>is true for all genes, FDR = FWER.</a:t>
            </a:r>
          </a:p>
          <a:p>
            <a:pPr lvl="1"/>
            <a:r>
              <a:rPr lang="en-US" dirty="0" smtClean="0"/>
              <a:t>If m</a:t>
            </a:r>
            <a:r>
              <a:rPr lang="en-US" baseline="-25000" dirty="0" smtClean="0"/>
              <a:t>0</a:t>
            </a:r>
            <a:r>
              <a:rPr lang="en-US" dirty="0" smtClean="0"/>
              <a:t> &lt; m, then FDR ≤ FWER.</a:t>
            </a:r>
          </a:p>
          <a:p>
            <a:endParaRPr lang="en-US" dirty="0"/>
          </a:p>
          <a:p>
            <a:r>
              <a:rPr lang="en-US" dirty="0" err="1" smtClean="0"/>
              <a:t>Benjamini</a:t>
            </a:r>
            <a:r>
              <a:rPr lang="en-US" dirty="0" smtClean="0"/>
              <a:t>-Hochberg FDR control procedure: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i="1" dirty="0" smtClean="0"/>
              <a:t>R</a:t>
            </a:r>
            <a:r>
              <a:rPr lang="en-US" dirty="0" smtClean="0"/>
              <a:t>, </a:t>
            </a:r>
            <a:r>
              <a:rPr lang="en-US" i="1" dirty="0" err="1" smtClean="0"/>
              <a:t>p.adjust</a:t>
            </a:r>
            <a:r>
              <a:rPr lang="en-US" i="1" dirty="0" smtClean="0"/>
              <a:t>( </a:t>
            </a:r>
            <a:r>
              <a:rPr lang="en-US" i="1" dirty="0" err="1" smtClean="0"/>
              <a:t>pval</a:t>
            </a:r>
            <a:r>
              <a:rPr lang="en-US" i="1" dirty="0" smtClean="0"/>
              <a:t>, method = “BH” )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1" y="3645561"/>
            <a:ext cx="7847463" cy="18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Squamous Cell Carcinoma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5% FDR, 1268 genes are differentially expressed.</a:t>
            </a:r>
          </a:p>
          <a:p>
            <a:pPr lvl="1"/>
            <a:r>
              <a:rPr lang="en-US" dirty="0" smtClean="0"/>
              <a:t>332 up-regulated &amp; 936 down-regulated in tumor.</a:t>
            </a:r>
          </a:p>
          <a:p>
            <a:endParaRPr lang="en-US" dirty="0"/>
          </a:p>
          <a:p>
            <a:r>
              <a:rPr lang="en-US" dirty="0" smtClean="0"/>
              <a:t>The up-regulated genes in tumors tend to be associated with cell differentiation, cell migration, and tissue morphogenesis.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Response (Y):</a:t>
            </a:r>
          </a:p>
          <a:p>
            <a:pPr lvl="1"/>
            <a:r>
              <a:rPr lang="en-US" dirty="0" smtClean="0"/>
              <a:t>Quantification of gene expression.</a:t>
            </a:r>
            <a:endParaRPr lang="en-US" dirty="0"/>
          </a:p>
          <a:p>
            <a:pPr lvl="1"/>
            <a:r>
              <a:rPr lang="en-US" dirty="0" smtClean="0"/>
              <a:t>Essentially, HTS is a sampling process. The more reads, the more accurate quantification </a:t>
            </a:r>
            <a:r>
              <a:rPr lang="en-US" dirty="0" smtClean="0"/>
              <a:t>we have. </a:t>
            </a:r>
            <a:r>
              <a:rPr lang="en-US" dirty="0" smtClean="0"/>
              <a:t>However, at the time, the higher cost will be.</a:t>
            </a:r>
          </a:p>
          <a:p>
            <a:pPr lvl="1"/>
            <a:r>
              <a:rPr lang="en-US" dirty="0" smtClean="0"/>
              <a:t>However, we also want to increase # replicates to improve statistical power.</a:t>
            </a:r>
            <a:endParaRPr lang="en-US" dirty="0"/>
          </a:p>
          <a:p>
            <a:pPr lvl="1"/>
            <a:r>
              <a:rPr lang="en-US" dirty="0" smtClean="0"/>
              <a:t>Given fixed cost, there is a trade off between more replicates in differential expression test vs. more accurate quantification of gene expression.</a:t>
            </a:r>
          </a:p>
        </p:txBody>
      </p:sp>
    </p:spTree>
    <p:extLst>
      <p:ext uri="{BB962C8B-B14F-4D97-AF65-F5344CB8AC3E}">
        <p14:creationId xmlns:p14="http://schemas.microsoft.com/office/powerpoint/2010/main" val="15358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was famous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4" y="1705262"/>
            <a:ext cx="4019359" cy="3014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69" y="1781923"/>
            <a:ext cx="3917069" cy="3078163"/>
          </a:xfrm>
          <a:prstGeom prst="rect">
            <a:avLst/>
          </a:prstGeom>
        </p:spPr>
      </p:pic>
      <p:pic>
        <p:nvPicPr>
          <p:cNvPr id="1028" name="Picture 4" descr="File:Maleficent-(2014)-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8" y="2137930"/>
            <a:ext cx="3200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king his life complete: Brad Pitt says his six children with wife Angelina Jolie make him feel like the richest man al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17" y="3102319"/>
            <a:ext cx="4173875" cy="35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Response (Y):</a:t>
            </a:r>
          </a:p>
          <a:p>
            <a:pPr lvl="1"/>
            <a:r>
              <a:rPr lang="en-US" dirty="0" smtClean="0"/>
              <a:t>Quantification of gene expression.</a:t>
            </a:r>
          </a:p>
          <a:p>
            <a:pPr lvl="1"/>
            <a:r>
              <a:rPr lang="en-US" dirty="0" smtClean="0"/>
              <a:t>Mapping, annotation, novel transcriptome, isoform-level analysis,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4058574"/>
            <a:ext cx="45053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Models in Bioinformatics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Spring 2016</a:t>
            </a:r>
          </a:p>
          <a:p>
            <a:r>
              <a:rPr lang="en-US" dirty="0" smtClean="0"/>
              <a:t>“Statistical Methods in Bioinformatics”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Coverage: Genomics/Genetics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blog.genohub.com/wp-content/uploads/2014/11/chip-seq-pea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32699" cy="27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07" y="3094180"/>
            <a:ext cx="4413293" cy="3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Coverage: Software/DB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genomics.soe.ucsc.edu/sites/default/files/browsershot_genbro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515559"/>
            <a:ext cx="547687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6643908" cy="3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Coverage: Statistical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1600200"/>
            <a:ext cx="3857625" cy="471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05037"/>
            <a:ext cx="39719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290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GLM works as powerful tools and are widely utilized in genetics and genomics.</a:t>
            </a:r>
          </a:p>
          <a:p>
            <a:endParaRPr lang="en-US" dirty="0"/>
          </a:p>
          <a:p>
            <a:r>
              <a:rPr lang="en-US" dirty="0" smtClean="0"/>
              <a:t>High dimensionality is a big issue, especially, </a:t>
            </a:r>
            <a:r>
              <a:rPr lang="en-US" dirty="0" smtClean="0"/>
              <a:t>(1) low </a:t>
            </a:r>
            <a:r>
              <a:rPr lang="en-US" dirty="0" smtClean="0"/>
              <a:t>statistical </a:t>
            </a:r>
            <a:r>
              <a:rPr lang="en-US" dirty="0" smtClean="0"/>
              <a:t>power, (2) </a:t>
            </a:r>
            <a:r>
              <a:rPr lang="en-US" dirty="0" smtClean="0"/>
              <a:t>false </a:t>
            </a:r>
            <a:r>
              <a:rPr lang="en-US" dirty="0" smtClean="0"/>
              <a:t>discoveries, (3) computation, (4) </a:t>
            </a:r>
            <a:r>
              <a:rPr lang="en-US" dirty="0" err="1" smtClean="0"/>
              <a:t>asymptotics</a:t>
            </a:r>
            <a:r>
              <a:rPr lang="en-US" dirty="0" smtClean="0"/>
              <a:t>, &amp; (5) QC.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Information sharing &amp; regularization are powerful approaches to address this issue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29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Correlation among SNPs: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5" y="2275954"/>
            <a:ext cx="7421418" cy="385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7956" y="6320043"/>
            <a:ext cx="393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Dick et al. (2011), </a:t>
            </a:r>
            <a:r>
              <a:rPr lang="fr-FR" i="1" dirty="0" err="1"/>
              <a:t>Frontiers</a:t>
            </a:r>
            <a:r>
              <a:rPr lang="fr-FR" i="1" dirty="0"/>
              <a:t> in </a:t>
            </a:r>
            <a:r>
              <a:rPr lang="fr-FR" i="1" dirty="0" err="1"/>
              <a:t>Psychiatry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181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 also became famous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0" y="1506063"/>
            <a:ext cx="6955130" cy="495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00" y="3985795"/>
            <a:ext cx="4414950" cy="107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00" y="5056829"/>
            <a:ext cx="4290655" cy="140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00" y="1667137"/>
            <a:ext cx="4179788" cy="231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4440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http://www.nytimes.com/2013/05/14/opinion/my-medical-choice.html?_r=0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2183980"/>
            <a:ext cx="1360264" cy="35518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00162" y="2648876"/>
            <a:ext cx="2427768" cy="35518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3287" y="5756412"/>
            <a:ext cx="2427768" cy="35518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3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Utilization of prior biological knowledge:</a:t>
            </a:r>
          </a:p>
        </p:txBody>
      </p:sp>
      <p:pic>
        <p:nvPicPr>
          <p:cNvPr id="4100" name="Picture 4" descr="http://genocanyon.med.yale.edu/figures/Figure2B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3" y="2749117"/>
            <a:ext cx="8538729" cy="254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9743" y="5786910"/>
            <a:ext cx="4364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Lu et al. (2015), </a:t>
            </a:r>
            <a:r>
              <a:rPr lang="en-US" i="1" dirty="0" smtClean="0"/>
              <a:t>Nature Scientific Reports</a:t>
            </a:r>
          </a:p>
          <a:p>
            <a:r>
              <a:rPr lang="en-US" dirty="0" smtClean="0"/>
              <a:t>http</a:t>
            </a:r>
            <a:r>
              <a:rPr lang="en-US" dirty="0"/>
              <a:t>://genocanyon.med.yale.edu/index.html</a:t>
            </a:r>
          </a:p>
        </p:txBody>
      </p:sp>
    </p:spTree>
    <p:extLst>
      <p:ext uri="{BB962C8B-B14F-4D97-AF65-F5344CB8AC3E}">
        <p14:creationId xmlns:p14="http://schemas.microsoft.com/office/powerpoint/2010/main" val="30828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Utilization of prior biological knowledge: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0" y="2535872"/>
            <a:ext cx="5347854" cy="344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9743" y="6248710"/>
            <a:ext cx="335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Zhang et al. (2014), </a:t>
            </a:r>
            <a:r>
              <a:rPr lang="en-US" i="1" dirty="0" smtClean="0"/>
              <a:t>BMC Genetics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430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BRCA1 Gene?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739" y="1600200"/>
            <a:ext cx="5029885" cy="4525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6" y="1615785"/>
            <a:ext cx="2800350" cy="971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069" y="6324310"/>
            <a:ext cx="5319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http://www.breastcancer.org/risk/factors/genetics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5190836" y="4396510"/>
            <a:ext cx="2512291" cy="24014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Nucleotide Polymorphism (SNP)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095" y="4279755"/>
            <a:ext cx="3438756" cy="1846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50471" y="6064287"/>
            <a:ext cx="2406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biogeniq.ca</a:t>
            </a:r>
            <a:r>
              <a:rPr lang="en-US" dirty="0"/>
              <a:t>/</a:t>
            </a:r>
            <a:r>
              <a:rPr lang="en-US" dirty="0" err="1"/>
              <a:t>snp</a:t>
            </a:r>
            <a:r>
              <a:rPr lang="en-US" dirty="0"/>
              <a:t>/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828107"/>
            <a:ext cx="2378096" cy="25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51" y="1634156"/>
            <a:ext cx="2911043" cy="255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55000" y="6066350"/>
            <a:ext cx="2122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Laird &amp; Lange (2011)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546893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Diploid</a:t>
            </a:r>
            <a:endParaRPr lang="en-US" dirty="0"/>
          </a:p>
        </p:txBody>
      </p:sp>
      <p:pic>
        <p:nvPicPr>
          <p:cNvPr id="1026" name="Picture 2" descr="http://biologydiva.pbworks.com/f/1320726539/D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9" y="1600200"/>
            <a:ext cx="4104147" cy="220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266" y="6419872"/>
            <a:ext cx="9017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http://biologydiva.pbworks.com/w/page/47793659/Chapter%209</a:t>
            </a:r>
          </a:p>
        </p:txBody>
      </p:sp>
    </p:spTree>
    <p:extLst>
      <p:ext uri="{BB962C8B-B14F-4D97-AF65-F5344CB8AC3E}">
        <p14:creationId xmlns:p14="http://schemas.microsoft.com/office/powerpoint/2010/main" val="17601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2158999"/>
            <a:ext cx="1912505" cy="1303981"/>
          </a:xfrm>
          <a:prstGeom prst="rect">
            <a:avLst/>
          </a:prstGeom>
        </p:spPr>
      </p:pic>
      <p:pic>
        <p:nvPicPr>
          <p:cNvPr id="3074" name="Picture 2" descr="http://assets.makers.com/maker/Anne_Wojcicki_IMG_5679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83" y="1817267"/>
            <a:ext cx="2848552" cy="15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50347" y="3382897"/>
            <a:ext cx="1507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Anne </a:t>
            </a:r>
            <a:r>
              <a:rPr lang="en-US" dirty="0" err="1" smtClean="0"/>
              <a:t>Wojcicki</a:t>
            </a:r>
            <a:endParaRPr lang="en-US" dirty="0"/>
          </a:p>
        </p:txBody>
      </p:sp>
      <p:pic>
        <p:nvPicPr>
          <p:cNvPr id="3076" name="Picture 4" descr="https://upload.wikimedia.org/wikipedia/commons/a/a2/Sergey_Brin_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82" y="3934856"/>
            <a:ext cx="1802519" cy="23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50347" y="6285476"/>
            <a:ext cx="124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Sergey </a:t>
            </a:r>
            <a:r>
              <a:rPr lang="en-US" dirty="0" err="1"/>
              <a:t>Brin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5941497"/>
            <a:ext cx="3862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http://www.makers.com/anne-wojcicki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6310829"/>
            <a:ext cx="413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https://en.wikipedia.org/wiki/Sergey_Brin</a:t>
            </a:r>
          </a:p>
        </p:txBody>
      </p:sp>
      <p:pic>
        <p:nvPicPr>
          <p:cNvPr id="3078" name="Picture 6" descr="http://2.bp.blogspot.com/-ZVxEkrY04Fs/U15D5uCL-xI/AAAAAAAAOdQ/pJ-Wc99LmPY/s1600/logo_col_874x28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99" y="4175108"/>
            <a:ext cx="2724006" cy="9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1691</Words>
  <Application>Microsoft Office PowerPoint</Application>
  <PresentationFormat>On-screen Show (4:3)</PresentationFormat>
  <Paragraphs>340</Paragraphs>
  <Slides>61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Applications of GLMs  in Genetics and Genomics</vt:lpstr>
      <vt:lpstr>Table of Contents</vt:lpstr>
      <vt:lpstr>Logistic Regression: Statistical Genetics</vt:lpstr>
      <vt:lpstr>The Story begins with…</vt:lpstr>
      <vt:lpstr>She was famous for…</vt:lpstr>
      <vt:lpstr>Recently also became famous for…</vt:lpstr>
      <vt:lpstr>BRCA1 Gene?</vt:lpstr>
      <vt:lpstr>Single Nucleotide Polymorphism (SNP)</vt:lpstr>
      <vt:lpstr>Another Story…</vt:lpstr>
      <vt:lpstr>23andMe: Risk Prediction</vt:lpstr>
      <vt:lpstr>23andMe: Now..</vt:lpstr>
      <vt:lpstr>PTSD</vt:lpstr>
      <vt:lpstr>PTSD: Research Question</vt:lpstr>
      <vt:lpstr>PTSD</vt:lpstr>
      <vt:lpstr>PTSD: Data Description</vt:lpstr>
      <vt:lpstr>PTSD: Data Description</vt:lpstr>
      <vt:lpstr>Data Structure</vt:lpstr>
      <vt:lpstr>Data Analysis: Association mapping</vt:lpstr>
      <vt:lpstr>PTSD: Association mapping</vt:lpstr>
      <vt:lpstr>PTSD: Association mapping</vt:lpstr>
      <vt:lpstr>Data Analysis: Risk prediction</vt:lpstr>
      <vt:lpstr>23andMe: How It Works?</vt:lpstr>
      <vt:lpstr>Issues</vt:lpstr>
      <vt:lpstr>Issues</vt:lpstr>
      <vt:lpstr>Issues</vt:lpstr>
      <vt:lpstr>Statistical Issues</vt:lpstr>
      <vt:lpstr>Statistical Issues</vt:lpstr>
      <vt:lpstr>Negative Binomial Regression: RNA-Seq Data Analysis</vt:lpstr>
      <vt:lpstr>The story begins again with…</vt:lpstr>
      <vt:lpstr>BRCA1 Gene</vt:lpstr>
      <vt:lpstr>The Cancer Genome Atlas</vt:lpstr>
      <vt:lpstr>The Cancer Genome Atlas</vt:lpstr>
      <vt:lpstr>The Cancer Genome Atlas</vt:lpstr>
      <vt:lpstr>Oral Squamous Cell Carcinoma</vt:lpstr>
      <vt:lpstr>RNA-seq</vt:lpstr>
      <vt:lpstr>RNA-seq</vt:lpstr>
      <vt:lpstr>RNA-seq</vt:lpstr>
      <vt:lpstr>RNA-seq</vt:lpstr>
      <vt:lpstr>Data Structure</vt:lpstr>
      <vt:lpstr>Estimation</vt:lpstr>
      <vt:lpstr>Estimation</vt:lpstr>
      <vt:lpstr>Estimation</vt:lpstr>
      <vt:lpstr>Estimation</vt:lpstr>
      <vt:lpstr>Multiple Testing</vt:lpstr>
      <vt:lpstr>Multiple Testing</vt:lpstr>
      <vt:lpstr>Multiple Testing</vt:lpstr>
      <vt:lpstr>Multiple Testing</vt:lpstr>
      <vt:lpstr>Oral Squamous Cell Carcinoma</vt:lpstr>
      <vt:lpstr>Issues</vt:lpstr>
      <vt:lpstr>Issues</vt:lpstr>
      <vt:lpstr>Statistical Models in Bioinformatics</vt:lpstr>
      <vt:lpstr>PowerPoint Presentation</vt:lpstr>
      <vt:lpstr>Coverage: Genomics/Genetics</vt:lpstr>
      <vt:lpstr>Coverage: Software/DB</vt:lpstr>
      <vt:lpstr>Coverage: Statistical Models</vt:lpstr>
      <vt:lpstr>Take Home Messages</vt:lpstr>
      <vt:lpstr>PowerPoint Presentation</vt:lpstr>
      <vt:lpstr>PowerPoint Presentation</vt:lpstr>
      <vt:lpstr>Statistical Issues</vt:lpstr>
      <vt:lpstr>Statistical Issues</vt:lpstr>
      <vt:lpstr>Statistical Issues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GLM in Statistical Genetics and Genomics</dc:title>
  <dc:creator>Dongjun Chung</dc:creator>
  <cp:lastModifiedBy>Dongjun Chung</cp:lastModifiedBy>
  <cp:revision>364</cp:revision>
  <dcterms:created xsi:type="dcterms:W3CDTF">2015-07-08T03:51:29Z</dcterms:created>
  <dcterms:modified xsi:type="dcterms:W3CDTF">2015-07-13T15:45:18Z</dcterms:modified>
</cp:coreProperties>
</file>