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9" r:id="rId4"/>
    <p:sldId id="273" r:id="rId5"/>
    <p:sldId id="260" r:id="rId6"/>
    <p:sldId id="261" r:id="rId7"/>
    <p:sldId id="262" r:id="rId8"/>
    <p:sldId id="274" r:id="rId9"/>
    <p:sldId id="267" r:id="rId10"/>
    <p:sldId id="263" r:id="rId11"/>
    <p:sldId id="264" r:id="rId12"/>
    <p:sldId id="269" r:id="rId13"/>
    <p:sldId id="268" r:id="rId14"/>
    <p:sldId id="271" r:id="rId15"/>
    <p:sldId id="272" r:id="rId16"/>
    <p:sldId id="266" r:id="rId17"/>
    <p:sldId id="270" r:id="rId18"/>
    <p:sldId id="258" r:id="rId19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439" autoAdjust="0"/>
  </p:normalViewPr>
  <p:slideViewPr>
    <p:cSldViewPr>
      <p:cViewPr varScale="1">
        <p:scale>
          <a:sx n="93" d="100"/>
          <a:sy n="93" d="100"/>
        </p:scale>
        <p:origin x="-22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63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064" y="-108"/>
      </p:cViewPr>
      <p:guideLst>
        <p:guide orient="horz" pos="2932"/>
        <p:guide pos="221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EBC119-50AB-46AD-A3A0-74D87F135624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4B6D32-DD8E-4D04-A3C8-6519CC0A8F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200"/>
            </a:lvl1pPr>
          </a:lstStyle>
          <a:p>
            <a:fld id="{7F9123C4-02DF-437D-873A-03D4E63C6BF8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7" tIns="46659" rIns="93317" bIns="4665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17" tIns="46659" rIns="93317" bIns="4665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200"/>
            </a:lvl1pPr>
          </a:lstStyle>
          <a:p>
            <a:fld id="{B9C0E59C-234C-473E-B694-FA75C4648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E59C-234C-473E-B694-FA75C46489F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E59C-234C-473E-B694-FA75C46489F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E59C-234C-473E-B694-FA75C46489F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E59C-234C-473E-B694-FA75C46489F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E59C-234C-473E-B694-FA75C46489F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E59C-234C-473E-B694-FA75C46489F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E59C-234C-473E-B694-FA75C46489F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E59C-234C-473E-B694-FA75C46489F2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E59C-234C-473E-B694-FA75C46489F2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E59C-234C-473E-B694-FA75C46489F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E59C-234C-473E-B694-FA75C46489F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E59C-234C-473E-B694-FA75C46489F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E59C-234C-473E-B694-FA75C46489F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E59C-234C-473E-B694-FA75C46489F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E59C-234C-473E-B694-FA75C46489F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E59C-234C-473E-B694-FA75C46489F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0E59C-234C-473E-B694-FA75C46489F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sctr.musc.edu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redcap-users-request@musc.edu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edcap@musc.ed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edcap.musc.edu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REDCap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Research Electronic Data Capture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Amy Wahlquist</a:t>
            </a:r>
          </a:p>
          <a:p>
            <a:r>
              <a:rPr lang="en-US" dirty="0" smtClean="0"/>
              <a:t>February </a:t>
            </a:r>
            <a:r>
              <a:rPr lang="en-US" dirty="0" smtClean="0"/>
              <a:t>12, 2014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When Creating Forms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Drag and drop </a:t>
            </a:r>
            <a:r>
              <a:rPr lang="en-US" dirty="0" smtClean="0"/>
              <a:t>variables to reorder</a:t>
            </a:r>
            <a:endParaRPr lang="en-US" dirty="0" smtClean="0"/>
          </a:p>
          <a:p>
            <a:r>
              <a:rPr lang="en-US" dirty="0" smtClean="0"/>
              <a:t>Copy/edit to make quick copies of similar variables</a:t>
            </a:r>
          </a:p>
          <a:p>
            <a:pPr lvl="1"/>
            <a:r>
              <a:rPr lang="en-US" dirty="0" smtClean="0"/>
              <a:t>Note that when “copy” is used, the variable name is generated and may need be changed</a:t>
            </a:r>
          </a:p>
          <a:p>
            <a:r>
              <a:rPr lang="en-US" dirty="0" smtClean="0"/>
              <a:t>Download data dictionary to Excel file to make changes and then upload new data dictionary  - for large number of similar changes</a:t>
            </a:r>
          </a:p>
          <a:p>
            <a:r>
              <a:rPr lang="en-US" dirty="0" smtClean="0"/>
              <a:t>Multiple choice options creates numeric values for options “behind the scenes”</a:t>
            </a:r>
          </a:p>
          <a:p>
            <a:pPr lvl="1"/>
            <a:r>
              <a:rPr lang="en-US" dirty="0" smtClean="0"/>
              <a:t>Always starts at 1 and increases</a:t>
            </a:r>
          </a:p>
          <a:p>
            <a:pPr lvl="1"/>
            <a:r>
              <a:rPr lang="en-US" dirty="0" smtClean="0"/>
              <a:t>Can force values you want</a:t>
            </a:r>
          </a:p>
          <a:p>
            <a:pPr lvl="1"/>
            <a:r>
              <a:rPr lang="en-US" dirty="0" smtClean="0"/>
              <a:t>Be consistent</a:t>
            </a:r>
            <a:r>
              <a:rPr lang="en-US" dirty="0" smtClean="0"/>
              <a:t>!! (for missing, n/a, etc)</a:t>
            </a:r>
            <a:endParaRPr lang="en-US" dirty="0" smtClean="0"/>
          </a:p>
          <a:p>
            <a:r>
              <a:rPr lang="en-US" dirty="0" smtClean="0"/>
              <a:t>Print CRFs after creating database to have a “hard copy</a:t>
            </a:r>
            <a:r>
              <a:rPr lang="en-US" dirty="0" smtClean="0"/>
              <a:t>” (these won’t show the branching logic or calculations but will show all variables on a form)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Cannot force entering data in certain units (</a:t>
            </a:r>
            <a:r>
              <a:rPr lang="en-US" dirty="0" err="1" smtClean="0"/>
              <a:t>kgs</a:t>
            </a:r>
            <a:r>
              <a:rPr lang="en-US" dirty="0" smtClean="0"/>
              <a:t>, lbs)</a:t>
            </a:r>
          </a:p>
          <a:p>
            <a:pPr lvl="1"/>
            <a:r>
              <a:rPr lang="en-US" dirty="0" smtClean="0"/>
              <a:t>Add a field note to remind the data entry person</a:t>
            </a:r>
          </a:p>
          <a:p>
            <a:r>
              <a:rPr lang="en-US" dirty="0" smtClean="0"/>
              <a:t>Calculations will remain missing if any of the variables used to create it are missing</a:t>
            </a:r>
          </a:p>
          <a:p>
            <a:r>
              <a:rPr lang="en-US" dirty="0" smtClean="0"/>
              <a:t>Creating adverse event forms - still not a great way to do </a:t>
            </a:r>
            <a:r>
              <a:rPr lang="en-US" dirty="0" smtClean="0"/>
              <a:t>this</a:t>
            </a:r>
          </a:p>
          <a:p>
            <a:pPr lvl="1"/>
            <a:r>
              <a:rPr lang="en-US" dirty="0" smtClean="0"/>
              <a:t>Create one form with lots of branching</a:t>
            </a:r>
          </a:p>
          <a:p>
            <a:pPr lvl="1"/>
            <a:r>
              <a:rPr lang="en-US" dirty="0" smtClean="0"/>
              <a:t>Create more than one form (one for each potential AE)</a:t>
            </a:r>
          </a:p>
          <a:p>
            <a:pPr lvl="1"/>
            <a:r>
              <a:rPr lang="en-US" dirty="0" smtClean="0"/>
              <a:t>Other suggestions??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Longitudinal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Define events</a:t>
            </a:r>
          </a:p>
          <a:p>
            <a:pPr lvl="1"/>
            <a:r>
              <a:rPr lang="en-US" dirty="0" smtClean="0"/>
              <a:t>If you use the same # days offset (1,1,1, etc), events will be alphabetized</a:t>
            </a:r>
          </a:p>
          <a:p>
            <a:pPr lvl="1"/>
            <a:r>
              <a:rPr lang="en-US" dirty="0" smtClean="0"/>
              <a:t>Create arms if necessary (different schedule of events)</a:t>
            </a:r>
          </a:p>
          <a:p>
            <a:r>
              <a:rPr lang="en-US" dirty="0" smtClean="0"/>
              <a:t>Designate instruments for events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Only available for longitudinal</a:t>
            </a:r>
          </a:p>
          <a:p>
            <a:r>
              <a:rPr lang="en-US" dirty="0" smtClean="0"/>
              <a:t>Must enable </a:t>
            </a:r>
            <a:r>
              <a:rPr lang="en-US" dirty="0" smtClean="0"/>
              <a:t>“Scheduling Module</a:t>
            </a:r>
            <a:r>
              <a:rPr lang="en-US" dirty="0" smtClean="0"/>
              <a:t>”</a:t>
            </a:r>
            <a:endParaRPr lang="en-US" dirty="0" smtClean="0"/>
          </a:p>
          <a:p>
            <a:r>
              <a:rPr lang="en-US" dirty="0" smtClean="0"/>
              <a:t>Scheduling</a:t>
            </a:r>
          </a:p>
          <a:p>
            <a:pPr lvl="1"/>
            <a:r>
              <a:rPr lang="en-US" dirty="0" smtClean="0"/>
              <a:t>Generate schedule for each patient based on </a:t>
            </a:r>
            <a:r>
              <a:rPr lang="en-US" dirty="0" smtClean="0"/>
              <a:t>event design</a:t>
            </a:r>
            <a:endParaRPr lang="en-US" dirty="0" smtClean="0"/>
          </a:p>
          <a:p>
            <a:pPr lvl="1"/>
            <a:r>
              <a:rPr lang="en-US" dirty="0" smtClean="0"/>
              <a:t>Modify/add visits as needed</a:t>
            </a:r>
          </a:p>
          <a:p>
            <a:pPr lvl="1"/>
            <a:r>
              <a:rPr lang="en-US" dirty="0" smtClean="0"/>
              <a:t>Can print for records</a:t>
            </a:r>
          </a:p>
          <a:p>
            <a:r>
              <a:rPr lang="en-US" dirty="0" smtClean="0"/>
              <a:t>Calendar tool</a:t>
            </a:r>
          </a:p>
          <a:p>
            <a:pPr lvl="1"/>
            <a:r>
              <a:rPr lang="en-US" dirty="0" smtClean="0"/>
              <a:t>Add other events – per patient or in general</a:t>
            </a:r>
          </a:p>
          <a:p>
            <a:pPr lvl="1"/>
            <a:r>
              <a:rPr lang="en-US" dirty="0" smtClean="0"/>
              <a:t>Agenda (upcoming for all patients)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Export/Import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Export</a:t>
            </a:r>
          </a:p>
          <a:p>
            <a:pPr lvl="1"/>
            <a:r>
              <a:rPr lang="en-US" dirty="0" smtClean="0"/>
              <a:t>“Simple” takes all variables (that you have permission to download)</a:t>
            </a:r>
          </a:p>
          <a:p>
            <a:pPr lvl="1"/>
            <a:r>
              <a:rPr lang="en-US" dirty="0" smtClean="0"/>
              <a:t>“Advanced”</a:t>
            </a:r>
          </a:p>
          <a:p>
            <a:pPr lvl="2"/>
            <a:r>
              <a:rPr lang="en-US" dirty="0" smtClean="0"/>
              <a:t>Choose forms/variables to export</a:t>
            </a:r>
          </a:p>
          <a:p>
            <a:pPr lvl="2"/>
            <a:r>
              <a:rPr lang="en-US" dirty="0" smtClean="0"/>
              <a:t>De-identification options</a:t>
            </a:r>
          </a:p>
          <a:p>
            <a:pPr lvl="1"/>
            <a:r>
              <a:rPr lang="en-US" dirty="0" smtClean="0"/>
              <a:t>Citation notice</a:t>
            </a:r>
          </a:p>
          <a:p>
            <a:pPr lvl="1"/>
            <a:r>
              <a:rPr lang="en-US" dirty="0" smtClean="0"/>
              <a:t>Software – need to download all files provided</a:t>
            </a:r>
          </a:p>
          <a:p>
            <a:pPr lvl="2"/>
            <a:r>
              <a:rPr lang="en-US" dirty="0" smtClean="0"/>
              <a:t>Excel, SPSS, SAS , R,  STATA</a:t>
            </a:r>
          </a:p>
          <a:p>
            <a:r>
              <a:rPr lang="en-US" dirty="0" smtClean="0"/>
              <a:t>Data import</a:t>
            </a:r>
          </a:p>
          <a:p>
            <a:pPr lvl="1"/>
            <a:r>
              <a:rPr lang="en-US" dirty="0" smtClean="0"/>
              <a:t>Data must be in same format as </a:t>
            </a:r>
            <a:r>
              <a:rPr lang="en-US" dirty="0" err="1" smtClean="0"/>
              <a:t>REDCap</a:t>
            </a:r>
            <a:r>
              <a:rPr lang="en-US" dirty="0" smtClean="0"/>
              <a:t> database (.</a:t>
            </a:r>
            <a:r>
              <a:rPr lang="en-US" dirty="0" err="1" smtClean="0"/>
              <a:t>csv</a:t>
            </a:r>
            <a:r>
              <a:rPr lang="en-US" dirty="0" smtClean="0"/>
              <a:t> </a:t>
            </a:r>
            <a:r>
              <a:rPr lang="en-US" dirty="0" smtClean="0"/>
              <a:t>file and variables in the same order)</a:t>
            </a:r>
            <a:endParaRPr lang="en-US" dirty="0" smtClean="0"/>
          </a:p>
          <a:p>
            <a:pPr lvl="1"/>
            <a:r>
              <a:rPr lang="en-US" dirty="0" smtClean="0"/>
              <a:t>Won’t create variables – only import data into existing variables</a:t>
            </a:r>
          </a:p>
          <a:p>
            <a:pPr lvl="1"/>
            <a:r>
              <a:rPr lang="en-US" dirty="0" smtClean="0"/>
              <a:t>**This is different from the data dictionary upload which </a:t>
            </a:r>
            <a:r>
              <a:rPr lang="en-US" i="1" u="sng" dirty="0" smtClean="0"/>
              <a:t>will create variables</a:t>
            </a:r>
            <a:r>
              <a:rPr lang="en-US" dirty="0" smtClean="0"/>
              <a:t>**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Tools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comparison </a:t>
            </a:r>
            <a:r>
              <a:rPr lang="en-US" dirty="0" smtClean="0"/>
              <a:t>tool (compares 2 records currently in a database)</a:t>
            </a:r>
            <a:endParaRPr lang="en-US" dirty="0" smtClean="0"/>
          </a:p>
          <a:p>
            <a:r>
              <a:rPr lang="en-US" dirty="0" smtClean="0"/>
              <a:t>Logging (keeps track of any use of database)</a:t>
            </a:r>
            <a:endParaRPr lang="en-US" dirty="0" smtClean="0"/>
          </a:p>
          <a:p>
            <a:r>
              <a:rPr lang="en-US" dirty="0" smtClean="0"/>
              <a:t>File repository</a:t>
            </a:r>
          </a:p>
          <a:p>
            <a:r>
              <a:rPr lang="en-US" dirty="0" smtClean="0"/>
              <a:t>User rights – be careful with default options (especially exporting rights)</a:t>
            </a:r>
          </a:p>
          <a:p>
            <a:pPr lvl="1"/>
            <a:r>
              <a:rPr lang="en-US" dirty="0" smtClean="0"/>
              <a:t>Data access groups – limits access to database records</a:t>
            </a:r>
          </a:p>
          <a:p>
            <a:pPr lvl="1"/>
            <a:r>
              <a:rPr lang="en-US" dirty="0" smtClean="0"/>
              <a:t>Check permissions when you add a new form</a:t>
            </a:r>
          </a:p>
          <a:p>
            <a:r>
              <a:rPr lang="en-US" dirty="0" smtClean="0"/>
              <a:t>Graphical view and stats – quick and dirty </a:t>
            </a:r>
            <a:r>
              <a:rPr lang="en-US" dirty="0" smtClean="0"/>
              <a:t>view</a:t>
            </a:r>
            <a:endParaRPr lang="en-U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Production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Request through “Project Setup”</a:t>
            </a:r>
          </a:p>
          <a:p>
            <a:r>
              <a:rPr lang="en-US" dirty="0" smtClean="0"/>
              <a:t>Request Service through SPARK</a:t>
            </a:r>
          </a:p>
          <a:p>
            <a:pPr lvl="1"/>
            <a:r>
              <a:rPr lang="en-US" dirty="0" smtClean="0">
                <a:hlinkClick r:id="rId3"/>
              </a:rPr>
              <a:t>https://sctr.musc.edu/</a:t>
            </a:r>
            <a:endParaRPr lang="en-US" dirty="0" smtClean="0"/>
          </a:p>
          <a:p>
            <a:r>
              <a:rPr lang="en-US" dirty="0" smtClean="0"/>
              <a:t>After in “production” - changes are not “live” until submitted for approval (use draft </a:t>
            </a:r>
            <a:r>
              <a:rPr lang="en-US" dirty="0" smtClean="0"/>
              <a:t>mode to make more changes)</a:t>
            </a:r>
          </a:p>
          <a:p>
            <a:pPr lvl="1"/>
            <a:r>
              <a:rPr lang="en-US" dirty="0" smtClean="0"/>
              <a:t>Make sure to check for deletion of data/other potential problems</a:t>
            </a:r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Parent Child Linking (cannot be used with longitudinal)</a:t>
            </a:r>
          </a:p>
          <a:p>
            <a:r>
              <a:rPr lang="en-US" dirty="0" smtClean="0"/>
              <a:t>Double Data </a:t>
            </a:r>
            <a:r>
              <a:rPr lang="en-US" dirty="0" smtClean="0"/>
              <a:t>Entry </a:t>
            </a:r>
            <a:endParaRPr lang="en-US" dirty="0" smtClean="0"/>
          </a:p>
          <a:p>
            <a:r>
              <a:rPr lang="en-US" dirty="0" smtClean="0"/>
              <a:t>Randomization Module (needs certain user rights)</a:t>
            </a:r>
          </a:p>
          <a:p>
            <a:r>
              <a:rPr lang="en-US" dirty="0" smtClean="0"/>
              <a:t>Surveys – can now do multiple surveys in the same </a:t>
            </a:r>
            <a:r>
              <a:rPr lang="en-US" dirty="0" smtClean="0"/>
              <a:t>database (be careful when trying to do de-identified follow-up surveys)</a:t>
            </a:r>
            <a:endParaRPr lang="en-US" dirty="0" smtClean="0"/>
          </a:p>
          <a:p>
            <a:r>
              <a:rPr lang="en-US" dirty="0" smtClean="0"/>
              <a:t>Data Quality</a:t>
            </a:r>
          </a:p>
          <a:p>
            <a:r>
              <a:rPr lang="en-US" dirty="0" smtClean="0"/>
              <a:t>Report builder (need to think about what reports you will want before creating database to make sure it will work in report builder)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REDCap</a:t>
            </a:r>
            <a:r>
              <a:rPr lang="en-US" dirty="0" smtClean="0"/>
              <a:t> Shared Library </a:t>
            </a:r>
          </a:p>
          <a:p>
            <a:pPr lvl="1"/>
            <a:r>
              <a:rPr lang="en-US" dirty="0" smtClean="0"/>
              <a:t>Forms already created and validated can be imported directly into library</a:t>
            </a:r>
          </a:p>
          <a:p>
            <a:r>
              <a:rPr lang="en-US" dirty="0" smtClean="0"/>
              <a:t>Listserv:</a:t>
            </a:r>
          </a:p>
          <a:p>
            <a:pPr lvl="1"/>
            <a:r>
              <a:rPr lang="en-US" dirty="0" smtClean="0"/>
              <a:t>email </a:t>
            </a:r>
            <a:r>
              <a:rPr lang="en-US" u="sng" dirty="0" smtClean="0">
                <a:hlinkClick r:id="rId3"/>
              </a:rPr>
              <a:t>redcap-users-request@musc.edu</a:t>
            </a:r>
            <a:r>
              <a:rPr lang="en-US" dirty="0" smtClean="0"/>
              <a:t> (in body of message, type the word “subscribe”)</a:t>
            </a:r>
          </a:p>
          <a:p>
            <a:r>
              <a:rPr lang="en-US" dirty="0" smtClean="0"/>
              <a:t>Email </a:t>
            </a:r>
            <a:r>
              <a:rPr lang="en-US" dirty="0" smtClean="0">
                <a:hlinkClick r:id="rId4"/>
              </a:rPr>
              <a:t>redcap@musc.edu</a:t>
            </a:r>
            <a:r>
              <a:rPr lang="en-US" dirty="0" smtClean="0"/>
              <a:t> (to reach administrators)</a:t>
            </a:r>
          </a:p>
          <a:p>
            <a:r>
              <a:rPr lang="en-US" dirty="0" err="1" smtClean="0"/>
              <a:t>REDCap</a:t>
            </a:r>
            <a:r>
              <a:rPr lang="en-US" dirty="0" smtClean="0"/>
              <a:t> videos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u="sng" dirty="0" smtClean="0">
                <a:hlinkClick r:id="rId3"/>
              </a:rPr>
              <a:t>https://redcap.musc.edu</a:t>
            </a:r>
            <a:endParaRPr lang="en-US" dirty="0" smtClean="0"/>
          </a:p>
          <a:p>
            <a:r>
              <a:rPr lang="en-US" dirty="0" smtClean="0"/>
              <a:t>Login with </a:t>
            </a:r>
            <a:r>
              <a:rPr lang="en-US" dirty="0" err="1" smtClean="0"/>
              <a:t>NetID</a:t>
            </a:r>
            <a:r>
              <a:rPr lang="en-US" dirty="0" smtClean="0"/>
              <a:t> and password</a:t>
            </a:r>
          </a:p>
          <a:p>
            <a:r>
              <a:rPr lang="en-US" dirty="0" smtClean="0"/>
              <a:t>Welcome screen</a:t>
            </a:r>
          </a:p>
          <a:p>
            <a:pPr lvl="1"/>
            <a:r>
              <a:rPr lang="en-US" dirty="0" smtClean="0"/>
              <a:t>Home</a:t>
            </a:r>
          </a:p>
          <a:p>
            <a:pPr lvl="1"/>
            <a:r>
              <a:rPr lang="en-US" dirty="0" smtClean="0"/>
              <a:t>My Projects – list of all projects you currently have access to</a:t>
            </a:r>
          </a:p>
          <a:p>
            <a:pPr lvl="1"/>
            <a:r>
              <a:rPr lang="en-US" dirty="0" smtClean="0"/>
              <a:t>Create New Project</a:t>
            </a:r>
          </a:p>
          <a:p>
            <a:pPr lvl="1"/>
            <a:r>
              <a:rPr lang="en-US" dirty="0" smtClean="0"/>
              <a:t>Training Resources – videos</a:t>
            </a:r>
          </a:p>
          <a:p>
            <a:pPr lvl="1"/>
            <a:r>
              <a:rPr lang="en-US" dirty="0" smtClean="0"/>
              <a:t>Help and FAQ</a:t>
            </a:r>
          </a:p>
          <a:p>
            <a:pPr lvl="1"/>
            <a:r>
              <a:rPr lang="en-US" dirty="0" smtClean="0"/>
              <a:t>Send-It – Secure data transfer application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new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Project title</a:t>
            </a:r>
          </a:p>
          <a:p>
            <a:r>
              <a:rPr lang="en-US" dirty="0" smtClean="0"/>
              <a:t>Purpose </a:t>
            </a:r>
          </a:p>
          <a:p>
            <a:pPr lvl="1"/>
            <a:r>
              <a:rPr lang="en-US" dirty="0" smtClean="0"/>
              <a:t>If you choose research, then you need PI name, IRB number, type of research</a:t>
            </a:r>
          </a:p>
          <a:p>
            <a:pPr lvl="2"/>
            <a:r>
              <a:rPr lang="en-US" dirty="0" smtClean="0"/>
              <a:t>None is required, but helpful to have all information</a:t>
            </a:r>
          </a:p>
          <a:p>
            <a:pPr lvl="1"/>
            <a:r>
              <a:rPr lang="en-US" dirty="0" smtClean="0"/>
              <a:t>If you choose other, then give description</a:t>
            </a:r>
          </a:p>
          <a:p>
            <a:r>
              <a:rPr lang="en-US" dirty="0" smtClean="0"/>
              <a:t>Start project from scratch or begin with template?</a:t>
            </a:r>
          </a:p>
          <a:p>
            <a:pPr lvl="1"/>
            <a:r>
              <a:rPr lang="en-US" dirty="0" smtClean="0"/>
              <a:t>If beginning with a template, cannot “go back” and will have to make all changes manually – by enabling options you want to add</a:t>
            </a:r>
          </a:p>
          <a:p>
            <a:r>
              <a:rPr lang="en-US" dirty="0" smtClean="0"/>
              <a:t>Templates available</a:t>
            </a:r>
          </a:p>
          <a:p>
            <a:pPr lvl="1"/>
            <a:r>
              <a:rPr lang="en-US" dirty="0" smtClean="0"/>
              <a:t>Basic Demography</a:t>
            </a:r>
          </a:p>
          <a:p>
            <a:pPr lvl="1"/>
            <a:r>
              <a:rPr lang="en-US" dirty="0" smtClean="0"/>
              <a:t>Classic Database</a:t>
            </a:r>
          </a:p>
          <a:p>
            <a:pPr lvl="1"/>
            <a:r>
              <a:rPr lang="en-US" dirty="0" smtClean="0"/>
              <a:t>Human Cancer Tissue </a:t>
            </a:r>
            <a:r>
              <a:rPr lang="en-US" dirty="0" err="1" smtClean="0"/>
              <a:t>Biobank</a:t>
            </a:r>
            <a:endParaRPr lang="en-US" dirty="0" smtClean="0"/>
          </a:p>
          <a:p>
            <a:pPr lvl="1"/>
            <a:r>
              <a:rPr lang="en-US" dirty="0" smtClean="0"/>
              <a:t>Longitudinal Database (1 or 2 arms)</a:t>
            </a:r>
          </a:p>
          <a:p>
            <a:pPr lvl="1"/>
            <a:r>
              <a:rPr lang="en-US" dirty="0" smtClean="0"/>
              <a:t>Multiple Surveys (classic or longitudinal)</a:t>
            </a:r>
          </a:p>
          <a:p>
            <a:pPr lvl="1"/>
            <a:r>
              <a:rPr lang="en-US" dirty="0" smtClean="0"/>
              <a:t>Project Tracking Database</a:t>
            </a:r>
          </a:p>
          <a:p>
            <a:pPr lvl="1"/>
            <a:r>
              <a:rPr lang="en-US" dirty="0" smtClean="0"/>
              <a:t>Randomized Clinical Trial</a:t>
            </a:r>
          </a:p>
          <a:p>
            <a:pPr lvl="1"/>
            <a:r>
              <a:rPr lang="en-US" dirty="0" smtClean="0"/>
              <a:t>Single Survey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Project Home </a:t>
            </a:r>
          </a:p>
          <a:p>
            <a:pPr lvl="1"/>
            <a:r>
              <a:rPr lang="en-US" dirty="0" smtClean="0"/>
              <a:t>Quick Tasks  - Check data quality (once data is collected)</a:t>
            </a:r>
          </a:p>
          <a:p>
            <a:pPr lvl="1"/>
            <a:r>
              <a:rPr lang="en-US" dirty="0" smtClean="0"/>
              <a:t>Current users</a:t>
            </a:r>
          </a:p>
          <a:p>
            <a:pPr lvl="1"/>
            <a:r>
              <a:rPr lang="en-US" dirty="0" smtClean="0"/>
              <a:t>Project statistics</a:t>
            </a:r>
          </a:p>
          <a:p>
            <a:r>
              <a:rPr lang="en-US" dirty="0" smtClean="0"/>
              <a:t>Project Setup</a:t>
            </a:r>
          </a:p>
          <a:p>
            <a:pPr lvl="1"/>
            <a:r>
              <a:rPr lang="en-US" dirty="0" smtClean="0"/>
              <a:t>Project status</a:t>
            </a:r>
          </a:p>
          <a:p>
            <a:pPr lvl="1"/>
            <a:r>
              <a:rPr lang="en-US" dirty="0" smtClean="0"/>
              <a:t>Main project settings – change title/purpose and make customizations</a:t>
            </a:r>
          </a:p>
          <a:p>
            <a:pPr lvl="1"/>
            <a:r>
              <a:rPr lang="en-US" dirty="0" smtClean="0"/>
              <a:t>**Design data collection instruments – data dictionary**</a:t>
            </a:r>
          </a:p>
          <a:p>
            <a:pPr lvl="1"/>
            <a:r>
              <a:rPr lang="en-US" dirty="0" smtClean="0"/>
              <a:t>Optional modules and customizations/user rights</a:t>
            </a:r>
          </a:p>
          <a:p>
            <a:pPr lvl="1"/>
            <a:r>
              <a:rPr lang="en-US" dirty="0" smtClean="0"/>
              <a:t>Change status/draft mode</a:t>
            </a:r>
          </a:p>
          <a:p>
            <a:r>
              <a:rPr lang="en-US" dirty="0" smtClean="0"/>
              <a:t>Other Functionality</a:t>
            </a:r>
          </a:p>
          <a:p>
            <a:pPr lvl="1"/>
            <a:r>
              <a:rPr lang="en-US" dirty="0" smtClean="0"/>
              <a:t>Copy/delete/erase/archive database</a:t>
            </a:r>
          </a:p>
          <a:p>
            <a:r>
              <a:rPr lang="en-US" dirty="0" smtClean="0"/>
              <a:t>Project Revision History</a:t>
            </a:r>
          </a:p>
          <a:p>
            <a:r>
              <a:rPr lang="en-US" dirty="0" smtClean="0"/>
              <a:t>Menu (on left)</a:t>
            </a:r>
          </a:p>
          <a:p>
            <a:pPr lvl="1"/>
            <a:r>
              <a:rPr lang="en-US" dirty="0" smtClean="0"/>
              <a:t>Data </a:t>
            </a:r>
            <a:r>
              <a:rPr lang="en-US" dirty="0" smtClean="0"/>
              <a:t>collection</a:t>
            </a:r>
            <a:endParaRPr lang="en-US" dirty="0" smtClean="0"/>
          </a:p>
          <a:p>
            <a:pPr lvl="1"/>
            <a:r>
              <a:rPr lang="en-US" dirty="0" smtClean="0"/>
              <a:t>Applications</a:t>
            </a:r>
          </a:p>
          <a:p>
            <a:pPr lvl="1"/>
            <a:r>
              <a:rPr lang="en-US" dirty="0" smtClean="0"/>
              <a:t>Reports</a:t>
            </a:r>
            <a:endParaRPr lang="en-US" dirty="0" smtClean="0"/>
          </a:p>
          <a:p>
            <a:pPr lvl="1"/>
            <a:r>
              <a:rPr lang="en-US" dirty="0" smtClean="0"/>
              <a:t>Help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From template – some forms created automatically</a:t>
            </a:r>
          </a:p>
          <a:p>
            <a:pPr lvl="1"/>
            <a:r>
              <a:rPr lang="en-US" dirty="0" smtClean="0"/>
              <a:t>Can modify/rename/delete/reorder</a:t>
            </a:r>
          </a:p>
          <a:p>
            <a:r>
              <a:rPr lang="en-US" dirty="0" smtClean="0"/>
              <a:t>**1</a:t>
            </a:r>
            <a:r>
              <a:rPr lang="en-US" baseline="30000" dirty="0" smtClean="0"/>
              <a:t>st</a:t>
            </a:r>
            <a:r>
              <a:rPr lang="en-US" dirty="0" smtClean="0"/>
              <a:t> variable on 1</a:t>
            </a:r>
            <a:r>
              <a:rPr lang="en-US" baseline="30000" dirty="0" smtClean="0"/>
              <a:t>st</a:t>
            </a:r>
            <a:r>
              <a:rPr lang="en-US" dirty="0" smtClean="0"/>
              <a:t> form is the unique identifier for database**</a:t>
            </a:r>
          </a:p>
          <a:p>
            <a:r>
              <a:rPr lang="en-US" dirty="0" smtClean="0"/>
              <a:t>Add forms/variables as needed</a:t>
            </a:r>
          </a:p>
          <a:p>
            <a:pPr lvl="1"/>
            <a:r>
              <a:rPr lang="en-US" dirty="0" smtClean="0"/>
              <a:t>Variable names must be unique – not case sensitive</a:t>
            </a:r>
          </a:p>
          <a:p>
            <a:pPr lvl="1"/>
            <a:r>
              <a:rPr lang="en-US" dirty="0" smtClean="0"/>
              <a:t>Variable labels can be reused (not always recommended)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Text box</a:t>
            </a:r>
          </a:p>
          <a:p>
            <a:pPr lvl="1"/>
            <a:r>
              <a:rPr lang="en-US" dirty="0" smtClean="0"/>
              <a:t>Used for all “free” entry including strings, </a:t>
            </a:r>
            <a:r>
              <a:rPr lang="en-US" dirty="0" err="1" smtClean="0"/>
              <a:t>numerics</a:t>
            </a:r>
            <a:r>
              <a:rPr lang="en-US" dirty="0" smtClean="0"/>
              <a:t>, dates</a:t>
            </a:r>
          </a:p>
          <a:p>
            <a:r>
              <a:rPr lang="en-US" dirty="0" smtClean="0"/>
              <a:t>Notes box – no validation available, bad for analysis</a:t>
            </a:r>
          </a:p>
          <a:p>
            <a:r>
              <a:rPr lang="en-US" dirty="0" smtClean="0"/>
              <a:t>Calculated field</a:t>
            </a:r>
          </a:p>
          <a:p>
            <a:pPr lvl="1"/>
            <a:r>
              <a:rPr lang="en-US" dirty="0" smtClean="0"/>
              <a:t>Must provide equation for calculation</a:t>
            </a:r>
          </a:p>
          <a:p>
            <a:pPr lvl="1"/>
            <a:r>
              <a:rPr lang="en-US" dirty="0" smtClean="0"/>
              <a:t>Use previously defined variables or constants – this can be from other forms</a:t>
            </a:r>
          </a:p>
          <a:p>
            <a:r>
              <a:rPr lang="en-US" dirty="0" smtClean="0"/>
              <a:t>Multiple choice – only one answer</a:t>
            </a:r>
          </a:p>
          <a:p>
            <a:pPr lvl="1"/>
            <a:r>
              <a:rPr lang="en-US" dirty="0" smtClean="0"/>
              <a:t>Drop down list</a:t>
            </a:r>
          </a:p>
          <a:p>
            <a:pPr lvl="1"/>
            <a:r>
              <a:rPr lang="en-US" dirty="0" smtClean="0"/>
              <a:t>Radio buttons</a:t>
            </a:r>
          </a:p>
          <a:p>
            <a:r>
              <a:rPr lang="en-US" dirty="0" smtClean="0"/>
              <a:t>Checkboxes (more than one answer) – </a:t>
            </a:r>
            <a:r>
              <a:rPr lang="en-US" dirty="0" err="1" smtClean="0"/>
              <a:t>REDCap</a:t>
            </a:r>
            <a:r>
              <a:rPr lang="en-US" dirty="0" smtClean="0"/>
              <a:t> creates dummy variables for you</a:t>
            </a:r>
          </a:p>
          <a:p>
            <a:r>
              <a:rPr lang="en-US" dirty="0" smtClean="0"/>
              <a:t>Yes/No</a:t>
            </a:r>
          </a:p>
          <a:p>
            <a:r>
              <a:rPr lang="en-US" dirty="0" smtClean="0"/>
              <a:t>True/False</a:t>
            </a:r>
          </a:p>
          <a:p>
            <a:r>
              <a:rPr lang="en-US" dirty="0" smtClean="0"/>
              <a:t>Slider/Visual Analog Scale</a:t>
            </a:r>
          </a:p>
          <a:p>
            <a:r>
              <a:rPr lang="en-US" dirty="0" smtClean="0"/>
              <a:t>File </a:t>
            </a:r>
            <a:r>
              <a:rPr lang="en-US" dirty="0" smtClean="0"/>
              <a:t>upload (good for uploading consent forms)</a:t>
            </a:r>
            <a:endParaRPr lang="en-US" dirty="0" smtClean="0"/>
          </a:p>
          <a:p>
            <a:r>
              <a:rPr lang="en-US" dirty="0" smtClean="0"/>
              <a:t>Descriptive text – with optional image/file attachment</a:t>
            </a:r>
          </a:p>
          <a:p>
            <a:r>
              <a:rPr lang="en-US" dirty="0" smtClean="0"/>
              <a:t>Begin new section (must have at least one variable after header before section can be added) *not an option for the last variable on a form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Validation (text box)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Date</a:t>
            </a:r>
          </a:p>
          <a:p>
            <a:pPr lvl="1"/>
            <a:r>
              <a:rPr lang="en-US" dirty="0" smtClean="0"/>
              <a:t>Validation (date) allows for calendar to pop up and makes sure date is entered in usable format </a:t>
            </a:r>
          </a:p>
          <a:p>
            <a:pPr lvl="2"/>
            <a:r>
              <a:rPr lang="en-US" dirty="0" smtClean="0"/>
              <a:t>Use pop up calendar to choose date or enter with keyboard</a:t>
            </a:r>
          </a:p>
          <a:p>
            <a:pPr lvl="2"/>
            <a:r>
              <a:rPr lang="en-US" dirty="0" smtClean="0"/>
              <a:t>Different date format options</a:t>
            </a:r>
          </a:p>
          <a:p>
            <a:pPr lvl="1"/>
            <a:r>
              <a:rPr lang="en-US" dirty="0" smtClean="0"/>
              <a:t>If possibility for missing information (e.g., day), consider entering day, month, and year separately instead of date </a:t>
            </a:r>
          </a:p>
          <a:p>
            <a:r>
              <a:rPr lang="en-US" dirty="0" smtClean="0"/>
              <a:t>Number/Integer</a:t>
            </a:r>
          </a:p>
          <a:p>
            <a:pPr lvl="1"/>
            <a:r>
              <a:rPr lang="en-US" dirty="0" smtClean="0"/>
              <a:t>Add ranges  - warns if outside range, but still allows it</a:t>
            </a:r>
          </a:p>
          <a:p>
            <a:pPr lvl="1"/>
            <a:r>
              <a:rPr lang="en-US" dirty="0" smtClean="0"/>
              <a:t>Decimal place option – doesn’t tell you on the form until you enter it wrong – can use field note </a:t>
            </a:r>
            <a:r>
              <a:rPr lang="en-US" dirty="0" smtClean="0"/>
              <a:t>option to clarify for data entry person</a:t>
            </a:r>
            <a:endParaRPr lang="en-US" dirty="0" smtClean="0"/>
          </a:p>
          <a:p>
            <a:r>
              <a:rPr lang="en-US" dirty="0" smtClean="0"/>
              <a:t>Others</a:t>
            </a:r>
          </a:p>
          <a:p>
            <a:pPr lvl="1"/>
            <a:r>
              <a:rPr lang="en-US" dirty="0" smtClean="0"/>
              <a:t>Date/time or Date/time with seconds</a:t>
            </a:r>
          </a:p>
          <a:p>
            <a:pPr lvl="1"/>
            <a:r>
              <a:rPr lang="en-US" dirty="0" smtClean="0"/>
              <a:t>Email</a:t>
            </a:r>
          </a:p>
          <a:p>
            <a:pPr lvl="1"/>
            <a:r>
              <a:rPr lang="en-US" dirty="0" smtClean="0"/>
              <a:t>Phone</a:t>
            </a:r>
          </a:p>
          <a:p>
            <a:pPr lvl="1"/>
            <a:r>
              <a:rPr lang="en-US" dirty="0" smtClean="0"/>
              <a:t>Time</a:t>
            </a:r>
          </a:p>
          <a:p>
            <a:pPr lvl="1"/>
            <a:r>
              <a:rPr lang="en-US" dirty="0" smtClean="0"/>
              <a:t>Zip</a:t>
            </a:r>
          </a:p>
          <a:p>
            <a:pPr lvl="1"/>
            <a:r>
              <a:rPr lang="en-US" dirty="0" smtClean="0"/>
              <a:t>Letters only</a:t>
            </a:r>
          </a:p>
          <a:p>
            <a:pPr lvl="1"/>
            <a:r>
              <a:rPr lang="en-US" dirty="0" smtClean="0"/>
              <a:t>MRN/SSN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“Required” – prompts data entry person not to leave something missing, but does not actually “require” it</a:t>
            </a:r>
          </a:p>
          <a:p>
            <a:r>
              <a:rPr lang="en-US" dirty="0" smtClean="0"/>
              <a:t>“Identifier” – tags variables with protected health information for exporting de-identified data</a:t>
            </a:r>
          </a:p>
          <a:p>
            <a:pPr lvl="1"/>
            <a:r>
              <a:rPr lang="en-US" dirty="0" smtClean="0"/>
              <a:t>“Check for Identifiers” – design your data collection instruments – can do them all at once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Branching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fields that should only be asked at certain times </a:t>
            </a:r>
            <a:r>
              <a:rPr lang="en-US" dirty="0" smtClean="0"/>
              <a:t>(i.e., only ask about possibility of pregnancy if participant is female)</a:t>
            </a:r>
            <a:endParaRPr lang="en-US" dirty="0" smtClean="0"/>
          </a:p>
          <a:p>
            <a:r>
              <a:rPr lang="en-US" dirty="0" smtClean="0"/>
              <a:t>Convenience to data entry </a:t>
            </a:r>
            <a:r>
              <a:rPr lang="en-US" dirty="0" smtClean="0"/>
              <a:t>person (lets them skip questions without putting “n/a”)</a:t>
            </a:r>
            <a:endParaRPr lang="en-US" dirty="0" smtClean="0"/>
          </a:p>
          <a:p>
            <a:r>
              <a:rPr lang="en-US" dirty="0" smtClean="0"/>
              <a:t>No difference in branching missing vs. left intentionally </a:t>
            </a:r>
            <a:r>
              <a:rPr lang="en-US" dirty="0" smtClean="0"/>
              <a:t>blank with regards to data</a:t>
            </a:r>
            <a:endParaRPr lang="en-US" dirty="0" smtClean="0"/>
          </a:p>
          <a:p>
            <a:r>
              <a:rPr lang="en-US" dirty="0" smtClean="0"/>
              <a:t>Advanced vs. Drag-N-Drop</a:t>
            </a:r>
          </a:p>
          <a:p>
            <a:r>
              <a:rPr lang="en-US" dirty="0" smtClean="0"/>
              <a:t>Branching can use variables from separate forms (*NEW feature*)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7625</TotalTime>
  <Words>1250</Words>
  <Application>Microsoft Office PowerPoint</Application>
  <PresentationFormat>On-screen Show (4:3)</PresentationFormat>
  <Paragraphs>191</Paragraphs>
  <Slides>18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Oriel</vt:lpstr>
      <vt:lpstr>REDCap Research Electronic Data Capture </vt:lpstr>
      <vt:lpstr>Getting Started</vt:lpstr>
      <vt:lpstr>Creating a new database</vt:lpstr>
      <vt:lpstr>Database Information</vt:lpstr>
      <vt:lpstr>Creating Forms</vt:lpstr>
      <vt:lpstr>Field Types</vt:lpstr>
      <vt:lpstr>Validation (text box)</vt:lpstr>
      <vt:lpstr>Field Options</vt:lpstr>
      <vt:lpstr>Branching Logic</vt:lpstr>
      <vt:lpstr>Tips When Creating Forms </vt:lpstr>
      <vt:lpstr>Beware</vt:lpstr>
      <vt:lpstr>Longitudinal Studies</vt:lpstr>
      <vt:lpstr>Scheduling</vt:lpstr>
      <vt:lpstr>Data Export/Import</vt:lpstr>
      <vt:lpstr>Other Tools </vt:lpstr>
      <vt:lpstr>Production Status</vt:lpstr>
      <vt:lpstr>Additional Features</vt:lpstr>
      <vt:lpstr>Resources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REDCap</dc:title>
  <dc:creator>Amy Herrin</dc:creator>
  <cp:lastModifiedBy>Amy Wahlquist</cp:lastModifiedBy>
  <cp:revision>101</cp:revision>
  <dcterms:created xsi:type="dcterms:W3CDTF">2006-08-16T00:00:00Z</dcterms:created>
  <dcterms:modified xsi:type="dcterms:W3CDTF">2014-02-04T19:50:06Z</dcterms:modified>
</cp:coreProperties>
</file>