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2" r:id="rId1"/>
  </p:sldMasterIdLst>
  <p:notesMasterIdLst>
    <p:notesMasterId r:id="rId56"/>
  </p:notesMasterIdLst>
  <p:sldIdLst>
    <p:sldId id="256" r:id="rId2"/>
    <p:sldId id="257" r:id="rId3"/>
    <p:sldId id="282" r:id="rId4"/>
    <p:sldId id="283" r:id="rId5"/>
    <p:sldId id="293" r:id="rId6"/>
    <p:sldId id="294" r:id="rId7"/>
    <p:sldId id="304" r:id="rId8"/>
    <p:sldId id="407" r:id="rId9"/>
    <p:sldId id="408" r:id="rId10"/>
    <p:sldId id="303" r:id="rId11"/>
    <p:sldId id="329" r:id="rId12"/>
    <p:sldId id="284" r:id="rId13"/>
    <p:sldId id="285" r:id="rId14"/>
    <p:sldId id="286" r:id="rId15"/>
    <p:sldId id="287" r:id="rId16"/>
    <p:sldId id="288" r:id="rId17"/>
    <p:sldId id="391" r:id="rId18"/>
    <p:sldId id="289" r:id="rId19"/>
    <p:sldId id="266" r:id="rId20"/>
    <p:sldId id="409" r:id="rId21"/>
    <p:sldId id="267" r:id="rId22"/>
    <p:sldId id="268" r:id="rId23"/>
    <p:sldId id="330" r:id="rId24"/>
    <p:sldId id="380" r:id="rId25"/>
    <p:sldId id="381" r:id="rId26"/>
    <p:sldId id="382" r:id="rId27"/>
    <p:sldId id="383" r:id="rId28"/>
    <p:sldId id="384" r:id="rId29"/>
    <p:sldId id="386" r:id="rId30"/>
    <p:sldId id="387" r:id="rId31"/>
    <p:sldId id="390" r:id="rId32"/>
    <p:sldId id="410" r:id="rId33"/>
    <p:sldId id="331" r:id="rId34"/>
    <p:sldId id="393" r:id="rId35"/>
    <p:sldId id="394" r:id="rId36"/>
    <p:sldId id="395" r:id="rId37"/>
    <p:sldId id="396" r:id="rId38"/>
    <p:sldId id="398" r:id="rId39"/>
    <p:sldId id="399" r:id="rId40"/>
    <p:sldId id="400" r:id="rId41"/>
    <p:sldId id="401" r:id="rId42"/>
    <p:sldId id="405" r:id="rId43"/>
    <p:sldId id="402" r:id="rId44"/>
    <p:sldId id="403" r:id="rId45"/>
    <p:sldId id="332" r:id="rId46"/>
    <p:sldId id="335" r:id="rId47"/>
    <p:sldId id="374" r:id="rId48"/>
    <p:sldId id="404" r:id="rId49"/>
    <p:sldId id="333" r:id="rId50"/>
    <p:sldId id="406" r:id="rId51"/>
    <p:sldId id="344" r:id="rId52"/>
    <p:sldId id="345" r:id="rId53"/>
    <p:sldId id="375" r:id="rId54"/>
    <p:sldId id="376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0" autoAdjust="0"/>
    <p:restoredTop sz="94671" autoAdjust="0"/>
  </p:normalViewPr>
  <p:slideViewPr>
    <p:cSldViewPr>
      <p:cViewPr>
        <p:scale>
          <a:sx n="70" d="100"/>
          <a:sy n="70" d="100"/>
        </p:scale>
        <p:origin x="-105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8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86735-99D8-49EB-BA99-E56C3E4A2BD6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73796-B757-400A-9849-6F803F26C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76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Range: specifies a range of observations</a:t>
            </a:r>
          </a:p>
          <a:p>
            <a:r>
              <a:rPr lang="en-US" dirty="0" smtClean="0"/>
              <a:t>Operand:</a:t>
            </a:r>
            <a:r>
              <a:rPr lang="en-US" baseline="0" dirty="0" smtClean="0"/>
              <a:t> selects a set of variables</a:t>
            </a:r>
          </a:p>
          <a:p>
            <a:r>
              <a:rPr lang="en-US" baseline="0" dirty="0" smtClean="0"/>
              <a:t>Expression: is an expression that is evaluated as being true or false</a:t>
            </a:r>
          </a:p>
          <a:p>
            <a:r>
              <a:rPr lang="en-US" baseline="0" dirty="0" smtClean="0"/>
              <a:t>Name: names a target matrix for the data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Use the WHERE clause</a:t>
            </a:r>
            <a:r>
              <a:rPr lang="en-US" baseline="0" dirty="0" smtClean="0"/>
              <a:t> to conditionally select observations from within the specified range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5F18-05E3-4682-8AF5-BF461172DC62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5F18-05E3-4682-8AF5-BF461172DC62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DATASETS function obtains members in a data library. This function returns a character matrix that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 the names of the SAS data sets in a library.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CONTENTS function obtains variables in a member. This function returns a character matrix that contains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variable names for the SAS data set specified by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libname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memname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variable list is returned in alphabetical order.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DELETE subroutine deletes a SAS data set member in a specified library.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lvl="2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5F18-05E3-4682-8AF5-BF461172DC62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5F18-05E3-4682-8AF5-BF461172DC62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1" dirty="0" smtClean="0"/>
              <a:t>start </a:t>
            </a:r>
            <a:r>
              <a:rPr lang="en-US" b="1" dirty="0" err="1" smtClean="0"/>
              <a:t>MyMod</a:t>
            </a:r>
            <a:r>
              <a:rPr lang="en-US" b="1" dirty="0" smtClean="0"/>
              <a:t>(</a:t>
            </a:r>
            <a:r>
              <a:rPr lang="en-US" b="1" dirty="0" err="1" smtClean="0"/>
              <a:t>a,b,c</a:t>
            </a:r>
            <a:r>
              <a:rPr lang="en-US" b="1" dirty="0" smtClean="0"/>
              <a:t>);</a:t>
            </a:r>
          </a:p>
          <a:p>
            <a:pPr lvl="1"/>
            <a:r>
              <a:rPr lang="en-US" b="1" dirty="0" smtClean="0"/>
              <a:t>a=</a:t>
            </a:r>
            <a:r>
              <a:rPr lang="en-US" b="1" dirty="0" err="1" smtClean="0"/>
              <a:t>sqrt</a:t>
            </a:r>
            <a:r>
              <a:rPr lang="en-US" b="1" dirty="0" smtClean="0"/>
              <a:t>(c);</a:t>
            </a:r>
          </a:p>
          <a:p>
            <a:pPr lvl="1"/>
            <a:r>
              <a:rPr lang="en-US" b="1" dirty="0" smtClean="0"/>
              <a:t>b=log(c);</a:t>
            </a:r>
          </a:p>
          <a:p>
            <a:pPr lvl="1"/>
            <a:r>
              <a:rPr lang="en-US" b="1" dirty="0" smtClean="0"/>
              <a:t>finish;</a:t>
            </a:r>
          </a:p>
          <a:p>
            <a:pPr lvl="1"/>
            <a:r>
              <a:rPr lang="en-US" b="1" dirty="0" smtClean="0"/>
              <a:t>run </a:t>
            </a:r>
            <a:r>
              <a:rPr lang="en-US" b="1" dirty="0" err="1" smtClean="0"/>
              <a:t>MyMod</a:t>
            </a:r>
            <a:r>
              <a:rPr lang="en-US" b="1" dirty="0" smtClean="0"/>
              <a:t>(S,L,{1 2 4 9});</a:t>
            </a:r>
          </a:p>
          <a:p>
            <a:r>
              <a:rPr lang="en-US" dirty="0" smtClean="0"/>
              <a:t>Execution of the module statements creates matrices S and L which contain the square roots and natural logs, respectively, of the elements of the third argument.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5F18-05E3-4682-8AF5-BF461172DC62}" type="slidenum">
              <a:rPr lang="en-US" smtClean="0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MATTRIB statement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associates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printing characteristics with matrices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STORE A B /* STORE THE MATRICES*/;</a:t>
            </a:r>
          </a:p>
          <a:p>
            <a:r>
              <a:rPr lang="en-US" dirty="0" smtClean="0"/>
              <a:t>SHOW STORAGE /* MAKE SURE THE MATRICES ARE SAVED */</a:t>
            </a:r>
          </a:p>
          <a:p>
            <a:r>
              <a:rPr lang="en-US" dirty="0" smtClean="0"/>
              <a:t>FREE A B;</a:t>
            </a:r>
            <a:r>
              <a:rPr lang="en-US" baseline="0" dirty="0" smtClean="0"/>
              <a:t> /* FREE THE RAM*/</a:t>
            </a:r>
          </a:p>
          <a:p>
            <a:r>
              <a:rPr lang="en-US" baseline="0" dirty="0" smtClean="0"/>
              <a:t>LOAD A B;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5F18-05E3-4682-8AF5-BF461172DC62}" type="slidenum">
              <a:rPr lang="en-US" smtClean="0"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Shape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AX=B implies that X=A^-1B</a:t>
            </a:r>
          </a:p>
          <a:p>
            <a:endParaRPr lang="en-US" dirty="0" smtClean="0"/>
          </a:p>
          <a:p>
            <a:r>
              <a:rPr lang="en-US" dirty="0" smtClean="0"/>
              <a:t>PROC IML;</a:t>
            </a:r>
          </a:p>
          <a:p>
            <a:r>
              <a:rPr lang="en-US" dirty="0" smtClean="0"/>
              <a:t>M= {3 2 -4. 5 -4 0 0 3 10};</a:t>
            </a:r>
          </a:p>
          <a:p>
            <a:r>
              <a:rPr lang="en-US" dirty="0" smtClean="0"/>
              <a:t>B={11.9.42};</a:t>
            </a:r>
          </a:p>
          <a:p>
            <a:r>
              <a:rPr lang="en-US" dirty="0" smtClean="0"/>
              <a:t>A=SOLVE(M,B);</a:t>
            </a:r>
          </a:p>
          <a:p>
            <a:r>
              <a:rPr lang="en-US" dirty="0" smtClean="0"/>
              <a:t>PRINT A;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73796-B757-400A-9849-6F803F26CD9C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24FD9B-8BBA-40A8-9C90-B8539A402A1D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919026-3577-46BA-8330-5FB7BE1FE6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6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5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sas.com/content/iml/2011/01/12/sampling-from-the-multivariate-normal-distribution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en-US" sz="4400" dirty="0" smtClean="0"/>
              <a:t>Using Proc IML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Statistical Computing</a:t>
            </a:r>
          </a:p>
          <a:p>
            <a:r>
              <a:rPr lang="en-US" sz="1600" dirty="0" smtClean="0"/>
              <a:t>Spring 2014</a:t>
            </a: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Creating Special Matrices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Identity Matrix</a:t>
            </a:r>
          </a:p>
          <a:p>
            <a:pPr lvl="1"/>
            <a:r>
              <a:rPr lang="en-US" dirty="0" smtClean="0"/>
              <a:t>I(r): Identity matrix of size </a:t>
            </a:r>
            <a:r>
              <a:rPr lang="en-US" i="1" dirty="0" smtClean="0"/>
              <a:t>r</a:t>
            </a:r>
          </a:p>
          <a:p>
            <a:pPr lvl="0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Dummy Matrix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j(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nrow,ncol,x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nrow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number of rows,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ncol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=number of columns, x =fill value</a:t>
            </a:r>
            <a:endParaRPr lang="en-US" dirty="0" smtClean="0">
              <a:solidFill>
                <a:srgbClr val="000000"/>
              </a:solidFill>
              <a:latin typeface="SAS Monospace" pitchFamily="49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Diagonal matrix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diag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(vector)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diag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(matrix)</a:t>
            </a:r>
          </a:p>
          <a:p>
            <a:pPr lvl="1"/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Note you can also accomplish this by using a </a:t>
            </a:r>
            <a:r>
              <a:rPr lang="en-US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Kroeneker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product ( @ ) for multiplying the desired matrix by an identity matrix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Creating Special Matrices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Block diagonal matrix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Block(M1, M2, …)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Repeat(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matrix,nrow,ncol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repeats the specified matrix for the number of rows and columns given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Shape(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vector,nrow,ncol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Repeats the given vector row-wise for the number of rows and number of columns given. Note that the number of cells to repeat must be a multiple of the vector length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Generate a sequence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Do(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start,finish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by) creates a vector using the specified skip pattern. For example do(-1,0,0.5) would return [-1 -0.5 0].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R you can use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(start,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finish,by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Brief Introduction to Matrix Algebra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Matrix Addition and Subtraction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To add or subtract two matrices, they both must have the same number of rows and columns. </a:t>
            </a:r>
          </a:p>
          <a:p>
            <a:r>
              <a:rPr lang="en-US" sz="2800" dirty="0" smtClean="0"/>
              <a:t>The addition or subtraction is element wise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b="1" dirty="0" smtClean="0"/>
              <a:t>Example:</a:t>
            </a:r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500" b="1" dirty="0" smtClean="0"/>
          </a:p>
          <a:p>
            <a:endParaRPr lang="en-US" sz="2800" dirty="0" smtClean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524000" y="2743200"/>
          <a:ext cx="573352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Equation" r:id="rId4" imgW="1815840" imgH="241200" progId="Equation.3">
                  <p:embed/>
                </p:oleObj>
              </mc:Choice>
              <mc:Fallback>
                <p:oleObj name="Equation" r:id="rId4" imgW="181584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743200"/>
                        <a:ext cx="573352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752600" y="4343400"/>
          <a:ext cx="5825671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Equation" r:id="rId6" imgW="1841400" imgH="457200" progId="Equation.3">
                  <p:embed/>
                </p:oleObj>
              </mc:Choice>
              <mc:Fallback>
                <p:oleObj name="Equation" r:id="rId6" imgW="184140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343400"/>
                        <a:ext cx="5825671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Matrix Multiplication and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Scalar by Matrix multiplication and division is an element wise operation and commutative.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Multiplication of vectors and matrices</a:t>
            </a:r>
          </a:p>
          <a:p>
            <a:pPr lvl="1"/>
            <a:r>
              <a:rPr lang="en-US" dirty="0" smtClean="0"/>
              <a:t>Not commutative (AB ≠ BA)</a:t>
            </a:r>
          </a:p>
          <a:p>
            <a:pPr lvl="1"/>
            <a:r>
              <a:rPr lang="en-US" dirty="0" smtClean="0"/>
              <a:t>Requires that the number of columns in A equals the number of rows in B</a:t>
            </a:r>
          </a:p>
          <a:p>
            <a:pPr lvl="1"/>
            <a:r>
              <a:rPr lang="en-US" dirty="0" smtClean="0"/>
              <a:t>The resulting matrix R will have dimension equal to rows of A and columns of B</a:t>
            </a:r>
          </a:p>
          <a:p>
            <a:pPr lvl="1"/>
            <a:endParaRPr lang="en-US" dirty="0"/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905000" y="2133600"/>
          <a:ext cx="46926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Equation" r:id="rId4" imgW="1485720" imgH="241200" progId="Equation.3">
                  <p:embed/>
                </p:oleObj>
              </mc:Choice>
              <mc:Fallback>
                <p:oleObj name="Equation" r:id="rId4" imgW="148572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133600"/>
                        <a:ext cx="469265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3048000" y="5562600"/>
          <a:ext cx="29686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Equation" r:id="rId6" imgW="939600" imgH="241200" progId="Equation.3">
                  <p:embed/>
                </p:oleObj>
              </mc:Choice>
              <mc:Fallback>
                <p:oleObj name="Equation" r:id="rId6" imgW="93960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562600"/>
                        <a:ext cx="296862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Multiplication and Division (cont.)</a:t>
            </a:r>
            <a:endParaRPr lang="en-US" dirty="0"/>
          </a:p>
        </p:txBody>
      </p:sp>
      <p:graphicFrame>
        <p:nvGraphicFramePr>
          <p:cNvPr id="8194" name="Object 2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11435118"/>
              </p:ext>
            </p:extLst>
          </p:nvPr>
        </p:nvGraphicFramePr>
        <p:xfrm>
          <a:off x="990600" y="1447800"/>
          <a:ext cx="7136027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Equation" r:id="rId3" imgW="3200400" imgH="1879560" progId="Equation.3">
                  <p:embed/>
                </p:oleObj>
              </mc:Choice>
              <mc:Fallback>
                <p:oleObj name="Equation" r:id="rId3" imgW="3200400" imgH="18795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447800"/>
                        <a:ext cx="7136027" cy="419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Transpose:  A’= (</a:t>
            </a:r>
            <a:r>
              <a:rPr lang="en-US" dirty="0" err="1" smtClean="0"/>
              <a:t>a</a:t>
            </a:r>
            <a:r>
              <a:rPr lang="en-US" baseline="-25000" dirty="0" err="1" smtClean="0"/>
              <a:t>ji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Inverse (indicated with -1 superscript): the inverse of a number is that number which, when multiplied by the original number, gives a product of 1</a:t>
            </a:r>
          </a:p>
          <a:p>
            <a:pPr lvl="1"/>
            <a:r>
              <a:rPr lang="en-US" dirty="0" smtClean="0"/>
              <a:t>Must be a square matrix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667000" y="1828800"/>
          <a:ext cx="3055937" cy="127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Equation" r:id="rId3" imgW="1701720" imgH="711000" progId="Equation.3">
                  <p:embed/>
                </p:oleObj>
              </mc:Choice>
              <mc:Fallback>
                <p:oleObj name="Equation" r:id="rId3" imgW="1701720" imgH="711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828800"/>
                        <a:ext cx="3055937" cy="1278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3200399" y="5410200"/>
          <a:ext cx="28853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Equation" r:id="rId5" imgW="1028520" imgH="190440" progId="Equation.3">
                  <p:embed/>
                </p:oleObj>
              </mc:Choice>
              <mc:Fallback>
                <p:oleObj name="Equation" r:id="rId5" imgW="1028520" imgH="1904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399" y="5410200"/>
                        <a:ext cx="288532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IML Commands for Special Matrices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524000" y="27432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IML Code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Transpose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`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Determinant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Det</a:t>
                      </a:r>
                      <a:r>
                        <a:rPr lang="en-US" dirty="0" smtClean="0"/>
                        <a:t>(matrix)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Inverse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Inv(matrix)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</a:t>
                      </a:r>
                      <a:r>
                        <a:rPr lang="en-US" dirty="0" smtClean="0"/>
                        <a:t>(matrix)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Algebra in IML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Operators: Arithmetic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1447800"/>
          <a:ext cx="7010400" cy="4648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800600"/>
                <a:gridCol w="2209800"/>
              </a:tblGrid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Operation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IML Code</a:t>
                      </a:r>
                      <a:endParaRPr lang="en-US" sz="2800" dirty="0"/>
                    </a:p>
                  </a:txBody>
                  <a:tcPr anchor="ctr"/>
                </a:tc>
              </a:tr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Addition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+</a:t>
                      </a:r>
                      <a:endParaRPr lang="en-US" sz="2800" dirty="0"/>
                    </a:p>
                  </a:txBody>
                  <a:tcPr anchor="ctr"/>
                </a:tc>
              </a:tr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Subtraction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</a:t>
                      </a:r>
                      <a:endParaRPr lang="en-US" sz="2800" dirty="0"/>
                    </a:p>
                  </a:txBody>
                  <a:tcPr anchor="ctr"/>
                </a:tc>
              </a:tr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Division, element wise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/</a:t>
                      </a:r>
                      <a:endParaRPr lang="en-US" sz="2800" dirty="0"/>
                    </a:p>
                  </a:txBody>
                  <a:tcPr anchor="ctr"/>
                </a:tc>
              </a:tr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Multiplication, element wise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#</a:t>
                      </a:r>
                      <a:endParaRPr lang="en-US" sz="2800" dirty="0"/>
                    </a:p>
                  </a:txBody>
                  <a:tcPr anchor="ctr"/>
                </a:tc>
              </a:tr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Multiplication, matrix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*</a:t>
                      </a:r>
                      <a:endParaRPr lang="en-US" sz="2800" dirty="0"/>
                    </a:p>
                  </a:txBody>
                  <a:tcPr anchor="ctr"/>
                </a:tc>
              </a:tr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Power, element wise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##</a:t>
                      </a:r>
                      <a:endParaRPr lang="en-US" sz="2800" dirty="0"/>
                    </a:p>
                  </a:txBody>
                  <a:tcPr anchor="ctr"/>
                </a:tc>
              </a:tr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Power, Matrix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**</a:t>
                      </a:r>
                      <a:endParaRPr lang="en-US" sz="28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IML?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SAS </a:t>
            </a:r>
            <a:r>
              <a:rPr lang="en-US" dirty="0" err="1" smtClean="0"/>
              <a:t>vs</a:t>
            </a:r>
            <a:r>
              <a:rPr lang="en-US" dirty="0" smtClean="0"/>
              <a:t> R</a:t>
            </a:r>
          </a:p>
          <a:p>
            <a:pPr lvl="1"/>
            <a:r>
              <a:rPr lang="en-US" dirty="0" smtClean="0"/>
              <a:t>SAS: procedures (PROCs) and datasets</a:t>
            </a:r>
          </a:p>
          <a:p>
            <a:pPr lvl="1"/>
            <a:r>
              <a:rPr lang="en-US" dirty="0" smtClean="0"/>
              <a:t>R: functions/operations and matrices/vectors</a:t>
            </a:r>
          </a:p>
          <a:p>
            <a:r>
              <a:rPr lang="en-US" dirty="0" smtClean="0"/>
              <a:t>Proc IML</a:t>
            </a:r>
          </a:p>
          <a:p>
            <a:pPr lvl="1"/>
            <a:r>
              <a:rPr lang="en-US" dirty="0" smtClean="0"/>
              <a:t>IML  = Interactive Matrix Language</a:t>
            </a:r>
          </a:p>
          <a:p>
            <a:pPr lvl="1"/>
            <a:r>
              <a:rPr lang="en-US" dirty="0" smtClean="0"/>
              <a:t>R-like programming inside of SAS</a:t>
            </a:r>
          </a:p>
          <a:p>
            <a:pPr lvl="1"/>
            <a:r>
              <a:rPr lang="en-US" dirty="0" smtClean="0"/>
              <a:t>Pros: more flexible</a:t>
            </a:r>
          </a:p>
          <a:p>
            <a:pPr lvl="1"/>
            <a:r>
              <a:rPr lang="en-US" dirty="0" smtClean="0"/>
              <a:t>Cons: programs are not  validated</a:t>
            </a:r>
          </a:p>
          <a:p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Simulate data</a:t>
            </a:r>
          </a:p>
          <a:p>
            <a:pPr lvl="1"/>
            <a:r>
              <a:rPr lang="en-US" dirty="0" smtClean="0"/>
              <a:t>Matrix algebra (e.g. contrasts, algorithms)</a:t>
            </a:r>
          </a:p>
          <a:p>
            <a:pPr lvl="1"/>
            <a:r>
              <a:rPr lang="en-US" dirty="0" smtClean="0"/>
              <a:t>Many things you could normally only do in R</a:t>
            </a:r>
          </a:p>
          <a:p>
            <a:pPr lvl="1"/>
            <a:r>
              <a:rPr lang="en-US" dirty="0" smtClean="0"/>
              <a:t>Graphics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Algebra in IML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Courier New"/>
              </a:rPr>
              <a:t>IML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*MATRIX ADDITION;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it-IT" sz="2800" dirty="0">
                <a:solidFill>
                  <a:srgbClr val="000000"/>
                </a:solidFill>
                <a:latin typeface="Courier New"/>
              </a:rPr>
              <a:t>	A={</a:t>
            </a:r>
            <a:r>
              <a:rPr lang="it-IT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it-IT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it-IT" sz="2800" b="1" dirty="0">
                <a:solidFill>
                  <a:srgbClr val="008080"/>
                </a:solidFill>
                <a:latin typeface="Courier New"/>
              </a:rPr>
              <a:t>3</a:t>
            </a:r>
            <a:r>
              <a:rPr lang="it-IT" sz="28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it-IT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it-IT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it-IT" sz="2800" b="1" dirty="0">
                <a:solidFill>
                  <a:srgbClr val="008080"/>
                </a:solidFill>
                <a:latin typeface="Courier New"/>
              </a:rPr>
              <a:t>5</a:t>
            </a:r>
            <a:r>
              <a:rPr lang="it-IT" sz="2800" dirty="0">
                <a:solidFill>
                  <a:srgbClr val="000000"/>
                </a:solidFill>
                <a:latin typeface="Courier New"/>
              </a:rPr>
              <a:t>}; </a:t>
            </a:r>
            <a:r>
              <a:rPr lang="it-IT" sz="2800" dirty="0">
                <a:solidFill>
                  <a:srgbClr val="008000"/>
                </a:solidFill>
                <a:latin typeface="Courier New"/>
              </a:rPr>
              <a:t>/*DEFINE MATRIX*/</a:t>
            </a:r>
            <a:endParaRPr lang="it-IT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B={-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5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7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};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/*DEFINE MATRIX*/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C=A+B;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ADD A AND B*/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C;</a:t>
            </a: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*MATRIX MULTIPLICATION;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it-IT" sz="2800" dirty="0">
                <a:solidFill>
                  <a:srgbClr val="000000"/>
                </a:solidFill>
                <a:latin typeface="Courier New"/>
              </a:rPr>
              <a:t>	A={</a:t>
            </a:r>
            <a:r>
              <a:rPr lang="it-IT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it-IT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it-IT" sz="2800" b="1" dirty="0">
                <a:solidFill>
                  <a:srgbClr val="008080"/>
                </a:solidFill>
                <a:latin typeface="Courier New"/>
              </a:rPr>
              <a:t>3</a:t>
            </a:r>
            <a:r>
              <a:rPr lang="it-IT" sz="28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it-IT" sz="2800" b="1" dirty="0">
                <a:solidFill>
                  <a:srgbClr val="008080"/>
                </a:solidFill>
                <a:latin typeface="Courier New"/>
              </a:rPr>
              <a:t>4</a:t>
            </a:r>
            <a:r>
              <a:rPr lang="it-IT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it-IT" sz="2800" b="1" dirty="0">
                <a:solidFill>
                  <a:srgbClr val="008080"/>
                </a:solidFill>
                <a:latin typeface="Courier New"/>
              </a:rPr>
              <a:t>5</a:t>
            </a:r>
            <a:r>
              <a:rPr lang="it-IT" sz="2800" dirty="0">
                <a:solidFill>
                  <a:srgbClr val="000000"/>
                </a:solidFill>
                <a:latin typeface="Courier New"/>
              </a:rPr>
              <a:t>}; </a:t>
            </a:r>
            <a:r>
              <a:rPr lang="it-IT" sz="2800" dirty="0">
                <a:solidFill>
                  <a:srgbClr val="008000"/>
                </a:solidFill>
                <a:latin typeface="Courier New"/>
              </a:rPr>
              <a:t>/*DEFINE MATRIX*/</a:t>
            </a:r>
            <a:endParaRPr lang="it-IT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B={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6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};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/*DEFINE MATRIX*/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AB=A*B;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/*MULTIPLY A BY B*/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BA=B*A;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MULTIPLY B BY A*/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A B AB BA;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NOTE THAT MULTIPLICATION 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					IS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NOT COMMUTATIVE, AB DOESN'T 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				EQUAL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BA*/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QUIT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65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Operators: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Element wise comparison of matrices, result is a matrix of 0(False) and 1 (True)</a:t>
            </a:r>
          </a:p>
          <a:p>
            <a:r>
              <a:rPr lang="en-US" dirty="0" smtClean="0"/>
              <a:t>Comparisons</a:t>
            </a:r>
          </a:p>
          <a:p>
            <a:pPr lvl="1"/>
            <a:r>
              <a:rPr lang="en-US" dirty="0" smtClean="0"/>
              <a:t>Less than (&lt;), less than or equal to (&lt;=)</a:t>
            </a:r>
          </a:p>
          <a:p>
            <a:pPr lvl="1"/>
            <a:r>
              <a:rPr lang="en-US" dirty="0" smtClean="0"/>
              <a:t>Greater than (&gt;), greater than or equal to (&gt;=)</a:t>
            </a:r>
          </a:p>
          <a:p>
            <a:pPr lvl="1"/>
            <a:r>
              <a:rPr lang="en-US" dirty="0" smtClean="0"/>
              <a:t>Equal to (=), Not equal to (^=)</a:t>
            </a:r>
          </a:p>
          <a:p>
            <a:r>
              <a:rPr lang="en-US" dirty="0" smtClean="0"/>
              <a:t>Can create compound arguments using logical functions</a:t>
            </a:r>
          </a:p>
          <a:p>
            <a:pPr lvl="1"/>
            <a:r>
              <a:rPr lang="en-US" dirty="0" smtClean="0"/>
              <a:t>And (&amp;)</a:t>
            </a:r>
          </a:p>
          <a:p>
            <a:pPr lvl="1"/>
            <a:r>
              <a:rPr lang="en-US" dirty="0" smtClean="0"/>
              <a:t>Or ( |)</a:t>
            </a:r>
          </a:p>
          <a:p>
            <a:pPr lvl="1"/>
            <a:r>
              <a:rPr lang="en-US" dirty="0" smtClean="0"/>
              <a:t>Not ( ^)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Systems of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Solve the following system of equations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When the problem is rewritten in terms of a matrix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48000" y="1676401"/>
          <a:ext cx="2590800" cy="1566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2" name="Equation" r:id="rId4" imgW="1091880" imgH="660240" progId="Equation.3">
                  <p:embed/>
                </p:oleObj>
              </mc:Choice>
              <mc:Fallback>
                <p:oleObj name="Equation" r:id="rId4" imgW="1091880" imgH="660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676401"/>
                        <a:ext cx="2590800" cy="15665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2681288" y="4221163"/>
          <a:ext cx="3975100" cy="168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3" name="Equation" r:id="rId6" imgW="1676160" imgH="711000" progId="Equation.3">
                  <p:embed/>
                </p:oleObj>
              </mc:Choice>
              <mc:Fallback>
                <p:oleObj name="Equation" r:id="rId6" imgW="1676160" imgH="711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1288" y="4221163"/>
                        <a:ext cx="3975100" cy="168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Systems of Equations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solve, we can rearrange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Courier New"/>
              </a:rPr>
              <a:t>IML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	A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={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-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4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5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-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4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0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};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B={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9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42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};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OPT1=SOLVE(A,B);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OPT2=INV(A)*B;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OPT1 OPT2;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QUIT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381000" y="2884832"/>
          <a:ext cx="3962400" cy="2209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0" name="Equation" r:id="rId4" imgW="1777680" imgH="990360" progId="Equation.3">
                  <p:embed/>
                </p:oleObj>
              </mc:Choice>
              <mc:Fallback>
                <p:oleObj name="Equation" r:id="rId4" imgW="1777680" imgH="9903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884832"/>
                        <a:ext cx="3962400" cy="22094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SAS Datasets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a SAS Dataset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Before you can access a SAS dataset, you must first submit a command to open it. </a:t>
            </a:r>
          </a:p>
          <a:p>
            <a:pPr lvl="1"/>
            <a:r>
              <a:rPr lang="en-US" dirty="0" smtClean="0"/>
              <a:t>To simply read from an existing data set, submit a USE statement. </a:t>
            </a:r>
          </a:p>
          <a:p>
            <a:pPr lvl="2"/>
            <a:r>
              <a:rPr lang="en-US" b="1" dirty="0" smtClean="0"/>
              <a:t>USE</a:t>
            </a:r>
            <a:r>
              <a:rPr lang="en-US" dirty="0" smtClean="0"/>
              <a:t> </a:t>
            </a:r>
            <a:r>
              <a:rPr lang="en-US" i="1" dirty="0" smtClean="0"/>
              <a:t>&lt;SAS Dataset&gt; </a:t>
            </a:r>
            <a:r>
              <a:rPr lang="en-US" dirty="0" smtClean="0"/>
              <a:t>VAR</a:t>
            </a:r>
            <a:r>
              <a:rPr lang="en-US" i="1" dirty="0" smtClean="0"/>
              <a:t> &lt;Variable Names&gt; </a:t>
            </a:r>
            <a:r>
              <a:rPr lang="en-US" dirty="0" smtClean="0"/>
              <a:t>WHERE</a:t>
            </a:r>
            <a:r>
              <a:rPr lang="en-US" i="1" dirty="0" smtClean="0"/>
              <a:t> expression;</a:t>
            </a:r>
          </a:p>
          <a:p>
            <a:pPr lvl="1"/>
            <a:r>
              <a:rPr lang="en-US" dirty="0" smtClean="0"/>
              <a:t>To read and write to an existing data set, use the EDIT statement. </a:t>
            </a:r>
          </a:p>
          <a:p>
            <a:pPr lvl="2"/>
            <a:r>
              <a:rPr lang="en-US" dirty="0" smtClean="0"/>
              <a:t>In addition to READ you can also EDIT, DELETE, and PURGE observations from a dataset that has been opened using edit</a:t>
            </a:r>
          </a:p>
          <a:p>
            <a:r>
              <a:rPr lang="en-US" dirty="0" smtClean="0"/>
              <a:t>Each dataset must only be opened once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Reading in Datasets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matrices from a SAS dataset</a:t>
            </a:r>
          </a:p>
          <a:p>
            <a:pPr lvl="1"/>
            <a:r>
              <a:rPr lang="en-US" dirty="0" smtClean="0"/>
              <a:t>Create a vector for each variable</a:t>
            </a:r>
          </a:p>
          <a:p>
            <a:pPr lvl="1"/>
            <a:r>
              <a:rPr lang="en-US" dirty="0" smtClean="0"/>
              <a:t>Create a matrix containing multiple variables</a:t>
            </a:r>
          </a:p>
          <a:p>
            <a:pPr lvl="1"/>
            <a:r>
              <a:rPr lang="en-US" dirty="0" smtClean="0"/>
              <a:t>Select all observations or a subset</a:t>
            </a:r>
          </a:p>
          <a:p>
            <a:r>
              <a:rPr lang="en-US" dirty="0" smtClean="0"/>
              <a:t>To transfer data from a SAS dataset to a matrix</a:t>
            </a:r>
          </a:p>
          <a:p>
            <a:pPr lvl="1"/>
            <a:r>
              <a:rPr lang="en-US" dirty="0" smtClean="0"/>
              <a:t>SETIN</a:t>
            </a:r>
          </a:p>
          <a:p>
            <a:pPr lvl="2"/>
            <a:r>
              <a:rPr lang="en-US" dirty="0" smtClean="0"/>
              <a:t>Specifies an open dataset as the current input dataset</a:t>
            </a:r>
          </a:p>
          <a:p>
            <a:pPr lvl="1"/>
            <a:r>
              <a:rPr lang="en-US" dirty="0" smtClean="0"/>
              <a:t>READ</a:t>
            </a:r>
          </a:p>
          <a:p>
            <a:pPr lvl="2"/>
            <a:r>
              <a:rPr lang="en-US" dirty="0" smtClean="0"/>
              <a:t>Transforms dataset into matrix</a:t>
            </a:r>
          </a:p>
          <a:p>
            <a:pPr lvl="2">
              <a:buNone/>
            </a:pPr>
            <a:r>
              <a:rPr lang="en-US" b="1" dirty="0" smtClean="0">
                <a:latin typeface="Courier" pitchFamily="49" charset="0"/>
              </a:rPr>
              <a:t>READ</a:t>
            </a:r>
            <a:r>
              <a:rPr lang="en-US" dirty="0" smtClean="0">
                <a:latin typeface="Courier" pitchFamily="49" charset="0"/>
              </a:rPr>
              <a:t> &lt;</a:t>
            </a:r>
            <a:r>
              <a:rPr lang="en-US" i="1" dirty="0" smtClean="0">
                <a:latin typeface="Courier" pitchFamily="49" charset="0"/>
              </a:rPr>
              <a:t>range</a:t>
            </a:r>
            <a:r>
              <a:rPr lang="en-US" dirty="0" smtClean="0">
                <a:latin typeface="Courier" pitchFamily="49" charset="0"/>
              </a:rPr>
              <a:t>&gt; VAR </a:t>
            </a:r>
            <a:r>
              <a:rPr lang="en-US" i="1" dirty="0" smtClean="0">
                <a:latin typeface="Courier" pitchFamily="49" charset="0"/>
              </a:rPr>
              <a:t>operand</a:t>
            </a:r>
            <a:r>
              <a:rPr lang="en-US" dirty="0" smtClean="0">
                <a:latin typeface="Courier" pitchFamily="49" charset="0"/>
              </a:rPr>
              <a:t> &lt;WHERE (</a:t>
            </a:r>
            <a:r>
              <a:rPr lang="en-US" i="1" dirty="0" smtClean="0">
                <a:latin typeface="Courier" pitchFamily="49" charset="0"/>
              </a:rPr>
              <a:t>expression</a:t>
            </a:r>
            <a:r>
              <a:rPr lang="en-US" dirty="0" smtClean="0">
                <a:latin typeface="Courier" pitchFamily="49" charset="0"/>
              </a:rPr>
              <a:t>)&gt;</a:t>
            </a:r>
            <a:endParaRPr lang="en-US" dirty="0" smtClean="0">
              <a:latin typeface="Courier" pitchFamily="49" charset="0"/>
            </a:endParaRPr>
          </a:p>
          <a:p>
            <a:pPr lvl="2">
              <a:buNone/>
            </a:pPr>
            <a:r>
              <a:rPr lang="en-US" dirty="0" smtClean="0">
                <a:latin typeface="Courier" pitchFamily="49" charset="0"/>
              </a:rPr>
              <a:t>	INTO </a:t>
            </a:r>
            <a:r>
              <a:rPr lang="en-US" i="1" dirty="0" smtClean="0">
                <a:latin typeface="Courier" pitchFamily="49" charset="0"/>
              </a:rPr>
              <a:t>name</a:t>
            </a:r>
            <a:r>
              <a:rPr lang="en-US" dirty="0" smtClean="0">
                <a:latin typeface="Courier" pitchFamily="49" charset="0"/>
              </a:rPr>
              <a:t>;</a:t>
            </a:r>
          </a:p>
          <a:p>
            <a:pPr lvl="2">
              <a:buNone/>
            </a:pPr>
            <a:r>
              <a:rPr lang="en-US" b="1" dirty="0" smtClean="0">
                <a:latin typeface="Courier" pitchFamily="49" charset="0"/>
              </a:rPr>
              <a:t>READ </a:t>
            </a:r>
            <a:r>
              <a:rPr lang="en-US" dirty="0" smtClean="0">
                <a:latin typeface="Courier" pitchFamily="49" charset="0"/>
              </a:rPr>
              <a:t>all </a:t>
            </a:r>
            <a:r>
              <a:rPr lang="en-US" dirty="0" smtClean="0">
                <a:latin typeface="Courier" pitchFamily="49" charset="0"/>
              </a:rPr>
              <a:t>VAR VAR1 </a:t>
            </a:r>
            <a:r>
              <a:rPr lang="en-US" dirty="0" smtClean="0">
                <a:latin typeface="Courier" pitchFamily="49" charset="0"/>
              </a:rPr>
              <a:t>WHERE </a:t>
            </a:r>
            <a:r>
              <a:rPr lang="en-US" dirty="0" smtClean="0">
                <a:latin typeface="Courier" pitchFamily="49" charset="0"/>
              </a:rPr>
              <a:t>VAR1&gt;80 </a:t>
            </a:r>
            <a:r>
              <a:rPr lang="en-US" dirty="0" smtClean="0">
                <a:latin typeface="Courier" pitchFamily="49" charset="0"/>
              </a:rPr>
              <a:t>INTO MYMAT;</a:t>
            </a:r>
            <a:endParaRPr lang="en-US" b="1" dirty="0" smtClean="0">
              <a:latin typeface="Courier" pitchFamily="49" charset="0"/>
            </a:endParaRPr>
          </a:p>
          <a:p>
            <a:pPr lvl="2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Operators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1219200"/>
          <a:ext cx="7010400" cy="5029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800600"/>
                <a:gridCol w="22098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Operation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IML Code</a:t>
                      </a:r>
                      <a:endParaRPr lang="en-US" sz="24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Less than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&lt;</a:t>
                      </a:r>
                      <a:endParaRPr lang="en-US" sz="20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Less than or equal to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&lt;=</a:t>
                      </a:r>
                      <a:endParaRPr lang="en-US" sz="20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Equal to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=</a:t>
                      </a:r>
                      <a:endParaRPr lang="en-US" sz="20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Greater than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&gt;</a:t>
                      </a:r>
                      <a:endParaRPr lang="en-US" sz="20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Greater than or equal to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&gt;=</a:t>
                      </a:r>
                      <a:endParaRPr lang="en-US" sz="20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Not equal</a:t>
                      </a:r>
                      <a:r>
                        <a:rPr lang="en-US" sz="2000" baseline="0" dirty="0" smtClean="0"/>
                        <a:t> to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^=</a:t>
                      </a:r>
                      <a:endParaRPr lang="en-US" sz="20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Contains a given string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?</a:t>
                      </a:r>
                      <a:endParaRPr lang="en-US" sz="20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Does not contain a given string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^?</a:t>
                      </a:r>
                      <a:endParaRPr lang="en-US" sz="20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Begins</a:t>
                      </a:r>
                      <a:r>
                        <a:rPr lang="en-US" sz="2000" baseline="0" dirty="0" smtClean="0"/>
                        <a:t> with a given string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=:</a:t>
                      </a:r>
                      <a:endParaRPr lang="en-US" sz="20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Sounds</a:t>
                      </a:r>
                      <a:r>
                        <a:rPr lang="en-US" sz="2000" baseline="0" dirty="0" smtClean="0"/>
                        <a:t> like or is spelled like a given string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=*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Sorting SAS Datasets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First close the dataset</a:t>
            </a:r>
          </a:p>
          <a:p>
            <a:r>
              <a:rPr lang="en-US" dirty="0" smtClean="0"/>
              <a:t>SORT </a:t>
            </a:r>
            <a:r>
              <a:rPr lang="en-US" i="1" dirty="0" smtClean="0"/>
              <a:t>dataset</a:t>
            </a:r>
            <a:r>
              <a:rPr lang="en-US" dirty="0" smtClean="0"/>
              <a:t> out=</a:t>
            </a:r>
            <a:r>
              <a:rPr lang="en-US" i="1" dirty="0" err="1" smtClean="0"/>
              <a:t>new_dataset</a:t>
            </a:r>
            <a:r>
              <a:rPr lang="en-US" dirty="0" smtClean="0"/>
              <a:t> by </a:t>
            </a:r>
            <a:r>
              <a:rPr lang="en-US" i="1" dirty="0" err="1" smtClean="0"/>
              <a:t>var_name</a:t>
            </a:r>
            <a:r>
              <a:rPr lang="en-US" dirty="0" smtClean="0"/>
              <a:t>;</a:t>
            </a:r>
          </a:p>
          <a:p>
            <a:r>
              <a:rPr lang="en-US" dirty="0" smtClean="0"/>
              <a:t>Can use the keyword DESCENDING to denote the alternative sort order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Datasets from Matrices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you create a dataset</a:t>
            </a:r>
          </a:p>
          <a:p>
            <a:pPr lvl="1"/>
            <a:r>
              <a:rPr lang="en-US" dirty="0" smtClean="0"/>
              <a:t>Columns become variables</a:t>
            </a:r>
          </a:p>
          <a:p>
            <a:pPr lvl="1"/>
            <a:r>
              <a:rPr lang="en-US" dirty="0" smtClean="0"/>
              <a:t>Rows become observations</a:t>
            </a:r>
          </a:p>
          <a:p>
            <a:r>
              <a:rPr lang="en-US" dirty="0" smtClean="0"/>
              <a:t>CREATE</a:t>
            </a:r>
          </a:p>
          <a:p>
            <a:pPr lvl="1"/>
            <a:r>
              <a:rPr lang="en-US" dirty="0" smtClean="0"/>
              <a:t>Opens a new SAS dataset for I/O</a:t>
            </a:r>
          </a:p>
          <a:p>
            <a:r>
              <a:rPr lang="en-US" dirty="0" smtClean="0"/>
              <a:t>APPEND</a:t>
            </a:r>
          </a:p>
          <a:p>
            <a:pPr lvl="1"/>
            <a:r>
              <a:rPr lang="en-US" dirty="0" smtClean="0"/>
              <a:t>Writes to the dataset</a:t>
            </a:r>
          </a:p>
          <a:p>
            <a:r>
              <a:rPr lang="en-US" b="1" dirty="0" smtClean="0"/>
              <a:t>CREATE</a:t>
            </a:r>
            <a:r>
              <a:rPr lang="en-US" b="1" i="1" dirty="0" smtClean="0"/>
              <a:t> </a:t>
            </a:r>
            <a:r>
              <a:rPr lang="en-US" i="1" dirty="0" smtClean="0"/>
              <a:t>SAS-data-set</a:t>
            </a:r>
            <a:r>
              <a:rPr lang="en-US" dirty="0" smtClean="0"/>
              <a:t> FROM matrix &lt;[COLNAME=column-name ROWNAME=row name]&gt;</a:t>
            </a:r>
          </a:p>
          <a:p>
            <a:r>
              <a:rPr lang="en-US" b="1" dirty="0" smtClean="0"/>
              <a:t>CREATE</a:t>
            </a:r>
            <a:r>
              <a:rPr lang="en-US" dirty="0" smtClean="0"/>
              <a:t> </a:t>
            </a:r>
            <a:r>
              <a:rPr lang="en-US" i="1" dirty="0" smtClean="0"/>
              <a:t>SAS-dataset </a:t>
            </a:r>
            <a:r>
              <a:rPr lang="en-US" dirty="0" smtClean="0"/>
              <a:t>VAR</a:t>
            </a:r>
            <a:r>
              <a:rPr lang="en-US" i="1" dirty="0" smtClean="0"/>
              <a:t> variable-names;</a:t>
            </a:r>
            <a:r>
              <a:rPr lang="en-US" b="1" dirty="0" smtClean="0"/>
              <a:t> APPEND</a:t>
            </a:r>
            <a:r>
              <a:rPr lang="en-US" dirty="0" smtClean="0"/>
              <a:t> FROM </a:t>
            </a:r>
            <a:r>
              <a:rPr lang="en-US" i="1" dirty="0" smtClean="0"/>
              <a:t>matrix-name;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matrix </a:t>
            </a:r>
            <a:r>
              <a:rPr lang="en-US" dirty="0" smtClean="0"/>
              <a:t>is a collection of numbers ordered by rows and columns. </a:t>
            </a:r>
          </a:p>
          <a:p>
            <a:pPr lvl="1"/>
            <a:r>
              <a:rPr lang="en-US" dirty="0" smtClean="0"/>
              <a:t>Matrices are characterized by the number of rows and columns</a:t>
            </a:r>
          </a:p>
          <a:p>
            <a:pPr lvl="1"/>
            <a:r>
              <a:rPr lang="en-US" dirty="0" smtClean="0"/>
              <a:t>The elements in a matrix are referred to first by their row then column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b="1" dirty="0" smtClean="0"/>
              <a:t>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95600" y="3962400"/>
          <a:ext cx="3268245" cy="16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3" imgW="977760" imgH="482400" progId="Equation.3">
                  <p:embed/>
                </p:oleObj>
              </mc:Choice>
              <mc:Fallback>
                <p:oleObj name="Equation" r:id="rId3" imgW="977760" imgH="482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962400"/>
                        <a:ext cx="3268245" cy="161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Management Commands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295400"/>
          <a:ext cx="8229600" cy="49682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295400"/>
                <a:gridCol w="2819400"/>
                <a:gridCol w="1371600"/>
                <a:gridCol w="2743200"/>
              </a:tblGrid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Command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Command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APPEND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Adds observations to the end of a</a:t>
                      </a:r>
                      <a:r>
                        <a:rPr lang="en-US" sz="1600" baseline="0" dirty="0" smtClean="0"/>
                        <a:t> SAS dataset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RESET DEFLIB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Names default </a:t>
                      </a:r>
                      <a:r>
                        <a:rPr lang="en-US" sz="1600" dirty="0" err="1" smtClean="0"/>
                        <a:t>libname</a:t>
                      </a:r>
                      <a:endParaRPr lang="en-US" sz="16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CLOSE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Closes a SAS</a:t>
                      </a:r>
                      <a:r>
                        <a:rPr lang="en-US" sz="1600" baseline="0" dirty="0" smtClean="0"/>
                        <a:t> dataset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SETIN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Selects an open SAS dataset for input</a:t>
                      </a:r>
                      <a:endParaRPr lang="en-US" sz="16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CREATE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Creates and opens a new SAS dataset or input</a:t>
                      </a:r>
                      <a:r>
                        <a:rPr lang="en-US" sz="1600" baseline="0" dirty="0" smtClean="0"/>
                        <a:t> and output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SETOUT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Selects an open SAS dataset for output</a:t>
                      </a:r>
                      <a:endParaRPr lang="en-US" sz="16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DELETE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Marks observations for deletion in a SAS dataset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SHOW CONTENTS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Shows contents of the current input SAS dataset</a:t>
                      </a:r>
                      <a:endParaRPr lang="en-US" sz="16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EDIT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Opens an existing SAS dataset for I/O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SHOW DATASETS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Shows SAS datasets</a:t>
                      </a:r>
                      <a:r>
                        <a:rPr lang="en-US" sz="1600" baseline="0" dirty="0" smtClean="0"/>
                        <a:t> currently open</a:t>
                      </a:r>
                      <a:endParaRPr lang="en-US" sz="16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FIND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Finds observations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SORT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Sorts</a:t>
                      </a:r>
                      <a:r>
                        <a:rPr lang="en-US" sz="1600" baseline="0" dirty="0" smtClean="0"/>
                        <a:t> a SAS dataset</a:t>
                      </a:r>
                      <a:endParaRPr lang="en-US" sz="16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READ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Reads observations into IML variables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SUMMARY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Produces summary</a:t>
                      </a:r>
                      <a:r>
                        <a:rPr lang="en-US" sz="1600" baseline="0" dirty="0" smtClean="0"/>
                        <a:t> statistics for numeric variables</a:t>
                      </a: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REPLACE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Writes observations back into a SAS dataset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USE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Opens an</a:t>
                      </a:r>
                      <a:r>
                        <a:rPr lang="en-US" sz="1600" baseline="0" dirty="0" smtClean="0"/>
                        <a:t> existing SAS dataset for input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38067" t="22917" r="24451" b="29167"/>
          <a:stretch>
            <a:fillRect/>
          </a:stretch>
        </p:blipFill>
        <p:spPr bwMode="auto">
          <a:xfrm>
            <a:off x="0" y="0"/>
            <a:ext cx="91174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in SAS data with IML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08000"/>
                </a:solidFill>
                <a:latin typeface="Courier New"/>
              </a:rPr>
              <a:t>*CREATING A SAS DATASET TO WORK WITH;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DATA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MYDATA;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FF"/>
                </a:solidFill>
                <a:latin typeface="Courier New"/>
              </a:rPr>
              <a:t>SET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SASHELP.CARS;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RUN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Courier New"/>
              </a:rPr>
              <a:t>IML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USE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MYDATA 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{MSRP MPG_CITY MPG_HIGHWAY} 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		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OPEN DATASET*/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READ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ALL 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_ALL_ WHERE (MSRP&lt;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12000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) 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INTO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		CAR_MAT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READ DATASET*/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	Z=NROW(CAR_MAT);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FIGURE OUT HOW 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						MANY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ROWS*/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Z CAR_MAT[COLNAME={MSRP CITY HWY}]; 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		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/*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LOOK AT DATA*/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QUIT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37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Data &amp; Writing Programs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Subscript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Commands that can be applied to obtain summary statistics on matrices</a:t>
            </a:r>
          </a:p>
          <a:p>
            <a:pPr lvl="1"/>
            <a:r>
              <a:rPr lang="en-US" sz="1800" dirty="0" smtClean="0"/>
              <a:t>Select a single element, row, column, or </a:t>
            </a:r>
            <a:r>
              <a:rPr lang="en-US" sz="1800" dirty="0" err="1" smtClean="0"/>
              <a:t>submatrix</a:t>
            </a:r>
            <a:endParaRPr lang="en-US" sz="1800" dirty="0" smtClean="0"/>
          </a:p>
          <a:p>
            <a:pPr lvl="1"/>
            <a:r>
              <a:rPr lang="en-US" sz="1800" dirty="0" smtClean="0"/>
              <a:t>Similar to the APPLY function in R</a:t>
            </a:r>
          </a:p>
          <a:p>
            <a:r>
              <a:rPr lang="en-US" sz="2000" dirty="0" smtClean="0"/>
              <a:t>SUMMARY</a:t>
            </a:r>
            <a:r>
              <a:rPr lang="en-US" sz="2000" b="0" dirty="0" smtClean="0"/>
              <a:t> </a:t>
            </a:r>
            <a:r>
              <a:rPr lang="en-US" sz="2000" b="0" dirty="0" smtClean="0"/>
              <a:t>produces</a:t>
            </a:r>
            <a:r>
              <a:rPr lang="en-US" sz="2000" b="0" baseline="0" dirty="0" smtClean="0"/>
              <a:t> summary statistics on the numeric variables of a SAS data set. If you want them by subgroup use the CLASS option. </a:t>
            </a:r>
          </a:p>
          <a:p>
            <a:pPr lvl="1"/>
            <a:r>
              <a:rPr lang="en-US" sz="1800" b="1" baseline="0" dirty="0" smtClean="0"/>
              <a:t>SUMMARY</a:t>
            </a:r>
            <a:r>
              <a:rPr lang="en-US" sz="1800" b="0" baseline="0" dirty="0" smtClean="0"/>
              <a:t> VAR {</a:t>
            </a:r>
            <a:r>
              <a:rPr lang="en-US" sz="1800" b="0" i="1" baseline="0" dirty="0" smtClean="0"/>
              <a:t>VARIABLE LIST}</a:t>
            </a:r>
            <a:r>
              <a:rPr lang="en-US" sz="1800" b="1" i="1" baseline="0" dirty="0" smtClean="0"/>
              <a:t> </a:t>
            </a:r>
            <a:r>
              <a:rPr lang="en-US" sz="1800" b="0" i="0" baseline="0" dirty="0" smtClean="0"/>
              <a:t>&lt;CLASS </a:t>
            </a:r>
            <a:r>
              <a:rPr lang="en-US" sz="1800" b="0" i="1" baseline="0" dirty="0" smtClean="0"/>
              <a:t>(By Variables)&gt; </a:t>
            </a:r>
            <a:r>
              <a:rPr lang="en-US" sz="1800" b="0" i="0" baseline="0" dirty="0" smtClean="0"/>
              <a:t>STAT (</a:t>
            </a:r>
            <a:r>
              <a:rPr lang="en-US" sz="1800" b="0" i="1" baseline="0" dirty="0" smtClean="0"/>
              <a:t>Desired stats)</a:t>
            </a:r>
            <a:r>
              <a:rPr lang="en-US" sz="1800" b="0" i="0" baseline="0" dirty="0" smtClean="0"/>
              <a:t> &lt;OPT (SAVE)&gt;</a:t>
            </a:r>
            <a:endParaRPr lang="en-US" sz="1800" b="1" i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sz="1800" dirty="0"/>
              <a:t>Reduction operators</a:t>
            </a:r>
          </a:p>
          <a:p>
            <a:pPr lvl="1"/>
            <a:r>
              <a:rPr lang="en-US" sz="1600" dirty="0"/>
              <a:t>Addition +</a:t>
            </a:r>
          </a:p>
          <a:p>
            <a:pPr lvl="1"/>
            <a:r>
              <a:rPr lang="en-US" sz="1600" dirty="0"/>
              <a:t>Multiplication #</a:t>
            </a:r>
          </a:p>
          <a:p>
            <a:pPr lvl="1"/>
            <a:r>
              <a:rPr lang="en-US" sz="1600" dirty="0"/>
              <a:t>Mean:</a:t>
            </a:r>
          </a:p>
          <a:p>
            <a:pPr lvl="1"/>
            <a:r>
              <a:rPr lang="en-US" sz="1600" dirty="0"/>
              <a:t>Sum of Squares ##</a:t>
            </a:r>
          </a:p>
          <a:p>
            <a:pPr lvl="1"/>
            <a:r>
              <a:rPr lang="en-US" sz="1600" dirty="0"/>
              <a:t>Maximum &lt;&gt;</a:t>
            </a:r>
          </a:p>
          <a:p>
            <a:pPr lvl="1"/>
            <a:r>
              <a:rPr lang="en-US" sz="1600" dirty="0"/>
              <a:t>Minimum &gt;&lt;</a:t>
            </a:r>
          </a:p>
          <a:p>
            <a:pPr lvl="1"/>
            <a:r>
              <a:rPr lang="en-US" sz="1600" dirty="0"/>
              <a:t>Index of maximum &lt;:&gt;</a:t>
            </a:r>
          </a:p>
          <a:p>
            <a:pPr lvl="1"/>
            <a:r>
              <a:rPr lang="en-US" sz="1600" dirty="0"/>
              <a:t>Index of minimum &gt;:&lt;</a:t>
            </a:r>
          </a:p>
          <a:p>
            <a:r>
              <a:rPr lang="en-US" sz="1800" dirty="0"/>
              <a:t>Additional Operators</a:t>
            </a:r>
          </a:p>
          <a:p>
            <a:pPr lvl="1"/>
            <a:r>
              <a:rPr lang="en-US" sz="1600" dirty="0"/>
              <a:t>Concatenation: Horizontal ||, Vertical //</a:t>
            </a:r>
          </a:p>
          <a:p>
            <a:pPr lvl="1"/>
            <a:r>
              <a:rPr lang="en-US" sz="1600" dirty="0"/>
              <a:t>Number of rows: </a:t>
            </a:r>
            <a:r>
              <a:rPr lang="en-US" sz="1600" dirty="0" err="1"/>
              <a:t>nrow</a:t>
            </a:r>
            <a:r>
              <a:rPr lang="en-US" sz="1600" dirty="0"/>
              <a:t>(</a:t>
            </a:r>
            <a:r>
              <a:rPr lang="en-US" sz="1600" i="1" dirty="0"/>
              <a:t>matrix</a:t>
            </a:r>
            <a:r>
              <a:rPr lang="en-US" sz="1600" dirty="0"/>
              <a:t>), Number of Columns: </a:t>
            </a:r>
            <a:r>
              <a:rPr lang="en-US" sz="1600" dirty="0" err="1"/>
              <a:t>ncol</a:t>
            </a:r>
            <a:r>
              <a:rPr lang="en-US" sz="1600" dirty="0"/>
              <a:t>(</a:t>
            </a:r>
            <a:r>
              <a:rPr lang="en-US" sz="1600" i="1" dirty="0"/>
              <a:t>matrix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Statements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Control Statements</a:t>
            </a:r>
          </a:p>
          <a:p>
            <a:pPr lvl="1"/>
            <a:r>
              <a:rPr lang="en-US" dirty="0" smtClean="0"/>
              <a:t>Direct the flow of execution</a:t>
            </a:r>
          </a:p>
          <a:p>
            <a:pPr lvl="1"/>
            <a:r>
              <a:rPr lang="en-US" dirty="0" smtClean="0"/>
              <a:t>E.g. IF-THEN/ELSE statement</a:t>
            </a:r>
          </a:p>
          <a:p>
            <a:r>
              <a:rPr lang="en-US" dirty="0" smtClean="0"/>
              <a:t>Functions and CALL statements</a:t>
            </a:r>
          </a:p>
          <a:p>
            <a:pPr lvl="1"/>
            <a:r>
              <a:rPr lang="en-US" dirty="0" smtClean="0"/>
              <a:t>Perform special tasks or user-defined operations</a:t>
            </a:r>
          </a:p>
          <a:p>
            <a:r>
              <a:rPr lang="en-US" dirty="0" smtClean="0"/>
              <a:t>Command statements</a:t>
            </a:r>
          </a:p>
          <a:p>
            <a:pPr lvl="1"/>
            <a:r>
              <a:rPr lang="en-US" dirty="0" smtClean="0"/>
              <a:t>Perform special processing such as setting options, displaying windows, and handling input and output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Statements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 IML; QUIT;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Initiates and ends an</a:t>
                      </a:r>
                      <a:r>
                        <a:rPr lang="en-US" baseline="0" dirty="0" smtClean="0"/>
                        <a:t> IML session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DO;</a:t>
                      </a:r>
                      <a:r>
                        <a:rPr lang="en-US" baseline="0" dirty="0" smtClean="0"/>
                        <a:t> END;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Specifies</a:t>
                      </a:r>
                      <a:r>
                        <a:rPr lang="en-US" baseline="0" dirty="0" smtClean="0"/>
                        <a:t> a group of statements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Iterative DO; END;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Defines an iteration loop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IF-THEN;ELSE;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Conditionally</a:t>
                      </a:r>
                      <a:r>
                        <a:rPr lang="en-US" baseline="0" dirty="0" smtClean="0"/>
                        <a:t> routes execution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START; FINISH;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Defines a module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Executes a Module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IF-THEN/ELSE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IF </a:t>
            </a:r>
            <a:r>
              <a:rPr lang="en-US" i="1" dirty="0" smtClean="0"/>
              <a:t>expression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b="1" i="1" dirty="0" smtClean="0"/>
              <a:t> </a:t>
            </a:r>
            <a:r>
              <a:rPr lang="en-US" i="1" dirty="0" smtClean="0"/>
              <a:t>statement-one; </a:t>
            </a:r>
            <a:r>
              <a:rPr lang="en-US" b="1" dirty="0" smtClean="0"/>
              <a:t>ELSE </a:t>
            </a:r>
            <a:r>
              <a:rPr lang="en-US" i="1" dirty="0" smtClean="0"/>
              <a:t>statement-two;</a:t>
            </a:r>
          </a:p>
          <a:p>
            <a:pPr lvl="1"/>
            <a:r>
              <a:rPr lang="en-US" dirty="0" smtClean="0"/>
              <a:t>IML </a:t>
            </a:r>
            <a:r>
              <a:rPr lang="en-US" dirty="0" err="1" smtClean="0"/>
              <a:t>processess</a:t>
            </a:r>
            <a:r>
              <a:rPr lang="en-US" dirty="0" smtClean="0"/>
              <a:t> the expression and uses this to decide whether statement one or statement two is executed. </a:t>
            </a:r>
          </a:p>
          <a:p>
            <a:pPr lvl="1"/>
            <a:r>
              <a:rPr lang="en-US" dirty="0" smtClean="0"/>
              <a:t>You may also nest IF-THEN/ELSE Statements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Courier New"/>
              </a:rPr>
              <a:t>IML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A={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33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}; </a:t>
            </a: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IF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MAX(A)&lt;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THEN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P=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 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ELSE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P=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 </a:t>
            </a: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P;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QUIT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  <a:endParaRPr lang="en-US" dirty="0">
              <a:latin typeface="Courier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Several statements can be grouped together into a compound statement to be executed as a unit.</a:t>
            </a:r>
          </a:p>
          <a:p>
            <a:pPr lvl="1"/>
            <a:r>
              <a:rPr lang="en-US" sz="1400" b="1" dirty="0" smtClean="0"/>
              <a:t>DO; </a:t>
            </a:r>
            <a:r>
              <a:rPr lang="en-US" sz="1400" i="1" dirty="0" smtClean="0"/>
              <a:t>Statements; </a:t>
            </a:r>
            <a:r>
              <a:rPr lang="en-US" sz="1400" b="1" dirty="0" smtClean="0"/>
              <a:t>END;</a:t>
            </a:r>
          </a:p>
          <a:p>
            <a:r>
              <a:rPr lang="en-US" sz="1600" dirty="0" smtClean="0"/>
              <a:t>You can combine DO arguments with IF/ELSE</a:t>
            </a:r>
          </a:p>
          <a:p>
            <a:pPr lvl="1"/>
            <a:r>
              <a:rPr lang="en-US" sz="1400" b="1" dirty="0" smtClean="0"/>
              <a:t>IF </a:t>
            </a:r>
            <a:r>
              <a:rPr lang="en-US" sz="1400" dirty="0" smtClean="0"/>
              <a:t>(X&lt;Y) </a:t>
            </a:r>
            <a:r>
              <a:rPr lang="en-US" sz="1400" b="1" dirty="0" smtClean="0"/>
              <a:t>THEN DO; </a:t>
            </a:r>
            <a:r>
              <a:rPr lang="en-US" sz="1400" dirty="0" smtClean="0"/>
              <a:t>Z=X+Y; </a:t>
            </a:r>
            <a:r>
              <a:rPr lang="en-US" sz="1400" b="1" dirty="0" smtClean="0"/>
              <a:t>END;</a:t>
            </a:r>
          </a:p>
          <a:p>
            <a:pPr lvl="1"/>
            <a:r>
              <a:rPr lang="en-US" sz="1400" b="1" dirty="0" smtClean="0"/>
              <a:t>ELSE DO; </a:t>
            </a:r>
            <a:r>
              <a:rPr lang="en-US" sz="1400" dirty="0" smtClean="0"/>
              <a:t>Z=X-Y; </a:t>
            </a:r>
            <a:r>
              <a:rPr lang="en-US" sz="1400" b="1" dirty="0" smtClean="0"/>
              <a:t>END;</a:t>
            </a:r>
          </a:p>
          <a:p>
            <a:r>
              <a:rPr lang="en-US" sz="1600" dirty="0" smtClean="0"/>
              <a:t>The iterative </a:t>
            </a:r>
            <a:r>
              <a:rPr lang="en-US" sz="1600" b="1" dirty="0" smtClean="0"/>
              <a:t>DO &lt;</a:t>
            </a:r>
            <a:r>
              <a:rPr lang="en-US" sz="1600" dirty="0" smtClean="0"/>
              <a:t>WHILE/UNTIL </a:t>
            </a:r>
            <a:r>
              <a:rPr lang="en-US" sz="1600" i="1" dirty="0" smtClean="0"/>
              <a:t>expression&gt;</a:t>
            </a:r>
            <a:r>
              <a:rPr lang="en-US" sz="1600" b="1" dirty="0" smtClean="0"/>
              <a:t> </a:t>
            </a:r>
            <a:r>
              <a:rPr lang="en-US" sz="1600" dirty="0" smtClean="0"/>
              <a:t> repeats a set of statements over an number of times defined by the index.</a:t>
            </a:r>
          </a:p>
          <a:p>
            <a:pPr lvl="1"/>
            <a:r>
              <a:rPr lang="en-US" sz="1400" dirty="0" smtClean="0"/>
              <a:t>If </a:t>
            </a:r>
            <a:r>
              <a:rPr lang="en-US" sz="1400" b="1" dirty="0" smtClean="0"/>
              <a:t>DO WHILE</a:t>
            </a:r>
            <a:r>
              <a:rPr lang="en-US" sz="1400" dirty="0" smtClean="0"/>
              <a:t> is used, the expression is evaluated at the beginning of each loop with iterations continuing until the expression is false. If the expression begins false the loop does not run.</a:t>
            </a:r>
          </a:p>
          <a:p>
            <a:pPr lvl="1"/>
            <a:r>
              <a:rPr lang="en-US" sz="1400" dirty="0" smtClean="0"/>
              <a:t>If </a:t>
            </a:r>
            <a:r>
              <a:rPr lang="en-US" sz="1400" b="1" dirty="0" smtClean="0"/>
              <a:t>DO UNTIL</a:t>
            </a:r>
            <a:r>
              <a:rPr lang="en-US" sz="1400" dirty="0" smtClean="0"/>
              <a:t> is used the expression is evaluated at the end  of the loop, this means that the loop will always execute at least once.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Courier New"/>
              </a:rPr>
              <a:t>IML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Y=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DO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I=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TO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	Y=Y+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Y;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END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QUIT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Courier New"/>
              </a:rPr>
              <a:t>IML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COUNT=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DO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WHILE(COUNT&lt;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	COUNT=COUNT+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smtClean="0">
                <a:solidFill>
                  <a:srgbClr val="800080"/>
                </a:solidFill>
                <a:latin typeface="Courier New"/>
              </a:rPr>
              <a:t>“WHILE"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END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COUNT=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DO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UNTIL(COUNT&gt;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	COUNT=COUNT+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smtClean="0">
                <a:solidFill>
                  <a:srgbClr val="800080"/>
                </a:solidFill>
                <a:latin typeface="Courier New"/>
              </a:rPr>
              <a:t>“UNTIL"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END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QUIT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Interacting with </a:t>
            </a:r>
            <a:r>
              <a:rPr lang="en-US" dirty="0" err="1" smtClean="0"/>
              <a:t>Procs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1400" dirty="0" smtClean="0"/>
              <a:t>Option One</a:t>
            </a:r>
          </a:p>
          <a:p>
            <a:pPr lvl="1"/>
            <a:r>
              <a:rPr lang="en-US" sz="1400" dirty="0" smtClean="0"/>
              <a:t>Write the data to a SAS data set by using the CREATE and APPEND statements</a:t>
            </a:r>
          </a:p>
          <a:p>
            <a:pPr lvl="1"/>
            <a:r>
              <a:rPr lang="en-US" sz="1400" dirty="0" smtClean="0"/>
              <a:t>Use the SUBMIT statement to call a SAS procedure that analyzes the data</a:t>
            </a:r>
          </a:p>
          <a:p>
            <a:pPr lvl="1"/>
            <a:r>
              <a:rPr lang="en-US" sz="1400" dirty="0" smtClean="0"/>
              <a:t>Read the results of the analysis into IML matrices using USE and READ statements</a:t>
            </a:r>
          </a:p>
          <a:p>
            <a:r>
              <a:rPr lang="en-US" sz="1400" dirty="0" smtClean="0"/>
              <a:t>Option Two</a:t>
            </a:r>
          </a:p>
          <a:p>
            <a:pPr lvl="1"/>
            <a:r>
              <a:rPr lang="en-US" sz="1400" dirty="0" smtClean="0"/>
              <a:t>Do what can only be done in IML</a:t>
            </a:r>
          </a:p>
          <a:p>
            <a:pPr lvl="1"/>
            <a:r>
              <a:rPr lang="en-US" sz="1400" dirty="0" smtClean="0"/>
              <a:t>Write the data back out to a SAS dataset</a:t>
            </a:r>
          </a:p>
          <a:p>
            <a:pPr lvl="1"/>
            <a:r>
              <a:rPr lang="en-US" sz="1400" dirty="0" smtClean="0"/>
              <a:t>Call PROCs normally</a:t>
            </a:r>
          </a:p>
          <a:p>
            <a:r>
              <a:rPr lang="en-US" sz="1400" dirty="0" smtClean="0"/>
              <a:t>ODS TRACE ON;/ODS TRACE OFF;</a:t>
            </a:r>
          </a:p>
          <a:p>
            <a:pPr lvl="1"/>
            <a:r>
              <a:rPr lang="en-US" sz="1400" dirty="0" smtClean="0"/>
              <a:t>Placed before and after a proc will print to the log the names of the various output.</a:t>
            </a:r>
          </a:p>
          <a:p>
            <a:pPr lvl="1"/>
            <a:r>
              <a:rPr lang="en-US" sz="1400" dirty="0" smtClean="0"/>
              <a:t>Useful for requesting/saving specific parts of the analysis. </a:t>
            </a:r>
          </a:p>
          <a:p>
            <a:r>
              <a:rPr lang="en-US" sz="1400" dirty="0" smtClean="0"/>
              <a:t>To use PROCs </a:t>
            </a:r>
            <a:r>
              <a:rPr lang="en-US" sz="1400" b="1" dirty="0" smtClean="0"/>
              <a:t>SUBMIT; </a:t>
            </a:r>
            <a:r>
              <a:rPr lang="en-US" sz="1400" i="1" dirty="0" smtClean="0"/>
              <a:t>Statements; </a:t>
            </a:r>
            <a:r>
              <a:rPr lang="en-US" sz="1400" b="1" dirty="0" smtClean="0"/>
              <a:t>END SUBMIT;</a:t>
            </a:r>
          </a:p>
          <a:p>
            <a:pPr lvl="1"/>
            <a:r>
              <a:rPr lang="en-US" sz="1400" b="1" dirty="0" smtClean="0"/>
              <a:t>Like macros you can list variables already existing in IML that you would like to use in the proc. Then inside the submit command refer to these variables using &amp;</a:t>
            </a:r>
            <a:r>
              <a:rPr lang="en-US" sz="1400" b="1" dirty="0" err="1" smtClean="0"/>
              <a:t>Varname</a:t>
            </a:r>
            <a:endParaRPr lang="en-US" sz="1400" b="1" dirty="0" smtClean="0"/>
          </a:p>
          <a:p>
            <a:pPr lvl="1"/>
            <a:r>
              <a:rPr lang="en-US" sz="1400" b="1" dirty="0" smtClean="0"/>
              <a:t>Substitutions take place before the block is processed so no macro variable is created</a:t>
            </a:r>
          </a:p>
          <a:p>
            <a:pPr lvl="1"/>
            <a:r>
              <a:rPr lang="en-US" sz="1400" b="1" dirty="0" smtClean="0"/>
              <a:t>If you use SUBMIT *, you indicate a wildcard so that any of the existing variables can be referred</a:t>
            </a:r>
          </a:p>
          <a:p>
            <a:pPr lvl="1"/>
            <a:r>
              <a:rPr lang="en-US" sz="1400" b="1" dirty="0" smtClean="0"/>
              <a:t>Any variable inside the submit block that is referenced (&amp;</a:t>
            </a:r>
            <a:r>
              <a:rPr lang="en-US" sz="1400" b="1" dirty="0" err="1" smtClean="0"/>
              <a:t>var</a:t>
            </a:r>
            <a:r>
              <a:rPr lang="en-US" sz="1400" b="1" dirty="0" smtClean="0"/>
              <a:t>) but not created in the IML procedure does not get substituted. This is used for creating true macros. </a:t>
            </a:r>
            <a:endParaRPr lang="en-US" sz="1400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Matrices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1 x 1 matrix is also known as a </a:t>
            </a:r>
            <a:r>
              <a:rPr lang="en-US" b="1" dirty="0" smtClean="0"/>
              <a:t>scalar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r x 1 or 1 x c matrices are known as </a:t>
            </a:r>
            <a:r>
              <a:rPr lang="en-US" b="1" dirty="0" smtClean="0"/>
              <a:t>vectors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A </a:t>
            </a:r>
            <a:r>
              <a:rPr lang="en-US" b="1" dirty="0" smtClean="0"/>
              <a:t>diagonal matrix</a:t>
            </a:r>
            <a:r>
              <a:rPr lang="en-US" dirty="0" smtClean="0"/>
              <a:t> is a square matrix where the off-diagonal elements are zero</a:t>
            </a:r>
          </a:p>
          <a:p>
            <a:pPr lvl="1"/>
            <a:r>
              <a:rPr lang="en-US" dirty="0" smtClean="0"/>
              <a:t>An identity matrix is a diagonal matrix where the diagonal elements are 1. These are also denoted by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c</a:t>
            </a:r>
            <a:r>
              <a:rPr lang="en-US" dirty="0" smtClean="0"/>
              <a:t>, where c is the dimension of the matrix</a:t>
            </a:r>
            <a:endParaRPr lang="en-US" baseline="-25000" dirty="0" smtClean="0"/>
          </a:p>
          <a:p>
            <a:endParaRPr lang="en-US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343400" y="5334000"/>
          <a:ext cx="1828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Equation" r:id="rId3" imgW="965160" imgH="482400" progId="Equation.3">
                  <p:embed/>
                </p:oleObj>
              </mc:Choice>
              <mc:Fallback>
                <p:oleObj name="Equation" r:id="rId3" imgW="965160" imgH="482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5334000"/>
                        <a:ext cx="182880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6858000" y="5334000"/>
          <a:ext cx="152463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Equation" r:id="rId5" imgW="761760" imgH="457200" progId="Equation.3">
                  <p:embed/>
                </p:oleObj>
              </mc:Choice>
              <mc:Fallback>
                <p:oleObj name="Equation" r:id="rId5" imgW="76176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5334000"/>
                        <a:ext cx="1524633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3429000" y="1752600"/>
          <a:ext cx="1095375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Equation" r:id="rId7" imgW="583920" imgH="215640" progId="Equation.3">
                  <p:embed/>
                </p:oleObj>
              </mc:Choice>
              <mc:Fallback>
                <p:oleObj name="Equation" r:id="rId7" imgW="58392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1752600"/>
                        <a:ext cx="1095375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1676400" y="2895600"/>
          <a:ext cx="1690687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8" name="Equation" r:id="rId9" imgW="901440" imgH="215640" progId="Equation.3">
                  <p:embed/>
                </p:oleObj>
              </mc:Choice>
              <mc:Fallback>
                <p:oleObj name="Equation" r:id="rId9" imgW="90144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895600"/>
                        <a:ext cx="1690687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4800600" y="2667000"/>
          <a:ext cx="121443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9" name="Equation" r:id="rId11" imgW="647640" imgH="482400" progId="Equation.3">
                  <p:embed/>
                </p:oleObj>
              </mc:Choice>
              <mc:Fallback>
                <p:oleObj name="Equation" r:id="rId11" imgW="647640" imgH="4824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667000"/>
                        <a:ext cx="1214438" cy="904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Interacting with </a:t>
            </a:r>
            <a:r>
              <a:rPr lang="en-US" dirty="0" err="1" smtClean="0"/>
              <a:t>Procs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Courier New"/>
              </a:rPr>
              <a:t>IML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fr-FR" sz="2800" dirty="0" smtClean="0">
                <a:solidFill>
                  <a:srgbClr val="000000"/>
                </a:solidFill>
                <a:latin typeface="Courier New"/>
              </a:rPr>
              <a:t>	Q</a:t>
            </a:r>
            <a:r>
              <a:rPr lang="fr-FR" sz="2800" dirty="0">
                <a:solidFill>
                  <a:srgbClr val="000000"/>
                </a:solidFill>
                <a:latin typeface="Courier New"/>
              </a:rPr>
              <a:t>={</a:t>
            </a:r>
            <a:r>
              <a:rPr lang="fr-FR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fr-FR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fr-FR" sz="2800" b="1" dirty="0">
                <a:solidFill>
                  <a:srgbClr val="008080"/>
                </a:solidFill>
                <a:latin typeface="Courier New"/>
              </a:rPr>
              <a:t>5</a:t>
            </a:r>
            <a:r>
              <a:rPr lang="fr-FR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fr-FR" sz="2800" b="1" dirty="0">
                <a:solidFill>
                  <a:srgbClr val="008080"/>
                </a:solidFill>
                <a:latin typeface="Courier New"/>
              </a:rPr>
              <a:t>7</a:t>
            </a:r>
            <a:r>
              <a:rPr lang="fr-FR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fr-FR" sz="2800" b="1" dirty="0">
                <a:solidFill>
                  <a:srgbClr val="008080"/>
                </a:solidFill>
                <a:latin typeface="Courier New"/>
              </a:rPr>
              <a:t>9</a:t>
            </a:r>
            <a:r>
              <a:rPr lang="fr-FR" sz="2800" dirty="0">
                <a:solidFill>
                  <a:srgbClr val="000000"/>
                </a:solidFill>
                <a:latin typeface="Courier New"/>
              </a:rPr>
              <a:t>};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CREATE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MYDATA 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{Q};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APPEND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CLOSE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MYDATA;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8000"/>
                </a:solidFill>
                <a:latin typeface="Courier New"/>
              </a:rPr>
              <a:t>*Table=“Moments”;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  <a:latin typeface="Courier New"/>
              </a:rPr>
              <a:t>SUBMIT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*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SUBMIT table;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Courier New"/>
              </a:rPr>
              <a:t>UNIVARIATE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DATA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=MYDATA;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Q;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ODS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0000FF"/>
                </a:solidFill>
                <a:latin typeface="Courier New"/>
              </a:rPr>
              <a:t>OUTPUT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MOMENTS=MOMENTS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800" dirty="0" smtClean="0">
                <a:solidFill>
                  <a:srgbClr val="92D050"/>
                </a:solidFill>
                <a:latin typeface="Courier New"/>
              </a:rPr>
              <a:t>*</a:t>
            </a:r>
            <a:r>
              <a:rPr lang="en-US" sz="2800" dirty="0">
                <a:solidFill>
                  <a:srgbClr val="92D050"/>
                </a:solidFill>
                <a:latin typeface="Courier New"/>
              </a:rPr>
              <a:t> ODS OUTPUT MOMENTS</a:t>
            </a:r>
            <a:r>
              <a:rPr lang="en-US" sz="2800" dirty="0" smtClean="0">
                <a:solidFill>
                  <a:srgbClr val="92D050"/>
                </a:solidFill>
                <a:latin typeface="Courier New"/>
              </a:rPr>
              <a:t>=&amp;Table;</a:t>
            </a:r>
            <a:endParaRPr lang="en-US" sz="2800" dirty="0">
              <a:solidFill>
                <a:srgbClr val="92D05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RUN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  <a:latin typeface="Courier New"/>
              </a:rPr>
              <a:t>ENDSUBMIT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  <a:latin typeface="Courier New"/>
              </a:rPr>
              <a:t>USE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MOMENTS;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  <a:latin typeface="Courier New"/>
              </a:rPr>
              <a:t>READ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ALL VAR{NVALUE1 LABEL1};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  <a:latin typeface="Courier New"/>
              </a:rPr>
              <a:t>CLOSE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MOMENTS;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LABL =</a:t>
            </a:r>
            <a:r>
              <a:rPr lang="en-US" sz="2800" dirty="0">
                <a:solidFill>
                  <a:srgbClr val="800080"/>
                </a:solidFill>
                <a:latin typeface="Courier New"/>
              </a:rPr>
              <a:t>"MY OUTPUT"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  <a:latin typeface="Courier New"/>
              </a:rPr>
              <a:t>PRINT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NVALUE1[ROWNAME=LABEL1 LABEL=LABL];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QUIT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Modules are used for two purposes</a:t>
            </a:r>
          </a:p>
          <a:p>
            <a:pPr lvl="1"/>
            <a:r>
              <a:rPr lang="en-US" dirty="0" smtClean="0"/>
              <a:t>To create user-defined subroutine or function.</a:t>
            </a:r>
          </a:p>
          <a:p>
            <a:pPr lvl="1"/>
            <a:r>
              <a:rPr lang="en-US" dirty="0" smtClean="0"/>
              <a:t>To define variables that are local to the module. </a:t>
            </a:r>
          </a:p>
          <a:p>
            <a:pPr lvl="1"/>
            <a:r>
              <a:rPr lang="en-US" b="1" dirty="0" smtClean="0"/>
              <a:t>START</a:t>
            </a:r>
            <a:r>
              <a:rPr lang="en-US" i="1" dirty="0" smtClean="0"/>
              <a:t> MODULE-NAME</a:t>
            </a:r>
            <a:r>
              <a:rPr lang="en-US" dirty="0" smtClean="0"/>
              <a:t> OPTIONS; </a:t>
            </a:r>
            <a:r>
              <a:rPr lang="en-US" i="1" dirty="0" smtClean="0"/>
              <a:t>STATEMENTS; </a:t>
            </a:r>
            <a:r>
              <a:rPr lang="en-US" b="1" dirty="0" smtClean="0"/>
              <a:t>FINISH </a:t>
            </a:r>
            <a:r>
              <a:rPr lang="en-US" i="1" dirty="0" smtClean="0"/>
              <a:t>MODULE-NAME;</a:t>
            </a:r>
            <a:r>
              <a:rPr lang="en-US" dirty="0" smtClean="0"/>
              <a:t> </a:t>
            </a:r>
          </a:p>
          <a:p>
            <a:r>
              <a:rPr lang="en-US" dirty="0" smtClean="0"/>
              <a:t>To execute the module use </a:t>
            </a:r>
          </a:p>
          <a:p>
            <a:pPr lvl="1"/>
            <a:r>
              <a:rPr lang="en-US" b="1" dirty="0" smtClean="0"/>
              <a:t>RUN</a:t>
            </a:r>
            <a:r>
              <a:rPr lang="en-US" b="1" i="1" dirty="0" smtClean="0"/>
              <a:t> </a:t>
            </a:r>
            <a:r>
              <a:rPr lang="en-US" i="1" dirty="0" smtClean="0"/>
              <a:t>MODULE-NAME; execute module first then subroutines</a:t>
            </a:r>
          </a:p>
          <a:p>
            <a:pPr lvl="1"/>
            <a:r>
              <a:rPr lang="en-US" i="1" dirty="0" smtClean="0"/>
              <a:t> </a:t>
            </a:r>
            <a:r>
              <a:rPr lang="en-US" b="1" dirty="0" smtClean="0"/>
              <a:t>CALL </a:t>
            </a:r>
            <a:r>
              <a:rPr lang="en-US" i="1" dirty="0" smtClean="0"/>
              <a:t>MODULE_NAME; execute subroutines then modules</a:t>
            </a:r>
          </a:p>
          <a:p>
            <a:r>
              <a:rPr lang="en-US" dirty="0" smtClean="0"/>
              <a:t>A function is a special type of module that only returns a specific value. </a:t>
            </a:r>
          </a:p>
          <a:p>
            <a:pPr lvl="1"/>
            <a:r>
              <a:rPr lang="en-US" b="1" dirty="0" smtClean="0"/>
              <a:t>START</a:t>
            </a:r>
            <a:r>
              <a:rPr lang="en-US" dirty="0" smtClean="0"/>
              <a:t> </a:t>
            </a:r>
            <a:r>
              <a:rPr lang="en-US" i="1" dirty="0" smtClean="0"/>
              <a:t>MODULE; STATEMENTS; </a:t>
            </a:r>
            <a:r>
              <a:rPr lang="en-US" b="1" dirty="0" smtClean="0"/>
              <a:t>RETURN(</a:t>
            </a:r>
            <a:r>
              <a:rPr lang="en-US" i="1" dirty="0" smtClean="0"/>
              <a:t>VARIABLE)</a:t>
            </a:r>
            <a:r>
              <a:rPr lang="en-US" dirty="0" smtClean="0"/>
              <a:t>; </a:t>
            </a:r>
            <a:r>
              <a:rPr lang="en-US" b="1" dirty="0" smtClean="0"/>
              <a:t>FINISH </a:t>
            </a:r>
            <a:r>
              <a:rPr lang="en-US" i="1" dirty="0" smtClean="0"/>
              <a:t>MODULE;</a:t>
            </a:r>
            <a:endParaRPr lang="en-US" b="1" i="1" dirty="0" smtClean="0"/>
          </a:p>
          <a:p>
            <a:pPr lvl="1"/>
            <a:r>
              <a:rPr lang="en-US" dirty="0" smtClean="0"/>
              <a:t>Any variables created inside the module but not mentioned in the return statement will not be retained for future use. </a:t>
            </a:r>
          </a:p>
          <a:p>
            <a:r>
              <a:rPr lang="en-US" dirty="0" smtClean="0"/>
              <a:t>Possible to store and load modules (like a macro library or SOURCE in R)</a:t>
            </a:r>
          </a:p>
          <a:p>
            <a:pPr lvl="1"/>
            <a:r>
              <a:rPr lang="en-US" b="1" dirty="0" smtClean="0"/>
              <a:t>STORE </a:t>
            </a:r>
            <a:r>
              <a:rPr lang="en-US" dirty="0" smtClean="0"/>
              <a:t>MODULE= </a:t>
            </a:r>
            <a:r>
              <a:rPr lang="en-US" i="1" dirty="0" smtClean="0"/>
              <a:t>MODULE NAME;</a:t>
            </a:r>
          </a:p>
          <a:p>
            <a:pPr lvl="1"/>
            <a:r>
              <a:rPr lang="en-US" b="1" dirty="0" smtClean="0"/>
              <a:t>LOAD </a:t>
            </a:r>
            <a:r>
              <a:rPr lang="en-US" i="1" dirty="0" smtClean="0"/>
              <a:t>MODULE=MODULE NAME;</a:t>
            </a:r>
          </a:p>
          <a:p>
            <a:pPr lvl="1"/>
            <a:r>
              <a:rPr lang="en-US" dirty="0" smtClean="0"/>
              <a:t>These will retain a program after IML has exited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4047" t="30208" r="26100" b="14583"/>
          <a:stretch>
            <a:fillRect/>
          </a:stretch>
        </p:blipFill>
        <p:spPr bwMode="auto">
          <a:xfrm>
            <a:off x="228599" y="0"/>
            <a:ext cx="8921151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Creating a Permanent Module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 smtClean="0"/>
              <a:t>Permanent libraries maintain functions for multiple users. </a:t>
            </a:r>
            <a:r>
              <a:rPr lang="en-US" dirty="0" err="1" smtClean="0"/>
              <a:t>Equivilant</a:t>
            </a:r>
            <a:r>
              <a:rPr lang="en-US" dirty="0" smtClean="0"/>
              <a:t> to datasets stored in a permanent library vs. work folder</a:t>
            </a:r>
          </a:p>
          <a:p>
            <a:pPr lvl="1" fontAlgn="base">
              <a:buNone/>
            </a:pPr>
            <a:r>
              <a:rPr lang="en-US" dirty="0" smtClean="0">
                <a:latin typeface="Courier" pitchFamily="49" charset="0"/>
              </a:rPr>
              <a:t>LIBNAME LIBRARY ‘PATH’;</a:t>
            </a:r>
          </a:p>
          <a:p>
            <a:pPr lvl="1" fontAlgn="base">
              <a:buNone/>
            </a:pPr>
            <a:r>
              <a:rPr lang="en-US" dirty="0" smtClean="0">
                <a:latin typeface="Courier" pitchFamily="49" charset="0"/>
              </a:rPr>
              <a:t>PROC IML;</a:t>
            </a:r>
          </a:p>
          <a:p>
            <a:pPr lvl="1" fontAlgn="base">
              <a:buNone/>
            </a:pPr>
            <a:r>
              <a:rPr lang="en-US" dirty="0" smtClean="0">
                <a:latin typeface="Courier" pitchFamily="49" charset="0"/>
              </a:rPr>
              <a:t>START FUNC1(X); RETURN(X+1); FINISH;</a:t>
            </a:r>
          </a:p>
          <a:p>
            <a:pPr lvl="1" fontAlgn="base">
              <a:buNone/>
            </a:pPr>
            <a:r>
              <a:rPr lang="en-US" dirty="0" smtClean="0">
                <a:latin typeface="Courier" pitchFamily="49" charset="0"/>
              </a:rPr>
              <a:t>START FUNC2(X); RETURN(X**2); FINISH;</a:t>
            </a:r>
          </a:p>
          <a:p>
            <a:pPr lvl="1" fontAlgn="base">
              <a:buNone/>
            </a:pPr>
            <a:r>
              <a:rPr lang="en-US" dirty="0" smtClean="0">
                <a:latin typeface="Courier" pitchFamily="49" charset="0"/>
              </a:rPr>
              <a:t>RESET STORAGE=SOURCEFILE.LIBRARY;</a:t>
            </a:r>
          </a:p>
          <a:p>
            <a:pPr lvl="1" fontAlgn="base">
              <a:buNone/>
            </a:pPr>
            <a:r>
              <a:rPr lang="en-US" dirty="0" smtClean="0">
                <a:latin typeface="Courier" pitchFamily="49" charset="0"/>
              </a:rPr>
              <a:t>STORE MODULE=_ALL_;</a:t>
            </a:r>
          </a:p>
          <a:p>
            <a:pPr lvl="1" fontAlgn="base">
              <a:buNone/>
            </a:pPr>
            <a:r>
              <a:rPr lang="en-US" dirty="0" smtClean="0">
                <a:latin typeface="Courier" pitchFamily="49" charset="0"/>
              </a:rPr>
              <a:t>QUIT;</a:t>
            </a:r>
          </a:p>
          <a:p>
            <a:pPr fontAlgn="base"/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</a:t>
            </a:r>
            <a:r>
              <a:rPr lang="en-US" dirty="0" err="1" smtClean="0"/>
              <a:t>Statments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Frees memory associated with a matrix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Loads a matrix or module</a:t>
                      </a:r>
                      <a:r>
                        <a:rPr lang="en-US" baseline="0" dirty="0" smtClean="0"/>
                        <a:t> from a storage library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MATTRIB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Associates printing attributes with matrices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Prints a matrix or message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Sets various system options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REMOVE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Removes a</a:t>
                      </a:r>
                      <a:r>
                        <a:rPr lang="en-US" baseline="0" dirty="0" smtClean="0"/>
                        <a:t> matrix or module from library storage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Displays system information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Stores a matrix or module in the storage</a:t>
                      </a:r>
                      <a:r>
                        <a:rPr lang="en-US" baseline="0" dirty="0" smtClean="0"/>
                        <a:t> library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 l="14641" t="14583" r="38507" b="9375"/>
          <a:stretch>
            <a:fillRect/>
          </a:stretch>
        </p:blipFill>
        <p:spPr bwMode="auto">
          <a:xfrm>
            <a:off x="914400" y="0"/>
            <a:ext cx="7391400" cy="6744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Calling R from within IML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Check to see if R has </a:t>
            </a:r>
            <a:r>
              <a:rPr lang="en-US" dirty="0" smtClean="0"/>
              <a:t>permission </a:t>
            </a:r>
            <a:r>
              <a:rPr lang="en-US" dirty="0" smtClean="0"/>
              <a:t>for your SAS</a:t>
            </a:r>
          </a:p>
          <a:p>
            <a:pPr lvl="1"/>
            <a:r>
              <a:rPr lang="en-US" sz="2600" dirty="0" smtClean="0"/>
              <a:t>PROC OPTIONS OPTION=RLANG;</a:t>
            </a:r>
          </a:p>
          <a:p>
            <a:pPr lvl="1"/>
            <a:r>
              <a:rPr lang="en-US" sz="2600" dirty="0" smtClean="0"/>
              <a:t>If not, you will have to add the –RLANG option to startup</a:t>
            </a:r>
          </a:p>
          <a:p>
            <a:r>
              <a:rPr lang="en-US" dirty="0" smtClean="0"/>
              <a:t>Similar to calling </a:t>
            </a:r>
            <a:r>
              <a:rPr lang="en-US" dirty="0" err="1" smtClean="0"/>
              <a:t>procs</a:t>
            </a:r>
            <a:endParaRPr lang="en-US" dirty="0" smtClean="0"/>
          </a:p>
          <a:p>
            <a:pPr lvl="1"/>
            <a:r>
              <a:rPr lang="en-US" sz="2600" dirty="0" smtClean="0"/>
              <a:t>SUBMIT/R; ENDSUBMIT</a:t>
            </a:r>
            <a:r>
              <a:rPr lang="en-US" sz="2600" dirty="0" smtClean="0"/>
              <a:t>;</a:t>
            </a:r>
          </a:p>
          <a:p>
            <a:r>
              <a:rPr lang="en-US" sz="2900" dirty="0" smtClean="0"/>
              <a:t>Export</a:t>
            </a:r>
            <a:endParaRPr lang="en-US" sz="2900" dirty="0" smtClean="0"/>
          </a:p>
          <a:p>
            <a:pPr lvl="1"/>
            <a:r>
              <a:rPr lang="en-US" dirty="0" err="1" smtClean="0"/>
              <a:t>ExportDataSetToR</a:t>
            </a:r>
            <a:r>
              <a:rPr lang="en-US" dirty="0" smtClean="0"/>
              <a:t>: SAS dataset -&gt;R data frame</a:t>
            </a:r>
          </a:p>
          <a:p>
            <a:pPr lvl="1"/>
            <a:r>
              <a:rPr lang="en-US" dirty="0" err="1" smtClean="0"/>
              <a:t>ExportMatrixtoR:IML</a:t>
            </a:r>
            <a:r>
              <a:rPr lang="en-US" dirty="0" smtClean="0"/>
              <a:t> Matrix-&gt;R </a:t>
            </a:r>
            <a:r>
              <a:rPr lang="en-US" dirty="0" smtClean="0"/>
              <a:t>Matrix</a:t>
            </a:r>
          </a:p>
          <a:p>
            <a:r>
              <a:rPr lang="en-US" dirty="0" smtClean="0"/>
              <a:t>Import</a:t>
            </a:r>
            <a:endParaRPr lang="en-US" dirty="0" smtClean="0"/>
          </a:p>
          <a:p>
            <a:pPr lvl="1"/>
            <a:r>
              <a:rPr lang="en-US" dirty="0" smtClean="0"/>
              <a:t>IMPORTDATASETFROMR: R Expression -&gt;SAS Dataset</a:t>
            </a:r>
            <a:endParaRPr lang="en-US" dirty="0" smtClean="0"/>
          </a:p>
          <a:p>
            <a:pPr lvl="1"/>
            <a:r>
              <a:rPr lang="en-US" dirty="0"/>
              <a:t>IMPORTMATRIXFROMR : R Expression -&gt;SAS MATRIX</a:t>
            </a:r>
            <a:endParaRPr lang="en-US" dirty="0" smtClean="0"/>
          </a:p>
          <a:p>
            <a:r>
              <a:rPr lang="en-US" i="1" dirty="0" smtClean="0">
                <a:solidFill>
                  <a:srgbClr val="C00000"/>
                </a:solidFill>
              </a:rPr>
              <a:t>R OBJECTS TEND TO BE COMPLEX SO YOU CAN ONLY TRANSFER SOMETHING THAT HAS BEEN COERCED TO DATA FRAME</a:t>
            </a:r>
          </a:p>
          <a:p>
            <a:endParaRPr lang="en-US" dirty="0" smtClean="0"/>
          </a:p>
          <a:p>
            <a:pPr lvl="1"/>
            <a:endParaRPr 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SAS to R and back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4400" dirty="0" smtClean="0"/>
              <a:t>proc </a:t>
            </a:r>
            <a:r>
              <a:rPr lang="en-US" sz="4400" dirty="0" err="1" smtClean="0"/>
              <a:t>iml</a:t>
            </a:r>
            <a:r>
              <a:rPr lang="en-US" sz="4400" dirty="0" smtClean="0"/>
              <a:t>;</a:t>
            </a:r>
          </a:p>
          <a:p>
            <a:pPr>
              <a:buNone/>
            </a:pPr>
            <a:r>
              <a:rPr lang="en-US" sz="4400" dirty="0" smtClean="0"/>
              <a:t>/* Comparison of matrix operations in IML and R */</a:t>
            </a:r>
          </a:p>
          <a:p>
            <a:pPr>
              <a:buNone/>
            </a:pPr>
            <a:r>
              <a:rPr lang="en-US" sz="4400" dirty="0" smtClean="0"/>
              <a:t>print "---------- SAS/IML Results -----------------";</a:t>
            </a:r>
          </a:p>
          <a:p>
            <a:pPr>
              <a:buNone/>
            </a:pPr>
            <a:r>
              <a:rPr lang="en-US" sz="4400" dirty="0" smtClean="0"/>
              <a:t>x = 1:3; /* vector of sequence 1,2,3 */</a:t>
            </a:r>
          </a:p>
          <a:p>
            <a:pPr>
              <a:buNone/>
            </a:pPr>
            <a:r>
              <a:rPr lang="fr-FR" sz="4400" dirty="0" smtClean="0"/>
              <a:t>m = {1 2 3, 4 5 6, 7 8 9}; /* 3 x 3 </a:t>
            </a:r>
            <a:r>
              <a:rPr lang="fr-FR" sz="4400" dirty="0" err="1" smtClean="0"/>
              <a:t>matrix</a:t>
            </a:r>
            <a:r>
              <a:rPr lang="fr-FR" sz="4400" dirty="0" smtClean="0"/>
              <a:t> */</a:t>
            </a:r>
          </a:p>
          <a:p>
            <a:pPr>
              <a:buNone/>
            </a:pPr>
            <a:r>
              <a:rPr lang="fr-FR" sz="4400" dirty="0" smtClean="0"/>
              <a:t>q = m * t(x); /* </a:t>
            </a:r>
            <a:r>
              <a:rPr lang="fr-FR" sz="4400" dirty="0" err="1" smtClean="0"/>
              <a:t>matrix</a:t>
            </a:r>
            <a:r>
              <a:rPr lang="fr-FR" sz="4400" dirty="0" smtClean="0"/>
              <a:t> multiplication */</a:t>
            </a:r>
          </a:p>
          <a:p>
            <a:pPr>
              <a:buNone/>
            </a:pPr>
            <a:r>
              <a:rPr lang="en-US" sz="4400" dirty="0" smtClean="0"/>
              <a:t>print q;</a:t>
            </a:r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print "------------- R Results --------------------";</a:t>
            </a:r>
          </a:p>
          <a:p>
            <a:pPr>
              <a:buNone/>
            </a:pPr>
            <a:r>
              <a:rPr lang="en-US" sz="4400" dirty="0" smtClean="0"/>
              <a:t>submit / R;</a:t>
            </a:r>
          </a:p>
          <a:p>
            <a:pPr>
              <a:buNone/>
            </a:pPr>
            <a:r>
              <a:rPr lang="en-US" sz="4400" dirty="0" err="1" smtClean="0"/>
              <a:t>rx</a:t>
            </a:r>
            <a:r>
              <a:rPr lang="en-US" sz="4400" dirty="0" smtClean="0"/>
              <a:t> &lt;- matrix( 1:3, </a:t>
            </a:r>
            <a:r>
              <a:rPr lang="en-US" sz="4400" dirty="0" err="1" smtClean="0"/>
              <a:t>nrow</a:t>
            </a:r>
            <a:r>
              <a:rPr lang="en-US" sz="4400" dirty="0" smtClean="0"/>
              <a:t>=1) # vector of sequence 1,2,3</a:t>
            </a:r>
          </a:p>
          <a:p>
            <a:pPr>
              <a:buNone/>
            </a:pPr>
            <a:r>
              <a:rPr lang="en-US" sz="4400" dirty="0" err="1" smtClean="0"/>
              <a:t>rm</a:t>
            </a:r>
            <a:r>
              <a:rPr lang="en-US" sz="4400" dirty="0" smtClean="0"/>
              <a:t> &lt;- matrix( 1:9, </a:t>
            </a:r>
            <a:r>
              <a:rPr lang="en-US" sz="4400" dirty="0" err="1" smtClean="0"/>
              <a:t>nrow</a:t>
            </a:r>
            <a:r>
              <a:rPr lang="en-US" sz="4400" dirty="0" smtClean="0"/>
              <a:t>=3, </a:t>
            </a:r>
            <a:r>
              <a:rPr lang="en-US" sz="4400" dirty="0" err="1" smtClean="0"/>
              <a:t>byrow</a:t>
            </a:r>
            <a:r>
              <a:rPr lang="en-US" sz="4400" dirty="0" smtClean="0"/>
              <a:t>=TRUE) # 3 x 3 matrix</a:t>
            </a:r>
          </a:p>
          <a:p>
            <a:pPr>
              <a:buNone/>
            </a:pPr>
            <a:r>
              <a:rPr lang="fr-FR" sz="4400" dirty="0" err="1" smtClean="0"/>
              <a:t>rq</a:t>
            </a:r>
            <a:r>
              <a:rPr lang="fr-FR" sz="4400" dirty="0" smtClean="0"/>
              <a:t> &lt;- </a:t>
            </a:r>
            <a:r>
              <a:rPr lang="fr-FR" sz="4400" dirty="0" err="1" smtClean="0"/>
              <a:t>rm</a:t>
            </a:r>
            <a:r>
              <a:rPr lang="fr-FR" sz="4400" dirty="0" smtClean="0"/>
              <a:t> %*% t(</a:t>
            </a:r>
            <a:r>
              <a:rPr lang="fr-FR" sz="4400" dirty="0" err="1" smtClean="0"/>
              <a:t>rx</a:t>
            </a:r>
            <a:r>
              <a:rPr lang="fr-FR" sz="4400" dirty="0" smtClean="0"/>
              <a:t>) # </a:t>
            </a:r>
            <a:r>
              <a:rPr lang="fr-FR" sz="4400" dirty="0" err="1" smtClean="0"/>
              <a:t>matrix</a:t>
            </a:r>
            <a:r>
              <a:rPr lang="fr-FR" sz="4400" dirty="0" smtClean="0"/>
              <a:t> multiplication</a:t>
            </a:r>
          </a:p>
          <a:p>
            <a:pPr>
              <a:buNone/>
            </a:pPr>
            <a:r>
              <a:rPr lang="en-US" sz="4400" dirty="0" smtClean="0"/>
              <a:t>print(</a:t>
            </a:r>
            <a:r>
              <a:rPr lang="en-US" sz="4400" dirty="0" err="1" smtClean="0"/>
              <a:t>rq</a:t>
            </a:r>
            <a:r>
              <a:rPr lang="en-US" sz="4400" dirty="0" smtClean="0"/>
              <a:t>)</a:t>
            </a:r>
          </a:p>
          <a:p>
            <a:pPr>
              <a:buNone/>
            </a:pPr>
            <a:r>
              <a:rPr lang="en-US" sz="4400" dirty="0" err="1" smtClean="0"/>
              <a:t>endsubmit</a:t>
            </a:r>
            <a:r>
              <a:rPr lang="en-US" sz="4400" dirty="0" smtClean="0"/>
              <a:t>;</a:t>
            </a:r>
          </a:p>
          <a:p>
            <a:pPr>
              <a:buNone/>
            </a:pPr>
            <a:endParaRPr lang="en-US" sz="4400" dirty="0" smtClean="0"/>
          </a:p>
          <a:p>
            <a:pPr marL="0" indent="0">
              <a:buNone/>
            </a:pPr>
            <a:r>
              <a:rPr lang="en-US" sz="4400" dirty="0" smtClean="0"/>
              <a:t>submit / R;</a:t>
            </a:r>
          </a:p>
          <a:p>
            <a:pPr marL="0" indent="0">
              <a:buNone/>
            </a:pPr>
            <a:r>
              <a:rPr lang="en-US" sz="4400" dirty="0" err="1" smtClean="0"/>
              <a:t>hist</a:t>
            </a:r>
            <a:r>
              <a:rPr lang="en-US" sz="4400" dirty="0" smtClean="0"/>
              <a:t>(p, freq=FALSE) # histogram</a:t>
            </a:r>
          </a:p>
          <a:p>
            <a:pPr marL="0" indent="0">
              <a:buNone/>
            </a:pPr>
            <a:r>
              <a:rPr lang="en-US" sz="4400" dirty="0" smtClean="0"/>
              <a:t>lines(</a:t>
            </a:r>
            <a:r>
              <a:rPr lang="en-US" sz="4400" dirty="0" err="1" smtClean="0"/>
              <a:t>est</a:t>
            </a:r>
            <a:r>
              <a:rPr lang="en-US" sz="4400" dirty="0" smtClean="0"/>
              <a:t>) # </a:t>
            </a:r>
            <a:r>
              <a:rPr lang="en-US" sz="4400" dirty="0" err="1" smtClean="0"/>
              <a:t>kde</a:t>
            </a:r>
            <a:r>
              <a:rPr lang="en-US" sz="4400" dirty="0" smtClean="0"/>
              <a:t> overlay</a:t>
            </a:r>
          </a:p>
          <a:p>
            <a:pPr marL="0" indent="0">
              <a:buNone/>
            </a:pPr>
            <a:r>
              <a:rPr lang="en-US" sz="4400" dirty="0" err="1" smtClean="0"/>
              <a:t>endsubmit</a:t>
            </a:r>
            <a:r>
              <a:rPr lang="en-US" sz="4400" dirty="0" smtClean="0"/>
              <a:t>;</a:t>
            </a:r>
            <a:endParaRPr lang="en-US" sz="1100" dirty="0" smtClean="0"/>
          </a:p>
          <a:p>
            <a:pPr>
              <a:buNone/>
            </a:pPr>
            <a:endParaRPr lang="en-US" sz="4400" dirty="0" smtClean="0"/>
          </a:p>
          <a:p>
            <a:endParaRPr lang="en-US" sz="2800" b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3600" dirty="0" smtClean="0"/>
              <a:t>proc </a:t>
            </a:r>
            <a:r>
              <a:rPr lang="en-US" sz="3600" dirty="0" err="1" smtClean="0"/>
              <a:t>iml</a:t>
            </a:r>
            <a:r>
              <a:rPr lang="en-US" sz="3600" dirty="0" smtClean="0"/>
              <a:t>;</a:t>
            </a:r>
          </a:p>
          <a:p>
            <a:pPr>
              <a:buNone/>
            </a:pPr>
            <a:r>
              <a:rPr lang="en-US" sz="3600" dirty="0" smtClean="0"/>
              <a:t>use </a:t>
            </a:r>
            <a:r>
              <a:rPr lang="en-US" sz="3600" dirty="0" err="1" smtClean="0"/>
              <a:t>Sashelp.Class</a:t>
            </a:r>
            <a:r>
              <a:rPr lang="en-US" sz="3600" dirty="0" smtClean="0"/>
              <a:t>;</a:t>
            </a:r>
          </a:p>
          <a:p>
            <a:pPr>
              <a:buNone/>
            </a:pPr>
            <a:r>
              <a:rPr lang="en-US" sz="3600" dirty="0" smtClean="0"/>
              <a:t>read all </a:t>
            </a:r>
            <a:r>
              <a:rPr lang="en-US" sz="3600" dirty="0" err="1" smtClean="0"/>
              <a:t>var</a:t>
            </a:r>
            <a:r>
              <a:rPr lang="en-US" sz="3600" dirty="0" smtClean="0"/>
              <a:t> {Weight Height};</a:t>
            </a:r>
          </a:p>
          <a:p>
            <a:pPr>
              <a:buNone/>
            </a:pPr>
            <a:r>
              <a:rPr lang="en-US" sz="3600" dirty="0" smtClean="0"/>
              <a:t>close </a:t>
            </a:r>
            <a:r>
              <a:rPr lang="en-US" sz="3600" dirty="0" err="1" smtClean="0"/>
              <a:t>Sashelp.Class</a:t>
            </a:r>
            <a:r>
              <a:rPr lang="en-US" sz="3600" dirty="0" smtClean="0"/>
              <a:t>;</a:t>
            </a:r>
          </a:p>
          <a:p>
            <a:pPr>
              <a:buNone/>
            </a:pPr>
            <a:r>
              <a:rPr lang="en-US" sz="3600" dirty="0" smtClean="0"/>
              <a:t>/* send matrices to R */</a:t>
            </a:r>
          </a:p>
          <a:p>
            <a:pPr>
              <a:buNone/>
            </a:pPr>
            <a:r>
              <a:rPr lang="en-US" sz="3600" dirty="0" smtClean="0"/>
              <a:t>call </a:t>
            </a:r>
            <a:r>
              <a:rPr lang="en-US" sz="3600" dirty="0" err="1" smtClean="0"/>
              <a:t>ExportMatrixToR</a:t>
            </a:r>
            <a:r>
              <a:rPr lang="en-US" sz="3600" dirty="0" smtClean="0"/>
              <a:t>(Weight, "w");</a:t>
            </a:r>
          </a:p>
          <a:p>
            <a:pPr>
              <a:buNone/>
            </a:pPr>
            <a:r>
              <a:rPr lang="en-US" sz="3600" dirty="0" smtClean="0"/>
              <a:t>call </a:t>
            </a:r>
            <a:r>
              <a:rPr lang="en-US" sz="3600" dirty="0" err="1" smtClean="0"/>
              <a:t>ExportMatrixToR</a:t>
            </a:r>
            <a:r>
              <a:rPr lang="en-US" sz="3600" dirty="0" smtClean="0"/>
              <a:t>(Height, "h");</a:t>
            </a:r>
          </a:p>
          <a:p>
            <a:pPr>
              <a:buNone/>
            </a:pPr>
            <a:r>
              <a:rPr lang="en-US" sz="3600" dirty="0" smtClean="0"/>
              <a:t>submit / R;</a:t>
            </a:r>
          </a:p>
          <a:p>
            <a:pPr>
              <a:buNone/>
            </a:pPr>
            <a:r>
              <a:rPr lang="en-US" sz="3600" dirty="0" smtClean="0"/>
              <a:t>Model &lt;- lm(w ~ h, </a:t>
            </a:r>
            <a:r>
              <a:rPr lang="en-US" sz="3600" dirty="0" err="1" smtClean="0"/>
              <a:t>na.action</a:t>
            </a:r>
            <a:r>
              <a:rPr lang="en-US" sz="3600" dirty="0" smtClean="0"/>
              <a:t>="</a:t>
            </a:r>
            <a:r>
              <a:rPr lang="en-US" sz="3600" dirty="0" err="1" smtClean="0"/>
              <a:t>na.exclude</a:t>
            </a:r>
            <a:r>
              <a:rPr lang="en-US" sz="3600" dirty="0" smtClean="0"/>
              <a:t>") # a</a:t>
            </a:r>
          </a:p>
          <a:p>
            <a:pPr>
              <a:buNone/>
            </a:pPr>
            <a:r>
              <a:rPr lang="en-US" sz="3600" dirty="0" err="1" smtClean="0"/>
              <a:t>ParamEst</a:t>
            </a:r>
            <a:r>
              <a:rPr lang="en-US" sz="3600" dirty="0" smtClean="0"/>
              <a:t> &lt;- </a:t>
            </a:r>
            <a:r>
              <a:rPr lang="en-US" sz="3600" dirty="0" err="1" smtClean="0"/>
              <a:t>coef</a:t>
            </a:r>
            <a:r>
              <a:rPr lang="en-US" sz="3600" dirty="0" smtClean="0"/>
              <a:t>(Model) # b</a:t>
            </a:r>
          </a:p>
          <a:p>
            <a:pPr>
              <a:buNone/>
            </a:pPr>
            <a:r>
              <a:rPr lang="en-US" sz="3600" dirty="0" err="1" smtClean="0"/>
              <a:t>Pred</a:t>
            </a:r>
            <a:r>
              <a:rPr lang="en-US" sz="3600" dirty="0" smtClean="0"/>
              <a:t> &lt;- fitted(Model)</a:t>
            </a:r>
          </a:p>
          <a:p>
            <a:pPr>
              <a:buNone/>
            </a:pPr>
            <a:r>
              <a:rPr lang="en-US" sz="3600" dirty="0" err="1" smtClean="0"/>
              <a:t>Resid</a:t>
            </a:r>
            <a:r>
              <a:rPr lang="en-US" sz="3600" dirty="0" smtClean="0"/>
              <a:t> &lt;- residuals(Model)</a:t>
            </a:r>
          </a:p>
          <a:p>
            <a:pPr>
              <a:buNone/>
            </a:pPr>
            <a:r>
              <a:rPr lang="en-US" sz="3600" dirty="0" err="1" smtClean="0"/>
              <a:t>endsubmit</a:t>
            </a:r>
            <a:r>
              <a:rPr lang="en-US" sz="3600" dirty="0" smtClean="0"/>
              <a:t>;</a:t>
            </a:r>
          </a:p>
          <a:p>
            <a:pPr>
              <a:buNone/>
            </a:pPr>
            <a:r>
              <a:rPr lang="en-US" sz="3600" dirty="0" smtClean="0"/>
              <a:t>call </a:t>
            </a:r>
            <a:r>
              <a:rPr lang="en-US" sz="3600" dirty="0" err="1" smtClean="0"/>
              <a:t>ImportMatrixFromR</a:t>
            </a:r>
            <a:r>
              <a:rPr lang="en-US" sz="3600" dirty="0" smtClean="0"/>
              <a:t>(</a:t>
            </a:r>
            <a:r>
              <a:rPr lang="en-US" sz="3600" dirty="0" err="1" smtClean="0"/>
              <a:t>pe</a:t>
            </a:r>
            <a:r>
              <a:rPr lang="en-US" sz="3600" dirty="0" smtClean="0"/>
              <a:t>, "</a:t>
            </a:r>
            <a:r>
              <a:rPr lang="en-US" sz="3600" dirty="0" err="1" smtClean="0"/>
              <a:t>ParamEst</a:t>
            </a:r>
            <a:r>
              <a:rPr lang="en-US" sz="3600" dirty="0" smtClean="0"/>
              <a:t>");</a:t>
            </a:r>
          </a:p>
          <a:p>
            <a:pPr>
              <a:buNone/>
            </a:pPr>
            <a:r>
              <a:rPr lang="en-US" sz="3600" dirty="0" smtClean="0"/>
              <a:t>print </a:t>
            </a:r>
            <a:r>
              <a:rPr lang="en-US" sz="3600" dirty="0" err="1" smtClean="0"/>
              <a:t>pe</a:t>
            </a:r>
            <a:r>
              <a:rPr lang="en-US" sz="3600" dirty="0" smtClean="0"/>
              <a:t>[r={"Intercept" "Height"}];</a:t>
            </a:r>
          </a:p>
          <a:p>
            <a:pPr>
              <a:buNone/>
            </a:pPr>
            <a:r>
              <a:rPr lang="de-DE" sz="3600" dirty="0" smtClean="0"/>
              <a:t>ht = T( do(55, 70, 5) );</a:t>
            </a:r>
          </a:p>
          <a:p>
            <a:pPr>
              <a:buNone/>
            </a:pPr>
            <a:r>
              <a:rPr lang="en-US" sz="3600" dirty="0" smtClean="0"/>
              <a:t>A = j(</a:t>
            </a:r>
            <a:r>
              <a:rPr lang="en-US" sz="3600" dirty="0" err="1" smtClean="0"/>
              <a:t>nrow</a:t>
            </a:r>
            <a:r>
              <a:rPr lang="en-US" sz="3600" dirty="0" smtClean="0"/>
              <a:t>(ht),1,1) || ht;</a:t>
            </a:r>
          </a:p>
          <a:p>
            <a:pPr>
              <a:buNone/>
            </a:pPr>
            <a:r>
              <a:rPr lang="en-US" sz="3600" dirty="0" err="1" smtClean="0"/>
              <a:t>pred_wt</a:t>
            </a:r>
            <a:r>
              <a:rPr lang="en-US" sz="3600" dirty="0" smtClean="0"/>
              <a:t> = A * </a:t>
            </a:r>
            <a:r>
              <a:rPr lang="en-US" sz="3600" dirty="0" err="1" smtClean="0"/>
              <a:t>pe</a:t>
            </a:r>
            <a:r>
              <a:rPr lang="en-US" sz="3600" dirty="0" smtClean="0"/>
              <a:t>;</a:t>
            </a:r>
          </a:p>
          <a:p>
            <a:pPr>
              <a:buNone/>
            </a:pPr>
            <a:r>
              <a:rPr lang="en-US" sz="3600" dirty="0" smtClean="0"/>
              <a:t>print ht </a:t>
            </a:r>
            <a:r>
              <a:rPr lang="en-US" sz="3600" dirty="0" err="1" smtClean="0"/>
              <a:t>pred_wt</a:t>
            </a:r>
            <a:r>
              <a:rPr lang="en-US" sz="3600" dirty="0" smtClean="0"/>
              <a:t>;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err="1" smtClean="0"/>
              <a:t>YVar</a:t>
            </a:r>
            <a:r>
              <a:rPr lang="en-US" sz="3600" dirty="0" smtClean="0"/>
              <a:t> = "Weight";</a:t>
            </a:r>
          </a:p>
          <a:p>
            <a:pPr>
              <a:buNone/>
            </a:pPr>
            <a:r>
              <a:rPr lang="en-US" sz="3600" dirty="0" err="1" smtClean="0"/>
              <a:t>XVar</a:t>
            </a:r>
            <a:r>
              <a:rPr lang="en-US" sz="3600" dirty="0" smtClean="0"/>
              <a:t> = "Height";</a:t>
            </a:r>
          </a:p>
          <a:p>
            <a:pPr>
              <a:buNone/>
            </a:pPr>
            <a:r>
              <a:rPr lang="en-US" sz="3600" dirty="0" smtClean="0"/>
              <a:t>submit </a:t>
            </a:r>
            <a:r>
              <a:rPr lang="en-US" sz="3600" dirty="0" err="1" smtClean="0"/>
              <a:t>XVar</a:t>
            </a:r>
            <a:r>
              <a:rPr lang="en-US" sz="3600" dirty="0" smtClean="0"/>
              <a:t> </a:t>
            </a:r>
            <a:r>
              <a:rPr lang="en-US" sz="3600" dirty="0" err="1" smtClean="0"/>
              <a:t>YVar</a:t>
            </a:r>
            <a:r>
              <a:rPr lang="en-US" sz="3600" dirty="0" smtClean="0"/>
              <a:t> / R;</a:t>
            </a:r>
          </a:p>
          <a:p>
            <a:pPr>
              <a:buNone/>
            </a:pPr>
            <a:r>
              <a:rPr lang="en-US" sz="3600" dirty="0" smtClean="0"/>
              <a:t>Model &lt;- lm(&amp;</a:t>
            </a:r>
            <a:r>
              <a:rPr lang="en-US" sz="3600" dirty="0" err="1" smtClean="0"/>
              <a:t>YVar</a:t>
            </a:r>
            <a:r>
              <a:rPr lang="en-US" sz="3600" dirty="0" smtClean="0"/>
              <a:t> ~ &amp;</a:t>
            </a:r>
            <a:r>
              <a:rPr lang="en-US" sz="3600" dirty="0" err="1" smtClean="0"/>
              <a:t>XVar</a:t>
            </a:r>
            <a:r>
              <a:rPr lang="en-US" sz="3600" dirty="0" smtClean="0"/>
              <a:t>, data=Class, </a:t>
            </a:r>
            <a:r>
              <a:rPr lang="en-US" sz="3600" dirty="0" err="1" smtClean="0"/>
              <a:t>na.action</a:t>
            </a:r>
            <a:r>
              <a:rPr lang="en-US" sz="3600" dirty="0" smtClean="0"/>
              <a:t>="</a:t>
            </a:r>
            <a:r>
              <a:rPr lang="en-US" sz="3600" dirty="0" err="1" smtClean="0"/>
              <a:t>na.exclude</a:t>
            </a:r>
            <a:r>
              <a:rPr lang="en-US" sz="3600" dirty="0" smtClean="0"/>
              <a:t>")</a:t>
            </a:r>
          </a:p>
          <a:p>
            <a:pPr>
              <a:buNone/>
            </a:pPr>
            <a:r>
              <a:rPr lang="en-US" sz="3600" dirty="0" smtClean="0"/>
              <a:t>print (</a:t>
            </a:r>
            <a:r>
              <a:rPr lang="en-US" sz="3600" dirty="0" err="1" smtClean="0"/>
              <a:t>Model$call</a:t>
            </a:r>
            <a:r>
              <a:rPr lang="en-US" sz="3600" dirty="0" smtClean="0"/>
              <a:t>)</a:t>
            </a:r>
          </a:p>
          <a:p>
            <a:pPr>
              <a:buNone/>
            </a:pPr>
            <a:r>
              <a:rPr lang="en-US" sz="3600" dirty="0" err="1" smtClean="0"/>
              <a:t>endsubmit</a:t>
            </a:r>
            <a:r>
              <a:rPr lang="en-US" sz="3600" dirty="0" smtClean="0"/>
              <a:t>;</a:t>
            </a:r>
          </a:p>
          <a:p>
            <a:endParaRPr lang="en-US" sz="2400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Data Issues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Sample code for several specialized utilities</a:t>
            </a:r>
          </a:p>
          <a:p>
            <a:r>
              <a:rPr lang="en-US" i="1" dirty="0" smtClean="0"/>
              <a:t>See also Rick </a:t>
            </a:r>
            <a:r>
              <a:rPr lang="en-US" i="1" dirty="0" err="1" smtClean="0"/>
              <a:t>Wicklin’s</a:t>
            </a:r>
            <a:r>
              <a:rPr lang="en-US" i="1" dirty="0" smtClean="0"/>
              <a:t> “DO LOOP” Blog</a:t>
            </a:r>
            <a:endParaRPr lang="en-US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Creating Matrices in IML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IML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it-IT" sz="2800" b="1" dirty="0" smtClean="0">
                <a:solidFill>
                  <a:srgbClr val="000000"/>
                </a:solidFill>
                <a:latin typeface="Courier New"/>
              </a:rPr>
              <a:t>	A	= </a:t>
            </a:r>
            <a:r>
              <a:rPr lang="it-IT" sz="2800" b="1" dirty="0" smtClean="0">
                <a:solidFill>
                  <a:srgbClr val="008080"/>
                </a:solidFill>
                <a:latin typeface="Courier New"/>
              </a:rPr>
              <a:t>1</a:t>
            </a:r>
            <a:r>
              <a:rPr lang="it-IT" sz="2800" b="1" dirty="0" smtClean="0">
                <a:solidFill>
                  <a:srgbClr val="000000"/>
                </a:solidFill>
                <a:latin typeface="Courier New"/>
              </a:rPr>
              <a:t>; 		</a:t>
            </a:r>
            <a:r>
              <a:rPr lang="it-IT" sz="2800" b="1" dirty="0" smtClean="0">
                <a:solidFill>
                  <a:srgbClr val="008000"/>
                </a:solidFill>
                <a:latin typeface="Courier New"/>
              </a:rPr>
              <a:t>/* CREATE A SCALAR*/</a:t>
            </a:r>
            <a:endParaRPr lang="it-IT" sz="2800" b="1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	B	= {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3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}; </a:t>
            </a:r>
            <a:r>
              <a:rPr lang="en-US" sz="2800" b="1" dirty="0" smtClean="0">
                <a:solidFill>
                  <a:srgbClr val="008000"/>
                </a:solidFill>
                <a:latin typeface="Courier New"/>
              </a:rPr>
              <a:t>/* CREATE A ROW VECTOR OF 					LENGTH 3*/</a:t>
            </a:r>
            <a:endParaRPr lang="en-US" sz="2800" b="1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	C	= {	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4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,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			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5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,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			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6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};	</a:t>
            </a:r>
            <a:r>
              <a:rPr lang="en-US" sz="2800" b="1" dirty="0" smtClean="0">
                <a:solidFill>
                  <a:srgbClr val="008000"/>
                </a:solidFill>
                <a:latin typeface="Courier New"/>
              </a:rPr>
              <a:t>/* CREATE A COLUMN VECTOR OF 				LENGTH 3*/</a:t>
            </a:r>
            <a:endParaRPr lang="en-US" sz="2800" b="1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	D	={	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,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			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3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4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,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			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5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.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};	</a:t>
            </a:r>
            <a:r>
              <a:rPr lang="en-US" sz="2800" b="1" dirty="0" smtClean="0">
                <a:solidFill>
                  <a:srgbClr val="008000"/>
                </a:solidFill>
                <a:latin typeface="Courier New"/>
              </a:rPr>
              <a:t>/* CREATE A 3 BY 2 MATRIX WHERE 				THE 3,2 ELEMENT IS 					MISSING*/</a:t>
            </a:r>
            <a:endParaRPr lang="en-US" sz="2800" b="1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 A B C D;	</a:t>
            </a:r>
            <a:r>
              <a:rPr lang="en-US" sz="2800" b="1" dirty="0" smtClean="0">
                <a:solidFill>
                  <a:srgbClr val="008000"/>
                </a:solidFill>
                <a:latin typeface="Courier New"/>
              </a:rPr>
              <a:t>/* DISPLAY THE  MATRICES IN THE 				OUTPUT*/</a:t>
            </a:r>
            <a:endParaRPr lang="en-US" sz="2800" b="1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QUIT</a:t>
            </a:r>
            <a:r>
              <a:rPr lang="en-US" sz="2800" b="1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4008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*Can assign characters instead of numbers but matrix algebra won’t work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Simulating Data in 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err="1" smtClean="0">
                <a:solidFill>
                  <a:srgbClr val="000080"/>
                </a:solidFill>
                <a:latin typeface="Courier New"/>
              </a:rPr>
              <a:t>iml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do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b="1" dirty="0" smtClean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to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smtClean="0">
                <a:solidFill>
                  <a:srgbClr val="008080"/>
                </a:solidFill>
                <a:latin typeface="Courier New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call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randseed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b="1" dirty="0" smtClean="0">
                <a:solidFill>
                  <a:srgbClr val="008080"/>
                </a:solidFill>
                <a:latin typeface="Courier New"/>
              </a:rPr>
              <a:t>9087235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		mean=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*</a:t>
            </a:r>
            <a:r>
              <a:rPr lang="en-US" b="1" dirty="0" smtClean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		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b="1" dirty="0" smtClean="0">
                <a:solidFill>
                  <a:srgbClr val="008080"/>
                </a:solidFill>
                <a:latin typeface="Courier New"/>
              </a:rPr>
              <a:t>0.5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*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  y = j(</a:t>
            </a:r>
            <a:r>
              <a:rPr lang="en-US" b="1" dirty="0" smtClean="0">
                <a:solidFill>
                  <a:srgbClr val="008080"/>
                </a:solidFill>
                <a:latin typeface="Courier New"/>
              </a:rPr>
              <a:t>400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b="1" dirty="0" smtClean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call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randgen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(y, </a:t>
            </a:r>
            <a:r>
              <a:rPr lang="en-US" dirty="0" smtClean="0">
                <a:solidFill>
                  <a:srgbClr val="800080"/>
                </a:solidFill>
                <a:latin typeface="Courier New"/>
              </a:rPr>
              <a:t>'normal'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);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  z = j(</a:t>
            </a:r>
            <a:r>
              <a:rPr lang="en-US" b="1" dirty="0" smtClean="0">
                <a:solidFill>
                  <a:srgbClr val="008080"/>
                </a:solidFill>
                <a:latin typeface="Courier New"/>
              </a:rPr>
              <a:t>100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b="1" dirty="0" smtClean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call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randgen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(z, </a:t>
            </a:r>
            <a:r>
              <a:rPr lang="en-US" dirty="0" smtClean="0">
                <a:solidFill>
                  <a:srgbClr val="800080"/>
                </a:solidFill>
                <a:latin typeface="Courier New"/>
              </a:rPr>
              <a:t>'</a:t>
            </a:r>
            <a:r>
              <a:rPr lang="en-US" dirty="0" err="1" smtClean="0">
                <a:solidFill>
                  <a:srgbClr val="800080"/>
                </a:solidFill>
                <a:latin typeface="Courier New"/>
              </a:rPr>
              <a:t>normal'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,mean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);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  x = y // z;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	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create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a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{</a:t>
            </a:r>
            <a:r>
              <a:rPr lang="en-US" dirty="0" smtClean="0">
                <a:solidFill>
                  <a:srgbClr val="800080"/>
                </a:solidFill>
                <a:latin typeface="Courier New"/>
              </a:rPr>
              <a:t>"x"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};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append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close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a;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Courier New"/>
              </a:rPr>
              <a:t>submit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err="1" smtClean="0">
                <a:solidFill>
                  <a:srgbClr val="000080"/>
                </a:solidFill>
                <a:latin typeface="Courier New"/>
              </a:rPr>
              <a:t>univariate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data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=a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noprint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x;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histogram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/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kernel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run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Courier New"/>
              </a:rPr>
              <a:t>endsubmit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Reshape a Matrix to Long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proc </a:t>
            </a:r>
            <a:r>
              <a:rPr lang="en-US" dirty="0" err="1" smtClean="0"/>
              <a:t>iml</a:t>
            </a:r>
            <a:r>
              <a:rPr lang="en-US" dirty="0" smtClean="0"/>
              <a:t>; start </a:t>
            </a:r>
            <a:r>
              <a:rPr lang="en-US" dirty="0" err="1" smtClean="0"/>
              <a:t>LongForm</a:t>
            </a:r>
            <a:r>
              <a:rPr lang="en-US" dirty="0" smtClean="0"/>
              <a:t>(X); /* convert numerical matrix to long format */ R = repeat(T(1:nrow(X)), 1, </a:t>
            </a:r>
            <a:r>
              <a:rPr lang="en-US" dirty="0" err="1" smtClean="0"/>
              <a:t>ncol</a:t>
            </a:r>
            <a:r>
              <a:rPr lang="en-US" dirty="0" smtClean="0"/>
              <a:t>(X)); /* row index */ C = repeat(1:ncol(X), </a:t>
            </a:r>
            <a:r>
              <a:rPr lang="en-US" dirty="0" err="1" smtClean="0"/>
              <a:t>nrow</a:t>
            </a:r>
            <a:r>
              <a:rPr lang="en-US" dirty="0" smtClean="0"/>
              <a:t>(X)); /* </a:t>
            </a:r>
            <a:r>
              <a:rPr lang="en-US" dirty="0" err="1" smtClean="0"/>
              <a:t>col</a:t>
            </a:r>
            <a:r>
              <a:rPr lang="en-US" dirty="0" smtClean="0"/>
              <a:t> index */ return( </a:t>
            </a:r>
            <a:r>
              <a:rPr lang="en-US" dirty="0" err="1" smtClean="0"/>
              <a:t>colvec</a:t>
            </a:r>
            <a:r>
              <a:rPr lang="en-US" dirty="0" smtClean="0"/>
              <a:t>(X) || </a:t>
            </a:r>
            <a:r>
              <a:rPr lang="en-US" dirty="0" err="1" smtClean="0"/>
              <a:t>colvec</a:t>
            </a:r>
            <a:r>
              <a:rPr lang="en-US" dirty="0" smtClean="0"/>
              <a:t>(R) || </a:t>
            </a:r>
            <a:r>
              <a:rPr lang="en-US" dirty="0" err="1" smtClean="0"/>
              <a:t>colvec</a:t>
            </a:r>
            <a:r>
              <a:rPr lang="en-US" dirty="0" smtClean="0"/>
              <a:t>(C) ); finish;   R = shape(1:25, 5, 5); /* initial 5 x 5 matrix */ S = </a:t>
            </a:r>
            <a:r>
              <a:rPr lang="en-US" dirty="0" err="1" smtClean="0"/>
              <a:t>LongForm</a:t>
            </a:r>
            <a:r>
              <a:rPr lang="en-US" dirty="0" smtClean="0"/>
              <a:t>(R); /* 25 x 3 matrix */ create Long from S[c={"value" "row" "</a:t>
            </a:r>
            <a:r>
              <a:rPr lang="en-US" dirty="0" err="1" smtClean="0"/>
              <a:t>col</a:t>
            </a:r>
            <a:r>
              <a:rPr lang="en-US" dirty="0" smtClean="0"/>
              <a:t>"}]; append from S; quit;   proc print data=Long </a:t>
            </a:r>
            <a:r>
              <a:rPr lang="en-US" dirty="0" err="1" smtClean="0"/>
              <a:t>nobs</a:t>
            </a:r>
            <a:r>
              <a:rPr lang="en-US" dirty="0" smtClean="0"/>
              <a:t>; run;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Simulating Multivariate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en-US" sz="2800" dirty="0" smtClean="0"/>
              <a:t>Suppose that you want to simulate </a:t>
            </a:r>
            <a:r>
              <a:rPr lang="en-US" sz="2800" i="1" dirty="0" smtClean="0"/>
              <a:t>k</a:t>
            </a:r>
            <a:r>
              <a:rPr lang="en-US" sz="2800" dirty="0" smtClean="0"/>
              <a:t> samples (each with </a:t>
            </a:r>
            <a:r>
              <a:rPr lang="en-US" sz="2800" i="1" dirty="0" smtClean="0"/>
              <a:t>N</a:t>
            </a:r>
            <a:r>
              <a:rPr lang="en-US" sz="2800" dirty="0" smtClean="0"/>
              <a:t> observations) from a multivariate normal distribution with a given mean vector and covariance matrix. Because all of the samples are drawn from the same distribution, one way to generate </a:t>
            </a:r>
            <a:r>
              <a:rPr lang="en-US" sz="2800" i="1" dirty="0" smtClean="0"/>
              <a:t>k</a:t>
            </a:r>
            <a:r>
              <a:rPr lang="en-US" sz="2800" dirty="0" smtClean="0"/>
              <a:t> samples is to generate a single "mega sample" with </a:t>
            </a:r>
            <a:r>
              <a:rPr lang="en-US" sz="2800" i="1" dirty="0" err="1" smtClean="0"/>
              <a:t>kN</a:t>
            </a:r>
            <a:r>
              <a:rPr lang="en-US" sz="2800" dirty="0" smtClean="0"/>
              <a:t> observations, and then use an index variable to indicate that the first </a:t>
            </a:r>
            <a:r>
              <a:rPr lang="en-US" sz="2800" i="1" dirty="0" smtClean="0"/>
              <a:t>N</a:t>
            </a:r>
            <a:r>
              <a:rPr lang="en-US" sz="2800" dirty="0" smtClean="0"/>
              <a:t> observations belong to the first sample, the next </a:t>
            </a:r>
            <a:r>
              <a:rPr lang="en-US" sz="2800" i="1" dirty="0" err="1" smtClean="0"/>
              <a:t>N</a:t>
            </a:r>
            <a:r>
              <a:rPr lang="en-US" sz="2800" dirty="0" err="1" smtClean="0"/>
              <a:t>observations</a:t>
            </a:r>
            <a:r>
              <a:rPr lang="en-US" sz="2800" dirty="0" smtClean="0"/>
              <a:t> belong to the second sample, and so forth. This article implements that technique.</a:t>
            </a:r>
          </a:p>
          <a:p>
            <a:pPr fontAlgn="base"/>
            <a:r>
              <a:rPr lang="en-US" sz="2800" dirty="0" smtClean="0"/>
              <a:t>I have previously shown </a:t>
            </a:r>
            <a:r>
              <a:rPr lang="en-US" sz="2800" dirty="0" smtClean="0">
                <a:hlinkClick r:id="rId3"/>
              </a:rPr>
              <a:t>how to use the RANDNORMAL function in SAS/IML to simulate multivariate normal data</a:t>
            </a:r>
            <a:r>
              <a:rPr lang="en-US" sz="2800" dirty="0" smtClean="0"/>
              <a:t>. Now suppose that you want to generate 10 samples, where each sample contains five observations from a </a:t>
            </a:r>
            <a:r>
              <a:rPr lang="en-US" sz="2800" dirty="0" err="1" smtClean="0"/>
              <a:t>trivariate</a:t>
            </a:r>
            <a:r>
              <a:rPr lang="en-US" sz="2800" dirty="0" smtClean="0"/>
              <a:t> normal distribution. You can generate 5 x 10 = 50 observations as follows:</a:t>
            </a:r>
          </a:p>
          <a:p>
            <a:r>
              <a:rPr lang="en-US" dirty="0" smtClean="0"/>
              <a:t>proc </a:t>
            </a:r>
            <a:r>
              <a:rPr lang="en-US" dirty="0" err="1" smtClean="0"/>
              <a:t>iml</a:t>
            </a:r>
            <a:r>
              <a:rPr lang="en-US" dirty="0" smtClean="0"/>
              <a:t>; N = 5; /* size of each sample */ </a:t>
            </a:r>
            <a:r>
              <a:rPr lang="en-US" dirty="0" err="1" smtClean="0"/>
              <a:t>NumSamples</a:t>
            </a:r>
            <a:r>
              <a:rPr lang="en-US" dirty="0" smtClean="0"/>
              <a:t> = 10; /* number of samples */   /* specify population mean and covariance */ Mean = {1, 2, 3}; </a:t>
            </a:r>
            <a:r>
              <a:rPr lang="en-US" dirty="0" err="1" smtClean="0"/>
              <a:t>Cov</a:t>
            </a:r>
            <a:r>
              <a:rPr lang="en-US" dirty="0" smtClean="0"/>
              <a:t> = {3 2 1, 2 4 0, 1 0 5}; call </a:t>
            </a:r>
            <a:r>
              <a:rPr lang="en-US" dirty="0" err="1" smtClean="0"/>
              <a:t>randseed</a:t>
            </a:r>
            <a:r>
              <a:rPr lang="en-US" dirty="0" smtClean="0"/>
              <a:t>(4321); X = </a:t>
            </a:r>
            <a:r>
              <a:rPr lang="en-US" dirty="0" err="1" smtClean="0"/>
              <a:t>RandNormal</a:t>
            </a:r>
            <a:r>
              <a:rPr lang="en-US" dirty="0" smtClean="0"/>
              <a:t>(N*</a:t>
            </a:r>
            <a:r>
              <a:rPr lang="en-US" dirty="0" err="1" smtClean="0"/>
              <a:t>NumSamples</a:t>
            </a:r>
            <a:r>
              <a:rPr lang="en-US" dirty="0" smtClean="0"/>
              <a:t>, Mean, </a:t>
            </a:r>
            <a:r>
              <a:rPr lang="en-US" dirty="0" err="1" smtClean="0"/>
              <a:t>Cov</a:t>
            </a:r>
            <a:r>
              <a:rPr lang="en-US" dirty="0" smtClean="0"/>
              <a:t>);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21701" t="17708" r="21408" b="6250"/>
          <a:stretch>
            <a:fillRect/>
          </a:stretch>
        </p:blipFill>
        <p:spPr bwMode="auto">
          <a:xfrm>
            <a:off x="0" y="-1"/>
            <a:ext cx="9144000" cy="688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Manipulating Matrices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Using brackets inside the specification allows you to request repeats</a:t>
            </a:r>
          </a:p>
          <a:p>
            <a:pPr lvl="1"/>
            <a:r>
              <a:rPr lang="en-US" dirty="0" smtClean="0"/>
              <a:t>A={ [2] ‘Yes’, [2] ‘No’} is equivalent to A={‘Yes’ ‘Yes’, ‘No’ ‘No’}</a:t>
            </a:r>
          </a:p>
          <a:p>
            <a:pPr lvl="1"/>
            <a:r>
              <a:rPr lang="en-US" i="1" dirty="0" smtClean="0"/>
              <a:t>SAS: {[# Repeats] Value}, R: rep(value, number of times)</a:t>
            </a:r>
          </a:p>
          <a:p>
            <a:r>
              <a:rPr lang="en-US" dirty="0" smtClean="0"/>
              <a:t>Select a single element</a:t>
            </a:r>
          </a:p>
          <a:p>
            <a:pPr lvl="1"/>
            <a:r>
              <a:rPr lang="en-US" dirty="0" smtClean="0"/>
              <a:t>A={1 2, 3 4}</a:t>
            </a:r>
          </a:p>
          <a:p>
            <a:pPr lvl="1"/>
            <a:r>
              <a:rPr lang="en-US" dirty="0" smtClean="0"/>
              <a:t>To select the number 3: A2=A[2,1]</a:t>
            </a:r>
          </a:p>
          <a:p>
            <a:r>
              <a:rPr lang="en-US" dirty="0" smtClean="0"/>
              <a:t>Select a row or column</a:t>
            </a:r>
          </a:p>
          <a:p>
            <a:pPr lvl="1"/>
            <a:r>
              <a:rPr lang="en-US" dirty="0" smtClean="0"/>
              <a:t>To select the first row: A3=A[1, ]</a:t>
            </a:r>
          </a:p>
          <a:p>
            <a:pPr lvl="1"/>
            <a:r>
              <a:rPr lang="en-US" dirty="0" smtClean="0"/>
              <a:t>To select the first column: A4=A[ ,1]</a:t>
            </a:r>
          </a:p>
          <a:p>
            <a:r>
              <a:rPr lang="en-US" dirty="0" smtClean="0"/>
              <a:t>Select a </a:t>
            </a:r>
            <a:r>
              <a:rPr lang="en-US" dirty="0" err="1" smtClean="0"/>
              <a:t>submatrix</a:t>
            </a:r>
            <a:endParaRPr lang="en-US" dirty="0" smtClean="0"/>
          </a:p>
          <a:p>
            <a:pPr lvl="1"/>
            <a:r>
              <a:rPr lang="en-US" dirty="0" smtClean="0"/>
              <a:t>B={1 2 0 0, 3 4 00}</a:t>
            </a:r>
          </a:p>
          <a:p>
            <a:pPr lvl="1"/>
            <a:r>
              <a:rPr lang="en-US" dirty="0" smtClean="0"/>
              <a:t>To select the A matrix from within B: </a:t>
            </a:r>
          </a:p>
          <a:p>
            <a:pPr lvl="2"/>
            <a:r>
              <a:rPr lang="en-US" dirty="0" err="1" smtClean="0"/>
              <a:t>A_new</a:t>
            </a:r>
            <a:r>
              <a:rPr lang="en-US" dirty="0" smtClean="0"/>
              <a:t>=B[1:2,1:2] or B[,{1 2} ]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Manipulating Matrices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define row and column labels, first create a vector with the labels</a:t>
            </a:r>
          </a:p>
          <a:p>
            <a:pPr lvl="1"/>
            <a:r>
              <a:rPr lang="en-US" dirty="0" smtClean="0"/>
              <a:t>PRINT B[</a:t>
            </a:r>
            <a:r>
              <a:rPr lang="en-US" dirty="0" err="1" smtClean="0"/>
              <a:t>rowname</a:t>
            </a:r>
            <a:r>
              <a:rPr lang="en-US" dirty="0" smtClean="0"/>
              <a:t>=</a:t>
            </a:r>
            <a:r>
              <a:rPr lang="en-US" i="1" dirty="0" smtClean="0"/>
              <a:t>name label vector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Can also use </a:t>
            </a:r>
            <a:r>
              <a:rPr lang="en-US" dirty="0" err="1" smtClean="0"/>
              <a:t>colname</a:t>
            </a:r>
            <a:r>
              <a:rPr lang="en-US" dirty="0" smtClean="0"/>
              <a:t>, format, and labels in this way</a:t>
            </a:r>
          </a:p>
          <a:p>
            <a:pPr lvl="1"/>
            <a:r>
              <a:rPr lang="en-US" dirty="0" smtClean="0"/>
              <a:t>To permanently assign use </a:t>
            </a:r>
            <a:r>
              <a:rPr lang="en-US" dirty="0" err="1" smtClean="0"/>
              <a:t>mattrib</a:t>
            </a:r>
            <a:r>
              <a:rPr lang="en-US" dirty="0" smtClean="0"/>
              <a:t> </a:t>
            </a:r>
            <a:r>
              <a:rPr lang="en-US" i="1" dirty="0" smtClean="0"/>
              <a:t>matrix </a:t>
            </a:r>
            <a:r>
              <a:rPr lang="en-US" dirty="0" err="1" smtClean="0"/>
              <a:t>rowname</a:t>
            </a:r>
            <a:r>
              <a:rPr lang="en-US" dirty="0" smtClean="0"/>
              <a:t>= </a:t>
            </a:r>
            <a:r>
              <a:rPr lang="en-US" dirty="0" err="1" smtClean="0"/>
              <a:t>colname</a:t>
            </a:r>
            <a:r>
              <a:rPr lang="en-US" dirty="0" smtClean="0"/>
              <a:t>=</a:t>
            </a:r>
          </a:p>
          <a:p>
            <a:pPr lvl="2"/>
            <a:r>
              <a:rPr lang="en-US" dirty="0" smtClean="0"/>
              <a:t> This then allows you to index using the matrix attributes (e.g. A[“True”,])</a:t>
            </a:r>
          </a:p>
          <a:p>
            <a:r>
              <a:rPr lang="en-US" dirty="0" smtClean="0"/>
              <a:t>Selecting elements with logical arguments</a:t>
            </a:r>
          </a:p>
          <a:p>
            <a:pPr lvl="1"/>
            <a:r>
              <a:rPr lang="en-US" dirty="0" smtClean="0"/>
              <a:t>Instead of listing the specific elements use a logical argument</a:t>
            </a:r>
          </a:p>
          <a:p>
            <a:pPr lvl="1"/>
            <a:r>
              <a:rPr lang="en-US" dirty="0" smtClean="0"/>
              <a:t>A=[1 2 3 4], B=A[loc(A&gt;2)]=[3 4]</a:t>
            </a:r>
          </a:p>
          <a:p>
            <a:r>
              <a:rPr lang="en-US" dirty="0" smtClean="0"/>
              <a:t>Replace elements</a:t>
            </a:r>
          </a:p>
          <a:p>
            <a:pPr lvl="1"/>
            <a:r>
              <a:rPr lang="en-US" dirty="0" smtClean="0"/>
              <a:t>Option 1: reassign specific elements </a:t>
            </a:r>
          </a:p>
          <a:p>
            <a:pPr lvl="2"/>
            <a:r>
              <a:rPr lang="en-US" dirty="0" smtClean="0"/>
              <a:t>A[2]=7 will yield A=[1 7 3 4]</a:t>
            </a:r>
          </a:p>
          <a:p>
            <a:pPr lvl="1"/>
            <a:r>
              <a:rPr lang="en-US" dirty="0" smtClean="0"/>
              <a:t>Option 2: reassign by a rule</a:t>
            </a:r>
          </a:p>
          <a:p>
            <a:pPr lvl="2"/>
            <a:r>
              <a:rPr lang="en-US" dirty="0" smtClean="0"/>
              <a:t>A[loc(A&gt;2)]=0 will yield A=[1 2 0 0]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Manipulating Matrices in IML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0080"/>
                </a:solidFill>
                <a:latin typeface="Courier New"/>
              </a:rPr>
              <a:t>PROC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Courier New"/>
              </a:rPr>
              <a:t>IML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REPEAT_O1={[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]</a:t>
            </a:r>
            <a:r>
              <a:rPr lang="en-US" sz="2800" dirty="0">
                <a:solidFill>
                  <a:srgbClr val="800080"/>
                </a:solidFill>
                <a:latin typeface="Courier New"/>
              </a:rPr>
              <a:t>"YES"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[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] </a:t>
            </a:r>
            <a:r>
              <a:rPr lang="en-US" sz="2800" dirty="0">
                <a:solidFill>
                  <a:srgbClr val="800080"/>
                </a:solidFill>
                <a:latin typeface="Courier New"/>
              </a:rPr>
              <a:t>"NO"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};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/*USING THE REPEAT FUNCTION TO FILL THE MATRIX*/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REPEAT_O2={</a:t>
            </a:r>
            <a:r>
              <a:rPr lang="en-US" sz="2800" dirty="0">
                <a:solidFill>
                  <a:srgbClr val="800080"/>
                </a:solidFill>
                <a:latin typeface="Courier New"/>
              </a:rPr>
              <a:t>"YES"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800080"/>
                </a:solidFill>
                <a:latin typeface="Courier New"/>
              </a:rPr>
              <a:t>"YES"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800080"/>
                </a:solidFill>
                <a:latin typeface="Courier New"/>
              </a:rPr>
              <a:t>"NO"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>
                <a:solidFill>
                  <a:srgbClr val="800080"/>
                </a:solidFill>
                <a:latin typeface="Courier New"/>
              </a:rPr>
              <a:t>"NO"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};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REPEATING ELEMENTS MANUALLY*/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REPEAT_O1 REPEAT_O2;</a:t>
            </a: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A={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4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};	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DEFINE MATRIX*/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A1=A[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];	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SELECT THE ELEMENT IN THE 2ND ROW, FIRST COLUMN: A1 SOULD EQUAL 3 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A2=A[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,];	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SELECT THE FIRST ROW, A2 SHOULD EQUAL A 2 X 1 VECTOR {1 2} 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A3=A[,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];	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SELECT THE FIRST COLUMN, A3 SHOULD EQUAL A 1 X 2 VECTOR {1,3} 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B={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4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};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DEFINE A MATRIX B, WITH TWO SUBMATRICES A AND A 2 X 2 NULL MATRIX*/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A_NEW=B[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: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: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];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RECOVER THE A MATRIX FROM B 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A_NEW2=B[,{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}];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/*RECOVER THE A MATRIX FROM B, ANOTHER WAY TO WRITE IT*/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C_ROWNM={M F};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SET ROW NAMES FOR MATRIX C*/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C_COLNM={TRUE FALSE}; </a:t>
            </a:r>
            <a:r>
              <a:rPr lang="en-US" sz="2800" dirty="0">
                <a:solidFill>
                  <a:srgbClr val="008000"/>
                </a:solidFill>
                <a:latin typeface="Courier New"/>
              </a:rPr>
              <a:t>/* SET COL NAMES FOR MATRIX C*/</a:t>
            </a:r>
            <a:endParaRPr lang="en-US" sz="2800" dirty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/>
              </a:rPr>
              <a:t>C={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10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25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9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>
                <a:solidFill>
                  <a:srgbClr val="008080"/>
                </a:solidFill>
                <a:latin typeface="Courier New"/>
              </a:rPr>
              <a:t>18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};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>
                <a:solidFill>
                  <a:srgbClr val="000000"/>
                </a:solidFill>
                <a:latin typeface="Courier New"/>
              </a:rPr>
              <a:t> A A1 A2 A3 B A_NEW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		C[ROWNAME=C_ROWNM COLNAME=C_COLNM FORMAT=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6.1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LABEL=</a:t>
            </a:r>
            <a:r>
              <a:rPr lang="en-US" sz="2800" dirty="0" smtClean="0">
                <a:solidFill>
                  <a:srgbClr val="800080"/>
                </a:solidFill>
                <a:latin typeface="Courier New"/>
              </a:rPr>
              <a:t>"MY MATRIX"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] 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/*MODIFYING PRINTED OUTPUT FOR MATRIX C*/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70001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Manipulating Matrices in IML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C_NEW=C; 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/* CREATING A DUPLICATE MATRIX*/</a:t>
            </a:r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MATTRIB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C_NEW </a:t>
            </a: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ROWNAME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=C_ROWNM </a:t>
            </a: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COLNAME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=C_COLNM </a:t>
            </a: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FORMAT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6.1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LABEL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2800" dirty="0" smtClean="0">
                <a:solidFill>
                  <a:srgbClr val="800080"/>
                </a:solidFill>
                <a:latin typeface="Courier New"/>
              </a:rPr>
              <a:t>"MY MATRIX"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; 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/* PERMANANTLY CHANGING OUTPUT FORMAT*/</a:t>
            </a:r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C C_NEW; 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/* COMPARING DIFFERENT APPROACHES*/</a:t>
            </a:r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D=A[LOC(A&gt;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)];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/* SELECTING ONLY ELEMENTS THAT MEET RULE, NOTE THAT MATRIX STRUCTURE NOT RETAINED*/</a:t>
            </a:r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A D;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E_TEMP=A; 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/* CREATING A DUPLICATE MATRIX*/</a:t>
            </a:r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E_TEMP[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1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]=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25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/* CHANGING A SINGLE ELEMENT*/</a:t>
            </a:r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PRINT E_TEMP;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E_TEMP[LOC(E_TEMP&gt;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5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)]=</a:t>
            </a:r>
            <a:r>
              <a:rPr lang="en-US" sz="2800" b="1" dirty="0" smtClean="0">
                <a:solidFill>
                  <a:srgbClr val="008080"/>
                </a:solidFill>
                <a:latin typeface="Courier New"/>
              </a:rPr>
              <a:t>.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; 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/* SETTING ALL ELEMENTS MEETING RULE TO MISSING*/</a:t>
            </a:r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ourier New"/>
              </a:rPr>
              <a:t>PRINT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E_TEMP;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QUIT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58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6687</TotalTime>
  <Words>3128</Words>
  <Application>Microsoft Office PowerPoint</Application>
  <PresentationFormat>On-screen Show (4:3)</PresentationFormat>
  <Paragraphs>648</Paragraphs>
  <Slides>54</Slides>
  <Notes>23</Notes>
  <HiddenSlides>4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Origin</vt:lpstr>
      <vt:lpstr>Equation</vt:lpstr>
      <vt:lpstr>Using Proc IML</vt:lpstr>
      <vt:lpstr>What is IML?</vt:lpstr>
      <vt:lpstr>The Matrix</vt:lpstr>
      <vt:lpstr>Special Matrices</vt:lpstr>
      <vt:lpstr>Creating Matrices in IML</vt:lpstr>
      <vt:lpstr>Manipulating Matrices</vt:lpstr>
      <vt:lpstr>Manipulating Matrices (cont.)</vt:lpstr>
      <vt:lpstr>Manipulating Matrices in IML</vt:lpstr>
      <vt:lpstr>Manipulating Matrices in IML</vt:lpstr>
      <vt:lpstr>Creating Special Matrices</vt:lpstr>
      <vt:lpstr>Creating Special Matrices</vt:lpstr>
      <vt:lpstr>Brief Introduction to Matrix Algebra</vt:lpstr>
      <vt:lpstr>Matrix Addition and Subtraction</vt:lpstr>
      <vt:lpstr>Matrix Multiplication and Division</vt:lpstr>
      <vt:lpstr>Multiplication and Division (cont.)</vt:lpstr>
      <vt:lpstr>Special Properties</vt:lpstr>
      <vt:lpstr>IML Commands for Special Matrices</vt:lpstr>
      <vt:lpstr>Matrix Algebra in IML</vt:lpstr>
      <vt:lpstr>Matrix Operators: Arithmetic</vt:lpstr>
      <vt:lpstr>Matrix Algebra in IML</vt:lpstr>
      <vt:lpstr>Matrix Operators: Comparison</vt:lpstr>
      <vt:lpstr>Solving Systems of Equations</vt:lpstr>
      <vt:lpstr>Solving Systems of Equations (cont)</vt:lpstr>
      <vt:lpstr>Working with SAS Datasets</vt:lpstr>
      <vt:lpstr>Opening a SAS Dataset</vt:lpstr>
      <vt:lpstr>Reading in Datasets</vt:lpstr>
      <vt:lpstr>Comparison Operators</vt:lpstr>
      <vt:lpstr>Sorting SAS Datasets</vt:lpstr>
      <vt:lpstr>Creating Datasets from Matrices</vt:lpstr>
      <vt:lpstr>Data Management Commands</vt:lpstr>
      <vt:lpstr>PowerPoint Presentation</vt:lpstr>
      <vt:lpstr>Reading in SAS data with IML</vt:lpstr>
      <vt:lpstr>Analyzing Data &amp; Writing Programs</vt:lpstr>
      <vt:lpstr>Subscript Operations</vt:lpstr>
      <vt:lpstr>Types of Statements</vt:lpstr>
      <vt:lpstr>Control Statements</vt:lpstr>
      <vt:lpstr>IF-THEN/ELSE statements</vt:lpstr>
      <vt:lpstr>DO groups</vt:lpstr>
      <vt:lpstr>Interacting with Procs</vt:lpstr>
      <vt:lpstr>Interacting with Procs</vt:lpstr>
      <vt:lpstr>Modules</vt:lpstr>
      <vt:lpstr>PowerPoint Presentation</vt:lpstr>
      <vt:lpstr>Creating a Permanent Module Library</vt:lpstr>
      <vt:lpstr>Command Statments</vt:lpstr>
      <vt:lpstr>Using R</vt:lpstr>
      <vt:lpstr>PowerPoint Presentation</vt:lpstr>
      <vt:lpstr>Calling R from within IML</vt:lpstr>
      <vt:lpstr>SAS to R and back again</vt:lpstr>
      <vt:lpstr>Special Data Issues</vt:lpstr>
      <vt:lpstr>Simulating Data in R</vt:lpstr>
      <vt:lpstr>How to Reshape a Matrix to Long Format</vt:lpstr>
      <vt:lpstr>Simulating Multivariate samples</vt:lpstr>
      <vt:lpstr>MISC</vt:lpstr>
      <vt:lpstr>PowerPoint Presentation</vt:lpstr>
    </vt:vector>
  </TitlesOfParts>
  <Company>Clemson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Proc IML</dc:title>
  <dc:creator>Alex Meinzer</dc:creator>
  <cp:lastModifiedBy>Caitlyn Ellerbe</cp:lastModifiedBy>
  <cp:revision>131</cp:revision>
  <dcterms:created xsi:type="dcterms:W3CDTF">2014-01-09T15:04:53Z</dcterms:created>
  <dcterms:modified xsi:type="dcterms:W3CDTF">2014-01-15T05:37:14Z</dcterms:modified>
</cp:coreProperties>
</file>