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3" r:id="rId6"/>
    <p:sldId id="264" r:id="rId7"/>
    <p:sldId id="260" r:id="rId8"/>
    <p:sldId id="261" r:id="rId9"/>
    <p:sldId id="267" r:id="rId10"/>
    <p:sldId id="266" r:id="rId11"/>
    <p:sldId id="278" r:id="rId12"/>
    <p:sldId id="280" r:id="rId13"/>
    <p:sldId id="281" r:id="rId14"/>
    <p:sldId id="279" r:id="rId15"/>
    <p:sldId id="282" r:id="rId16"/>
    <p:sldId id="283" r:id="rId17"/>
    <p:sldId id="284" r:id="rId18"/>
    <p:sldId id="268" r:id="rId19"/>
    <p:sldId id="270" r:id="rId20"/>
    <p:sldId id="271" r:id="rId21"/>
    <p:sldId id="272" r:id="rId22"/>
    <p:sldId id="273" r:id="rId23"/>
    <p:sldId id="274" r:id="rId24"/>
    <p:sldId id="276" r:id="rId25"/>
    <p:sldId id="275"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2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 </a:t>
            </a:r>
            <a:endParaRPr lang="en-US" dirty="0"/>
          </a:p>
        </c:rich>
      </c:tx>
      <c:overlay val="0"/>
    </c:title>
    <c:autoTitleDeleted val="0"/>
    <c:plotArea>
      <c:layout>
        <c:manualLayout>
          <c:layoutTarget val="inner"/>
          <c:xMode val="edge"/>
          <c:yMode val="edge"/>
          <c:x val="0.31144405560416083"/>
          <c:y val="3.4696704325687153E-2"/>
          <c:w val="0.65750267327695144"/>
          <c:h val="0.86602362204724415"/>
        </c:manualLayout>
      </c:layout>
      <c:barChart>
        <c:barDir val="bar"/>
        <c:grouping val="clustered"/>
        <c:varyColors val="0"/>
        <c:ser>
          <c:idx val="0"/>
          <c:order val="0"/>
          <c:tx>
            <c:strRef>
              <c:f>Sheet1!$B$1</c:f>
              <c:strCache>
                <c:ptCount val="1"/>
                <c:pt idx="0">
                  <c:v>Total</c:v>
                </c:pt>
              </c:strCache>
            </c:strRef>
          </c:tx>
          <c:spPr>
            <a:solidFill>
              <a:schemeClr val="tx1"/>
            </a:solidFill>
          </c:spPr>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Sheet1!$B$2:$B$16</c:f>
              <c:numCache>
                <c:formatCode>General</c:formatCode>
                <c:ptCount val="15"/>
                <c:pt idx="0">
                  <c:v>8</c:v>
                </c:pt>
                <c:pt idx="1">
                  <c:v>3</c:v>
                </c:pt>
                <c:pt idx="2">
                  <c:v>1</c:v>
                </c:pt>
                <c:pt idx="3">
                  <c:v>1</c:v>
                </c:pt>
                <c:pt idx="4">
                  <c:v>5</c:v>
                </c:pt>
                <c:pt idx="5">
                  <c:v>17</c:v>
                </c:pt>
                <c:pt idx="6">
                  <c:v>6</c:v>
                </c:pt>
                <c:pt idx="7">
                  <c:v>11</c:v>
                </c:pt>
                <c:pt idx="8">
                  <c:v>10</c:v>
                </c:pt>
                <c:pt idx="9">
                  <c:v>1</c:v>
                </c:pt>
                <c:pt idx="10">
                  <c:v>4</c:v>
                </c:pt>
                <c:pt idx="11">
                  <c:v>9</c:v>
                </c:pt>
                <c:pt idx="12">
                  <c:v>1</c:v>
                </c:pt>
                <c:pt idx="13">
                  <c:v>1</c:v>
                </c:pt>
                <c:pt idx="14">
                  <c:v>1</c:v>
                </c:pt>
              </c:numCache>
            </c:numRef>
          </c:val>
        </c:ser>
        <c:ser>
          <c:idx val="1"/>
          <c:order val="1"/>
          <c:tx>
            <c:strRef>
              <c:f>Sheet1!$C$1</c:f>
              <c:strCache>
                <c:ptCount val="1"/>
                <c:pt idx="0">
                  <c:v>PhD</c:v>
                </c:pt>
              </c:strCache>
            </c:strRef>
          </c:tx>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Sheet1!$C$2:$C$16</c:f>
              <c:numCache>
                <c:formatCode>General</c:formatCode>
                <c:ptCount val="15"/>
                <c:pt idx="0">
                  <c:v>5</c:v>
                </c:pt>
                <c:pt idx="1">
                  <c:v>3</c:v>
                </c:pt>
                <c:pt idx="2">
                  <c:v>0</c:v>
                </c:pt>
                <c:pt idx="3">
                  <c:v>0</c:v>
                </c:pt>
                <c:pt idx="4">
                  <c:v>1</c:v>
                </c:pt>
                <c:pt idx="5">
                  <c:v>11</c:v>
                </c:pt>
                <c:pt idx="6">
                  <c:v>3</c:v>
                </c:pt>
                <c:pt idx="7">
                  <c:v>7</c:v>
                </c:pt>
                <c:pt idx="8">
                  <c:v>6</c:v>
                </c:pt>
                <c:pt idx="9">
                  <c:v>1</c:v>
                </c:pt>
                <c:pt idx="10">
                  <c:v>3</c:v>
                </c:pt>
                <c:pt idx="11">
                  <c:v>4</c:v>
                </c:pt>
                <c:pt idx="12">
                  <c:v>0</c:v>
                </c:pt>
                <c:pt idx="13">
                  <c:v>0</c:v>
                </c:pt>
                <c:pt idx="14">
                  <c:v>0</c:v>
                </c:pt>
              </c:numCache>
            </c:numRef>
          </c:val>
        </c:ser>
        <c:ser>
          <c:idx val="2"/>
          <c:order val="2"/>
          <c:tx>
            <c:strRef>
              <c:f>Sheet1!$D$1</c:f>
              <c:strCache>
                <c:ptCount val="1"/>
                <c:pt idx="0">
                  <c:v>RA</c:v>
                </c:pt>
              </c:strCache>
            </c:strRef>
          </c:tx>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Sheet1!$D$2:$D$16</c:f>
              <c:numCache>
                <c:formatCode>General</c:formatCode>
                <c:ptCount val="15"/>
                <c:pt idx="0">
                  <c:v>2</c:v>
                </c:pt>
                <c:pt idx="1">
                  <c:v>0</c:v>
                </c:pt>
                <c:pt idx="2">
                  <c:v>0</c:v>
                </c:pt>
                <c:pt idx="3">
                  <c:v>1</c:v>
                </c:pt>
                <c:pt idx="4">
                  <c:v>1</c:v>
                </c:pt>
                <c:pt idx="5">
                  <c:v>3</c:v>
                </c:pt>
                <c:pt idx="6">
                  <c:v>0</c:v>
                </c:pt>
                <c:pt idx="7">
                  <c:v>1</c:v>
                </c:pt>
                <c:pt idx="8">
                  <c:v>2</c:v>
                </c:pt>
                <c:pt idx="9">
                  <c:v>0</c:v>
                </c:pt>
                <c:pt idx="10">
                  <c:v>1</c:v>
                </c:pt>
                <c:pt idx="11">
                  <c:v>4</c:v>
                </c:pt>
                <c:pt idx="12">
                  <c:v>0</c:v>
                </c:pt>
                <c:pt idx="13">
                  <c:v>1</c:v>
                </c:pt>
                <c:pt idx="14">
                  <c:v>1</c:v>
                </c:pt>
              </c:numCache>
            </c:numRef>
          </c:val>
        </c:ser>
        <c:ser>
          <c:idx val="3"/>
          <c:order val="3"/>
          <c:tx>
            <c:strRef>
              <c:f>Sheet1!$E$1</c:f>
              <c:strCache>
                <c:ptCount val="1"/>
                <c:pt idx="0">
                  <c:v>Student</c:v>
                </c:pt>
              </c:strCache>
            </c:strRef>
          </c:tx>
          <c:spPr>
            <a:solidFill>
              <a:schemeClr val="accent6">
                <a:lumMod val="40000"/>
                <a:lumOff val="60000"/>
              </a:schemeClr>
            </a:solidFill>
          </c:spPr>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Sheet1!$E$2:$E$16</c:f>
              <c:numCache>
                <c:formatCode>General</c:formatCode>
                <c:ptCount val="15"/>
                <c:pt idx="0">
                  <c:v>1</c:v>
                </c:pt>
                <c:pt idx="1">
                  <c:v>0</c:v>
                </c:pt>
                <c:pt idx="2">
                  <c:v>1</c:v>
                </c:pt>
                <c:pt idx="3">
                  <c:v>0</c:v>
                </c:pt>
                <c:pt idx="4">
                  <c:v>3</c:v>
                </c:pt>
                <c:pt idx="5">
                  <c:v>3</c:v>
                </c:pt>
                <c:pt idx="6">
                  <c:v>3</c:v>
                </c:pt>
                <c:pt idx="7">
                  <c:v>3</c:v>
                </c:pt>
                <c:pt idx="8">
                  <c:v>2</c:v>
                </c:pt>
                <c:pt idx="9">
                  <c:v>0</c:v>
                </c:pt>
                <c:pt idx="10">
                  <c:v>0</c:v>
                </c:pt>
                <c:pt idx="11">
                  <c:v>1</c:v>
                </c:pt>
                <c:pt idx="12">
                  <c:v>1</c:v>
                </c:pt>
                <c:pt idx="13">
                  <c:v>0</c:v>
                </c:pt>
                <c:pt idx="14">
                  <c:v>0</c:v>
                </c:pt>
              </c:numCache>
            </c:numRef>
          </c:val>
        </c:ser>
        <c:dLbls>
          <c:showLegendKey val="0"/>
          <c:showVal val="0"/>
          <c:showCatName val="0"/>
          <c:showSerName val="0"/>
          <c:showPercent val="0"/>
          <c:showBubbleSize val="0"/>
        </c:dLbls>
        <c:gapWidth val="75"/>
        <c:axId val="33449472"/>
        <c:axId val="33451008"/>
      </c:barChart>
      <c:catAx>
        <c:axId val="33449472"/>
        <c:scaling>
          <c:orientation val="minMax"/>
        </c:scaling>
        <c:delete val="0"/>
        <c:axPos val="l"/>
        <c:numFmt formatCode="General" sourceLinked="1"/>
        <c:majorTickMark val="cross"/>
        <c:minorTickMark val="none"/>
        <c:tickLblPos val="nextTo"/>
        <c:txPr>
          <a:bodyPr rot="0" vert="horz" anchor="b" anchorCtr="1"/>
          <a:lstStyle/>
          <a:p>
            <a:pPr>
              <a:defRPr sz="1600"/>
            </a:pPr>
            <a:endParaRPr lang="en-US"/>
          </a:p>
        </c:txPr>
        <c:crossAx val="33451008"/>
        <c:crosses val="autoZero"/>
        <c:auto val="1"/>
        <c:lblAlgn val="ctr"/>
        <c:lblOffset val="100"/>
        <c:tickLblSkip val="1"/>
        <c:noMultiLvlLbl val="0"/>
      </c:catAx>
      <c:valAx>
        <c:axId val="33451008"/>
        <c:scaling>
          <c:orientation val="minMax"/>
        </c:scaling>
        <c:delete val="0"/>
        <c:axPos val="b"/>
        <c:numFmt formatCode="General" sourceLinked="1"/>
        <c:majorTickMark val="none"/>
        <c:minorTickMark val="none"/>
        <c:tickLblPos val="nextTo"/>
        <c:spPr>
          <a:ln w="9525">
            <a:noFill/>
          </a:ln>
        </c:spPr>
        <c:crossAx val="33449472"/>
        <c:crosses val="autoZero"/>
        <c:crossBetween val="between"/>
      </c:valAx>
    </c:plotArea>
    <c:legend>
      <c:legendPos val="b"/>
      <c:layout>
        <c:manualLayout>
          <c:xMode val="edge"/>
          <c:yMode val="edge"/>
          <c:x val="0.45354792456498499"/>
          <c:y val="5.6912683449780128E-2"/>
          <c:w val="0.41080538543793166"/>
          <c:h val="6.1678215223097077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72AD8A-FB2B-4200-B21D-10CBBDBA6173}" type="datetimeFigureOut">
              <a:rPr lang="en-US" smtClean="0"/>
              <a:pPr/>
              <a:t>4/21/2014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8B727-FBB8-45AF-97A9-938467878F77}" type="slidenum">
              <a:rPr lang="en-US" smtClean="0"/>
              <a:pPr/>
              <a:t>‹#›</a:t>
            </a:fld>
            <a:endParaRPr lang="en-US"/>
          </a:p>
        </p:txBody>
      </p:sp>
    </p:spTree>
    <p:extLst>
      <p:ext uri="{BB962C8B-B14F-4D97-AF65-F5344CB8AC3E}">
        <p14:creationId xmlns:p14="http://schemas.microsoft.com/office/powerpoint/2010/main" val="232157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CDFFEA-3A66-4BA6-BBA4-0ADB8DB54AA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408345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8358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46357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257644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EB358-54C9-4E4B-A015-4EDC9DD3F847}"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2315510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EB358-54C9-4E4B-A015-4EDC9DD3F847}"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5785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EB358-54C9-4E4B-A015-4EDC9DD3F847}" type="datetimeFigureOut">
              <a:rPr lang="en-US" smtClean="0"/>
              <a:pPr/>
              <a:t>4/21/2014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300199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EB358-54C9-4E4B-A015-4EDC9DD3F847}" type="datetimeFigureOut">
              <a:rPr lang="en-US" smtClean="0"/>
              <a:pPr/>
              <a:t>4/21/2014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83475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EB358-54C9-4E4B-A015-4EDC9DD3F847}" type="datetimeFigureOut">
              <a:rPr lang="en-US" smtClean="0"/>
              <a:pPr/>
              <a:t>4/21/2014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4252492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EB358-54C9-4E4B-A015-4EDC9DD3F847}"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06806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EB358-54C9-4E4B-A015-4EDC9DD3F847}"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35478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EB358-54C9-4E4B-A015-4EDC9DD3F847}" type="datetimeFigureOut">
              <a:rPr lang="en-US" smtClean="0"/>
              <a:pPr/>
              <a:t>4/21/2014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B247A-BF0C-47B3-B74E-836BA7D18351}" type="slidenum">
              <a:rPr lang="en-US" smtClean="0"/>
              <a:pPr/>
              <a:t>‹#›</a:t>
            </a:fld>
            <a:endParaRPr lang="en-US"/>
          </a:p>
        </p:txBody>
      </p:sp>
    </p:spTree>
    <p:extLst>
      <p:ext uri="{BB962C8B-B14F-4D97-AF65-F5344CB8AC3E}">
        <p14:creationId xmlns:p14="http://schemas.microsoft.com/office/powerpoint/2010/main" val="2620612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Sample Size &amp; Power Estimation</a:t>
            </a:r>
            <a:endParaRPr lang="en-US" dirty="0"/>
          </a:p>
        </p:txBody>
      </p:sp>
      <p:sp>
        <p:nvSpPr>
          <p:cNvPr id="3" name="Subtitle 2"/>
          <p:cNvSpPr>
            <a:spLocks noGrp="1"/>
          </p:cNvSpPr>
          <p:nvPr>
            <p:ph type="subTitle" idx="1"/>
          </p:nvPr>
        </p:nvSpPr>
        <p:spPr/>
        <p:txBody>
          <a:bodyPr/>
          <a:lstStyle/>
          <a:p>
            <a:r>
              <a:rPr lang="en-US" dirty="0" smtClean="0"/>
              <a:t>Computing for Research</a:t>
            </a:r>
          </a:p>
          <a:p>
            <a:r>
              <a:rPr lang="en-US" smtClean="0"/>
              <a:t>April </a:t>
            </a:r>
            <a:r>
              <a:rPr lang="en-US" smtClean="0"/>
              <a:t>21, 2014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err="1" smtClean="0"/>
              <a:t>GPower</a:t>
            </a:r>
            <a:endParaRPr lang="en-US" dirty="0" smtClean="0"/>
          </a:p>
          <a:p>
            <a:r>
              <a:rPr lang="en-US" dirty="0" smtClean="0"/>
              <a:t>R</a:t>
            </a:r>
          </a:p>
          <a:p>
            <a:r>
              <a:rPr lang="en-US" dirty="0" err="1" smtClean="0"/>
              <a:t>Stata</a:t>
            </a:r>
            <a:endParaRPr lang="en-US" dirty="0" smtClean="0"/>
          </a:p>
          <a:p>
            <a:r>
              <a:rPr lang="en-US" dirty="0" smtClean="0"/>
              <a:t>Power and Precision</a:t>
            </a:r>
          </a:p>
          <a:p>
            <a:r>
              <a:rPr lang="en-US" dirty="0" smtClean="0"/>
              <a:t>Power (Simon two-stage design)</a:t>
            </a:r>
          </a:p>
          <a:p>
            <a:r>
              <a:rPr lang="en-US" dirty="0" smtClean="0"/>
              <a:t>Simulation (simple independent sample T-test example)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sample t-test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scientist wants to compare tumor size at 12 weeks in two groups of mice.  Based on preliminary data, the expects the average tumor size to be 400mm2 in the control and states that a 50% decrease in mean tumor size would be relevant.</a:t>
            </a:r>
          </a:p>
          <a:p>
            <a:r>
              <a:rPr lang="en-US" dirty="0" smtClean="0"/>
              <a:t>Based on the preliminary data, the SD of tumor size is estimated to be 150 mm2</a:t>
            </a:r>
          </a:p>
          <a:p>
            <a:r>
              <a:rPr lang="en-US" dirty="0" smtClean="0"/>
              <a:t>What is the effect size?</a:t>
            </a:r>
          </a:p>
          <a:p>
            <a:r>
              <a:rPr lang="en-US" dirty="0" smtClean="0"/>
              <a:t>Assume 80% power, alpha of 0.05.  </a:t>
            </a:r>
          </a:p>
          <a:p>
            <a:r>
              <a:rPr lang="en-US" dirty="0" smtClean="0"/>
              <a:t>What is the required sample size?</a:t>
            </a:r>
            <a:endParaRPr lang="en-US" dirty="0"/>
          </a:p>
        </p:txBody>
      </p:sp>
    </p:spTree>
    <p:extLst>
      <p:ext uri="{BB962C8B-B14F-4D97-AF65-F5344CB8AC3E}">
        <p14:creationId xmlns:p14="http://schemas.microsoft.com/office/powerpoint/2010/main" val="323262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Autofit/>
          </a:bodyPr>
          <a:lstStyle/>
          <a:p>
            <a:pPr marL="0" indent="0">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sampsi</a:t>
            </a:r>
            <a:r>
              <a:rPr lang="en-US" sz="1600" dirty="0" smtClean="0">
                <a:latin typeface="Courier New" pitchFamily="49" charset="0"/>
                <a:cs typeface="Courier New" pitchFamily="49" charset="0"/>
              </a:rPr>
              <a:t> 400 200, </a:t>
            </a:r>
            <a:r>
              <a:rPr lang="en-US" sz="1600" dirty="0" err="1" smtClean="0">
                <a:latin typeface="Courier New" pitchFamily="49" charset="0"/>
                <a:cs typeface="Courier New" pitchFamily="49" charset="0"/>
              </a:rPr>
              <a:t>sd</a:t>
            </a:r>
            <a:r>
              <a:rPr lang="en-US" sz="1600" dirty="0" smtClean="0">
                <a:latin typeface="Courier New" pitchFamily="49" charset="0"/>
                <a:cs typeface="Courier New" pitchFamily="49" charset="0"/>
              </a:rPr>
              <a:t>(150)</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Estimated sample size for two-sample comparison of means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Test Ho: m1 = m2, where m1 is the mean in population 1</a:t>
            </a:r>
          </a:p>
          <a:p>
            <a:pPr marL="0" indent="0">
              <a:buNone/>
            </a:pPr>
            <a:r>
              <a:rPr lang="en-US" sz="1600" dirty="0" smtClean="0">
                <a:latin typeface="Courier New" pitchFamily="49" charset="0"/>
                <a:cs typeface="Courier New" pitchFamily="49" charset="0"/>
              </a:rPr>
              <a:t>                    and m2 is the mean in population 2</a:t>
            </a:r>
          </a:p>
          <a:p>
            <a:pPr marL="0" indent="0">
              <a:buNone/>
            </a:pPr>
            <a:r>
              <a:rPr lang="en-US" sz="1600" dirty="0" smtClean="0">
                <a:latin typeface="Courier New" pitchFamily="49" charset="0"/>
                <a:cs typeface="Courier New" pitchFamily="49" charset="0"/>
              </a:rPr>
              <a:t>Assumptions: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alpha =   0.0500  (two-sided)</a:t>
            </a:r>
          </a:p>
          <a:p>
            <a:pPr marL="0" indent="0">
              <a:buNone/>
            </a:pPr>
            <a:r>
              <a:rPr lang="en-US" sz="1600" dirty="0" smtClean="0">
                <a:latin typeface="Courier New" pitchFamily="49" charset="0"/>
                <a:cs typeface="Courier New" pitchFamily="49" charset="0"/>
              </a:rPr>
              <a:t>         power =   0.9000</a:t>
            </a:r>
          </a:p>
          <a:p>
            <a:pPr marL="0" indent="0">
              <a:buNone/>
            </a:pPr>
            <a:r>
              <a:rPr lang="en-US" sz="1600" dirty="0" smtClean="0">
                <a:latin typeface="Courier New" pitchFamily="49" charset="0"/>
                <a:cs typeface="Courier New" pitchFamily="49" charset="0"/>
              </a:rPr>
              <a:t>            m1 =      400</a:t>
            </a:r>
          </a:p>
          <a:p>
            <a:pPr marL="0" indent="0">
              <a:buNone/>
            </a:pPr>
            <a:r>
              <a:rPr lang="en-US" sz="1600" dirty="0" smtClean="0">
                <a:latin typeface="Courier New" pitchFamily="49" charset="0"/>
                <a:cs typeface="Courier New" pitchFamily="49" charset="0"/>
              </a:rPr>
              <a:t>            m2 =      200</a:t>
            </a:r>
          </a:p>
          <a:p>
            <a:pPr marL="0" indent="0">
              <a:buNone/>
            </a:pPr>
            <a:r>
              <a:rPr lang="en-US" sz="1600" dirty="0" smtClean="0">
                <a:latin typeface="Courier New" pitchFamily="49" charset="0"/>
                <a:cs typeface="Courier New" pitchFamily="49" charset="0"/>
              </a:rPr>
              <a:t>           sd1 =      150</a:t>
            </a:r>
          </a:p>
          <a:p>
            <a:pPr marL="0" indent="0">
              <a:buNone/>
            </a:pPr>
            <a:r>
              <a:rPr lang="en-US" sz="1600" dirty="0" smtClean="0">
                <a:latin typeface="Courier New" pitchFamily="49" charset="0"/>
                <a:cs typeface="Courier New" pitchFamily="49" charset="0"/>
              </a:rPr>
              <a:t>           sd2 =      150</a:t>
            </a:r>
          </a:p>
          <a:p>
            <a:pPr marL="0" indent="0">
              <a:buNone/>
            </a:pPr>
            <a:r>
              <a:rPr lang="en-US" sz="1600" dirty="0" smtClean="0">
                <a:latin typeface="Courier New" pitchFamily="49" charset="0"/>
                <a:cs typeface="Courier New" pitchFamily="49" charset="0"/>
              </a:rPr>
              <a:t>         n2/n1 =     1.00</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Estimated required sample sizes: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n1 =       12</a:t>
            </a:r>
          </a:p>
          <a:p>
            <a:pPr marL="0" indent="0">
              <a:buNone/>
            </a:pPr>
            <a:r>
              <a:rPr lang="en-US" sz="1600" dirty="0" smtClean="0">
                <a:latin typeface="Courier New" pitchFamily="49" charset="0"/>
                <a:cs typeface="Courier New" pitchFamily="49" charset="0"/>
              </a:rPr>
              <a:t>            n2 =       12</a:t>
            </a:r>
          </a:p>
          <a:p>
            <a:pPr marL="0" indent="0">
              <a:buNone/>
            </a:pPr>
            <a:endParaRPr lang="en-US" sz="1600" dirty="0">
              <a:latin typeface="Courier New" pitchFamily="49" charset="0"/>
              <a:cs typeface="Courier New" pitchFamily="49" charset="0"/>
            </a:endParaRPr>
          </a:p>
        </p:txBody>
      </p:sp>
    </p:spTree>
    <p:extLst>
      <p:ext uri="{BB962C8B-B14F-4D97-AF65-F5344CB8AC3E}">
        <p14:creationId xmlns:p14="http://schemas.microsoft.com/office/powerpoint/2010/main" val="1541045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0986990"/>
              </p:ext>
            </p:extLst>
          </p:nvPr>
        </p:nvGraphicFramePr>
        <p:xfrm>
          <a:off x="457200" y="3124200"/>
          <a:ext cx="8229600" cy="3200400"/>
        </p:xfrm>
        <a:graphic>
          <a:graphicData uri="http://schemas.openxmlformats.org/drawingml/2006/table">
            <a:tbl>
              <a:tblPr/>
              <a:tblGrid>
                <a:gridCol w="4114800"/>
                <a:gridCol w="4114800"/>
              </a:tblGrid>
              <a:tr h="0">
                <a:tc>
                  <a:txBody>
                    <a:bodyPr/>
                    <a:lstStyle/>
                    <a:p>
                      <a:r>
                        <a:rPr lang="en-US"/>
                        <a:t>n</a:t>
                      </a:r>
                    </a:p>
                  </a:txBody>
                  <a:tcPr>
                    <a:lnL>
                      <a:noFill/>
                    </a:lnL>
                    <a:lnR>
                      <a:noFill/>
                    </a:lnR>
                    <a:lnT>
                      <a:noFill/>
                    </a:lnT>
                    <a:lnB>
                      <a:noFill/>
                    </a:lnB>
                  </a:tcPr>
                </a:tc>
                <a:tc>
                  <a:txBody>
                    <a:bodyPr/>
                    <a:lstStyle/>
                    <a:p>
                      <a:r>
                        <a:rPr lang="en-US"/>
                        <a:t>Number of observations (per group)</a:t>
                      </a:r>
                    </a:p>
                  </a:txBody>
                  <a:tcPr>
                    <a:lnL>
                      <a:noFill/>
                    </a:lnL>
                    <a:lnR>
                      <a:noFill/>
                    </a:lnR>
                    <a:lnT>
                      <a:noFill/>
                    </a:lnT>
                    <a:lnB>
                      <a:noFill/>
                    </a:lnB>
                  </a:tcPr>
                </a:tc>
              </a:tr>
              <a:tr h="0">
                <a:tc>
                  <a:txBody>
                    <a:bodyPr/>
                    <a:lstStyle/>
                    <a:p>
                      <a:r>
                        <a:rPr lang="en-US"/>
                        <a:t>delta</a:t>
                      </a:r>
                    </a:p>
                  </a:txBody>
                  <a:tcPr>
                    <a:lnL>
                      <a:noFill/>
                    </a:lnL>
                    <a:lnR>
                      <a:noFill/>
                    </a:lnR>
                    <a:lnT>
                      <a:noFill/>
                    </a:lnT>
                    <a:lnB>
                      <a:noFill/>
                    </a:lnB>
                  </a:tcPr>
                </a:tc>
                <a:tc>
                  <a:txBody>
                    <a:bodyPr/>
                    <a:lstStyle/>
                    <a:p>
                      <a:r>
                        <a:rPr lang="en-US"/>
                        <a:t>True difference in means</a:t>
                      </a:r>
                    </a:p>
                  </a:txBody>
                  <a:tcPr>
                    <a:lnL>
                      <a:noFill/>
                    </a:lnL>
                    <a:lnR>
                      <a:noFill/>
                    </a:lnR>
                    <a:lnT>
                      <a:noFill/>
                    </a:lnT>
                    <a:lnB>
                      <a:noFill/>
                    </a:lnB>
                  </a:tcPr>
                </a:tc>
              </a:tr>
              <a:tr h="0">
                <a:tc>
                  <a:txBody>
                    <a:bodyPr/>
                    <a:lstStyle/>
                    <a:p>
                      <a:r>
                        <a:rPr lang="en-US"/>
                        <a:t>sd</a:t>
                      </a:r>
                    </a:p>
                  </a:txBody>
                  <a:tcPr>
                    <a:lnL>
                      <a:noFill/>
                    </a:lnL>
                    <a:lnR>
                      <a:noFill/>
                    </a:lnR>
                    <a:lnT>
                      <a:noFill/>
                    </a:lnT>
                    <a:lnB>
                      <a:noFill/>
                    </a:lnB>
                  </a:tcPr>
                </a:tc>
                <a:tc>
                  <a:txBody>
                    <a:bodyPr/>
                    <a:lstStyle/>
                    <a:p>
                      <a:r>
                        <a:rPr lang="en-US"/>
                        <a:t>Standard deviation</a:t>
                      </a:r>
                    </a:p>
                  </a:txBody>
                  <a:tcPr>
                    <a:lnL>
                      <a:noFill/>
                    </a:lnL>
                    <a:lnR>
                      <a:noFill/>
                    </a:lnR>
                    <a:lnT>
                      <a:noFill/>
                    </a:lnT>
                    <a:lnB>
                      <a:noFill/>
                    </a:lnB>
                  </a:tcPr>
                </a:tc>
              </a:tr>
              <a:tr h="0">
                <a:tc>
                  <a:txBody>
                    <a:bodyPr/>
                    <a:lstStyle/>
                    <a:p>
                      <a:r>
                        <a:rPr lang="en-US"/>
                        <a:t>sig.level</a:t>
                      </a:r>
                    </a:p>
                  </a:txBody>
                  <a:tcPr>
                    <a:lnL>
                      <a:noFill/>
                    </a:lnL>
                    <a:lnR>
                      <a:noFill/>
                    </a:lnR>
                    <a:lnT>
                      <a:noFill/>
                    </a:lnT>
                    <a:lnB>
                      <a:noFill/>
                    </a:lnB>
                  </a:tcPr>
                </a:tc>
                <a:tc>
                  <a:txBody>
                    <a:bodyPr/>
                    <a:lstStyle/>
                    <a:p>
                      <a:r>
                        <a:rPr lang="en-US"/>
                        <a:t>Significance level (Type I error probability)</a:t>
                      </a:r>
                    </a:p>
                  </a:txBody>
                  <a:tcPr>
                    <a:lnL>
                      <a:noFill/>
                    </a:lnL>
                    <a:lnR>
                      <a:noFill/>
                    </a:lnR>
                    <a:lnT>
                      <a:noFill/>
                    </a:lnT>
                    <a:lnB>
                      <a:noFill/>
                    </a:lnB>
                  </a:tcPr>
                </a:tc>
              </a:tr>
              <a:tr h="0">
                <a:tc>
                  <a:txBody>
                    <a:bodyPr/>
                    <a:lstStyle/>
                    <a:p>
                      <a:r>
                        <a:rPr lang="en-US"/>
                        <a:t>power</a:t>
                      </a:r>
                    </a:p>
                  </a:txBody>
                  <a:tcPr>
                    <a:lnL>
                      <a:noFill/>
                    </a:lnL>
                    <a:lnR>
                      <a:noFill/>
                    </a:lnR>
                    <a:lnT>
                      <a:noFill/>
                    </a:lnT>
                    <a:lnB>
                      <a:noFill/>
                    </a:lnB>
                  </a:tcPr>
                </a:tc>
                <a:tc>
                  <a:txBody>
                    <a:bodyPr/>
                    <a:lstStyle/>
                    <a:p>
                      <a:r>
                        <a:rPr lang="en-US"/>
                        <a:t>Power of test (1 minus Type II error probability)</a:t>
                      </a:r>
                    </a:p>
                  </a:txBody>
                  <a:tcPr>
                    <a:lnL>
                      <a:noFill/>
                    </a:lnL>
                    <a:lnR>
                      <a:noFill/>
                    </a:lnR>
                    <a:lnT>
                      <a:noFill/>
                    </a:lnT>
                    <a:lnB>
                      <a:noFill/>
                    </a:lnB>
                  </a:tcPr>
                </a:tc>
              </a:tr>
              <a:tr h="0">
                <a:tc>
                  <a:txBody>
                    <a:bodyPr/>
                    <a:lstStyle/>
                    <a:p>
                      <a:r>
                        <a:rPr lang="en-US"/>
                        <a:t>type</a:t>
                      </a:r>
                    </a:p>
                  </a:txBody>
                  <a:tcPr>
                    <a:lnL>
                      <a:noFill/>
                    </a:lnL>
                    <a:lnR>
                      <a:noFill/>
                    </a:lnR>
                    <a:lnT>
                      <a:noFill/>
                    </a:lnT>
                    <a:lnB>
                      <a:noFill/>
                    </a:lnB>
                  </a:tcPr>
                </a:tc>
                <a:tc>
                  <a:txBody>
                    <a:bodyPr/>
                    <a:lstStyle/>
                    <a:p>
                      <a:r>
                        <a:rPr lang="en-US"/>
                        <a:t>Type of t test</a:t>
                      </a:r>
                    </a:p>
                  </a:txBody>
                  <a:tcPr>
                    <a:lnL>
                      <a:noFill/>
                    </a:lnL>
                    <a:lnR>
                      <a:noFill/>
                    </a:lnR>
                    <a:lnT>
                      <a:noFill/>
                    </a:lnT>
                    <a:lnB>
                      <a:noFill/>
                    </a:lnB>
                  </a:tcPr>
                </a:tc>
              </a:tr>
              <a:tr h="0">
                <a:tc>
                  <a:txBody>
                    <a:bodyPr/>
                    <a:lstStyle/>
                    <a:p>
                      <a:r>
                        <a:rPr lang="en-US"/>
                        <a:t>alternative</a:t>
                      </a:r>
                    </a:p>
                  </a:txBody>
                  <a:tcPr>
                    <a:lnL>
                      <a:noFill/>
                    </a:lnL>
                    <a:lnR>
                      <a:noFill/>
                    </a:lnR>
                    <a:lnT>
                      <a:noFill/>
                    </a:lnT>
                    <a:lnB>
                      <a:noFill/>
                    </a:lnB>
                  </a:tcPr>
                </a:tc>
                <a:tc>
                  <a:txBody>
                    <a:bodyPr/>
                    <a:lstStyle/>
                    <a:p>
                      <a:r>
                        <a:rPr lang="en-US"/>
                        <a:t>One- or two-sided test</a:t>
                      </a:r>
                    </a:p>
                  </a:txBody>
                  <a:tcPr>
                    <a:lnL>
                      <a:noFill/>
                    </a:lnL>
                    <a:lnR>
                      <a:noFill/>
                    </a:lnR>
                    <a:lnT>
                      <a:noFill/>
                    </a:lnT>
                    <a:lnB>
                      <a:noFill/>
                    </a:lnB>
                  </a:tcPr>
                </a:tc>
              </a:tr>
              <a:tr h="0">
                <a:tc>
                  <a:txBody>
                    <a:bodyPr/>
                    <a:lstStyle/>
                    <a:p>
                      <a:r>
                        <a:rPr lang="en-US"/>
                        <a:t>strict</a:t>
                      </a:r>
                    </a:p>
                  </a:txBody>
                  <a:tcPr>
                    <a:lnL>
                      <a:noFill/>
                    </a:lnL>
                    <a:lnR>
                      <a:noFill/>
                    </a:lnR>
                    <a:lnT>
                      <a:noFill/>
                    </a:lnT>
                    <a:lnB>
                      <a:noFill/>
                    </a:lnB>
                  </a:tcPr>
                </a:tc>
                <a:tc>
                  <a:txBody>
                    <a:bodyPr/>
                    <a:lstStyle/>
                    <a:p>
                      <a:r>
                        <a:rPr lang="en-US" dirty="0"/>
                        <a:t>Use strict interpretation in two-sided case</a:t>
                      </a:r>
                    </a:p>
                  </a:txBody>
                  <a:tcPr>
                    <a:lnL>
                      <a:noFill/>
                    </a:lnL>
                    <a:lnR>
                      <a:noFill/>
                    </a:lnR>
                    <a:lnT>
                      <a:noFill/>
                    </a:lnT>
                    <a:lnB>
                      <a:noFill/>
                    </a:lnB>
                  </a:tcPr>
                </a:tc>
              </a:tr>
            </a:tbl>
          </a:graphicData>
        </a:graphic>
      </p:graphicFrame>
      <p:sp>
        <p:nvSpPr>
          <p:cNvPr id="5" name="Rectangle 1"/>
          <p:cNvSpPr>
            <a:spLocks noChangeArrowheads="1"/>
          </p:cNvSpPr>
          <p:nvPr/>
        </p:nvSpPr>
        <p:spPr bwMode="auto">
          <a:xfrm>
            <a:off x="304800" y="381000"/>
            <a:ext cx="8153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R:  Power calculations for one and two sample t tests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Description  </a:t>
            </a:r>
            <a:r>
              <a:rPr kumimoji="0" lang="en-US" sz="2000" b="0" i="0" u="none" strike="noStrike" cap="none" normalizeH="0" baseline="0" dirty="0" smtClean="0">
                <a:ln>
                  <a:noFill/>
                </a:ln>
                <a:solidFill>
                  <a:schemeClr val="tx1"/>
                </a:solidFill>
                <a:effectLst/>
                <a:latin typeface="Arial" pitchFamily="34" charset="0"/>
                <a:cs typeface="Arial" pitchFamily="34" charset="0"/>
              </a:rPr>
              <a:t>Compute power of test, or determine parameters to obtain target power.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power.t.test</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(n = NULL, delta = NULL,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sd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 1,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sig.level</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 0.05, power =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latin typeface="Arial Unicode MS" pitchFamily="34" charset="-128"/>
                <a:cs typeface="Arial" pitchFamily="34" charset="0"/>
              </a:rPr>
              <a:t>	</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NULL,	type = c("</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two.sample</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one.sample</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"paired"),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latin typeface="Arial Unicode MS" pitchFamily="34" charset="-128"/>
                <a:cs typeface="Arial" pitchFamily="34" charset="0"/>
              </a:rPr>
              <a:t>	</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alternative = c("</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two.sided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one.sided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strict = FALSE)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5399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sample test of proportion</a:t>
            </a:r>
            <a:endParaRPr lang="en-US" dirty="0"/>
          </a:p>
        </p:txBody>
      </p:sp>
      <p:sp>
        <p:nvSpPr>
          <p:cNvPr id="3" name="Content Placeholder 2"/>
          <p:cNvSpPr>
            <a:spLocks noGrp="1"/>
          </p:cNvSpPr>
          <p:nvPr>
            <p:ph idx="1"/>
          </p:nvPr>
        </p:nvSpPr>
        <p:spPr/>
        <p:txBody>
          <a:bodyPr>
            <a:normAutofit lnSpcReduction="10000"/>
          </a:bodyPr>
          <a:lstStyle/>
          <a:p>
            <a:r>
              <a:rPr lang="en-US" dirty="0" smtClean="0"/>
              <a:t>A clinical trial is being planned in a cancer patient population.</a:t>
            </a:r>
          </a:p>
          <a:p>
            <a:r>
              <a:rPr lang="en-US" dirty="0" smtClean="0"/>
              <a:t>The standard of care response rate is 0.20. </a:t>
            </a:r>
          </a:p>
          <a:p>
            <a:r>
              <a:rPr lang="en-US" dirty="0" smtClean="0"/>
              <a:t>The new treatment would be considered worth further study if the response rate were 0.40.</a:t>
            </a:r>
          </a:p>
          <a:p>
            <a:r>
              <a:rPr lang="en-US" dirty="0" smtClean="0"/>
              <a:t>What is the needed sample size for a one arm trial to detect this response rate with 90% power using a one-sided alpha of 0.10?</a:t>
            </a:r>
            <a:endParaRPr lang="en-US" dirty="0"/>
          </a:p>
        </p:txBody>
      </p:sp>
    </p:spTree>
    <p:extLst>
      <p:ext uri="{BB962C8B-B14F-4D97-AF65-F5344CB8AC3E}">
        <p14:creationId xmlns:p14="http://schemas.microsoft.com/office/powerpoint/2010/main" val="13029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sampsi</a:t>
            </a:r>
            <a:r>
              <a:rPr lang="en-US" dirty="0" smtClean="0">
                <a:latin typeface="Courier New" pitchFamily="49" charset="0"/>
                <a:cs typeface="Courier New" pitchFamily="49" charset="0"/>
              </a:rPr>
              <a:t> 0.20 0.40, </a:t>
            </a:r>
            <a:r>
              <a:rPr lang="en-US" dirty="0" err="1" smtClean="0">
                <a:latin typeface="Courier New" pitchFamily="49" charset="0"/>
                <a:cs typeface="Courier New" pitchFamily="49" charset="0"/>
              </a:rPr>
              <a:t>onesample</a:t>
            </a:r>
            <a:endParaRPr lang="en-US" dirty="0"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Estimated sample size for one-sample comparison of proportion</a:t>
            </a:r>
          </a:p>
          <a:p>
            <a:pPr marL="0" indent="0">
              <a:buNone/>
            </a:pPr>
            <a:r>
              <a:rPr lang="en-US" dirty="0" smtClean="0">
                <a:latin typeface="Courier New" pitchFamily="49" charset="0"/>
                <a:cs typeface="Courier New" pitchFamily="49" charset="0"/>
              </a:rPr>
              <a:t>  to hypothesized value</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Test Ho: p = 0.2000, where p is the proportion in the population</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Assumptions:</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alpha =   0.0500  (two-sided)</a:t>
            </a:r>
          </a:p>
          <a:p>
            <a:pPr marL="0" indent="0">
              <a:buNone/>
            </a:pPr>
            <a:r>
              <a:rPr lang="en-US" dirty="0" smtClean="0">
                <a:latin typeface="Courier New" pitchFamily="49" charset="0"/>
                <a:cs typeface="Courier New" pitchFamily="49" charset="0"/>
              </a:rPr>
              <a:t>         power =   0.9000</a:t>
            </a:r>
          </a:p>
          <a:p>
            <a:pPr marL="0" indent="0">
              <a:buNone/>
            </a:pPr>
            <a:r>
              <a:rPr lang="en-US" dirty="0" smtClean="0">
                <a:latin typeface="Courier New" pitchFamily="49" charset="0"/>
                <a:cs typeface="Courier New" pitchFamily="49" charset="0"/>
              </a:rPr>
              <a:t> alternative p =   0.4000</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Estimated required sample size:</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n =       50</a:t>
            </a:r>
          </a:p>
          <a:p>
            <a:pPr marL="0" indent="0">
              <a:buNone/>
            </a:pPr>
            <a:endParaRPr lang="en-US" dirty="0" smtClean="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2426874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Simon two-stage design</a:t>
            </a:r>
            <a:endParaRPr lang="en-US" dirty="0"/>
          </a:p>
        </p:txBody>
      </p:sp>
      <p:sp>
        <p:nvSpPr>
          <p:cNvPr id="3" name="Content Placeholder 2"/>
          <p:cNvSpPr>
            <a:spLocks noGrp="1"/>
          </p:cNvSpPr>
          <p:nvPr>
            <p:ph idx="1"/>
          </p:nvPr>
        </p:nvSpPr>
        <p:spPr/>
        <p:txBody>
          <a:bodyPr/>
          <a:lstStyle/>
          <a:p>
            <a:r>
              <a:rPr lang="en-US" dirty="0" smtClean="0"/>
              <a:t>A study design appropriate for a binary endpoint that is quick to evaluate in a single arm study.</a:t>
            </a:r>
          </a:p>
          <a:p>
            <a:r>
              <a:rPr lang="en-US" dirty="0" smtClean="0"/>
              <a:t>Ethical it is appropriate to consider early stopping for futility.</a:t>
            </a:r>
          </a:p>
          <a:p>
            <a:r>
              <a:rPr lang="en-US" dirty="0" smtClean="0"/>
              <a:t>It is quite rare to NOT include interim analyses to consider stopping for ethical reasons.</a:t>
            </a:r>
          </a:p>
          <a:p>
            <a:r>
              <a:rPr lang="en-US" dirty="0" smtClean="0"/>
              <a:t>Simon, Controlled Clinical Trials, 1989.</a:t>
            </a:r>
            <a:endParaRPr lang="en-US" dirty="0"/>
          </a:p>
        </p:txBody>
      </p:sp>
    </p:spTree>
    <p:extLst>
      <p:ext uri="{BB962C8B-B14F-4D97-AF65-F5344CB8AC3E}">
        <p14:creationId xmlns:p14="http://schemas.microsoft.com/office/powerpoint/2010/main" val="2751172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12"/>
          <p:cNvSpPr>
            <a:spLocks noChangeShapeType="1"/>
          </p:cNvSpPr>
          <p:nvPr/>
        </p:nvSpPr>
        <p:spPr bwMode="auto">
          <a:xfrm flipH="1">
            <a:off x="2586038" y="4497388"/>
            <a:ext cx="1444625" cy="1069975"/>
          </a:xfrm>
          <a:prstGeom prst="line">
            <a:avLst/>
          </a:prstGeom>
          <a:noFill/>
          <a:ln w="952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0" name="Rectangle 2"/>
          <p:cNvSpPr>
            <a:spLocks noGrp="1" noChangeArrowheads="1"/>
          </p:cNvSpPr>
          <p:nvPr>
            <p:ph type="title"/>
          </p:nvPr>
        </p:nvSpPr>
        <p:spPr/>
        <p:txBody>
          <a:bodyPr/>
          <a:lstStyle/>
          <a:p>
            <a:r>
              <a:rPr lang="en-US" dirty="0"/>
              <a:t>Two-Stage Designs</a:t>
            </a:r>
          </a:p>
        </p:txBody>
      </p:sp>
      <p:sp>
        <p:nvSpPr>
          <p:cNvPr id="32771" name="Rectangle 3"/>
          <p:cNvSpPr>
            <a:spLocks noGrp="1" noChangeArrowheads="1"/>
          </p:cNvSpPr>
          <p:nvPr>
            <p:ph type="body" idx="1"/>
          </p:nvPr>
        </p:nvSpPr>
        <p:spPr/>
        <p:txBody>
          <a:bodyPr/>
          <a:lstStyle/>
          <a:p>
            <a:r>
              <a:rPr lang="en-US" sz="2000" i="1" dirty="0"/>
              <a:t>What if by the 15</a:t>
            </a:r>
            <a:r>
              <a:rPr lang="en-US" sz="2000" i="1" baseline="30000" dirty="0"/>
              <a:t>th</a:t>
            </a:r>
            <a:r>
              <a:rPr lang="en-US" sz="2000" i="1" dirty="0"/>
              <a:t> patient you’ve seen no responses?</a:t>
            </a:r>
          </a:p>
          <a:p>
            <a:r>
              <a:rPr lang="en-US" sz="2000" i="1" dirty="0"/>
              <a:t>Is it worth proceeding?</a:t>
            </a:r>
          </a:p>
          <a:p>
            <a:r>
              <a:rPr lang="en-US" sz="2000" dirty="0"/>
              <a:t>Maybe you should have considered a design with an early stopping rule</a:t>
            </a:r>
          </a:p>
          <a:p>
            <a:r>
              <a:rPr lang="en-US" sz="2000" dirty="0"/>
              <a:t>Two-stage designs:</a:t>
            </a:r>
          </a:p>
        </p:txBody>
      </p:sp>
      <p:sp>
        <p:nvSpPr>
          <p:cNvPr id="32772" name="Rectangle 4"/>
          <p:cNvSpPr>
            <a:spLocks noChangeArrowheads="1"/>
          </p:cNvSpPr>
          <p:nvPr/>
        </p:nvSpPr>
        <p:spPr bwMode="auto">
          <a:xfrm>
            <a:off x="3505200" y="3733800"/>
            <a:ext cx="21336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Stage 1:  </a:t>
            </a:r>
          </a:p>
          <a:p>
            <a:pPr algn="ctr"/>
            <a:r>
              <a:rPr lang="en-US"/>
              <a:t>enroll N</a:t>
            </a:r>
            <a:r>
              <a:rPr lang="en-US" baseline="-25000"/>
              <a:t>1</a:t>
            </a:r>
            <a:r>
              <a:rPr lang="en-US"/>
              <a:t> patients</a:t>
            </a:r>
          </a:p>
        </p:txBody>
      </p:sp>
      <p:sp>
        <p:nvSpPr>
          <p:cNvPr id="32774" name="Text Box 6"/>
          <p:cNvSpPr txBox="1">
            <a:spLocks noChangeArrowheads="1"/>
          </p:cNvSpPr>
          <p:nvPr/>
        </p:nvSpPr>
        <p:spPr bwMode="auto">
          <a:xfrm>
            <a:off x="1981200" y="4800600"/>
            <a:ext cx="2430463"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a:t>
            </a:r>
            <a:r>
              <a:rPr lang="en-US" baseline="-25000"/>
              <a:t>1</a:t>
            </a:r>
            <a:r>
              <a:rPr lang="en-US"/>
              <a:t> or more respond</a:t>
            </a:r>
          </a:p>
        </p:txBody>
      </p:sp>
      <p:sp>
        <p:nvSpPr>
          <p:cNvPr id="32775" name="Rectangle 7"/>
          <p:cNvSpPr>
            <a:spLocks noChangeArrowheads="1"/>
          </p:cNvSpPr>
          <p:nvPr/>
        </p:nvSpPr>
        <p:spPr bwMode="auto">
          <a:xfrm>
            <a:off x="1219200" y="5715000"/>
            <a:ext cx="27432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Stage 2: Enroll an </a:t>
            </a:r>
          </a:p>
          <a:p>
            <a:pPr algn="ctr"/>
            <a:r>
              <a:rPr lang="en-US"/>
              <a:t>additional N</a:t>
            </a:r>
            <a:r>
              <a:rPr lang="en-US" baseline="-25000"/>
              <a:t>2</a:t>
            </a:r>
            <a:r>
              <a:rPr lang="en-US"/>
              <a:t> patients</a:t>
            </a:r>
          </a:p>
        </p:txBody>
      </p:sp>
      <p:sp>
        <p:nvSpPr>
          <p:cNvPr id="32778" name="Rectangle 10"/>
          <p:cNvSpPr>
            <a:spLocks noChangeArrowheads="1"/>
          </p:cNvSpPr>
          <p:nvPr/>
        </p:nvSpPr>
        <p:spPr bwMode="auto">
          <a:xfrm>
            <a:off x="5715000" y="5715000"/>
            <a:ext cx="19812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Stop trial</a:t>
            </a:r>
          </a:p>
        </p:txBody>
      </p:sp>
      <p:sp>
        <p:nvSpPr>
          <p:cNvPr id="32781" name="Line 13"/>
          <p:cNvSpPr>
            <a:spLocks noChangeShapeType="1"/>
          </p:cNvSpPr>
          <p:nvPr/>
        </p:nvSpPr>
        <p:spPr bwMode="auto">
          <a:xfrm>
            <a:off x="4876800" y="4495800"/>
            <a:ext cx="1752600" cy="1146175"/>
          </a:xfrm>
          <a:prstGeom prst="line">
            <a:avLst/>
          </a:prstGeom>
          <a:noFill/>
          <a:ln w="952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7" name="Text Box 9"/>
          <p:cNvSpPr txBox="1">
            <a:spLocks noChangeArrowheads="1"/>
          </p:cNvSpPr>
          <p:nvPr/>
        </p:nvSpPr>
        <p:spPr bwMode="auto">
          <a:xfrm>
            <a:off x="5105400" y="4876800"/>
            <a:ext cx="28067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Fewer than X</a:t>
            </a:r>
            <a:r>
              <a:rPr lang="en-US" baseline="-25000"/>
              <a:t>1</a:t>
            </a:r>
            <a:r>
              <a:rPr lang="en-US"/>
              <a:t> respond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7" dur="500"/>
                                        <p:tgtEl>
                                          <p:spTgt spid="3277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1">
                                            <p:txEl>
                                              <p:pRg st="3" end="3"/>
                                            </p:txEl>
                                          </p:spTgt>
                                        </p:tgtEl>
                                        <p:attrNameLst>
                                          <p:attrName>style.visibility</p:attrName>
                                        </p:attrNameLst>
                                      </p:cBhvr>
                                      <p:to>
                                        <p:strVal val="visible"/>
                                      </p:to>
                                    </p:set>
                                    <p:animEffect transition="in" filter="blinds(horizontal)">
                                      <p:cBhvr>
                                        <p:cTn id="12" dur="500"/>
                                        <p:tgtEl>
                                          <p:spTgt spid="32771">
                                            <p:txEl>
                                              <p:pRg st="3" end="3"/>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2780"/>
                                        </p:tgtEl>
                                        <p:attrNameLst>
                                          <p:attrName>style.visibility</p:attrName>
                                        </p:attrNameLst>
                                      </p:cBhvr>
                                      <p:to>
                                        <p:strVal val="visible"/>
                                      </p:to>
                                    </p:set>
                                    <p:animEffect transition="in" filter="blinds(horizontal)">
                                      <p:cBhvr>
                                        <p:cTn id="15" dur="500"/>
                                        <p:tgtEl>
                                          <p:spTgt spid="3278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2772"/>
                                        </p:tgtEl>
                                        <p:attrNameLst>
                                          <p:attrName>style.visibility</p:attrName>
                                        </p:attrNameLst>
                                      </p:cBhvr>
                                      <p:to>
                                        <p:strVal val="visible"/>
                                      </p:to>
                                    </p:set>
                                    <p:animEffect transition="in" filter="blinds(horizontal)">
                                      <p:cBhvr>
                                        <p:cTn id="18" dur="500"/>
                                        <p:tgtEl>
                                          <p:spTgt spid="3277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2774"/>
                                        </p:tgtEl>
                                        <p:attrNameLst>
                                          <p:attrName>style.visibility</p:attrName>
                                        </p:attrNameLst>
                                      </p:cBhvr>
                                      <p:to>
                                        <p:strVal val="visible"/>
                                      </p:to>
                                    </p:set>
                                    <p:animEffect transition="in" filter="blinds(horizontal)">
                                      <p:cBhvr>
                                        <p:cTn id="21" dur="500"/>
                                        <p:tgtEl>
                                          <p:spTgt spid="3277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2775"/>
                                        </p:tgtEl>
                                        <p:attrNameLst>
                                          <p:attrName>style.visibility</p:attrName>
                                        </p:attrNameLst>
                                      </p:cBhvr>
                                      <p:to>
                                        <p:strVal val="visible"/>
                                      </p:to>
                                    </p:set>
                                    <p:animEffect transition="in" filter="blinds(horizontal)">
                                      <p:cBhvr>
                                        <p:cTn id="24" dur="500"/>
                                        <p:tgtEl>
                                          <p:spTgt spid="3277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2778"/>
                                        </p:tgtEl>
                                        <p:attrNameLst>
                                          <p:attrName>style.visibility</p:attrName>
                                        </p:attrNameLst>
                                      </p:cBhvr>
                                      <p:to>
                                        <p:strVal val="visible"/>
                                      </p:to>
                                    </p:set>
                                    <p:animEffect transition="in" filter="blinds(horizontal)">
                                      <p:cBhvr>
                                        <p:cTn id="27" dur="500"/>
                                        <p:tgtEl>
                                          <p:spTgt spid="32778"/>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2781"/>
                                        </p:tgtEl>
                                        <p:attrNameLst>
                                          <p:attrName>style.visibility</p:attrName>
                                        </p:attrNameLst>
                                      </p:cBhvr>
                                      <p:to>
                                        <p:strVal val="visible"/>
                                      </p:to>
                                    </p:set>
                                    <p:animEffect transition="in" filter="blinds(horizontal)">
                                      <p:cBhvr>
                                        <p:cTn id="30" dur="500"/>
                                        <p:tgtEl>
                                          <p:spTgt spid="32781"/>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2777"/>
                                        </p:tgtEl>
                                        <p:attrNameLst>
                                          <p:attrName>style.visibility</p:attrName>
                                        </p:attrNameLst>
                                      </p:cBhvr>
                                      <p:to>
                                        <p:strVal val="visible"/>
                                      </p:to>
                                    </p:set>
                                    <p:animEffect transition="in" filter="blinds(horizontal)">
                                      <p:cBhvr>
                                        <p:cTn id="33" dur="5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0" grpId="0" animBg="1"/>
      <p:bldP spid="32771" grpId="0" build="p"/>
      <p:bldP spid="32772" grpId="0" animBg="1"/>
      <p:bldP spid="32774" grpId="0" animBg="1"/>
      <p:bldP spid="32775" grpId="0" animBg="1"/>
      <p:bldP spid="32778" grpId="0" animBg="1"/>
      <p:bldP spid="32781" grpId="0" animBg="1"/>
      <p:bldP spid="3277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smtClean="0"/>
              <a:t>An investigator wishes to investigate a 2-way interaction between 2 risk factors (RF) for a disease. </a:t>
            </a:r>
          </a:p>
          <a:p>
            <a:pPr lvl="1"/>
            <a:r>
              <a:rPr lang="en-US" dirty="0" smtClean="0"/>
              <a:t>The prevalence of RF1 and RF2 is 20% and 30%, respectively.  5% have both RF1 and RF2.</a:t>
            </a:r>
          </a:p>
          <a:p>
            <a:pPr lvl="1"/>
            <a:r>
              <a:rPr lang="en-US" dirty="0" smtClean="0"/>
              <a:t>The baseline rate of developing disease within a year is known to be 10% (no RFs). </a:t>
            </a:r>
          </a:p>
          <a:p>
            <a:pPr lvl="1"/>
            <a:r>
              <a:rPr lang="en-US" dirty="0" smtClean="0"/>
              <a:t>The RR of developing disease within 1 year associated with each of the RFs is 1.5, but the hypothesis is that if both RF1 and RF2 are present, the RR is 5.0. </a:t>
            </a:r>
          </a:p>
          <a:p>
            <a:pPr lvl="1"/>
            <a:r>
              <a:rPr lang="en-US" dirty="0" smtClean="0"/>
              <a:t>How many subjects are needed to detect this interaction effect?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Prevalence Estimates</a:t>
            </a:r>
            <a:endParaRPr lang="en-US" dirty="0"/>
          </a:p>
        </p:txBody>
      </p:sp>
      <p:graphicFrame>
        <p:nvGraphicFramePr>
          <p:cNvPr id="4" name="Content Placeholder 3"/>
          <p:cNvGraphicFramePr>
            <a:graphicFrameLocks noGrp="1"/>
          </p:cNvGraphicFramePr>
          <p:nvPr>
            <p:ph idx="1"/>
          </p:nvPr>
        </p:nvGraphicFramePr>
        <p:xfrm>
          <a:off x="1143000" y="2209800"/>
          <a:ext cx="6553199" cy="3302000"/>
        </p:xfrm>
        <a:graphic>
          <a:graphicData uri="http://schemas.openxmlformats.org/drawingml/2006/table">
            <a:tbl>
              <a:tblPr firstRow="1" bandRow="1">
                <a:tableStyleId>{5C22544A-7EE6-4342-B048-85BDC9FD1C3A}</a:tableStyleId>
              </a:tblPr>
              <a:tblGrid>
                <a:gridCol w="1843174"/>
                <a:gridCol w="1843174"/>
                <a:gridCol w="1778356"/>
                <a:gridCol w="1088495"/>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endParaRPr lang="en-US" dirty="0"/>
                    </a:p>
                  </a:txBody>
                  <a:tcPr/>
                </a:tc>
                <a:tc>
                  <a:txBody>
                    <a:bodyPr/>
                    <a:lstStyle/>
                    <a:p>
                      <a:pPr algn="ctr"/>
                      <a:endParaRPr lang="en-US" dirty="0"/>
                    </a:p>
                  </a:txBody>
                  <a:tcPr/>
                </a:tc>
                <a:tc>
                  <a:txBody>
                    <a:bodyPr/>
                    <a:lstStyle/>
                    <a:p>
                      <a:pPr algn="ctr"/>
                      <a:r>
                        <a:rPr lang="en-US" dirty="0" smtClean="0"/>
                        <a:t>20%</a:t>
                      </a:r>
                      <a:endParaRPr lang="en-US" dirty="0"/>
                    </a:p>
                  </a:txBody>
                  <a:tcPr/>
                </a:tc>
              </a:tr>
              <a:tr h="660400">
                <a:tc>
                  <a:txBody>
                    <a:bodyPr/>
                    <a:lstStyle/>
                    <a:p>
                      <a:r>
                        <a:rPr lang="en-US" dirty="0" smtClean="0"/>
                        <a:t>	-</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660400">
                <a:tc>
                  <a:txBody>
                    <a:bodyPr/>
                    <a:lstStyle/>
                    <a:p>
                      <a:r>
                        <a:rPr lang="en-US" dirty="0" smtClean="0"/>
                        <a:t>Total</a:t>
                      </a:r>
                      <a:endParaRPr lang="en-US" dirty="0"/>
                    </a:p>
                  </a:txBody>
                  <a:tcPr/>
                </a:tc>
                <a:tc>
                  <a:txBody>
                    <a:bodyPr/>
                    <a:lstStyle/>
                    <a:p>
                      <a:pPr algn="ctr"/>
                      <a:r>
                        <a:rPr lang="en-US" dirty="0" smtClean="0"/>
                        <a:t>30%</a:t>
                      </a:r>
                      <a:endParaRPr lang="en-US" dirty="0"/>
                    </a:p>
                  </a:txBody>
                  <a:tcPr/>
                </a:tc>
                <a:tc>
                  <a:txBody>
                    <a:bodyPr/>
                    <a:lstStyle/>
                    <a:p>
                      <a:pPr algn="ctr"/>
                      <a:endParaRPr lang="en-US" dirty="0"/>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3" name="Content Placeholder 2"/>
          <p:cNvSpPr>
            <a:spLocks noGrp="1"/>
          </p:cNvSpPr>
          <p:nvPr>
            <p:ph idx="1"/>
          </p:nvPr>
        </p:nvSpPr>
        <p:spPr/>
        <p:txBody>
          <a:bodyPr>
            <a:normAutofit lnSpcReduction="10000"/>
          </a:bodyPr>
          <a:lstStyle/>
          <a:p>
            <a:r>
              <a:rPr lang="en-US" dirty="0" smtClean="0"/>
              <a:t>Can consume much of a collaborative biostatistician’s time</a:t>
            </a:r>
          </a:p>
          <a:p>
            <a:r>
              <a:rPr lang="en-US" dirty="0" smtClean="0"/>
              <a:t>Really only relevant in the context of hypothesis testing and in estimation of precision</a:t>
            </a:r>
          </a:p>
          <a:p>
            <a:r>
              <a:rPr lang="en-US" dirty="0" smtClean="0"/>
              <a:t>If there are multiple Aims within a proposal, make sure that each is properly powered.</a:t>
            </a:r>
          </a:p>
          <a:p>
            <a:r>
              <a:rPr lang="en-US" dirty="0" smtClean="0"/>
              <a:t>It can be helpful to perform computations in two or more different software programs.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Prevalence Estimates</a:t>
            </a:r>
            <a:endParaRPr lang="en-US" dirty="0"/>
          </a:p>
        </p:txBody>
      </p:sp>
      <p:graphicFrame>
        <p:nvGraphicFramePr>
          <p:cNvPr id="4" name="Content Placeholder 3"/>
          <p:cNvGraphicFramePr>
            <a:graphicFrameLocks noGrp="1"/>
          </p:cNvGraphicFramePr>
          <p:nvPr>
            <p:ph idx="1"/>
          </p:nvPr>
        </p:nvGraphicFramePr>
        <p:xfrm>
          <a:off x="1143000" y="2209800"/>
          <a:ext cx="6553199" cy="3302000"/>
        </p:xfrm>
        <a:graphic>
          <a:graphicData uri="http://schemas.openxmlformats.org/drawingml/2006/table">
            <a:tbl>
              <a:tblPr firstRow="1" bandRow="1">
                <a:tableStyleId>{5C22544A-7EE6-4342-B048-85BDC9FD1C3A}</a:tableStyleId>
              </a:tblPr>
              <a:tblGrid>
                <a:gridCol w="1843174"/>
                <a:gridCol w="1843174"/>
                <a:gridCol w="1778356"/>
                <a:gridCol w="1088495"/>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endParaRPr lang="en-US" dirty="0"/>
                    </a:p>
                  </a:txBody>
                  <a:tcPr/>
                </a:tc>
                <a:tc>
                  <a:txBody>
                    <a:bodyPr/>
                    <a:lstStyle/>
                    <a:p>
                      <a:pPr algn="ctr"/>
                      <a:r>
                        <a:rPr lang="en-US" dirty="0" smtClean="0">
                          <a:solidFill>
                            <a:srgbClr val="0070C0"/>
                          </a:solidFill>
                        </a:rPr>
                        <a:t>15%</a:t>
                      </a:r>
                      <a:endParaRPr lang="en-US" dirty="0">
                        <a:solidFill>
                          <a:srgbClr val="0070C0"/>
                        </a:solidFill>
                      </a:endParaRPr>
                    </a:p>
                  </a:txBody>
                  <a:tcPr/>
                </a:tc>
                <a:tc>
                  <a:txBody>
                    <a:bodyPr/>
                    <a:lstStyle/>
                    <a:p>
                      <a:pPr algn="ctr"/>
                      <a:r>
                        <a:rPr lang="en-US" dirty="0" smtClean="0"/>
                        <a:t>20%</a:t>
                      </a:r>
                      <a:endParaRPr lang="en-US" dirty="0"/>
                    </a:p>
                  </a:txBody>
                  <a:tcPr/>
                </a:tc>
              </a:tr>
              <a:tr h="660400">
                <a:tc>
                  <a:txBody>
                    <a:bodyPr/>
                    <a:lstStyle/>
                    <a:p>
                      <a:r>
                        <a:rPr lang="en-US" dirty="0" smtClean="0"/>
                        <a:t>	-</a:t>
                      </a:r>
                      <a:endParaRPr lang="en-US" dirty="0"/>
                    </a:p>
                  </a:txBody>
                  <a:tcPr/>
                </a:tc>
                <a:tc>
                  <a:txBody>
                    <a:bodyPr/>
                    <a:lstStyle/>
                    <a:p>
                      <a:pPr algn="ctr"/>
                      <a:r>
                        <a:rPr lang="en-US" dirty="0" smtClean="0">
                          <a:solidFill>
                            <a:srgbClr val="0070C0"/>
                          </a:solidFill>
                        </a:rPr>
                        <a:t>25%</a:t>
                      </a:r>
                      <a:endParaRPr lang="en-US" dirty="0">
                        <a:solidFill>
                          <a:srgbClr val="0070C0"/>
                        </a:solidFill>
                      </a:endParaRPr>
                    </a:p>
                  </a:txBody>
                  <a:tcPr/>
                </a:tc>
                <a:tc>
                  <a:txBody>
                    <a:bodyPr/>
                    <a:lstStyle/>
                    <a:p>
                      <a:pPr algn="ctr"/>
                      <a:r>
                        <a:rPr lang="en-US" dirty="0" smtClean="0">
                          <a:solidFill>
                            <a:srgbClr val="0070C0"/>
                          </a:solidFill>
                        </a:rPr>
                        <a:t>55%</a:t>
                      </a:r>
                      <a:endParaRPr lang="en-US" dirty="0">
                        <a:solidFill>
                          <a:srgbClr val="0070C0"/>
                        </a:solidFill>
                      </a:endParaRPr>
                    </a:p>
                  </a:txBody>
                  <a:tcPr/>
                </a:tc>
                <a:tc>
                  <a:txBody>
                    <a:bodyPr/>
                    <a:lstStyle/>
                    <a:p>
                      <a:pPr algn="ctr"/>
                      <a:r>
                        <a:rPr lang="en-US" dirty="0" smtClean="0">
                          <a:solidFill>
                            <a:srgbClr val="0070C0"/>
                          </a:solidFill>
                        </a:rPr>
                        <a:t>80%</a:t>
                      </a:r>
                      <a:endParaRPr lang="en-US" dirty="0">
                        <a:solidFill>
                          <a:srgbClr val="0070C0"/>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endParaRPr lang="en-US" dirty="0"/>
                    </a:p>
                  </a:txBody>
                  <a:tcPr/>
                </a:tc>
                <a:tc>
                  <a:txBody>
                    <a:bodyPr/>
                    <a:lstStyle/>
                    <a:p>
                      <a:pPr algn="ctr"/>
                      <a:r>
                        <a:rPr lang="en-US" dirty="0" smtClean="0">
                          <a:solidFill>
                            <a:srgbClr val="0070C0"/>
                          </a:solidFill>
                        </a:rPr>
                        <a:t>70%</a:t>
                      </a:r>
                      <a:endParaRPr lang="en-US" dirty="0">
                        <a:solidFill>
                          <a:srgbClr val="0070C0"/>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solidFill>
                            <a:srgbClr val="0070C0"/>
                          </a:solidFill>
                        </a:rPr>
                        <a:t>(Risk</a:t>
                      </a:r>
                      <a:r>
                        <a:rPr lang="en-US" baseline="0" dirty="0" smtClean="0">
                          <a:solidFill>
                            <a:srgbClr val="0070C0"/>
                          </a:solidFill>
                        </a:rPr>
                        <a:t> = 50%)</a:t>
                      </a:r>
                      <a:endParaRPr lang="en-US" dirty="0">
                        <a:solidFill>
                          <a:srgbClr val="0070C0"/>
                        </a:solidFill>
                      </a:endParaRPr>
                    </a:p>
                  </a:txBody>
                  <a:tcPr/>
                </a:tc>
                <a:tc>
                  <a:txBody>
                    <a:bodyPr/>
                    <a:lstStyle/>
                    <a:p>
                      <a:pPr algn="ctr"/>
                      <a:r>
                        <a:rPr lang="en-US" dirty="0" smtClean="0">
                          <a:solidFill>
                            <a:schemeClr val="bg1"/>
                          </a:solidFill>
                        </a:rPr>
                        <a:t>15%</a:t>
                      </a:r>
                      <a:endParaRPr lang="en-US" dirty="0">
                        <a:solidFill>
                          <a:schemeClr val="bg1"/>
                        </a:solidFill>
                      </a:endParaRPr>
                    </a:p>
                  </a:txBody>
                  <a:tcPr/>
                </a:tc>
                <a:tc>
                  <a:txBody>
                    <a:bodyPr/>
                    <a:lstStyle/>
                    <a:p>
                      <a:pPr algn="ctr"/>
                      <a:r>
                        <a:rPr lang="en-US" dirty="0" smtClean="0"/>
                        <a:t>20%</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endParaRPr lang="en-US" dirty="0">
                        <a:solidFill>
                          <a:schemeClr val="bg1"/>
                        </a:solidFill>
                      </a:endParaRPr>
                    </a:p>
                  </a:txBody>
                  <a:tcPr/>
                </a:tc>
                <a:tc>
                  <a:txBody>
                    <a:bodyPr/>
                    <a:lstStyle/>
                    <a:p>
                      <a:pPr algn="ctr"/>
                      <a:r>
                        <a:rPr lang="en-US" dirty="0" smtClean="0">
                          <a:solidFill>
                            <a:schemeClr val="bg1"/>
                          </a:solidFill>
                        </a:rPr>
                        <a:t>55%</a:t>
                      </a:r>
                    </a:p>
                    <a:p>
                      <a:pPr algn="ctr"/>
                      <a:r>
                        <a:rPr lang="en-US" dirty="0" smtClean="0">
                          <a:solidFill>
                            <a:srgbClr val="0070C0"/>
                          </a:solidFill>
                        </a:rPr>
                        <a:t>(Risk = 10%)</a:t>
                      </a:r>
                      <a:endParaRPr lang="en-US" dirty="0">
                        <a:solidFill>
                          <a:srgbClr val="0070C0"/>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t>(Risk</a:t>
                      </a:r>
                      <a:r>
                        <a:rPr lang="en-US" baseline="0" dirty="0" smtClean="0"/>
                        <a:t> = 50%)</a:t>
                      </a:r>
                      <a:endParaRPr lang="en-US" dirty="0"/>
                    </a:p>
                  </a:txBody>
                  <a:tcPr/>
                </a:tc>
                <a:tc>
                  <a:txBody>
                    <a:bodyPr/>
                    <a:lstStyle/>
                    <a:p>
                      <a:pPr algn="ctr"/>
                      <a:r>
                        <a:rPr lang="en-US" dirty="0" smtClean="0">
                          <a:solidFill>
                            <a:schemeClr val="bg1"/>
                          </a:solidFill>
                        </a:rPr>
                        <a:t>15%</a:t>
                      </a:r>
                      <a:endParaRPr lang="en-US" dirty="0">
                        <a:solidFill>
                          <a:schemeClr val="bg1"/>
                        </a:solidFill>
                      </a:endParaRPr>
                    </a:p>
                  </a:txBody>
                  <a:tcPr/>
                </a:tc>
                <a:tc>
                  <a:txBody>
                    <a:bodyPr/>
                    <a:lstStyle/>
                    <a:p>
                      <a:pPr algn="ctr"/>
                      <a:r>
                        <a:rPr lang="en-US" dirty="0" smtClean="0"/>
                        <a:t>20%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15%)</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endParaRPr lang="en-US" dirty="0">
                        <a:solidFill>
                          <a:schemeClr val="bg1"/>
                        </a:solidFill>
                      </a:endParaRPr>
                    </a:p>
                  </a:txBody>
                  <a:tcPr/>
                </a:tc>
                <a:tc>
                  <a:txBody>
                    <a:bodyPr/>
                    <a:lstStyle/>
                    <a:p>
                      <a:pPr algn="ctr"/>
                      <a:r>
                        <a:rPr lang="en-US" dirty="0" smtClean="0">
                          <a:solidFill>
                            <a:schemeClr val="bg1"/>
                          </a:solidFill>
                        </a:rPr>
                        <a:t>55%</a:t>
                      </a:r>
                    </a:p>
                    <a:p>
                      <a:pPr algn="ctr"/>
                      <a:r>
                        <a:rPr lang="en-US" dirty="0" smtClean="0">
                          <a:solidFill>
                            <a:schemeClr val="bg1"/>
                          </a:solidFill>
                        </a:rPr>
                        <a:t>(Risk = 10%)</a:t>
                      </a:r>
                      <a:endParaRPr lang="en-US" dirty="0">
                        <a:solidFill>
                          <a:schemeClr val="bg1"/>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p>
                      <a:pPr algn="ctr"/>
                      <a:r>
                        <a:rPr lang="en-US" dirty="0" smtClean="0">
                          <a:solidFill>
                            <a:srgbClr val="0070C0"/>
                          </a:solidFill>
                        </a:rPr>
                        <a:t>(Risk = 15%)</a:t>
                      </a:r>
                      <a:endParaRPr lang="en-US" dirty="0">
                        <a:solidFill>
                          <a:srgbClr val="0070C0"/>
                        </a:solidFill>
                      </a:endParaRPr>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t>(Risk</a:t>
                      </a:r>
                      <a:r>
                        <a:rPr lang="en-US" baseline="0" dirty="0" smtClean="0"/>
                        <a:t> = 50%)</a:t>
                      </a:r>
                      <a:endParaRPr lang="en-US" dirty="0"/>
                    </a:p>
                  </a:txBody>
                  <a:tcPr/>
                </a:tc>
                <a:tc>
                  <a:txBody>
                    <a:bodyPr/>
                    <a:lstStyle/>
                    <a:p>
                      <a:pPr algn="ctr"/>
                      <a:r>
                        <a:rPr lang="en-US" dirty="0" smtClean="0">
                          <a:solidFill>
                            <a:schemeClr val="bg1"/>
                          </a:solidFill>
                        </a:rPr>
                        <a:t>15%</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3.33%)</a:t>
                      </a:r>
                    </a:p>
                  </a:txBody>
                  <a:tcPr/>
                </a:tc>
                <a:tc>
                  <a:txBody>
                    <a:bodyPr/>
                    <a:lstStyle/>
                    <a:p>
                      <a:pPr algn="ctr"/>
                      <a:r>
                        <a:rPr lang="en-US" dirty="0" smtClean="0"/>
                        <a:t>20%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(Risk = 15%)</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p>
                    <a:p>
                      <a:pPr algn="ctr"/>
                      <a:r>
                        <a:rPr lang="en-US" dirty="0" smtClean="0">
                          <a:solidFill>
                            <a:srgbClr val="0070C0"/>
                          </a:solidFill>
                        </a:rPr>
                        <a:t>(Risk = 8%)</a:t>
                      </a:r>
                      <a:endParaRPr lang="en-US" dirty="0">
                        <a:solidFill>
                          <a:srgbClr val="0070C0"/>
                        </a:solidFill>
                      </a:endParaRPr>
                    </a:p>
                  </a:txBody>
                  <a:tcPr/>
                </a:tc>
                <a:tc>
                  <a:txBody>
                    <a:bodyPr/>
                    <a:lstStyle/>
                    <a:p>
                      <a:pPr algn="ctr"/>
                      <a:r>
                        <a:rPr lang="en-US" dirty="0" smtClean="0">
                          <a:solidFill>
                            <a:schemeClr val="bg1"/>
                          </a:solidFill>
                        </a:rPr>
                        <a:t>55%</a:t>
                      </a:r>
                    </a:p>
                    <a:p>
                      <a:pPr algn="ctr"/>
                      <a:r>
                        <a:rPr lang="en-US" dirty="0" smtClean="0">
                          <a:solidFill>
                            <a:schemeClr val="bg1"/>
                          </a:solidFill>
                        </a:rPr>
                        <a:t>(Risk = 10%)</a:t>
                      </a:r>
                      <a:endParaRPr lang="en-US" dirty="0">
                        <a:solidFill>
                          <a:schemeClr val="bg1"/>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p>
                      <a:pPr algn="ctr"/>
                      <a:r>
                        <a:rPr lang="en-US" dirty="0" smtClean="0"/>
                        <a:t>(Risk = 15%)</a:t>
                      </a:r>
                      <a:endParaRPr lang="en-US" dirty="0"/>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381000" y="1905000"/>
          <a:ext cx="8422958" cy="4064000"/>
        </p:xfrm>
        <a:graphic>
          <a:graphicData uri="http://schemas.openxmlformats.org/drawingml/2006/table">
            <a:tbl>
              <a:tblPr firstRow="1" bandRow="1">
                <a:tableStyleId>{5C22544A-7EE6-4342-B048-85BDC9FD1C3A}</a:tableStyleId>
              </a:tblPr>
              <a:tblGrid>
                <a:gridCol w="1263968"/>
                <a:gridCol w="2424430"/>
                <a:gridCol w="2367280"/>
                <a:gridCol w="236728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50</a:t>
                      </a:r>
                    </a:p>
                    <a:p>
                      <a:pPr algn="ctr"/>
                      <a:r>
                        <a:rPr lang="en-US" dirty="0" smtClean="0">
                          <a:solidFill>
                            <a:schemeClr val="bg1"/>
                          </a:solidFill>
                        </a:rPr>
                        <a:t>(Risk</a:t>
                      </a:r>
                      <a:r>
                        <a:rPr lang="en-US" baseline="0" dirty="0" smtClean="0">
                          <a:solidFill>
                            <a:schemeClr val="bg1"/>
                          </a:solidFill>
                        </a:rPr>
                        <a:t> = 50%)</a:t>
                      </a:r>
                    </a:p>
                    <a:p>
                      <a:pPr algn="ctr"/>
                      <a:r>
                        <a:rPr lang="en-US" baseline="0" dirty="0" smtClean="0">
                          <a:solidFill>
                            <a:schemeClr val="bg1"/>
                          </a:solidFill>
                        </a:rPr>
                        <a:t>(n=25 of 50 Diseased)</a:t>
                      </a:r>
                      <a:endParaRPr lang="en-US" dirty="0">
                        <a:solidFill>
                          <a:schemeClr val="bg1"/>
                        </a:solidFill>
                      </a:endParaRPr>
                    </a:p>
                  </a:txBody>
                  <a:tcPr/>
                </a:tc>
                <a:tc>
                  <a:txBody>
                    <a:bodyPr/>
                    <a:lstStyle/>
                    <a:p>
                      <a:pPr algn="ctr"/>
                      <a:r>
                        <a:rPr lang="en-US" dirty="0" smtClean="0">
                          <a:solidFill>
                            <a:srgbClr val="0070C0"/>
                          </a:solidFill>
                        </a:rPr>
                        <a:t>150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3.33%)</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(n=5 of 150 Diseased)</a:t>
                      </a:r>
                    </a:p>
                  </a:txBody>
                  <a:tcPr/>
                </a:tc>
                <a:tc>
                  <a:txBody>
                    <a:bodyPr/>
                    <a:lstStyle/>
                    <a:p>
                      <a:pPr algn="ctr"/>
                      <a:r>
                        <a:rPr lang="en-US" dirty="0" smtClean="0">
                          <a:solidFill>
                            <a:schemeClr val="bg1"/>
                          </a:solidFill>
                        </a:rPr>
                        <a:t>200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(Risk = 15%)</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(n=30 of 200 Diseased)</a:t>
                      </a:r>
                    </a:p>
                  </a:txBody>
                  <a:tcPr/>
                </a:tc>
              </a:tr>
              <a:tr h="660400">
                <a:tc>
                  <a:txBody>
                    <a:bodyPr/>
                    <a:lstStyle/>
                    <a:p>
                      <a:r>
                        <a:rPr lang="en-US" dirty="0" smtClean="0"/>
                        <a:t>	-</a:t>
                      </a:r>
                      <a:endParaRPr lang="en-US" dirty="0"/>
                    </a:p>
                  </a:txBody>
                  <a:tcPr/>
                </a:tc>
                <a:tc>
                  <a:txBody>
                    <a:bodyPr/>
                    <a:lstStyle/>
                    <a:p>
                      <a:pPr algn="ctr"/>
                      <a:r>
                        <a:rPr lang="en-US" dirty="0" smtClean="0">
                          <a:solidFill>
                            <a:srgbClr val="0070C0"/>
                          </a:solidFill>
                        </a:rPr>
                        <a:t>250</a:t>
                      </a:r>
                    </a:p>
                    <a:p>
                      <a:pPr algn="ctr"/>
                      <a:r>
                        <a:rPr lang="en-US" dirty="0" smtClean="0">
                          <a:solidFill>
                            <a:srgbClr val="0070C0"/>
                          </a:solidFill>
                        </a:rPr>
                        <a:t>(Risk = 8%)</a:t>
                      </a:r>
                    </a:p>
                    <a:p>
                      <a:pPr algn="ctr"/>
                      <a:r>
                        <a:rPr lang="en-US" dirty="0" smtClean="0">
                          <a:solidFill>
                            <a:srgbClr val="0070C0"/>
                          </a:solidFill>
                        </a:rPr>
                        <a:t>(n=20 of 250 Diseased)</a:t>
                      </a:r>
                      <a:endParaRPr lang="en-US" dirty="0">
                        <a:solidFill>
                          <a:srgbClr val="0070C0"/>
                        </a:solidFill>
                      </a:endParaRPr>
                    </a:p>
                  </a:txBody>
                  <a:tcPr/>
                </a:tc>
                <a:tc>
                  <a:txBody>
                    <a:bodyPr/>
                    <a:lstStyle/>
                    <a:p>
                      <a:pPr algn="ctr"/>
                      <a:r>
                        <a:rPr lang="en-US" dirty="0" smtClean="0">
                          <a:solidFill>
                            <a:schemeClr val="bg1"/>
                          </a:solidFill>
                        </a:rPr>
                        <a:t>550</a:t>
                      </a:r>
                    </a:p>
                    <a:p>
                      <a:pPr algn="ctr"/>
                      <a:r>
                        <a:rPr lang="en-US" dirty="0" smtClean="0">
                          <a:solidFill>
                            <a:schemeClr val="bg1"/>
                          </a:solidFill>
                        </a:rPr>
                        <a:t>(Risk = 10%)</a:t>
                      </a:r>
                    </a:p>
                    <a:p>
                      <a:pPr algn="ctr"/>
                      <a:r>
                        <a:rPr lang="en-US" dirty="0" smtClean="0">
                          <a:solidFill>
                            <a:schemeClr val="bg1"/>
                          </a:solidFill>
                        </a:rPr>
                        <a:t>(n=55 of 550 Diseased)</a:t>
                      </a:r>
                      <a:endParaRPr lang="en-US" dirty="0">
                        <a:solidFill>
                          <a:schemeClr val="bg1"/>
                        </a:solidFill>
                      </a:endParaRPr>
                    </a:p>
                  </a:txBody>
                  <a:tcPr/>
                </a:tc>
                <a:tc>
                  <a:txBody>
                    <a:bodyPr/>
                    <a:lstStyle/>
                    <a:p>
                      <a:pPr algn="ctr"/>
                      <a:r>
                        <a:rPr lang="en-US" dirty="0" smtClean="0">
                          <a:solidFill>
                            <a:schemeClr val="bg1"/>
                          </a:solidFill>
                        </a:rPr>
                        <a:t>800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solidFill>
                            <a:schemeClr val="bg1"/>
                          </a:solidFill>
                        </a:rPr>
                        <a:t>300</a:t>
                      </a:r>
                    </a:p>
                    <a:p>
                      <a:pPr algn="ctr"/>
                      <a:r>
                        <a:rPr lang="en-US" dirty="0" smtClean="0">
                          <a:solidFill>
                            <a:schemeClr val="bg1"/>
                          </a:solidFill>
                        </a:rPr>
                        <a:t>(Risk = 15%)</a:t>
                      </a:r>
                    </a:p>
                    <a:p>
                      <a:pPr algn="ctr"/>
                      <a:r>
                        <a:rPr lang="en-US" dirty="0" smtClean="0">
                          <a:solidFill>
                            <a:schemeClr val="bg1"/>
                          </a:solidFill>
                        </a:rPr>
                        <a:t>(n=</a:t>
                      </a:r>
                      <a:r>
                        <a:rPr lang="en-US" baseline="0" dirty="0" smtClean="0">
                          <a:solidFill>
                            <a:schemeClr val="bg1"/>
                          </a:solidFill>
                        </a:rPr>
                        <a:t>45 of 300 Diseased)</a:t>
                      </a:r>
                      <a:endParaRPr lang="en-US" dirty="0">
                        <a:solidFill>
                          <a:schemeClr val="bg1"/>
                        </a:solidFill>
                      </a:endParaRPr>
                    </a:p>
                  </a:txBody>
                  <a:tcPr/>
                </a:tc>
                <a:tc>
                  <a:txBody>
                    <a:bodyPr/>
                    <a:lstStyle/>
                    <a:p>
                      <a:pPr algn="ctr"/>
                      <a:r>
                        <a:rPr lang="en-US" dirty="0" smtClean="0">
                          <a:solidFill>
                            <a:schemeClr val="bg1"/>
                          </a:solidFill>
                        </a:rPr>
                        <a:t>700</a:t>
                      </a:r>
                      <a:endParaRPr lang="en-US" dirty="0">
                        <a:solidFill>
                          <a:schemeClr val="bg1"/>
                        </a:solidFill>
                      </a:endParaRPr>
                    </a:p>
                  </a:txBody>
                  <a:tcPr/>
                </a:tc>
                <a:tc>
                  <a:txBody>
                    <a:bodyPr/>
                    <a:lstStyle/>
                    <a:p>
                      <a:pPr algn="ctr"/>
                      <a:r>
                        <a:rPr lang="en-US" dirty="0" smtClean="0">
                          <a:solidFill>
                            <a:schemeClr val="bg1"/>
                          </a:solidFill>
                        </a:rPr>
                        <a:t>1000</a:t>
                      </a:r>
                      <a:endParaRPr lang="en-US" dirty="0">
                        <a:solidFill>
                          <a:schemeClr val="bg1"/>
                        </a:solidFill>
                      </a:endParaRPr>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dirty="0" smtClean="0"/>
              <a:t>R Simulation Code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5475" y="757238"/>
            <a:ext cx="5353050" cy="534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11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 Comments</a:t>
            </a:r>
            <a:endParaRPr lang="en-US" dirty="0"/>
          </a:p>
        </p:txBody>
      </p:sp>
      <p:sp>
        <p:nvSpPr>
          <p:cNvPr id="3" name="Content Placeholder 2"/>
          <p:cNvSpPr>
            <a:spLocks noGrp="1"/>
          </p:cNvSpPr>
          <p:nvPr>
            <p:ph idx="1"/>
          </p:nvPr>
        </p:nvSpPr>
        <p:spPr/>
        <p:txBody>
          <a:bodyPr/>
          <a:lstStyle/>
          <a:p>
            <a:r>
              <a:rPr lang="en-US" dirty="0" smtClean="0"/>
              <a:t>Can be somewhat of an art form</a:t>
            </a:r>
          </a:p>
          <a:p>
            <a:r>
              <a:rPr lang="en-US" dirty="0" smtClean="0"/>
              <a:t>Before proposing a sample size, get a sense from the other investigators what sample sizes are even feasible (know resource limitations).</a:t>
            </a:r>
          </a:p>
          <a:p>
            <a:r>
              <a:rPr lang="en-US" dirty="0" smtClean="0"/>
              <a:t>Make sure you understand the hypotheses that are to be tested.</a:t>
            </a:r>
          </a:p>
          <a:p>
            <a:r>
              <a:rPr lang="en-US" dirty="0" smtClean="0"/>
              <a:t>Make sure you understand the study design.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 Comments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A well-written sample size estimation section in a grant can convince the reviewers that you know what you’re doing.</a:t>
            </a:r>
          </a:p>
          <a:p>
            <a:endParaRPr lang="en-US" dirty="0" smtClean="0"/>
          </a:p>
          <a:p>
            <a:r>
              <a:rPr lang="en-US" dirty="0" smtClean="0"/>
              <a:t>A poorly-written sample size estimation section in a grant can convince the reviewers that you don’t know what you’re doing.</a:t>
            </a:r>
          </a:p>
          <a:p>
            <a:endParaRPr lang="en-US" dirty="0" smtClean="0"/>
          </a:p>
          <a:p>
            <a:r>
              <a:rPr lang="en-US" dirty="0" smtClean="0"/>
              <a:t>Sometimes PIs will calculate a sample size on their own.  Double check these, and make sure their rationale is sound. Don’t be afraid to ask how they arrived at their estimate.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Term “Effect Size”</a:t>
            </a:r>
            <a:endParaRPr lang="en-US" dirty="0"/>
          </a:p>
        </p:txBody>
      </p:sp>
      <p:sp>
        <p:nvSpPr>
          <p:cNvPr id="3" name="Content Placeholder 2"/>
          <p:cNvSpPr>
            <a:spLocks noGrp="1"/>
          </p:cNvSpPr>
          <p:nvPr>
            <p:ph idx="1"/>
          </p:nvPr>
        </p:nvSpPr>
        <p:spPr/>
        <p:txBody>
          <a:bodyPr/>
          <a:lstStyle/>
          <a:p>
            <a:r>
              <a:rPr lang="en-US" dirty="0" smtClean="0"/>
              <a:t>In a very general sense, this is the magnitude of the summary statistic you plan to use for your hypothesis test</a:t>
            </a:r>
          </a:p>
          <a:p>
            <a:pPr lvl="1"/>
            <a:r>
              <a:rPr lang="en-US" dirty="0" smtClean="0"/>
              <a:t>Difference in means</a:t>
            </a:r>
          </a:p>
          <a:p>
            <a:pPr lvl="1"/>
            <a:r>
              <a:rPr lang="en-US" dirty="0" smtClean="0"/>
              <a:t>Difference in proportions</a:t>
            </a:r>
          </a:p>
          <a:p>
            <a:pPr lvl="1"/>
            <a:r>
              <a:rPr lang="en-US" dirty="0" smtClean="0"/>
              <a:t>Odds ratio, Risk ratio</a:t>
            </a:r>
          </a:p>
          <a:p>
            <a:pPr lvl="1"/>
            <a:r>
              <a:rPr lang="en-US" dirty="0" smtClean="0"/>
              <a:t>Correlation</a:t>
            </a:r>
          </a:p>
          <a:p>
            <a:pPr lvl="1"/>
            <a:endParaRPr lang="en-US" dirty="0" smtClean="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Term “Effect Size”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Often this refers to Cohen’s D:</a:t>
            </a:r>
          </a:p>
          <a:p>
            <a:pPr lvl="1"/>
            <a:r>
              <a:rPr lang="en-US" dirty="0" smtClean="0"/>
              <a:t>Small: 0.2</a:t>
            </a:r>
          </a:p>
          <a:p>
            <a:pPr lvl="1"/>
            <a:r>
              <a:rPr lang="en-US" dirty="0" smtClean="0"/>
              <a:t>Medium: 0.5</a:t>
            </a:r>
          </a:p>
          <a:p>
            <a:pPr lvl="1"/>
            <a:r>
              <a:rPr lang="en-US" dirty="0" smtClean="0"/>
              <a:t>Large: &gt;0.8</a:t>
            </a:r>
          </a:p>
          <a:p>
            <a:endParaRPr lang="en-US" dirty="0" smtClean="0"/>
          </a:p>
          <a:p>
            <a:r>
              <a:rPr lang="en-US" dirty="0" smtClean="0"/>
              <a:t>An effect size of 1 is equivalent of a 1 standard deviation unit difference between groups.</a:t>
            </a:r>
          </a:p>
          <a:p>
            <a:endParaRPr lang="en-US" dirty="0" smtClean="0"/>
          </a:p>
          <a:p>
            <a:r>
              <a:rPr lang="en-US" dirty="0" smtClean="0"/>
              <a:t>Can be helpful when trying to justify a sample size when little pilot data exist.</a:t>
            </a:r>
          </a:p>
          <a:p>
            <a:endParaRPr lang="en-US" dirty="0" smtClean="0"/>
          </a:p>
          <a:p>
            <a:r>
              <a:rPr lang="en-US" dirty="0" smtClean="0"/>
              <a:t>Ex. “With 20 subjects per group, we’ll be able to detect an effect size of 0.9 (i.e. a large effect) with 80% power, assuming 2-sided hypothesis testing and an alpha level of 0.05.”</a:t>
            </a:r>
          </a:p>
          <a:p>
            <a:endParaRPr lang="en-US" dirty="0" smtClean="0"/>
          </a:p>
          <a:p>
            <a:pPr lvl="1"/>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10798380"/>
              </p:ext>
            </p:extLst>
          </p:nvPr>
        </p:nvGraphicFramePr>
        <p:xfrm>
          <a:off x="3124200" y="1981200"/>
          <a:ext cx="1244600" cy="964565"/>
        </p:xfrm>
        <a:graphic>
          <a:graphicData uri="http://schemas.openxmlformats.org/presentationml/2006/ole">
            <mc:AlternateContent xmlns:mc="http://schemas.openxmlformats.org/markup-compatibility/2006">
              <mc:Choice xmlns:v="urn:schemas-microsoft-com:vml" Requires="v">
                <p:oleObj spid="_x0000_s1035" name="Equation" r:id="rId3" imgW="507960" imgH="393480" progId="Equation.3">
                  <p:embed/>
                </p:oleObj>
              </mc:Choice>
              <mc:Fallback>
                <p:oleObj name="Equation" r:id="rId3" imgW="507960" imgH="393480" progId="Equation.3">
                  <p:embed/>
                  <p:pic>
                    <p:nvPicPr>
                      <p:cNvPr id="0" name="Picture 2"/>
                      <p:cNvPicPr>
                        <a:picLocks noChangeAspect="1" noChangeArrowheads="1"/>
                      </p:cNvPicPr>
                      <p:nvPr/>
                    </p:nvPicPr>
                    <p:blipFill>
                      <a:blip r:embed="rId4"/>
                      <a:srcRect/>
                      <a:stretch>
                        <a:fillRect/>
                      </a:stretch>
                    </p:blipFill>
                    <p:spPr bwMode="auto">
                      <a:xfrm>
                        <a:off x="3124200" y="1981200"/>
                        <a:ext cx="1244600" cy="964565"/>
                      </a:xfrm>
                      <a:prstGeom prst="rect">
                        <a:avLst/>
                      </a:prstGeom>
                      <a:noFill/>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idx="1"/>
          </p:nvPr>
        </p:nvSpPr>
        <p:spPr/>
        <p:txBody>
          <a:bodyPr/>
          <a:lstStyle/>
          <a:p>
            <a:r>
              <a:rPr lang="en-US" dirty="0" smtClean="0"/>
              <a:t>Free (online, downloadable) – careful!</a:t>
            </a:r>
          </a:p>
          <a:p>
            <a:r>
              <a:rPr lang="en-US" dirty="0" smtClean="0"/>
              <a:t>Moderately priced</a:t>
            </a:r>
          </a:p>
          <a:p>
            <a:r>
              <a:rPr lang="en-US" dirty="0" smtClean="0"/>
              <a:t>Expensive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Survey Results*</a:t>
            </a:r>
            <a:endParaRPr lang="en-US" dirty="0"/>
          </a:p>
        </p:txBody>
      </p:sp>
      <p:sp>
        <p:nvSpPr>
          <p:cNvPr id="3" name="Content Placeholder 2"/>
          <p:cNvSpPr>
            <a:spLocks noGrp="1"/>
          </p:cNvSpPr>
          <p:nvPr>
            <p:ph idx="1"/>
          </p:nvPr>
        </p:nvSpPr>
        <p:spPr/>
        <p:txBody>
          <a:bodyPr/>
          <a:lstStyle/>
          <a:p>
            <a:r>
              <a:rPr lang="en-US" dirty="0" smtClean="0"/>
              <a:t>14 Faculty – PhD</a:t>
            </a:r>
          </a:p>
          <a:p>
            <a:r>
              <a:rPr lang="en-US" dirty="0" smtClean="0"/>
              <a:t>7 Faculty – RA</a:t>
            </a:r>
          </a:p>
          <a:p>
            <a:r>
              <a:rPr lang="en-US" dirty="0" smtClean="0"/>
              <a:t>9 Students</a:t>
            </a:r>
          </a:p>
          <a:p>
            <a:endParaRPr lang="en-US" dirty="0" smtClean="0"/>
          </a:p>
          <a:p>
            <a:r>
              <a:rPr lang="en-US" dirty="0" smtClean="0"/>
              <a:t>* </a:t>
            </a:r>
            <a:r>
              <a:rPr lang="en-US" dirty="0" err="1" smtClean="0"/>
              <a:t>paul</a:t>
            </a:r>
            <a:r>
              <a:rPr lang="en-US" dirty="0" smtClean="0"/>
              <a:t> </a:t>
            </a:r>
            <a:r>
              <a:rPr lang="en-US" dirty="0" err="1" smtClean="0"/>
              <a:t>nietert’s</a:t>
            </a:r>
            <a:r>
              <a:rPr lang="en-US" dirty="0" smtClean="0"/>
              <a:t> results from 2011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software used</a:t>
            </a:r>
            <a:endParaRPr lang="en-US" dirty="0"/>
          </a:p>
        </p:txBody>
      </p:sp>
      <p:graphicFrame>
        <p:nvGraphicFramePr>
          <p:cNvPr id="4" name="Content Placeholder 3"/>
          <p:cNvGraphicFramePr>
            <a:graphicFrameLocks noGrp="1"/>
          </p:cNvGraphicFramePr>
          <p:nvPr>
            <p:ph idx="1"/>
          </p:nvPr>
        </p:nvGraphicFramePr>
        <p:xfrm>
          <a:off x="457200" y="1143000"/>
          <a:ext cx="8229600"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827</TotalTime>
  <Words>1308</Words>
  <Application>Microsoft Office PowerPoint</Application>
  <PresentationFormat>On-screen Show (4:3)</PresentationFormat>
  <Paragraphs>277</Paragraphs>
  <Slides>26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Equation</vt:lpstr>
      <vt:lpstr>Sample Size &amp; Power Estimation</vt:lpstr>
      <vt:lpstr>General Comments</vt:lpstr>
      <vt:lpstr>More General Comments</vt:lpstr>
      <vt:lpstr>More General Comments</vt:lpstr>
      <vt:lpstr>Understanding the Term “Effect Size”</vt:lpstr>
      <vt:lpstr>Understanding the Term “Effect Size”</vt:lpstr>
      <vt:lpstr>Software</vt:lpstr>
      <vt:lpstr>Sample Size Survey Results*</vt:lpstr>
      <vt:lpstr>Sample size software used</vt:lpstr>
      <vt:lpstr>Examples</vt:lpstr>
      <vt:lpstr>Two sample t-test</vt:lpstr>
      <vt:lpstr>PowerPoint Presentation</vt:lpstr>
      <vt:lpstr>PowerPoint Presentation</vt:lpstr>
      <vt:lpstr>One sample test of proportion</vt:lpstr>
      <vt:lpstr>PowerPoint Presentation</vt:lpstr>
      <vt:lpstr>Simon two-stage design</vt:lpstr>
      <vt:lpstr>Two-Stage Designs</vt:lpstr>
      <vt:lpstr>Example</vt:lpstr>
      <vt:lpstr>Example (Cont.): Calculations Solve for Prevalence Estimates</vt:lpstr>
      <vt:lpstr>Example (Cont.): Calculations Solve for Prevalence Estimates</vt:lpstr>
      <vt:lpstr>Example (Cont.): Calculations Solve for RR Estimates</vt:lpstr>
      <vt:lpstr>Example (Cont.): Calculations Solve for RR Estimates</vt:lpstr>
      <vt:lpstr>Example (Cont.): Calculations Solve for RR Estimates</vt:lpstr>
      <vt:lpstr>Example (Cont.): Calculations Solve for RR Estimates</vt:lpstr>
      <vt:lpstr>R Simulation Code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Size &amp; Power Estimation: Software Issues</dc:title>
  <dc:creator>Paul J Nietert</dc:creator>
  <cp:lastModifiedBy>Elizabeth Garrett-Mayer</cp:lastModifiedBy>
  <cp:revision>74</cp:revision>
  <dcterms:created xsi:type="dcterms:W3CDTF">2011-02-16T21:41:23Z</dcterms:created>
  <dcterms:modified xsi:type="dcterms:W3CDTF">2014-04-21T11:06:43Z</dcterms:modified>
</cp:coreProperties>
</file>