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8" r:id="rId4"/>
    <p:sldId id="263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59" r:id="rId15"/>
    <p:sldId id="278" r:id="rId16"/>
    <p:sldId id="279" r:id="rId17"/>
    <p:sldId id="262" r:id="rId18"/>
    <p:sldId id="280" r:id="rId19"/>
    <p:sldId id="281" r:id="rId20"/>
    <p:sldId id="282" r:id="rId21"/>
    <p:sldId id="26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71" autoAdjust="0"/>
  </p:normalViewPr>
  <p:slideViewPr>
    <p:cSldViewPr>
      <p:cViewPr varScale="1">
        <p:scale>
          <a:sx n="88" d="100"/>
          <a:sy n="88" d="100"/>
        </p:scale>
        <p:origin x="-22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579C-0239-4B87-A993-ACA9EE37A705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03E7-73CD-48C4-9861-64348E37DC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2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Anything other than public/open limited to 3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Communication made easy</a:t>
            </a:r>
          </a:p>
          <a:p>
            <a:r>
              <a:rPr lang="en-US" dirty="0" smtClean="0"/>
              <a:t>Group members can see papers and folders you add to the group on their newsfeed. Keep up-to-date with your collaborators and make working together a walk in the park.</a:t>
            </a:r>
          </a:p>
          <a:p>
            <a:r>
              <a:rPr lang="en-US" dirty="0" smtClean="0"/>
              <a:t>See when others add documents</a:t>
            </a:r>
          </a:p>
          <a:p>
            <a:r>
              <a:rPr lang="en-US" dirty="0" smtClean="0"/>
              <a:t>Comment and like to start discussion</a:t>
            </a:r>
          </a:p>
          <a:p>
            <a:r>
              <a:rPr lang="en-US" dirty="0" smtClean="0"/>
              <a:t>Watch projects progress over time</a:t>
            </a:r>
          </a:p>
          <a:p>
            <a:r>
              <a:rPr lang="en-US" b="1" dirty="0" smtClean="0"/>
              <a:t>All your ideas in real-time</a:t>
            </a:r>
          </a:p>
          <a:p>
            <a:r>
              <a:rPr lang="en-US" dirty="0" smtClean="0"/>
              <a:t>Reviewing an article with your colleagues? When a group member adds a note, highlight or summary to a group document, the edit is visible to all the members of the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D0C2-00F3-4394-9872-57D9247FB541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l.mendeley.com/abou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ndeley.com/tipstricks/android-on-mendeley-an-app-guid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unes.apple.com/gb/app/mendeley-reference-manager/id380669300?mt=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like iTunes meets Facebook for academic research”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Statistical Computing</a:t>
            </a:r>
          </a:p>
          <a:p>
            <a:r>
              <a:rPr lang="en-US" dirty="0" smtClean="0"/>
              <a:t>Spring 2013</a:t>
            </a:r>
            <a:endParaRPr lang="en-US" dirty="0"/>
          </a:p>
        </p:txBody>
      </p:sp>
      <p:pic>
        <p:nvPicPr>
          <p:cNvPr id="1026" name="Picture 2" descr="Mendeley reference manager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019800" cy="141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Can create groups to share papers with others…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More on this later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Within a folder, can filter results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Using Bibliographic Information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Using the search bar</a:t>
            </a:r>
          </a:p>
          <a:p>
            <a:pPr marL="514350" indent="-514350" algn="ctr">
              <a:buAutoNum type="arabicParenR"/>
            </a:pPr>
            <a:endParaRPr lang="en-US" dirty="0"/>
          </a:p>
          <a:p>
            <a:pPr marL="514350" indent="-514350" algn="ctr">
              <a:buNone/>
            </a:pPr>
            <a:r>
              <a:rPr lang="en-US" sz="2200" i="1" u="sng" dirty="0" smtClean="0"/>
              <a:t>Note</a:t>
            </a:r>
            <a:r>
              <a:rPr lang="en-US" sz="2200" i="1" dirty="0" smtClean="0"/>
              <a:t>: If using bibliographic information be careful… </a:t>
            </a:r>
          </a:p>
          <a:p>
            <a:pPr marL="514350" indent="-514350" algn="ctr">
              <a:buNone/>
            </a:pPr>
            <a:r>
              <a:rPr lang="en-US" sz="2200" i="1" dirty="0" smtClean="0"/>
              <a:t>J. Doe, John Doe, and JN Doe </a:t>
            </a:r>
          </a:p>
          <a:p>
            <a:pPr marL="514350" indent="-514350" algn="ctr">
              <a:buNone/>
            </a:pPr>
            <a:r>
              <a:rPr lang="en-US" sz="2200" i="1" dirty="0" smtClean="0"/>
              <a:t>will each be different entries!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51111" r="82334" b="40000"/>
          <a:stretch>
            <a:fillRect/>
          </a:stretch>
        </p:blipFill>
        <p:spPr bwMode="auto">
          <a:xfrm>
            <a:off x="381000" y="2590800"/>
            <a:ext cx="43078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83434" t="2873" b="90662"/>
          <a:stretch>
            <a:fillRect/>
          </a:stretch>
        </p:blipFill>
        <p:spPr bwMode="auto">
          <a:xfrm>
            <a:off x="228600" y="4572000"/>
            <a:ext cx="45127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Documents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export document with notes/highlights: File </a:t>
            </a:r>
            <a:r>
              <a:rPr lang="en-US" dirty="0" smtClean="0">
                <a:sym typeface="Wingdings" pitchFamily="2" charset="2"/>
              </a:rPr>
              <a:t>Export PDF with Annotations  Click (1) Article Content  which will include the highlights (2) Notes to include stick notes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 on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changes are accessible on any linked desktop or online </a:t>
            </a:r>
            <a:r>
              <a:rPr lang="en-US" dirty="0" smtClean="0">
                <a:solidFill>
                  <a:srgbClr val="FF0000"/>
                </a:solidFill>
              </a:rPr>
              <a:t>AS LONG AS YOU SYNC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Once a document has been read the radio button will turn from green to gray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84167" b="91111"/>
          <a:stretch>
            <a:fillRect/>
          </a:stretch>
        </p:blipFill>
        <p:spPr bwMode="auto">
          <a:xfrm>
            <a:off x="2438400" y="2667000"/>
            <a:ext cx="34290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5486400" y="3118923"/>
            <a:ext cx="1524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9167" t="8892" r="46443" b="71850"/>
          <a:stretch/>
        </p:blipFill>
        <p:spPr bwMode="auto">
          <a:xfrm>
            <a:off x="1600200" y="5029200"/>
            <a:ext cx="6324600" cy="1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685800" y="6019800"/>
            <a:ext cx="1143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6324600"/>
            <a:ext cx="1143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49256" b="74559"/>
          <a:stretch/>
        </p:blipFill>
        <p:spPr bwMode="auto">
          <a:xfrm>
            <a:off x="0" y="2272814"/>
            <a:ext cx="9144000" cy="261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8113389">
            <a:off x="1768723" y="3594586"/>
            <a:ext cx="15240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 Install:</a:t>
            </a:r>
            <a:r>
              <a:rPr lang="en-US" dirty="0" smtClean="0"/>
              <a:t> In mendeley Tools</a:t>
            </a:r>
            <a:r>
              <a:rPr lang="en-US" dirty="0" smtClean="0">
                <a:sym typeface="Wingdings" pitchFamily="2" charset="2"/>
              </a:rPr>
              <a:t>Install MSWord Plugin</a:t>
            </a:r>
          </a:p>
          <a:p>
            <a:r>
              <a:rPr lang="en-US" dirty="0" smtClean="0">
                <a:sym typeface="Wingdings" pitchFamily="2" charset="2"/>
              </a:rPr>
              <a:t>*Can also add citations by drag and drop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BibTex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05800" cy="3951288"/>
          </a:xfrm>
        </p:spPr>
        <p:txBody>
          <a:bodyPr/>
          <a:lstStyle/>
          <a:p>
            <a:r>
              <a:rPr lang="en-US" dirty="0" smtClean="0"/>
              <a:t>Continuously updated BibTex File</a:t>
            </a:r>
          </a:p>
          <a:p>
            <a:pPr lvl="1"/>
            <a:r>
              <a:rPr lang="en-US" dirty="0" smtClean="0"/>
              <a:t>Tools-&gt;Options -&gt; BibTex tab</a:t>
            </a:r>
          </a:p>
          <a:p>
            <a:r>
              <a:rPr lang="en-US" dirty="0" smtClean="0"/>
              <a:t>Specific BibTex file</a:t>
            </a:r>
          </a:p>
          <a:p>
            <a:pPr lvl="1"/>
            <a:r>
              <a:rPr lang="en-US" dirty="0" smtClean="0"/>
              <a:t>File -&gt;Export-&gt;Save as .bib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the Citation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458200" cy="4530725"/>
          </a:xfrm>
        </p:spPr>
        <p:txBody>
          <a:bodyPr>
            <a:noAutofit/>
          </a:bodyPr>
          <a:lstStyle/>
          <a:p>
            <a:r>
              <a:rPr lang="en-US" dirty="0" smtClean="0"/>
              <a:t>View-&gt;Citation Style (-&gt;More Styles)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possible to create your own specific style</a:t>
            </a:r>
          </a:p>
          <a:p>
            <a:pPr lvl="1"/>
            <a:r>
              <a:rPr lang="en-US" dirty="0" smtClean="0">
                <a:hlinkClick r:id="rId3"/>
              </a:rPr>
              <a:t>http://csl.mendeley.com/about/</a:t>
            </a:r>
            <a:endParaRPr lang="en-US" dirty="0" smtClean="0"/>
          </a:p>
          <a:p>
            <a:pPr lvl="1"/>
            <a:r>
              <a:rPr lang="en-US" dirty="0" smtClean="0"/>
              <a:t>https://github.com/citation-style-editor/csl-editor/wiki/Using-the-Citation-Style-Editor-with-Mendeley-Desktop</a:t>
            </a:r>
          </a:p>
          <a:p>
            <a:pPr lvl="1"/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9167" t="8889" r="50833" b="60000"/>
          <a:stretch>
            <a:fillRect/>
          </a:stretch>
        </p:blipFill>
        <p:spPr bwMode="auto">
          <a:xfrm>
            <a:off x="1371600" y="25908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Creating a Group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t="8889" r="47500" b="34815"/>
          <a:stretch>
            <a:fillRect/>
          </a:stretch>
        </p:blipFill>
        <p:spPr bwMode="auto">
          <a:xfrm>
            <a:off x="381000" y="1524000"/>
            <a:ext cx="8458200" cy="51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0" y="2209800"/>
            <a:ext cx="3200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Interacting with a Group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9167" t="11852" r="35833" b="37778"/>
          <a:stretch>
            <a:fillRect/>
          </a:stretch>
        </p:blipFill>
        <p:spPr bwMode="auto">
          <a:xfrm>
            <a:off x="794084" y="1729279"/>
            <a:ext cx="7467600" cy="47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Public Groups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6667" r="25000" b="14815"/>
          <a:stretch>
            <a:fillRect/>
          </a:stretch>
        </p:blipFill>
        <p:spPr bwMode="auto">
          <a:xfrm>
            <a:off x="152400" y="1524000"/>
            <a:ext cx="5638800" cy="48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9376" y="20574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Public groups act as a sort of academic facebook to identify new colleagues, discuss ideas, etc. </a:t>
            </a:r>
            <a:endParaRPr lang="en-US" sz="3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Add and Organize</a:t>
            </a:r>
          </a:p>
          <a:p>
            <a:pPr lvl="1"/>
            <a:r>
              <a:rPr lang="en-US" sz="1800" dirty="0" smtClean="0"/>
              <a:t>Import and organize PDFs from your computer, EndNote™, Papers or Zotero.</a:t>
            </a:r>
          </a:p>
          <a:p>
            <a:r>
              <a:rPr lang="en-US" sz="2000" dirty="0" smtClean="0"/>
              <a:t>Reference Manager</a:t>
            </a:r>
          </a:p>
          <a:p>
            <a:pPr lvl="1"/>
            <a:r>
              <a:rPr lang="en-US" sz="1800" dirty="0" smtClean="0"/>
              <a:t>Generate citations and bibliographies in Microsoft Word, OpenOffice, and LaTeX.</a:t>
            </a:r>
          </a:p>
          <a:p>
            <a:r>
              <a:rPr lang="en-US" sz="2000" dirty="0" smtClean="0"/>
              <a:t>Read and Annotate</a:t>
            </a:r>
          </a:p>
          <a:p>
            <a:pPr lvl="1"/>
            <a:r>
              <a:rPr lang="en-US" sz="1800" dirty="0" smtClean="0"/>
              <a:t>Open PDFs and capture your thoughts through sticky notes and highlights.</a:t>
            </a:r>
          </a:p>
          <a:p>
            <a:r>
              <a:rPr lang="en-US" sz="2000" dirty="0" smtClean="0"/>
              <a:t>Collaborate</a:t>
            </a:r>
          </a:p>
          <a:p>
            <a:pPr lvl="1"/>
            <a:r>
              <a:rPr lang="en-US" sz="1800" dirty="0" smtClean="0"/>
              <a:t>Connect with colleagues and securely share your papers, notes and annotations.</a:t>
            </a:r>
          </a:p>
          <a:p>
            <a:r>
              <a:rPr lang="en-US" sz="2000" dirty="0" smtClean="0"/>
              <a:t>Backup, Sync and Mobile</a:t>
            </a:r>
          </a:p>
          <a:p>
            <a:pPr lvl="1"/>
            <a:r>
              <a:rPr lang="en-US" sz="1800" dirty="0" smtClean="0"/>
              <a:t>Access your papers on the web, iPhone or iPad.</a:t>
            </a:r>
          </a:p>
          <a:p>
            <a:r>
              <a:rPr lang="en-US" sz="2000" dirty="0" smtClean="0"/>
              <a:t>Network and Discover</a:t>
            </a:r>
          </a:p>
          <a:p>
            <a:pPr lvl="1"/>
            <a:r>
              <a:rPr lang="en-US" sz="1800" dirty="0" smtClean="0"/>
              <a:t>Discover papers, people and public groups.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1325" y="6488668"/>
            <a:ext cx="368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http://www.mendeley.com/features/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Identify New Papers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4167" r="25000" b="51111"/>
          <a:stretch>
            <a:fillRect/>
          </a:stretch>
        </p:blipFill>
        <p:spPr bwMode="auto">
          <a:xfrm>
            <a:off x="304800" y="1752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Profile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259" r="26316" b="42222"/>
          <a:stretch>
            <a:fillRect/>
          </a:stretch>
        </p:blipFill>
        <p:spPr bwMode="auto">
          <a:xfrm>
            <a:off x="304800" y="1524000"/>
            <a:ext cx="84582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adding unpublished work to your library be sure to click the box in the bibliography pane for “Unpublished work – Exclude from Mendeley Web Catalog”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Backup, Sync,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backup of all sync files (1 GB of storage)</a:t>
            </a:r>
          </a:p>
          <a:p>
            <a:r>
              <a:rPr lang="en-US" dirty="0" smtClean="0"/>
              <a:t>Can sync multiple devices</a:t>
            </a:r>
          </a:p>
          <a:p>
            <a:r>
              <a:rPr lang="en-US" dirty="0" smtClean="0"/>
              <a:t>Can be used on the iPhone, iPad, Android, and others</a:t>
            </a:r>
          </a:p>
          <a:p>
            <a:pPr lvl="1"/>
            <a:r>
              <a:rPr lang="en-US" dirty="0">
                <a:hlinkClick r:id="rId3"/>
              </a:rPr>
              <a:t>http://blog.mendeley.com/tipstricks/android-on-mendeley-an-app-guide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Download from the App Store </a:t>
            </a:r>
            <a:r>
              <a:rPr lang="en-US" dirty="0" smtClean="0">
                <a:hlinkClick r:id="rId4"/>
              </a:rPr>
              <a:t>now</a:t>
            </a:r>
            <a:r>
              <a:rPr lang="en-US" dirty="0" smtClean="0"/>
              <a:t> (Apple)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http://www.mendeley.com/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green sign up and download button (or you can link through your facebook account)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795" t="6101" r="24016" b="35944"/>
          <a:stretch>
            <a:fillRect/>
          </a:stretch>
        </p:blipFill>
        <p:spPr bwMode="auto">
          <a:xfrm>
            <a:off x="304800" y="76200"/>
            <a:ext cx="7924800" cy="48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12982431">
            <a:off x="7424037" y="697659"/>
            <a:ext cx="1143000" cy="228600"/>
          </a:xfrm>
          <a:prstGeom prst="rightArrow">
            <a:avLst>
              <a:gd name="adj1" fmla="val 45413"/>
              <a:gd name="adj2" fmla="val 111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783255">
            <a:off x="740378" y="4877131"/>
            <a:ext cx="1143000" cy="228600"/>
          </a:xfrm>
          <a:prstGeom prst="rightArrow">
            <a:avLst>
              <a:gd name="adj1" fmla="val 45413"/>
              <a:gd name="adj2" fmla="val 111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Mendeley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Tools-&gt;Options</a:t>
            </a:r>
          </a:p>
          <a:p>
            <a:pPr lvl="1"/>
            <a:r>
              <a:rPr lang="en-US" dirty="0" smtClean="0"/>
              <a:t>File Organizer: Select a location on the computer where Mendeley will keep a complete set of all papers</a:t>
            </a:r>
          </a:p>
          <a:p>
            <a:pPr lvl="2"/>
            <a:r>
              <a:rPr lang="en-US" dirty="0" smtClean="0"/>
              <a:t>Rename all papers using a common convention</a:t>
            </a:r>
          </a:p>
          <a:p>
            <a:pPr lvl="1"/>
            <a:r>
              <a:rPr lang="en-US" dirty="0" smtClean="0"/>
              <a:t>Watched Folder: Identify folder(s) where you commonly save pdfs. Program will automatically check this folder and add items to library</a:t>
            </a:r>
          </a:p>
          <a:p>
            <a:pPr lvl="2"/>
            <a:r>
              <a:rPr lang="en-US" dirty="0" smtClean="0"/>
              <a:t>Can set up different watched folders for each desktop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Papers Manually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Files</a:t>
            </a:r>
          </a:p>
          <a:p>
            <a:pPr lvl="1"/>
            <a:r>
              <a:rPr lang="en-US" dirty="0" smtClean="0"/>
              <a:t>If there is a specific saved document not in the watch folder</a:t>
            </a:r>
          </a:p>
          <a:p>
            <a:r>
              <a:rPr lang="en-US" dirty="0" smtClean="0"/>
              <a:t>Add Entry Manually</a:t>
            </a:r>
          </a:p>
          <a:p>
            <a:pPr lvl="1"/>
            <a:r>
              <a:rPr lang="en-US" dirty="0" smtClean="0"/>
              <a:t>Useful if you cant find a document copy but want an entry in the bibliography</a:t>
            </a:r>
          </a:p>
          <a:p>
            <a:r>
              <a:rPr lang="en-US" dirty="0" smtClean="0"/>
              <a:t>Drag and Drop</a:t>
            </a:r>
          </a:p>
          <a:p>
            <a:pPr lvl="1"/>
            <a:r>
              <a:rPr lang="en-US" dirty="0" smtClean="0"/>
              <a:t>Drag document onto Mendeley desktop to add manually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r="84583" b="83704"/>
          <a:stretch>
            <a:fillRect/>
          </a:stretch>
        </p:blipFill>
        <p:spPr bwMode="auto">
          <a:xfrm>
            <a:off x="304800" y="2209800"/>
            <a:ext cx="4229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Program automatically searches document for key bibliography info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Ability to flag important or seminal papers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2098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Occasionally program cannot find key bibliography information and it must be added manually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4384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Can create folders and subfolders to organize papers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A paper can be added to multiple folders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701</Words>
  <Application>Microsoft Office PowerPoint</Application>
  <PresentationFormat>On-screen Show (4:3)</PresentationFormat>
  <Paragraphs>121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“It’s like iTunes meets Facebook for academic research”</vt:lpstr>
      <vt:lpstr>Program Capabilities</vt:lpstr>
      <vt:lpstr>Getting Started</vt:lpstr>
      <vt:lpstr>Mendeley Setup</vt:lpstr>
      <vt:lpstr>Adding Papers Manually</vt:lpstr>
      <vt:lpstr>Managing Documents</vt:lpstr>
      <vt:lpstr>Managing Documents</vt:lpstr>
      <vt:lpstr>Managing Documents</vt:lpstr>
      <vt:lpstr>Managing Documents</vt:lpstr>
      <vt:lpstr>Managing Documents</vt:lpstr>
      <vt:lpstr>Finding Documents</vt:lpstr>
      <vt:lpstr>Working on Documents</vt:lpstr>
      <vt:lpstr>Additional Notes on Papers</vt:lpstr>
      <vt:lpstr>Reference Manager  Compatible with Word, Mac Word, Open Office and Bibtex</vt:lpstr>
      <vt:lpstr>Reference Manager  Compatible with Word, Mac Word, Open Office and Bibtex</vt:lpstr>
      <vt:lpstr>Reference Manager  Compatible with Word, Mac Word, Open Office and Bibtex</vt:lpstr>
      <vt:lpstr>Collaborate Creating a Group</vt:lpstr>
      <vt:lpstr>Collaborate Interacting with a Group</vt:lpstr>
      <vt:lpstr>Collaborate Public Groups</vt:lpstr>
      <vt:lpstr>Collaborate Identify New Papers</vt:lpstr>
      <vt:lpstr>Maintaining a Profile</vt:lpstr>
      <vt:lpstr>Backup, Sync, Mobile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“It’s like iTunes meets Facebook for academic research”</dc:title>
  <dc:creator>CNE</dc:creator>
  <cp:lastModifiedBy>Caitlyn Ellerbe</cp:lastModifiedBy>
  <cp:revision>28</cp:revision>
  <dcterms:created xsi:type="dcterms:W3CDTF">2012-12-14T17:52:46Z</dcterms:created>
  <dcterms:modified xsi:type="dcterms:W3CDTF">2014-04-10T19:23:00Z</dcterms:modified>
</cp:coreProperties>
</file>