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82"/>
  </p:notesMasterIdLst>
  <p:sldIdLst>
    <p:sldId id="256" r:id="rId2"/>
    <p:sldId id="257" r:id="rId3"/>
    <p:sldId id="268" r:id="rId4"/>
    <p:sldId id="271" r:id="rId5"/>
    <p:sldId id="272" r:id="rId6"/>
    <p:sldId id="270" r:id="rId7"/>
    <p:sldId id="286" r:id="rId8"/>
    <p:sldId id="273" r:id="rId9"/>
    <p:sldId id="275" r:id="rId10"/>
    <p:sldId id="276" r:id="rId11"/>
    <p:sldId id="283" r:id="rId12"/>
    <p:sldId id="282" r:id="rId13"/>
    <p:sldId id="287" r:id="rId14"/>
    <p:sldId id="288" r:id="rId15"/>
    <p:sldId id="289" r:id="rId16"/>
    <p:sldId id="285" r:id="rId17"/>
    <p:sldId id="293" r:id="rId18"/>
    <p:sldId id="290" r:id="rId19"/>
    <p:sldId id="291" r:id="rId20"/>
    <p:sldId id="279" r:id="rId21"/>
    <p:sldId id="292" r:id="rId22"/>
    <p:sldId id="312" r:id="rId23"/>
    <p:sldId id="313" r:id="rId24"/>
    <p:sldId id="298" r:id="rId25"/>
    <p:sldId id="306" r:id="rId26"/>
    <p:sldId id="307" r:id="rId27"/>
    <p:sldId id="304" r:id="rId28"/>
    <p:sldId id="311" r:id="rId29"/>
    <p:sldId id="305" r:id="rId30"/>
    <p:sldId id="308" r:id="rId31"/>
    <p:sldId id="309" r:id="rId32"/>
    <p:sldId id="310" r:id="rId33"/>
    <p:sldId id="314" r:id="rId34"/>
    <p:sldId id="321" r:id="rId35"/>
    <p:sldId id="323" r:id="rId36"/>
    <p:sldId id="328" r:id="rId37"/>
    <p:sldId id="322" r:id="rId38"/>
    <p:sldId id="324" r:id="rId39"/>
    <p:sldId id="325" r:id="rId40"/>
    <p:sldId id="326" r:id="rId41"/>
    <p:sldId id="329" r:id="rId42"/>
    <p:sldId id="330" r:id="rId43"/>
    <p:sldId id="320" r:id="rId44"/>
    <p:sldId id="331" r:id="rId45"/>
    <p:sldId id="332" r:id="rId46"/>
    <p:sldId id="343" r:id="rId47"/>
    <p:sldId id="352" r:id="rId48"/>
    <p:sldId id="339" r:id="rId49"/>
    <p:sldId id="340" r:id="rId50"/>
    <p:sldId id="341" r:id="rId51"/>
    <p:sldId id="344" r:id="rId52"/>
    <p:sldId id="345" r:id="rId53"/>
    <p:sldId id="347" r:id="rId54"/>
    <p:sldId id="346" r:id="rId55"/>
    <p:sldId id="349" r:id="rId56"/>
    <p:sldId id="350" r:id="rId57"/>
    <p:sldId id="348" r:id="rId58"/>
    <p:sldId id="351" r:id="rId59"/>
    <p:sldId id="353" r:id="rId60"/>
    <p:sldId id="354" r:id="rId61"/>
    <p:sldId id="355" r:id="rId62"/>
    <p:sldId id="356" r:id="rId63"/>
    <p:sldId id="357" r:id="rId64"/>
    <p:sldId id="377" r:id="rId65"/>
    <p:sldId id="412" r:id="rId66"/>
    <p:sldId id="413" r:id="rId67"/>
    <p:sldId id="378" r:id="rId68"/>
    <p:sldId id="379" r:id="rId69"/>
    <p:sldId id="373" r:id="rId70"/>
    <p:sldId id="359" r:id="rId71"/>
    <p:sldId id="414" r:id="rId72"/>
    <p:sldId id="358" r:id="rId73"/>
    <p:sldId id="415" r:id="rId74"/>
    <p:sldId id="416" r:id="rId75"/>
    <p:sldId id="420" r:id="rId76"/>
    <p:sldId id="419" r:id="rId77"/>
    <p:sldId id="380" r:id="rId78"/>
    <p:sldId id="381" r:id="rId79"/>
    <p:sldId id="410" r:id="rId80"/>
    <p:sldId id="411"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FF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0" autoAdjust="0"/>
    <p:restoredTop sz="97158" autoAdjust="0"/>
  </p:normalViewPr>
  <p:slideViewPr>
    <p:cSldViewPr>
      <p:cViewPr>
        <p:scale>
          <a:sx n="80" d="100"/>
          <a:sy n="80" d="100"/>
        </p:scale>
        <p:origin x="-966" y="408"/>
      </p:cViewPr>
      <p:guideLst>
        <p:guide orient="horz" pos="2160"/>
        <p:guide pos="2880"/>
      </p:guideLst>
    </p:cSldViewPr>
  </p:slideViewPr>
  <p:notesTextViewPr>
    <p:cViewPr>
      <p:scale>
        <a:sx n="1" d="1"/>
        <a:sy n="1" d="1"/>
      </p:scale>
      <p:origin x="0" y="0"/>
    </p:cViewPr>
  </p:notesTextViewPr>
  <p:sorterViewPr>
    <p:cViewPr>
      <p:scale>
        <a:sx n="80" d="100"/>
        <a:sy n="80" d="100"/>
      </p:scale>
      <p:origin x="0" y="56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17819E-FE9E-430A-AB6D-DA938591DEBD}" type="datetimeFigureOut">
              <a:rPr lang="en-US" smtClean="0"/>
              <a:t>4/11/2014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38D7E9-D816-4A2A-A486-4D8BA909782A}" type="slidenum">
              <a:rPr lang="en-US" smtClean="0"/>
              <a:t>‹#›</a:t>
            </a:fld>
            <a:endParaRPr lang="en-US"/>
          </a:p>
        </p:txBody>
      </p:sp>
    </p:spTree>
    <p:extLst>
      <p:ext uri="{BB962C8B-B14F-4D97-AF65-F5344CB8AC3E}">
        <p14:creationId xmlns:p14="http://schemas.microsoft.com/office/powerpoint/2010/main" val="1420899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8D7E9-D816-4A2A-A486-4D8BA909782A}" type="slidenum">
              <a:rPr lang="en-US" smtClean="0"/>
              <a:t>3</a:t>
            </a:fld>
            <a:endParaRPr lang="en-US"/>
          </a:p>
        </p:txBody>
      </p:sp>
    </p:spTree>
    <p:extLst>
      <p:ext uri="{BB962C8B-B14F-4D97-AF65-F5344CB8AC3E}">
        <p14:creationId xmlns:p14="http://schemas.microsoft.com/office/powerpoint/2010/main" val="4271329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8D7E9-D816-4A2A-A486-4D8BA909782A}" type="slidenum">
              <a:rPr lang="en-US" smtClean="0"/>
              <a:t>18</a:t>
            </a:fld>
            <a:endParaRPr lang="en-US"/>
          </a:p>
        </p:txBody>
      </p:sp>
    </p:spTree>
    <p:extLst>
      <p:ext uri="{BB962C8B-B14F-4D97-AF65-F5344CB8AC3E}">
        <p14:creationId xmlns:p14="http://schemas.microsoft.com/office/powerpoint/2010/main" val="3815601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8D7E9-D816-4A2A-A486-4D8BA909782A}" type="slidenum">
              <a:rPr lang="en-US" smtClean="0"/>
              <a:t>19</a:t>
            </a:fld>
            <a:endParaRPr lang="en-US"/>
          </a:p>
        </p:txBody>
      </p:sp>
    </p:spTree>
    <p:extLst>
      <p:ext uri="{BB962C8B-B14F-4D97-AF65-F5344CB8AC3E}">
        <p14:creationId xmlns:p14="http://schemas.microsoft.com/office/powerpoint/2010/main" val="3756043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8D7E9-D816-4A2A-A486-4D8BA909782A}" type="slidenum">
              <a:rPr lang="en-US" smtClean="0"/>
              <a:t>20</a:t>
            </a:fld>
            <a:endParaRPr lang="en-US"/>
          </a:p>
        </p:txBody>
      </p:sp>
    </p:spTree>
    <p:extLst>
      <p:ext uri="{BB962C8B-B14F-4D97-AF65-F5344CB8AC3E}">
        <p14:creationId xmlns:p14="http://schemas.microsoft.com/office/powerpoint/2010/main" val="3674852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smtClean="0"/>
          </a:p>
          <a:p>
            <a:endParaRPr lang="en-US" dirty="0" smtClean="0"/>
          </a:p>
          <a:p>
            <a:endParaRPr lang="en-US" b="1" dirty="0" smtClean="0"/>
          </a:p>
          <a:p>
            <a:endParaRPr lang="en-US" dirty="0" smtClean="0"/>
          </a:p>
          <a:p>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E38D7E9-D816-4A2A-A486-4D8BA909782A}" type="slidenum">
              <a:rPr lang="en-US" smtClean="0"/>
              <a:t>22</a:t>
            </a:fld>
            <a:endParaRPr lang="en-US"/>
          </a:p>
        </p:txBody>
      </p:sp>
    </p:spTree>
    <p:extLst>
      <p:ext uri="{BB962C8B-B14F-4D97-AF65-F5344CB8AC3E}">
        <p14:creationId xmlns:p14="http://schemas.microsoft.com/office/powerpoint/2010/main" val="1124659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smtClean="0"/>
          </a:p>
          <a:p>
            <a:endParaRPr lang="en-US" dirty="0" smtClean="0"/>
          </a:p>
          <a:p>
            <a:endParaRPr lang="en-US" b="1" dirty="0" smtClean="0"/>
          </a:p>
          <a:p>
            <a:endParaRPr lang="en-US" dirty="0" smtClean="0"/>
          </a:p>
          <a:p>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E38D7E9-D816-4A2A-A486-4D8BA909782A}" type="slidenum">
              <a:rPr lang="en-US" smtClean="0"/>
              <a:t>23</a:t>
            </a:fld>
            <a:endParaRPr lang="en-US"/>
          </a:p>
        </p:txBody>
      </p:sp>
    </p:spTree>
    <p:extLst>
      <p:ext uri="{BB962C8B-B14F-4D97-AF65-F5344CB8AC3E}">
        <p14:creationId xmlns:p14="http://schemas.microsoft.com/office/powerpoint/2010/main" val="1124659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1FE3518-D1A1-4F14-8B8C-BE7743A29552}" type="slidenum">
              <a:rPr lang="en-US" smtClean="0"/>
              <a:t>24</a:t>
            </a:fld>
            <a:endParaRPr lang="en-US"/>
          </a:p>
        </p:txBody>
      </p:sp>
    </p:spTree>
    <p:extLst>
      <p:ext uri="{BB962C8B-B14F-4D97-AF65-F5344CB8AC3E}">
        <p14:creationId xmlns:p14="http://schemas.microsoft.com/office/powerpoint/2010/main" val="401944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8D7E9-D816-4A2A-A486-4D8BA909782A}" type="slidenum">
              <a:rPr lang="en-US" smtClean="0"/>
              <a:t>25</a:t>
            </a:fld>
            <a:endParaRPr lang="en-US"/>
          </a:p>
        </p:txBody>
      </p:sp>
    </p:spTree>
    <p:extLst>
      <p:ext uri="{BB962C8B-B14F-4D97-AF65-F5344CB8AC3E}">
        <p14:creationId xmlns:p14="http://schemas.microsoft.com/office/powerpoint/2010/main" val="3190092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8D7E9-D816-4A2A-A486-4D8BA909782A}" type="slidenum">
              <a:rPr lang="en-US" smtClean="0"/>
              <a:t>26</a:t>
            </a:fld>
            <a:endParaRPr lang="en-US"/>
          </a:p>
        </p:txBody>
      </p:sp>
    </p:spTree>
    <p:extLst>
      <p:ext uri="{BB962C8B-B14F-4D97-AF65-F5344CB8AC3E}">
        <p14:creationId xmlns:p14="http://schemas.microsoft.com/office/powerpoint/2010/main" val="2891925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C1F8958-203E-44CC-A07F-780D91104966}" type="slidenum">
              <a:rPr lang="en-US" smtClean="0"/>
              <a:t>27</a:t>
            </a:fld>
            <a:endParaRPr lang="en-US"/>
          </a:p>
        </p:txBody>
      </p:sp>
    </p:spTree>
    <p:extLst>
      <p:ext uri="{BB962C8B-B14F-4D97-AF65-F5344CB8AC3E}">
        <p14:creationId xmlns:p14="http://schemas.microsoft.com/office/powerpoint/2010/main" val="2908374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F8958-203E-44CC-A07F-780D91104966}" type="slidenum">
              <a:rPr lang="en-US" smtClean="0"/>
              <a:t>29</a:t>
            </a:fld>
            <a:endParaRPr lang="en-US"/>
          </a:p>
        </p:txBody>
      </p:sp>
    </p:spTree>
    <p:extLst>
      <p:ext uri="{BB962C8B-B14F-4D97-AF65-F5344CB8AC3E}">
        <p14:creationId xmlns:p14="http://schemas.microsoft.com/office/powerpoint/2010/main" val="1519793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0"/>
              </a:spcBef>
            </a:pPr>
            <a:endParaRPr lang="en-US" sz="2400" dirty="0" smtClean="0"/>
          </a:p>
        </p:txBody>
      </p:sp>
      <p:sp>
        <p:nvSpPr>
          <p:cNvPr id="4" name="Slide Number Placeholder 3"/>
          <p:cNvSpPr>
            <a:spLocks noGrp="1"/>
          </p:cNvSpPr>
          <p:nvPr>
            <p:ph type="sldNum" sz="quarter" idx="10"/>
          </p:nvPr>
        </p:nvSpPr>
        <p:spPr/>
        <p:txBody>
          <a:bodyPr/>
          <a:lstStyle/>
          <a:p>
            <a:fld id="{2E38D7E9-D816-4A2A-A486-4D8BA909782A}" type="slidenum">
              <a:rPr lang="en-US" smtClean="0"/>
              <a:t>6</a:t>
            </a:fld>
            <a:endParaRPr lang="en-US"/>
          </a:p>
        </p:txBody>
      </p:sp>
    </p:spTree>
    <p:extLst>
      <p:ext uri="{BB962C8B-B14F-4D97-AF65-F5344CB8AC3E}">
        <p14:creationId xmlns:p14="http://schemas.microsoft.com/office/powerpoint/2010/main" val="1241363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F8958-203E-44CC-A07F-780D91104966}" type="slidenum">
              <a:rPr lang="en-US" smtClean="0"/>
              <a:t>30</a:t>
            </a:fld>
            <a:endParaRPr lang="en-US"/>
          </a:p>
        </p:txBody>
      </p:sp>
    </p:spTree>
    <p:extLst>
      <p:ext uri="{BB962C8B-B14F-4D97-AF65-F5344CB8AC3E}">
        <p14:creationId xmlns:p14="http://schemas.microsoft.com/office/powerpoint/2010/main" val="1519793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F8958-203E-44CC-A07F-780D91104966}" type="slidenum">
              <a:rPr lang="en-US" smtClean="0"/>
              <a:t>31</a:t>
            </a:fld>
            <a:endParaRPr lang="en-US"/>
          </a:p>
        </p:txBody>
      </p:sp>
    </p:spTree>
    <p:extLst>
      <p:ext uri="{BB962C8B-B14F-4D97-AF65-F5344CB8AC3E}">
        <p14:creationId xmlns:p14="http://schemas.microsoft.com/office/powerpoint/2010/main" val="1519793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F8958-203E-44CC-A07F-780D91104966}" type="slidenum">
              <a:rPr lang="en-US" smtClean="0"/>
              <a:t>32</a:t>
            </a:fld>
            <a:endParaRPr lang="en-US"/>
          </a:p>
        </p:txBody>
      </p:sp>
    </p:spTree>
    <p:extLst>
      <p:ext uri="{BB962C8B-B14F-4D97-AF65-F5344CB8AC3E}">
        <p14:creationId xmlns:p14="http://schemas.microsoft.com/office/powerpoint/2010/main" val="1519793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F8958-203E-44CC-A07F-780D91104966}" type="slidenum">
              <a:rPr lang="en-US" smtClean="0"/>
              <a:t>34</a:t>
            </a:fld>
            <a:endParaRPr lang="en-US"/>
          </a:p>
        </p:txBody>
      </p:sp>
    </p:spTree>
    <p:extLst>
      <p:ext uri="{BB962C8B-B14F-4D97-AF65-F5344CB8AC3E}">
        <p14:creationId xmlns:p14="http://schemas.microsoft.com/office/powerpoint/2010/main" val="3151566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F8958-203E-44CC-A07F-780D91104966}" type="slidenum">
              <a:rPr lang="en-US" smtClean="0"/>
              <a:t>35</a:t>
            </a:fld>
            <a:endParaRPr lang="en-US"/>
          </a:p>
        </p:txBody>
      </p:sp>
    </p:spTree>
    <p:extLst>
      <p:ext uri="{BB962C8B-B14F-4D97-AF65-F5344CB8AC3E}">
        <p14:creationId xmlns:p14="http://schemas.microsoft.com/office/powerpoint/2010/main" val="3151566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F8958-203E-44CC-A07F-780D91104966}" type="slidenum">
              <a:rPr lang="en-US" smtClean="0"/>
              <a:t>37</a:t>
            </a:fld>
            <a:endParaRPr lang="en-US"/>
          </a:p>
        </p:txBody>
      </p:sp>
    </p:spTree>
    <p:extLst>
      <p:ext uri="{BB962C8B-B14F-4D97-AF65-F5344CB8AC3E}">
        <p14:creationId xmlns:p14="http://schemas.microsoft.com/office/powerpoint/2010/main" val="3151566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F8958-203E-44CC-A07F-780D91104966}" type="slidenum">
              <a:rPr lang="en-US" smtClean="0"/>
              <a:t>38</a:t>
            </a:fld>
            <a:endParaRPr lang="en-US"/>
          </a:p>
        </p:txBody>
      </p:sp>
    </p:spTree>
    <p:extLst>
      <p:ext uri="{BB962C8B-B14F-4D97-AF65-F5344CB8AC3E}">
        <p14:creationId xmlns:p14="http://schemas.microsoft.com/office/powerpoint/2010/main" val="3151566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8D7E9-D816-4A2A-A486-4D8BA909782A}" type="slidenum">
              <a:rPr lang="en-US" smtClean="0"/>
              <a:t>39</a:t>
            </a:fld>
            <a:endParaRPr lang="en-US"/>
          </a:p>
        </p:txBody>
      </p:sp>
    </p:spTree>
    <p:extLst>
      <p:ext uri="{BB962C8B-B14F-4D97-AF65-F5344CB8AC3E}">
        <p14:creationId xmlns:p14="http://schemas.microsoft.com/office/powerpoint/2010/main" val="1064441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8D7E9-D816-4A2A-A486-4D8BA909782A}" type="slidenum">
              <a:rPr lang="en-US" smtClean="0"/>
              <a:t>40</a:t>
            </a:fld>
            <a:endParaRPr lang="en-US"/>
          </a:p>
        </p:txBody>
      </p:sp>
    </p:spTree>
    <p:extLst>
      <p:ext uri="{BB962C8B-B14F-4D97-AF65-F5344CB8AC3E}">
        <p14:creationId xmlns:p14="http://schemas.microsoft.com/office/powerpoint/2010/main" val="1990425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8D7E9-D816-4A2A-A486-4D8BA909782A}" type="slidenum">
              <a:rPr lang="en-US" smtClean="0"/>
              <a:t>42</a:t>
            </a:fld>
            <a:endParaRPr lang="en-US"/>
          </a:p>
        </p:txBody>
      </p:sp>
    </p:spTree>
    <p:extLst>
      <p:ext uri="{BB962C8B-B14F-4D97-AF65-F5344CB8AC3E}">
        <p14:creationId xmlns:p14="http://schemas.microsoft.com/office/powerpoint/2010/main" val="13415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8D7E9-D816-4A2A-A486-4D8BA909782A}" type="slidenum">
              <a:rPr lang="en-US" smtClean="0"/>
              <a:t>10</a:t>
            </a:fld>
            <a:endParaRPr lang="en-US"/>
          </a:p>
        </p:txBody>
      </p:sp>
    </p:spTree>
    <p:extLst>
      <p:ext uri="{BB962C8B-B14F-4D97-AF65-F5344CB8AC3E}">
        <p14:creationId xmlns:p14="http://schemas.microsoft.com/office/powerpoint/2010/main" val="1867891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F8958-203E-44CC-A07F-780D91104966}" type="slidenum">
              <a:rPr lang="en-US" smtClean="0"/>
              <a:t>43</a:t>
            </a:fld>
            <a:endParaRPr lang="en-US"/>
          </a:p>
        </p:txBody>
      </p:sp>
    </p:spTree>
    <p:extLst>
      <p:ext uri="{BB962C8B-B14F-4D97-AF65-F5344CB8AC3E}">
        <p14:creationId xmlns:p14="http://schemas.microsoft.com/office/powerpoint/2010/main" val="3949432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C1F8958-203E-44CC-A07F-780D91104966}" type="slidenum">
              <a:rPr lang="en-US" smtClean="0"/>
              <a:t>45</a:t>
            </a:fld>
            <a:endParaRPr lang="en-US"/>
          </a:p>
        </p:txBody>
      </p:sp>
    </p:spTree>
    <p:extLst>
      <p:ext uri="{BB962C8B-B14F-4D97-AF65-F5344CB8AC3E}">
        <p14:creationId xmlns:p14="http://schemas.microsoft.com/office/powerpoint/2010/main" val="2579836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8D7E9-D816-4A2A-A486-4D8BA909782A}" type="slidenum">
              <a:rPr lang="en-US" smtClean="0"/>
              <a:t>46</a:t>
            </a:fld>
            <a:endParaRPr lang="en-US"/>
          </a:p>
        </p:txBody>
      </p:sp>
    </p:spTree>
    <p:extLst>
      <p:ext uri="{BB962C8B-B14F-4D97-AF65-F5344CB8AC3E}">
        <p14:creationId xmlns:p14="http://schemas.microsoft.com/office/powerpoint/2010/main" val="3229479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8D7E9-D816-4A2A-A486-4D8BA909782A}" type="slidenum">
              <a:rPr lang="en-US" smtClean="0"/>
              <a:t>47</a:t>
            </a:fld>
            <a:endParaRPr lang="en-US"/>
          </a:p>
        </p:txBody>
      </p:sp>
    </p:spTree>
    <p:extLst>
      <p:ext uri="{BB962C8B-B14F-4D97-AF65-F5344CB8AC3E}">
        <p14:creationId xmlns:p14="http://schemas.microsoft.com/office/powerpoint/2010/main" val="40924566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8D7E9-D816-4A2A-A486-4D8BA909782A}" type="slidenum">
              <a:rPr lang="en-US" smtClean="0"/>
              <a:t>51</a:t>
            </a:fld>
            <a:endParaRPr lang="en-US"/>
          </a:p>
        </p:txBody>
      </p:sp>
    </p:spTree>
    <p:extLst>
      <p:ext uri="{BB962C8B-B14F-4D97-AF65-F5344CB8AC3E}">
        <p14:creationId xmlns:p14="http://schemas.microsoft.com/office/powerpoint/2010/main" val="26613458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8D7E9-D816-4A2A-A486-4D8BA909782A}" type="slidenum">
              <a:rPr lang="en-US" smtClean="0"/>
              <a:t>57</a:t>
            </a:fld>
            <a:endParaRPr lang="en-US"/>
          </a:p>
        </p:txBody>
      </p:sp>
    </p:spTree>
    <p:extLst>
      <p:ext uri="{BB962C8B-B14F-4D97-AF65-F5344CB8AC3E}">
        <p14:creationId xmlns:p14="http://schemas.microsoft.com/office/powerpoint/2010/main" val="28367299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8D7E9-D816-4A2A-A486-4D8BA909782A}" type="slidenum">
              <a:rPr lang="en-US" smtClean="0"/>
              <a:t>59</a:t>
            </a:fld>
            <a:endParaRPr lang="en-US"/>
          </a:p>
        </p:txBody>
      </p:sp>
    </p:spTree>
    <p:extLst>
      <p:ext uri="{BB962C8B-B14F-4D97-AF65-F5344CB8AC3E}">
        <p14:creationId xmlns:p14="http://schemas.microsoft.com/office/powerpoint/2010/main" val="37540135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8D7E9-D816-4A2A-A486-4D8BA909782A}" type="slidenum">
              <a:rPr lang="en-US" smtClean="0"/>
              <a:t>60</a:t>
            </a:fld>
            <a:endParaRPr lang="en-US"/>
          </a:p>
        </p:txBody>
      </p:sp>
    </p:spTree>
    <p:extLst>
      <p:ext uri="{BB962C8B-B14F-4D97-AF65-F5344CB8AC3E}">
        <p14:creationId xmlns:p14="http://schemas.microsoft.com/office/powerpoint/2010/main" val="12262140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8D7E9-D816-4A2A-A486-4D8BA909782A}" type="slidenum">
              <a:rPr lang="en-US" smtClean="0"/>
              <a:t>61</a:t>
            </a:fld>
            <a:endParaRPr lang="en-US"/>
          </a:p>
        </p:txBody>
      </p:sp>
    </p:spTree>
    <p:extLst>
      <p:ext uri="{BB962C8B-B14F-4D97-AF65-F5344CB8AC3E}">
        <p14:creationId xmlns:p14="http://schemas.microsoft.com/office/powerpoint/2010/main" val="17524618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F8958-203E-44CC-A07F-780D91104966}" type="slidenum">
              <a:rPr lang="en-US" smtClean="0"/>
              <a:t>64</a:t>
            </a:fld>
            <a:endParaRPr lang="en-US"/>
          </a:p>
        </p:txBody>
      </p:sp>
    </p:spTree>
    <p:extLst>
      <p:ext uri="{BB962C8B-B14F-4D97-AF65-F5344CB8AC3E}">
        <p14:creationId xmlns:p14="http://schemas.microsoft.com/office/powerpoint/2010/main" val="1927350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F8958-203E-44CC-A07F-780D91104966}" type="slidenum">
              <a:rPr lang="en-US" smtClean="0"/>
              <a:t>11</a:t>
            </a:fld>
            <a:endParaRPr lang="en-US"/>
          </a:p>
        </p:txBody>
      </p:sp>
    </p:spTree>
    <p:extLst>
      <p:ext uri="{BB962C8B-B14F-4D97-AF65-F5344CB8AC3E}">
        <p14:creationId xmlns:p14="http://schemas.microsoft.com/office/powerpoint/2010/main" val="30141896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8D7E9-D816-4A2A-A486-4D8BA909782A}" type="slidenum">
              <a:rPr lang="en-US" smtClean="0"/>
              <a:t>65</a:t>
            </a:fld>
            <a:endParaRPr lang="en-US"/>
          </a:p>
        </p:txBody>
      </p:sp>
    </p:spTree>
    <p:extLst>
      <p:ext uri="{BB962C8B-B14F-4D97-AF65-F5344CB8AC3E}">
        <p14:creationId xmlns:p14="http://schemas.microsoft.com/office/powerpoint/2010/main" val="40922613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8D7E9-D816-4A2A-A486-4D8BA909782A}" type="slidenum">
              <a:rPr lang="en-US" smtClean="0"/>
              <a:t>66</a:t>
            </a:fld>
            <a:endParaRPr lang="en-US"/>
          </a:p>
        </p:txBody>
      </p:sp>
    </p:spTree>
    <p:extLst>
      <p:ext uri="{BB962C8B-B14F-4D97-AF65-F5344CB8AC3E}">
        <p14:creationId xmlns:p14="http://schemas.microsoft.com/office/powerpoint/2010/main" val="39375221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\begin{</a:t>
            </a:r>
            <a:r>
              <a:rPr lang="en-US" dirty="0" err="1" smtClean="0">
                <a:effectLst/>
              </a:rPr>
              <a:t>titlepage</a:t>
            </a:r>
            <a:r>
              <a:rPr lang="en-US" dirty="0" smtClean="0">
                <a:effectLst/>
              </a:rPr>
              <a:t>}</a:t>
            </a:r>
            <a:br>
              <a:rPr lang="en-US" dirty="0" smtClean="0">
                <a:effectLst/>
              </a:rPr>
            </a:br>
            <a:r>
              <a:rPr lang="en-US" dirty="0" smtClean="0">
                <a:effectLst/>
              </a:rPr>
              <a:t>\begin{center}</a:t>
            </a:r>
            <a:br>
              <a:rPr lang="en-US" dirty="0" smtClean="0">
                <a:effectLst/>
              </a:rPr>
            </a:br>
            <a:r>
              <a:rPr lang="en-US" dirty="0" smtClean="0">
                <a:effectLst/>
              </a:rPr>
              <a:t/>
            </a:r>
            <a:br>
              <a:rPr lang="en-US" dirty="0" smtClean="0">
                <a:effectLst/>
              </a:rPr>
            </a:br>
            <a:r>
              <a:rPr lang="en-US" dirty="0" smtClean="0">
                <a:effectLst/>
              </a:rPr>
              <a:t>% Upper part of the page. The '~' is needed because \\</a:t>
            </a:r>
            <a:br>
              <a:rPr lang="en-US" dirty="0" smtClean="0">
                <a:effectLst/>
              </a:rPr>
            </a:br>
            <a:r>
              <a:rPr lang="en-US" dirty="0" smtClean="0">
                <a:effectLst/>
              </a:rPr>
              <a:t>% only works if a paragraph has started.</a:t>
            </a:r>
            <a:br>
              <a:rPr lang="en-US" dirty="0" smtClean="0">
                <a:effectLst/>
              </a:rPr>
            </a:br>
            <a:r>
              <a:rPr lang="en-US" dirty="0" smtClean="0">
                <a:effectLst/>
              </a:rPr>
              <a:t>\</a:t>
            </a:r>
            <a:r>
              <a:rPr lang="en-US" dirty="0" err="1" smtClean="0">
                <a:effectLst/>
              </a:rPr>
              <a:t>includegraphics</a:t>
            </a:r>
            <a:r>
              <a:rPr lang="en-US" dirty="0" smtClean="0">
                <a:effectLst/>
              </a:rPr>
              <a:t>[width=0.15\</a:t>
            </a:r>
            <a:r>
              <a:rPr lang="en-US" dirty="0" err="1" smtClean="0">
                <a:effectLst/>
              </a:rPr>
              <a:t>textwidth</a:t>
            </a:r>
            <a:r>
              <a:rPr lang="en-US" dirty="0" smtClean="0">
                <a:effectLst/>
              </a:rPr>
              <a:t>]{./logo}~\\[1cm]</a:t>
            </a:r>
            <a:br>
              <a:rPr lang="en-US" dirty="0" smtClean="0">
                <a:effectLst/>
              </a:rPr>
            </a:br>
            <a:r>
              <a:rPr lang="en-US" dirty="0" smtClean="0">
                <a:effectLst/>
              </a:rPr>
              <a:t/>
            </a:r>
            <a:br>
              <a:rPr lang="en-US" dirty="0" smtClean="0">
                <a:effectLst/>
              </a:rPr>
            </a:br>
            <a:r>
              <a:rPr lang="en-US" dirty="0" smtClean="0">
                <a:effectLst/>
              </a:rPr>
              <a:t>\</a:t>
            </a:r>
            <a:r>
              <a:rPr lang="en-US" dirty="0" err="1" smtClean="0">
                <a:effectLst/>
              </a:rPr>
              <a:t>textsc</a:t>
            </a:r>
            <a:r>
              <a:rPr lang="en-US" dirty="0" smtClean="0">
                <a:effectLst/>
              </a:rPr>
              <a:t>{\LARGE University of Beer}\\[1.5cm]</a:t>
            </a:r>
            <a:br>
              <a:rPr lang="en-US" dirty="0" smtClean="0">
                <a:effectLst/>
              </a:rPr>
            </a:br>
            <a:r>
              <a:rPr lang="en-US" dirty="0" smtClean="0">
                <a:effectLst/>
              </a:rPr>
              <a:t/>
            </a:r>
            <a:br>
              <a:rPr lang="en-US" dirty="0" smtClean="0">
                <a:effectLst/>
              </a:rPr>
            </a:br>
            <a:r>
              <a:rPr lang="en-US" dirty="0" smtClean="0">
                <a:effectLst/>
              </a:rPr>
              <a:t>\</a:t>
            </a:r>
            <a:r>
              <a:rPr lang="en-US" dirty="0" err="1" smtClean="0">
                <a:effectLst/>
              </a:rPr>
              <a:t>textsc</a:t>
            </a:r>
            <a:r>
              <a:rPr lang="en-US" dirty="0" smtClean="0">
                <a:effectLst/>
              </a:rPr>
              <a:t>{\Large Final year project}\\[0.5cm]</a:t>
            </a:r>
            <a:br>
              <a:rPr lang="en-US" dirty="0" smtClean="0">
                <a:effectLst/>
              </a:rPr>
            </a:br>
            <a:r>
              <a:rPr lang="en-US" dirty="0" smtClean="0">
                <a:effectLst/>
              </a:rPr>
              <a:t/>
            </a:r>
            <a:br>
              <a:rPr lang="en-US" dirty="0" smtClean="0">
                <a:effectLst/>
              </a:rPr>
            </a:br>
            <a:r>
              <a:rPr lang="en-US" dirty="0" smtClean="0">
                <a:effectLst/>
              </a:rPr>
              <a:t>% Title</a:t>
            </a:r>
            <a:br>
              <a:rPr lang="en-US" dirty="0" smtClean="0">
                <a:effectLst/>
              </a:rPr>
            </a:br>
            <a:r>
              <a:rPr lang="en-US" dirty="0" smtClean="0">
                <a:effectLst/>
              </a:rPr>
              <a:t>\</a:t>
            </a:r>
            <a:r>
              <a:rPr lang="en-US" dirty="0" err="1" smtClean="0">
                <a:effectLst/>
              </a:rPr>
              <a:t>HRule</a:t>
            </a:r>
            <a:r>
              <a:rPr lang="en-US" dirty="0" smtClean="0">
                <a:effectLst/>
              </a:rPr>
              <a:t> \\[0.4cm]</a:t>
            </a:r>
            <a:br>
              <a:rPr lang="en-US" dirty="0" smtClean="0">
                <a:effectLst/>
              </a:rPr>
            </a:br>
            <a:r>
              <a:rPr lang="en-US" dirty="0" smtClean="0">
                <a:effectLst/>
              </a:rPr>
              <a:t>{ \huge \</a:t>
            </a:r>
            <a:r>
              <a:rPr lang="en-US" dirty="0" err="1" smtClean="0">
                <a:effectLst/>
              </a:rPr>
              <a:t>bfseries</a:t>
            </a:r>
            <a:r>
              <a:rPr lang="en-US" dirty="0" smtClean="0">
                <a:effectLst/>
              </a:rPr>
              <a:t> Lager brewing techniques \\[0.4cm] }</a:t>
            </a:r>
            <a:br>
              <a:rPr lang="en-US" dirty="0" smtClean="0">
                <a:effectLst/>
              </a:rPr>
            </a:br>
            <a:r>
              <a:rPr lang="en-US" dirty="0" smtClean="0">
                <a:effectLst/>
              </a:rPr>
              <a:t/>
            </a:r>
            <a:br>
              <a:rPr lang="en-US" dirty="0" smtClean="0">
                <a:effectLst/>
              </a:rPr>
            </a:br>
            <a:r>
              <a:rPr lang="en-US" dirty="0" smtClean="0">
                <a:effectLst/>
              </a:rPr>
              <a:t>\</a:t>
            </a:r>
            <a:r>
              <a:rPr lang="en-US" dirty="0" err="1" smtClean="0">
                <a:effectLst/>
              </a:rPr>
              <a:t>HRule</a:t>
            </a:r>
            <a:r>
              <a:rPr lang="en-US" dirty="0" smtClean="0">
                <a:effectLst/>
              </a:rPr>
              <a:t> \\[1.5cm]</a:t>
            </a:r>
            <a:br>
              <a:rPr lang="en-US" dirty="0" smtClean="0">
                <a:effectLst/>
              </a:rPr>
            </a:br>
            <a:r>
              <a:rPr lang="en-US" dirty="0" smtClean="0">
                <a:effectLst/>
              </a:rPr>
              <a:t/>
            </a:r>
            <a:br>
              <a:rPr lang="en-US" dirty="0" smtClean="0">
                <a:effectLst/>
              </a:rPr>
            </a:br>
            <a:r>
              <a:rPr lang="en-US" dirty="0" smtClean="0">
                <a:effectLst/>
              </a:rPr>
              <a:t>% Author and supervisor</a:t>
            </a:r>
            <a:br>
              <a:rPr lang="en-US" dirty="0" smtClean="0">
                <a:effectLst/>
              </a:rPr>
            </a:br>
            <a:r>
              <a:rPr lang="en-US" dirty="0" smtClean="0">
                <a:effectLst/>
              </a:rPr>
              <a:t>\begin{</a:t>
            </a:r>
            <a:r>
              <a:rPr lang="en-US" dirty="0" err="1" smtClean="0">
                <a:effectLst/>
              </a:rPr>
              <a:t>minipage</a:t>
            </a:r>
            <a:r>
              <a:rPr lang="en-US" dirty="0" smtClean="0">
                <a:effectLst/>
              </a:rPr>
              <a:t>}{0.4\</a:t>
            </a:r>
            <a:r>
              <a:rPr lang="en-US" dirty="0" err="1" smtClean="0">
                <a:effectLst/>
              </a:rPr>
              <a:t>textwidth</a:t>
            </a:r>
            <a:r>
              <a:rPr lang="en-US" dirty="0" smtClean="0">
                <a:effectLst/>
              </a:rPr>
              <a:t>}</a:t>
            </a:r>
            <a:br>
              <a:rPr lang="en-US" dirty="0" smtClean="0">
                <a:effectLst/>
              </a:rPr>
            </a:br>
            <a:r>
              <a:rPr lang="en-US" dirty="0" smtClean="0">
                <a:effectLst/>
              </a:rPr>
              <a:t>\begin{</a:t>
            </a:r>
            <a:r>
              <a:rPr lang="en-US" dirty="0" err="1" smtClean="0">
                <a:effectLst/>
              </a:rPr>
              <a:t>flushleft</a:t>
            </a:r>
            <a:r>
              <a:rPr lang="en-US" dirty="0" smtClean="0">
                <a:effectLst/>
              </a:rPr>
              <a:t>} \large</a:t>
            </a:r>
            <a:br>
              <a:rPr lang="en-US" dirty="0" smtClean="0">
                <a:effectLst/>
              </a:rPr>
            </a:br>
            <a:r>
              <a:rPr lang="en-US" dirty="0" smtClean="0">
                <a:effectLst/>
              </a:rPr>
              <a:t>\</a:t>
            </a:r>
            <a:r>
              <a:rPr lang="en-US" dirty="0" err="1" smtClean="0">
                <a:effectLst/>
              </a:rPr>
              <a:t>emph</a:t>
            </a:r>
            <a:r>
              <a:rPr lang="en-US" dirty="0" smtClean="0">
                <a:effectLst/>
              </a:rPr>
              <a:t>{Author:}\\</a:t>
            </a:r>
            <a:br>
              <a:rPr lang="en-US" dirty="0" smtClean="0">
                <a:effectLst/>
              </a:rPr>
            </a:br>
            <a:r>
              <a:rPr lang="en-US" dirty="0" smtClean="0">
                <a:effectLst/>
              </a:rPr>
              <a:t>John \</a:t>
            </a:r>
            <a:r>
              <a:rPr lang="en-US" dirty="0" err="1" smtClean="0">
                <a:effectLst/>
              </a:rPr>
              <a:t>textsc</a:t>
            </a:r>
            <a:r>
              <a:rPr lang="en-US" dirty="0" smtClean="0">
                <a:effectLst/>
              </a:rPr>
              <a:t>{Smith}</a:t>
            </a:r>
            <a:br>
              <a:rPr lang="en-US" dirty="0" smtClean="0">
                <a:effectLst/>
              </a:rPr>
            </a:br>
            <a:r>
              <a:rPr lang="en-US" dirty="0" smtClean="0">
                <a:effectLst/>
              </a:rPr>
              <a:t>\end{</a:t>
            </a:r>
            <a:r>
              <a:rPr lang="en-US" dirty="0" err="1" smtClean="0">
                <a:effectLst/>
              </a:rPr>
              <a:t>flushleft</a:t>
            </a:r>
            <a:r>
              <a:rPr lang="en-US" dirty="0" smtClean="0">
                <a:effectLst/>
              </a:rPr>
              <a:t>}</a:t>
            </a:r>
            <a:br>
              <a:rPr lang="en-US" dirty="0" smtClean="0">
                <a:effectLst/>
              </a:rPr>
            </a:br>
            <a:r>
              <a:rPr lang="en-US" dirty="0" smtClean="0">
                <a:effectLst/>
              </a:rPr>
              <a:t>\end{</a:t>
            </a:r>
            <a:r>
              <a:rPr lang="en-US" dirty="0" err="1" smtClean="0">
                <a:effectLst/>
              </a:rPr>
              <a:t>minipage</a:t>
            </a:r>
            <a:r>
              <a:rPr lang="en-US" dirty="0" smtClean="0">
                <a:effectLst/>
              </a:rPr>
              <a:t>}</a:t>
            </a:r>
            <a:br>
              <a:rPr lang="en-US" dirty="0" smtClean="0">
                <a:effectLst/>
              </a:rPr>
            </a:br>
            <a:r>
              <a:rPr lang="en-US" dirty="0" smtClean="0">
                <a:effectLst/>
              </a:rPr>
              <a:t>\begin{</a:t>
            </a:r>
            <a:r>
              <a:rPr lang="en-US" dirty="0" err="1" smtClean="0">
                <a:effectLst/>
              </a:rPr>
              <a:t>minipage</a:t>
            </a:r>
            <a:r>
              <a:rPr lang="en-US" dirty="0" smtClean="0">
                <a:effectLst/>
              </a:rPr>
              <a:t>}{0.4\</a:t>
            </a:r>
            <a:r>
              <a:rPr lang="en-US" dirty="0" err="1" smtClean="0">
                <a:effectLst/>
              </a:rPr>
              <a:t>textwidth</a:t>
            </a:r>
            <a:r>
              <a:rPr lang="en-US" dirty="0" smtClean="0">
                <a:effectLst/>
              </a:rPr>
              <a:t>}</a:t>
            </a:r>
            <a:br>
              <a:rPr lang="en-US" dirty="0" smtClean="0">
                <a:effectLst/>
              </a:rPr>
            </a:br>
            <a:r>
              <a:rPr lang="en-US" dirty="0" smtClean="0">
                <a:effectLst/>
              </a:rPr>
              <a:t>\begin{</a:t>
            </a:r>
            <a:r>
              <a:rPr lang="en-US" dirty="0" err="1" smtClean="0">
                <a:effectLst/>
              </a:rPr>
              <a:t>flushright</a:t>
            </a:r>
            <a:r>
              <a:rPr lang="en-US" dirty="0" smtClean="0">
                <a:effectLst/>
              </a:rPr>
              <a:t>} \large</a:t>
            </a:r>
            <a:br>
              <a:rPr lang="en-US" dirty="0" smtClean="0">
                <a:effectLst/>
              </a:rPr>
            </a:br>
            <a:r>
              <a:rPr lang="en-US" dirty="0" smtClean="0">
                <a:effectLst/>
              </a:rPr>
              <a:t>\</a:t>
            </a:r>
            <a:r>
              <a:rPr lang="en-US" dirty="0" err="1" smtClean="0">
                <a:effectLst/>
              </a:rPr>
              <a:t>emph</a:t>
            </a:r>
            <a:r>
              <a:rPr lang="en-US" dirty="0" smtClean="0">
                <a:effectLst/>
              </a:rPr>
              <a:t>{Supervisor:} \\</a:t>
            </a:r>
            <a:br>
              <a:rPr lang="en-US" dirty="0" smtClean="0">
                <a:effectLst/>
              </a:rPr>
            </a:br>
            <a:r>
              <a:rPr lang="en-US" dirty="0" err="1" smtClean="0">
                <a:effectLst/>
              </a:rPr>
              <a:t>Dr</a:t>
            </a:r>
            <a:r>
              <a:rPr lang="en-US" dirty="0" smtClean="0">
                <a:effectLst/>
              </a:rPr>
              <a:t>.~Mark \</a:t>
            </a:r>
            <a:r>
              <a:rPr lang="en-US" dirty="0" err="1" smtClean="0">
                <a:effectLst/>
              </a:rPr>
              <a:t>textsc</a:t>
            </a:r>
            <a:r>
              <a:rPr lang="en-US" dirty="0" smtClean="0">
                <a:effectLst/>
              </a:rPr>
              <a:t>{Brown}</a:t>
            </a:r>
            <a:br>
              <a:rPr lang="en-US" dirty="0" smtClean="0">
                <a:effectLst/>
              </a:rPr>
            </a:br>
            <a:r>
              <a:rPr lang="en-US" dirty="0" smtClean="0">
                <a:effectLst/>
              </a:rPr>
              <a:t>\end{</a:t>
            </a:r>
            <a:r>
              <a:rPr lang="en-US" dirty="0" err="1" smtClean="0">
                <a:effectLst/>
              </a:rPr>
              <a:t>flushright</a:t>
            </a:r>
            <a:r>
              <a:rPr lang="en-US" dirty="0" smtClean="0">
                <a:effectLst/>
              </a:rPr>
              <a:t>}</a:t>
            </a:r>
            <a:br>
              <a:rPr lang="en-US" dirty="0" smtClean="0">
                <a:effectLst/>
              </a:rPr>
            </a:br>
            <a:r>
              <a:rPr lang="en-US" dirty="0" smtClean="0">
                <a:effectLst/>
              </a:rPr>
              <a:t>\end{</a:t>
            </a:r>
            <a:r>
              <a:rPr lang="en-US" dirty="0" err="1" smtClean="0">
                <a:effectLst/>
              </a:rPr>
              <a:t>minipage</a:t>
            </a:r>
            <a:r>
              <a:rPr lang="en-US" dirty="0" smtClean="0">
                <a:effectLst/>
              </a:rPr>
              <a:t>}</a:t>
            </a:r>
            <a:br>
              <a:rPr lang="en-US" dirty="0" smtClean="0">
                <a:effectLst/>
              </a:rPr>
            </a:br>
            <a:r>
              <a:rPr lang="en-US" dirty="0" smtClean="0">
                <a:effectLst/>
              </a:rPr>
              <a:t/>
            </a:r>
            <a:br>
              <a:rPr lang="en-US" dirty="0" smtClean="0">
                <a:effectLst/>
              </a:rPr>
            </a:br>
            <a:r>
              <a:rPr lang="en-US" dirty="0" smtClean="0">
                <a:effectLst/>
              </a:rPr>
              <a:t>\</a:t>
            </a:r>
            <a:r>
              <a:rPr lang="en-US" dirty="0" err="1" smtClean="0">
                <a:effectLst/>
              </a:rPr>
              <a:t>vfill</a:t>
            </a:r>
            <a:r>
              <a:rPr lang="en-US" dirty="0" smtClean="0">
                <a:effectLst/>
              </a:rPr>
              <a:t/>
            </a:r>
            <a:br>
              <a:rPr lang="en-US" dirty="0" smtClean="0">
                <a:effectLst/>
              </a:rPr>
            </a:br>
            <a:r>
              <a:rPr lang="en-US" dirty="0" smtClean="0">
                <a:effectLst/>
              </a:rPr>
              <a:t/>
            </a:r>
            <a:br>
              <a:rPr lang="en-US" dirty="0" smtClean="0">
                <a:effectLst/>
              </a:rPr>
            </a:br>
            <a:r>
              <a:rPr lang="en-US" dirty="0" smtClean="0">
                <a:effectLst/>
              </a:rPr>
              <a:t>% Bottom of the page</a:t>
            </a:r>
            <a:br>
              <a:rPr lang="en-US" dirty="0" smtClean="0">
                <a:effectLst/>
              </a:rPr>
            </a:br>
            <a:r>
              <a:rPr lang="en-US" dirty="0" smtClean="0">
                <a:effectLst/>
              </a:rPr>
              <a:t>{\large \today}</a:t>
            </a:r>
            <a:br>
              <a:rPr lang="en-US" dirty="0" smtClean="0">
                <a:effectLst/>
              </a:rPr>
            </a:br>
            <a:r>
              <a:rPr lang="en-US" dirty="0" smtClean="0">
                <a:effectLst/>
              </a:rPr>
              <a:t/>
            </a:r>
            <a:br>
              <a:rPr lang="en-US" dirty="0" smtClean="0">
                <a:effectLst/>
              </a:rPr>
            </a:br>
            <a:r>
              <a:rPr lang="en-US" dirty="0" smtClean="0">
                <a:effectLst/>
              </a:rPr>
              <a:t>\end{center}</a:t>
            </a:r>
            <a:br>
              <a:rPr lang="en-US" dirty="0" smtClean="0">
                <a:effectLst/>
              </a:rPr>
            </a:br>
            <a:r>
              <a:rPr lang="en-US" dirty="0" smtClean="0">
                <a:effectLst/>
              </a:rPr>
              <a:t>\end{</a:t>
            </a:r>
            <a:r>
              <a:rPr lang="en-US" dirty="0" err="1" smtClean="0">
                <a:effectLst/>
              </a:rPr>
              <a:t>titlepage</a:t>
            </a:r>
            <a:r>
              <a:rPr lang="en-US" dirty="0" smtClean="0">
                <a:effectLst/>
              </a:rPr>
              <a:t>}</a:t>
            </a:r>
            <a:endParaRPr lang="en-US" dirty="0" smtClean="0"/>
          </a:p>
          <a:p>
            <a:endParaRPr lang="en-US" dirty="0" smtClean="0">
              <a:effectLst/>
            </a:endParaRPr>
          </a:p>
          <a:p>
            <a:r>
              <a:rPr lang="en-US" dirty="0" smtClean="0">
                <a:effectLst/>
              </a:rPr>
              <a:t>%%%%%%%%%%%%%%%%%%%%%%%%%%%%%%%%%%%%%%%%%%%%%%%%%</a:t>
            </a:r>
          </a:p>
          <a:p>
            <a:r>
              <a:rPr lang="en-US" dirty="0" smtClean="0">
                <a:effectLst/>
              </a:rPr>
              <a:t>%Main</a:t>
            </a:r>
            <a:r>
              <a:rPr lang="en-US" baseline="0" dirty="0" smtClean="0">
                <a:effectLst/>
              </a:rPr>
              <a:t> Document</a:t>
            </a:r>
            <a:r>
              <a:rPr lang="en-US" dirty="0" smtClean="0">
                <a:effectLst/>
              </a:rPr>
              <a:t/>
            </a:r>
            <a:br>
              <a:rPr lang="en-US" dirty="0" smtClean="0">
                <a:effectLst/>
              </a:rPr>
            </a:br>
            <a:r>
              <a:rPr lang="en-US" dirty="0" smtClean="0">
                <a:effectLst/>
              </a:rPr>
              <a:t>\</a:t>
            </a:r>
            <a:r>
              <a:rPr lang="en-US" dirty="0" err="1" smtClean="0">
                <a:effectLst/>
              </a:rPr>
              <a:t>usepackage</a:t>
            </a:r>
            <a:r>
              <a:rPr lang="en-US" dirty="0" smtClean="0">
                <a:effectLst/>
              </a:rPr>
              <a:t>[</a:t>
            </a:r>
            <a:r>
              <a:rPr lang="en-US" dirty="0" err="1" smtClean="0">
                <a:effectLst/>
              </a:rPr>
              <a:t>pdftex</a:t>
            </a:r>
            <a:r>
              <a:rPr lang="en-US" dirty="0" smtClean="0">
                <a:effectLst/>
              </a:rPr>
              <a:t>]{</a:t>
            </a:r>
            <a:r>
              <a:rPr lang="en-US" dirty="0" err="1" smtClean="0">
                <a:effectLst/>
              </a:rPr>
              <a:t>graphicx</a:t>
            </a:r>
            <a:r>
              <a:rPr lang="en-US" dirty="0" smtClean="0">
                <a:effectLst/>
              </a:rPr>
              <a:t>}</a:t>
            </a:r>
            <a:br>
              <a:rPr lang="en-US" dirty="0" smtClean="0">
                <a:effectLst/>
              </a:rPr>
            </a:br>
            <a:r>
              <a:rPr lang="en-US" dirty="0" smtClean="0">
                <a:effectLst/>
              </a:rPr>
              <a:t/>
            </a:r>
            <a:br>
              <a:rPr lang="en-US" dirty="0" smtClean="0">
                <a:effectLst/>
              </a:rPr>
            </a:br>
            <a:r>
              <a:rPr lang="en-US" dirty="0" smtClean="0">
                <a:effectLst/>
              </a:rPr>
              <a:t>\</a:t>
            </a:r>
            <a:r>
              <a:rPr lang="en-US" dirty="0" err="1" smtClean="0">
                <a:effectLst/>
              </a:rPr>
              <a:t>newcommand</a:t>
            </a:r>
            <a:r>
              <a:rPr lang="en-US" dirty="0" smtClean="0">
                <a:effectLst/>
              </a:rPr>
              <a:t>{\</a:t>
            </a:r>
            <a:r>
              <a:rPr lang="en-US" dirty="0" err="1" smtClean="0">
                <a:effectLst/>
              </a:rPr>
              <a:t>HRule</a:t>
            </a:r>
            <a:r>
              <a:rPr lang="en-US" dirty="0" smtClean="0">
                <a:effectLst/>
              </a:rPr>
              <a:t>}{\rule{\</a:t>
            </a:r>
            <a:r>
              <a:rPr lang="en-US" dirty="0" err="1" smtClean="0">
                <a:effectLst/>
              </a:rPr>
              <a:t>linewidth</a:t>
            </a:r>
            <a:r>
              <a:rPr lang="en-US" dirty="0" smtClean="0">
                <a:effectLst/>
              </a:rPr>
              <a:t>}{0.5mm}}</a:t>
            </a:r>
            <a:br>
              <a:rPr lang="en-US" dirty="0" smtClean="0">
                <a:effectLst/>
              </a:rPr>
            </a:br>
            <a:r>
              <a:rPr lang="en-US" dirty="0" smtClean="0">
                <a:effectLst/>
              </a:rPr>
              <a:t/>
            </a:r>
            <a:br>
              <a:rPr lang="en-US" dirty="0" smtClean="0">
                <a:effectLst/>
              </a:rPr>
            </a:br>
            <a:r>
              <a:rPr lang="en-US" dirty="0" smtClean="0">
                <a:effectLst/>
              </a:rPr>
              <a:t>\begin{document}</a:t>
            </a:r>
            <a:br>
              <a:rPr lang="en-US" dirty="0" smtClean="0">
                <a:effectLst/>
              </a:rPr>
            </a:br>
            <a:r>
              <a:rPr lang="en-US" dirty="0" smtClean="0">
                <a:effectLst/>
              </a:rPr>
              <a:t/>
            </a:r>
            <a:br>
              <a:rPr lang="en-US" dirty="0" smtClean="0">
                <a:effectLst/>
              </a:rPr>
            </a:br>
            <a:r>
              <a:rPr lang="en-US" dirty="0" smtClean="0">
                <a:effectLst/>
              </a:rPr>
              <a:t>\input{./</a:t>
            </a:r>
            <a:r>
              <a:rPr lang="en-US" dirty="0" err="1" smtClean="0">
                <a:effectLst/>
              </a:rPr>
              <a:t>title.tex</a:t>
            </a:r>
            <a:r>
              <a:rPr lang="en-US" dirty="0" smtClean="0">
                <a:effectLst/>
              </a:rPr>
              <a:t>}</a:t>
            </a:r>
            <a:br>
              <a:rPr lang="en-US" dirty="0" smtClean="0">
                <a:effectLst/>
              </a:rPr>
            </a:br>
            <a:r>
              <a:rPr lang="en-US" dirty="0" smtClean="0">
                <a:effectLst/>
              </a:rPr>
              <a:t>\</a:t>
            </a:r>
            <a:r>
              <a:rPr lang="en-US" dirty="0" err="1" smtClean="0">
                <a:effectLst/>
              </a:rPr>
              <a:t>tableofcontents</a:t>
            </a:r>
            <a:r>
              <a:rPr lang="en-US" dirty="0" smtClean="0">
                <a:effectLst/>
              </a:rPr>
              <a:t/>
            </a:r>
            <a:br>
              <a:rPr lang="en-US" dirty="0" smtClean="0">
                <a:effectLst/>
              </a:rPr>
            </a:br>
            <a:r>
              <a:rPr lang="en-US" dirty="0" smtClean="0">
                <a:effectLst/>
              </a:rPr>
              <a:t>...</a:t>
            </a:r>
          </a:p>
          <a:p>
            <a:endParaRPr lang="en-US" dirty="0"/>
          </a:p>
        </p:txBody>
      </p:sp>
      <p:sp>
        <p:nvSpPr>
          <p:cNvPr id="4" name="Slide Number Placeholder 3"/>
          <p:cNvSpPr>
            <a:spLocks noGrp="1"/>
          </p:cNvSpPr>
          <p:nvPr>
            <p:ph type="sldNum" sz="quarter" idx="10"/>
          </p:nvPr>
        </p:nvSpPr>
        <p:spPr/>
        <p:txBody>
          <a:bodyPr/>
          <a:lstStyle/>
          <a:p>
            <a:fld id="{CC1F8958-203E-44CC-A07F-780D91104966}" type="slidenum">
              <a:rPr lang="en-US" smtClean="0"/>
              <a:t>67</a:t>
            </a:fld>
            <a:endParaRPr lang="en-US"/>
          </a:p>
        </p:txBody>
      </p:sp>
    </p:spTree>
    <p:extLst>
      <p:ext uri="{BB962C8B-B14F-4D97-AF65-F5344CB8AC3E}">
        <p14:creationId xmlns:p14="http://schemas.microsoft.com/office/powerpoint/2010/main" val="4174275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LaTeX</a:t>
            </a:r>
            <a:r>
              <a:rPr lang="en-US" b="1" dirty="0" smtClean="0"/>
              <a:t> Files for a Book or Thesis</a:t>
            </a:r>
          </a:p>
          <a:p>
            <a:r>
              <a:rPr lang="en-US" b="1" dirty="0" smtClean="0"/>
              <a:t>http://www.math.mun.ca/~edgar/thesis.html</a:t>
            </a:r>
          </a:p>
          <a:p>
            <a:endParaRPr lang="en-US" b="1" dirty="0" smtClean="0"/>
          </a:p>
          <a:p>
            <a:r>
              <a:rPr lang="en-US" dirty="0" smtClean="0"/>
              <a:t>When I write a book or other lengthy document which contains chapters and sections, I create a master file with a name like </a:t>
            </a:r>
            <a:r>
              <a:rPr lang="en-US" i="1" dirty="0" err="1" smtClean="0"/>
              <a:t>master.tex</a:t>
            </a:r>
            <a:r>
              <a:rPr lang="en-US" dirty="0" smtClean="0"/>
              <a:t> which looks like this: </a:t>
            </a:r>
            <a:br>
              <a:rPr lang="en-US" dirty="0" smtClean="0"/>
            </a:br>
            <a:r>
              <a:rPr lang="en-US" dirty="0" smtClean="0"/>
              <a:t/>
            </a:r>
            <a:br>
              <a:rPr lang="en-US" dirty="0" smtClean="0"/>
            </a:br>
            <a:r>
              <a:rPr lang="en-US" dirty="0" smtClean="0"/>
              <a:t/>
            </a:r>
            <a:br>
              <a:rPr lang="en-US" dirty="0" smtClean="0"/>
            </a:br>
            <a:r>
              <a:rPr lang="en-US" i="1" dirty="0" smtClean="0"/>
              <a:t>\</a:t>
            </a:r>
            <a:r>
              <a:rPr lang="en-US" i="1" dirty="0" err="1" smtClean="0"/>
              <a:t>documentclass</a:t>
            </a:r>
            <a:r>
              <a:rPr lang="en-US" i="1" dirty="0" smtClean="0"/>
              <a:t>[11pt]{book} </a:t>
            </a:r>
            <a:br>
              <a:rPr lang="en-US" i="1" dirty="0" smtClean="0"/>
            </a:br>
            <a:r>
              <a:rPr lang="en-US" i="1" dirty="0" smtClean="0"/>
              <a:t>\</a:t>
            </a:r>
            <a:r>
              <a:rPr lang="en-US" i="1" dirty="0" err="1" smtClean="0"/>
              <a:t>usepackage</a:t>
            </a:r>
            <a:r>
              <a:rPr lang="en-US" i="1" dirty="0" smtClean="0"/>
              <a:t>{</a:t>
            </a:r>
            <a:r>
              <a:rPr lang="en-US" i="1" dirty="0" err="1" smtClean="0"/>
              <a:t>amsmath</a:t>
            </a:r>
            <a:r>
              <a:rPr lang="en-US" i="1" dirty="0" smtClean="0"/>
              <a:t>} %Never write a paper without using </a:t>
            </a:r>
            <a:r>
              <a:rPr lang="en-US" b="1" i="1" dirty="0" err="1" smtClean="0"/>
              <a:t>amsmath</a:t>
            </a:r>
            <a:r>
              <a:rPr lang="en-US" i="1" dirty="0" smtClean="0"/>
              <a:t> for its many new commands </a:t>
            </a:r>
            <a:br>
              <a:rPr lang="en-US" i="1" dirty="0" smtClean="0"/>
            </a:br>
            <a:r>
              <a:rPr lang="en-US" i="1" dirty="0" smtClean="0"/>
              <a:t>\</a:t>
            </a:r>
            <a:r>
              <a:rPr lang="en-US" i="1" dirty="0" err="1" smtClean="0"/>
              <a:t>usepackage</a:t>
            </a:r>
            <a:r>
              <a:rPr lang="en-US" i="1" dirty="0" smtClean="0"/>
              <a:t>{</a:t>
            </a:r>
            <a:r>
              <a:rPr lang="en-US" i="1" dirty="0" err="1" smtClean="0"/>
              <a:t>amssymb</a:t>
            </a:r>
            <a:r>
              <a:rPr lang="en-US" i="1" dirty="0" smtClean="0"/>
              <a:t>} %Some extra symbols </a:t>
            </a:r>
            <a:br>
              <a:rPr lang="en-US" i="1" dirty="0" smtClean="0"/>
            </a:br>
            <a:r>
              <a:rPr lang="en-US" i="1" dirty="0" smtClean="0"/>
              <a:t>\</a:t>
            </a:r>
            <a:r>
              <a:rPr lang="en-US" i="1" dirty="0" err="1" smtClean="0"/>
              <a:t>usepackage</a:t>
            </a:r>
            <a:r>
              <a:rPr lang="en-US" i="1" dirty="0" smtClean="0"/>
              <a:t>{</a:t>
            </a:r>
            <a:r>
              <a:rPr lang="en-US" i="1" dirty="0" err="1" smtClean="0"/>
              <a:t>makeidx</a:t>
            </a:r>
            <a:r>
              <a:rPr lang="en-US" i="1" dirty="0" smtClean="0"/>
              <a:t>} %If you want to generate an index, automatically </a:t>
            </a:r>
            <a:br>
              <a:rPr lang="en-US" i="1" dirty="0" smtClean="0"/>
            </a:br>
            <a:r>
              <a:rPr lang="en-US" i="1" dirty="0" smtClean="0"/>
              <a:t>\</a:t>
            </a:r>
            <a:r>
              <a:rPr lang="en-US" i="1" dirty="0" err="1" smtClean="0"/>
              <a:t>usepackage</a:t>
            </a:r>
            <a:r>
              <a:rPr lang="en-US" i="1" dirty="0" smtClean="0"/>
              <a:t>{</a:t>
            </a:r>
            <a:r>
              <a:rPr lang="en-US" i="1" dirty="0" err="1" smtClean="0"/>
              <a:t>graphicx</a:t>
            </a:r>
            <a:r>
              <a:rPr lang="en-US" i="1" dirty="0" smtClean="0"/>
              <a:t>} %If you want to include postscript graphics </a:t>
            </a:r>
            <a:br>
              <a:rPr lang="en-US" i="1" dirty="0" smtClean="0"/>
            </a:br>
            <a:r>
              <a:rPr lang="en-US" i="1" dirty="0" smtClean="0"/>
              <a:t>\</a:t>
            </a:r>
            <a:r>
              <a:rPr lang="en-US" i="1" dirty="0" err="1" smtClean="0"/>
              <a:t>usepackage</a:t>
            </a:r>
            <a:r>
              <a:rPr lang="en-US" i="1" dirty="0" smtClean="0"/>
              <a:t>{</a:t>
            </a:r>
            <a:r>
              <a:rPr lang="en-US" i="1" dirty="0" err="1" smtClean="0"/>
              <a:t>mystyle</a:t>
            </a:r>
            <a:r>
              <a:rPr lang="en-US" i="1" dirty="0" smtClean="0"/>
              <a:t>} %Create your own file, </a:t>
            </a:r>
            <a:r>
              <a:rPr lang="en-US" b="1" i="1" dirty="0" err="1" smtClean="0"/>
              <a:t>mystyle.sty</a:t>
            </a:r>
            <a:r>
              <a:rPr lang="en-US" i="1" dirty="0" smtClean="0"/>
              <a:t> where you put all your own </a:t>
            </a:r>
            <a:r>
              <a:rPr lang="en-US" b="1" i="1" dirty="0" smtClean="0"/>
              <a:t>\</a:t>
            </a:r>
            <a:r>
              <a:rPr lang="en-US" b="1" i="1" dirty="0" err="1" smtClean="0"/>
              <a:t>newcommand</a:t>
            </a:r>
            <a:r>
              <a:rPr lang="en-US" i="1" dirty="0" smtClean="0"/>
              <a:t> statements, for example. </a:t>
            </a:r>
            <a:br>
              <a:rPr lang="en-US" i="1" dirty="0" smtClean="0"/>
            </a:br>
            <a:r>
              <a:rPr lang="en-US" i="1" dirty="0" smtClean="0"/>
              <a:t/>
            </a:r>
            <a:br>
              <a:rPr lang="en-US" i="1" dirty="0" smtClean="0"/>
            </a:br>
            <a:r>
              <a:rPr lang="en-US" i="1" dirty="0" smtClean="0"/>
              <a:t>%\</a:t>
            </a:r>
            <a:r>
              <a:rPr lang="en-US" i="1" dirty="0" err="1" smtClean="0"/>
              <a:t>includeonly</a:t>
            </a:r>
            <a:r>
              <a:rPr lang="en-US" i="1" dirty="0" smtClean="0"/>
              <a:t>{chaptr2} %If you just want to process </a:t>
            </a:r>
            <a:r>
              <a:rPr lang="en-US" b="1" i="1" dirty="0" smtClean="0"/>
              <a:t>chaptr2.tex</a:t>
            </a:r>
            <a:r>
              <a:rPr lang="en-US" i="1" dirty="0" smtClean="0"/>
              <a:t> </a:t>
            </a:r>
            <a:br>
              <a:rPr lang="en-US" i="1" dirty="0" smtClean="0"/>
            </a:br>
            <a:r>
              <a:rPr lang="en-US" i="1" dirty="0" smtClean="0"/>
              <a:t/>
            </a:r>
            <a:br>
              <a:rPr lang="en-US" i="1" dirty="0" smtClean="0"/>
            </a:br>
            <a:r>
              <a:rPr lang="en-US" i="1" dirty="0" smtClean="0"/>
              <a:t/>
            </a:r>
            <a:br>
              <a:rPr lang="en-US" i="1" dirty="0" smtClean="0"/>
            </a:br>
            <a:r>
              <a:rPr lang="en-US" i="1" dirty="0" smtClean="0"/>
              <a:t>\begin{document} </a:t>
            </a:r>
            <a:br>
              <a:rPr lang="en-US" i="1" dirty="0" smtClean="0"/>
            </a:br>
            <a:r>
              <a:rPr lang="en-US" i="1" dirty="0" smtClean="0"/>
              <a:t/>
            </a:r>
            <a:br>
              <a:rPr lang="en-US" i="1" dirty="0" smtClean="0"/>
            </a:br>
            <a:r>
              <a:rPr lang="en-US" i="1" dirty="0" smtClean="0"/>
              <a:t>\author{E. G. </a:t>
            </a:r>
            <a:r>
              <a:rPr lang="en-US" i="1" dirty="0" err="1" smtClean="0"/>
              <a:t>Goodaire</a:t>
            </a:r>
            <a:r>
              <a:rPr lang="en-US" i="1" dirty="0" smtClean="0"/>
              <a:t>} </a:t>
            </a:r>
            <a:br>
              <a:rPr lang="en-US" i="1" dirty="0" smtClean="0"/>
            </a:br>
            <a:r>
              <a:rPr lang="en-US" i="1" dirty="0" smtClean="0"/>
              <a:t>\title{How to Write a Book} </a:t>
            </a:r>
            <a:br>
              <a:rPr lang="en-US" i="1" dirty="0" smtClean="0"/>
            </a:br>
            <a:r>
              <a:rPr lang="en-US" i="1" dirty="0" smtClean="0"/>
              <a:t>\date{May 2002} </a:t>
            </a:r>
            <a:br>
              <a:rPr lang="en-US" i="1" dirty="0" smtClean="0"/>
            </a:br>
            <a:r>
              <a:rPr lang="en-US" i="1" dirty="0" smtClean="0"/>
              <a:t/>
            </a:r>
            <a:br>
              <a:rPr lang="en-US" i="1" dirty="0" smtClean="0"/>
            </a:br>
            <a:r>
              <a:rPr lang="en-US" i="1" dirty="0" smtClean="0"/>
              <a:t>\</a:t>
            </a:r>
            <a:r>
              <a:rPr lang="en-US" i="1" dirty="0" err="1" smtClean="0"/>
              <a:t>frontmatter</a:t>
            </a:r>
            <a:r>
              <a:rPr lang="en-US" i="1" dirty="0" smtClean="0"/>
              <a:t> </a:t>
            </a:r>
            <a:br>
              <a:rPr lang="en-US" i="1" dirty="0" smtClean="0"/>
            </a:br>
            <a:r>
              <a:rPr lang="en-US" i="1" dirty="0" smtClean="0"/>
              <a:t>\</a:t>
            </a:r>
            <a:r>
              <a:rPr lang="en-US" i="1" dirty="0" err="1" smtClean="0"/>
              <a:t>tableofcontents</a:t>
            </a:r>
            <a:r>
              <a:rPr lang="en-US" i="1" dirty="0" smtClean="0"/>
              <a:t> </a:t>
            </a:r>
            <a:br>
              <a:rPr lang="en-US" i="1" dirty="0" smtClean="0"/>
            </a:br>
            <a:r>
              <a:rPr lang="en-US" i="1" dirty="0" smtClean="0"/>
              <a:t>\include{preface} </a:t>
            </a:r>
            <a:br>
              <a:rPr lang="en-US" i="1" dirty="0" smtClean="0"/>
            </a:br>
            <a:r>
              <a:rPr lang="en-US" i="1" dirty="0" smtClean="0"/>
              <a:t/>
            </a:r>
            <a:br>
              <a:rPr lang="en-US" i="1" dirty="0" smtClean="0"/>
            </a:br>
            <a:r>
              <a:rPr lang="en-US" i="1" dirty="0" smtClean="0"/>
              <a:t>\</a:t>
            </a:r>
            <a:r>
              <a:rPr lang="en-US" i="1" dirty="0" err="1" smtClean="0"/>
              <a:t>mainmatter</a:t>
            </a:r>
            <a:r>
              <a:rPr lang="en-US" i="1" dirty="0" smtClean="0"/>
              <a:t> </a:t>
            </a:r>
            <a:br>
              <a:rPr lang="en-US" i="1" dirty="0" smtClean="0"/>
            </a:br>
            <a:r>
              <a:rPr lang="en-US" i="1" dirty="0" smtClean="0"/>
              <a:t>\include{chaptr1} </a:t>
            </a:r>
            <a:br>
              <a:rPr lang="en-US" i="1" dirty="0" smtClean="0"/>
            </a:br>
            <a:r>
              <a:rPr lang="en-US" i="1" dirty="0" smtClean="0"/>
              <a:t>\include{chaptr2} </a:t>
            </a:r>
            <a:br>
              <a:rPr lang="en-US" i="1" dirty="0" smtClean="0"/>
            </a:br>
            <a:r>
              <a:rPr lang="en-US" i="1" dirty="0" smtClean="0"/>
              <a:t>\include{chaptr3} </a:t>
            </a:r>
            <a:br>
              <a:rPr lang="en-US" i="1" dirty="0" smtClean="0"/>
            </a:br>
            <a:r>
              <a:rPr lang="en-US" i="1" dirty="0" smtClean="0"/>
              <a:t>\include{chaptr4} </a:t>
            </a:r>
            <a:br>
              <a:rPr lang="en-US" i="1" dirty="0" smtClean="0"/>
            </a:br>
            <a:r>
              <a:rPr lang="en-US" i="1" dirty="0" smtClean="0"/>
              <a:t>\include{chaptr5} </a:t>
            </a:r>
            <a:br>
              <a:rPr lang="en-US" i="1" dirty="0" smtClean="0"/>
            </a:br>
            <a:r>
              <a:rPr lang="en-US" i="1" dirty="0" smtClean="0"/>
              <a:t/>
            </a:r>
            <a:br>
              <a:rPr lang="en-US" i="1" dirty="0" smtClean="0"/>
            </a:br>
            <a:r>
              <a:rPr lang="en-US" i="1" dirty="0" smtClean="0"/>
              <a:t>\</a:t>
            </a:r>
            <a:r>
              <a:rPr lang="en-US" i="1" dirty="0" err="1" smtClean="0"/>
              <a:t>backmatter</a:t>
            </a:r>
            <a:r>
              <a:rPr lang="en-US" i="1" dirty="0" smtClean="0"/>
              <a:t> </a:t>
            </a:r>
            <a:br>
              <a:rPr lang="en-US" i="1" dirty="0" smtClean="0"/>
            </a:br>
            <a:r>
              <a:rPr lang="en-US" i="1" dirty="0" smtClean="0"/>
              <a:t>\include{glossary} </a:t>
            </a:r>
            <a:br>
              <a:rPr lang="en-US" i="1" dirty="0" smtClean="0"/>
            </a:br>
            <a:r>
              <a:rPr lang="en-US" i="1" dirty="0" smtClean="0"/>
              <a:t>\include{</a:t>
            </a:r>
            <a:r>
              <a:rPr lang="en-US" i="1" dirty="0" err="1" smtClean="0"/>
              <a:t>notat</a:t>
            </a:r>
            <a:r>
              <a:rPr lang="en-US" i="1" dirty="0" smtClean="0"/>
              <a:t>} </a:t>
            </a:r>
            <a:br>
              <a:rPr lang="en-US" i="1" dirty="0" smtClean="0"/>
            </a:br>
            <a:r>
              <a:rPr lang="en-US" i="1" dirty="0" smtClean="0"/>
              <a:t>\</a:t>
            </a:r>
            <a:r>
              <a:rPr lang="en-US" i="1" dirty="0" err="1" smtClean="0"/>
              <a:t>bibliographystyle</a:t>
            </a:r>
            <a:r>
              <a:rPr lang="en-US" i="1" dirty="0" smtClean="0"/>
              <a:t>{</a:t>
            </a:r>
            <a:r>
              <a:rPr lang="en-US" i="1" dirty="0" err="1" smtClean="0"/>
              <a:t>amsalpha</a:t>
            </a:r>
            <a:r>
              <a:rPr lang="en-US" i="1" dirty="0" smtClean="0"/>
              <a:t>} %The style you want to use for references. </a:t>
            </a:r>
            <a:br>
              <a:rPr lang="en-US" i="1" dirty="0" smtClean="0"/>
            </a:br>
            <a:r>
              <a:rPr lang="en-US" i="1" dirty="0" smtClean="0"/>
              <a:t>\bibliography{</a:t>
            </a:r>
            <a:r>
              <a:rPr lang="en-US" i="1" dirty="0" err="1" smtClean="0"/>
              <a:t>mr,refs</a:t>
            </a:r>
            <a:r>
              <a:rPr lang="en-US" i="1" dirty="0" smtClean="0"/>
              <a:t>} %The files containing all the articles and books you ever referenced. </a:t>
            </a:r>
            <a:br>
              <a:rPr lang="en-US" i="1" dirty="0" smtClean="0"/>
            </a:br>
            <a:r>
              <a:rPr lang="en-US" i="1" dirty="0" smtClean="0"/>
              <a:t>\</a:t>
            </a:r>
            <a:r>
              <a:rPr lang="en-US" i="1" dirty="0" err="1" smtClean="0"/>
              <a:t>printindex</a:t>
            </a:r>
            <a:r>
              <a:rPr lang="en-US" i="1" dirty="0" smtClean="0"/>
              <a:t> %Make an index AUTOMATICALLY </a:t>
            </a:r>
            <a:br>
              <a:rPr lang="en-US" i="1" dirty="0" smtClean="0"/>
            </a:br>
            <a:r>
              <a:rPr lang="en-US" i="1" dirty="0" smtClean="0"/>
              <a:t/>
            </a:r>
            <a:br>
              <a:rPr lang="en-US" i="1" dirty="0" smtClean="0"/>
            </a:br>
            <a:r>
              <a:rPr lang="en-US" i="1" dirty="0" smtClean="0"/>
              <a:t>\end{document} ********End of </a:t>
            </a:r>
            <a:r>
              <a:rPr lang="en-US" i="1" dirty="0" err="1" smtClean="0"/>
              <a:t>master.tex</a:t>
            </a:r>
            <a:r>
              <a:rPr lang="en-US" i="1" dirty="0" smtClean="0"/>
              <a:t> </a:t>
            </a:r>
            <a:r>
              <a:rPr lang="en-US" dirty="0" smtClean="0"/>
              <a:t/>
            </a:r>
            <a:br>
              <a:rPr lang="en-US" dirty="0" smtClean="0"/>
            </a:br>
            <a:endParaRPr lang="en-US" dirty="0" smtClean="0"/>
          </a:p>
          <a:p>
            <a:r>
              <a:rPr lang="en-US" dirty="0" smtClean="0"/>
              <a:t>With a statement like </a:t>
            </a:r>
            <a:r>
              <a:rPr lang="en-US" i="1" dirty="0" smtClean="0"/>
              <a:t>\include{preface}</a:t>
            </a:r>
            <a:r>
              <a:rPr lang="en-US" dirty="0" smtClean="0"/>
              <a:t>, </a:t>
            </a:r>
            <a:r>
              <a:rPr lang="en-US" dirty="0" err="1" smtClean="0"/>
              <a:t>LaTeX</a:t>
            </a:r>
            <a:r>
              <a:rPr lang="en-US" dirty="0" smtClean="0"/>
              <a:t> looks for a file called </a:t>
            </a:r>
            <a:r>
              <a:rPr lang="en-US" i="1" dirty="0" err="1" smtClean="0"/>
              <a:t>preface.tex</a:t>
            </a:r>
            <a:r>
              <a:rPr lang="en-US" dirty="0" smtClean="0"/>
              <a:t> which is read in literally, line by line. So </a:t>
            </a:r>
            <a:r>
              <a:rPr lang="en-US" i="1" dirty="0" err="1" smtClean="0"/>
              <a:t>preface.tex</a:t>
            </a:r>
            <a:r>
              <a:rPr lang="en-US" dirty="0" smtClean="0"/>
              <a:t> might look like: </a:t>
            </a:r>
            <a:br>
              <a:rPr lang="en-US" dirty="0" smtClean="0"/>
            </a:br>
            <a:r>
              <a:rPr lang="en-US" dirty="0" smtClean="0"/>
              <a:t/>
            </a:r>
            <a:br>
              <a:rPr lang="en-US" dirty="0" smtClean="0"/>
            </a:br>
            <a:r>
              <a:rPr lang="en-US" i="1" dirty="0" smtClean="0"/>
              <a:t>This is the preface to my book. It is a wonderful book which I hope many people will read. </a:t>
            </a:r>
            <a:r>
              <a:rPr lang="en-US" dirty="0" smtClean="0"/>
              <a:t/>
            </a:r>
            <a:br>
              <a:rPr lang="en-US" dirty="0" smtClean="0"/>
            </a:br>
            <a:endParaRPr lang="en-US" dirty="0" smtClean="0"/>
          </a:p>
          <a:p>
            <a:r>
              <a:rPr lang="en-US" dirty="0" smtClean="0"/>
              <a:t>Note: No </a:t>
            </a:r>
            <a:r>
              <a:rPr lang="en-US" i="1" dirty="0" smtClean="0"/>
              <a:t>\begin{document}</a:t>
            </a:r>
            <a:r>
              <a:rPr lang="en-US" dirty="0" smtClean="0"/>
              <a:t> or </a:t>
            </a:r>
            <a:r>
              <a:rPr lang="en-US" i="1" dirty="0" smtClean="0"/>
              <a:t>\end{document}</a:t>
            </a:r>
            <a:r>
              <a:rPr lang="en-US" dirty="0" smtClean="0"/>
              <a:t>. You already have these in </a:t>
            </a:r>
            <a:r>
              <a:rPr lang="en-US" i="1" dirty="0" err="1" smtClean="0"/>
              <a:t>master.tex</a:t>
            </a:r>
            <a:r>
              <a:rPr lang="en-US" dirty="0" smtClean="0"/>
              <a:t>. </a:t>
            </a:r>
            <a:br>
              <a:rPr lang="en-US" dirty="0" smtClean="0"/>
            </a:br>
            <a:endParaRPr lang="en-US" dirty="0" smtClean="0"/>
          </a:p>
          <a:p>
            <a:r>
              <a:rPr lang="en-US" dirty="0" smtClean="0"/>
              <a:t>My file </a:t>
            </a:r>
            <a:r>
              <a:rPr lang="en-US" i="1" dirty="0" smtClean="0"/>
              <a:t>chaptr1.tex</a:t>
            </a:r>
            <a:r>
              <a:rPr lang="en-US" dirty="0" smtClean="0"/>
              <a:t> looks like this </a:t>
            </a:r>
            <a:br>
              <a:rPr lang="en-US" dirty="0" smtClean="0"/>
            </a:br>
            <a:r>
              <a:rPr lang="en-US" i="1" dirty="0" smtClean="0"/>
              <a:t/>
            </a:r>
            <a:br>
              <a:rPr lang="en-US" i="1" dirty="0" smtClean="0"/>
            </a:br>
            <a:r>
              <a:rPr lang="en-US" i="1" dirty="0" smtClean="0"/>
              <a:t>\chapter{Alternative Rings} </a:t>
            </a:r>
            <a:br>
              <a:rPr lang="en-US" i="1" dirty="0" smtClean="0"/>
            </a:br>
            <a:r>
              <a:rPr lang="en-US" i="1" dirty="0" smtClean="0"/>
              <a:t>\label{</a:t>
            </a:r>
            <a:r>
              <a:rPr lang="en-US" i="1" dirty="0" err="1" smtClean="0"/>
              <a:t>altrings</a:t>
            </a:r>
            <a:r>
              <a:rPr lang="en-US" i="1" dirty="0" smtClean="0"/>
              <a:t>} % So I can </a:t>
            </a:r>
            <a:r>
              <a:rPr lang="en-US" b="1" i="1" dirty="0" smtClean="0"/>
              <a:t>\ref{</a:t>
            </a:r>
            <a:r>
              <a:rPr lang="en-US" b="1" i="1" dirty="0" err="1" smtClean="0"/>
              <a:t>altrings</a:t>
            </a:r>
            <a:r>
              <a:rPr lang="en-US" b="1" i="1" dirty="0" smtClean="0"/>
              <a:t>}</a:t>
            </a:r>
            <a:r>
              <a:rPr lang="en-US" i="1" dirty="0" smtClean="0"/>
              <a:t> later. </a:t>
            </a:r>
            <a:br>
              <a:rPr lang="en-US" i="1" dirty="0" smtClean="0"/>
            </a:br>
            <a:r>
              <a:rPr lang="en-US" i="1" dirty="0" smtClean="0"/>
              <a:t>\section{Definitions} </a:t>
            </a:r>
            <a:br>
              <a:rPr lang="en-US" i="1" dirty="0" smtClean="0"/>
            </a:br>
            <a:r>
              <a:rPr lang="en-US" i="1" dirty="0" smtClean="0"/>
              <a:t>\label{</a:t>
            </a:r>
            <a:r>
              <a:rPr lang="en-US" i="1" dirty="0" err="1" smtClean="0"/>
              <a:t>defs</a:t>
            </a:r>
            <a:r>
              <a:rPr lang="en-US" i="1" dirty="0" smtClean="0"/>
              <a:t>} </a:t>
            </a:r>
            <a:br>
              <a:rPr lang="en-US" i="1" dirty="0" smtClean="0"/>
            </a:br>
            <a:r>
              <a:rPr lang="en-US" i="1" dirty="0" smtClean="0"/>
              <a:t>\input{chap1/sec11} </a:t>
            </a:r>
            <a:br>
              <a:rPr lang="en-US" i="1" dirty="0" smtClean="0"/>
            </a:br>
            <a:r>
              <a:rPr lang="en-US" i="1" dirty="0" smtClean="0"/>
              <a:t>\section{The </a:t>
            </a:r>
            <a:r>
              <a:rPr lang="en-US" i="1" dirty="0" err="1" smtClean="0"/>
              <a:t>Cayley</a:t>
            </a:r>
            <a:r>
              <a:rPr lang="en-US" i="1" dirty="0" smtClean="0"/>
              <a:t> Numbers} </a:t>
            </a:r>
            <a:br>
              <a:rPr lang="en-US" i="1" dirty="0" smtClean="0"/>
            </a:br>
            <a:r>
              <a:rPr lang="en-US" i="1" dirty="0" smtClean="0"/>
              <a:t>\label{</a:t>
            </a:r>
            <a:r>
              <a:rPr lang="en-US" i="1" dirty="0" err="1" smtClean="0"/>
              <a:t>cayley</a:t>
            </a:r>
            <a:r>
              <a:rPr lang="en-US" i="1" dirty="0" smtClean="0"/>
              <a:t>} </a:t>
            </a:r>
            <a:br>
              <a:rPr lang="en-US" i="1" dirty="0" smtClean="0"/>
            </a:br>
            <a:r>
              <a:rPr lang="en-US" i="1" dirty="0" smtClean="0"/>
              <a:t>\input{chap1/sec12} </a:t>
            </a:r>
            <a:br>
              <a:rPr lang="en-US" i="1" dirty="0" smtClean="0"/>
            </a:br>
            <a:r>
              <a:rPr lang="en-US" i="1" dirty="0" smtClean="0"/>
              <a:t>\section{Zorn's Vector Matrix Algebra} </a:t>
            </a:r>
            <a:br>
              <a:rPr lang="en-US" i="1" dirty="0" smtClean="0"/>
            </a:br>
            <a:r>
              <a:rPr lang="en-US" i="1" dirty="0" smtClean="0"/>
              <a:t>\label{</a:t>
            </a:r>
            <a:r>
              <a:rPr lang="en-US" i="1" dirty="0" err="1" smtClean="0"/>
              <a:t>zorn</a:t>
            </a:r>
            <a:r>
              <a:rPr lang="en-US" i="1" dirty="0" smtClean="0"/>
              <a:t>} </a:t>
            </a:r>
            <a:r>
              <a:rPr lang="en-US" dirty="0" smtClean="0"/>
              <a:t/>
            </a:r>
            <a:br>
              <a:rPr lang="en-US" dirty="0" smtClean="0"/>
            </a:br>
            <a:endParaRPr lang="en-US" dirty="0" smtClean="0"/>
          </a:p>
          <a:p>
            <a:r>
              <a:rPr lang="en-US" dirty="0" smtClean="0"/>
              <a:t>When </a:t>
            </a:r>
            <a:r>
              <a:rPr lang="en-US" dirty="0" err="1" smtClean="0"/>
              <a:t>LaTeX</a:t>
            </a:r>
            <a:r>
              <a:rPr lang="en-US" dirty="0" smtClean="0"/>
              <a:t> sees a line like </a:t>
            </a:r>
            <a:r>
              <a:rPr lang="en-US" i="1" dirty="0" smtClean="0"/>
              <a:t>\input{chap1/sec11}</a:t>
            </a:r>
            <a:r>
              <a:rPr lang="en-US" dirty="0" smtClean="0"/>
              <a:t>, it looks for the file </a:t>
            </a:r>
            <a:r>
              <a:rPr lang="en-US" i="1" dirty="0" smtClean="0"/>
              <a:t>sec11.tex</a:t>
            </a:r>
            <a:r>
              <a:rPr lang="en-US" dirty="0" smtClean="0"/>
              <a:t> in the directory chap1 and inputs this file line by line into </a:t>
            </a:r>
            <a:r>
              <a:rPr lang="en-US" i="1" dirty="0" err="1" smtClean="0"/>
              <a:t>master.tex</a:t>
            </a:r>
            <a:r>
              <a:rPr lang="en-US" dirty="0" smtClean="0"/>
              <a:t>. (The file </a:t>
            </a:r>
            <a:r>
              <a:rPr lang="en-US" i="1" dirty="0" smtClean="0"/>
              <a:t>sec11.tex</a:t>
            </a:r>
            <a:r>
              <a:rPr lang="en-US" dirty="0" smtClean="0"/>
              <a:t> is the contents of my Section 1.1 of my book.) Again, don't use </a:t>
            </a:r>
            <a:r>
              <a:rPr lang="en-US" i="1" dirty="0" smtClean="0"/>
              <a:t>\begin{document}</a:t>
            </a:r>
            <a:r>
              <a:rPr lang="en-US" dirty="0" smtClean="0"/>
              <a:t> or </a:t>
            </a:r>
            <a:r>
              <a:rPr lang="en-US" i="1" dirty="0" smtClean="0"/>
              <a:t>\end{document}</a:t>
            </a:r>
            <a:r>
              <a:rPr lang="en-US" dirty="0" smtClean="0"/>
              <a:t>: </a:t>
            </a:r>
            <a:r>
              <a:rPr lang="en-US" i="1" dirty="0" smtClean="0"/>
              <a:t>sec11.tex</a:t>
            </a:r>
            <a:r>
              <a:rPr lang="en-US" dirty="0" smtClean="0"/>
              <a:t> should contain just the exposition of this section. </a:t>
            </a:r>
            <a:br>
              <a:rPr lang="en-US" dirty="0" smtClean="0"/>
            </a:br>
            <a:endParaRPr lang="en-US" dirty="0" smtClean="0"/>
          </a:p>
          <a:p>
            <a:r>
              <a:rPr lang="en-US" dirty="0" smtClean="0"/>
              <a:t>Finally, a couple of comments about </a:t>
            </a:r>
            <a:r>
              <a:rPr lang="en-US" b="1" dirty="0" smtClean="0"/>
              <a:t>bibliographies</a:t>
            </a:r>
            <a:r>
              <a:rPr lang="en-US" dirty="0" smtClean="0"/>
              <a:t>. Especially near the start of your careers, when you start writing papers and theses, I advise you </a:t>
            </a:r>
            <a:r>
              <a:rPr lang="en-US" b="1" dirty="0" smtClean="0"/>
              <a:t>strongly</a:t>
            </a:r>
            <a:r>
              <a:rPr lang="en-US" dirty="0" smtClean="0"/>
              <a:t> to create a file called </a:t>
            </a:r>
            <a:r>
              <a:rPr lang="en-US" i="1" dirty="0" err="1" smtClean="0"/>
              <a:t>refs.bib</a:t>
            </a:r>
            <a:r>
              <a:rPr lang="en-US" dirty="0" smtClean="0"/>
              <a:t> which contains like this: </a:t>
            </a:r>
            <a:br>
              <a:rPr lang="en-US" dirty="0" smtClean="0"/>
            </a:br>
            <a:r>
              <a:rPr lang="en-US" dirty="0" smtClean="0"/>
              <a:t/>
            </a:r>
            <a:br>
              <a:rPr lang="en-US" dirty="0" smtClean="0"/>
            </a:br>
            <a:r>
              <a:rPr lang="en-US" i="1" dirty="0" smtClean="0"/>
              <a:t/>
            </a:r>
            <a:br>
              <a:rPr lang="en-US" i="1" dirty="0" smtClean="0"/>
            </a:br>
            <a:r>
              <a:rPr lang="en-US" i="1" dirty="0" smtClean="0"/>
              <a:t>@ARTICLE{EGG:96a, %A code of your own making by which you refer to this paper </a:t>
            </a:r>
            <a:br>
              <a:rPr lang="en-US" i="1" dirty="0" smtClean="0"/>
            </a:br>
            <a:r>
              <a:rPr lang="en-US" i="1" dirty="0" smtClean="0"/>
              <a:t>AUTHOR = "Edgar G. </a:t>
            </a:r>
            <a:r>
              <a:rPr lang="en-US" i="1" dirty="0" err="1" smtClean="0"/>
              <a:t>Goodaire</a:t>
            </a:r>
            <a:r>
              <a:rPr lang="en-US" i="1" dirty="0" smtClean="0"/>
              <a:t> and D. A. Robinson", </a:t>
            </a:r>
            <a:br>
              <a:rPr lang="en-US" i="1" dirty="0" smtClean="0"/>
            </a:br>
            <a:r>
              <a:rPr lang="en-US" i="1" dirty="0" smtClean="0"/>
              <a:t>TITLE = "A construction of loops which admit right alternative loop rings", </a:t>
            </a:r>
            <a:br>
              <a:rPr lang="en-US" i="1" dirty="0" smtClean="0"/>
            </a:br>
            <a:r>
              <a:rPr lang="en-US" i="1" dirty="0" smtClean="0"/>
              <a:t>JOURNAL = RESUM, %RESUM is defined in </a:t>
            </a:r>
            <a:r>
              <a:rPr lang="en-US" i="1" dirty="0" err="1" smtClean="0"/>
              <a:t>mr.bib</a:t>
            </a:r>
            <a:r>
              <a:rPr lang="en-US" i="1" dirty="0" smtClean="0"/>
              <a:t>; it expands to an official journal name </a:t>
            </a:r>
            <a:br>
              <a:rPr lang="en-US" i="1" dirty="0" smtClean="0"/>
            </a:br>
            <a:r>
              <a:rPr lang="en-US" i="1" dirty="0" smtClean="0"/>
              <a:t>YEAR = {1996}, </a:t>
            </a:r>
            <a:br>
              <a:rPr lang="en-US" i="1" dirty="0" smtClean="0"/>
            </a:br>
            <a:r>
              <a:rPr lang="en-US" i="1" dirty="0" smtClean="0"/>
              <a:t>VOLUME = {59}, </a:t>
            </a:r>
            <a:br>
              <a:rPr lang="en-US" i="1" dirty="0" smtClean="0"/>
            </a:br>
            <a:r>
              <a:rPr lang="en-US" i="1" dirty="0" smtClean="0"/>
              <a:t>PAGES = {56--62} } </a:t>
            </a:r>
            <a:br>
              <a:rPr lang="en-US" i="1" dirty="0" smtClean="0"/>
            </a:br>
            <a:r>
              <a:rPr lang="en-US" i="1" dirty="0" smtClean="0"/>
              <a:t/>
            </a:r>
            <a:br>
              <a:rPr lang="en-US" i="1" dirty="0" smtClean="0"/>
            </a:br>
            <a:r>
              <a:rPr lang="en-US" i="1" dirty="0" smtClean="0"/>
              <a:t>@UNPUBLISHED{EGG:98, </a:t>
            </a:r>
            <a:br>
              <a:rPr lang="en-US" i="1" dirty="0" smtClean="0"/>
            </a:br>
            <a:r>
              <a:rPr lang="en-US" i="1" dirty="0" smtClean="0"/>
              <a:t>AUTHOR = "Edgar G. </a:t>
            </a:r>
            <a:r>
              <a:rPr lang="en-US" i="1" dirty="0" err="1" smtClean="0"/>
              <a:t>Goodaire</a:t>
            </a:r>
            <a:r>
              <a:rPr lang="en-US" i="1" dirty="0" smtClean="0"/>
              <a:t> and D. A. Robinson", </a:t>
            </a:r>
            <a:br>
              <a:rPr lang="en-US" i="1" dirty="0" smtClean="0"/>
            </a:br>
            <a:r>
              <a:rPr lang="en-US" i="1" dirty="0" smtClean="0"/>
              <a:t>TITLE = "Commutative alternative rings: A construction", </a:t>
            </a:r>
            <a:br>
              <a:rPr lang="en-US" i="1" dirty="0" smtClean="0"/>
            </a:br>
            <a:r>
              <a:rPr lang="en-US" i="1" dirty="0" smtClean="0"/>
              <a:t>NOTE = "preprint" </a:t>
            </a:r>
            <a:br>
              <a:rPr lang="en-US" i="1" dirty="0" smtClean="0"/>
            </a:br>
            <a:r>
              <a:rPr lang="en-US" i="1" dirty="0" smtClean="0"/>
              <a:t/>
            </a:r>
            <a:br>
              <a:rPr lang="en-US" i="1" dirty="0" smtClean="0"/>
            </a:br>
            <a:r>
              <a:rPr lang="en-US" i="1" dirty="0" smtClean="0"/>
              <a:t>@BOOK{EGG:99a, </a:t>
            </a:r>
            <a:br>
              <a:rPr lang="en-US" i="1" dirty="0" smtClean="0"/>
            </a:br>
            <a:r>
              <a:rPr lang="en-US" i="1" dirty="0" smtClean="0"/>
              <a:t>AUTHOR = "Edgar G. </a:t>
            </a:r>
            <a:r>
              <a:rPr lang="en-US" i="1" dirty="0" err="1" smtClean="0"/>
              <a:t>Goodaire</a:t>
            </a:r>
            <a:r>
              <a:rPr lang="en-US" i="1" dirty="0" smtClean="0"/>
              <a:t> and Sean May and </a:t>
            </a:r>
            <a:r>
              <a:rPr lang="en-US" i="1" dirty="0" err="1" smtClean="0"/>
              <a:t>Maitreyi</a:t>
            </a:r>
            <a:r>
              <a:rPr lang="en-US" i="1" dirty="0" smtClean="0"/>
              <a:t> Raman", </a:t>
            </a:r>
            <a:br>
              <a:rPr lang="en-US" i="1" dirty="0" smtClean="0"/>
            </a:br>
            <a:r>
              <a:rPr lang="en-US" i="1" dirty="0" smtClean="0"/>
              <a:t>TITLE = "The {M}</a:t>
            </a:r>
            <a:r>
              <a:rPr lang="en-US" i="1" dirty="0" err="1" smtClean="0"/>
              <a:t>oufang</a:t>
            </a:r>
            <a:r>
              <a:rPr lang="en-US" i="1" dirty="0" smtClean="0"/>
              <a:t> Loops of Order less than $64$", </a:t>
            </a:r>
            <a:br>
              <a:rPr lang="en-US" i="1" dirty="0" smtClean="0"/>
            </a:br>
            <a:r>
              <a:rPr lang="en-US" i="1" dirty="0" smtClean="0"/>
              <a:t>PUBLISHER = "Nova Science Publishers, Inc.", </a:t>
            </a:r>
            <a:br>
              <a:rPr lang="en-US" i="1" dirty="0" smtClean="0"/>
            </a:br>
            <a:r>
              <a:rPr lang="en-US" i="1" dirty="0" smtClean="0"/>
              <a:t>ADDRESS = "Commack, New York", </a:t>
            </a:r>
            <a:br>
              <a:rPr lang="en-US" i="1" dirty="0" smtClean="0"/>
            </a:br>
            <a:r>
              <a:rPr lang="en-US" i="1" dirty="0" smtClean="0"/>
              <a:t>YEAR = {1999} </a:t>
            </a:r>
            <a:r>
              <a:rPr lang="en-US" dirty="0" smtClean="0"/>
              <a:t/>
            </a:r>
            <a:br>
              <a:rPr lang="en-US" dirty="0" smtClean="0"/>
            </a:br>
            <a:endParaRPr lang="en-US" dirty="0" smtClean="0"/>
          </a:p>
          <a:p>
            <a:r>
              <a:rPr lang="en-US" dirty="0" smtClean="0"/>
              <a:t>Each time you want to reference something, if it is not in your </a:t>
            </a:r>
            <a:r>
              <a:rPr lang="en-US" i="1" dirty="0" err="1" smtClean="0"/>
              <a:t>refs.bib</a:t>
            </a:r>
            <a:r>
              <a:rPr lang="en-US" dirty="0" smtClean="0"/>
              <a:t>, you must add, with formatting as above. </a:t>
            </a:r>
            <a:r>
              <a:rPr lang="en-US" b="1" dirty="0" smtClean="0"/>
              <a:t>YOU DO THIS ONLY ONCE IN YOUR LIFE</a:t>
            </a:r>
            <a:r>
              <a:rPr lang="en-US" dirty="0" smtClean="0"/>
              <a:t>. Ever thereafter, if you want to reference </a:t>
            </a:r>
            <a:r>
              <a:rPr lang="en-US" dirty="0" err="1" smtClean="0"/>
              <a:t>Goodaire</a:t>
            </a:r>
            <a:r>
              <a:rPr lang="en-US" dirty="0" smtClean="0"/>
              <a:t> and Robinson in your paper, you write </a:t>
            </a:r>
            <a:r>
              <a:rPr lang="en-US" i="1" dirty="0" smtClean="0"/>
              <a:t>\cite{EGG:96a}</a:t>
            </a:r>
            <a:r>
              <a:rPr lang="en-US" dirty="0" smtClean="0"/>
              <a:t>. After you </a:t>
            </a:r>
            <a:r>
              <a:rPr lang="en-US" i="1" dirty="0" smtClean="0"/>
              <a:t>latex </a:t>
            </a:r>
            <a:r>
              <a:rPr lang="en-US" i="1" dirty="0" err="1" smtClean="0"/>
              <a:t>master.tex</a:t>
            </a:r>
            <a:r>
              <a:rPr lang="en-US" dirty="0" smtClean="0"/>
              <a:t>, you </a:t>
            </a:r>
            <a:r>
              <a:rPr lang="en-US" i="1" dirty="0" err="1" smtClean="0"/>
              <a:t>bibtex</a:t>
            </a:r>
            <a:r>
              <a:rPr lang="en-US" i="1" dirty="0" smtClean="0"/>
              <a:t> </a:t>
            </a:r>
            <a:r>
              <a:rPr lang="en-US" i="1" dirty="0" err="1" smtClean="0"/>
              <a:t>master.tex</a:t>
            </a:r>
            <a:r>
              <a:rPr lang="en-US" dirty="0" smtClean="0"/>
              <a:t>. At this point, the </a:t>
            </a:r>
            <a:r>
              <a:rPr lang="en-US" dirty="0" err="1" smtClean="0"/>
              <a:t>bibtex</a:t>
            </a:r>
            <a:r>
              <a:rPr lang="en-US" dirty="0" smtClean="0"/>
              <a:t> program will go into your </a:t>
            </a:r>
            <a:r>
              <a:rPr lang="en-US" i="1" dirty="0" err="1" smtClean="0"/>
              <a:t>refs.bib</a:t>
            </a:r>
            <a:r>
              <a:rPr lang="en-US" dirty="0" smtClean="0"/>
              <a:t> file and pull into your paper or book just those references which you require in your current work. Run </a:t>
            </a:r>
            <a:r>
              <a:rPr lang="en-US" i="1" dirty="0" smtClean="0"/>
              <a:t>latex </a:t>
            </a:r>
            <a:r>
              <a:rPr lang="en-US" i="1" dirty="0" err="1" smtClean="0"/>
              <a:t>master.tex</a:t>
            </a:r>
            <a:r>
              <a:rPr lang="en-US" dirty="0" smtClean="0"/>
              <a:t> once (or twice) more and look at the output. Your references will be numbered and alphabetized automatically and all the references in your exposition will be just as you want them. </a:t>
            </a:r>
          </a:p>
          <a:p>
            <a:r>
              <a:rPr lang="en-US" dirty="0" smtClean="0"/>
              <a:t>The file </a:t>
            </a:r>
            <a:r>
              <a:rPr lang="en-US" i="1" dirty="0" err="1" smtClean="0"/>
              <a:t>mr.bib</a:t>
            </a:r>
            <a:r>
              <a:rPr lang="en-US" dirty="0" smtClean="0"/>
              <a:t> is a short version of </a:t>
            </a:r>
            <a:r>
              <a:rPr lang="en-US" i="1" dirty="0" err="1" smtClean="0"/>
              <a:t>mrabbrev.bib</a:t>
            </a:r>
            <a:r>
              <a:rPr lang="en-US" dirty="0" smtClean="0"/>
              <a:t>, which is available from the AMS (if it isn't on our own systems). It's a list of all official abbreviations for journals and is invaluable. </a:t>
            </a:r>
            <a:br>
              <a:rPr lang="en-US" dirty="0" smtClean="0"/>
            </a:br>
            <a:endParaRPr lang="en-US" dirty="0" smtClean="0"/>
          </a:p>
          <a:p>
            <a:r>
              <a:rPr lang="en-US" dirty="0" smtClean="0"/>
              <a:t>The command </a:t>
            </a:r>
            <a:r>
              <a:rPr lang="en-US" i="1" dirty="0" smtClean="0"/>
              <a:t>\</a:t>
            </a:r>
            <a:r>
              <a:rPr lang="en-US" i="1" dirty="0" err="1" smtClean="0"/>
              <a:t>bibliographstyle</a:t>
            </a:r>
            <a:r>
              <a:rPr lang="en-US" i="1" dirty="0" smtClean="0"/>
              <a:t>{</a:t>
            </a:r>
            <a:r>
              <a:rPr lang="en-US" i="1" dirty="0" err="1" smtClean="0"/>
              <a:t>amsalpha</a:t>
            </a:r>
            <a:r>
              <a:rPr lang="en-US" i="1" dirty="0" smtClean="0"/>
              <a:t>}</a:t>
            </a:r>
            <a:r>
              <a:rPr lang="en-US" dirty="0" smtClean="0"/>
              <a:t> asks </a:t>
            </a:r>
            <a:r>
              <a:rPr lang="en-US" dirty="0" err="1" smtClean="0"/>
              <a:t>bibtex</a:t>
            </a:r>
            <a:r>
              <a:rPr lang="en-US" dirty="0" smtClean="0"/>
              <a:t> to use the </a:t>
            </a:r>
            <a:r>
              <a:rPr lang="en-US" dirty="0" err="1" smtClean="0"/>
              <a:t>amsalpha</a:t>
            </a:r>
            <a:r>
              <a:rPr lang="en-US" dirty="0" smtClean="0"/>
              <a:t> style. There are numerous other possibilities. Many book publishers have their own. There is much </a:t>
            </a:r>
            <a:r>
              <a:rPr lang="en-US" dirty="0" err="1" smtClean="0"/>
              <a:t>much</a:t>
            </a:r>
            <a:r>
              <a:rPr lang="en-US" dirty="0" smtClean="0"/>
              <a:t> more to all this than I can outline here. I do urge you, however, to read the sections in </a:t>
            </a:r>
            <a:r>
              <a:rPr lang="en-US" dirty="0" err="1" smtClean="0"/>
              <a:t>Lamport's</a:t>
            </a:r>
            <a:r>
              <a:rPr lang="en-US" dirty="0" smtClean="0"/>
              <a:t> book which deal with bibliographies (and making your index). Good luck. </a:t>
            </a:r>
          </a:p>
          <a:p>
            <a:endParaRPr lang="en-US" dirty="0"/>
          </a:p>
        </p:txBody>
      </p:sp>
      <p:sp>
        <p:nvSpPr>
          <p:cNvPr id="4" name="Slide Number Placeholder 3"/>
          <p:cNvSpPr>
            <a:spLocks noGrp="1"/>
          </p:cNvSpPr>
          <p:nvPr>
            <p:ph type="sldNum" sz="quarter" idx="10"/>
          </p:nvPr>
        </p:nvSpPr>
        <p:spPr/>
        <p:txBody>
          <a:bodyPr/>
          <a:lstStyle/>
          <a:p>
            <a:fld id="{CC1F8958-203E-44CC-A07F-780D91104966}" type="slidenum">
              <a:rPr lang="en-US" smtClean="0"/>
              <a:t>68</a:t>
            </a:fld>
            <a:endParaRPr lang="en-US"/>
          </a:p>
        </p:txBody>
      </p:sp>
    </p:spTree>
    <p:extLst>
      <p:ext uri="{BB962C8B-B14F-4D97-AF65-F5344CB8AC3E}">
        <p14:creationId xmlns:p14="http://schemas.microsoft.com/office/powerpoint/2010/main" val="23259929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8D7E9-D816-4A2A-A486-4D8BA909782A}" type="slidenum">
              <a:rPr lang="en-US" smtClean="0"/>
              <a:t>69</a:t>
            </a:fld>
            <a:endParaRPr lang="en-US"/>
          </a:p>
        </p:txBody>
      </p:sp>
    </p:spTree>
    <p:extLst>
      <p:ext uri="{BB962C8B-B14F-4D97-AF65-F5344CB8AC3E}">
        <p14:creationId xmlns:p14="http://schemas.microsoft.com/office/powerpoint/2010/main" val="20481243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8D7E9-D816-4A2A-A486-4D8BA909782A}" type="slidenum">
              <a:rPr lang="en-US" smtClean="0"/>
              <a:t>70</a:t>
            </a:fld>
            <a:endParaRPr lang="en-US"/>
          </a:p>
        </p:txBody>
      </p:sp>
    </p:spTree>
    <p:extLst>
      <p:ext uri="{BB962C8B-B14F-4D97-AF65-F5344CB8AC3E}">
        <p14:creationId xmlns:p14="http://schemas.microsoft.com/office/powerpoint/2010/main" val="14591477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8D7E9-D816-4A2A-A486-4D8BA909782A}" type="slidenum">
              <a:rPr lang="en-US" smtClean="0"/>
              <a:t>71</a:t>
            </a:fld>
            <a:endParaRPr lang="en-US"/>
          </a:p>
        </p:txBody>
      </p:sp>
    </p:spTree>
    <p:extLst>
      <p:ext uri="{BB962C8B-B14F-4D97-AF65-F5344CB8AC3E}">
        <p14:creationId xmlns:p14="http://schemas.microsoft.com/office/powerpoint/2010/main" val="14591477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8D7E9-D816-4A2A-A486-4D8BA909782A}" type="slidenum">
              <a:rPr lang="en-US" smtClean="0"/>
              <a:t>73</a:t>
            </a:fld>
            <a:endParaRPr lang="en-US"/>
          </a:p>
        </p:txBody>
      </p:sp>
    </p:spTree>
    <p:extLst>
      <p:ext uri="{BB962C8B-B14F-4D97-AF65-F5344CB8AC3E}">
        <p14:creationId xmlns:p14="http://schemas.microsoft.com/office/powerpoint/2010/main" val="19009949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8D7E9-D816-4A2A-A486-4D8BA909782A}" type="slidenum">
              <a:rPr lang="en-US" smtClean="0"/>
              <a:t>74</a:t>
            </a:fld>
            <a:endParaRPr lang="en-US"/>
          </a:p>
        </p:txBody>
      </p:sp>
    </p:spTree>
    <p:extLst>
      <p:ext uri="{BB962C8B-B14F-4D97-AF65-F5344CB8AC3E}">
        <p14:creationId xmlns:p14="http://schemas.microsoft.com/office/powerpoint/2010/main" val="42473932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8D7E9-D816-4A2A-A486-4D8BA909782A}" type="slidenum">
              <a:rPr lang="en-US" smtClean="0"/>
              <a:t>75</a:t>
            </a:fld>
            <a:endParaRPr lang="en-US"/>
          </a:p>
        </p:txBody>
      </p:sp>
    </p:spTree>
    <p:extLst>
      <p:ext uri="{BB962C8B-B14F-4D97-AF65-F5344CB8AC3E}">
        <p14:creationId xmlns:p14="http://schemas.microsoft.com/office/powerpoint/2010/main" val="231765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C1F8958-203E-44CC-A07F-780D91104966}" type="slidenum">
              <a:rPr lang="en-US" smtClean="0"/>
              <a:t>12</a:t>
            </a:fld>
            <a:endParaRPr lang="en-US"/>
          </a:p>
        </p:txBody>
      </p:sp>
    </p:spTree>
    <p:extLst>
      <p:ext uri="{BB962C8B-B14F-4D97-AF65-F5344CB8AC3E}">
        <p14:creationId xmlns:p14="http://schemas.microsoft.com/office/powerpoint/2010/main" val="130445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0"/>
              </a:spcBef>
            </a:pPr>
            <a:r>
              <a:rPr lang="en-US" dirty="0" smtClean="0"/>
              <a:t>The error messages are pretty explicit</a:t>
            </a:r>
          </a:p>
          <a:p>
            <a:pPr>
              <a:lnSpc>
                <a:spcPct val="150000"/>
              </a:lnSpc>
              <a:spcBef>
                <a:spcPts val="0"/>
              </a:spcBef>
            </a:pPr>
            <a:r>
              <a:rPr lang="en-US" dirty="0" smtClean="0"/>
              <a:t>The most common errors are:</a:t>
            </a:r>
          </a:p>
          <a:p>
            <a:pPr lvl="1">
              <a:lnSpc>
                <a:spcPct val="150000"/>
              </a:lnSpc>
              <a:spcBef>
                <a:spcPts val="0"/>
              </a:spcBef>
            </a:pPr>
            <a:r>
              <a:rPr lang="en-US" dirty="0" smtClean="0"/>
              <a:t>Non-symmetric delimiters , e.g.  {</a:t>
            </a:r>
          </a:p>
          <a:p>
            <a:pPr lvl="1">
              <a:lnSpc>
                <a:spcPct val="150000"/>
              </a:lnSpc>
              <a:spcBef>
                <a:spcPts val="0"/>
              </a:spcBef>
            </a:pPr>
            <a:r>
              <a:rPr lang="en-US" dirty="0" smtClean="0"/>
              <a:t>Mistyped commands, e.g. </a:t>
            </a:r>
            <a:r>
              <a:rPr lang="en-US" i="1" dirty="0" smtClean="0"/>
              <a:t>\begin{</a:t>
            </a:r>
            <a:r>
              <a:rPr lang="en-US" i="1" dirty="0" err="1" smtClean="0"/>
              <a:t>centre</a:t>
            </a:r>
            <a:r>
              <a:rPr lang="en-US" i="1" dirty="0" smtClean="0"/>
              <a:t>}</a:t>
            </a:r>
          </a:p>
          <a:p>
            <a:pPr lvl="1">
              <a:lnSpc>
                <a:spcPct val="150000"/>
              </a:lnSpc>
              <a:spcBef>
                <a:spcPts val="0"/>
              </a:spcBef>
            </a:pPr>
            <a:r>
              <a:rPr lang="en-US" dirty="0" smtClean="0"/>
              <a:t>Blank line in a equation environment</a:t>
            </a:r>
          </a:p>
          <a:p>
            <a:pPr lvl="1">
              <a:lnSpc>
                <a:spcPct val="150000"/>
              </a:lnSpc>
              <a:spcBef>
                <a:spcPts val="0"/>
              </a:spcBef>
            </a:pPr>
            <a:r>
              <a:rPr lang="en-US" dirty="0" smtClean="0"/>
              <a:t>Incorrect specification of special characters, e.g. % without \</a:t>
            </a:r>
          </a:p>
          <a:p>
            <a:pPr>
              <a:lnSpc>
                <a:spcPct val="150000"/>
              </a:lnSpc>
              <a:spcBef>
                <a:spcPts val="0"/>
              </a:spcBef>
            </a:pPr>
            <a:endParaRPr lang="en-US" b="1" dirty="0" smtClean="0">
              <a:solidFill>
                <a:srgbClr val="C00000"/>
              </a:solidFill>
            </a:endParaRPr>
          </a:p>
          <a:p>
            <a:pPr>
              <a:lnSpc>
                <a:spcPct val="150000"/>
              </a:lnSpc>
              <a:spcBef>
                <a:spcPts val="0"/>
              </a:spcBef>
            </a:pPr>
            <a:r>
              <a:rPr lang="en-US" b="1" dirty="0" smtClean="0">
                <a:solidFill>
                  <a:srgbClr val="C00000"/>
                </a:solidFill>
              </a:rPr>
              <a:t>What to do?  </a:t>
            </a:r>
          </a:p>
          <a:p>
            <a:pPr marL="274320" lvl="1" indent="0">
              <a:spcBef>
                <a:spcPts val="0"/>
              </a:spcBef>
              <a:buNone/>
            </a:pPr>
            <a:r>
              <a:rPr lang="en-US" dirty="0" smtClean="0"/>
              <a:t>     </a:t>
            </a:r>
            <a:r>
              <a:rPr lang="en-US" sz="2400" dirty="0" smtClean="0"/>
              <a:t>Insert </a:t>
            </a:r>
            <a:r>
              <a:rPr lang="en-US" sz="2400" b="1" i="1" dirty="0" smtClean="0"/>
              <a:t>\end{document}</a:t>
            </a:r>
            <a:r>
              <a:rPr lang="en-US" sz="2400" dirty="0" smtClean="0"/>
              <a:t> before the line with errors and move it            </a:t>
            </a:r>
          </a:p>
          <a:p>
            <a:pPr marL="274320" lvl="1" indent="0">
              <a:spcBef>
                <a:spcPts val="0"/>
              </a:spcBef>
              <a:buNone/>
            </a:pPr>
            <a:r>
              <a:rPr lang="en-US" sz="2400" dirty="0" smtClean="0"/>
              <a:t>    further down the document until you identify the problem.</a:t>
            </a:r>
          </a:p>
          <a:p>
            <a:pPr lvl="1">
              <a:lnSpc>
                <a:spcPct val="150000"/>
              </a:lnSpc>
              <a:spcBef>
                <a:spcPts val="0"/>
              </a:spcBef>
            </a:pPr>
            <a:endParaRPr lang="en-US" dirty="0" smtClean="0"/>
          </a:p>
          <a:p>
            <a:pPr lvl="1">
              <a:lnSpc>
                <a:spcPct val="150000"/>
              </a:lnSpc>
              <a:spcBef>
                <a:spcPts val="0"/>
              </a:spcBef>
            </a:pPr>
            <a:r>
              <a:rPr lang="en-US" dirty="0" smtClean="0"/>
              <a:t>Check the </a:t>
            </a:r>
            <a:r>
              <a:rPr lang="en-US" dirty="0" err="1" smtClean="0"/>
              <a:t>numerline</a:t>
            </a:r>
            <a:r>
              <a:rPr lang="en-US" dirty="0" smtClean="0"/>
              <a:t> where the error</a:t>
            </a:r>
            <a:r>
              <a:rPr lang="en-US" baseline="0" dirty="0" smtClean="0"/>
              <a:t> is listed to occur</a:t>
            </a:r>
            <a:endParaRPr lang="en-US" dirty="0" smtClean="0"/>
          </a:p>
          <a:p>
            <a:endParaRPr lang="en-US" dirty="0"/>
          </a:p>
        </p:txBody>
      </p:sp>
      <p:sp>
        <p:nvSpPr>
          <p:cNvPr id="4" name="Slide Number Placeholder 3"/>
          <p:cNvSpPr>
            <a:spLocks noGrp="1"/>
          </p:cNvSpPr>
          <p:nvPr>
            <p:ph type="sldNum" sz="quarter" idx="10"/>
          </p:nvPr>
        </p:nvSpPr>
        <p:spPr/>
        <p:txBody>
          <a:bodyPr/>
          <a:lstStyle/>
          <a:p>
            <a:fld id="{2E38D7E9-D816-4A2A-A486-4D8BA909782A}" type="slidenum">
              <a:rPr lang="en-US" smtClean="0"/>
              <a:t>79</a:t>
            </a:fld>
            <a:endParaRPr lang="en-US"/>
          </a:p>
        </p:txBody>
      </p:sp>
    </p:spTree>
    <p:extLst>
      <p:ext uri="{BB962C8B-B14F-4D97-AF65-F5344CB8AC3E}">
        <p14:creationId xmlns:p14="http://schemas.microsoft.com/office/powerpoint/2010/main" val="23317596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8D7E9-D816-4A2A-A486-4D8BA909782A}" type="slidenum">
              <a:rPr lang="en-US" smtClean="0"/>
              <a:t>80</a:t>
            </a:fld>
            <a:endParaRPr lang="en-US"/>
          </a:p>
        </p:txBody>
      </p:sp>
    </p:spTree>
    <p:extLst>
      <p:ext uri="{BB962C8B-B14F-4D97-AF65-F5344CB8AC3E}">
        <p14:creationId xmlns:p14="http://schemas.microsoft.com/office/powerpoint/2010/main" val="2758639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C1F8958-203E-44CC-A07F-780D91104966}" type="slidenum">
              <a:rPr lang="en-US" smtClean="0"/>
              <a:t>13</a:t>
            </a:fld>
            <a:endParaRPr lang="en-US"/>
          </a:p>
        </p:txBody>
      </p:sp>
    </p:spTree>
    <p:extLst>
      <p:ext uri="{BB962C8B-B14F-4D97-AF65-F5344CB8AC3E}">
        <p14:creationId xmlns:p14="http://schemas.microsoft.com/office/powerpoint/2010/main" val="13044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10"/>
          </p:nvPr>
        </p:nvSpPr>
        <p:spPr/>
        <p:txBody>
          <a:bodyPr/>
          <a:lstStyle/>
          <a:p>
            <a:fld id="{2E38D7E9-D816-4A2A-A486-4D8BA909782A}" type="slidenum">
              <a:rPr lang="en-US" smtClean="0"/>
              <a:t>15</a:t>
            </a:fld>
            <a:endParaRPr lang="en-US"/>
          </a:p>
        </p:txBody>
      </p:sp>
    </p:spTree>
    <p:extLst>
      <p:ext uri="{BB962C8B-B14F-4D97-AF65-F5344CB8AC3E}">
        <p14:creationId xmlns:p14="http://schemas.microsoft.com/office/powerpoint/2010/main" val="1714009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F8958-203E-44CC-A07F-780D91104966}" type="slidenum">
              <a:rPr lang="en-US" smtClean="0"/>
              <a:t>16</a:t>
            </a:fld>
            <a:endParaRPr lang="en-US"/>
          </a:p>
        </p:txBody>
      </p:sp>
    </p:spTree>
    <p:extLst>
      <p:ext uri="{BB962C8B-B14F-4D97-AF65-F5344CB8AC3E}">
        <p14:creationId xmlns:p14="http://schemas.microsoft.com/office/powerpoint/2010/main" val="2176397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F8958-203E-44CC-A07F-780D91104966}" type="slidenum">
              <a:rPr lang="en-US" smtClean="0"/>
              <a:t>17</a:t>
            </a:fld>
            <a:endParaRPr lang="en-US"/>
          </a:p>
        </p:txBody>
      </p:sp>
    </p:spTree>
    <p:extLst>
      <p:ext uri="{BB962C8B-B14F-4D97-AF65-F5344CB8AC3E}">
        <p14:creationId xmlns:p14="http://schemas.microsoft.com/office/powerpoint/2010/main" val="382747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47EC830C-E581-4E84-8AE5-C42A52874E2D}" type="datetimeFigureOut">
              <a:rPr lang="en-US" smtClean="0"/>
              <a:t>4/11/2014</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1CDF441-9D16-4792-9419-BD2A644FDFF5}"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EC830C-E581-4E84-8AE5-C42A52874E2D}" type="datetimeFigureOut">
              <a:rPr lang="en-US" smtClean="0"/>
              <a:t>4/11/2014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1CDF441-9D16-4792-9419-BD2A644FDF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EC830C-E581-4E84-8AE5-C42A52874E2D}" type="datetimeFigureOut">
              <a:rPr lang="en-US" smtClean="0"/>
              <a:t>4/11/2014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1CDF441-9D16-4792-9419-BD2A644FDFF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EC830C-E581-4E84-8AE5-C42A52874E2D}" type="datetimeFigureOut">
              <a:rPr lang="en-US" smtClean="0"/>
              <a:t>4/11/2014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1CDF441-9D16-4792-9419-BD2A644FDFF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47EC830C-E581-4E84-8AE5-C42A52874E2D}" type="datetimeFigureOut">
              <a:rPr lang="en-US" smtClean="0"/>
              <a:t>4/11/2014</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1CDF441-9D16-4792-9419-BD2A644FDFF5}"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EC830C-E581-4E84-8AE5-C42A52874E2D}" type="datetimeFigureOut">
              <a:rPr lang="en-US" smtClean="0"/>
              <a:t>4/11/2014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A1CDF441-9D16-4792-9419-BD2A644FDFF5}"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EC830C-E581-4E84-8AE5-C42A52874E2D}" type="datetimeFigureOut">
              <a:rPr lang="en-US" smtClean="0"/>
              <a:t>4/11/2014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A1CDF441-9D16-4792-9419-BD2A644FDFF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7EC830C-E581-4E84-8AE5-C42A52874E2D}" type="datetimeFigureOut">
              <a:rPr lang="en-US" smtClean="0"/>
              <a:t>4/11/2014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1CDF441-9D16-4792-9419-BD2A644FDFF5}"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7EC830C-E581-4E84-8AE5-C42A52874E2D}" type="datetimeFigureOut">
              <a:rPr lang="en-US" smtClean="0"/>
              <a:t>4/11/2014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1CDF441-9D16-4792-9419-BD2A644FDFF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47EC830C-E581-4E84-8AE5-C42A52874E2D}" type="datetimeFigureOut">
              <a:rPr lang="en-US" smtClean="0"/>
              <a:t>4/11/2014</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1CDF441-9D16-4792-9419-BD2A644FDFF5}"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47EC830C-E581-4E84-8AE5-C42A52874E2D}" type="datetimeFigureOut">
              <a:rPr lang="en-US" smtClean="0"/>
              <a:t>4/11/2014</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1CDF441-9D16-4792-9419-BD2A644FDFF5}"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47EC830C-E581-4E84-8AE5-C42A52874E2D}" type="datetimeFigureOut">
              <a:rPr lang="en-US" smtClean="0"/>
              <a:t>4/11/2014</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A1CDF441-9D16-4792-9419-BD2A644FDFF5}"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get-software.net/macros/latex/contrib/hyperref/doc/manual.pdf" TargetMode="External"/><Relationship Id="rId3" Type="http://schemas.openxmlformats.org/officeDocument/2006/relationships/hyperlink" Target="ftp://ftp.ams.org/pub/tex/doc/amsmath/amsldoc.pdf" TargetMode="External"/><Relationship Id="rId7" Type="http://schemas.openxmlformats.org/officeDocument/2006/relationships/hyperlink" Target="http://texdoc.net/texmf-dist/doc/latex/geometry/geometry.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users.ecs.soton.ac.uk/srg/softwaretools/document/start/graphicx.pdf" TargetMode="External"/><Relationship Id="rId5" Type="http://schemas.openxmlformats.org/officeDocument/2006/relationships/hyperlink" Target="http://mirror.unl.edu/ctan/macros/latex/required/amslatex/amscls/doc/amsthdoc.pdf" TargetMode="External"/><Relationship Id="rId10" Type="http://schemas.openxmlformats.org/officeDocument/2006/relationships/hyperlink" Target="http://ctan.mirrorcatalogs.com/macros/latex/contrib/natbib/natbib.pdf" TargetMode="External"/><Relationship Id="rId4" Type="http://schemas.openxmlformats.org/officeDocument/2006/relationships/hyperlink" Target="ftp://ftp.ams.org/pub/tex/doc/amsfonts/amsfndoc.pdf" TargetMode="External"/><Relationship Id="rId9" Type="http://schemas.openxmlformats.org/officeDocument/2006/relationships/hyperlink" Target="http://texdoc.net/texmf-dist/doc/latex/booktabs/booktabs.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cran.r-project.org/web/packages/xtable/xtable.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tan.org/tex-archive/support/excel2late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latex-project.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ctan.org/" TargetMode="External"/><Relationship Id="rId4" Type="http://schemas.openxmlformats.org/officeDocument/2006/relationships/hyperlink" Target="http://www.tex.ac.uk/ctan/info/simplified-latex/simplified-intro.pdf"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en.wikibooks.org/wiki/LaTeX/Modular_Document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hyperlink" Target="http://ctan.math.utah.edu/ctan/tex-archive/macros/latex/contrib/hyperref/doc/manual.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ftp://tug.ctan.org/tex-archive/macros/latex/contrib/hyperref/doc/options.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trackchanges.sourceforge.net/web_download.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merkel.zoneo.net/Latex/natbib.php"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mendeley.com/" TargetMode="External"/><Relationship Id="rId2" Type="http://schemas.openxmlformats.org/officeDocument/2006/relationships/hyperlink" Target="https://www.myendnoteweb.com/" TargetMode="External"/><Relationship Id="rId1" Type="http://schemas.openxmlformats.org/officeDocument/2006/relationships/slideLayout" Target="../slideLayouts/slideLayout2.xml"/><Relationship Id="rId4" Type="http://schemas.openxmlformats.org/officeDocument/2006/relationships/hyperlink" Target="http://www.ams.org/mref"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hyperlink" Target="http://www.grindeq.com/index.php?p=latex2word"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hyperlink" Target="http://www.youtube.com/watch?v=Ipk3HIIG9-o&amp;feature=youtu.be"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www.maths.qmul.ac.uk/~fv/books/mw/mwbook.pdf" TargetMode="External"/><Relationship Id="rId4" Type="http://schemas.openxmlformats.org/officeDocument/2006/relationships/hyperlink" Target="http://jmlr.org/reviewing-papers/knuth_mathematical_writing.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Introduction to Latex</a:t>
            </a:r>
            <a:br>
              <a:rPr lang="en-US" dirty="0" smtClean="0"/>
            </a:br>
            <a:r>
              <a:rPr lang="en-US" dirty="0" smtClean="0"/>
              <a:t>Manuscript Production</a:t>
            </a:r>
            <a:endParaRPr lang="en-US" dirty="0"/>
          </a:p>
        </p:txBody>
      </p:sp>
      <p:sp>
        <p:nvSpPr>
          <p:cNvPr id="3" name="Subtitle 2"/>
          <p:cNvSpPr>
            <a:spLocks noGrp="1"/>
          </p:cNvSpPr>
          <p:nvPr>
            <p:ph type="subTitle" idx="1"/>
          </p:nvPr>
        </p:nvSpPr>
        <p:spPr/>
        <p:txBody>
          <a:bodyPr>
            <a:normAutofit/>
          </a:bodyPr>
          <a:lstStyle/>
          <a:p>
            <a:r>
              <a:rPr lang="en-US" dirty="0" smtClean="0"/>
              <a:t>Caitlyn Ellerbe</a:t>
            </a:r>
          </a:p>
          <a:p>
            <a:r>
              <a:rPr lang="en-US" dirty="0" smtClean="0"/>
              <a:t>Statistical Computing</a:t>
            </a:r>
          </a:p>
          <a:p>
            <a:r>
              <a:rPr lang="en-US" dirty="0" smtClean="0"/>
              <a:t>Spring 2014</a:t>
            </a:r>
            <a:endParaRPr lang="en-US" dirty="0"/>
          </a:p>
        </p:txBody>
      </p:sp>
    </p:spTree>
    <p:extLst>
      <p:ext uri="{BB962C8B-B14F-4D97-AF65-F5344CB8AC3E}">
        <p14:creationId xmlns:p14="http://schemas.microsoft.com/office/powerpoint/2010/main" val="3055498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85800" y="304800"/>
            <a:ext cx="7772400" cy="609600"/>
          </a:xfrm>
        </p:spPr>
        <p:txBody>
          <a:bodyPr>
            <a:normAutofit fontScale="90000"/>
          </a:bodyPr>
          <a:lstStyle/>
          <a:p>
            <a:r>
              <a:rPr lang="en-US" altLang="en-US" sz="4000" smtClean="0"/>
              <a:t>LaTeX Skeleton</a:t>
            </a:r>
          </a:p>
        </p:txBody>
      </p:sp>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E8AA231-36C4-48DF-A7E9-167E878C89AD}" type="slidenum">
              <a:rPr lang="en-US" altLang="en-US" sz="1400"/>
              <a:pPr/>
              <a:t>10</a:t>
            </a:fld>
            <a:endParaRPr lang="en-US" altLang="en-US" sz="1400"/>
          </a:p>
        </p:txBody>
      </p:sp>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519238"/>
            <a:ext cx="8324850" cy="427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816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Class</a:t>
            </a:r>
            <a:endParaRPr lang="en-US" dirty="0"/>
          </a:p>
        </p:txBody>
      </p:sp>
      <p:sp>
        <p:nvSpPr>
          <p:cNvPr id="3" name="Content Placeholder 2"/>
          <p:cNvSpPr>
            <a:spLocks noGrp="1"/>
          </p:cNvSpPr>
          <p:nvPr>
            <p:ph idx="1"/>
          </p:nvPr>
        </p:nvSpPr>
        <p:spPr/>
        <p:txBody>
          <a:bodyPr>
            <a:normAutofit lnSpcReduction="10000"/>
          </a:bodyPr>
          <a:lstStyle/>
          <a:p>
            <a:r>
              <a:rPr lang="en-US" sz="3100" dirty="0" smtClean="0"/>
              <a:t>\</a:t>
            </a:r>
            <a:r>
              <a:rPr lang="en-US" sz="3100" dirty="0" err="1" smtClean="0"/>
              <a:t>documentclass</a:t>
            </a:r>
            <a:r>
              <a:rPr lang="en-US" sz="3100" dirty="0" smtClean="0"/>
              <a:t>[</a:t>
            </a:r>
            <a:r>
              <a:rPr lang="en-US" sz="3100" i="1" dirty="0" smtClean="0"/>
              <a:t>option1,option2,…</a:t>
            </a:r>
            <a:r>
              <a:rPr lang="en-US" sz="3100" dirty="0" smtClean="0"/>
              <a:t>]{</a:t>
            </a:r>
            <a:r>
              <a:rPr lang="en-US" sz="3100" i="1" dirty="0" smtClean="0"/>
              <a:t>style</a:t>
            </a:r>
            <a:r>
              <a:rPr lang="en-US" sz="3100" dirty="0" smtClean="0"/>
              <a:t>}</a:t>
            </a:r>
          </a:p>
          <a:p>
            <a:pPr marL="0" indent="0">
              <a:buNone/>
            </a:pPr>
            <a:endParaRPr lang="en-US" sz="3100" dirty="0" smtClean="0"/>
          </a:p>
          <a:p>
            <a:r>
              <a:rPr lang="en-US" dirty="0" smtClean="0"/>
              <a:t>Styles</a:t>
            </a:r>
          </a:p>
          <a:p>
            <a:pPr lvl="1"/>
            <a:r>
              <a:rPr lang="en-US" dirty="0" smtClean="0"/>
              <a:t>Article: Most common, use for short documents</a:t>
            </a:r>
          </a:p>
          <a:p>
            <a:pPr lvl="1"/>
            <a:r>
              <a:rPr lang="en-US" dirty="0" smtClean="0"/>
              <a:t>Book: For longer documents</a:t>
            </a:r>
          </a:p>
          <a:p>
            <a:pPr lvl="1"/>
            <a:r>
              <a:rPr lang="en-US" dirty="0" smtClean="0"/>
              <a:t>Beamer: Use this for making slides (next lecture)</a:t>
            </a:r>
          </a:p>
          <a:p>
            <a:pPr lvl="1"/>
            <a:r>
              <a:rPr lang="en-US" dirty="0" smtClean="0"/>
              <a:t>Can create customized styles</a:t>
            </a:r>
          </a:p>
          <a:p>
            <a:pPr lvl="1"/>
            <a:r>
              <a:rPr lang="en-US" dirty="0" smtClean="0"/>
              <a:t>Many journals have a custom style file</a:t>
            </a:r>
          </a:p>
          <a:p>
            <a:r>
              <a:rPr lang="en-US" dirty="0" smtClean="0"/>
              <a:t>Other styles to check out at CTAN</a:t>
            </a:r>
          </a:p>
          <a:p>
            <a:pPr lvl="1"/>
            <a:r>
              <a:rPr lang="en-US" dirty="0" smtClean="0"/>
              <a:t>Exam, </a:t>
            </a:r>
            <a:r>
              <a:rPr lang="en-US" dirty="0" err="1" smtClean="0"/>
              <a:t>fancyhdr</a:t>
            </a:r>
            <a:r>
              <a:rPr lang="en-US" dirty="0" smtClean="0"/>
              <a:t>, leaflet, </a:t>
            </a:r>
            <a:r>
              <a:rPr lang="en-US" dirty="0" err="1" smtClean="0"/>
              <a:t>hitec</a:t>
            </a: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3208180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Document Class Options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9131970"/>
              </p:ext>
            </p:extLst>
          </p:nvPr>
        </p:nvGraphicFramePr>
        <p:xfrm>
          <a:off x="457200" y="1524000"/>
          <a:ext cx="8229600" cy="4706494"/>
        </p:xfrm>
        <a:graphic>
          <a:graphicData uri="http://schemas.openxmlformats.org/drawingml/2006/table">
            <a:tbl>
              <a:tblPr firstRow="1" bandRow="1">
                <a:tableStyleId>{5C22544A-7EE6-4342-B048-85BDC9FD1C3A}</a:tableStyleId>
              </a:tblPr>
              <a:tblGrid>
                <a:gridCol w="2286000"/>
                <a:gridCol w="5943600"/>
              </a:tblGrid>
              <a:tr h="408814">
                <a:tc>
                  <a:txBody>
                    <a:bodyPr/>
                    <a:lstStyle/>
                    <a:p>
                      <a:r>
                        <a:rPr lang="en-US" sz="1600" dirty="0" smtClean="0">
                          <a:latin typeface="+mj-lt"/>
                        </a:rPr>
                        <a:t>Option</a:t>
                      </a:r>
                      <a:endParaRPr lang="en-US" sz="1600" dirty="0">
                        <a:latin typeface="+mj-lt"/>
                      </a:endParaRPr>
                    </a:p>
                  </a:txBody>
                  <a:tcPr/>
                </a:tc>
                <a:tc>
                  <a:txBody>
                    <a:bodyPr/>
                    <a:lstStyle/>
                    <a:p>
                      <a:r>
                        <a:rPr lang="en-US" sz="1600" dirty="0" smtClean="0">
                          <a:latin typeface="+mj-lt"/>
                        </a:rPr>
                        <a:t>Application</a:t>
                      </a:r>
                      <a:endParaRPr lang="en-US" sz="1600" dirty="0">
                        <a:latin typeface="+mj-lt"/>
                      </a:endParaRPr>
                    </a:p>
                  </a:txBody>
                  <a:tcPr/>
                </a:tc>
              </a:tr>
              <a:tr h="0">
                <a:tc>
                  <a:txBody>
                    <a:bodyPr/>
                    <a:lstStyle/>
                    <a:p>
                      <a:r>
                        <a:rPr lang="en-US" sz="1600" dirty="0" smtClean="0">
                          <a:latin typeface="+mn-lt"/>
                        </a:rPr>
                        <a:t>10pt, 11pt, 12pt</a:t>
                      </a:r>
                      <a:endParaRPr lang="en-US"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Sets</a:t>
                      </a:r>
                      <a:r>
                        <a:rPr lang="en-US" sz="1600" baseline="0" dirty="0" smtClean="0">
                          <a:latin typeface="+mn-lt"/>
                        </a:rPr>
                        <a:t> the size of the main font in the document. (Default: 10pt)</a:t>
                      </a:r>
                    </a:p>
                  </a:txBody>
                  <a:tcPr/>
                </a:tc>
              </a:tr>
              <a:tr h="0">
                <a:tc>
                  <a:txBody>
                    <a:bodyPr/>
                    <a:lstStyle/>
                    <a:p>
                      <a:r>
                        <a:rPr lang="en-US" sz="1600" baseline="0" dirty="0" smtClean="0">
                          <a:latin typeface="+mn-lt"/>
                        </a:rPr>
                        <a:t>letterpaper, legalpaper, executivepaper</a:t>
                      </a:r>
                      <a:endParaRPr lang="en-US" sz="1600" dirty="0">
                        <a:latin typeface="+mn-lt"/>
                      </a:endParaRPr>
                    </a:p>
                  </a:txBody>
                  <a:tcPr/>
                </a:tc>
                <a:tc>
                  <a:txBody>
                    <a:bodyPr/>
                    <a:lstStyle/>
                    <a:p>
                      <a:r>
                        <a:rPr lang="en-US" sz="1600" baseline="0" dirty="0" smtClean="0">
                          <a:latin typeface="+mn-lt"/>
                        </a:rPr>
                        <a:t>Defines the paper size. (Default: letterpaper)</a:t>
                      </a:r>
                      <a:endParaRPr lang="en-US" sz="1600" dirty="0">
                        <a:latin typeface="+mn-lt"/>
                      </a:endParaRPr>
                    </a:p>
                  </a:txBody>
                  <a:tcPr/>
                </a:tc>
              </a:tr>
              <a:tr h="0">
                <a:tc>
                  <a:txBody>
                    <a:bodyPr/>
                    <a:lstStyle/>
                    <a:p>
                      <a:r>
                        <a:rPr lang="en-US" sz="1600" baseline="0" dirty="0" smtClean="0">
                          <a:latin typeface="+mn-lt"/>
                        </a:rPr>
                        <a:t>landscape</a:t>
                      </a:r>
                      <a:endParaRPr lang="en-US"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mn-lt"/>
                        </a:rPr>
                        <a:t>Changes the layout of the document to print in landscape mode</a:t>
                      </a:r>
                    </a:p>
                  </a:txBody>
                  <a:tcPr/>
                </a:tc>
              </a:tr>
              <a:tr h="0">
                <a:tc>
                  <a:txBody>
                    <a:bodyPr/>
                    <a:lstStyle/>
                    <a:p>
                      <a:r>
                        <a:rPr lang="en-US" sz="1600" baseline="0" dirty="0" smtClean="0">
                          <a:latin typeface="+mn-lt"/>
                        </a:rPr>
                        <a:t>final, draft</a:t>
                      </a:r>
                      <a:endParaRPr lang="en-US"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mn-lt"/>
                        </a:rPr>
                        <a:t>Draft makes latex indicate hyphenation and justification problems with a small square in the right-hand margin. Also suppresses the inclusion of images and shows a frame where they would normally occur. (Default: final)</a:t>
                      </a:r>
                      <a:endParaRPr lang="en-US" sz="1600" dirty="0" smtClean="0">
                        <a:latin typeface="+mn-lt"/>
                      </a:endParaRPr>
                    </a:p>
                  </a:txBody>
                  <a:tcPr/>
                </a:tc>
              </a:tr>
              <a:tr h="520826">
                <a:tc>
                  <a:txBody>
                    <a:bodyPr/>
                    <a:lstStyle/>
                    <a:p>
                      <a:r>
                        <a:rPr lang="en-US" sz="1600" baseline="0" dirty="0" smtClean="0">
                          <a:latin typeface="+mn-lt"/>
                        </a:rPr>
                        <a:t>onecolumn, twocolumn</a:t>
                      </a:r>
                      <a:endParaRPr lang="en-US"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mn-lt"/>
                        </a:rPr>
                        <a:t>Instructs Latex to typeset the document in one or two columns. (Default: onecolumn)</a:t>
                      </a:r>
                      <a:endParaRPr lang="en-US" sz="1600" dirty="0" smtClean="0">
                        <a:latin typeface="+mn-lt"/>
                      </a:endParaRPr>
                    </a:p>
                  </a:txBody>
                  <a:tcPr/>
                </a:tc>
              </a:tr>
              <a:tr h="0">
                <a:tc>
                  <a:txBody>
                    <a:bodyPr/>
                    <a:lstStyle/>
                    <a:p>
                      <a:r>
                        <a:rPr lang="en-US" sz="1600" baseline="0" dirty="0" smtClean="0">
                          <a:latin typeface="+mn-lt"/>
                        </a:rPr>
                        <a:t>fleqn</a:t>
                      </a:r>
                      <a:endParaRPr lang="en-US"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mn-lt"/>
                        </a:rPr>
                        <a:t>Typesets displayed formulas left-aligned instead of centered</a:t>
                      </a:r>
                    </a:p>
                  </a:txBody>
                  <a:tcPr/>
                </a:tc>
              </a:tr>
              <a:tr h="0">
                <a:tc>
                  <a:txBody>
                    <a:bodyPr/>
                    <a:lstStyle/>
                    <a:p>
                      <a:r>
                        <a:rPr lang="en-US" sz="1600" baseline="0" dirty="0" smtClean="0">
                          <a:latin typeface="+mn-lt"/>
                        </a:rPr>
                        <a:t>leqno</a:t>
                      </a:r>
                      <a:endParaRPr lang="en-US"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mn-lt"/>
                        </a:rPr>
                        <a:t>Places the numbering of formulas on the left hand side instead of the right</a:t>
                      </a:r>
                    </a:p>
                  </a:txBody>
                  <a:tcPr/>
                </a:tc>
              </a:tr>
            </a:tbl>
          </a:graphicData>
        </a:graphic>
      </p:graphicFrame>
    </p:spTree>
    <p:extLst>
      <p:ext uri="{BB962C8B-B14F-4D97-AF65-F5344CB8AC3E}">
        <p14:creationId xmlns:p14="http://schemas.microsoft.com/office/powerpoint/2010/main" val="3308640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Document Class Options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8108669"/>
              </p:ext>
            </p:extLst>
          </p:nvPr>
        </p:nvGraphicFramePr>
        <p:xfrm>
          <a:off x="381000" y="1427480"/>
          <a:ext cx="8229600" cy="5034280"/>
        </p:xfrm>
        <a:graphic>
          <a:graphicData uri="http://schemas.openxmlformats.org/drawingml/2006/table">
            <a:tbl>
              <a:tblPr firstRow="1" bandRow="1">
                <a:tableStyleId>{5C22544A-7EE6-4342-B048-85BDC9FD1C3A}</a:tableStyleId>
              </a:tblPr>
              <a:tblGrid>
                <a:gridCol w="2286000"/>
                <a:gridCol w="5943600"/>
              </a:tblGrid>
              <a:tr h="370840">
                <a:tc>
                  <a:txBody>
                    <a:bodyPr/>
                    <a:lstStyle/>
                    <a:p>
                      <a:r>
                        <a:rPr lang="en-US" sz="1600" dirty="0" smtClean="0">
                          <a:latin typeface="+mj-lt"/>
                        </a:rPr>
                        <a:t>Option</a:t>
                      </a:r>
                      <a:endParaRPr lang="en-US" sz="1600" dirty="0">
                        <a:latin typeface="+mj-lt"/>
                      </a:endParaRPr>
                    </a:p>
                  </a:txBody>
                  <a:tcPr/>
                </a:tc>
                <a:tc>
                  <a:txBody>
                    <a:bodyPr/>
                    <a:lstStyle/>
                    <a:p>
                      <a:r>
                        <a:rPr lang="en-US" sz="1600" dirty="0" smtClean="0">
                          <a:latin typeface="+mj-lt"/>
                        </a:rPr>
                        <a:t>Application</a:t>
                      </a:r>
                      <a:endParaRPr lang="en-US" sz="1600" dirty="0">
                        <a:latin typeface="+mj-lt"/>
                      </a:endParaRPr>
                    </a:p>
                  </a:txBody>
                  <a:tcPr/>
                </a:tc>
              </a:tr>
              <a:tr h="0">
                <a:tc>
                  <a:txBody>
                    <a:bodyPr/>
                    <a:lstStyle/>
                    <a:p>
                      <a:r>
                        <a:rPr lang="en-US" sz="1600" baseline="0" dirty="0" smtClean="0">
                          <a:latin typeface="+mn-lt"/>
                        </a:rPr>
                        <a:t>oneside, twoside</a:t>
                      </a:r>
                      <a:endParaRPr lang="en-US" sz="1600" dirty="0">
                        <a:latin typeface="+mn-lt"/>
                      </a:endParaRPr>
                    </a:p>
                  </a:txBody>
                  <a:tcPr/>
                </a:tc>
                <a:tc>
                  <a:txBody>
                    <a:bodyPr/>
                    <a:lstStyle/>
                    <a:p>
                      <a:r>
                        <a:rPr lang="en-US" sz="1600" baseline="0" dirty="0" smtClean="0">
                          <a:latin typeface="+mn-lt"/>
                        </a:rPr>
                        <a:t>Specifies whether double or single sided output should be generated. The classes article and report are single sided and the book class is double sided by default. Note that this option concerns the style of the document only. The option twoside does not tell the printer you use that it should actually make a two-sided printout. </a:t>
                      </a:r>
                      <a:endParaRPr lang="en-US" sz="1600" dirty="0">
                        <a:latin typeface="+mn-lt"/>
                      </a:endParaRPr>
                    </a:p>
                  </a:txBody>
                  <a:tcPr/>
                </a:tc>
              </a:tr>
              <a:tr h="0">
                <a:tc>
                  <a:txBody>
                    <a:bodyPr/>
                    <a:lstStyle/>
                    <a:p>
                      <a:r>
                        <a:rPr lang="en-US" sz="1600" baseline="0" dirty="0" smtClean="0">
                          <a:latin typeface="+mn-lt"/>
                        </a:rPr>
                        <a:t>openright, openany</a:t>
                      </a:r>
                      <a:endParaRPr lang="en-US"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mn-lt"/>
                        </a:rPr>
                        <a:t>Makes chapters begin either only on right hand pages or on the next page available. This does not work with the article class, as it does not know about chapters. The report class by default starts chapters on the next page available and the book class starts them on right hand pages. </a:t>
                      </a:r>
                    </a:p>
                  </a:txBody>
                  <a:tcPr/>
                </a:tc>
              </a:tr>
              <a:tr h="0">
                <a:tc>
                  <a:txBody>
                    <a:bodyPr/>
                    <a:lstStyle/>
                    <a:p>
                      <a:r>
                        <a:rPr lang="en-US" sz="1600" baseline="0" dirty="0" smtClean="0">
                          <a:latin typeface="+mn-lt"/>
                        </a:rPr>
                        <a:t>titlepage, notitlepage</a:t>
                      </a:r>
                      <a:endParaRPr lang="en-US"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mn-lt"/>
                        </a:rPr>
                        <a:t>Specifies whether a new page should be started after the document title or not. The article class does not start a new page by default, while report and book do. </a:t>
                      </a:r>
                      <a:r>
                        <a:rPr lang="en-US" sz="1600" dirty="0" smtClean="0">
                          <a:latin typeface="+mn-lt"/>
                        </a:rPr>
                        <a:t>The titlepage option causes the \maketitle command to make a separate title page and the abstract environment to put the abstract on a separate page. The default is titlepage for all classes except article, for which it is notitlepage. </a:t>
                      </a:r>
                      <a:endParaRPr lang="en-US" sz="1600" baseline="0" dirty="0" smtClean="0">
                        <a:latin typeface="+mn-lt"/>
                      </a:endParaRPr>
                    </a:p>
                  </a:txBody>
                  <a:tcPr/>
                </a:tc>
              </a:tr>
            </a:tbl>
          </a:graphicData>
        </a:graphic>
      </p:graphicFrame>
    </p:spTree>
    <p:extLst>
      <p:ext uri="{BB962C8B-B14F-4D97-AF65-F5344CB8AC3E}">
        <p14:creationId xmlns:p14="http://schemas.microsoft.com/office/powerpoint/2010/main" val="633512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Preamble</a:t>
            </a:r>
            <a:endParaRPr lang="en-US" dirty="0"/>
          </a:p>
        </p:txBody>
      </p:sp>
      <p:sp>
        <p:nvSpPr>
          <p:cNvPr id="3" name="Content Placeholder 2"/>
          <p:cNvSpPr>
            <a:spLocks noGrp="1"/>
          </p:cNvSpPr>
          <p:nvPr>
            <p:ph idx="1"/>
          </p:nvPr>
        </p:nvSpPr>
        <p:spPr/>
        <p:txBody>
          <a:bodyPr/>
          <a:lstStyle/>
          <a:p>
            <a:r>
              <a:rPr lang="en-US" dirty="0" smtClean="0"/>
              <a:t>In addition to the document class argument, this section is where you specify all of the options, packages and macros for the document</a:t>
            </a:r>
            <a:endParaRPr lang="en-US" dirty="0"/>
          </a:p>
        </p:txBody>
      </p:sp>
    </p:spTree>
    <p:extLst>
      <p:ext uri="{BB962C8B-B14F-4D97-AF65-F5344CB8AC3E}">
        <p14:creationId xmlns:p14="http://schemas.microsoft.com/office/powerpoint/2010/main" val="2385451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Packages</a:t>
            </a:r>
            <a:endParaRPr lang="en-US" dirty="0"/>
          </a:p>
        </p:txBody>
      </p:sp>
      <p:sp>
        <p:nvSpPr>
          <p:cNvPr id="3" name="Content Placeholder 2"/>
          <p:cNvSpPr>
            <a:spLocks noGrp="1"/>
          </p:cNvSpPr>
          <p:nvPr>
            <p:ph idx="1"/>
          </p:nvPr>
        </p:nvSpPr>
        <p:spPr>
          <a:xfrm>
            <a:off x="457200" y="1646237"/>
            <a:ext cx="8458200" cy="4526280"/>
          </a:xfrm>
        </p:spPr>
        <p:txBody>
          <a:bodyPr>
            <a:normAutofit fontScale="77500" lnSpcReduction="20000"/>
          </a:bodyPr>
          <a:lstStyle/>
          <a:p>
            <a:r>
              <a:rPr lang="en-US" dirty="0" smtClean="0"/>
              <a:t>\</a:t>
            </a:r>
            <a:r>
              <a:rPr lang="en-US" dirty="0" err="1" smtClean="0"/>
              <a:t>usepackage</a:t>
            </a:r>
            <a:r>
              <a:rPr lang="en-US" dirty="0" smtClean="0"/>
              <a:t>[</a:t>
            </a:r>
            <a:r>
              <a:rPr lang="en-US" i="1" dirty="0" smtClean="0"/>
              <a:t>options</a:t>
            </a:r>
            <a:r>
              <a:rPr lang="en-US" dirty="0" smtClean="0"/>
              <a:t>]{</a:t>
            </a:r>
            <a:r>
              <a:rPr lang="en-US" i="1" dirty="0" smtClean="0"/>
              <a:t>package</a:t>
            </a:r>
            <a:r>
              <a:rPr lang="en-US" dirty="0" smtClean="0"/>
              <a:t>}</a:t>
            </a:r>
          </a:p>
          <a:p>
            <a:endParaRPr lang="en-US" dirty="0"/>
          </a:p>
          <a:p>
            <a:r>
              <a:rPr lang="en-US" dirty="0" smtClean="0">
                <a:hlinkClick r:id="rId3"/>
              </a:rPr>
              <a:t>amsmath</a:t>
            </a:r>
            <a:r>
              <a:rPr lang="en-US" dirty="0" smtClean="0"/>
              <a:t>, </a:t>
            </a:r>
            <a:r>
              <a:rPr lang="en-US" dirty="0" smtClean="0">
                <a:hlinkClick r:id="rId4"/>
              </a:rPr>
              <a:t>amsfonts</a:t>
            </a:r>
            <a:r>
              <a:rPr lang="en-US" dirty="0" smtClean="0"/>
              <a:t>, </a:t>
            </a:r>
            <a:r>
              <a:rPr lang="en-US" dirty="0" smtClean="0">
                <a:hlinkClick r:id="rId5"/>
              </a:rPr>
              <a:t>amsthm</a:t>
            </a:r>
            <a:endParaRPr lang="en-US" dirty="0" smtClean="0"/>
          </a:p>
          <a:p>
            <a:pPr lvl="1"/>
            <a:r>
              <a:rPr lang="en-US" dirty="0" smtClean="0"/>
              <a:t>Handles all of the math features</a:t>
            </a:r>
          </a:p>
          <a:p>
            <a:r>
              <a:rPr lang="en-US" dirty="0" smtClean="0">
                <a:hlinkClick r:id="rId6"/>
              </a:rPr>
              <a:t>graphicx</a:t>
            </a:r>
            <a:endParaRPr lang="en-US" dirty="0" smtClean="0"/>
          </a:p>
          <a:p>
            <a:pPr lvl="1"/>
            <a:r>
              <a:rPr lang="en-US" dirty="0" smtClean="0"/>
              <a:t>Allows you to insert figures</a:t>
            </a:r>
          </a:p>
          <a:p>
            <a:r>
              <a:rPr lang="en-US" dirty="0" smtClean="0">
                <a:hlinkClick r:id="rId7"/>
              </a:rPr>
              <a:t>geometry</a:t>
            </a:r>
            <a:endParaRPr lang="en-US" dirty="0" smtClean="0"/>
          </a:p>
          <a:p>
            <a:pPr lvl="1"/>
            <a:r>
              <a:rPr lang="en-US" dirty="0" smtClean="0"/>
              <a:t>Adjust margins of a certain page</a:t>
            </a:r>
          </a:p>
          <a:p>
            <a:r>
              <a:rPr lang="en-US" dirty="0" smtClean="0">
                <a:hlinkClick r:id="rId8"/>
              </a:rPr>
              <a:t>hyperref</a:t>
            </a:r>
            <a:endParaRPr lang="en-US" dirty="0" smtClean="0"/>
          </a:p>
          <a:p>
            <a:pPr lvl="1"/>
            <a:r>
              <a:rPr lang="en-US" dirty="0" smtClean="0"/>
              <a:t>Makes citations “clickable” in the .pdf document</a:t>
            </a:r>
          </a:p>
          <a:p>
            <a:r>
              <a:rPr lang="en-US" dirty="0" smtClean="0">
                <a:hlinkClick r:id="rId9"/>
              </a:rPr>
              <a:t>booktabs</a:t>
            </a:r>
            <a:endParaRPr lang="en-US" dirty="0" smtClean="0"/>
          </a:p>
          <a:p>
            <a:pPr lvl="1"/>
            <a:r>
              <a:rPr lang="en-US" dirty="0" smtClean="0"/>
              <a:t>Create journal style tables</a:t>
            </a:r>
          </a:p>
          <a:p>
            <a:r>
              <a:rPr lang="en-US" dirty="0" smtClean="0">
                <a:hlinkClick r:id="rId10"/>
              </a:rPr>
              <a:t>natbib</a:t>
            </a:r>
            <a:endParaRPr lang="en-US" dirty="0" smtClean="0"/>
          </a:p>
          <a:p>
            <a:pPr lvl="1"/>
            <a:r>
              <a:rPr lang="en-US" dirty="0" smtClean="0"/>
              <a:t>Better implementation of bibliography and citation commands	</a:t>
            </a:r>
            <a:endParaRPr lang="en-US" dirty="0"/>
          </a:p>
        </p:txBody>
      </p:sp>
    </p:spTree>
    <p:extLst>
      <p:ext uri="{BB962C8B-B14F-4D97-AF65-F5344CB8AC3E}">
        <p14:creationId xmlns:p14="http://schemas.microsoft.com/office/powerpoint/2010/main" val="1989376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Page Margins</a:t>
            </a:r>
            <a:endParaRPr lang="en-US" dirty="0"/>
          </a:p>
        </p:txBody>
      </p:sp>
      <p:sp>
        <p:nvSpPr>
          <p:cNvPr id="5" name="Content Placeholder 4"/>
          <p:cNvSpPr>
            <a:spLocks noGrp="1"/>
          </p:cNvSpPr>
          <p:nvPr>
            <p:ph sz="half" idx="2"/>
          </p:nvPr>
        </p:nvSpPr>
        <p:spPr>
          <a:xfrm>
            <a:off x="4267200" y="1524000"/>
            <a:ext cx="4419600" cy="5029200"/>
          </a:xfrm>
        </p:spPr>
        <p:txBody>
          <a:bodyPr>
            <a:noAutofit/>
          </a:bodyPr>
          <a:lstStyle/>
          <a:p>
            <a:pPr marL="514350" indent="-514350">
              <a:lnSpc>
                <a:spcPct val="110000"/>
              </a:lnSpc>
              <a:buFont typeface="+mj-lt"/>
              <a:buAutoNum type="arabicPeriod"/>
            </a:pPr>
            <a:r>
              <a:rPr lang="en-US" sz="1800" dirty="0" smtClean="0"/>
              <a:t>one </a:t>
            </a:r>
            <a:r>
              <a:rPr lang="en-US" sz="1800" dirty="0"/>
              <a:t>inch + \</a:t>
            </a:r>
            <a:r>
              <a:rPr lang="en-US" sz="1800" dirty="0" smtClean="0"/>
              <a:t>hoffset</a:t>
            </a:r>
            <a:r>
              <a:rPr lang="en-US" sz="1800" dirty="0"/>
              <a:t>= </a:t>
            </a:r>
            <a:r>
              <a:rPr lang="en-US" sz="1800" dirty="0" smtClean="0"/>
              <a:t>0pt</a:t>
            </a:r>
            <a:endParaRPr lang="en-US" sz="1800" dirty="0"/>
          </a:p>
          <a:p>
            <a:pPr marL="514350" indent="-514350">
              <a:lnSpc>
                <a:spcPct val="110000"/>
              </a:lnSpc>
              <a:buFont typeface="+mj-lt"/>
              <a:buAutoNum type="arabicPeriod"/>
            </a:pPr>
            <a:r>
              <a:rPr lang="en-US" sz="1800" dirty="0" smtClean="0"/>
              <a:t>one </a:t>
            </a:r>
            <a:r>
              <a:rPr lang="en-US" sz="1800" dirty="0"/>
              <a:t>inch + \</a:t>
            </a:r>
            <a:r>
              <a:rPr lang="en-US" sz="1800" dirty="0" smtClean="0"/>
              <a:t>voffset</a:t>
            </a:r>
            <a:r>
              <a:rPr lang="en-US" sz="1800" dirty="0"/>
              <a:t>= </a:t>
            </a:r>
            <a:r>
              <a:rPr lang="en-US" sz="1800" dirty="0" smtClean="0"/>
              <a:t>0pt</a:t>
            </a:r>
            <a:endParaRPr lang="en-US" sz="1800" dirty="0"/>
          </a:p>
          <a:p>
            <a:pPr marL="514350" indent="-514350">
              <a:lnSpc>
                <a:spcPct val="110000"/>
              </a:lnSpc>
              <a:buFont typeface="+mj-lt"/>
              <a:buAutoNum type="arabicPeriod"/>
            </a:pPr>
            <a:r>
              <a:rPr lang="en-US" sz="1800" dirty="0"/>
              <a:t>\oddsidemargin = 31pt</a:t>
            </a:r>
          </a:p>
          <a:p>
            <a:pPr marL="514350" indent="-514350">
              <a:lnSpc>
                <a:spcPct val="110000"/>
              </a:lnSpc>
              <a:buFont typeface="+mj-lt"/>
              <a:buAutoNum type="arabicPeriod"/>
            </a:pPr>
            <a:r>
              <a:rPr lang="en-US" sz="1800" dirty="0"/>
              <a:t>\topmargin = 20pt</a:t>
            </a:r>
          </a:p>
          <a:p>
            <a:pPr marL="514350" indent="-514350">
              <a:lnSpc>
                <a:spcPct val="110000"/>
              </a:lnSpc>
              <a:buFont typeface="+mj-lt"/>
              <a:buAutoNum type="arabicPeriod"/>
            </a:pPr>
            <a:r>
              <a:rPr lang="en-US" sz="1800" dirty="0"/>
              <a:t>\headheight = 12pt</a:t>
            </a:r>
          </a:p>
          <a:p>
            <a:pPr marL="514350" indent="-514350">
              <a:lnSpc>
                <a:spcPct val="110000"/>
              </a:lnSpc>
              <a:buFont typeface="+mj-lt"/>
              <a:buAutoNum type="arabicPeriod"/>
            </a:pPr>
            <a:r>
              <a:rPr lang="en-US" sz="1800" dirty="0"/>
              <a:t>\headsep = 25pt</a:t>
            </a:r>
          </a:p>
          <a:p>
            <a:pPr marL="514350" indent="-514350">
              <a:lnSpc>
                <a:spcPct val="110000"/>
              </a:lnSpc>
              <a:buFont typeface="+mj-lt"/>
              <a:buAutoNum type="arabicPeriod"/>
            </a:pPr>
            <a:r>
              <a:rPr lang="en-US" sz="1800" dirty="0"/>
              <a:t>\textheight = 592pt</a:t>
            </a:r>
          </a:p>
          <a:p>
            <a:pPr marL="514350" indent="-514350">
              <a:lnSpc>
                <a:spcPct val="110000"/>
              </a:lnSpc>
              <a:buFont typeface="+mj-lt"/>
              <a:buAutoNum type="arabicPeriod"/>
            </a:pPr>
            <a:r>
              <a:rPr lang="en-US" sz="1800" dirty="0"/>
              <a:t>\textwidth = 390pt</a:t>
            </a:r>
          </a:p>
          <a:p>
            <a:pPr marL="514350" indent="-514350">
              <a:lnSpc>
                <a:spcPct val="110000"/>
              </a:lnSpc>
              <a:buFont typeface="+mj-lt"/>
              <a:buAutoNum type="arabicPeriod"/>
            </a:pPr>
            <a:r>
              <a:rPr lang="en-US" sz="1800" dirty="0" smtClean="0"/>
              <a:t>\</a:t>
            </a:r>
            <a:r>
              <a:rPr lang="en-US" sz="1800" dirty="0"/>
              <a:t>marginparsep = 10pt</a:t>
            </a:r>
          </a:p>
          <a:p>
            <a:pPr marL="514350" indent="-514350">
              <a:lnSpc>
                <a:spcPct val="110000"/>
              </a:lnSpc>
              <a:buFont typeface="+mj-lt"/>
              <a:buAutoNum type="arabicPeriod"/>
            </a:pPr>
            <a:r>
              <a:rPr lang="en-US" sz="1800" dirty="0"/>
              <a:t>\marginparwidth = 35pt</a:t>
            </a:r>
          </a:p>
          <a:p>
            <a:pPr marL="514350" indent="-514350">
              <a:lnSpc>
                <a:spcPct val="110000"/>
              </a:lnSpc>
              <a:buFont typeface="+mj-lt"/>
              <a:buAutoNum type="arabicPeriod"/>
            </a:pPr>
            <a:r>
              <a:rPr lang="en-US" sz="1800" dirty="0"/>
              <a:t>\footskip = 30pt</a:t>
            </a:r>
          </a:p>
          <a:p>
            <a:pPr marL="514350" indent="-514350">
              <a:lnSpc>
                <a:spcPct val="110000"/>
              </a:lnSpc>
              <a:buFont typeface="+mj-lt"/>
              <a:buAutoNum type="arabicPeriod"/>
            </a:pPr>
            <a:r>
              <a:rPr lang="en-US" sz="1800" dirty="0"/>
              <a:t>\marginparpush = 7pt (not shown)</a:t>
            </a:r>
          </a:p>
          <a:p>
            <a:pPr marL="514350" indent="-514350">
              <a:lnSpc>
                <a:spcPct val="110000"/>
              </a:lnSpc>
              <a:buFont typeface="+mj-lt"/>
              <a:buAutoNum type="arabicPeriod"/>
            </a:pPr>
            <a:endParaRPr lang="en-US" sz="1800" dirty="0" smtClean="0"/>
          </a:p>
          <a:p>
            <a:pPr>
              <a:lnSpc>
                <a:spcPct val="110000"/>
              </a:lnSpc>
            </a:pPr>
            <a:r>
              <a:rPr lang="en-US" sz="1800" dirty="0" smtClean="0"/>
              <a:t>\paperwidth = 597pt</a:t>
            </a:r>
          </a:p>
          <a:p>
            <a:pPr>
              <a:lnSpc>
                <a:spcPct val="110000"/>
              </a:lnSpc>
            </a:pPr>
            <a:r>
              <a:rPr lang="en-US" sz="1800" dirty="0" smtClean="0"/>
              <a:t>\</a:t>
            </a:r>
            <a:r>
              <a:rPr lang="en-US" sz="1800" dirty="0"/>
              <a:t>paperheight = </a:t>
            </a:r>
            <a:r>
              <a:rPr lang="en-US" sz="1800" dirty="0" smtClean="0"/>
              <a:t>845pt</a:t>
            </a:r>
          </a:p>
          <a:p>
            <a:pPr>
              <a:lnSpc>
                <a:spcPct val="110000"/>
              </a:lnSpc>
            </a:pPr>
            <a:r>
              <a:rPr lang="en-US" sz="1800" dirty="0" smtClean="0"/>
              <a:t>\</a:t>
            </a:r>
            <a:r>
              <a:rPr lang="en-US" sz="1800" dirty="0" err="1" smtClean="0"/>
              <a:t>usepackage</a:t>
            </a:r>
            <a:r>
              <a:rPr lang="en-US" sz="1800" dirty="0" smtClean="0"/>
              <a:t>{</a:t>
            </a:r>
            <a:r>
              <a:rPr lang="en-US" sz="1800" dirty="0" err="1" smtClean="0"/>
              <a:t>fullpage</a:t>
            </a:r>
            <a:r>
              <a:rPr lang="en-US" sz="1800" dirty="0" smtClean="0"/>
              <a:t>} : 1” margins</a:t>
            </a:r>
            <a:endParaRPr lang="en-US" sz="1800" dirty="0"/>
          </a:p>
        </p:txBody>
      </p:sp>
      <p:pic>
        <p:nvPicPr>
          <p:cNvPr id="7170" name="Picture 2" descr="Latex layout.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7" y="1524000"/>
            <a:ext cx="3623342" cy="5029200"/>
          </a:xfrm>
          <a:prstGeom prst="rect">
            <a:avLst/>
          </a:prstGeom>
          <a:solidFill>
            <a:schemeClr val="tx1"/>
          </a:solidFill>
          <a:extLst/>
        </p:spPr>
      </p:pic>
    </p:spTree>
    <p:extLst>
      <p:ext uri="{BB962C8B-B14F-4D97-AF65-F5344CB8AC3E}">
        <p14:creationId xmlns:p14="http://schemas.microsoft.com/office/powerpoint/2010/main" val="1044889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Sentence Spacing</a:t>
            </a:r>
            <a:endParaRPr lang="en-US" dirty="0"/>
          </a:p>
        </p:txBody>
      </p:sp>
      <p:sp>
        <p:nvSpPr>
          <p:cNvPr id="3" name="Content Placeholder 2"/>
          <p:cNvSpPr>
            <a:spLocks noGrp="1"/>
          </p:cNvSpPr>
          <p:nvPr>
            <p:ph idx="1"/>
          </p:nvPr>
        </p:nvSpPr>
        <p:spPr/>
        <p:txBody>
          <a:bodyPr>
            <a:normAutofit lnSpcReduction="10000"/>
          </a:bodyPr>
          <a:lstStyle/>
          <a:p>
            <a:r>
              <a:rPr lang="en-US" dirty="0" smtClean="0"/>
              <a:t>French Spacing</a:t>
            </a:r>
          </a:p>
          <a:p>
            <a:pPr lvl="1"/>
            <a:r>
              <a:rPr lang="en-US" dirty="0" smtClean="0"/>
              <a:t>Inserts spaces around most punctuation marks, but single spaced after sentences, colons, and semicolons.</a:t>
            </a:r>
          </a:p>
          <a:p>
            <a:pPr lvl="2"/>
            <a:r>
              <a:rPr lang="en-US" dirty="0" smtClean="0"/>
              <a:t>\</a:t>
            </a:r>
            <a:r>
              <a:rPr lang="en-US" dirty="0" err="1" smtClean="0"/>
              <a:t>frenchspacing</a:t>
            </a:r>
            <a:endParaRPr lang="en-US" dirty="0" smtClean="0"/>
          </a:p>
          <a:p>
            <a:pPr lvl="2"/>
            <a:r>
              <a:rPr lang="en-US" dirty="0" smtClean="0"/>
              <a:t>\</a:t>
            </a:r>
            <a:r>
              <a:rPr lang="en-US" dirty="0" err="1" smtClean="0"/>
              <a:t>nonfrenchspacing</a:t>
            </a:r>
            <a:endParaRPr lang="en-US" dirty="0" smtClean="0"/>
          </a:p>
          <a:p>
            <a:pPr marL="630936" lvl="2" indent="0">
              <a:buNone/>
            </a:pPr>
            <a:endParaRPr lang="en-US" dirty="0" smtClean="0"/>
          </a:p>
          <a:p>
            <a:r>
              <a:rPr lang="en-US" dirty="0" smtClean="0"/>
              <a:t>English Spacing (default) </a:t>
            </a:r>
          </a:p>
          <a:p>
            <a:pPr lvl="1"/>
            <a:r>
              <a:rPr lang="en-US" dirty="0" smtClean="0"/>
              <a:t>Removes spaces around most punctuation marks, but double spaced after sentences, colons, and semicolons. </a:t>
            </a:r>
            <a:endParaRPr lang="en-US" dirty="0"/>
          </a:p>
        </p:txBody>
      </p:sp>
    </p:spTree>
    <p:extLst>
      <p:ext uri="{BB962C8B-B14F-4D97-AF65-F5344CB8AC3E}">
        <p14:creationId xmlns:p14="http://schemas.microsoft.com/office/powerpoint/2010/main" val="3100530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&amp; Abstract</a:t>
            </a:r>
            <a:endParaRPr lang="en-US" dirty="0"/>
          </a:p>
        </p:txBody>
      </p:sp>
      <p:sp>
        <p:nvSpPr>
          <p:cNvPr id="3" name="Content Placeholder 2"/>
          <p:cNvSpPr>
            <a:spLocks noGrp="1"/>
          </p:cNvSpPr>
          <p:nvPr>
            <p:ph idx="1"/>
          </p:nvPr>
        </p:nvSpPr>
        <p:spPr/>
        <p:txBody>
          <a:bodyPr/>
          <a:lstStyle/>
          <a:p>
            <a:r>
              <a:rPr lang="en-US" dirty="0" smtClean="0"/>
              <a:t>Title Page</a:t>
            </a:r>
            <a:endParaRPr lang="en-US" dirty="0"/>
          </a:p>
          <a:p>
            <a:pPr lvl="1"/>
            <a:r>
              <a:rPr lang="en-US" dirty="0"/>
              <a:t>\</a:t>
            </a:r>
            <a:r>
              <a:rPr lang="en-US" dirty="0" smtClean="0"/>
              <a:t>title{}</a:t>
            </a:r>
            <a:endParaRPr lang="en-US" dirty="0"/>
          </a:p>
          <a:p>
            <a:pPr lvl="1"/>
            <a:r>
              <a:rPr lang="en-US" dirty="0" smtClean="0"/>
              <a:t>\author{}, \author{First \and Second}</a:t>
            </a:r>
            <a:endParaRPr lang="en-US" dirty="0"/>
          </a:p>
          <a:p>
            <a:pPr lvl="1"/>
            <a:r>
              <a:rPr lang="en-US" dirty="0"/>
              <a:t>\</a:t>
            </a:r>
            <a:r>
              <a:rPr lang="en-US" dirty="0" smtClean="0"/>
              <a:t>date{}, \date{\today}</a:t>
            </a:r>
            <a:endParaRPr lang="en-US" dirty="0"/>
          </a:p>
          <a:p>
            <a:pPr lvl="1"/>
            <a:r>
              <a:rPr lang="en-US" dirty="0"/>
              <a:t>\maketitle</a:t>
            </a:r>
          </a:p>
          <a:p>
            <a:r>
              <a:rPr lang="en-US" dirty="0" smtClean="0"/>
              <a:t>Abstract</a:t>
            </a:r>
          </a:p>
          <a:p>
            <a:pPr lvl="1"/>
            <a:r>
              <a:rPr lang="en-US" dirty="0" smtClean="0"/>
              <a:t>\begin{abstract}</a:t>
            </a:r>
          </a:p>
          <a:p>
            <a:pPr lvl="1"/>
            <a:r>
              <a:rPr lang="en-US" dirty="0" smtClean="0"/>
              <a:t>\</a:t>
            </a:r>
            <a:r>
              <a:rPr lang="en-US" dirty="0"/>
              <a:t>end{abstract}</a:t>
            </a:r>
          </a:p>
          <a:p>
            <a:endParaRPr lang="en-US" dirty="0"/>
          </a:p>
        </p:txBody>
      </p:sp>
    </p:spTree>
    <p:extLst>
      <p:ext uri="{BB962C8B-B14F-4D97-AF65-F5344CB8AC3E}">
        <p14:creationId xmlns:p14="http://schemas.microsoft.com/office/powerpoint/2010/main" val="1677887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Preamble Content</a:t>
            </a:r>
            <a:endParaRPr lang="en-US" dirty="0"/>
          </a:p>
        </p:txBody>
      </p:sp>
      <p:sp>
        <p:nvSpPr>
          <p:cNvPr id="3" name="Content Placeholder 2"/>
          <p:cNvSpPr>
            <a:spLocks noGrp="1"/>
          </p:cNvSpPr>
          <p:nvPr>
            <p:ph idx="1"/>
          </p:nvPr>
        </p:nvSpPr>
        <p:spPr>
          <a:xfrm>
            <a:off x="457200" y="1646236"/>
            <a:ext cx="8229600" cy="4906963"/>
          </a:xfrm>
        </p:spPr>
        <p:txBody>
          <a:bodyPr>
            <a:normAutofit fontScale="77500" lnSpcReduction="20000"/>
          </a:bodyPr>
          <a:lstStyle/>
          <a:p>
            <a:r>
              <a:rPr lang="en-US" dirty="0" smtClean="0"/>
              <a:t>\</a:t>
            </a:r>
            <a:r>
              <a:rPr lang="en-US" dirty="0" err="1" smtClean="0"/>
              <a:t>newcommand</a:t>
            </a:r>
            <a:r>
              <a:rPr lang="en-US" dirty="0" smtClean="0"/>
              <a:t>{\</a:t>
            </a:r>
            <a:r>
              <a:rPr lang="en-US" dirty="0" err="1" smtClean="0"/>
              <a:t>commandname</a:t>
            </a:r>
            <a:r>
              <a:rPr lang="en-US" dirty="0" smtClean="0"/>
              <a:t>}{Action}</a:t>
            </a:r>
          </a:p>
          <a:p>
            <a:pPr lvl="1"/>
            <a:r>
              <a:rPr lang="en-US" dirty="0" smtClean="0"/>
              <a:t>\</a:t>
            </a:r>
            <a:r>
              <a:rPr lang="en-US" dirty="0" err="1"/>
              <a:t>newcommand</a:t>
            </a:r>
            <a:r>
              <a:rPr lang="en-US" dirty="0"/>
              <a:t>{\R}{\</a:t>
            </a:r>
            <a:r>
              <a:rPr lang="en-US" dirty="0" err="1"/>
              <a:t>mathbb</a:t>
            </a:r>
            <a:r>
              <a:rPr lang="en-US" dirty="0"/>
              <a:t>{R</a:t>
            </a:r>
            <a:r>
              <a:rPr lang="en-US" dirty="0" smtClean="0"/>
              <a:t>}}</a:t>
            </a:r>
          </a:p>
          <a:p>
            <a:pPr lvl="1"/>
            <a:r>
              <a:rPr lang="en-US" dirty="0" smtClean="0"/>
              <a:t>\</a:t>
            </a:r>
            <a:r>
              <a:rPr lang="en-US" dirty="0" err="1" smtClean="0"/>
              <a:t>newcommand</a:t>
            </a:r>
            <a:r>
              <a:rPr lang="en-US" dirty="0" smtClean="0"/>
              <a:t>{\name}[</a:t>
            </a:r>
            <a:r>
              <a:rPr lang="en-US" dirty="0" err="1" smtClean="0"/>
              <a:t>Args</a:t>
            </a:r>
            <a:r>
              <a:rPr lang="en-US" dirty="0" smtClean="0"/>
              <a:t>]{#1 Action for arg1}…\name{arg1}{arg2}</a:t>
            </a:r>
          </a:p>
          <a:p>
            <a:pPr lvl="1"/>
            <a:r>
              <a:rPr lang="en-US" dirty="0" smtClean="0"/>
              <a:t>To overwrite an existing command: \</a:t>
            </a:r>
            <a:r>
              <a:rPr lang="en-US" dirty="0" err="1" smtClean="0"/>
              <a:t>renewcommand</a:t>
            </a:r>
            <a:endParaRPr lang="en-US" dirty="0" smtClean="0"/>
          </a:p>
          <a:p>
            <a:pPr lvl="1"/>
            <a:endParaRPr lang="en-US" dirty="0" smtClean="0"/>
          </a:p>
          <a:p>
            <a:r>
              <a:rPr lang="en-US" dirty="0" smtClean="0"/>
              <a:t>\</a:t>
            </a:r>
            <a:r>
              <a:rPr lang="en-US" dirty="0" err="1" smtClean="0"/>
              <a:t>newenvironment</a:t>
            </a:r>
            <a:r>
              <a:rPr lang="en-US" dirty="0" smtClean="0"/>
              <a:t>{name}{actions before}{actions after}</a:t>
            </a:r>
          </a:p>
          <a:p>
            <a:pPr lvl="1"/>
            <a:r>
              <a:rPr lang="en-US" dirty="0" smtClean="0"/>
              <a:t>\</a:t>
            </a:r>
            <a:r>
              <a:rPr lang="en-US" dirty="0" err="1" smtClean="0"/>
              <a:t>newenvironment</a:t>
            </a:r>
            <a:r>
              <a:rPr lang="en-US" dirty="0" smtClean="0"/>
              <a:t>{lines}{\</a:t>
            </a:r>
            <a:r>
              <a:rPr lang="en-US" dirty="0" err="1" smtClean="0"/>
              <a:t>hline</a:t>
            </a:r>
            <a:r>
              <a:rPr lang="en-US" dirty="0" smtClean="0"/>
              <a:t>}{\</a:t>
            </a:r>
            <a:r>
              <a:rPr lang="en-US" dirty="0" err="1" smtClean="0"/>
              <a:t>hline</a:t>
            </a:r>
            <a:r>
              <a:rPr lang="en-US" dirty="0" smtClean="0"/>
              <a:t>\</a:t>
            </a:r>
            <a:r>
              <a:rPr lang="en-US" dirty="0" err="1" smtClean="0"/>
              <a:t>hline</a:t>
            </a:r>
            <a:r>
              <a:rPr lang="en-US" dirty="0" smtClean="0"/>
              <a:t>}</a:t>
            </a:r>
          </a:p>
          <a:p>
            <a:pPr lvl="1"/>
            <a:endParaRPr lang="en-US" dirty="0" smtClean="0"/>
          </a:p>
          <a:p>
            <a:r>
              <a:rPr lang="en-US" dirty="0" smtClean="0"/>
              <a:t>\</a:t>
            </a:r>
            <a:r>
              <a:rPr lang="en-US" dirty="0" err="1" smtClean="0"/>
              <a:t>definecolor</a:t>
            </a:r>
            <a:r>
              <a:rPr lang="en-US" dirty="0" smtClean="0"/>
              <a:t>{</a:t>
            </a:r>
            <a:r>
              <a:rPr lang="en-US" dirty="0" err="1" smtClean="0"/>
              <a:t>colorname</a:t>
            </a:r>
            <a:r>
              <a:rPr lang="en-US" dirty="0" smtClean="0"/>
              <a:t>}{RGB}{R,G,B}</a:t>
            </a:r>
          </a:p>
          <a:p>
            <a:pPr lvl="1"/>
            <a:r>
              <a:rPr lang="en-US" dirty="0" smtClean="0"/>
              <a:t>\</a:t>
            </a:r>
            <a:r>
              <a:rPr lang="en-US" dirty="0" err="1" smtClean="0"/>
              <a:t>definecolor</a:t>
            </a:r>
            <a:r>
              <a:rPr lang="en-US" dirty="0" smtClean="0"/>
              <a:t>{navy}{RGB}{25,25,112}</a:t>
            </a:r>
          </a:p>
          <a:p>
            <a:pPr lvl="1"/>
            <a:endParaRPr lang="en-US" dirty="0" smtClean="0"/>
          </a:p>
          <a:p>
            <a:r>
              <a:rPr lang="en-US" dirty="0" smtClean="0"/>
              <a:t>\</a:t>
            </a:r>
            <a:r>
              <a:rPr lang="en-US" dirty="0" err="1" smtClean="0"/>
              <a:t>newtheorem</a:t>
            </a:r>
            <a:r>
              <a:rPr lang="en-US" dirty="0" smtClean="0"/>
              <a:t>{Name}{</a:t>
            </a:r>
            <a:r>
              <a:rPr lang="en-US" dirty="0" err="1" smtClean="0"/>
              <a:t>PrintName</a:t>
            </a:r>
            <a:r>
              <a:rPr lang="en-US" dirty="0" smtClean="0"/>
              <a:t>}</a:t>
            </a:r>
          </a:p>
          <a:p>
            <a:pPr lvl="1"/>
            <a:r>
              <a:rPr lang="en-US" dirty="0" smtClean="0"/>
              <a:t>\</a:t>
            </a:r>
            <a:r>
              <a:rPr lang="en-US" dirty="0" err="1" smtClean="0"/>
              <a:t>newtheorem</a:t>
            </a:r>
            <a:r>
              <a:rPr lang="en-US" dirty="0" smtClean="0"/>
              <a:t>{Prop}{\</a:t>
            </a:r>
            <a:r>
              <a:rPr lang="en-US" dirty="0" err="1" smtClean="0"/>
              <a:t>textbf</a:t>
            </a:r>
            <a:r>
              <a:rPr lang="en-US" dirty="0" smtClean="0"/>
              <a:t>{Proposition}}</a:t>
            </a:r>
          </a:p>
          <a:p>
            <a:pPr lvl="1"/>
            <a:r>
              <a:rPr lang="en-US" dirty="0" smtClean="0"/>
              <a:t>\begin{Prop} … \end{Prop}</a:t>
            </a:r>
          </a:p>
        </p:txBody>
      </p:sp>
    </p:spTree>
    <p:extLst>
      <p:ext uri="{BB962C8B-B14F-4D97-AF65-F5344CB8AC3E}">
        <p14:creationId xmlns:p14="http://schemas.microsoft.com/office/powerpoint/2010/main" val="1735433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232426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38200"/>
          </a:xfrm>
        </p:spPr>
        <p:txBody>
          <a:bodyPr>
            <a:normAutofit/>
          </a:bodyPr>
          <a:lstStyle/>
          <a:p>
            <a:r>
              <a:rPr lang="en-US" dirty="0" smtClean="0"/>
              <a:t>Simple Example</a:t>
            </a:r>
            <a:endParaRPr lang="en-US" dirty="0"/>
          </a:p>
        </p:txBody>
      </p:sp>
      <p:sp>
        <p:nvSpPr>
          <p:cNvPr id="3" name="Content Placeholder 2"/>
          <p:cNvSpPr>
            <a:spLocks noGrp="1"/>
          </p:cNvSpPr>
          <p:nvPr>
            <p:ph idx="1"/>
          </p:nvPr>
        </p:nvSpPr>
        <p:spPr>
          <a:xfrm>
            <a:off x="228600" y="1447800"/>
            <a:ext cx="8610600" cy="5181600"/>
          </a:xfrm>
        </p:spPr>
        <p:txBody>
          <a:bodyPr>
            <a:normAutofit fontScale="92500" lnSpcReduction="20000"/>
          </a:bodyPr>
          <a:lstStyle/>
          <a:p>
            <a:pPr marL="0" indent="0">
              <a:spcBef>
                <a:spcPts val="0"/>
              </a:spcBef>
              <a:buNone/>
            </a:pPr>
            <a:r>
              <a:rPr lang="en-US" dirty="0" smtClean="0"/>
              <a:t>%Example1.tex</a:t>
            </a:r>
          </a:p>
          <a:p>
            <a:pPr marL="0" indent="0">
              <a:spcBef>
                <a:spcPts val="0"/>
              </a:spcBef>
              <a:buNone/>
            </a:pPr>
            <a:endParaRPr lang="en-US" dirty="0" smtClean="0"/>
          </a:p>
          <a:p>
            <a:pPr marL="0" indent="0">
              <a:spcBef>
                <a:spcPts val="0"/>
              </a:spcBef>
              <a:buNone/>
            </a:pPr>
            <a:r>
              <a:rPr lang="en-US" dirty="0" smtClean="0"/>
              <a:t>\</a:t>
            </a:r>
            <a:r>
              <a:rPr lang="en-US" dirty="0" err="1" smtClean="0"/>
              <a:t>documentclass</a:t>
            </a:r>
            <a:r>
              <a:rPr lang="en-US" dirty="0" smtClean="0"/>
              <a:t>[12pt,draft]{article}</a:t>
            </a:r>
          </a:p>
          <a:p>
            <a:pPr marL="347980" lvl="1" indent="0">
              <a:spcBef>
                <a:spcPts val="0"/>
              </a:spcBef>
              <a:buNone/>
            </a:pPr>
            <a:r>
              <a:rPr lang="en-US" dirty="0" smtClean="0"/>
              <a:t>\usepackage{</a:t>
            </a:r>
            <a:r>
              <a:rPr lang="en-US" dirty="0" err="1" smtClean="0"/>
              <a:t>amsmath,amsthm</a:t>
            </a:r>
            <a:r>
              <a:rPr lang="en-US" dirty="0" smtClean="0"/>
              <a:t>}</a:t>
            </a:r>
          </a:p>
          <a:p>
            <a:pPr marL="347980" lvl="1" indent="0">
              <a:spcBef>
                <a:spcPts val="0"/>
              </a:spcBef>
              <a:buNone/>
            </a:pPr>
            <a:r>
              <a:rPr lang="en-US" dirty="0" smtClean="0"/>
              <a:t>\usepackage{graphicx}</a:t>
            </a:r>
          </a:p>
          <a:p>
            <a:pPr marL="347980" lvl="1" indent="0">
              <a:buNone/>
            </a:pPr>
            <a:r>
              <a:rPr lang="en-US" dirty="0"/>
              <a:t>\</a:t>
            </a:r>
            <a:r>
              <a:rPr lang="en-US" dirty="0" err="1"/>
              <a:t>newcommand</a:t>
            </a:r>
            <a:r>
              <a:rPr lang="en-US" dirty="0"/>
              <a:t>{\lazy}[1]{$#1^{</a:t>
            </a:r>
            <a:r>
              <a:rPr lang="en-US" dirty="0" err="1"/>
              <a:t>th</a:t>
            </a:r>
            <a:r>
              <a:rPr lang="en-US" dirty="0"/>
              <a:t>}$}</a:t>
            </a:r>
          </a:p>
          <a:p>
            <a:pPr marL="347980" lvl="1" indent="0">
              <a:buNone/>
            </a:pPr>
            <a:r>
              <a:rPr lang="en-US" dirty="0"/>
              <a:t>\</a:t>
            </a:r>
            <a:r>
              <a:rPr lang="en-US" dirty="0" err="1"/>
              <a:t>newtheorem</a:t>
            </a:r>
            <a:r>
              <a:rPr lang="en-US" dirty="0"/>
              <a:t>{Prop}{\</a:t>
            </a:r>
            <a:r>
              <a:rPr lang="en-US" dirty="0" err="1"/>
              <a:t>textbf</a:t>
            </a:r>
            <a:r>
              <a:rPr lang="en-US" dirty="0"/>
              <a:t>{Proposition}}</a:t>
            </a:r>
          </a:p>
          <a:p>
            <a:pPr marL="347980" lvl="1" indent="0">
              <a:buNone/>
            </a:pPr>
            <a:r>
              <a:rPr lang="en-US" dirty="0"/>
              <a:t>\hoffset -</a:t>
            </a:r>
            <a:r>
              <a:rPr lang="en-US" dirty="0" smtClean="0"/>
              <a:t>20pt</a:t>
            </a:r>
          </a:p>
          <a:p>
            <a:pPr marL="0" indent="0">
              <a:buNone/>
            </a:pPr>
            <a:endParaRPr lang="en-US" dirty="0"/>
          </a:p>
          <a:p>
            <a:pPr marL="0" indent="0">
              <a:buNone/>
            </a:pPr>
            <a:r>
              <a:rPr lang="en-US" dirty="0" smtClean="0"/>
              <a:t>\begin{document}</a:t>
            </a:r>
          </a:p>
          <a:p>
            <a:pPr marL="347980" lvl="1" indent="0">
              <a:buNone/>
            </a:pPr>
            <a:r>
              <a:rPr lang="en-US" dirty="0" smtClean="0"/>
              <a:t>This is a sample document</a:t>
            </a:r>
          </a:p>
          <a:p>
            <a:pPr marL="0" indent="0">
              <a:buNone/>
            </a:pPr>
            <a:r>
              <a:rPr lang="en-US" dirty="0" smtClean="0"/>
              <a:t>\end{document}</a:t>
            </a:r>
          </a:p>
          <a:p>
            <a:pPr marL="0" indent="0">
              <a:buNone/>
            </a:pPr>
            <a:endParaRPr lang="en-US" dirty="0" smtClean="0"/>
          </a:p>
          <a:p>
            <a:pPr marL="0" indent="0">
              <a:buNone/>
            </a:pPr>
            <a:r>
              <a:rPr lang="en-US" dirty="0" smtClean="0"/>
              <a:t>%Things I still need to complete</a:t>
            </a:r>
          </a:p>
          <a:p>
            <a:pPr marL="0" indent="0">
              <a:buNone/>
            </a:pPr>
            <a:endParaRPr lang="en-US" sz="2000" i="1" dirty="0" smtClean="0"/>
          </a:p>
        </p:txBody>
      </p:sp>
      <p:sp>
        <p:nvSpPr>
          <p:cNvPr id="4" name="Right Brace 3"/>
          <p:cNvSpPr/>
          <p:nvPr/>
        </p:nvSpPr>
        <p:spPr>
          <a:xfrm>
            <a:off x="6629400" y="2133600"/>
            <a:ext cx="381000" cy="2209800"/>
          </a:xfrm>
          <a:prstGeom prst="rightBrace">
            <a:avLst>
              <a:gd name="adj1" fmla="val 107381"/>
              <a:gd name="adj2" fmla="val 50000"/>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7239000" y="2971800"/>
            <a:ext cx="1600200" cy="369332"/>
          </a:xfrm>
          <a:prstGeom prst="rect">
            <a:avLst/>
          </a:prstGeom>
          <a:noFill/>
        </p:spPr>
        <p:txBody>
          <a:bodyPr wrap="square" rtlCol="0">
            <a:spAutoFit/>
          </a:bodyPr>
          <a:lstStyle/>
          <a:p>
            <a:r>
              <a:rPr lang="en-US" b="1" dirty="0" smtClean="0">
                <a:solidFill>
                  <a:schemeClr val="accent1">
                    <a:lumMod val="60000"/>
                    <a:lumOff val="40000"/>
                  </a:schemeClr>
                </a:solidFill>
                <a:latin typeface="+mj-lt"/>
              </a:rPr>
              <a:t>Preamble</a:t>
            </a:r>
            <a:endParaRPr lang="en-US" b="1" dirty="0">
              <a:solidFill>
                <a:schemeClr val="accent1">
                  <a:lumMod val="60000"/>
                  <a:lumOff val="40000"/>
                </a:schemeClr>
              </a:solidFill>
              <a:latin typeface="+mj-lt"/>
            </a:endParaRPr>
          </a:p>
        </p:txBody>
      </p:sp>
    </p:spTree>
    <p:extLst>
      <p:ext uri="{BB962C8B-B14F-4D97-AF65-F5344CB8AC3E}">
        <p14:creationId xmlns:p14="http://schemas.microsoft.com/office/powerpoint/2010/main" val="3837935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Text Hazards</a:t>
            </a:r>
            <a:endParaRPr lang="en-US" dirty="0"/>
          </a:p>
        </p:txBody>
      </p:sp>
      <p:sp>
        <p:nvSpPr>
          <p:cNvPr id="5" name="Text Placeholder 4"/>
          <p:cNvSpPr>
            <a:spLocks noGrp="1"/>
          </p:cNvSpPr>
          <p:nvPr>
            <p:ph type="body" idx="1"/>
          </p:nvPr>
        </p:nvSpPr>
        <p:spPr/>
        <p:txBody>
          <a:bodyPr/>
          <a:lstStyle/>
          <a:p>
            <a:r>
              <a:rPr lang="en-US" dirty="0" smtClean="0"/>
              <a:t>The basics of writing in latex</a:t>
            </a:r>
            <a:endParaRPr lang="en-US" dirty="0"/>
          </a:p>
        </p:txBody>
      </p:sp>
    </p:spTree>
    <p:extLst>
      <p:ext uri="{BB962C8B-B14F-4D97-AF65-F5344CB8AC3E}">
        <p14:creationId xmlns:p14="http://schemas.microsoft.com/office/powerpoint/2010/main" val="2209715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Environments</a:t>
            </a:r>
            <a:endParaRPr lang="en-US" dirty="0"/>
          </a:p>
        </p:txBody>
      </p:sp>
      <p:sp>
        <p:nvSpPr>
          <p:cNvPr id="3" name="Content Placeholder 2"/>
          <p:cNvSpPr>
            <a:spLocks noGrp="1"/>
          </p:cNvSpPr>
          <p:nvPr>
            <p:ph idx="1"/>
          </p:nvPr>
        </p:nvSpPr>
        <p:spPr>
          <a:xfrm>
            <a:off x="457200" y="1646236"/>
            <a:ext cx="8229600" cy="4906963"/>
          </a:xfrm>
        </p:spPr>
        <p:txBody>
          <a:bodyPr>
            <a:normAutofit/>
          </a:bodyPr>
          <a:lstStyle/>
          <a:p>
            <a:r>
              <a:rPr lang="en-US" dirty="0" smtClean="0"/>
              <a:t>Groups</a:t>
            </a:r>
          </a:p>
          <a:p>
            <a:pPr lvl="1"/>
            <a:r>
              <a:rPr lang="en-US" dirty="0" smtClean="0"/>
              <a:t>A set of text defined by a pair of braces where the command is limited</a:t>
            </a:r>
          </a:p>
          <a:p>
            <a:pPr lvl="1"/>
            <a:r>
              <a:rPr lang="en-US" dirty="0" smtClean="0"/>
              <a:t>E.g. \</a:t>
            </a:r>
            <a:r>
              <a:rPr lang="en-US" dirty="0" err="1" smtClean="0"/>
              <a:t>textbf</a:t>
            </a:r>
            <a:r>
              <a:rPr lang="en-US" dirty="0" smtClean="0"/>
              <a:t>{Only this text will be bold}</a:t>
            </a:r>
          </a:p>
          <a:p>
            <a:pPr lvl="1"/>
            <a:r>
              <a:rPr lang="en-US" dirty="0" smtClean="0"/>
              <a:t>Alternatively {\bf Only this test will be bold}</a:t>
            </a:r>
          </a:p>
          <a:p>
            <a:r>
              <a:rPr lang="en-US" dirty="0" smtClean="0"/>
              <a:t>Commands \command[optional]{</a:t>
            </a:r>
            <a:r>
              <a:rPr lang="en-US" dirty="0" err="1" smtClean="0"/>
              <a:t>req</a:t>
            </a:r>
            <a:r>
              <a:rPr lang="en-US" dirty="0" smtClean="0"/>
              <a:t>}</a:t>
            </a:r>
          </a:p>
          <a:p>
            <a:pPr lvl="1"/>
            <a:r>
              <a:rPr lang="en-US" dirty="0" smtClean="0"/>
              <a:t>Case sensitive!</a:t>
            </a:r>
          </a:p>
          <a:p>
            <a:pPr lvl="1"/>
            <a:r>
              <a:rPr lang="en-US" dirty="0" smtClean="0"/>
              <a:t>Switch commands have no braces and apply to everything below the command</a:t>
            </a:r>
          </a:p>
          <a:p>
            <a:pPr lvl="1"/>
            <a:endParaRPr lang="en-US" dirty="0"/>
          </a:p>
        </p:txBody>
      </p:sp>
    </p:spTree>
    <p:extLst>
      <p:ext uri="{BB962C8B-B14F-4D97-AF65-F5344CB8AC3E}">
        <p14:creationId xmlns:p14="http://schemas.microsoft.com/office/powerpoint/2010/main" val="36069155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Environments (cont.)</a:t>
            </a:r>
            <a:endParaRPr lang="en-US" dirty="0"/>
          </a:p>
        </p:txBody>
      </p:sp>
      <p:sp>
        <p:nvSpPr>
          <p:cNvPr id="3" name="Content Placeholder 2"/>
          <p:cNvSpPr>
            <a:spLocks noGrp="1"/>
          </p:cNvSpPr>
          <p:nvPr>
            <p:ph idx="1"/>
          </p:nvPr>
        </p:nvSpPr>
        <p:spPr>
          <a:xfrm>
            <a:off x="457200" y="1646236"/>
            <a:ext cx="8229600" cy="4906963"/>
          </a:xfrm>
        </p:spPr>
        <p:txBody>
          <a:bodyPr>
            <a:normAutofit/>
          </a:bodyPr>
          <a:lstStyle/>
          <a:p>
            <a:r>
              <a:rPr lang="en-US" dirty="0" smtClean="0"/>
              <a:t>Environments</a:t>
            </a:r>
          </a:p>
          <a:p>
            <a:pPr lvl="1"/>
            <a:r>
              <a:rPr lang="en-US" dirty="0" smtClean="0"/>
              <a:t>Special display instructions (Mini style file)</a:t>
            </a:r>
          </a:p>
          <a:p>
            <a:pPr lvl="1"/>
            <a:r>
              <a:rPr lang="en-US" dirty="0" smtClean="0"/>
              <a:t>\begin{environment} Affected Text \end{environment}</a:t>
            </a:r>
          </a:p>
          <a:p>
            <a:pPr lvl="1"/>
            <a:r>
              <a:rPr lang="en-US" dirty="0" smtClean="0"/>
              <a:t>E.g. center, table, equation, figure</a:t>
            </a:r>
          </a:p>
          <a:p>
            <a:pPr lvl="1"/>
            <a:r>
              <a:rPr lang="en-US" dirty="0" smtClean="0">
                <a:solidFill>
                  <a:schemeClr val="accent3">
                    <a:lumMod val="60000"/>
                    <a:lumOff val="40000"/>
                  </a:schemeClr>
                </a:solidFill>
              </a:rPr>
              <a:t>Blank lines already precede and follow environments, so \\ will throw an error code</a:t>
            </a:r>
          </a:p>
          <a:p>
            <a:r>
              <a:rPr lang="en-US" dirty="0" smtClean="0"/>
              <a:t>Recall that you can specify your own commands and environments!</a:t>
            </a:r>
          </a:p>
          <a:p>
            <a:pPr lvl="1"/>
            <a:endParaRPr lang="en-US" dirty="0"/>
          </a:p>
        </p:txBody>
      </p:sp>
    </p:spTree>
    <p:extLst>
      <p:ext uri="{BB962C8B-B14F-4D97-AF65-F5344CB8AC3E}">
        <p14:creationId xmlns:p14="http://schemas.microsoft.com/office/powerpoint/2010/main" val="2743647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382000" cy="990600"/>
          </a:xfrm>
        </p:spPr>
        <p:txBody>
          <a:bodyPr>
            <a:normAutofit/>
          </a:bodyPr>
          <a:lstStyle/>
          <a:p>
            <a:r>
              <a:rPr lang="en-US" dirty="0" smtClean="0"/>
              <a:t>Spacing</a:t>
            </a:r>
            <a:endParaRPr lang="en-US" dirty="0"/>
          </a:p>
        </p:txBody>
      </p:sp>
      <p:sp>
        <p:nvSpPr>
          <p:cNvPr id="3" name="Content Placeholder 2"/>
          <p:cNvSpPr>
            <a:spLocks noGrp="1"/>
          </p:cNvSpPr>
          <p:nvPr>
            <p:ph idx="1"/>
          </p:nvPr>
        </p:nvSpPr>
        <p:spPr>
          <a:xfrm>
            <a:off x="152400" y="1371600"/>
            <a:ext cx="8763000" cy="5257800"/>
          </a:xfrm>
        </p:spPr>
        <p:txBody>
          <a:bodyPr>
            <a:noAutofit/>
          </a:bodyPr>
          <a:lstStyle/>
          <a:p>
            <a:r>
              <a:rPr lang="en-US" sz="2400" i="1" dirty="0" smtClean="0"/>
              <a:t>Adjust vertical spacing: \</a:t>
            </a:r>
            <a:r>
              <a:rPr lang="en-US" sz="2400" i="1" dirty="0" err="1" smtClean="0"/>
              <a:t>vspace</a:t>
            </a:r>
            <a:endParaRPr lang="en-US" sz="2400" i="1" dirty="0" smtClean="0"/>
          </a:p>
          <a:p>
            <a:r>
              <a:rPr lang="en-US" sz="2400" i="1" dirty="0"/>
              <a:t>Adjust </a:t>
            </a:r>
            <a:r>
              <a:rPr lang="en-US" sz="2400" i="1" dirty="0" smtClean="0"/>
              <a:t>horizontal </a:t>
            </a:r>
            <a:r>
              <a:rPr lang="en-US" sz="2400" i="1" dirty="0"/>
              <a:t>spacing: </a:t>
            </a:r>
            <a:r>
              <a:rPr lang="en-US" sz="2400" i="1" dirty="0" smtClean="0"/>
              <a:t>\</a:t>
            </a:r>
            <a:r>
              <a:rPr lang="en-US" sz="2400" i="1" dirty="0" err="1" smtClean="0"/>
              <a:t>hspace</a:t>
            </a:r>
            <a:endParaRPr lang="en-US" sz="2400" i="1" dirty="0" smtClean="0"/>
          </a:p>
          <a:p>
            <a:pPr marL="0" indent="0">
              <a:buNone/>
            </a:pPr>
            <a:endParaRPr lang="en-US" sz="1200" i="1" dirty="0" smtClean="0"/>
          </a:p>
          <a:p>
            <a:r>
              <a:rPr lang="en-US" sz="2400" i="1" dirty="0" smtClean="0"/>
              <a:t>Spacing Environments</a:t>
            </a:r>
          </a:p>
          <a:p>
            <a:pPr lvl="1"/>
            <a:r>
              <a:rPr lang="en-US" sz="2400" i="1" dirty="0" smtClean="0"/>
              <a:t>\begin{</a:t>
            </a:r>
            <a:r>
              <a:rPr lang="en-US" sz="2400" i="1" dirty="0" err="1" smtClean="0"/>
              <a:t>doublespace</a:t>
            </a:r>
            <a:r>
              <a:rPr lang="en-US" sz="2400" i="1" dirty="0" smtClean="0"/>
              <a:t>}	…	\end{</a:t>
            </a:r>
            <a:r>
              <a:rPr lang="en-US" sz="2400" i="1" dirty="0" err="1" smtClean="0"/>
              <a:t>doublespace</a:t>
            </a:r>
            <a:r>
              <a:rPr lang="en-US" sz="2400" i="1" dirty="0" smtClean="0"/>
              <a:t>}</a:t>
            </a:r>
          </a:p>
          <a:p>
            <a:pPr lvl="1"/>
            <a:r>
              <a:rPr lang="en-US" sz="2400" i="1" dirty="0"/>
              <a:t>\</a:t>
            </a:r>
            <a:r>
              <a:rPr lang="en-US" sz="2400" i="1" dirty="0" smtClean="0"/>
              <a:t>begin{</a:t>
            </a:r>
            <a:r>
              <a:rPr lang="en-US" sz="2400" i="1" dirty="0" err="1" smtClean="0"/>
              <a:t>singlespace</a:t>
            </a:r>
            <a:r>
              <a:rPr lang="en-US" sz="2400" i="1" dirty="0" smtClean="0"/>
              <a:t>}		…</a:t>
            </a:r>
            <a:r>
              <a:rPr lang="en-US" sz="2400" i="1" dirty="0"/>
              <a:t>	\</a:t>
            </a:r>
            <a:r>
              <a:rPr lang="en-US" sz="2400" i="1" dirty="0" smtClean="0"/>
              <a:t>end{</a:t>
            </a:r>
            <a:r>
              <a:rPr lang="en-US" sz="2400" i="1" dirty="0" err="1" smtClean="0"/>
              <a:t>singlespace</a:t>
            </a:r>
            <a:r>
              <a:rPr lang="en-US" sz="2400" i="1" dirty="0" smtClean="0"/>
              <a:t>}</a:t>
            </a:r>
          </a:p>
          <a:p>
            <a:pPr lvl="1"/>
            <a:r>
              <a:rPr lang="en-US" sz="2400" i="1" dirty="0" smtClean="0"/>
              <a:t>\begin{spacing}{2.5}	…	\end{spacing}</a:t>
            </a:r>
          </a:p>
          <a:p>
            <a:pPr marL="411480" lvl="1" indent="0">
              <a:buNone/>
            </a:pPr>
            <a:endParaRPr lang="en-US" sz="1200" i="1" dirty="0" smtClean="0"/>
          </a:p>
          <a:p>
            <a:r>
              <a:rPr lang="en-US" sz="2400" i="1" dirty="0" smtClean="0"/>
              <a:t>Under English spacing all periods “.” are treated as full stops and latex adds two spaces</a:t>
            </a:r>
          </a:p>
          <a:p>
            <a:pPr lvl="1"/>
            <a:r>
              <a:rPr lang="en-US" sz="2400" i="1" dirty="0" smtClean="0"/>
              <a:t>For abbreviations use .</a:t>
            </a:r>
            <a:r>
              <a:rPr lang="en-US" sz="2400" i="1" dirty="0" err="1" smtClean="0"/>
              <a:t>e.g</a:t>
            </a:r>
            <a:r>
              <a:rPr lang="en-US" sz="2400" i="1" dirty="0" smtClean="0"/>
              <a:t>\ or .</a:t>
            </a:r>
            <a:r>
              <a:rPr lang="en-US" sz="2400" i="1" dirty="0" err="1" smtClean="0"/>
              <a:t>i.e</a:t>
            </a:r>
            <a:r>
              <a:rPr lang="en-US" sz="2400" i="1" dirty="0" smtClean="0"/>
              <a:t>\</a:t>
            </a:r>
          </a:p>
          <a:p>
            <a:pPr marL="411480" lvl="1" indent="0">
              <a:buNone/>
            </a:pPr>
            <a:endParaRPr lang="en-US" sz="1200" i="1" dirty="0" smtClean="0"/>
          </a:p>
          <a:p>
            <a:r>
              <a:rPr lang="en-US" sz="2400" i="1" dirty="0" smtClean="0"/>
              <a:t>To insert discretionary hyphen into word use \-</a:t>
            </a:r>
          </a:p>
          <a:p>
            <a:pPr lvl="1"/>
            <a:r>
              <a:rPr lang="en-US" sz="2400" i="1" dirty="0" smtClean="0"/>
              <a:t>E.g. super\-</a:t>
            </a:r>
            <a:r>
              <a:rPr lang="en-US" sz="2400" i="1" dirty="0" err="1" smtClean="0"/>
              <a:t>caif</a:t>
            </a:r>
            <a:r>
              <a:rPr lang="en-US" sz="2400" i="1" dirty="0" smtClean="0"/>
              <a:t>\-</a:t>
            </a:r>
            <a:r>
              <a:rPr lang="en-US" sz="2400" i="1" dirty="0" err="1" smtClean="0"/>
              <a:t>fragilistic</a:t>
            </a:r>
            <a:r>
              <a:rPr lang="en-US" sz="2400" i="1" dirty="0" smtClean="0"/>
              <a:t>\-</a:t>
            </a:r>
            <a:r>
              <a:rPr lang="en-US" sz="2400" i="1" dirty="0" err="1" smtClean="0"/>
              <a:t>expialidocious</a:t>
            </a:r>
            <a:endParaRPr lang="en-US" sz="2400" i="1" dirty="0" smtClean="0"/>
          </a:p>
        </p:txBody>
      </p:sp>
    </p:spTree>
    <p:extLst>
      <p:ext uri="{BB962C8B-B14F-4D97-AF65-F5344CB8AC3E}">
        <p14:creationId xmlns:p14="http://schemas.microsoft.com/office/powerpoint/2010/main" val="37094702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Display</a:t>
            </a:r>
            <a:endParaRPr lang="en-US" dirty="0"/>
          </a:p>
        </p:txBody>
      </p:sp>
      <p:sp>
        <p:nvSpPr>
          <p:cNvPr id="3" name="Content Placeholder 2"/>
          <p:cNvSpPr>
            <a:spLocks noGrp="1"/>
          </p:cNvSpPr>
          <p:nvPr>
            <p:ph idx="1"/>
          </p:nvPr>
        </p:nvSpPr>
        <p:spPr>
          <a:xfrm>
            <a:off x="457200" y="1646236"/>
            <a:ext cx="8229600" cy="4830763"/>
          </a:xfrm>
        </p:spPr>
        <p:txBody>
          <a:bodyPr>
            <a:normAutofit/>
          </a:bodyPr>
          <a:lstStyle/>
          <a:p>
            <a:r>
              <a:rPr lang="en-US" dirty="0" smtClean="0"/>
              <a:t>Font</a:t>
            </a:r>
          </a:p>
          <a:p>
            <a:pPr lvl="1"/>
            <a:r>
              <a:rPr lang="en-US" dirty="0" smtClean="0"/>
              <a:t>Roman: \</a:t>
            </a:r>
            <a:r>
              <a:rPr lang="en-US" dirty="0" err="1" smtClean="0"/>
              <a:t>textrm</a:t>
            </a:r>
            <a:r>
              <a:rPr lang="en-US" dirty="0" smtClean="0"/>
              <a:t>{}, Arial: \</a:t>
            </a:r>
            <a:r>
              <a:rPr lang="en-US" dirty="0" err="1" smtClean="0"/>
              <a:t>textsf</a:t>
            </a:r>
            <a:r>
              <a:rPr lang="en-US" dirty="0"/>
              <a:t>{}</a:t>
            </a:r>
            <a:r>
              <a:rPr lang="en-US" dirty="0" smtClean="0"/>
              <a:t>, Typewriter: \</a:t>
            </a:r>
            <a:r>
              <a:rPr lang="en-US" dirty="0" err="1" smtClean="0"/>
              <a:t>texttt</a:t>
            </a:r>
            <a:r>
              <a:rPr lang="en-US" dirty="0"/>
              <a:t>{}</a:t>
            </a:r>
            <a:endParaRPr lang="en-US" dirty="0" smtClean="0"/>
          </a:p>
          <a:p>
            <a:r>
              <a:rPr lang="en-US" dirty="0" smtClean="0"/>
              <a:t>Size</a:t>
            </a:r>
          </a:p>
          <a:p>
            <a:pPr lvl="1"/>
            <a:r>
              <a:rPr lang="en-US" dirty="0" smtClean="0"/>
              <a:t>\Huge{}, \LARGE{},\small{},\</a:t>
            </a:r>
            <a:r>
              <a:rPr lang="en-US" dirty="0" err="1" smtClean="0"/>
              <a:t>footnotesize</a:t>
            </a:r>
            <a:r>
              <a:rPr lang="en-US" dirty="0" smtClean="0"/>
              <a:t>{},\tiny{}</a:t>
            </a:r>
          </a:p>
          <a:p>
            <a:r>
              <a:rPr lang="en-US" dirty="0" smtClean="0"/>
              <a:t>Shape</a:t>
            </a:r>
          </a:p>
          <a:p>
            <a:pPr lvl="1"/>
            <a:r>
              <a:rPr lang="en-US" dirty="0" smtClean="0"/>
              <a:t>\</a:t>
            </a:r>
            <a:r>
              <a:rPr lang="en-US" dirty="0" err="1" smtClean="0"/>
              <a:t>textit</a:t>
            </a:r>
            <a:r>
              <a:rPr lang="en-US" dirty="0" smtClean="0"/>
              <a:t>{italic},\</a:t>
            </a:r>
            <a:r>
              <a:rPr lang="en-US" dirty="0" err="1" smtClean="0"/>
              <a:t>textsl</a:t>
            </a:r>
            <a:r>
              <a:rPr lang="en-US" dirty="0" smtClean="0"/>
              <a:t>{slanted},\</a:t>
            </a:r>
            <a:r>
              <a:rPr lang="en-US" dirty="0" err="1" smtClean="0"/>
              <a:t>emph</a:t>
            </a:r>
            <a:r>
              <a:rPr lang="en-US" dirty="0" smtClean="0"/>
              <a:t>{italics}</a:t>
            </a:r>
          </a:p>
          <a:p>
            <a:pPr lvl="1"/>
            <a:r>
              <a:rPr lang="en-US" dirty="0" smtClean="0"/>
              <a:t>\</a:t>
            </a:r>
            <a:r>
              <a:rPr lang="en-US" dirty="0" err="1" smtClean="0"/>
              <a:t>textsc</a:t>
            </a:r>
            <a:r>
              <a:rPr lang="en-US" dirty="0" smtClean="0"/>
              <a:t>{small caps}</a:t>
            </a:r>
          </a:p>
          <a:p>
            <a:pPr lvl="1"/>
            <a:r>
              <a:rPr lang="en-US" dirty="0" smtClean="0"/>
              <a:t>\</a:t>
            </a:r>
            <a:r>
              <a:rPr lang="en-US" dirty="0" err="1" smtClean="0"/>
              <a:t>textbf</a:t>
            </a:r>
            <a:r>
              <a:rPr lang="en-US" dirty="0" smtClean="0"/>
              <a:t>{bold}</a:t>
            </a:r>
          </a:p>
          <a:p>
            <a:pPr lvl="1"/>
            <a:r>
              <a:rPr lang="en-US" dirty="0" smtClean="0"/>
              <a:t>\underline{underlined}</a:t>
            </a:r>
            <a:endParaRPr lang="en-US" dirty="0"/>
          </a:p>
        </p:txBody>
      </p:sp>
    </p:spTree>
    <p:extLst>
      <p:ext uri="{BB962C8B-B14F-4D97-AF65-F5344CB8AC3E}">
        <p14:creationId xmlns:p14="http://schemas.microsoft.com/office/powerpoint/2010/main" val="1747938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Characters</a:t>
            </a:r>
          </a:p>
        </p:txBody>
      </p:sp>
      <p:sp>
        <p:nvSpPr>
          <p:cNvPr id="3" name="Content Placeholder 2"/>
          <p:cNvSpPr>
            <a:spLocks noGrp="1"/>
          </p:cNvSpPr>
          <p:nvPr>
            <p:ph idx="1"/>
          </p:nvPr>
        </p:nvSpPr>
        <p:spPr>
          <a:xfrm>
            <a:off x="457200" y="1646236"/>
            <a:ext cx="8229600" cy="4983163"/>
          </a:xfrm>
        </p:spPr>
        <p:txBody>
          <a:bodyPr>
            <a:normAutofit fontScale="85000" lnSpcReduction="20000"/>
          </a:bodyPr>
          <a:lstStyle/>
          <a:p>
            <a:r>
              <a:rPr lang="en-US" dirty="0"/>
              <a:t>Groups of characters separated by spaces are words</a:t>
            </a:r>
          </a:p>
          <a:p>
            <a:pPr lvl="1"/>
            <a:r>
              <a:rPr lang="en-US" dirty="0"/>
              <a:t>Number of spaces are </a:t>
            </a:r>
            <a:r>
              <a:rPr lang="en-US" dirty="0" smtClean="0"/>
              <a:t>ignored</a:t>
            </a:r>
          </a:p>
          <a:p>
            <a:r>
              <a:rPr lang="en-US" dirty="0" smtClean="0"/>
              <a:t>A </a:t>
            </a:r>
            <a:r>
              <a:rPr lang="en-US" dirty="0"/>
              <a:t>blank line signifies the end of a </a:t>
            </a:r>
            <a:r>
              <a:rPr lang="en-US" dirty="0" smtClean="0"/>
              <a:t>paragraph</a:t>
            </a:r>
          </a:p>
          <a:p>
            <a:pPr lvl="1"/>
            <a:r>
              <a:rPr lang="en-US" dirty="0" smtClean="0"/>
              <a:t>Force </a:t>
            </a:r>
            <a:r>
              <a:rPr lang="en-US" dirty="0"/>
              <a:t>a new line using \\</a:t>
            </a:r>
          </a:p>
          <a:p>
            <a:r>
              <a:rPr lang="en-US" dirty="0"/>
              <a:t>Paragraphs are automatically indented </a:t>
            </a:r>
            <a:endParaRPr lang="en-US" dirty="0" smtClean="0"/>
          </a:p>
          <a:p>
            <a:pPr lvl="1"/>
            <a:r>
              <a:rPr lang="en-US" dirty="0" smtClean="0"/>
              <a:t>\</a:t>
            </a:r>
            <a:r>
              <a:rPr lang="en-US" dirty="0"/>
              <a:t>indent, \</a:t>
            </a:r>
            <a:r>
              <a:rPr lang="en-US" dirty="0" err="1" smtClean="0"/>
              <a:t>noindent</a:t>
            </a:r>
            <a:endParaRPr lang="en-US" dirty="0"/>
          </a:p>
          <a:p>
            <a:r>
              <a:rPr lang="en-US" dirty="0"/>
              <a:t>There are reserved characters with special meanings</a:t>
            </a:r>
          </a:p>
          <a:p>
            <a:pPr lvl="1"/>
            <a:r>
              <a:rPr lang="en-US" dirty="0"/>
              <a:t>\ $ &amp;%~_{ } # ^</a:t>
            </a:r>
          </a:p>
          <a:p>
            <a:pPr lvl="1"/>
            <a:r>
              <a:rPr lang="en-US" dirty="0"/>
              <a:t>If you want these to print use \ (e.g. </a:t>
            </a:r>
            <a:r>
              <a:rPr lang="en-US" dirty="0" smtClean="0"/>
              <a:t>\%)</a:t>
            </a:r>
          </a:p>
          <a:p>
            <a:pPr lvl="1"/>
            <a:r>
              <a:rPr lang="en-US" dirty="0" smtClean="0"/>
              <a:t>For \ you should use \slash</a:t>
            </a:r>
          </a:p>
          <a:p>
            <a:pPr lvl="1"/>
            <a:r>
              <a:rPr lang="en-US" dirty="0" smtClean="0"/>
              <a:t>\~ and \^ these will put the character over a letter unless you use \^{}</a:t>
            </a:r>
            <a:endParaRPr lang="en-US" dirty="0"/>
          </a:p>
          <a:p>
            <a:endParaRPr lang="en-US" dirty="0"/>
          </a:p>
          <a:p>
            <a:endParaRPr lang="en-US" dirty="0"/>
          </a:p>
        </p:txBody>
      </p:sp>
    </p:spTree>
    <p:extLst>
      <p:ext uri="{BB962C8B-B14F-4D97-AF65-F5344CB8AC3E}">
        <p14:creationId xmlns:p14="http://schemas.microsoft.com/office/powerpoint/2010/main" val="1082031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Characters (cont.)</a:t>
            </a:r>
            <a:endParaRPr lang="en-US" dirty="0"/>
          </a:p>
        </p:txBody>
      </p:sp>
      <p:sp>
        <p:nvSpPr>
          <p:cNvPr id="3" name="Content Placeholder 2"/>
          <p:cNvSpPr>
            <a:spLocks noGrp="1"/>
          </p:cNvSpPr>
          <p:nvPr>
            <p:ph idx="1"/>
          </p:nvPr>
        </p:nvSpPr>
        <p:spPr/>
        <p:txBody>
          <a:bodyPr/>
          <a:lstStyle/>
          <a:p>
            <a:r>
              <a:rPr lang="en-US" dirty="0" smtClean="0"/>
              <a:t>Left and right quotes are different entities</a:t>
            </a:r>
          </a:p>
          <a:p>
            <a:pPr lvl="1"/>
            <a:r>
              <a:rPr lang="en-US" dirty="0" smtClean="0"/>
              <a:t>Left quote: ` (the key left of the 1 key)</a:t>
            </a:r>
          </a:p>
          <a:p>
            <a:pPr lvl="1"/>
            <a:r>
              <a:rPr lang="en-US" dirty="0" smtClean="0"/>
              <a:t>Right quote: ‘ (the key left of the return key)</a:t>
            </a:r>
          </a:p>
          <a:p>
            <a:r>
              <a:rPr lang="en-US" dirty="0" smtClean="0"/>
              <a:t>To create superscripts you have to use the math </a:t>
            </a:r>
            <a:r>
              <a:rPr lang="en-US" dirty="0" err="1" smtClean="0"/>
              <a:t>environmnet</a:t>
            </a:r>
            <a:endParaRPr lang="en-US" dirty="0" smtClean="0"/>
          </a:p>
          <a:p>
            <a:pPr lvl="1"/>
            <a:r>
              <a:rPr lang="en-US" dirty="0" smtClean="0"/>
              <a:t>$6^{</a:t>
            </a:r>
            <a:r>
              <a:rPr lang="en-US" dirty="0" err="1" smtClean="0"/>
              <a:t>th</a:t>
            </a:r>
            <a:r>
              <a:rPr lang="en-US" dirty="0" smtClean="0"/>
              <a:t>}$</a:t>
            </a:r>
          </a:p>
          <a:p>
            <a:r>
              <a:rPr lang="en-US" dirty="0"/>
              <a:t>I</a:t>
            </a:r>
            <a:r>
              <a:rPr lang="en-US" dirty="0" smtClean="0"/>
              <a:t>f you want </a:t>
            </a:r>
            <a:r>
              <a:rPr lang="en-US" dirty="0" err="1" smtClean="0"/>
              <a:t>elipses</a:t>
            </a:r>
            <a:r>
              <a:rPr lang="en-US" dirty="0" smtClean="0"/>
              <a:t> (…) use \</a:t>
            </a:r>
            <a:r>
              <a:rPr lang="en-US" dirty="0" err="1" smtClean="0"/>
              <a:t>ldots</a:t>
            </a:r>
            <a:endParaRPr lang="en-US" dirty="0" smtClean="0"/>
          </a:p>
          <a:p>
            <a:r>
              <a:rPr lang="en-US" dirty="0" smtClean="0"/>
              <a:t>Verbatim environment prints text exactly how you paste it</a:t>
            </a:r>
            <a:endParaRPr lang="en-US" dirty="0"/>
          </a:p>
        </p:txBody>
      </p:sp>
    </p:spTree>
    <p:extLst>
      <p:ext uri="{BB962C8B-B14F-4D97-AF65-F5344CB8AC3E}">
        <p14:creationId xmlns:p14="http://schemas.microsoft.com/office/powerpoint/2010/main" val="1660002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List Environments</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7160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Environment</a:t>
            </a:r>
            <a:endParaRPr lang="en-US" dirty="0"/>
          </a:p>
        </p:txBody>
      </p:sp>
      <p:sp>
        <p:nvSpPr>
          <p:cNvPr id="4" name="Content Placeholder 3"/>
          <p:cNvSpPr>
            <a:spLocks noGrp="1"/>
          </p:cNvSpPr>
          <p:nvPr>
            <p:ph sz="half" idx="1"/>
          </p:nvPr>
        </p:nvSpPr>
        <p:spPr>
          <a:xfrm>
            <a:off x="457200" y="1645920"/>
            <a:ext cx="8229600" cy="4526280"/>
          </a:xfrm>
        </p:spPr>
        <p:txBody>
          <a:bodyPr/>
          <a:lstStyle/>
          <a:p>
            <a:pPr marL="0" indent="0">
              <a:buNone/>
            </a:pPr>
            <a:r>
              <a:rPr lang="en-US" i="1" dirty="0" smtClean="0">
                <a:solidFill>
                  <a:schemeClr val="accent6"/>
                </a:solidFill>
              </a:rPr>
              <a:t>For standard bulleted list of items</a:t>
            </a:r>
          </a:p>
          <a:p>
            <a:pPr marL="0" indent="0">
              <a:buNone/>
            </a:pPr>
            <a:endParaRPr lang="en-US" dirty="0" smtClean="0"/>
          </a:p>
          <a:p>
            <a:pPr marL="0" indent="0">
              <a:buNone/>
            </a:pPr>
            <a:r>
              <a:rPr lang="en-US" dirty="0" smtClean="0"/>
              <a:t>\begin{itemize}</a:t>
            </a:r>
          </a:p>
          <a:p>
            <a:pPr marL="347980" lvl="1" indent="0">
              <a:buNone/>
            </a:pPr>
            <a:r>
              <a:rPr lang="en-US" dirty="0" smtClean="0"/>
              <a:t/>
            </a:r>
            <a:br>
              <a:rPr lang="en-US" dirty="0" smtClean="0"/>
            </a:br>
            <a:r>
              <a:rPr lang="en-US" dirty="0" smtClean="0"/>
              <a:t>\item The first item</a:t>
            </a:r>
            <a:br>
              <a:rPr lang="en-US" dirty="0" smtClean="0"/>
            </a:br>
            <a:r>
              <a:rPr lang="en-US" dirty="0" smtClean="0"/>
              <a:t>\item The second item</a:t>
            </a:r>
            <a:br>
              <a:rPr lang="en-US" dirty="0" smtClean="0"/>
            </a:br>
            <a:r>
              <a:rPr lang="en-US" dirty="0" smtClean="0"/>
              <a:t>\item The third </a:t>
            </a:r>
            <a:r>
              <a:rPr lang="en-US" dirty="0" err="1" smtClean="0"/>
              <a:t>etc</a:t>
            </a:r>
            <a:r>
              <a:rPr lang="en-US" dirty="0" smtClean="0"/>
              <a:t> </a:t>
            </a:r>
          </a:p>
          <a:p>
            <a:pPr marL="0" indent="0">
              <a:buNone/>
            </a:pPr>
            <a:r>
              <a:rPr lang="en-US" dirty="0"/>
              <a:t/>
            </a:r>
            <a:br>
              <a:rPr lang="en-US" dirty="0"/>
            </a:br>
            <a:r>
              <a:rPr lang="en-US" dirty="0"/>
              <a:t>\</a:t>
            </a:r>
            <a:r>
              <a:rPr lang="en-US" dirty="0" smtClean="0"/>
              <a:t>end{</a:t>
            </a:r>
            <a:r>
              <a:rPr lang="en-US" dirty="0"/>
              <a:t>itemize</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1341821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a:t>
            </a:r>
            <a:r>
              <a:rPr lang="en-US" dirty="0" err="1" smtClean="0"/>
              <a:t>LaTeX</a:t>
            </a:r>
            <a:r>
              <a:rPr lang="en-US" dirty="0" smtClean="0"/>
              <a:t>?</a:t>
            </a:r>
            <a:endParaRPr lang="en-US" dirty="0"/>
          </a:p>
        </p:txBody>
      </p:sp>
      <p:sp>
        <p:nvSpPr>
          <p:cNvPr id="5" name="Content Placeholder 4"/>
          <p:cNvSpPr>
            <a:spLocks noGrp="1"/>
          </p:cNvSpPr>
          <p:nvPr>
            <p:ph idx="1"/>
          </p:nvPr>
        </p:nvSpPr>
        <p:spPr/>
        <p:txBody>
          <a:bodyPr/>
          <a:lstStyle/>
          <a:p>
            <a:r>
              <a:rPr lang="en-US" dirty="0" smtClean="0"/>
              <a:t>Typesetting Program</a:t>
            </a:r>
          </a:p>
          <a:p>
            <a:pPr lvl="1"/>
            <a:r>
              <a:rPr lang="en-US" dirty="0" smtClean="0"/>
              <a:t>You focus on the document content and the formatting is relatively automated</a:t>
            </a:r>
          </a:p>
          <a:p>
            <a:pPr lvl="1"/>
            <a:r>
              <a:rPr lang="en-US" dirty="0" smtClean="0"/>
              <a:t>Easy to change formatting without affecting content</a:t>
            </a:r>
          </a:p>
          <a:p>
            <a:r>
              <a:rPr lang="en-US" dirty="0" smtClean="0"/>
              <a:t>Designed to </a:t>
            </a:r>
            <a:r>
              <a:rPr lang="en-US" dirty="0" smtClean="0"/>
              <a:t>produce </a:t>
            </a:r>
            <a:r>
              <a:rPr lang="en-US" dirty="0" smtClean="0"/>
              <a:t>books, thesis, and articles</a:t>
            </a:r>
          </a:p>
          <a:p>
            <a:pPr lvl="1"/>
            <a:r>
              <a:rPr lang="en-US" dirty="0" smtClean="0"/>
              <a:t>Great for Math!</a:t>
            </a:r>
          </a:p>
        </p:txBody>
      </p:sp>
    </p:spTree>
    <p:extLst>
      <p:ext uri="{BB962C8B-B14F-4D97-AF65-F5344CB8AC3E}">
        <p14:creationId xmlns:p14="http://schemas.microsoft.com/office/powerpoint/2010/main" val="20235855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Enumerate Environment</a:t>
            </a:r>
            <a:endParaRPr lang="en-US" dirty="0"/>
          </a:p>
        </p:txBody>
      </p:sp>
      <p:sp>
        <p:nvSpPr>
          <p:cNvPr id="4" name="Content Placeholder 3"/>
          <p:cNvSpPr>
            <a:spLocks noGrp="1"/>
          </p:cNvSpPr>
          <p:nvPr>
            <p:ph sz="half" idx="1"/>
          </p:nvPr>
        </p:nvSpPr>
        <p:spPr>
          <a:xfrm>
            <a:off x="457200" y="1645920"/>
            <a:ext cx="8229600" cy="4526280"/>
          </a:xfrm>
        </p:spPr>
        <p:txBody>
          <a:bodyPr/>
          <a:lstStyle/>
          <a:p>
            <a:pPr marL="0" indent="0">
              <a:buNone/>
            </a:pPr>
            <a:r>
              <a:rPr lang="en-US" i="1" dirty="0" smtClean="0">
                <a:solidFill>
                  <a:schemeClr val="accent6"/>
                </a:solidFill>
              </a:rPr>
              <a:t>For ordered lists numbered sequentially</a:t>
            </a:r>
          </a:p>
          <a:p>
            <a:pPr marL="0" indent="0">
              <a:buNone/>
            </a:pPr>
            <a:endParaRPr lang="en-US" dirty="0" smtClean="0"/>
          </a:p>
          <a:p>
            <a:pPr marL="0" indent="0">
              <a:buNone/>
            </a:pPr>
            <a:r>
              <a:rPr lang="en-US" dirty="0" smtClean="0"/>
              <a:t>\begin{enumerate}</a:t>
            </a:r>
          </a:p>
          <a:p>
            <a:pPr marL="347980" lvl="1" indent="0">
              <a:buNone/>
            </a:pPr>
            <a:r>
              <a:rPr lang="en-US" dirty="0" smtClean="0"/>
              <a:t/>
            </a:r>
            <a:br>
              <a:rPr lang="en-US" dirty="0" smtClean="0"/>
            </a:br>
            <a:r>
              <a:rPr lang="en-US" dirty="0" smtClean="0"/>
              <a:t>\item The first item</a:t>
            </a:r>
            <a:br>
              <a:rPr lang="en-US" dirty="0" smtClean="0"/>
            </a:br>
            <a:r>
              <a:rPr lang="en-US" dirty="0" smtClean="0"/>
              <a:t>\item The second item</a:t>
            </a:r>
            <a:br>
              <a:rPr lang="en-US" dirty="0" smtClean="0"/>
            </a:br>
            <a:r>
              <a:rPr lang="en-US" dirty="0" smtClean="0"/>
              <a:t>\item The third </a:t>
            </a:r>
            <a:r>
              <a:rPr lang="en-US" dirty="0" err="1" smtClean="0"/>
              <a:t>etc</a:t>
            </a:r>
            <a:r>
              <a:rPr lang="en-US" dirty="0" smtClean="0"/>
              <a:t> </a:t>
            </a:r>
          </a:p>
          <a:p>
            <a:pPr marL="0" indent="0">
              <a:buNone/>
            </a:pPr>
            <a:r>
              <a:rPr lang="en-US" dirty="0"/>
              <a:t/>
            </a:r>
            <a:br>
              <a:rPr lang="en-US" dirty="0"/>
            </a:br>
            <a:r>
              <a:rPr lang="en-US" dirty="0"/>
              <a:t>\</a:t>
            </a:r>
            <a:r>
              <a:rPr lang="en-US" dirty="0" smtClean="0"/>
              <a:t>end{</a:t>
            </a:r>
            <a:r>
              <a:rPr lang="en-US" dirty="0"/>
              <a:t>enumerate</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3730358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 Environment</a:t>
            </a:r>
            <a:endParaRPr lang="en-US" dirty="0"/>
          </a:p>
        </p:txBody>
      </p:sp>
      <p:sp>
        <p:nvSpPr>
          <p:cNvPr id="4" name="Content Placeholder 3"/>
          <p:cNvSpPr>
            <a:spLocks noGrp="1"/>
          </p:cNvSpPr>
          <p:nvPr>
            <p:ph sz="half" idx="1"/>
          </p:nvPr>
        </p:nvSpPr>
        <p:spPr>
          <a:xfrm>
            <a:off x="457200" y="1645920"/>
            <a:ext cx="8229600" cy="4526280"/>
          </a:xfrm>
        </p:spPr>
        <p:txBody>
          <a:bodyPr>
            <a:normAutofit lnSpcReduction="10000"/>
          </a:bodyPr>
          <a:lstStyle/>
          <a:p>
            <a:pPr marL="0" indent="0">
              <a:buNone/>
            </a:pPr>
            <a:r>
              <a:rPr lang="en-US" i="1" dirty="0" smtClean="0">
                <a:solidFill>
                  <a:schemeClr val="accent6"/>
                </a:solidFill>
              </a:rPr>
              <a:t>For lists with labels</a:t>
            </a:r>
          </a:p>
          <a:p>
            <a:pPr marL="0" indent="0">
              <a:buNone/>
            </a:pPr>
            <a:endParaRPr lang="en-US" dirty="0" smtClean="0"/>
          </a:p>
          <a:p>
            <a:pPr marL="0" indent="0">
              <a:buNone/>
            </a:pPr>
            <a:r>
              <a:rPr lang="en-US" dirty="0" smtClean="0"/>
              <a:t>\begin{description}</a:t>
            </a:r>
          </a:p>
          <a:p>
            <a:pPr marL="347980" lvl="1" indent="0">
              <a:buNone/>
            </a:pPr>
            <a:r>
              <a:rPr lang="en-US" dirty="0" smtClean="0"/>
              <a:t/>
            </a:r>
            <a:br>
              <a:rPr lang="en-US" dirty="0" smtClean="0"/>
            </a:br>
            <a:r>
              <a:rPr lang="en-US" dirty="0" smtClean="0"/>
              <a:t>\item[First] The first item</a:t>
            </a:r>
            <a:br>
              <a:rPr lang="en-US" dirty="0" smtClean="0"/>
            </a:br>
            <a:r>
              <a:rPr lang="en-US" dirty="0" smtClean="0"/>
              <a:t>\item[Second] The second item</a:t>
            </a:r>
            <a:br>
              <a:rPr lang="en-US" dirty="0" smtClean="0"/>
            </a:br>
            <a:r>
              <a:rPr lang="en-US" dirty="0" smtClean="0"/>
              <a:t>\item[Third] The third etc.</a:t>
            </a:r>
          </a:p>
          <a:p>
            <a:pPr marL="347980" lvl="1" indent="0">
              <a:buNone/>
            </a:pPr>
            <a:r>
              <a:rPr lang="en-US" dirty="0" smtClean="0"/>
              <a:t>\item[Fourth] \</a:t>
            </a:r>
            <a:r>
              <a:rPr lang="en-US" dirty="0" err="1" smtClean="0"/>
              <a:t>hfill</a:t>
            </a:r>
            <a:r>
              <a:rPr lang="en-US" dirty="0" smtClean="0"/>
              <a:t>\\</a:t>
            </a:r>
          </a:p>
          <a:p>
            <a:pPr marL="347980" lvl="1" indent="0">
              <a:buNone/>
            </a:pPr>
            <a:r>
              <a:rPr lang="en-US" dirty="0"/>
              <a:t>	</a:t>
            </a:r>
            <a:r>
              <a:rPr lang="en-US" dirty="0" smtClean="0"/>
              <a:t>An item below the bullet</a:t>
            </a:r>
          </a:p>
          <a:p>
            <a:pPr marL="0" indent="0">
              <a:buNone/>
            </a:pPr>
            <a:r>
              <a:rPr lang="en-US" dirty="0"/>
              <a:t/>
            </a:r>
            <a:br>
              <a:rPr lang="en-US" dirty="0"/>
            </a:br>
            <a:r>
              <a:rPr lang="en-US" dirty="0"/>
              <a:t>\</a:t>
            </a:r>
            <a:r>
              <a:rPr lang="en-US" dirty="0" smtClean="0"/>
              <a:t>end{description}</a:t>
            </a:r>
            <a:endParaRPr lang="en-US" dirty="0"/>
          </a:p>
          <a:p>
            <a:pPr marL="0" indent="0">
              <a:buNone/>
            </a:pPr>
            <a:endParaRPr lang="en-US" dirty="0"/>
          </a:p>
        </p:txBody>
      </p:sp>
    </p:spTree>
    <p:extLst>
      <p:ext uri="{BB962C8B-B14F-4D97-AF65-F5344CB8AC3E}">
        <p14:creationId xmlns:p14="http://schemas.microsoft.com/office/powerpoint/2010/main" val="42185605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Nested List Environment</a:t>
            </a:r>
            <a:endParaRPr lang="en-US" dirty="0"/>
          </a:p>
        </p:txBody>
      </p:sp>
      <p:sp>
        <p:nvSpPr>
          <p:cNvPr id="4" name="Content Placeholder 3"/>
          <p:cNvSpPr>
            <a:spLocks noGrp="1"/>
          </p:cNvSpPr>
          <p:nvPr>
            <p:ph sz="half" idx="1"/>
          </p:nvPr>
        </p:nvSpPr>
        <p:spPr>
          <a:xfrm>
            <a:off x="457200" y="1645920"/>
            <a:ext cx="8229600" cy="4526280"/>
          </a:xfrm>
        </p:spPr>
        <p:txBody>
          <a:bodyPr>
            <a:normAutofit fontScale="85000" lnSpcReduction="20000"/>
          </a:bodyPr>
          <a:lstStyle/>
          <a:p>
            <a:pPr marL="0" indent="0">
              <a:buNone/>
            </a:pPr>
            <a:r>
              <a:rPr lang="en-US" i="1" dirty="0" smtClean="0">
                <a:solidFill>
                  <a:schemeClr val="accent6"/>
                </a:solidFill>
              </a:rPr>
              <a:t>You can nest one to four list environments…</a:t>
            </a:r>
          </a:p>
          <a:p>
            <a:pPr marL="0" indent="0">
              <a:buNone/>
            </a:pPr>
            <a:endParaRPr lang="en-US" dirty="0" smtClean="0"/>
          </a:p>
          <a:p>
            <a:pPr marL="0" indent="0">
              <a:buNone/>
            </a:pPr>
            <a:r>
              <a:rPr lang="en-US" sz="2600" dirty="0" smtClean="0"/>
              <a:t>\begin{enumerate}</a:t>
            </a:r>
          </a:p>
          <a:p>
            <a:pPr marL="347980" lvl="1" indent="0">
              <a:buNone/>
            </a:pPr>
            <a:r>
              <a:rPr lang="en-US" sz="2600" dirty="0" smtClean="0"/>
              <a:t/>
            </a:r>
            <a:br>
              <a:rPr lang="en-US" sz="2600" dirty="0" smtClean="0"/>
            </a:br>
            <a:r>
              <a:rPr lang="en-US" sz="2600" dirty="0" smtClean="0"/>
              <a:t>\item The first item</a:t>
            </a:r>
          </a:p>
          <a:p>
            <a:pPr marL="347980" lvl="1" indent="0">
              <a:buNone/>
            </a:pPr>
            <a:r>
              <a:rPr lang="en-US" sz="2600" dirty="0" smtClean="0"/>
              <a:t>\begin{itemize}</a:t>
            </a:r>
          </a:p>
          <a:p>
            <a:pPr marL="347980" lvl="1" indent="0">
              <a:buNone/>
            </a:pPr>
            <a:endParaRPr lang="en-US" sz="2600" dirty="0"/>
          </a:p>
          <a:p>
            <a:pPr marL="530860" lvl="2" indent="0">
              <a:buNone/>
            </a:pPr>
            <a:r>
              <a:rPr lang="en-US" sz="2600" dirty="0" smtClean="0"/>
              <a:t>\item The first </a:t>
            </a:r>
            <a:r>
              <a:rPr lang="en-US" sz="2600" dirty="0" err="1" smtClean="0"/>
              <a:t>subitem</a:t>
            </a:r>
            <a:endParaRPr lang="en-US" sz="2600" dirty="0" smtClean="0"/>
          </a:p>
          <a:p>
            <a:pPr marL="530860" lvl="2" indent="0">
              <a:buNone/>
            </a:pPr>
            <a:r>
              <a:rPr lang="en-US" sz="2600" dirty="0" smtClean="0"/>
              <a:t>\item The second </a:t>
            </a:r>
            <a:r>
              <a:rPr lang="en-US" sz="2600" dirty="0" err="1" smtClean="0"/>
              <a:t>subitem</a:t>
            </a:r>
            <a:endParaRPr lang="en-US" sz="2600" dirty="0" smtClean="0"/>
          </a:p>
          <a:p>
            <a:pPr marL="347980" lvl="1" indent="0">
              <a:buNone/>
            </a:pPr>
            <a:endParaRPr lang="en-US" sz="2600" dirty="0"/>
          </a:p>
          <a:p>
            <a:pPr marL="347980" lvl="1" indent="0">
              <a:buNone/>
            </a:pPr>
            <a:r>
              <a:rPr lang="en-US" sz="2600" dirty="0" smtClean="0"/>
              <a:t>\end{itemize}</a:t>
            </a:r>
          </a:p>
          <a:p>
            <a:pPr marL="347980" lvl="1" indent="0">
              <a:buNone/>
            </a:pPr>
            <a:r>
              <a:rPr lang="en-US" sz="2600" dirty="0" smtClean="0"/>
              <a:t>\item The second item</a:t>
            </a:r>
          </a:p>
          <a:p>
            <a:pPr marL="0" indent="0">
              <a:buNone/>
            </a:pPr>
            <a:r>
              <a:rPr lang="en-US" sz="2600" dirty="0"/>
              <a:t/>
            </a:r>
            <a:br>
              <a:rPr lang="en-US" sz="2600" dirty="0"/>
            </a:br>
            <a:r>
              <a:rPr lang="en-US" sz="2600" dirty="0"/>
              <a:t>\</a:t>
            </a:r>
            <a:r>
              <a:rPr lang="en-US" sz="2600" dirty="0" smtClean="0"/>
              <a:t>end{</a:t>
            </a:r>
            <a:r>
              <a:rPr lang="en-US" sz="2600" dirty="0"/>
              <a:t>enumerate</a:t>
            </a:r>
            <a:r>
              <a:rPr lang="en-US" sz="2600" dirty="0" smtClean="0"/>
              <a:t>}</a:t>
            </a:r>
            <a:endParaRPr lang="en-US" sz="2600" dirty="0"/>
          </a:p>
          <a:p>
            <a:pPr marL="0" indent="0">
              <a:buNone/>
            </a:pPr>
            <a:endParaRPr lang="en-US" dirty="0"/>
          </a:p>
        </p:txBody>
      </p:sp>
    </p:spTree>
    <p:extLst>
      <p:ext uri="{BB962C8B-B14F-4D97-AF65-F5344CB8AC3E}">
        <p14:creationId xmlns:p14="http://schemas.microsoft.com/office/powerpoint/2010/main" val="16822681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Tables and Figures</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99410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Constructing a Table</a:t>
            </a:r>
            <a:endParaRPr lang="en-US" dirty="0"/>
          </a:p>
        </p:txBody>
      </p:sp>
      <p:sp>
        <p:nvSpPr>
          <p:cNvPr id="3" name="Content Placeholder 2"/>
          <p:cNvSpPr>
            <a:spLocks noGrp="1"/>
          </p:cNvSpPr>
          <p:nvPr>
            <p:ph idx="1"/>
          </p:nvPr>
        </p:nvSpPr>
        <p:spPr/>
        <p:txBody>
          <a:bodyPr/>
          <a:lstStyle/>
          <a:p>
            <a:pPr marL="0" indent="0">
              <a:buNone/>
            </a:pPr>
            <a:r>
              <a:rPr lang="en-US" dirty="0" smtClean="0"/>
              <a:t>\begin{tabular}{</a:t>
            </a:r>
            <a:r>
              <a:rPr lang="en-US" sz="2000" dirty="0" smtClean="0"/>
              <a:t>orientation_column1orientation_column2</a:t>
            </a:r>
            <a:r>
              <a:rPr lang="en-US" dirty="0" smtClean="0"/>
              <a:t>}</a:t>
            </a:r>
          </a:p>
          <a:p>
            <a:pPr marL="0" indent="0">
              <a:buNone/>
            </a:pPr>
            <a:r>
              <a:rPr lang="en-US" dirty="0" smtClean="0"/>
              <a:t>\</a:t>
            </a:r>
            <a:r>
              <a:rPr lang="en-US" dirty="0" err="1" smtClean="0"/>
              <a:t>hline</a:t>
            </a:r>
            <a:endParaRPr lang="en-US" dirty="0" smtClean="0"/>
          </a:p>
          <a:p>
            <a:pPr marL="0" indent="0">
              <a:buNone/>
            </a:pPr>
            <a:r>
              <a:rPr lang="en-US" dirty="0" smtClean="0"/>
              <a:t>element1	&amp; element2 \\</a:t>
            </a:r>
          </a:p>
          <a:p>
            <a:pPr marL="0" indent="0">
              <a:buNone/>
            </a:pPr>
            <a:r>
              <a:rPr lang="en-US" dirty="0" smtClean="0"/>
              <a:t>element3</a:t>
            </a:r>
            <a:r>
              <a:rPr lang="en-US" dirty="0"/>
              <a:t>	&amp; </a:t>
            </a:r>
            <a:r>
              <a:rPr lang="en-US" dirty="0" smtClean="0"/>
              <a:t>element4 \\</a:t>
            </a:r>
          </a:p>
          <a:p>
            <a:pPr marL="0" indent="0">
              <a:buNone/>
            </a:pPr>
            <a:r>
              <a:rPr lang="en-US" dirty="0" smtClean="0"/>
              <a:t>\</a:t>
            </a:r>
            <a:r>
              <a:rPr lang="en-US" dirty="0" err="1" smtClean="0"/>
              <a:t>hline</a:t>
            </a:r>
            <a:endParaRPr lang="en-US" dirty="0" smtClean="0"/>
          </a:p>
          <a:p>
            <a:pPr marL="0" indent="0">
              <a:buNone/>
            </a:pPr>
            <a:r>
              <a:rPr lang="en-US" dirty="0" smtClean="0"/>
              <a:t>\end{tabular}</a:t>
            </a: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18582175"/>
              </p:ext>
            </p:extLst>
          </p:nvPr>
        </p:nvGraphicFramePr>
        <p:xfrm>
          <a:off x="4419600" y="4724400"/>
          <a:ext cx="4114800" cy="1371600"/>
        </p:xfrm>
        <a:graphic>
          <a:graphicData uri="http://schemas.openxmlformats.org/drawingml/2006/table">
            <a:tbl>
              <a:tblPr>
                <a:tableStyleId>{5C22544A-7EE6-4342-B048-85BDC9FD1C3A}</a:tableStyleId>
              </a:tblPr>
              <a:tblGrid>
                <a:gridCol w="2057400"/>
                <a:gridCol w="2057400"/>
              </a:tblGrid>
              <a:tr h="647700">
                <a:tc>
                  <a:txBody>
                    <a:bodyPr/>
                    <a:lstStyle/>
                    <a:p>
                      <a:pPr algn="ctr"/>
                      <a:r>
                        <a:rPr lang="en-US" sz="2800" dirty="0" smtClean="0">
                          <a:solidFill>
                            <a:schemeClr val="accent3">
                              <a:lumMod val="40000"/>
                              <a:lumOff val="60000"/>
                            </a:schemeClr>
                          </a:solidFill>
                        </a:rPr>
                        <a:t>element1</a:t>
                      </a:r>
                      <a:endParaRPr lang="en-US" sz="2800" dirty="0">
                        <a:solidFill>
                          <a:schemeClr val="accent3">
                            <a:lumMod val="40000"/>
                            <a:lumOff val="60000"/>
                          </a:schemeClr>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800" dirty="0" smtClean="0">
                          <a:solidFill>
                            <a:schemeClr val="accent3">
                              <a:lumMod val="40000"/>
                              <a:lumOff val="60000"/>
                            </a:schemeClr>
                          </a:solidFill>
                        </a:rPr>
                        <a:t>element2</a:t>
                      </a:r>
                      <a:endParaRPr lang="en-US" sz="2800" dirty="0">
                        <a:solidFill>
                          <a:schemeClr val="accent3">
                            <a:lumMod val="40000"/>
                            <a:lumOff val="60000"/>
                          </a:schemeClr>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723900">
                <a:tc>
                  <a:txBody>
                    <a:bodyPr/>
                    <a:lstStyle/>
                    <a:p>
                      <a:pPr algn="ctr"/>
                      <a:r>
                        <a:rPr lang="en-US" sz="2800" dirty="0" smtClean="0">
                          <a:solidFill>
                            <a:schemeClr val="accent3">
                              <a:lumMod val="40000"/>
                              <a:lumOff val="60000"/>
                            </a:schemeClr>
                          </a:solidFill>
                        </a:rPr>
                        <a:t>element3</a:t>
                      </a:r>
                      <a:endParaRPr lang="en-US" sz="2800" dirty="0">
                        <a:solidFill>
                          <a:schemeClr val="accent3">
                            <a:lumMod val="40000"/>
                            <a:lumOff val="60000"/>
                          </a:schemeClr>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chemeClr val="accent3">
                              <a:lumMod val="40000"/>
                              <a:lumOff val="60000"/>
                            </a:schemeClr>
                          </a:solidFill>
                        </a:rPr>
                        <a:t>element4</a:t>
                      </a:r>
                      <a:endParaRPr lang="en-US" sz="2800" dirty="0">
                        <a:solidFill>
                          <a:schemeClr val="accent3">
                            <a:lumMod val="40000"/>
                            <a:lumOff val="60000"/>
                          </a:schemeClr>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1636715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 Orientation</a:t>
            </a:r>
            <a:endParaRPr lang="en-US" dirty="0"/>
          </a:p>
        </p:txBody>
      </p:sp>
      <p:sp>
        <p:nvSpPr>
          <p:cNvPr id="3" name="Content Placeholder 2"/>
          <p:cNvSpPr>
            <a:spLocks noGrp="1"/>
          </p:cNvSpPr>
          <p:nvPr>
            <p:ph idx="1"/>
          </p:nvPr>
        </p:nvSpPr>
        <p:spPr>
          <a:xfrm>
            <a:off x="457200" y="1646236"/>
            <a:ext cx="8229600" cy="4983163"/>
          </a:xfrm>
        </p:spPr>
        <p:txBody>
          <a:bodyPr>
            <a:normAutofit/>
          </a:bodyPr>
          <a:lstStyle/>
          <a:p>
            <a:r>
              <a:rPr lang="en-US" sz="2800" dirty="0" smtClean="0"/>
              <a:t>Orientation Options (one for each column)</a:t>
            </a:r>
          </a:p>
          <a:p>
            <a:endParaRPr lang="en-US" dirty="0" smtClean="0"/>
          </a:p>
          <a:p>
            <a:endParaRPr lang="en-US" dirty="0" smtClean="0"/>
          </a:p>
          <a:p>
            <a:endParaRPr lang="en-US" dirty="0"/>
          </a:p>
          <a:p>
            <a:pPr marL="0" indent="0">
              <a:buNone/>
            </a:pPr>
            <a:endParaRPr lang="en-US" dirty="0"/>
          </a:p>
          <a:p>
            <a:r>
              <a:rPr lang="en-US" sz="2800" dirty="0" smtClean="0"/>
              <a:t>To define multiple columns *{</a:t>
            </a:r>
            <a:r>
              <a:rPr lang="en-US" sz="2800" dirty="0" err="1" smtClean="0"/>
              <a:t>num</a:t>
            </a:r>
            <a:r>
              <a:rPr lang="en-US" sz="2800" dirty="0" smtClean="0"/>
              <a:t>}{orientation}</a:t>
            </a:r>
          </a:p>
          <a:p>
            <a:r>
              <a:rPr lang="en-US" sz="2800" dirty="0" smtClean="0"/>
              <a:t>Add vertical lines with (|) e.g. {</a:t>
            </a:r>
            <a:r>
              <a:rPr lang="en-US" sz="2800" dirty="0" err="1" smtClean="0"/>
              <a:t>r|cc</a:t>
            </a:r>
            <a:r>
              <a:rPr lang="en-US" sz="2800" dirty="0" smtClean="0"/>
              <a:t>}</a:t>
            </a:r>
          </a:p>
          <a:p>
            <a:r>
              <a:rPr lang="en-US" sz="2800" dirty="0" smtClean="0"/>
              <a:t>To specify the font format for the column &gt;{\format}</a:t>
            </a:r>
          </a:p>
          <a:p>
            <a:pPr marL="0" indent="0">
              <a:buNone/>
            </a:pPr>
            <a:endParaRPr lang="en-US" dirty="0"/>
          </a:p>
          <a:p>
            <a:pPr lvl="1"/>
            <a:endParaRPr lang="en-US" dirty="0"/>
          </a:p>
          <a:p>
            <a:pPr lvl="1"/>
            <a:endParaRPr lang="en-US" dirty="0" smtClean="0"/>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63624207"/>
              </p:ext>
            </p:extLst>
          </p:nvPr>
        </p:nvGraphicFramePr>
        <p:xfrm>
          <a:off x="1676400" y="2209800"/>
          <a:ext cx="6096000" cy="1676400"/>
        </p:xfrm>
        <a:graphic>
          <a:graphicData uri="http://schemas.openxmlformats.org/drawingml/2006/table">
            <a:tbl>
              <a:tblPr firstRow="1" bandRow="1">
                <a:tableStyleId>{5C22544A-7EE6-4342-B048-85BDC9FD1C3A}</a:tableStyleId>
              </a:tblPr>
              <a:tblGrid>
                <a:gridCol w="457200"/>
                <a:gridCol w="2514600"/>
                <a:gridCol w="1219200"/>
                <a:gridCol w="1905000"/>
              </a:tblGrid>
              <a:tr h="0">
                <a:tc gridSpan="2">
                  <a:txBody>
                    <a:bodyPr/>
                    <a:lstStyle/>
                    <a:p>
                      <a:pPr algn="ctr"/>
                      <a:r>
                        <a:rPr lang="en-US" sz="1600" dirty="0" smtClean="0"/>
                        <a:t>No Word Wrap</a:t>
                      </a:r>
                      <a:endParaRPr lang="en-US" sz="1600" dirty="0"/>
                    </a:p>
                  </a:txBody>
                  <a:tcPr anchor="ctr"/>
                </a:tc>
                <a:tc hMerge="1">
                  <a:txBody>
                    <a:bodyPr/>
                    <a:lstStyle/>
                    <a:p>
                      <a:endParaRPr lang="en-US" dirty="0"/>
                    </a:p>
                  </a:txBody>
                  <a:tcPr/>
                </a:tc>
                <a:tc gridSpan="2">
                  <a:txBody>
                    <a:bodyPr/>
                    <a:lstStyle/>
                    <a:p>
                      <a:pPr algn="ctr"/>
                      <a:r>
                        <a:rPr lang="en-US" sz="1600" dirty="0" smtClean="0"/>
                        <a:t>Word Wrap (paragraph)</a:t>
                      </a:r>
                      <a:endParaRPr lang="en-US" sz="1600" dirty="0"/>
                    </a:p>
                  </a:txBody>
                  <a:tcPr anchor="ctr"/>
                </a:tc>
                <a:tc hMerge="1">
                  <a:txBody>
                    <a:bodyPr/>
                    <a:lstStyle/>
                    <a:p>
                      <a:endParaRPr lang="en-US" dirty="0"/>
                    </a:p>
                  </a:txBody>
                  <a:tcPr/>
                </a:tc>
              </a:tr>
              <a:tr h="0">
                <a:tc>
                  <a:txBody>
                    <a:bodyPr/>
                    <a:lstStyle/>
                    <a:p>
                      <a:pPr algn="ctr"/>
                      <a:r>
                        <a:rPr lang="en-US" sz="1600" dirty="0" smtClean="0"/>
                        <a:t>l</a:t>
                      </a:r>
                      <a:endParaRPr lang="en-US" sz="1600" dirty="0"/>
                    </a:p>
                  </a:txBody>
                  <a:tcPr anchor="ctr"/>
                </a:tc>
                <a:tc>
                  <a:txBody>
                    <a:bodyPr/>
                    <a:lstStyle/>
                    <a:p>
                      <a:pPr algn="ctr"/>
                      <a:r>
                        <a:rPr lang="en-US" sz="1600" dirty="0" smtClean="0"/>
                        <a:t>Left-justified</a:t>
                      </a:r>
                      <a:endParaRPr lang="en-US" sz="1600" dirty="0"/>
                    </a:p>
                  </a:txBody>
                  <a:tcPr anchor="ctr"/>
                </a:tc>
                <a:tc>
                  <a:txBody>
                    <a:bodyPr/>
                    <a:lstStyle/>
                    <a:p>
                      <a:pPr algn="ctr"/>
                      <a:r>
                        <a:rPr lang="en-US" sz="1600" dirty="0" smtClean="0"/>
                        <a:t>p(width)</a:t>
                      </a:r>
                      <a:endParaRPr lang="en-US" sz="1600" dirty="0"/>
                    </a:p>
                  </a:txBody>
                  <a:tcPr anchor="ctr"/>
                </a:tc>
                <a:tc>
                  <a:txBody>
                    <a:bodyPr/>
                    <a:lstStyle/>
                    <a:p>
                      <a:pPr algn="ctr"/>
                      <a:r>
                        <a:rPr lang="en-US" sz="1600" dirty="0" smtClean="0"/>
                        <a:t>Top</a:t>
                      </a:r>
                      <a:r>
                        <a:rPr lang="en-US" sz="1600" baseline="0" dirty="0" smtClean="0"/>
                        <a:t> Aligned</a:t>
                      </a:r>
                      <a:endParaRPr lang="en-US" sz="1600" dirty="0"/>
                    </a:p>
                  </a:txBody>
                  <a:tcPr anchor="ctr"/>
                </a:tc>
              </a:tr>
              <a:tr h="0">
                <a:tc>
                  <a:txBody>
                    <a:bodyPr/>
                    <a:lstStyle/>
                    <a:p>
                      <a:pPr algn="ctr"/>
                      <a:r>
                        <a:rPr lang="en-US" sz="1600" dirty="0" smtClean="0"/>
                        <a:t>c</a:t>
                      </a:r>
                      <a:endParaRPr lang="en-US" sz="1600" dirty="0"/>
                    </a:p>
                  </a:txBody>
                  <a:tcPr anchor="ctr"/>
                </a:tc>
                <a:tc>
                  <a:txBody>
                    <a:bodyPr/>
                    <a:lstStyle/>
                    <a:p>
                      <a:pPr algn="ctr"/>
                      <a:r>
                        <a:rPr lang="en-US" sz="1600" dirty="0" smtClean="0"/>
                        <a:t>Centered</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m(width)*</a:t>
                      </a:r>
                    </a:p>
                  </a:txBody>
                  <a:tcPr anchor="ctr"/>
                </a:tc>
                <a:tc>
                  <a:txBody>
                    <a:bodyPr/>
                    <a:lstStyle/>
                    <a:p>
                      <a:pPr algn="ctr"/>
                      <a:r>
                        <a:rPr lang="en-US" sz="1600" dirty="0" smtClean="0"/>
                        <a:t>Middle Aligned</a:t>
                      </a:r>
                      <a:endParaRPr lang="en-US" sz="1600" dirty="0"/>
                    </a:p>
                  </a:txBody>
                  <a:tcPr anchor="ctr"/>
                </a:tc>
              </a:tr>
              <a:tr h="0">
                <a:tc>
                  <a:txBody>
                    <a:bodyPr/>
                    <a:lstStyle/>
                    <a:p>
                      <a:pPr algn="ctr"/>
                      <a:r>
                        <a:rPr lang="en-US" sz="1600" dirty="0" smtClean="0"/>
                        <a:t>r</a:t>
                      </a:r>
                      <a:endParaRPr lang="en-US" sz="1600" dirty="0"/>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Right-justified</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b(width)*</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dirty="0" smtClean="0"/>
                        <a:t>Bottom Aligned</a:t>
                      </a:r>
                      <a:endParaRPr lang="en-US" sz="1600" dirty="0"/>
                    </a:p>
                  </a:txBody>
                  <a:tcPr anchor="ctr">
                    <a:lnB w="12700" cap="flat" cmpd="sng" algn="ctr">
                      <a:solidFill>
                        <a:schemeClr val="tx1"/>
                      </a:solidFill>
                      <a:prstDash val="solid"/>
                      <a:round/>
                      <a:headEnd type="none" w="med" len="med"/>
                      <a:tailEnd type="none" w="med" len="med"/>
                    </a:lnB>
                  </a:tcPr>
                </a:tc>
              </a:tr>
              <a:tr h="0">
                <a:tc gridSpan="4">
                  <a:txBody>
                    <a:bodyPr/>
                    <a:lstStyle/>
                    <a:p>
                      <a:r>
                        <a:rPr lang="en-US" sz="1600" dirty="0" smtClean="0">
                          <a:solidFill>
                            <a:schemeClr val="tx1"/>
                          </a:solidFill>
                        </a:rPr>
                        <a:t>*Requires the array package</a:t>
                      </a:r>
                      <a:endParaRPr lang="en-US"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25431183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 Orientation (cont.)</a:t>
            </a:r>
            <a:endParaRPr lang="en-US" dirty="0"/>
          </a:p>
        </p:txBody>
      </p:sp>
      <p:sp>
        <p:nvSpPr>
          <p:cNvPr id="3" name="Content Placeholder 2"/>
          <p:cNvSpPr>
            <a:spLocks noGrp="1"/>
          </p:cNvSpPr>
          <p:nvPr>
            <p:ph idx="1"/>
          </p:nvPr>
        </p:nvSpPr>
        <p:spPr/>
        <p:txBody>
          <a:bodyPr/>
          <a:lstStyle/>
          <a:p>
            <a:r>
              <a:rPr lang="en-US" sz="2600" dirty="0"/>
              <a:t>\begin{tabular}{*{3}{&gt;{\bf}r}c|&gt;{\</a:t>
            </a:r>
            <a:r>
              <a:rPr lang="en-US" sz="2600" dirty="0" smtClean="0"/>
              <a:t>tiny\</a:t>
            </a:r>
            <a:r>
              <a:rPr lang="en-US" sz="2600" dirty="0" err="1" smtClean="0"/>
              <a:t>em</a:t>
            </a:r>
            <a:r>
              <a:rPr lang="en-US" sz="2600" dirty="0" smtClean="0"/>
              <a:t>}p{5cm</a:t>
            </a:r>
            <a:r>
              <a:rPr lang="en-US" sz="2600" dirty="0"/>
              <a:t>}}</a:t>
            </a:r>
          </a:p>
          <a:p>
            <a:pPr lvl="1"/>
            <a:r>
              <a:rPr lang="en-US" dirty="0"/>
              <a:t>Three column bold/right-justified, the fourth column plain text centered, </a:t>
            </a:r>
            <a:r>
              <a:rPr lang="en-US" dirty="0" err="1"/>
              <a:t>verticle</a:t>
            </a:r>
            <a:r>
              <a:rPr lang="en-US" dirty="0"/>
              <a:t> line, and the sixth column paragraph </a:t>
            </a:r>
            <a:r>
              <a:rPr lang="en-US" dirty="0" err="1"/>
              <a:t>witdth</a:t>
            </a:r>
            <a:r>
              <a:rPr lang="en-US" dirty="0"/>
              <a:t> of 5cm in italics</a:t>
            </a:r>
          </a:p>
          <a:p>
            <a:pPr lvl="1"/>
            <a:r>
              <a:rPr lang="en-US" dirty="0" smtClean="0"/>
              <a:t>First three columns: bold, right-justified</a:t>
            </a:r>
          </a:p>
          <a:p>
            <a:pPr lvl="1"/>
            <a:r>
              <a:rPr lang="en-US" dirty="0" smtClean="0"/>
              <a:t>Fourth Column: centered</a:t>
            </a:r>
          </a:p>
          <a:p>
            <a:pPr lvl="1"/>
            <a:r>
              <a:rPr lang="en-US" dirty="0" err="1" smtClean="0"/>
              <a:t>Verticle</a:t>
            </a:r>
            <a:r>
              <a:rPr lang="en-US" dirty="0" smtClean="0"/>
              <a:t> Line</a:t>
            </a:r>
          </a:p>
          <a:p>
            <a:pPr lvl="1"/>
            <a:r>
              <a:rPr lang="en-US" dirty="0" smtClean="0"/>
              <a:t>Fifth Column: Paragraph, width 5cm, tiny font</a:t>
            </a:r>
            <a:endParaRPr lang="en-US" dirty="0"/>
          </a:p>
        </p:txBody>
      </p:sp>
    </p:spTree>
    <p:extLst>
      <p:ext uri="{BB962C8B-B14F-4D97-AF65-F5344CB8AC3E}">
        <p14:creationId xmlns:p14="http://schemas.microsoft.com/office/powerpoint/2010/main" val="22376427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Features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15757982"/>
              </p:ext>
            </p:extLst>
          </p:nvPr>
        </p:nvGraphicFramePr>
        <p:xfrm>
          <a:off x="457200" y="1646238"/>
          <a:ext cx="8229600" cy="48666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Command</a:t>
                      </a:r>
                      <a:endParaRPr lang="en-US" dirty="0"/>
                    </a:p>
                  </a:txBody>
                  <a:tcPr/>
                </a:tc>
                <a:tc>
                  <a:txBody>
                    <a:bodyPr/>
                    <a:lstStyle/>
                    <a:p>
                      <a:r>
                        <a:rPr lang="en-US" dirty="0" smtClean="0"/>
                        <a:t>Feature</a:t>
                      </a:r>
                      <a:endParaRPr lang="en-US" dirty="0"/>
                    </a:p>
                  </a:txBody>
                  <a:tcPr/>
                </a:tc>
              </a:tr>
              <a:tr h="370840">
                <a:tc>
                  <a:txBody>
                    <a:bodyPr/>
                    <a:lstStyle/>
                    <a:p>
                      <a:r>
                        <a:rPr lang="en-US" dirty="0" smtClean="0"/>
                        <a:t>&amp;</a:t>
                      </a:r>
                      <a:endParaRPr lang="en-US" dirty="0"/>
                    </a:p>
                  </a:txBody>
                  <a:tcPr/>
                </a:tc>
                <a:tc>
                  <a:txBody>
                    <a:bodyPr/>
                    <a:lstStyle/>
                    <a:p>
                      <a:r>
                        <a:rPr lang="en-US" dirty="0" smtClean="0"/>
                        <a:t>Column separator</a:t>
                      </a:r>
                      <a:endParaRPr lang="en-US" dirty="0"/>
                    </a:p>
                  </a:txBody>
                  <a:tcPr/>
                </a:tc>
              </a:tr>
              <a:tr h="370840">
                <a:tc>
                  <a:txBody>
                    <a:bodyPr/>
                    <a:lstStyle/>
                    <a:p>
                      <a:r>
                        <a:rPr lang="en-US" dirty="0" smtClean="0"/>
                        <a:t>\\</a:t>
                      </a:r>
                      <a:endParaRPr lang="en-US" dirty="0"/>
                    </a:p>
                  </a:txBody>
                  <a:tcPr/>
                </a:tc>
                <a:tc>
                  <a:txBody>
                    <a:bodyPr/>
                    <a:lstStyle/>
                    <a:p>
                      <a:r>
                        <a:rPr lang="en-US" dirty="0" smtClean="0"/>
                        <a:t>Start new row</a:t>
                      </a:r>
                      <a:endParaRPr lang="en-US" dirty="0"/>
                    </a:p>
                  </a:txBody>
                  <a:tcPr/>
                </a:tc>
              </a:tr>
              <a:tr h="370840">
                <a:tc>
                  <a:txBody>
                    <a:bodyPr/>
                    <a:lstStyle/>
                    <a:p>
                      <a:r>
                        <a:rPr lang="en-US" dirty="0" smtClean="0"/>
                        <a:t>\</a:t>
                      </a:r>
                      <a:r>
                        <a:rPr lang="en-US" dirty="0" err="1" smtClean="0"/>
                        <a:t>hline</a:t>
                      </a:r>
                      <a:endParaRPr lang="en-US" dirty="0"/>
                    </a:p>
                  </a:txBody>
                  <a:tcPr/>
                </a:tc>
                <a:tc>
                  <a:txBody>
                    <a:bodyPr/>
                    <a:lstStyle/>
                    <a:p>
                      <a:r>
                        <a:rPr lang="en-US" dirty="0" smtClean="0"/>
                        <a:t>Horizontal line</a:t>
                      </a:r>
                      <a:endParaRPr lang="en-US" dirty="0"/>
                    </a:p>
                  </a:txBody>
                  <a:tcPr/>
                </a:tc>
              </a:tr>
              <a:tr h="370840">
                <a:tc>
                  <a:txBody>
                    <a:bodyPr/>
                    <a:lstStyle/>
                    <a:p>
                      <a:r>
                        <a:rPr lang="en-US" dirty="0" smtClean="0"/>
                        <a:t>\newline</a:t>
                      </a:r>
                      <a:endParaRPr lang="en-US" dirty="0"/>
                    </a:p>
                  </a:txBody>
                  <a:tcPr/>
                </a:tc>
                <a:tc>
                  <a:txBody>
                    <a:bodyPr/>
                    <a:lstStyle/>
                    <a:p>
                      <a:r>
                        <a:rPr lang="en-US" dirty="0" smtClean="0"/>
                        <a:t>Start a new line within a cell (only works if the column is specified as a paragraph (‘p’)</a:t>
                      </a:r>
                      <a:endParaRPr lang="en-US" dirty="0"/>
                    </a:p>
                  </a:txBody>
                  <a:tcPr/>
                </a:tc>
              </a:tr>
              <a:tr h="370840">
                <a:tc>
                  <a:txBody>
                    <a:bodyPr/>
                    <a:lstStyle/>
                    <a:p>
                      <a:r>
                        <a:rPr lang="en-US" dirty="0" smtClean="0"/>
                        <a:t>\cline(</a:t>
                      </a:r>
                      <a:r>
                        <a:rPr lang="en-US" dirty="0" err="1" smtClean="0"/>
                        <a:t>i</a:t>
                      </a:r>
                      <a:r>
                        <a:rPr lang="en-US" dirty="0" smtClean="0"/>
                        <a:t>-j)</a:t>
                      </a:r>
                      <a:endParaRPr lang="en-US" dirty="0"/>
                    </a:p>
                  </a:txBody>
                  <a:tcPr/>
                </a:tc>
                <a:tc>
                  <a:txBody>
                    <a:bodyPr/>
                    <a:lstStyle/>
                    <a:p>
                      <a:r>
                        <a:rPr lang="en-US" dirty="0" smtClean="0"/>
                        <a:t>Partial</a:t>
                      </a:r>
                      <a:r>
                        <a:rPr lang="en-US" baseline="0" dirty="0" smtClean="0"/>
                        <a:t> horizontal line beginning in column I and ending in column j. Note that if you only want a line for a single column the syntax is \cline(</a:t>
                      </a:r>
                      <a:r>
                        <a:rPr lang="en-US" baseline="0" dirty="0" err="1" smtClean="0"/>
                        <a:t>i-i</a:t>
                      </a:r>
                      <a:r>
                        <a:rPr lang="en-US" baseline="0" dirty="0" smtClean="0"/>
                        <a:t>)</a:t>
                      </a:r>
                      <a:endParaRPr lang="en-US" dirty="0"/>
                    </a:p>
                  </a:txBody>
                  <a:tcPr/>
                </a:tc>
              </a:tr>
              <a:tr h="370840">
                <a:tc>
                  <a:txBody>
                    <a:bodyPr/>
                    <a:lstStyle/>
                    <a:p>
                      <a:r>
                        <a:rPr lang="en-US" dirty="0" smtClean="0"/>
                        <a:t>\multicolumn{#Columns} {position}{content}</a:t>
                      </a:r>
                      <a:endParaRPr lang="en-US" dirty="0"/>
                    </a:p>
                  </a:txBody>
                  <a:tcPr/>
                </a:tc>
                <a:tc>
                  <a:txBody>
                    <a:bodyPr/>
                    <a:lstStyle/>
                    <a:p>
                      <a:r>
                        <a:rPr lang="en-US" dirty="0" smtClean="0"/>
                        <a:t>Specifies that a single content should fill multiple columns</a:t>
                      </a:r>
                      <a:endParaRPr lang="en-US" dirty="0"/>
                    </a:p>
                  </a:txBody>
                  <a:tcPr/>
                </a:tc>
              </a:tr>
              <a:tr h="370840">
                <a:tc>
                  <a:txBody>
                    <a:bodyPr/>
                    <a:lstStyle/>
                    <a:p>
                      <a:r>
                        <a:rPr lang="en-US" dirty="0" smtClean="0"/>
                        <a:t>\</a:t>
                      </a:r>
                      <a:r>
                        <a:rPr lang="en-US" dirty="0" err="1" smtClean="0"/>
                        <a:t>multirow</a:t>
                      </a:r>
                      <a:r>
                        <a:rPr lang="en-US" dirty="0" smtClean="0"/>
                        <a:t>{#Rows}{Width}{Contents}</a:t>
                      </a:r>
                      <a:endParaRPr lang="en-US" dirty="0"/>
                    </a:p>
                  </a:txBody>
                  <a:tcPr/>
                </a:tc>
                <a:tc>
                  <a:txBody>
                    <a:bodyPr/>
                    <a:lstStyle/>
                    <a:p>
                      <a:r>
                        <a:rPr lang="en-US" dirty="0" smtClean="0"/>
                        <a:t>Similar to multicolumn, requires the </a:t>
                      </a:r>
                      <a:r>
                        <a:rPr lang="en-US" dirty="0" err="1" smtClean="0"/>
                        <a:t>multirow</a:t>
                      </a:r>
                      <a:r>
                        <a:rPr lang="en-US" dirty="0" smtClean="0"/>
                        <a:t> package</a:t>
                      </a:r>
                      <a:endParaRPr lang="en-US" dirty="0"/>
                    </a:p>
                  </a:txBody>
                  <a:tcPr/>
                </a:tc>
              </a:tr>
            </a:tbl>
          </a:graphicData>
        </a:graphic>
      </p:graphicFrame>
    </p:spTree>
    <p:extLst>
      <p:ext uri="{BB962C8B-B14F-4D97-AF65-F5344CB8AC3E}">
        <p14:creationId xmlns:p14="http://schemas.microsoft.com/office/powerpoint/2010/main" val="35655671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Booktabs</a:t>
            </a:r>
            <a:r>
              <a:rPr lang="en-US" dirty="0" smtClean="0"/>
              <a:t> Package</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690961144"/>
              </p:ext>
            </p:extLst>
          </p:nvPr>
        </p:nvGraphicFramePr>
        <p:xfrm>
          <a:off x="533400" y="2286000"/>
          <a:ext cx="8229600" cy="41300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Command</a:t>
                      </a:r>
                      <a:endParaRPr lang="en-US" dirty="0"/>
                    </a:p>
                  </a:txBody>
                  <a:tcPr/>
                </a:tc>
                <a:tc>
                  <a:txBody>
                    <a:bodyPr/>
                    <a:lstStyle/>
                    <a:p>
                      <a:r>
                        <a:rPr lang="en-US" dirty="0" smtClean="0"/>
                        <a:t>Feature</a:t>
                      </a:r>
                      <a:endParaRPr lang="en-US" dirty="0"/>
                    </a:p>
                  </a:txBody>
                  <a:tcPr/>
                </a:tc>
              </a:tr>
              <a:tr h="370840">
                <a:tc>
                  <a:txBody>
                    <a:bodyPr/>
                    <a:lstStyle/>
                    <a:p>
                      <a:r>
                        <a:rPr lang="en-US" dirty="0" smtClean="0"/>
                        <a:t>\</a:t>
                      </a:r>
                      <a:r>
                        <a:rPr lang="en-US" dirty="0" err="1" smtClean="0"/>
                        <a:t>toprule</a:t>
                      </a:r>
                      <a:endParaRPr lang="en-US" dirty="0"/>
                    </a:p>
                  </a:txBody>
                  <a:tcPr/>
                </a:tc>
                <a:tc>
                  <a:txBody>
                    <a:bodyPr/>
                    <a:lstStyle/>
                    <a:p>
                      <a:r>
                        <a:rPr lang="en-US" dirty="0" smtClean="0"/>
                        <a:t>Top Line</a:t>
                      </a:r>
                      <a:endParaRPr lang="en-US" dirty="0"/>
                    </a:p>
                  </a:txBody>
                  <a:tcPr/>
                </a:tc>
              </a:tr>
              <a:tr h="370840">
                <a:tc>
                  <a:txBody>
                    <a:bodyPr/>
                    <a:lstStyle/>
                    <a:p>
                      <a:r>
                        <a:rPr lang="en-US" dirty="0" smtClean="0"/>
                        <a:t>\</a:t>
                      </a:r>
                      <a:r>
                        <a:rPr lang="en-US" dirty="0" err="1" smtClean="0"/>
                        <a:t>midrule</a:t>
                      </a:r>
                      <a:endParaRPr lang="en-US" dirty="0"/>
                    </a:p>
                  </a:txBody>
                  <a:tcPr/>
                </a:tc>
                <a:tc>
                  <a:txBody>
                    <a:bodyPr/>
                    <a:lstStyle/>
                    <a:p>
                      <a:r>
                        <a:rPr lang="en-US" dirty="0" smtClean="0"/>
                        <a:t>Any lines appearing in the center of the table</a:t>
                      </a:r>
                      <a:endParaRPr lang="en-US" dirty="0"/>
                    </a:p>
                  </a:txBody>
                  <a:tcPr/>
                </a:tc>
              </a:tr>
              <a:tr h="370840">
                <a:tc>
                  <a:txBody>
                    <a:bodyPr/>
                    <a:lstStyle/>
                    <a:p>
                      <a:r>
                        <a:rPr lang="en-US" dirty="0" smtClean="0"/>
                        <a:t>\</a:t>
                      </a:r>
                      <a:r>
                        <a:rPr lang="en-US" dirty="0" err="1" smtClean="0"/>
                        <a:t>cmidrule</a:t>
                      </a:r>
                      <a:r>
                        <a:rPr lang="en-US" dirty="0" smtClean="0"/>
                        <a:t>{</a:t>
                      </a:r>
                      <a:r>
                        <a:rPr lang="en-US" dirty="0" err="1" smtClean="0"/>
                        <a:t>i</a:t>
                      </a:r>
                      <a:r>
                        <a:rPr lang="en-US" dirty="0" smtClean="0"/>
                        <a:t>-j}</a:t>
                      </a:r>
                      <a:endParaRPr lang="en-US" dirty="0"/>
                    </a:p>
                  </a:txBody>
                  <a:tcPr/>
                </a:tc>
                <a:tc>
                  <a:txBody>
                    <a:bodyPr/>
                    <a:lstStyle/>
                    <a:p>
                      <a:r>
                        <a:rPr lang="en-US" dirty="0" smtClean="0"/>
                        <a:t>Partial </a:t>
                      </a:r>
                      <a:r>
                        <a:rPr lang="en-US" dirty="0" err="1" smtClean="0"/>
                        <a:t>midrule</a:t>
                      </a:r>
                      <a:r>
                        <a:rPr lang="en-US" dirty="0" smtClean="0"/>
                        <a:t> line </a:t>
                      </a:r>
                      <a:r>
                        <a:rPr lang="en-US" dirty="0" err="1" smtClean="0"/>
                        <a:t>spaning</a:t>
                      </a:r>
                      <a:r>
                        <a:rPr lang="en-US" dirty="0" smtClean="0"/>
                        <a:t> column</a:t>
                      </a:r>
                      <a:r>
                        <a:rPr lang="en-US" baseline="0" dirty="0" smtClean="0"/>
                        <a:t> </a:t>
                      </a:r>
                      <a:r>
                        <a:rPr lang="en-US" baseline="0" dirty="0" err="1" smtClean="0"/>
                        <a:t>i</a:t>
                      </a:r>
                      <a:r>
                        <a:rPr lang="en-US" baseline="0" dirty="0" smtClean="0"/>
                        <a:t>-j. </a:t>
                      </a:r>
                      <a:endParaRPr lang="en-US" sz="1800" dirty="0"/>
                    </a:p>
                  </a:txBody>
                  <a:tcPr/>
                </a:tc>
              </a:tr>
              <a:tr h="370840">
                <a:tc>
                  <a:txBody>
                    <a:bodyPr/>
                    <a:lstStyle/>
                    <a:p>
                      <a:r>
                        <a:rPr lang="en-US" dirty="0" smtClean="0"/>
                        <a:t>\</a:t>
                      </a:r>
                      <a:r>
                        <a:rPr lang="en-US" dirty="0" err="1" smtClean="0"/>
                        <a:t>morecmidrules</a:t>
                      </a:r>
                      <a:endParaRPr lang="en-US" dirty="0"/>
                    </a:p>
                  </a:txBody>
                  <a:tcPr/>
                </a:tc>
                <a:tc>
                  <a:txBody>
                    <a:bodyPr/>
                    <a:lstStyle/>
                    <a:p>
                      <a:r>
                        <a:rPr lang="en-US" baseline="0" dirty="0" smtClean="0"/>
                        <a:t>If you want to define more than one partial line, use this command followed by the rest of the \</a:t>
                      </a:r>
                      <a:r>
                        <a:rPr lang="en-US" baseline="0" dirty="0" err="1" smtClean="0"/>
                        <a:t>cmidrule</a:t>
                      </a:r>
                      <a:r>
                        <a:rPr lang="en-US" baseline="0" dirty="0" smtClean="0"/>
                        <a:t> commands (do NOT have to use \</a:t>
                      </a:r>
                      <a:r>
                        <a:rPr lang="en-US" baseline="0" dirty="0" err="1" smtClean="0"/>
                        <a:t>morecmidrules</a:t>
                      </a:r>
                      <a:r>
                        <a:rPr lang="en-US" baseline="0" dirty="0" smtClean="0"/>
                        <a:t> between each set of \</a:t>
                      </a:r>
                      <a:r>
                        <a:rPr lang="en-US" baseline="0" dirty="0" err="1" smtClean="0"/>
                        <a:t>cmidrule</a:t>
                      </a:r>
                      <a:r>
                        <a:rPr lang="en-US" baseline="0" dirty="0" smtClean="0"/>
                        <a:t>)</a:t>
                      </a:r>
                      <a:endParaRPr lang="en-US" dirty="0"/>
                    </a:p>
                  </a:txBody>
                  <a:tcPr/>
                </a:tc>
              </a:tr>
              <a:tr h="370840">
                <a:tc>
                  <a:txBody>
                    <a:bodyPr/>
                    <a:lstStyle/>
                    <a:p>
                      <a:r>
                        <a:rPr lang="en-US" dirty="0" smtClean="0"/>
                        <a:t>\</a:t>
                      </a:r>
                      <a:r>
                        <a:rPr lang="en-US" dirty="0" err="1" smtClean="0"/>
                        <a:t>bottomrule</a:t>
                      </a:r>
                      <a:endParaRPr lang="en-US" dirty="0"/>
                    </a:p>
                  </a:txBody>
                  <a:tcPr/>
                </a:tc>
                <a:tc>
                  <a:txBody>
                    <a:bodyPr/>
                    <a:lstStyle/>
                    <a:p>
                      <a:r>
                        <a:rPr lang="en-US" dirty="0" smtClean="0"/>
                        <a:t>Bottom Line</a:t>
                      </a:r>
                      <a:endParaRPr lang="en-US" dirty="0"/>
                    </a:p>
                  </a:txBody>
                  <a:tcPr/>
                </a:tc>
              </a:tr>
            </a:tbl>
          </a:graphicData>
        </a:graphic>
      </p:graphicFrame>
      <p:sp>
        <p:nvSpPr>
          <p:cNvPr id="5" name="TextBox 4"/>
          <p:cNvSpPr txBox="1"/>
          <p:nvPr/>
        </p:nvSpPr>
        <p:spPr>
          <a:xfrm>
            <a:off x="533400" y="1524000"/>
            <a:ext cx="8153400" cy="523220"/>
          </a:xfrm>
          <a:prstGeom prst="rect">
            <a:avLst/>
          </a:prstGeom>
          <a:noFill/>
        </p:spPr>
        <p:txBody>
          <a:bodyPr wrap="square" rtlCol="0">
            <a:spAutoFit/>
          </a:bodyPr>
          <a:lstStyle/>
          <a:p>
            <a:r>
              <a:rPr lang="en-US" sz="2800" i="1" dirty="0" smtClean="0">
                <a:solidFill>
                  <a:schemeClr val="accent6">
                    <a:lumMod val="60000"/>
                    <a:lumOff val="40000"/>
                  </a:schemeClr>
                </a:solidFill>
              </a:rPr>
              <a:t>Used to produce more professional looking tables</a:t>
            </a:r>
            <a:endParaRPr lang="en-US" sz="2400" i="1" dirty="0">
              <a:solidFill>
                <a:schemeClr val="accent6">
                  <a:lumMod val="60000"/>
                  <a:lumOff val="40000"/>
                </a:schemeClr>
              </a:solidFill>
            </a:endParaRPr>
          </a:p>
        </p:txBody>
      </p:sp>
    </p:spTree>
    <p:extLst>
      <p:ext uri="{BB962C8B-B14F-4D97-AF65-F5344CB8AC3E}">
        <p14:creationId xmlns:p14="http://schemas.microsoft.com/office/powerpoint/2010/main" val="9421224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Tables from R</a:t>
            </a:r>
            <a:endParaRPr lang="en-US" dirty="0"/>
          </a:p>
        </p:txBody>
      </p:sp>
      <p:sp>
        <p:nvSpPr>
          <p:cNvPr id="3" name="Content Placeholder 2"/>
          <p:cNvSpPr>
            <a:spLocks noGrp="1"/>
          </p:cNvSpPr>
          <p:nvPr>
            <p:ph idx="1"/>
          </p:nvPr>
        </p:nvSpPr>
        <p:spPr/>
        <p:txBody>
          <a:bodyPr/>
          <a:lstStyle/>
          <a:p>
            <a:r>
              <a:rPr lang="en-US" dirty="0" smtClean="0"/>
              <a:t>Fairly simple formatting – quick and dirty method</a:t>
            </a:r>
          </a:p>
          <a:p>
            <a:r>
              <a:rPr lang="en-US" dirty="0" smtClean="0"/>
              <a:t>library(</a:t>
            </a:r>
            <a:r>
              <a:rPr lang="en-US" dirty="0" err="1" smtClean="0">
                <a:hlinkClick r:id="rId3"/>
              </a:rPr>
              <a:t>xtable</a:t>
            </a:r>
            <a:r>
              <a:rPr lang="en-US" dirty="0" smtClean="0"/>
              <a:t>)</a:t>
            </a:r>
            <a:endParaRPr lang="en-US"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5506" r="58358" b="9784"/>
          <a:stretch/>
        </p:blipFill>
        <p:spPr bwMode="auto">
          <a:xfrm>
            <a:off x="1905000" y="3352800"/>
            <a:ext cx="5105400" cy="3083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075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you should learn it</a:t>
            </a:r>
            <a:endParaRPr lang="en-US" dirty="0"/>
          </a:p>
        </p:txBody>
      </p:sp>
      <p:sp>
        <p:nvSpPr>
          <p:cNvPr id="3" name="Content Placeholder 2"/>
          <p:cNvSpPr>
            <a:spLocks noGrp="1"/>
          </p:cNvSpPr>
          <p:nvPr>
            <p:ph idx="1"/>
          </p:nvPr>
        </p:nvSpPr>
        <p:spPr/>
        <p:txBody>
          <a:bodyPr>
            <a:normAutofit/>
          </a:bodyPr>
          <a:lstStyle/>
          <a:p>
            <a:pPr>
              <a:lnSpc>
                <a:spcPct val="125000"/>
              </a:lnSpc>
            </a:pPr>
            <a:r>
              <a:rPr lang="en-US" dirty="0"/>
              <a:t>Looks Professional</a:t>
            </a:r>
          </a:p>
          <a:p>
            <a:pPr>
              <a:lnSpc>
                <a:spcPct val="125000"/>
              </a:lnSpc>
            </a:pPr>
            <a:r>
              <a:rPr lang="en-US" dirty="0"/>
              <a:t>Low </a:t>
            </a:r>
            <a:r>
              <a:rPr lang="en-US" dirty="0" smtClean="0"/>
              <a:t>hassle </a:t>
            </a:r>
            <a:r>
              <a:rPr lang="en-US" dirty="0"/>
              <a:t>journal submissions</a:t>
            </a:r>
          </a:p>
          <a:p>
            <a:pPr>
              <a:lnSpc>
                <a:spcPct val="125000"/>
              </a:lnSpc>
            </a:pPr>
            <a:r>
              <a:rPr lang="en-US" dirty="0"/>
              <a:t>Don’t have to wrestle with math equations</a:t>
            </a:r>
          </a:p>
          <a:p>
            <a:pPr>
              <a:lnSpc>
                <a:spcPct val="125000"/>
              </a:lnSpc>
            </a:pPr>
            <a:r>
              <a:rPr lang="en-US" dirty="0"/>
              <a:t>Small, transportable document</a:t>
            </a:r>
          </a:p>
          <a:p>
            <a:pPr>
              <a:lnSpc>
                <a:spcPct val="125000"/>
              </a:lnSpc>
            </a:pPr>
            <a:r>
              <a:rPr lang="en-US" dirty="0"/>
              <a:t>Great referencing system</a:t>
            </a:r>
          </a:p>
          <a:p>
            <a:pPr>
              <a:lnSpc>
                <a:spcPct val="125000"/>
              </a:lnSpc>
            </a:pPr>
            <a:r>
              <a:rPr lang="en-US" dirty="0"/>
              <a:t>Easy to compile very large files</a:t>
            </a:r>
          </a:p>
          <a:p>
            <a:pPr>
              <a:lnSpc>
                <a:spcPct val="125000"/>
              </a:lnSpc>
            </a:pPr>
            <a:r>
              <a:rPr lang="en-US" dirty="0"/>
              <a:t>It </a:t>
            </a:r>
            <a:r>
              <a:rPr lang="en-US" dirty="0" smtClean="0"/>
              <a:t>“doesn't” </a:t>
            </a:r>
            <a:r>
              <a:rPr lang="en-US" dirty="0"/>
              <a:t>crash</a:t>
            </a:r>
          </a:p>
          <a:p>
            <a:endParaRPr lang="en-US" dirty="0"/>
          </a:p>
        </p:txBody>
      </p:sp>
    </p:spTree>
    <p:extLst>
      <p:ext uri="{BB962C8B-B14F-4D97-AF65-F5344CB8AC3E}">
        <p14:creationId xmlns:p14="http://schemas.microsoft.com/office/powerpoint/2010/main" val="8718276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Tables from Excel</a:t>
            </a:r>
            <a:endParaRPr lang="en-US" dirty="0"/>
          </a:p>
        </p:txBody>
      </p:sp>
      <p:sp>
        <p:nvSpPr>
          <p:cNvPr id="3" name="Content Placeholder 2"/>
          <p:cNvSpPr>
            <a:spLocks noGrp="1"/>
          </p:cNvSpPr>
          <p:nvPr>
            <p:ph idx="1"/>
          </p:nvPr>
        </p:nvSpPr>
        <p:spPr/>
        <p:txBody>
          <a:bodyPr/>
          <a:lstStyle/>
          <a:p>
            <a:r>
              <a:rPr lang="en-US" dirty="0" smtClean="0"/>
              <a:t>To Install the Excel2Latex Plugin</a:t>
            </a:r>
          </a:p>
          <a:p>
            <a:pPr lvl="1"/>
            <a:r>
              <a:rPr lang="en-US" dirty="0"/>
              <a:t>Download Excel2Latex.xla at </a:t>
            </a:r>
            <a:r>
              <a:rPr lang="en-US" dirty="0">
                <a:hlinkClick r:id="rId3"/>
              </a:rPr>
              <a:t>http://</a:t>
            </a:r>
            <a:r>
              <a:rPr lang="en-US" dirty="0" smtClean="0">
                <a:hlinkClick r:id="rId3"/>
              </a:rPr>
              <a:t>www.ctan.org/tex-archive/support/excel2latex</a:t>
            </a:r>
            <a:endParaRPr lang="en-US" dirty="0" smtClean="0"/>
          </a:p>
          <a:p>
            <a:pPr lvl="1"/>
            <a:r>
              <a:rPr lang="en-US" dirty="0" smtClean="0"/>
              <a:t>Excel: file-&gt; options-&gt;add-ins -&gt;manage-&gt;browse</a:t>
            </a:r>
          </a:p>
          <a:p>
            <a:r>
              <a:rPr lang="en-US" dirty="0" smtClean="0"/>
              <a:t>You will have to close and reopen excel before the add-in ribbon has been updated</a:t>
            </a: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64663" b="87612"/>
          <a:stretch/>
        </p:blipFill>
        <p:spPr bwMode="auto">
          <a:xfrm>
            <a:off x="2819400" y="5486400"/>
            <a:ext cx="4953000" cy="976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66117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Environment</a:t>
            </a:r>
            <a:endParaRPr lang="en-US" dirty="0"/>
          </a:p>
        </p:txBody>
      </p:sp>
      <p:sp>
        <p:nvSpPr>
          <p:cNvPr id="3" name="Content Placeholder 2"/>
          <p:cNvSpPr>
            <a:spLocks noGrp="1"/>
          </p:cNvSpPr>
          <p:nvPr>
            <p:ph idx="1"/>
          </p:nvPr>
        </p:nvSpPr>
        <p:spPr/>
        <p:txBody>
          <a:bodyPr>
            <a:normAutofit lnSpcReduction="10000"/>
          </a:bodyPr>
          <a:lstStyle/>
          <a:p>
            <a:pPr marL="0" indent="0">
              <a:buClrTx/>
              <a:buSzTx/>
              <a:buNone/>
              <a:defRPr/>
            </a:pPr>
            <a:r>
              <a:rPr lang="en-US" dirty="0" smtClean="0"/>
              <a:t>\</a:t>
            </a:r>
            <a:r>
              <a:rPr lang="en-US" dirty="0"/>
              <a:t>begin{table</a:t>
            </a:r>
            <a:r>
              <a:rPr lang="en-US" dirty="0" smtClean="0"/>
              <a:t>}</a:t>
            </a:r>
          </a:p>
          <a:p>
            <a:pPr marL="0" indent="0">
              <a:buClrTx/>
              <a:buSzTx/>
              <a:buNone/>
              <a:defRPr/>
            </a:pPr>
            <a:r>
              <a:rPr lang="en-US" dirty="0" smtClean="0"/>
              <a:t>     \</a:t>
            </a:r>
            <a:r>
              <a:rPr lang="en-US" dirty="0"/>
              <a:t>caption{caption text</a:t>
            </a:r>
            <a:r>
              <a:rPr lang="en-US" dirty="0" smtClean="0"/>
              <a:t>}</a:t>
            </a:r>
          </a:p>
          <a:p>
            <a:pPr marL="0" indent="0">
              <a:buClrTx/>
              <a:buSzTx/>
              <a:buNone/>
              <a:defRPr/>
            </a:pPr>
            <a:r>
              <a:rPr lang="en-US" dirty="0"/>
              <a:t> </a:t>
            </a:r>
            <a:r>
              <a:rPr lang="en-US" dirty="0" smtClean="0"/>
              <a:t>    \</a:t>
            </a:r>
            <a:r>
              <a:rPr lang="en-US" dirty="0"/>
              <a:t>begin{tabular</a:t>
            </a:r>
            <a:r>
              <a:rPr lang="en-US" dirty="0" smtClean="0"/>
              <a:t>}{orientation}</a:t>
            </a:r>
          </a:p>
          <a:p>
            <a:pPr marL="0" indent="0">
              <a:buClrTx/>
              <a:buSzTx/>
              <a:buNone/>
              <a:defRPr/>
            </a:pPr>
            <a:r>
              <a:rPr lang="en-US" dirty="0"/>
              <a:t> </a:t>
            </a:r>
            <a:r>
              <a:rPr lang="en-US" dirty="0" smtClean="0"/>
              <a:t>    \centering</a:t>
            </a:r>
            <a:r>
              <a:rPr lang="en-US" dirty="0"/>
              <a:t/>
            </a:r>
            <a:br>
              <a:rPr lang="en-US" dirty="0"/>
            </a:br>
            <a:r>
              <a:rPr lang="en-US" dirty="0"/>
              <a:t/>
            </a:r>
            <a:br>
              <a:rPr lang="en-US" dirty="0"/>
            </a:br>
            <a:r>
              <a:rPr lang="en-US" dirty="0"/>
              <a:t>     </a:t>
            </a:r>
            <a:r>
              <a:rPr lang="en-US" dirty="0" smtClean="0"/>
              <a:t>      </a:t>
            </a:r>
            <a:r>
              <a:rPr lang="en-US" dirty="0"/>
              <a:t>...</a:t>
            </a:r>
            <a:br>
              <a:rPr lang="en-US" dirty="0"/>
            </a:br>
            <a:endParaRPr lang="en-US" dirty="0" smtClean="0"/>
          </a:p>
          <a:p>
            <a:pPr marL="0" indent="0">
              <a:buClrTx/>
              <a:buSzTx/>
              <a:buNone/>
              <a:defRPr/>
            </a:pPr>
            <a:r>
              <a:rPr lang="en-US" dirty="0"/>
              <a:t> </a:t>
            </a:r>
            <a:r>
              <a:rPr lang="en-US" dirty="0" smtClean="0"/>
              <a:t>    \</a:t>
            </a:r>
            <a:r>
              <a:rPr lang="en-US" dirty="0"/>
              <a:t>end{tabular}</a:t>
            </a:r>
            <a:br>
              <a:rPr lang="en-US" dirty="0"/>
            </a:br>
            <a:r>
              <a:rPr lang="en-US" dirty="0" smtClean="0"/>
              <a:t> </a:t>
            </a:r>
            <a:r>
              <a:rPr lang="en-US" dirty="0"/>
              <a:t>    </a:t>
            </a:r>
            <a:r>
              <a:rPr lang="en-US" dirty="0" smtClean="0"/>
              <a:t>\legend{tab:}</a:t>
            </a:r>
            <a:r>
              <a:rPr lang="en-US" dirty="0"/>
              <a:t/>
            </a:r>
            <a:br>
              <a:rPr lang="en-US" dirty="0"/>
            </a:br>
            <a:r>
              <a:rPr lang="en-US" dirty="0" smtClean="0"/>
              <a:t>\</a:t>
            </a:r>
            <a:r>
              <a:rPr lang="en-US" dirty="0"/>
              <a:t>end{table</a:t>
            </a:r>
            <a:r>
              <a:rPr lang="en-US" dirty="0" smtClean="0"/>
              <a:t>}</a:t>
            </a:r>
            <a:endParaRPr lang="en-US" dirty="0"/>
          </a:p>
          <a:p>
            <a:endParaRPr lang="en-US" dirty="0"/>
          </a:p>
        </p:txBody>
      </p:sp>
      <p:sp>
        <p:nvSpPr>
          <p:cNvPr id="4" name="TextBox 3"/>
          <p:cNvSpPr txBox="1"/>
          <p:nvPr/>
        </p:nvSpPr>
        <p:spPr>
          <a:xfrm>
            <a:off x="5105400" y="2133600"/>
            <a:ext cx="3581400" cy="369332"/>
          </a:xfrm>
          <a:prstGeom prst="rect">
            <a:avLst/>
          </a:prstGeom>
          <a:noFill/>
        </p:spPr>
        <p:txBody>
          <a:bodyPr wrap="square" rtlCol="0">
            <a:spAutoFit/>
          </a:bodyPr>
          <a:lstStyle/>
          <a:p>
            <a:r>
              <a:rPr lang="en-US" dirty="0" smtClean="0">
                <a:solidFill>
                  <a:schemeClr val="accent6"/>
                </a:solidFill>
                <a:sym typeface="Wingdings" panose="05000000000000000000" pitchFamily="2" charset="2"/>
              </a:rPr>
              <a:t> </a:t>
            </a:r>
            <a:r>
              <a:rPr lang="en-US" dirty="0" smtClean="0">
                <a:solidFill>
                  <a:schemeClr val="accent6"/>
                </a:solidFill>
              </a:rPr>
              <a:t>For tables, captions go above</a:t>
            </a:r>
            <a:endParaRPr lang="en-US" dirty="0">
              <a:solidFill>
                <a:schemeClr val="accent6"/>
              </a:solidFill>
            </a:endParaRPr>
          </a:p>
        </p:txBody>
      </p:sp>
    </p:spTree>
    <p:extLst>
      <p:ext uri="{BB962C8B-B14F-4D97-AF65-F5344CB8AC3E}">
        <p14:creationId xmlns:p14="http://schemas.microsoft.com/office/powerpoint/2010/main" val="30924238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Figures</a:t>
            </a:r>
            <a:endParaRPr lang="en-US" dirty="0"/>
          </a:p>
        </p:txBody>
      </p:sp>
      <p:sp>
        <p:nvSpPr>
          <p:cNvPr id="3" name="Content Placeholder 2"/>
          <p:cNvSpPr>
            <a:spLocks noGrp="1"/>
          </p:cNvSpPr>
          <p:nvPr>
            <p:ph idx="1"/>
          </p:nvPr>
        </p:nvSpPr>
        <p:spPr>
          <a:xfrm>
            <a:off x="457200" y="1646237"/>
            <a:ext cx="8229600" cy="4754563"/>
          </a:xfrm>
        </p:spPr>
        <p:txBody>
          <a:bodyPr>
            <a:normAutofit fontScale="85000" lnSpcReduction="10000"/>
          </a:bodyPr>
          <a:lstStyle/>
          <a:p>
            <a:r>
              <a:rPr lang="en-US" dirty="0" smtClean="0"/>
              <a:t>Requires the </a:t>
            </a:r>
            <a:r>
              <a:rPr lang="en-US" dirty="0" err="1" smtClean="0"/>
              <a:t>graphicx</a:t>
            </a:r>
            <a:r>
              <a:rPr lang="en-US" dirty="0" smtClean="0"/>
              <a:t> package</a:t>
            </a:r>
          </a:p>
          <a:p>
            <a:pPr marL="0" indent="0">
              <a:buNone/>
            </a:pPr>
            <a:endParaRPr lang="en-US" dirty="0" smtClean="0"/>
          </a:p>
          <a:p>
            <a:pPr marL="0" indent="0">
              <a:buNone/>
            </a:pPr>
            <a:r>
              <a:rPr lang="en-US" dirty="0" smtClean="0"/>
              <a:t>\begin{figure}[h!]</a:t>
            </a:r>
          </a:p>
          <a:p>
            <a:pPr marL="0" indent="0">
              <a:buNone/>
            </a:pPr>
            <a:r>
              <a:rPr lang="en-US" sz="2800" dirty="0" smtClean="0"/>
              <a:t>     \centering</a:t>
            </a:r>
          </a:p>
          <a:p>
            <a:pPr marL="0" indent="0">
              <a:buNone/>
            </a:pPr>
            <a:r>
              <a:rPr lang="en-US" sz="2800" dirty="0" smtClean="0"/>
              <a:t>     \</a:t>
            </a:r>
            <a:r>
              <a:rPr lang="en-US" sz="2800" dirty="0" err="1" smtClean="0"/>
              <a:t>includegraphics</a:t>
            </a:r>
            <a:r>
              <a:rPr lang="en-US" sz="2800" dirty="0" smtClean="0"/>
              <a:t>[height=3in]{Path/Fig1.jpg}</a:t>
            </a:r>
          </a:p>
          <a:p>
            <a:pPr marL="0" indent="0">
              <a:buNone/>
            </a:pPr>
            <a:r>
              <a:rPr lang="en-US" sz="2800" dirty="0" smtClean="0"/>
              <a:t>     \caption</a:t>
            </a:r>
          </a:p>
          <a:p>
            <a:pPr marL="0" indent="0">
              <a:buNone/>
            </a:pPr>
            <a:r>
              <a:rPr lang="en-US" sz="2800" dirty="0" smtClean="0"/>
              <a:t>     \label{fig:}</a:t>
            </a:r>
          </a:p>
          <a:p>
            <a:pPr marL="0" indent="0">
              <a:buNone/>
            </a:pPr>
            <a:r>
              <a:rPr lang="en-US" dirty="0" smtClean="0"/>
              <a:t>\end{</a:t>
            </a:r>
            <a:r>
              <a:rPr lang="en-US" dirty="0"/>
              <a:t>f</a:t>
            </a:r>
            <a:r>
              <a:rPr lang="en-US" dirty="0" smtClean="0"/>
              <a:t>igure}</a:t>
            </a:r>
          </a:p>
          <a:p>
            <a:pPr marL="0" indent="0">
              <a:buNone/>
            </a:pPr>
            <a:endParaRPr lang="en-US" dirty="0"/>
          </a:p>
          <a:p>
            <a:r>
              <a:rPr lang="en-US" dirty="0" smtClean="0"/>
              <a:t>Options</a:t>
            </a:r>
          </a:p>
          <a:p>
            <a:pPr lvl="1"/>
            <a:r>
              <a:rPr lang="en-US" dirty="0" smtClean="0"/>
              <a:t>width=, height= allows you to specify height and width of image. If you specify both it won’t maintain aspect ratio</a:t>
            </a:r>
          </a:p>
          <a:p>
            <a:pPr lvl="1"/>
            <a:r>
              <a:rPr lang="en-US" dirty="0" smtClean="0"/>
              <a:t>resolution= set the image resolution</a:t>
            </a:r>
          </a:p>
          <a:p>
            <a:pPr marL="0" indent="0">
              <a:buNone/>
            </a:pPr>
            <a:endParaRPr lang="en-US" dirty="0"/>
          </a:p>
        </p:txBody>
      </p:sp>
      <p:sp>
        <p:nvSpPr>
          <p:cNvPr id="4" name="TextBox 3"/>
          <p:cNvSpPr txBox="1"/>
          <p:nvPr/>
        </p:nvSpPr>
        <p:spPr>
          <a:xfrm>
            <a:off x="152400" y="6305490"/>
            <a:ext cx="8382000" cy="400110"/>
          </a:xfrm>
          <a:prstGeom prst="rect">
            <a:avLst/>
          </a:prstGeom>
          <a:noFill/>
        </p:spPr>
        <p:txBody>
          <a:bodyPr wrap="square" rtlCol="0">
            <a:spAutoFit/>
          </a:bodyPr>
          <a:lstStyle/>
          <a:p>
            <a:r>
              <a:rPr lang="en-US" sz="2000" i="1" dirty="0" smtClean="0">
                <a:solidFill>
                  <a:schemeClr val="accent6">
                    <a:lumMod val="60000"/>
                    <a:lumOff val="40000"/>
                  </a:schemeClr>
                </a:solidFill>
              </a:rPr>
              <a:t>.jpg works best, can also do pdf or </a:t>
            </a:r>
            <a:r>
              <a:rPr lang="en-US" sz="2000" i="1" dirty="0" err="1" smtClean="0">
                <a:solidFill>
                  <a:schemeClr val="accent6">
                    <a:lumMod val="60000"/>
                    <a:lumOff val="40000"/>
                  </a:schemeClr>
                </a:solidFill>
              </a:rPr>
              <a:t>eps</a:t>
            </a:r>
            <a:r>
              <a:rPr lang="en-US" sz="2000" i="1" dirty="0" smtClean="0">
                <a:solidFill>
                  <a:schemeClr val="accent6">
                    <a:lumMod val="60000"/>
                    <a:lumOff val="40000"/>
                  </a:schemeClr>
                </a:solidFill>
              </a:rPr>
              <a:t> (\</a:t>
            </a:r>
            <a:r>
              <a:rPr lang="en-US" sz="2000" i="1" dirty="0" err="1" smtClean="0">
                <a:solidFill>
                  <a:schemeClr val="accent6">
                    <a:lumMod val="60000"/>
                    <a:lumOff val="40000"/>
                  </a:schemeClr>
                </a:solidFill>
              </a:rPr>
              <a:t>usepackage</a:t>
            </a:r>
            <a:r>
              <a:rPr lang="en-US" sz="2000" i="1" dirty="0" smtClean="0">
                <a:solidFill>
                  <a:schemeClr val="accent6">
                    <a:lumMod val="60000"/>
                    <a:lumOff val="40000"/>
                  </a:schemeClr>
                </a:solidFill>
              </a:rPr>
              <a:t>[</a:t>
            </a:r>
            <a:r>
              <a:rPr lang="en-US" sz="2000" i="1" dirty="0" err="1" smtClean="0">
                <a:solidFill>
                  <a:schemeClr val="accent6">
                    <a:lumMod val="60000"/>
                    <a:lumOff val="40000"/>
                  </a:schemeClr>
                </a:solidFill>
              </a:rPr>
              <a:t>dvips</a:t>
            </a:r>
            <a:r>
              <a:rPr lang="en-US" sz="2000" i="1" dirty="0" smtClean="0">
                <a:solidFill>
                  <a:schemeClr val="accent6">
                    <a:lumMod val="60000"/>
                    <a:lumOff val="40000"/>
                  </a:schemeClr>
                </a:solidFill>
              </a:rPr>
              <a:t>]{</a:t>
            </a:r>
            <a:r>
              <a:rPr lang="en-US" sz="2000" i="1" dirty="0" err="1" smtClean="0">
                <a:solidFill>
                  <a:schemeClr val="accent6">
                    <a:lumMod val="60000"/>
                    <a:lumOff val="40000"/>
                  </a:schemeClr>
                </a:solidFill>
              </a:rPr>
              <a:t>graphicx</a:t>
            </a:r>
            <a:r>
              <a:rPr lang="en-US" sz="2000" i="1" dirty="0" smtClean="0">
                <a:solidFill>
                  <a:schemeClr val="accent6">
                    <a:lumMod val="60000"/>
                    <a:lumOff val="40000"/>
                  </a:schemeClr>
                </a:solidFill>
              </a:rPr>
              <a:t>}</a:t>
            </a:r>
            <a:endParaRPr lang="en-US" sz="2000" i="1" dirty="0">
              <a:solidFill>
                <a:schemeClr val="accent6">
                  <a:lumMod val="60000"/>
                  <a:lumOff val="40000"/>
                </a:schemeClr>
              </a:solidFill>
            </a:endParaRPr>
          </a:p>
        </p:txBody>
      </p:sp>
      <p:sp>
        <p:nvSpPr>
          <p:cNvPr id="5" name="TextBox 4"/>
          <p:cNvSpPr txBox="1"/>
          <p:nvPr/>
        </p:nvSpPr>
        <p:spPr>
          <a:xfrm>
            <a:off x="2590800" y="3786043"/>
            <a:ext cx="4572000" cy="369332"/>
          </a:xfrm>
          <a:prstGeom prst="rect">
            <a:avLst/>
          </a:prstGeom>
          <a:noFill/>
        </p:spPr>
        <p:txBody>
          <a:bodyPr wrap="square" rtlCol="0">
            <a:spAutoFit/>
          </a:bodyPr>
          <a:lstStyle/>
          <a:p>
            <a:r>
              <a:rPr lang="en-US" dirty="0" smtClean="0">
                <a:solidFill>
                  <a:schemeClr val="accent6"/>
                </a:solidFill>
                <a:sym typeface="Wingdings" panose="05000000000000000000" pitchFamily="2" charset="2"/>
              </a:rPr>
              <a:t> </a:t>
            </a:r>
            <a:r>
              <a:rPr lang="en-US" dirty="0" smtClean="0">
                <a:solidFill>
                  <a:schemeClr val="accent6"/>
                </a:solidFill>
              </a:rPr>
              <a:t>For figures, captions go below image</a:t>
            </a:r>
            <a:endParaRPr lang="en-US" dirty="0">
              <a:solidFill>
                <a:schemeClr val="accent6"/>
              </a:solidFill>
            </a:endParaRPr>
          </a:p>
        </p:txBody>
      </p:sp>
    </p:spTree>
    <p:extLst>
      <p:ext uri="{BB962C8B-B14F-4D97-AF65-F5344CB8AC3E}">
        <p14:creationId xmlns:p14="http://schemas.microsoft.com/office/powerpoint/2010/main" val="14319528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Positioning Tables &amp; Figures </a:t>
            </a:r>
            <a:endParaRPr lang="en-US" dirty="0"/>
          </a:p>
        </p:txBody>
      </p:sp>
      <p:sp>
        <p:nvSpPr>
          <p:cNvPr id="3" name="Content Placeholder 2"/>
          <p:cNvSpPr>
            <a:spLocks noGrp="1"/>
          </p:cNvSpPr>
          <p:nvPr>
            <p:ph idx="1"/>
          </p:nvPr>
        </p:nvSpPr>
        <p:spPr>
          <a:xfrm>
            <a:off x="457200" y="1646236"/>
            <a:ext cx="8229600" cy="4830764"/>
          </a:xfrm>
        </p:spPr>
        <p:txBody>
          <a:bodyPr>
            <a:normAutofit fontScale="92500" lnSpcReduction="20000"/>
          </a:bodyPr>
          <a:lstStyle/>
          <a:p>
            <a:r>
              <a:rPr lang="en-US" sz="3500" dirty="0" smtClean="0"/>
              <a:t>To control where an object is printed in the document</a:t>
            </a:r>
          </a:p>
          <a:p>
            <a:endParaRPr lang="en-US" dirty="0"/>
          </a:p>
          <a:p>
            <a:endParaRPr lang="en-US" dirty="0" smtClean="0"/>
          </a:p>
          <a:p>
            <a:pPr marL="0" indent="0">
              <a:buNone/>
            </a:pPr>
            <a:endParaRPr lang="en-US" dirty="0" smtClean="0"/>
          </a:p>
          <a:p>
            <a:pPr marL="0" indent="0">
              <a:buNone/>
            </a:pPr>
            <a:endParaRPr lang="en-US" dirty="0" smtClean="0"/>
          </a:p>
          <a:p>
            <a:pPr marL="0" indent="0">
              <a:buNone/>
            </a:pPr>
            <a:endParaRPr lang="en-US" dirty="0"/>
          </a:p>
          <a:p>
            <a:endParaRPr lang="en-US" dirty="0" smtClean="0"/>
          </a:p>
          <a:p>
            <a:pPr marL="0" indent="0">
              <a:buNone/>
            </a:pPr>
            <a:endParaRPr lang="en-US" sz="1400" dirty="0" smtClean="0"/>
          </a:p>
          <a:p>
            <a:r>
              <a:rPr lang="en-US" sz="3900" dirty="0" smtClean="0"/>
              <a:t>You can specify multiple choices</a:t>
            </a:r>
          </a:p>
          <a:p>
            <a:pPr lvl="1"/>
            <a:r>
              <a:rPr lang="en-US" sz="3500" dirty="0" smtClean="0"/>
              <a:t>\begin{table}[</a:t>
            </a:r>
            <a:r>
              <a:rPr lang="en-US" sz="3500" dirty="0" err="1" smtClean="0"/>
              <a:t>h!tbp</a:t>
            </a:r>
            <a:r>
              <a:rPr lang="en-US" sz="3500" dirty="0" smtClean="0"/>
              <a:t>]</a:t>
            </a:r>
          </a:p>
          <a:p>
            <a:pPr lvl="1"/>
            <a:r>
              <a:rPr lang="en-US" sz="3500" dirty="0" smtClean="0"/>
              <a:t>\begin{figure}[</a:t>
            </a:r>
            <a:r>
              <a:rPr lang="en-US" sz="3500" dirty="0" err="1" smtClean="0"/>
              <a:t>tbp</a:t>
            </a:r>
            <a:r>
              <a:rPr lang="en-US" sz="3500" dirty="0" smtClean="0"/>
              <a:t>]</a:t>
            </a:r>
          </a:p>
          <a:p>
            <a:pPr lvl="1"/>
            <a:endParaRPr lang="en-US" dirty="0" smtClean="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06933259"/>
              </p:ext>
            </p:extLst>
          </p:nvPr>
        </p:nvGraphicFramePr>
        <p:xfrm>
          <a:off x="1752600" y="2590800"/>
          <a:ext cx="5075555" cy="2011680"/>
        </p:xfrm>
        <a:graphic>
          <a:graphicData uri="http://schemas.openxmlformats.org/drawingml/2006/table">
            <a:tbl>
              <a:tblPr firstRow="1" bandRow="1">
                <a:tableStyleId>{5C22544A-7EE6-4342-B048-85BDC9FD1C3A}</a:tableStyleId>
              </a:tblPr>
              <a:tblGrid>
                <a:gridCol w="1568871"/>
                <a:gridCol w="3506684"/>
              </a:tblGrid>
              <a:tr h="274320">
                <a:tc>
                  <a:txBody>
                    <a:bodyPr/>
                    <a:lstStyle/>
                    <a:p>
                      <a:pPr algn="ctr"/>
                      <a:r>
                        <a:rPr lang="en-US" sz="1600" dirty="0" smtClean="0"/>
                        <a:t>Command</a:t>
                      </a:r>
                      <a:endParaRPr lang="en-US" sz="1600" dirty="0"/>
                    </a:p>
                  </a:txBody>
                  <a:tcPr anchor="ctr"/>
                </a:tc>
                <a:tc>
                  <a:txBody>
                    <a:bodyPr/>
                    <a:lstStyle/>
                    <a:p>
                      <a:pPr algn="ctr"/>
                      <a:r>
                        <a:rPr lang="en-US" sz="1600" dirty="0" smtClean="0"/>
                        <a:t>Position</a:t>
                      </a:r>
                      <a:endParaRPr lang="en-US" sz="1600" dirty="0"/>
                    </a:p>
                  </a:txBody>
                  <a:tcPr anchor="ctr"/>
                </a:tc>
              </a:tr>
              <a:tr h="274320">
                <a:tc>
                  <a:txBody>
                    <a:bodyPr/>
                    <a:lstStyle/>
                    <a:p>
                      <a:pPr algn="ctr"/>
                      <a:r>
                        <a:rPr lang="en-US" sz="1600" dirty="0" smtClean="0"/>
                        <a:t>h</a:t>
                      </a:r>
                      <a:endParaRPr lang="en-US" sz="1600" dirty="0"/>
                    </a:p>
                  </a:txBody>
                  <a:tcPr anchor="ctr"/>
                </a:tc>
                <a:tc>
                  <a:txBody>
                    <a:bodyPr/>
                    <a:lstStyle/>
                    <a:p>
                      <a:pPr algn="ctr"/>
                      <a:r>
                        <a:rPr lang="en-US" sz="1600" b="1" dirty="0" smtClean="0"/>
                        <a:t>H</a:t>
                      </a:r>
                      <a:r>
                        <a:rPr lang="en-US" sz="1600" b="0" dirty="0" smtClean="0"/>
                        <a:t>ere</a:t>
                      </a:r>
                      <a:endParaRPr lang="en-US" sz="1600" dirty="0"/>
                    </a:p>
                  </a:txBody>
                  <a:tcPr anchor="ctr"/>
                </a:tc>
              </a:tr>
              <a:tr h="274320">
                <a:tc>
                  <a:txBody>
                    <a:bodyPr/>
                    <a:lstStyle/>
                    <a:p>
                      <a:pPr algn="ctr"/>
                      <a:r>
                        <a:rPr lang="en-US" sz="1600" dirty="0" smtClean="0"/>
                        <a:t>t</a:t>
                      </a:r>
                      <a:endParaRPr lang="en-US" sz="1600" dirty="0"/>
                    </a:p>
                  </a:txBody>
                  <a:tcPr anchor="ctr"/>
                </a:tc>
                <a:tc>
                  <a:txBody>
                    <a:bodyPr/>
                    <a:lstStyle/>
                    <a:p>
                      <a:pPr algn="ctr"/>
                      <a:r>
                        <a:rPr lang="en-US" sz="1600" b="1" dirty="0" smtClean="0"/>
                        <a:t>T</a:t>
                      </a:r>
                      <a:r>
                        <a:rPr lang="en-US" sz="1600" b="0" dirty="0" smtClean="0"/>
                        <a:t>op</a:t>
                      </a:r>
                      <a:r>
                        <a:rPr lang="en-US" sz="1600" b="0" baseline="0" dirty="0" smtClean="0"/>
                        <a:t> of page</a:t>
                      </a:r>
                      <a:endParaRPr lang="en-US" sz="1600" b="1" dirty="0"/>
                    </a:p>
                  </a:txBody>
                  <a:tcPr anchor="ctr"/>
                </a:tc>
              </a:tr>
              <a:tr h="274320">
                <a:tc>
                  <a:txBody>
                    <a:bodyPr/>
                    <a:lstStyle/>
                    <a:p>
                      <a:pPr algn="ctr"/>
                      <a:r>
                        <a:rPr lang="en-US" sz="1600" dirty="0" smtClean="0"/>
                        <a:t>b</a:t>
                      </a:r>
                      <a:endParaRPr lang="en-US" sz="1600" dirty="0"/>
                    </a:p>
                  </a:txBody>
                  <a:tcPr anchor="ctr"/>
                </a:tc>
                <a:tc>
                  <a:txBody>
                    <a:bodyPr/>
                    <a:lstStyle/>
                    <a:p>
                      <a:pPr algn="ctr"/>
                      <a:r>
                        <a:rPr lang="en-US" sz="1600" b="1" dirty="0" smtClean="0"/>
                        <a:t>B</a:t>
                      </a:r>
                      <a:r>
                        <a:rPr lang="en-US" sz="1600" b="0" dirty="0" smtClean="0"/>
                        <a:t>ottom</a:t>
                      </a:r>
                      <a:r>
                        <a:rPr lang="en-US" sz="1600" b="0" baseline="0" dirty="0" smtClean="0"/>
                        <a:t> of page</a:t>
                      </a:r>
                      <a:endParaRPr lang="en-US" sz="1600" b="1" dirty="0"/>
                    </a:p>
                  </a:txBody>
                  <a:tcPr anchor="ctr"/>
                </a:tc>
              </a:tr>
              <a:tr h="274320">
                <a:tc>
                  <a:txBody>
                    <a:bodyPr/>
                    <a:lstStyle/>
                    <a:p>
                      <a:pPr algn="ctr"/>
                      <a:r>
                        <a:rPr lang="en-US" sz="1600" dirty="0" smtClean="0"/>
                        <a:t>p</a:t>
                      </a:r>
                      <a:endParaRPr lang="en-US" sz="1600" dirty="0"/>
                    </a:p>
                  </a:txBody>
                  <a:tcPr anchor="ctr"/>
                </a:tc>
                <a:tc>
                  <a:txBody>
                    <a:bodyPr/>
                    <a:lstStyle/>
                    <a:p>
                      <a:pPr algn="ctr"/>
                      <a:r>
                        <a:rPr lang="en-US" sz="1600" b="0" dirty="0" smtClean="0"/>
                        <a:t>on a dedicated </a:t>
                      </a:r>
                      <a:r>
                        <a:rPr lang="en-US" sz="1600" b="1" dirty="0" smtClean="0"/>
                        <a:t>p</a:t>
                      </a:r>
                      <a:r>
                        <a:rPr lang="en-US" sz="1600" b="0" dirty="0" smtClean="0"/>
                        <a:t>age</a:t>
                      </a:r>
                      <a:endParaRPr lang="en-US" sz="1600" b="0" dirty="0"/>
                    </a:p>
                  </a:txBody>
                  <a:tcPr anchor="ctr"/>
                </a:tc>
              </a:tr>
              <a:tr h="274320">
                <a:tc>
                  <a:txBody>
                    <a:bodyPr/>
                    <a:lstStyle/>
                    <a:p>
                      <a:pPr algn="ctr"/>
                      <a:r>
                        <a:rPr lang="en-US" sz="1600" dirty="0" smtClean="0"/>
                        <a:t>!</a:t>
                      </a:r>
                      <a:endParaRPr lang="en-US" sz="1600" dirty="0"/>
                    </a:p>
                  </a:txBody>
                  <a:tcPr anchor="ctr"/>
                </a:tc>
                <a:tc>
                  <a:txBody>
                    <a:bodyPr/>
                    <a:lstStyle/>
                    <a:p>
                      <a:pPr algn="ctr"/>
                      <a:r>
                        <a:rPr lang="en-US" sz="1600" b="0" dirty="0" smtClean="0"/>
                        <a:t>overrides default restrictions</a:t>
                      </a:r>
                      <a:endParaRPr lang="en-US" sz="1600" b="0" dirty="0"/>
                    </a:p>
                  </a:txBody>
                  <a:tcPr anchor="ctr"/>
                </a:tc>
              </a:tr>
            </a:tbl>
          </a:graphicData>
        </a:graphic>
      </p:graphicFrame>
    </p:spTree>
    <p:extLst>
      <p:ext uri="{BB962C8B-B14F-4D97-AF65-F5344CB8AC3E}">
        <p14:creationId xmlns:p14="http://schemas.microsoft.com/office/powerpoint/2010/main" val="17096802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Math</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74441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 Math</a:t>
            </a:r>
            <a:endParaRPr lang="en-US" dirty="0"/>
          </a:p>
        </p:txBody>
      </p:sp>
      <p:sp>
        <p:nvSpPr>
          <p:cNvPr id="3" name="Content Placeholder 2"/>
          <p:cNvSpPr>
            <a:spLocks noGrp="1"/>
          </p:cNvSpPr>
          <p:nvPr>
            <p:ph idx="1"/>
          </p:nvPr>
        </p:nvSpPr>
        <p:spPr>
          <a:xfrm>
            <a:off x="457200" y="1646236"/>
            <a:ext cx="8229600" cy="5059363"/>
          </a:xfrm>
        </p:spPr>
        <p:txBody>
          <a:bodyPr>
            <a:normAutofit fontScale="85000" lnSpcReduction="20000"/>
          </a:bodyPr>
          <a:lstStyle/>
          <a:p>
            <a:r>
              <a:rPr lang="en-US" dirty="0" smtClean="0"/>
              <a:t>Inline vs. Display Math</a:t>
            </a:r>
          </a:p>
          <a:p>
            <a:pPr lvl="1"/>
            <a:r>
              <a:rPr lang="en-US" dirty="0" smtClean="0"/>
              <a:t>In-line equations: $ MATH $</a:t>
            </a:r>
          </a:p>
          <a:p>
            <a:pPr lvl="1"/>
            <a:r>
              <a:rPr lang="en-US" dirty="0" smtClean="0"/>
              <a:t>Display equation: </a:t>
            </a:r>
          </a:p>
          <a:p>
            <a:pPr lvl="2"/>
            <a:r>
              <a:rPr lang="en-US" dirty="0" smtClean="0"/>
              <a:t>\begin{equation} … \end{equation}</a:t>
            </a:r>
          </a:p>
          <a:p>
            <a:pPr lvl="2"/>
            <a:r>
              <a:rPr lang="en-US" dirty="0" smtClean="0"/>
              <a:t>\begin{</a:t>
            </a:r>
            <a:r>
              <a:rPr lang="en-US" dirty="0" err="1" smtClean="0"/>
              <a:t>eqnarray</a:t>
            </a:r>
            <a:r>
              <a:rPr lang="en-US" dirty="0" smtClean="0"/>
              <a:t>} … \end{</a:t>
            </a:r>
            <a:r>
              <a:rPr lang="en-US" dirty="0" err="1" smtClean="0"/>
              <a:t>eqnarray</a:t>
            </a:r>
            <a:r>
              <a:rPr lang="en-US" dirty="0" smtClean="0"/>
              <a:t>}</a:t>
            </a:r>
          </a:p>
          <a:p>
            <a:pPr marL="630936" lvl="2" indent="0">
              <a:buNone/>
            </a:pPr>
            <a:endParaRPr lang="en-US" dirty="0" smtClean="0"/>
          </a:p>
          <a:p>
            <a:r>
              <a:rPr lang="en-US" dirty="0" smtClean="0"/>
              <a:t>Numbering Equations (Display Only)</a:t>
            </a:r>
          </a:p>
          <a:p>
            <a:pPr lvl="1"/>
            <a:r>
              <a:rPr lang="en-US" dirty="0" smtClean="0"/>
              <a:t>Default is numbered, to </a:t>
            </a:r>
            <a:r>
              <a:rPr lang="en-US" dirty="0" err="1" smtClean="0"/>
              <a:t>supress</a:t>
            </a:r>
            <a:r>
              <a:rPr lang="en-US" dirty="0" smtClean="0"/>
              <a:t> use *</a:t>
            </a:r>
          </a:p>
          <a:p>
            <a:pPr lvl="2"/>
            <a:r>
              <a:rPr lang="en-US" dirty="0" smtClean="0"/>
              <a:t>\begin{equation*} … \end{equation*}</a:t>
            </a:r>
          </a:p>
          <a:p>
            <a:pPr lvl="1"/>
            <a:r>
              <a:rPr lang="en-US" dirty="0" smtClean="0"/>
              <a:t>To </a:t>
            </a:r>
            <a:r>
              <a:rPr lang="en-US" dirty="0" err="1" smtClean="0"/>
              <a:t>supress</a:t>
            </a:r>
            <a:r>
              <a:rPr lang="en-US" dirty="0" smtClean="0"/>
              <a:t> numbering on a single line (</a:t>
            </a:r>
            <a:r>
              <a:rPr lang="en-US" dirty="0" err="1" smtClean="0"/>
              <a:t>eqnarray</a:t>
            </a:r>
            <a:r>
              <a:rPr lang="en-US" dirty="0" smtClean="0"/>
              <a:t>) use \</a:t>
            </a:r>
            <a:r>
              <a:rPr lang="en-US" dirty="0" err="1" smtClean="0"/>
              <a:t>nonumber</a:t>
            </a:r>
            <a:endParaRPr lang="en-US" dirty="0" smtClean="0"/>
          </a:p>
          <a:p>
            <a:pPr lvl="1"/>
            <a:endParaRPr lang="en-US" dirty="0"/>
          </a:p>
          <a:p>
            <a:r>
              <a:rPr lang="en-US" dirty="0" smtClean="0"/>
              <a:t>Custom Numbering</a:t>
            </a:r>
          </a:p>
          <a:p>
            <a:pPr lvl="1"/>
            <a:r>
              <a:rPr lang="en-US" dirty="0" smtClean="0"/>
              <a:t>\</a:t>
            </a:r>
            <a:r>
              <a:rPr lang="en-US" dirty="0" err="1" smtClean="0"/>
              <a:t>numberwithin</a:t>
            </a:r>
            <a:r>
              <a:rPr lang="en-US" dirty="0" smtClean="0"/>
              <a:t>{equation</a:t>
            </a:r>
            <a:r>
              <a:rPr lang="en-US" dirty="0" smtClean="0"/>
              <a:t>}{section}</a:t>
            </a:r>
          </a:p>
          <a:p>
            <a:pPr lvl="1"/>
            <a:r>
              <a:rPr lang="en-US" dirty="0" smtClean="0"/>
              <a:t>\</a:t>
            </a:r>
            <a:r>
              <a:rPr lang="en-US" dirty="0" err="1" smtClean="0"/>
              <a:t>numberwithin</a:t>
            </a:r>
            <a:r>
              <a:rPr lang="en-US" dirty="0" smtClean="0"/>
              <a:t>{figure}{section}</a:t>
            </a:r>
          </a:p>
          <a:p>
            <a:pPr lvl="1"/>
            <a:endParaRPr lang="en-US" dirty="0" smtClean="0"/>
          </a:p>
          <a:p>
            <a:pPr lvl="1"/>
            <a:endParaRPr lang="en-US" dirty="0" smtClean="0"/>
          </a:p>
        </p:txBody>
      </p:sp>
    </p:spTree>
    <p:extLst>
      <p:ext uri="{BB962C8B-B14F-4D97-AF65-F5344CB8AC3E}">
        <p14:creationId xmlns:p14="http://schemas.microsoft.com/office/powerpoint/2010/main" val="20549180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Typesetting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Super-, Sub- scripting</a:t>
                </a:r>
              </a:p>
              <a:p>
                <a:pPr lvl="1"/>
                <a:r>
                  <a:rPr lang="en-US" dirty="0" smtClean="0"/>
                  <a:t>Superscript with ^</a:t>
                </a:r>
              </a:p>
              <a:p>
                <a:pPr lvl="1"/>
                <a:r>
                  <a:rPr lang="en-US" dirty="0" smtClean="0"/>
                  <a:t>Subscript with _</a:t>
                </a:r>
              </a:p>
              <a:p>
                <a:pPr lvl="1"/>
                <a:r>
                  <a:rPr lang="en-US" dirty="0" smtClean="0"/>
                  <a:t>If you need to subscript multiple things use group</a:t>
                </a:r>
              </a:p>
              <a:p>
                <a:pPr lvl="2"/>
                <a:r>
                  <a:rPr lang="en-US" dirty="0" smtClean="0"/>
                  <a:t>\sum_{</a:t>
                </a:r>
                <a:r>
                  <a:rPr lang="en-US" dirty="0" err="1" smtClean="0"/>
                  <a:t>i</a:t>
                </a:r>
                <a:r>
                  <a:rPr lang="en-US" dirty="0" smtClean="0"/>
                  <a:t>=1}^{</a:t>
                </a:r>
                <a:r>
                  <a:rPr lang="en-US" dirty="0" err="1" smtClean="0"/>
                  <a:t>H_k</a:t>
                </a:r>
                <a:r>
                  <a:rPr lang="en-US" dirty="0" smtClean="0"/>
                  <a:t>}  X     </a:t>
                </a:r>
                <a14:m>
                  <m:oMath xmlns:m="http://schemas.openxmlformats.org/officeDocument/2006/math">
                    <m:nary>
                      <m:naryPr>
                        <m:chr m:val="∑"/>
                        <m:ctrlPr>
                          <a:rPr lang="en-US" i="1" smtClean="0">
                            <a:latin typeface="Cambria Math"/>
                          </a:rPr>
                        </m:ctrlPr>
                      </m:naryPr>
                      <m:sub>
                        <m:r>
                          <m:rPr>
                            <m:brk m:alnAt="23"/>
                          </m:rPr>
                          <a:rPr lang="en-US" b="0" i="1" smtClean="0">
                            <a:latin typeface="Cambria Math"/>
                          </a:rPr>
                          <m:t>𝑖</m:t>
                        </m:r>
                        <m:r>
                          <a:rPr lang="en-US" b="0" i="1" smtClean="0">
                            <a:latin typeface="Cambria Math"/>
                          </a:rPr>
                          <m:t>=1</m:t>
                        </m:r>
                      </m:sub>
                      <m:sup>
                        <m:sSub>
                          <m:sSubPr>
                            <m:ctrlPr>
                              <a:rPr lang="en-US" i="1" smtClean="0">
                                <a:latin typeface="Cambria Math"/>
                              </a:rPr>
                            </m:ctrlPr>
                          </m:sSubPr>
                          <m:e>
                            <m:r>
                              <a:rPr lang="en-US" b="0" i="1" smtClean="0">
                                <a:latin typeface="Cambria Math"/>
                              </a:rPr>
                              <m:t>𝐻</m:t>
                            </m:r>
                          </m:e>
                          <m:sub>
                            <m:r>
                              <a:rPr lang="en-US" b="0" i="1" smtClean="0">
                                <a:latin typeface="Cambria Math"/>
                              </a:rPr>
                              <m:t>𝑘</m:t>
                            </m:r>
                          </m:sub>
                        </m:sSub>
                      </m:sup>
                      <m:e>
                        <m:r>
                          <a:rPr lang="en-US" b="0" i="1" smtClean="0">
                            <a:latin typeface="Cambria Math"/>
                          </a:rPr>
                          <m:t>𝑋</m:t>
                        </m:r>
                      </m:e>
                    </m:nary>
                  </m:oMath>
                </a14:m>
                <a:endParaRPr lang="en-US" dirty="0" smtClean="0"/>
              </a:p>
              <a:p>
                <a:r>
                  <a:rPr lang="en-US" dirty="0" smtClean="0"/>
                  <a:t>Fractions: \</a:t>
                </a:r>
                <a:r>
                  <a:rPr lang="en-US" dirty="0" err="1" smtClean="0"/>
                  <a:t>frac</a:t>
                </a:r>
                <a:r>
                  <a:rPr lang="en-US" dirty="0" smtClean="0"/>
                  <a:t>{</a:t>
                </a:r>
                <a:r>
                  <a:rPr lang="en-US" dirty="0" err="1" smtClean="0"/>
                  <a:t>num</a:t>
                </a:r>
                <a:r>
                  <a:rPr lang="en-US" dirty="0" smtClean="0"/>
                  <a:t>}{</a:t>
                </a:r>
                <a:r>
                  <a:rPr lang="en-US" dirty="0" err="1" smtClean="0"/>
                  <a:t>denom</a:t>
                </a:r>
                <a:r>
                  <a:rPr lang="en-US" dirty="0" smtClean="0"/>
                  <a:t>}</a:t>
                </a:r>
              </a:p>
              <a:p>
                <a:r>
                  <a:rPr lang="en-US" dirty="0" smtClean="0"/>
                  <a:t>Square Roots: \</a:t>
                </a:r>
                <a:r>
                  <a:rPr lang="en-US" dirty="0" err="1" smtClean="0"/>
                  <a:t>sqrt</a:t>
                </a:r>
                <a:r>
                  <a:rPr lang="en-US" dirty="0" smtClean="0"/>
                  <a:t>{}, \</a:t>
                </a:r>
                <a:r>
                  <a:rPr lang="en-US" dirty="0" err="1" smtClean="0"/>
                  <a:t>sqrt</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741" t="-1884"/>
                </a:stretch>
              </a:blipFill>
            </p:spPr>
            <p:txBody>
              <a:bodyPr/>
              <a:lstStyle/>
              <a:p>
                <a:r>
                  <a:rPr lang="en-US">
                    <a:noFill/>
                  </a:rPr>
                  <a:t> </a:t>
                </a:r>
              </a:p>
            </p:txBody>
          </p:sp>
        </mc:Fallback>
      </mc:AlternateContent>
    </p:spTree>
    <p:extLst>
      <p:ext uri="{BB962C8B-B14F-4D97-AF65-F5344CB8AC3E}">
        <p14:creationId xmlns:p14="http://schemas.microsoft.com/office/powerpoint/2010/main" val="26440388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Typesetting</a:t>
            </a:r>
            <a:endParaRPr lang="en-US" dirty="0"/>
          </a:p>
        </p:txBody>
      </p:sp>
      <p:sp>
        <p:nvSpPr>
          <p:cNvPr id="3" name="Content Placeholder 2"/>
          <p:cNvSpPr>
            <a:spLocks noGrp="1"/>
          </p:cNvSpPr>
          <p:nvPr>
            <p:ph idx="1"/>
          </p:nvPr>
        </p:nvSpPr>
        <p:spPr>
          <a:xfrm>
            <a:off x="457200" y="1646236"/>
            <a:ext cx="8229600" cy="4830763"/>
          </a:xfrm>
        </p:spPr>
        <p:txBody>
          <a:bodyPr>
            <a:normAutofit fontScale="92500" lnSpcReduction="10000"/>
          </a:bodyPr>
          <a:lstStyle/>
          <a:p>
            <a:r>
              <a:rPr lang="en-US" dirty="0" smtClean="0"/>
              <a:t>For brackets spanning multiple lines</a:t>
            </a:r>
          </a:p>
          <a:p>
            <a:pPr lvl="1"/>
            <a:r>
              <a:rPr lang="en-US" dirty="0" smtClean="0"/>
              <a:t>Line One: \left( </a:t>
            </a:r>
            <a:r>
              <a:rPr lang="en-US" i="1" dirty="0" smtClean="0"/>
              <a:t>…</a:t>
            </a:r>
            <a:r>
              <a:rPr lang="en-US" dirty="0" smtClean="0"/>
              <a:t> \right.</a:t>
            </a:r>
          </a:p>
          <a:p>
            <a:pPr lvl="1"/>
            <a:r>
              <a:rPr lang="en-US" dirty="0" smtClean="0"/>
              <a:t>Line Two: \left. … \right)</a:t>
            </a:r>
          </a:p>
          <a:p>
            <a:r>
              <a:rPr lang="en-US" dirty="0" smtClean="0"/>
              <a:t>To stack subscripts</a:t>
            </a:r>
          </a:p>
          <a:p>
            <a:pPr lvl="1"/>
            <a:r>
              <a:rPr lang="en-US" dirty="0" smtClean="0"/>
              <a:t>\</a:t>
            </a:r>
            <a:r>
              <a:rPr lang="en-US" dirty="0" err="1" smtClean="0"/>
              <a:t>substack</a:t>
            </a:r>
            <a:r>
              <a:rPr lang="en-US" dirty="0" smtClean="0"/>
              <a:t>{Line One\\</a:t>
            </a:r>
            <a:r>
              <a:rPr lang="en-US" dirty="0" err="1" smtClean="0"/>
              <a:t>LineTwo</a:t>
            </a:r>
            <a:r>
              <a:rPr lang="en-US" dirty="0" smtClean="0"/>
              <a:t>}</a:t>
            </a:r>
          </a:p>
          <a:p>
            <a:pPr lvl="1"/>
            <a:r>
              <a:rPr lang="en-US" sz="2400" dirty="0" smtClean="0"/>
              <a:t>E.g. \sum_{\</a:t>
            </a:r>
            <a:r>
              <a:rPr lang="en-US" sz="2400" dirty="0" err="1" smtClean="0"/>
              <a:t>substack</a:t>
            </a:r>
            <a:r>
              <a:rPr lang="en-US" sz="2400" dirty="0" smtClean="0"/>
              <a:t>{</a:t>
            </a:r>
            <a:r>
              <a:rPr lang="en-US" sz="2400" dirty="0" err="1" smtClean="0"/>
              <a:t>i</a:t>
            </a:r>
            <a:r>
              <a:rPr lang="en-US" sz="2400" dirty="0" smtClean="0"/>
              <a:t>=1,\</a:t>
            </a:r>
            <a:r>
              <a:rPr lang="en-US" sz="2400" dirty="0" err="1" smtClean="0"/>
              <a:t>ldots,n</a:t>
            </a:r>
            <a:r>
              <a:rPr lang="en-US" sz="2400" dirty="0" smtClean="0"/>
              <a:t> \\ j=1,\</a:t>
            </a:r>
            <a:r>
              <a:rPr lang="en-US" sz="2400" dirty="0" err="1" smtClean="0"/>
              <a:t>ldots</a:t>
            </a:r>
            <a:r>
              <a:rPr lang="en-US" sz="2400" dirty="0" smtClean="0"/>
              <a:t> J }}</a:t>
            </a:r>
          </a:p>
          <a:p>
            <a:r>
              <a:rPr lang="en-US" sz="3000" dirty="0" smtClean="0"/>
              <a:t>Adding dots for equations, matrices, etc.</a:t>
            </a:r>
          </a:p>
          <a:p>
            <a:pPr lvl="1"/>
            <a:r>
              <a:rPr lang="en-US" sz="2400" dirty="0" smtClean="0"/>
              <a:t>\</a:t>
            </a:r>
            <a:r>
              <a:rPr lang="en-US" sz="2400" dirty="0" err="1" smtClean="0"/>
              <a:t>ldots</a:t>
            </a:r>
            <a:r>
              <a:rPr lang="en-US" sz="2400" dirty="0" smtClean="0"/>
              <a:t> </a:t>
            </a:r>
            <a:r>
              <a:rPr lang="en-US" sz="2400" dirty="0"/>
              <a:t>for 1,2,3,… </a:t>
            </a:r>
            <a:endParaRPr lang="en-US" sz="2400" dirty="0" smtClean="0"/>
          </a:p>
          <a:p>
            <a:pPr lvl="1"/>
            <a:r>
              <a:rPr lang="en-US" sz="2400" dirty="0" smtClean="0"/>
              <a:t>\</a:t>
            </a:r>
            <a:r>
              <a:rPr lang="en-US" sz="2400" dirty="0" err="1" smtClean="0"/>
              <a:t>cdots</a:t>
            </a:r>
            <a:r>
              <a:rPr lang="en-US" sz="2400" dirty="0" smtClean="0"/>
              <a:t> </a:t>
            </a:r>
            <a:r>
              <a:rPr lang="en-US" sz="2400" dirty="0"/>
              <a:t>for </a:t>
            </a:r>
            <a:r>
              <a:rPr lang="en-US" sz="2400" dirty="0" err="1"/>
              <a:t>x+y</a:t>
            </a:r>
            <a:r>
              <a:rPr lang="en-US" sz="2400" dirty="0"/>
              <a:t>+ ∙∙∙ +</a:t>
            </a:r>
            <a:r>
              <a:rPr lang="en-US" sz="2400" dirty="0" smtClean="0"/>
              <a:t>z</a:t>
            </a:r>
          </a:p>
          <a:p>
            <a:pPr lvl="1"/>
            <a:r>
              <a:rPr lang="en-US" sz="2400" dirty="0" smtClean="0"/>
              <a:t>Others…</a:t>
            </a:r>
          </a:p>
          <a:p>
            <a:r>
              <a:rPr lang="en-US" sz="3000" dirty="0" smtClean="0"/>
              <a:t>Adding text between lines of an equation</a:t>
            </a:r>
          </a:p>
          <a:p>
            <a:pPr lvl="1"/>
            <a:r>
              <a:rPr lang="en-US" sz="2400" dirty="0" smtClean="0"/>
              <a:t>\</a:t>
            </a:r>
            <a:r>
              <a:rPr lang="en-US" sz="2400" dirty="0" err="1" smtClean="0"/>
              <a:t>intertext</a:t>
            </a:r>
            <a:r>
              <a:rPr lang="en-US" sz="2400" dirty="0" smtClean="0"/>
              <a:t>{text}</a:t>
            </a:r>
            <a:endParaRPr lang="en-US" sz="2400" dirty="0"/>
          </a:p>
        </p:txBody>
      </p:sp>
    </p:spTree>
    <p:extLst>
      <p:ext uri="{BB962C8B-B14F-4D97-AF65-F5344CB8AC3E}">
        <p14:creationId xmlns:p14="http://schemas.microsoft.com/office/powerpoint/2010/main" val="7980064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Typesetting Math</a:t>
            </a:r>
            <a:endParaRPr lang="en-US" dirty="0"/>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stretch>
            <a:fillRect/>
          </a:stretch>
        </p:blipFill>
        <p:spPr bwMode="auto">
          <a:xfrm>
            <a:off x="533400" y="1905000"/>
            <a:ext cx="8138160" cy="3950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80508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Typesetting Math</a:t>
            </a:r>
            <a:endParaRPr lang="en-US" dirty="0"/>
          </a:p>
        </p:txBody>
      </p:sp>
      <p:pic>
        <p:nvPicPr>
          <p:cNvPr id="5"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stretch>
            <a:fillRect/>
          </a:stretch>
        </p:blipFill>
        <p:spPr bwMode="auto">
          <a:xfrm>
            <a:off x="762000" y="2489860"/>
            <a:ext cx="7772400" cy="2759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0012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you’ll drag your feet</a:t>
            </a:r>
            <a:endParaRPr lang="en-US" dirty="0"/>
          </a:p>
        </p:txBody>
      </p:sp>
      <p:sp>
        <p:nvSpPr>
          <p:cNvPr id="3" name="Content Placeholder 2"/>
          <p:cNvSpPr>
            <a:spLocks noGrp="1"/>
          </p:cNvSpPr>
          <p:nvPr>
            <p:ph idx="1"/>
          </p:nvPr>
        </p:nvSpPr>
        <p:spPr>
          <a:xfrm>
            <a:off x="457200" y="1646236"/>
            <a:ext cx="8229600" cy="4906963"/>
          </a:xfrm>
        </p:spPr>
        <p:txBody>
          <a:bodyPr>
            <a:normAutofit fontScale="77500" lnSpcReduction="20000"/>
          </a:bodyPr>
          <a:lstStyle/>
          <a:p>
            <a:pPr>
              <a:lnSpc>
                <a:spcPct val="145000"/>
              </a:lnSpc>
            </a:pPr>
            <a:r>
              <a:rPr lang="en-US" dirty="0" smtClean="0"/>
              <a:t>Not WYSIWYG</a:t>
            </a:r>
          </a:p>
          <a:p>
            <a:pPr>
              <a:lnSpc>
                <a:spcPct val="145000"/>
              </a:lnSpc>
            </a:pPr>
            <a:r>
              <a:rPr lang="en-US" dirty="0"/>
              <a:t>Must think in terms of structure and pre-plan documents</a:t>
            </a:r>
          </a:p>
          <a:p>
            <a:pPr>
              <a:lnSpc>
                <a:spcPct val="145000"/>
              </a:lnSpc>
            </a:pPr>
            <a:r>
              <a:rPr lang="en-US" dirty="0" smtClean="0"/>
              <a:t>Your collaborators may not use it</a:t>
            </a:r>
          </a:p>
          <a:p>
            <a:pPr>
              <a:lnSpc>
                <a:spcPct val="145000"/>
              </a:lnSpc>
            </a:pPr>
            <a:r>
              <a:rPr lang="en-US" dirty="0"/>
              <a:t>No reviewing software (track changes, add comments, etc.)</a:t>
            </a:r>
          </a:p>
          <a:p>
            <a:pPr>
              <a:lnSpc>
                <a:spcPct val="145000"/>
              </a:lnSpc>
            </a:pPr>
            <a:r>
              <a:rPr lang="en-US" dirty="0" smtClean="0"/>
              <a:t>Customization </a:t>
            </a:r>
            <a:r>
              <a:rPr lang="en-US" dirty="0"/>
              <a:t>can be tricky/time consuming</a:t>
            </a:r>
          </a:p>
          <a:p>
            <a:pPr>
              <a:lnSpc>
                <a:spcPct val="145000"/>
              </a:lnSpc>
            </a:pPr>
            <a:r>
              <a:rPr lang="en-US" dirty="0"/>
              <a:t>Need other software to process figures</a:t>
            </a:r>
          </a:p>
          <a:p>
            <a:pPr>
              <a:lnSpc>
                <a:spcPct val="145000"/>
              </a:lnSpc>
            </a:pPr>
            <a:r>
              <a:rPr lang="en-US" dirty="0"/>
              <a:t>Can’t cut and paste </a:t>
            </a:r>
            <a:r>
              <a:rPr lang="en-US" dirty="0" smtClean="0"/>
              <a:t>tables/figures</a:t>
            </a:r>
            <a:endParaRPr lang="en-US" dirty="0"/>
          </a:p>
          <a:p>
            <a:pPr>
              <a:lnSpc>
                <a:spcPct val="145000"/>
              </a:lnSpc>
            </a:pPr>
            <a:r>
              <a:rPr lang="en-US" dirty="0" smtClean="0"/>
              <a:t>Rudimentary </a:t>
            </a:r>
            <a:r>
              <a:rPr lang="en-US" dirty="0"/>
              <a:t>spell check, </a:t>
            </a:r>
            <a:r>
              <a:rPr lang="en-US" dirty="0" smtClean="0"/>
              <a:t>No </a:t>
            </a:r>
            <a:r>
              <a:rPr lang="en-US" dirty="0"/>
              <a:t>grammar check</a:t>
            </a:r>
          </a:p>
          <a:p>
            <a:endParaRPr lang="en-US" dirty="0"/>
          </a:p>
        </p:txBody>
      </p:sp>
    </p:spTree>
    <p:extLst>
      <p:ext uri="{BB962C8B-B14F-4D97-AF65-F5344CB8AC3E}">
        <p14:creationId xmlns:p14="http://schemas.microsoft.com/office/powerpoint/2010/main" val="5431393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Typesetting Math</a:t>
            </a:r>
            <a:endParaRPr lang="en-US" dirty="0"/>
          </a:p>
        </p:txBody>
      </p:sp>
      <p:pic>
        <p:nvPicPr>
          <p:cNvPr id="6"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4000"/>
                    </a14:imgEffect>
                    <a14:imgEffect>
                      <a14:brightnessContrast bright="2000" contrast="6000"/>
                    </a14:imgEffect>
                  </a14:imgLayer>
                </a14:imgProps>
              </a:ext>
              <a:ext uri="{28A0092B-C50C-407E-A947-70E740481C1C}">
                <a14:useLocalDpi xmlns:a14="http://schemas.microsoft.com/office/drawing/2010/main" val="0"/>
              </a:ext>
            </a:extLst>
          </a:blip>
          <a:srcRect/>
          <a:stretch>
            <a:fillRect/>
          </a:stretch>
        </p:blipFill>
        <p:spPr bwMode="auto">
          <a:xfrm>
            <a:off x="1752600" y="1752600"/>
            <a:ext cx="5832215" cy="4595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00121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Parenthesis</a:t>
            </a:r>
            <a:endParaRPr lang="en-US" dirty="0"/>
          </a:p>
        </p:txBody>
      </p:sp>
      <p:sp>
        <p:nvSpPr>
          <p:cNvPr id="3" name="Content Placeholder 2"/>
          <p:cNvSpPr>
            <a:spLocks noGrp="1"/>
          </p:cNvSpPr>
          <p:nvPr>
            <p:ph idx="1"/>
          </p:nvPr>
        </p:nvSpPr>
        <p:spPr/>
        <p:txBody>
          <a:bodyPr/>
          <a:lstStyle/>
          <a:p>
            <a:r>
              <a:rPr lang="en-US" dirty="0" smtClean="0"/>
              <a:t>In equations, the parenthesis must be tall enough to “match” the equation</a:t>
            </a:r>
          </a:p>
          <a:p>
            <a:pPr lvl="1"/>
            <a:r>
              <a:rPr lang="en-US" dirty="0" smtClean="0"/>
              <a:t>Using ( or ) won’t work</a:t>
            </a:r>
          </a:p>
          <a:p>
            <a:pPr lvl="1"/>
            <a:r>
              <a:rPr lang="en-US" dirty="0" smtClean="0"/>
              <a:t>Instead use \left( and \left), also works for square brackets and braces</a:t>
            </a:r>
          </a:p>
          <a:p>
            <a:r>
              <a:rPr lang="en-US" dirty="0" smtClean="0"/>
              <a:t>For sequences of parentheses</a:t>
            </a:r>
          </a:p>
          <a:p>
            <a:pPr lvl="1"/>
            <a:r>
              <a:rPr lang="en-US" dirty="0" smtClean="0"/>
              <a:t>( , \big(, \Big(, \</a:t>
            </a:r>
            <a:r>
              <a:rPr lang="en-US" dirty="0" err="1" smtClean="0"/>
              <a:t>bigg</a:t>
            </a:r>
            <a:r>
              <a:rPr lang="en-US" dirty="0" smtClean="0"/>
              <a:t>(, \</a:t>
            </a:r>
            <a:r>
              <a:rPr lang="en-US" dirty="0" err="1" smtClean="0"/>
              <a:t>Bigg</a:t>
            </a:r>
            <a:r>
              <a:rPr lang="en-US" dirty="0" smtClean="0"/>
              <a:t>(</a:t>
            </a:r>
          </a:p>
          <a:p>
            <a:pPr lvl="1"/>
            <a:r>
              <a:rPr lang="en-US" dirty="0" smtClean="0"/>
              <a:t>Use either \left( and \right) or \big( and \big)</a:t>
            </a:r>
          </a:p>
          <a:p>
            <a:pPr lvl="1"/>
            <a:endParaRPr lang="en-US" dirty="0"/>
          </a:p>
        </p:txBody>
      </p:sp>
    </p:spTree>
    <p:extLst>
      <p:ext uri="{BB962C8B-B14F-4D97-AF65-F5344CB8AC3E}">
        <p14:creationId xmlns:p14="http://schemas.microsoft.com/office/powerpoint/2010/main" val="8203599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Equation Environment</a:t>
            </a:r>
            <a:endParaRPr lang="en-US" dirty="0"/>
          </a:p>
        </p:txBody>
      </p:sp>
      <p:sp>
        <p:nvSpPr>
          <p:cNvPr id="3" name="Content Placeholder 2"/>
          <p:cNvSpPr>
            <a:spLocks noGrp="1"/>
          </p:cNvSpPr>
          <p:nvPr>
            <p:ph idx="1"/>
          </p:nvPr>
        </p:nvSpPr>
        <p:spPr>
          <a:xfrm>
            <a:off x="457200" y="1646236"/>
            <a:ext cx="8229600" cy="4906963"/>
          </a:xfrm>
        </p:spPr>
        <p:txBody>
          <a:bodyPr>
            <a:normAutofit fontScale="92500" lnSpcReduction="10000"/>
          </a:bodyPr>
          <a:lstStyle/>
          <a:p>
            <a:r>
              <a:rPr lang="en-US" dirty="0" smtClean="0"/>
              <a:t>For a single line equation</a:t>
            </a:r>
          </a:p>
          <a:p>
            <a:pPr marL="0" indent="0">
              <a:buNone/>
            </a:pPr>
            <a:endParaRPr lang="en-US" dirty="0"/>
          </a:p>
          <a:p>
            <a:pPr marL="0" indent="0">
              <a:buNone/>
            </a:pPr>
            <a:r>
              <a:rPr lang="en-US" dirty="0" smtClean="0"/>
              <a:t>\begin{equation}</a:t>
            </a:r>
          </a:p>
          <a:p>
            <a:pPr marL="0" indent="0">
              <a:buNone/>
            </a:pPr>
            <a:r>
              <a:rPr lang="en-US" dirty="0"/>
              <a:t> </a:t>
            </a:r>
            <a:r>
              <a:rPr lang="en-US" dirty="0" smtClean="0"/>
              <a:t>    …</a:t>
            </a:r>
          </a:p>
          <a:p>
            <a:pPr marL="0" indent="0">
              <a:buNone/>
            </a:pPr>
            <a:r>
              <a:rPr lang="en-US" dirty="0" smtClean="0"/>
              <a:t>\end{equation}</a:t>
            </a:r>
          </a:p>
          <a:p>
            <a:endParaRPr lang="en-US" dirty="0"/>
          </a:p>
          <a:p>
            <a:r>
              <a:rPr lang="en-US" dirty="0" smtClean="0"/>
              <a:t>You can also label equations for referencing later</a:t>
            </a:r>
          </a:p>
          <a:p>
            <a:pPr lvl="1"/>
            <a:r>
              <a:rPr lang="en-US" dirty="0" smtClean="0"/>
              <a:t>\label{</a:t>
            </a:r>
            <a:r>
              <a:rPr lang="en-US" dirty="0" err="1" smtClean="0"/>
              <a:t>eq:MyEquation</a:t>
            </a:r>
            <a:r>
              <a:rPr lang="en-US" dirty="0" smtClean="0"/>
              <a:t>}</a:t>
            </a:r>
          </a:p>
          <a:p>
            <a:pPr lvl="1"/>
            <a:r>
              <a:rPr lang="en-US" dirty="0" smtClean="0"/>
              <a:t>\ref{</a:t>
            </a:r>
            <a:r>
              <a:rPr lang="en-US" dirty="0" err="1" smtClean="0"/>
              <a:t>eq:MyEquation</a:t>
            </a:r>
            <a:r>
              <a:rPr lang="en-US" dirty="0" smtClean="0"/>
              <a:t>} will give the equation number without parenthesis or \</a:t>
            </a:r>
            <a:r>
              <a:rPr lang="en-US" dirty="0" err="1" smtClean="0"/>
              <a:t>eqref</a:t>
            </a:r>
            <a:r>
              <a:rPr lang="en-US" dirty="0" smtClean="0"/>
              <a:t>{</a:t>
            </a:r>
            <a:r>
              <a:rPr lang="en-US" dirty="0" err="1" smtClean="0"/>
              <a:t>eq:MyEquation</a:t>
            </a:r>
            <a:r>
              <a:rPr lang="en-US" dirty="0" smtClean="0"/>
              <a:t>} with numbers</a:t>
            </a:r>
          </a:p>
        </p:txBody>
      </p:sp>
    </p:spTree>
    <p:extLst>
      <p:ext uri="{BB962C8B-B14F-4D97-AF65-F5344CB8AC3E}">
        <p14:creationId xmlns:p14="http://schemas.microsoft.com/office/powerpoint/2010/main" val="16995364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Multiline Equation Environments</a:t>
            </a:r>
            <a:endParaRPr lang="en-US" dirty="0"/>
          </a:p>
        </p:txBody>
      </p:sp>
      <p:sp>
        <p:nvSpPr>
          <p:cNvPr id="3" name="Content Placeholder 2"/>
          <p:cNvSpPr>
            <a:spLocks noGrp="1"/>
          </p:cNvSpPr>
          <p:nvPr>
            <p:ph idx="1"/>
          </p:nvPr>
        </p:nvSpPr>
        <p:spPr>
          <a:xfrm>
            <a:off x="457200" y="1646236"/>
            <a:ext cx="8534400" cy="4983163"/>
          </a:xfrm>
        </p:spPr>
        <p:txBody>
          <a:bodyPr>
            <a:normAutofit lnSpcReduction="10000"/>
          </a:bodyPr>
          <a:lstStyle/>
          <a:p>
            <a:pPr marL="0" indent="0">
              <a:buNone/>
            </a:pPr>
            <a:r>
              <a:rPr lang="en-US" dirty="0"/>
              <a:t>\</a:t>
            </a:r>
            <a:r>
              <a:rPr lang="en-US" dirty="0" smtClean="0"/>
              <a:t>begin{</a:t>
            </a:r>
            <a:r>
              <a:rPr lang="en-US" dirty="0" err="1" smtClean="0"/>
              <a:t>eqnarray</a:t>
            </a:r>
            <a:r>
              <a:rPr lang="en-US" dirty="0" smtClean="0"/>
              <a:t>}</a:t>
            </a:r>
          </a:p>
          <a:p>
            <a:pPr marL="0" indent="0">
              <a:buNone/>
            </a:pPr>
            <a:r>
              <a:rPr lang="en-US" dirty="0"/>
              <a:t> </a:t>
            </a:r>
            <a:r>
              <a:rPr lang="en-US" dirty="0" smtClean="0"/>
              <a:t>    \begin{split}</a:t>
            </a:r>
          </a:p>
          <a:p>
            <a:pPr marL="0" indent="0">
              <a:buNone/>
            </a:pPr>
            <a:r>
              <a:rPr lang="en-US" dirty="0"/>
              <a:t>	</a:t>
            </a:r>
            <a:r>
              <a:rPr lang="en-US" dirty="0" smtClean="0"/>
              <a:t>	Y = 	&amp; 	X1+X2 \</a:t>
            </a:r>
            <a:r>
              <a:rPr lang="en-US" dirty="0" err="1" smtClean="0"/>
              <a:t>nonumber</a:t>
            </a:r>
            <a:r>
              <a:rPr lang="en-US" dirty="0" smtClean="0"/>
              <a:t> \\</a:t>
            </a:r>
          </a:p>
          <a:p>
            <a:pPr marL="0" indent="0">
              <a:buNone/>
            </a:pPr>
            <a:r>
              <a:rPr lang="en-US" dirty="0"/>
              <a:t>	</a:t>
            </a:r>
            <a:r>
              <a:rPr lang="en-US" dirty="0" smtClean="0"/>
              <a:t>		&amp;	+X3+X4</a:t>
            </a:r>
          </a:p>
          <a:p>
            <a:pPr marL="0" indent="0">
              <a:buNone/>
            </a:pPr>
            <a:r>
              <a:rPr lang="en-US" dirty="0" smtClean="0"/>
              <a:t>     \end{split}</a:t>
            </a:r>
          </a:p>
          <a:p>
            <a:pPr marL="0" indent="0">
              <a:buNone/>
            </a:pPr>
            <a:r>
              <a:rPr lang="en-US" dirty="0" smtClean="0"/>
              <a:t> \</a:t>
            </a:r>
            <a:r>
              <a:rPr lang="en-US" dirty="0"/>
              <a:t>end{equation</a:t>
            </a:r>
            <a:r>
              <a:rPr lang="en-US" dirty="0" smtClean="0"/>
              <a:t>}</a:t>
            </a:r>
          </a:p>
          <a:p>
            <a:pPr marL="0" indent="0">
              <a:buNone/>
            </a:pPr>
            <a:endParaRPr lang="en-US" dirty="0"/>
          </a:p>
          <a:p>
            <a:r>
              <a:rPr lang="en-US" dirty="0" smtClean="0"/>
              <a:t>Not recommended – </a:t>
            </a:r>
            <a:r>
              <a:rPr lang="en-US" dirty="0" err="1" smtClean="0"/>
              <a:t>amspackage</a:t>
            </a:r>
            <a:r>
              <a:rPr lang="en-US" dirty="0" smtClean="0"/>
              <a:t> replaced this with multiple other options</a:t>
            </a:r>
          </a:p>
          <a:p>
            <a:r>
              <a:rPr lang="en-US" dirty="0" smtClean="0"/>
              <a:t>Aligns multiple lines using the &amp; symbol</a:t>
            </a:r>
          </a:p>
          <a:p>
            <a:pPr lvl="1"/>
            <a:r>
              <a:rPr lang="en-US" sz="2550" dirty="0" smtClean="0"/>
              <a:t>Will number each line unless \</a:t>
            </a:r>
            <a:r>
              <a:rPr lang="en-US" sz="2550" dirty="0" err="1" smtClean="0"/>
              <a:t>nonumber</a:t>
            </a:r>
            <a:r>
              <a:rPr lang="en-US" sz="2550" dirty="0" smtClean="0"/>
              <a:t> is used</a:t>
            </a:r>
            <a:endParaRPr lang="en-US" sz="2550" dirty="0"/>
          </a:p>
        </p:txBody>
      </p:sp>
    </p:spTree>
    <p:extLst>
      <p:ext uri="{BB962C8B-B14F-4D97-AF65-F5344CB8AC3E}">
        <p14:creationId xmlns:p14="http://schemas.microsoft.com/office/powerpoint/2010/main" val="31166670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Multiline Equation Environments</a:t>
            </a:r>
            <a:endParaRPr lang="en-US" dirty="0"/>
          </a:p>
        </p:txBody>
      </p:sp>
      <p:sp>
        <p:nvSpPr>
          <p:cNvPr id="3" name="Content Placeholder 2"/>
          <p:cNvSpPr>
            <a:spLocks noGrp="1"/>
          </p:cNvSpPr>
          <p:nvPr>
            <p:ph idx="1"/>
          </p:nvPr>
        </p:nvSpPr>
        <p:spPr>
          <a:xfrm>
            <a:off x="457200" y="1646237"/>
            <a:ext cx="8534400" cy="4526280"/>
          </a:xfrm>
        </p:spPr>
        <p:txBody>
          <a:bodyPr>
            <a:normAutofit lnSpcReduction="10000"/>
          </a:bodyPr>
          <a:lstStyle/>
          <a:p>
            <a:pPr marL="0" indent="0">
              <a:buNone/>
            </a:pPr>
            <a:r>
              <a:rPr lang="en-US" dirty="0"/>
              <a:t>\begin{equation</a:t>
            </a:r>
            <a:r>
              <a:rPr lang="en-US" dirty="0" smtClean="0"/>
              <a:t>}</a:t>
            </a:r>
          </a:p>
          <a:p>
            <a:pPr marL="0" indent="0">
              <a:buNone/>
            </a:pPr>
            <a:r>
              <a:rPr lang="en-US" dirty="0"/>
              <a:t> </a:t>
            </a:r>
            <a:r>
              <a:rPr lang="en-US" dirty="0" smtClean="0"/>
              <a:t>    \begin{split}</a:t>
            </a:r>
          </a:p>
          <a:p>
            <a:pPr marL="0" indent="0">
              <a:buNone/>
            </a:pPr>
            <a:r>
              <a:rPr lang="en-US" dirty="0"/>
              <a:t>	</a:t>
            </a:r>
            <a:r>
              <a:rPr lang="en-US" dirty="0" smtClean="0"/>
              <a:t>	Y = 	&amp; 	X1+X2 \\</a:t>
            </a:r>
          </a:p>
          <a:p>
            <a:pPr marL="0" indent="0">
              <a:buNone/>
            </a:pPr>
            <a:r>
              <a:rPr lang="en-US" dirty="0"/>
              <a:t>	</a:t>
            </a:r>
            <a:r>
              <a:rPr lang="en-US" dirty="0" smtClean="0"/>
              <a:t>		&amp;	+X3+X4</a:t>
            </a:r>
          </a:p>
          <a:p>
            <a:pPr marL="0" indent="0">
              <a:buNone/>
            </a:pPr>
            <a:r>
              <a:rPr lang="en-US" dirty="0" smtClean="0"/>
              <a:t>     \end{split}</a:t>
            </a:r>
          </a:p>
          <a:p>
            <a:pPr marL="0" indent="0">
              <a:buNone/>
            </a:pPr>
            <a:r>
              <a:rPr lang="en-US" dirty="0" smtClean="0"/>
              <a:t> \</a:t>
            </a:r>
            <a:r>
              <a:rPr lang="en-US" dirty="0"/>
              <a:t>end{equation}</a:t>
            </a:r>
          </a:p>
          <a:p>
            <a:endParaRPr lang="en-US" dirty="0" smtClean="0"/>
          </a:p>
          <a:p>
            <a:r>
              <a:rPr lang="en-US" dirty="0" smtClean="0"/>
              <a:t>Aligns multiple lines using the &amp; symbol</a:t>
            </a:r>
          </a:p>
          <a:p>
            <a:pPr lvl="1"/>
            <a:r>
              <a:rPr lang="en-US" sz="2550" dirty="0" smtClean="0"/>
              <a:t>Can introduce extra space using \quad and \</a:t>
            </a:r>
            <a:r>
              <a:rPr lang="en-US" sz="2550" dirty="0" err="1" smtClean="0"/>
              <a:t>qquad</a:t>
            </a:r>
            <a:endParaRPr lang="en-US" sz="2550" dirty="0" smtClean="0"/>
          </a:p>
          <a:p>
            <a:pPr lvl="1"/>
            <a:r>
              <a:rPr lang="en-US" sz="2550" dirty="0" smtClean="0"/>
              <a:t>Number assigned to equation not line</a:t>
            </a:r>
            <a:endParaRPr lang="en-US" sz="2550" dirty="0"/>
          </a:p>
        </p:txBody>
      </p:sp>
    </p:spTree>
    <p:extLst>
      <p:ext uri="{BB962C8B-B14F-4D97-AF65-F5344CB8AC3E}">
        <p14:creationId xmlns:p14="http://schemas.microsoft.com/office/powerpoint/2010/main" val="16390639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Multiline Equation Environments</a:t>
            </a:r>
            <a:endParaRPr lang="en-US" dirty="0"/>
          </a:p>
        </p:txBody>
      </p:sp>
      <p:sp>
        <p:nvSpPr>
          <p:cNvPr id="3" name="Content Placeholder 2"/>
          <p:cNvSpPr>
            <a:spLocks noGrp="1"/>
          </p:cNvSpPr>
          <p:nvPr>
            <p:ph idx="1"/>
          </p:nvPr>
        </p:nvSpPr>
        <p:spPr>
          <a:xfrm>
            <a:off x="457200" y="1646237"/>
            <a:ext cx="8534400" cy="4526280"/>
          </a:xfrm>
        </p:spPr>
        <p:txBody>
          <a:bodyPr>
            <a:normAutofit lnSpcReduction="10000"/>
          </a:bodyPr>
          <a:lstStyle/>
          <a:p>
            <a:pPr marL="0" indent="0">
              <a:buNone/>
            </a:pPr>
            <a:r>
              <a:rPr lang="en-US" dirty="0"/>
              <a:t>\begin{equation</a:t>
            </a:r>
            <a:r>
              <a:rPr lang="en-US" dirty="0" smtClean="0"/>
              <a:t>}</a:t>
            </a:r>
          </a:p>
          <a:p>
            <a:pPr marL="0" indent="0">
              <a:buNone/>
            </a:pPr>
            <a:r>
              <a:rPr lang="en-US" dirty="0"/>
              <a:t> </a:t>
            </a:r>
            <a:r>
              <a:rPr lang="en-US" dirty="0" smtClean="0"/>
              <a:t>    \begin{split}</a:t>
            </a:r>
          </a:p>
          <a:p>
            <a:pPr marL="0" indent="0">
              <a:buNone/>
            </a:pPr>
            <a:r>
              <a:rPr lang="en-US" dirty="0"/>
              <a:t>	</a:t>
            </a:r>
            <a:r>
              <a:rPr lang="en-US" dirty="0" smtClean="0"/>
              <a:t>	Y = 	&amp; 	X1+X2 \\</a:t>
            </a:r>
          </a:p>
          <a:p>
            <a:pPr marL="0" indent="0">
              <a:buNone/>
            </a:pPr>
            <a:r>
              <a:rPr lang="en-US" dirty="0"/>
              <a:t>	</a:t>
            </a:r>
            <a:r>
              <a:rPr lang="en-US" dirty="0" smtClean="0"/>
              <a:t>		&amp;	+X3+X4</a:t>
            </a:r>
          </a:p>
          <a:p>
            <a:pPr marL="0" indent="0">
              <a:buNone/>
            </a:pPr>
            <a:r>
              <a:rPr lang="en-US" dirty="0" smtClean="0"/>
              <a:t>     \end{split}</a:t>
            </a:r>
          </a:p>
          <a:p>
            <a:pPr marL="0" indent="0">
              <a:buNone/>
            </a:pPr>
            <a:r>
              <a:rPr lang="en-US" dirty="0" smtClean="0"/>
              <a:t> \</a:t>
            </a:r>
            <a:r>
              <a:rPr lang="en-US" dirty="0"/>
              <a:t>end{equation}</a:t>
            </a:r>
          </a:p>
          <a:p>
            <a:endParaRPr lang="en-US" dirty="0" smtClean="0"/>
          </a:p>
          <a:p>
            <a:r>
              <a:rPr lang="en-US" dirty="0" smtClean="0"/>
              <a:t>Aligns multiple lines using the &amp; symbol</a:t>
            </a:r>
          </a:p>
          <a:p>
            <a:pPr lvl="1"/>
            <a:r>
              <a:rPr lang="en-US" sz="2550" dirty="0" smtClean="0"/>
              <a:t>Can introduce extra space using \quad and \</a:t>
            </a:r>
            <a:r>
              <a:rPr lang="en-US" sz="2550" dirty="0" err="1" smtClean="0"/>
              <a:t>qquad</a:t>
            </a:r>
            <a:endParaRPr lang="en-US" sz="2550" dirty="0" smtClean="0"/>
          </a:p>
          <a:p>
            <a:pPr lvl="1"/>
            <a:r>
              <a:rPr lang="en-US" sz="2550" dirty="0" smtClean="0"/>
              <a:t>Number assigned to equation not line</a:t>
            </a:r>
            <a:endParaRPr lang="en-US" sz="2550" dirty="0"/>
          </a:p>
        </p:txBody>
      </p:sp>
    </p:spTree>
    <p:extLst>
      <p:ext uri="{BB962C8B-B14F-4D97-AF65-F5344CB8AC3E}">
        <p14:creationId xmlns:p14="http://schemas.microsoft.com/office/powerpoint/2010/main" val="38020214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Environments</a:t>
            </a:r>
            <a:endParaRPr lang="en-US" dirty="0"/>
          </a:p>
        </p:txBody>
      </p:sp>
      <p:sp>
        <p:nvSpPr>
          <p:cNvPr id="3" name="Content Placeholder 2"/>
          <p:cNvSpPr>
            <a:spLocks noGrp="1"/>
          </p:cNvSpPr>
          <p:nvPr>
            <p:ph idx="1"/>
          </p:nvPr>
        </p:nvSpPr>
        <p:spPr/>
        <p:txBody>
          <a:bodyPr>
            <a:normAutofit fontScale="77500" lnSpcReduction="20000"/>
          </a:bodyPr>
          <a:lstStyle/>
          <a:p>
            <a:r>
              <a:rPr lang="en-US" u="sng" dirty="0" smtClean="0"/>
              <a:t>Multiline</a:t>
            </a:r>
            <a:r>
              <a:rPr lang="en-US" dirty="0" smtClean="0"/>
              <a:t>: For single very long equation</a:t>
            </a:r>
          </a:p>
          <a:p>
            <a:pPr lvl="1"/>
            <a:r>
              <a:rPr lang="en-US" dirty="0"/>
              <a:t>\begin{multiline} … \end{multiline}</a:t>
            </a:r>
          </a:p>
          <a:p>
            <a:pPr lvl="1"/>
            <a:r>
              <a:rPr lang="en-US" dirty="0" smtClean="0"/>
              <a:t>No &amp; alignments</a:t>
            </a:r>
          </a:p>
          <a:p>
            <a:pPr lvl="1"/>
            <a:r>
              <a:rPr lang="en-US" dirty="0" smtClean="0"/>
              <a:t>Maximum separation of lines</a:t>
            </a:r>
          </a:p>
          <a:p>
            <a:pPr marL="411480" lvl="1" indent="0">
              <a:buNone/>
            </a:pPr>
            <a:endParaRPr lang="en-US" dirty="0" smtClean="0"/>
          </a:p>
          <a:p>
            <a:r>
              <a:rPr lang="en-US" u="sng" dirty="0" smtClean="0"/>
              <a:t>Gather</a:t>
            </a:r>
            <a:r>
              <a:rPr lang="en-US" dirty="0" smtClean="0"/>
              <a:t>: For multiple equations</a:t>
            </a:r>
          </a:p>
          <a:p>
            <a:pPr lvl="1"/>
            <a:r>
              <a:rPr lang="en-US" dirty="0" smtClean="0"/>
              <a:t>\begin{gather} … \end{gather}</a:t>
            </a:r>
          </a:p>
          <a:p>
            <a:pPr lvl="1"/>
            <a:r>
              <a:rPr lang="en-US" dirty="0" smtClean="0"/>
              <a:t>Does not align equations</a:t>
            </a:r>
          </a:p>
          <a:p>
            <a:pPr marL="411480" lvl="1" indent="0">
              <a:buNone/>
            </a:pPr>
            <a:endParaRPr lang="en-US" dirty="0" smtClean="0"/>
          </a:p>
          <a:p>
            <a:r>
              <a:rPr lang="en-US" u="sng" dirty="0" smtClean="0"/>
              <a:t>Align</a:t>
            </a:r>
            <a:r>
              <a:rPr lang="en-US" dirty="0" smtClean="0"/>
              <a:t>: To align several sets of equations</a:t>
            </a:r>
          </a:p>
          <a:p>
            <a:pPr lvl="1"/>
            <a:r>
              <a:rPr lang="en-US" dirty="0" smtClean="0"/>
              <a:t>\begin{align} … \end{align}</a:t>
            </a:r>
          </a:p>
          <a:p>
            <a:pPr lvl="1"/>
            <a:r>
              <a:rPr lang="en-US" dirty="0" smtClean="0"/>
              <a:t>Uses multiple &amp; alignments</a:t>
            </a:r>
          </a:p>
          <a:p>
            <a:pPr lvl="2"/>
            <a:r>
              <a:rPr lang="en-US" dirty="0" smtClean="0"/>
              <a:t>Similar to tabular environment</a:t>
            </a:r>
          </a:p>
          <a:p>
            <a:pPr lvl="1"/>
            <a:r>
              <a:rPr lang="en-US" dirty="0" smtClean="0"/>
              <a:t>Great for adding comments</a:t>
            </a:r>
          </a:p>
          <a:p>
            <a:pPr lvl="2"/>
            <a:r>
              <a:rPr lang="en-US" dirty="0" smtClean="0"/>
              <a:t>Equation &amp; &amp;\text{by </a:t>
            </a:r>
            <a:r>
              <a:rPr lang="en-US" dirty="0"/>
              <a:t>\</a:t>
            </a:r>
            <a:r>
              <a:rPr lang="en-US" dirty="0" err="1"/>
              <a:t>eqref</a:t>
            </a:r>
            <a:r>
              <a:rPr lang="en-US" dirty="0"/>
              <a:t>{</a:t>
            </a:r>
            <a:r>
              <a:rPr lang="en-US" dirty="0" err="1"/>
              <a:t>eq:C</a:t>
            </a:r>
            <a:r>
              <a:rPr lang="en-US" dirty="0"/>
              <a:t>}}\\</a:t>
            </a:r>
          </a:p>
        </p:txBody>
      </p:sp>
    </p:spTree>
    <p:extLst>
      <p:ext uri="{BB962C8B-B14F-4D97-AF65-F5344CB8AC3E}">
        <p14:creationId xmlns:p14="http://schemas.microsoft.com/office/powerpoint/2010/main" val="7827702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Multiple Equation Environments</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234" t="29763" r="32402" b="19333"/>
          <a:stretch/>
        </p:blipFill>
        <p:spPr bwMode="auto">
          <a:xfrm>
            <a:off x="1981200" y="1551708"/>
            <a:ext cx="5257800" cy="4800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93197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Subequations</a:t>
            </a:r>
            <a:endParaRPr lang="en-US" dirty="0"/>
          </a:p>
        </p:txBody>
      </p:sp>
      <p:sp>
        <p:nvSpPr>
          <p:cNvPr id="3" name="Content Placeholder 2"/>
          <p:cNvSpPr>
            <a:spLocks noGrp="1"/>
          </p:cNvSpPr>
          <p:nvPr>
            <p:ph idx="1"/>
          </p:nvPr>
        </p:nvSpPr>
        <p:spPr/>
        <p:txBody>
          <a:bodyPr/>
          <a:lstStyle/>
          <a:p>
            <a:r>
              <a:rPr lang="en-US" dirty="0"/>
              <a:t>\begin{</a:t>
            </a:r>
            <a:r>
              <a:rPr lang="en-US" dirty="0" err="1"/>
              <a:t>subequations</a:t>
            </a:r>
            <a:r>
              <a:rPr lang="en-US" dirty="0"/>
              <a:t>}</a:t>
            </a:r>
            <a:br>
              <a:rPr lang="en-US" dirty="0"/>
            </a:br>
            <a:r>
              <a:rPr lang="en-US" dirty="0"/>
              <a:t>Maxwell's equations:</a:t>
            </a:r>
            <a:br>
              <a:rPr lang="en-US" dirty="0"/>
            </a:br>
            <a:r>
              <a:rPr lang="en-US" dirty="0"/>
              <a:t>\begin{align}</a:t>
            </a:r>
            <a:br>
              <a:rPr lang="en-US" dirty="0"/>
            </a:br>
            <a:r>
              <a:rPr lang="en-US" dirty="0"/>
              <a:t>        B'&amp;=-\</a:t>
            </a:r>
            <a:r>
              <a:rPr lang="en-US" dirty="0" err="1"/>
              <a:t>nabla</a:t>
            </a:r>
            <a:r>
              <a:rPr lang="en-US" dirty="0"/>
              <a:t> \times E,\\</a:t>
            </a:r>
            <a:br>
              <a:rPr lang="en-US" dirty="0"/>
            </a:br>
            <a:r>
              <a:rPr lang="en-US" dirty="0"/>
              <a:t>        E'&amp;=\</a:t>
            </a:r>
            <a:r>
              <a:rPr lang="en-US" dirty="0" err="1"/>
              <a:t>nabla</a:t>
            </a:r>
            <a:r>
              <a:rPr lang="en-US" dirty="0"/>
              <a:t> \times B - 4\pi j,</a:t>
            </a:r>
            <a:br>
              <a:rPr lang="en-US" dirty="0"/>
            </a:br>
            <a:r>
              <a:rPr lang="en-US" dirty="0"/>
              <a:t>\end{align}</a:t>
            </a:r>
            <a:br>
              <a:rPr lang="en-US" dirty="0"/>
            </a:br>
            <a:r>
              <a:rPr lang="en-US" dirty="0"/>
              <a:t>\end{</a:t>
            </a:r>
            <a:r>
              <a:rPr lang="en-US" dirty="0" err="1"/>
              <a:t>subequations</a:t>
            </a:r>
            <a:r>
              <a:rPr lang="en-US" dirty="0"/>
              <a:t>}</a:t>
            </a:r>
          </a:p>
          <a:p>
            <a:endParaRPr lang="en-US" dirty="0"/>
          </a:p>
        </p:txBody>
      </p:sp>
    </p:spTree>
    <p:extLst>
      <p:ext uri="{BB962C8B-B14F-4D97-AF65-F5344CB8AC3E}">
        <p14:creationId xmlns:p14="http://schemas.microsoft.com/office/powerpoint/2010/main" val="24401795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Commenting</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818" t="48947" r="42727" b="29582"/>
          <a:stretch/>
        </p:blipFill>
        <p:spPr bwMode="auto">
          <a:xfrm>
            <a:off x="1905000" y="1905000"/>
            <a:ext cx="5798127" cy="2751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4953000"/>
            <a:ext cx="6781800" cy="1200329"/>
          </a:xfrm>
          <a:prstGeom prst="rect">
            <a:avLst/>
          </a:prstGeom>
          <a:noFill/>
        </p:spPr>
        <p:txBody>
          <a:bodyPr wrap="square" rtlCol="0">
            <a:spAutoFit/>
          </a:bodyPr>
          <a:lstStyle/>
          <a:p>
            <a:pPr algn="ctr"/>
            <a:r>
              <a:rPr lang="en-US" dirty="0" smtClean="0"/>
              <a:t>Alignment environments like equation or align are designed to produce a full-width output. Thus if you need to add a single comment aligned to several equation lines, you can use the alternate –</a:t>
            </a:r>
            <a:r>
              <a:rPr lang="en-US" dirty="0" err="1" smtClean="0"/>
              <a:t>ed</a:t>
            </a:r>
            <a:r>
              <a:rPr lang="en-US" dirty="0" smtClean="0"/>
              <a:t> environments (aligned and gathered)</a:t>
            </a:r>
            <a:endParaRPr lang="en-US" dirty="0"/>
          </a:p>
        </p:txBody>
      </p:sp>
    </p:spTree>
    <p:extLst>
      <p:ext uri="{BB962C8B-B14F-4D97-AF65-F5344CB8AC3E}">
        <p14:creationId xmlns:p14="http://schemas.microsoft.com/office/powerpoint/2010/main" val="1385267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Resources</a:t>
            </a:r>
            <a:endParaRPr lang="en-US" dirty="0"/>
          </a:p>
        </p:txBody>
      </p:sp>
      <p:sp>
        <p:nvSpPr>
          <p:cNvPr id="6" name="Content Placeholder 5"/>
          <p:cNvSpPr>
            <a:spLocks noGrp="1"/>
          </p:cNvSpPr>
          <p:nvPr>
            <p:ph idx="1"/>
          </p:nvPr>
        </p:nvSpPr>
        <p:spPr/>
        <p:txBody>
          <a:bodyPr/>
          <a:lstStyle/>
          <a:p>
            <a:r>
              <a:rPr lang="en-US" dirty="0" smtClean="0"/>
              <a:t>Official project site</a:t>
            </a:r>
          </a:p>
          <a:p>
            <a:pPr lvl="1"/>
            <a:r>
              <a:rPr lang="en-US" dirty="0">
                <a:hlinkClick r:id="rId3"/>
              </a:rPr>
              <a:t>http://www.latex-project.org/</a:t>
            </a:r>
            <a:endParaRPr lang="en-US" dirty="0"/>
          </a:p>
          <a:p>
            <a:r>
              <a:rPr lang="en-US" dirty="0" smtClean="0"/>
              <a:t>Greenberg’s Simplified Introduction to </a:t>
            </a:r>
            <a:r>
              <a:rPr lang="en-US" dirty="0" err="1" smtClean="0"/>
              <a:t>LaTeX</a:t>
            </a:r>
            <a:endParaRPr lang="en-US" dirty="0" smtClean="0"/>
          </a:p>
          <a:p>
            <a:pPr lvl="1"/>
            <a:r>
              <a:rPr lang="en-US" dirty="0">
                <a:hlinkClick r:id="rId4"/>
              </a:rPr>
              <a:t>http://</a:t>
            </a:r>
            <a:r>
              <a:rPr lang="en-US" dirty="0" smtClean="0">
                <a:hlinkClick r:id="rId4"/>
              </a:rPr>
              <a:t>www.tex.ac.uk/ctan/info/simplified-latex/simplified-intro.pdf</a:t>
            </a:r>
            <a:endParaRPr lang="en-US" dirty="0" smtClean="0"/>
          </a:p>
          <a:p>
            <a:r>
              <a:rPr lang="en-US" dirty="0" smtClean="0"/>
              <a:t>Comprehensive </a:t>
            </a:r>
            <a:r>
              <a:rPr lang="en-US" dirty="0" err="1" smtClean="0"/>
              <a:t>TeX</a:t>
            </a:r>
            <a:r>
              <a:rPr lang="en-US" dirty="0" smtClean="0"/>
              <a:t> Archive Network (CTAN)</a:t>
            </a:r>
          </a:p>
          <a:p>
            <a:pPr lvl="1"/>
            <a:r>
              <a:rPr lang="it-IT" dirty="0">
                <a:hlinkClick r:id="rId5"/>
              </a:rPr>
              <a:t>http://www.ctan.org</a:t>
            </a:r>
            <a:r>
              <a:rPr lang="it-IT" dirty="0" smtClean="0">
                <a:hlinkClick r:id="rId5"/>
              </a:rPr>
              <a:t>/</a:t>
            </a:r>
            <a:endParaRPr lang="en-US" dirty="0"/>
          </a:p>
        </p:txBody>
      </p:sp>
    </p:spTree>
    <p:extLst>
      <p:ext uri="{BB962C8B-B14F-4D97-AF65-F5344CB8AC3E}">
        <p14:creationId xmlns:p14="http://schemas.microsoft.com/office/powerpoint/2010/main" val="18910655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Cases</a:t>
            </a:r>
            <a:endParaRPr lang="en-US" dirty="0"/>
          </a:p>
        </p:txBody>
      </p:sp>
      <p:sp>
        <p:nvSpPr>
          <p:cNvPr id="3" name="Content Placeholder 2"/>
          <p:cNvSpPr>
            <a:spLocks noGrp="1"/>
          </p:cNvSpPr>
          <p:nvPr>
            <p:ph idx="1"/>
          </p:nvPr>
        </p:nvSpPr>
        <p:spPr/>
        <p:txBody>
          <a:bodyPr>
            <a:normAutofit/>
          </a:bodyPr>
          <a:lstStyle/>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a:p>
          <a:p>
            <a:pPr marL="0" indent="0">
              <a:buNone/>
            </a:pPr>
            <a:r>
              <a:rPr lang="en-US" sz="2800" dirty="0" smtClean="0"/>
              <a:t>P_{r-j}   =   \begin{cases}</a:t>
            </a:r>
          </a:p>
          <a:p>
            <a:pPr marL="0" indent="0">
              <a:buNone/>
            </a:pPr>
            <a:r>
              <a:rPr lang="en-US" sz="2400" dirty="0"/>
              <a:t>	</a:t>
            </a:r>
            <a:r>
              <a:rPr lang="en-US" sz="2400" dirty="0" smtClean="0"/>
              <a:t>	</a:t>
            </a:r>
            <a:r>
              <a:rPr lang="en-US" sz="2000" dirty="0" smtClean="0"/>
              <a:t>0   		&amp;   \text{if $r-j$ is odd}	      ,\\</a:t>
            </a:r>
          </a:p>
          <a:p>
            <a:pPr marL="0" indent="0">
              <a:buNone/>
            </a:pPr>
            <a:r>
              <a:rPr lang="en-US" sz="2000" dirty="0"/>
              <a:t>	</a:t>
            </a:r>
            <a:r>
              <a:rPr lang="en-US" sz="2000" dirty="0" smtClean="0"/>
              <a:t>	r!(-1)^{(r-</a:t>
            </a:r>
            <a:r>
              <a:rPr lang="en-US" sz="2000" dirty="0" err="1" smtClean="0"/>
              <a:t>kj</a:t>
            </a:r>
            <a:r>
              <a:rPr lang="en-US" sz="2000" dirty="0" smtClean="0"/>
              <a:t>/2} 	&amp;    \text{ if $r-j$ is even}     .</a:t>
            </a:r>
          </a:p>
          <a:p>
            <a:pPr marL="0" indent="0">
              <a:buNone/>
            </a:pPr>
            <a:r>
              <a:rPr lang="en-US" sz="2800" dirty="0" smtClean="0"/>
              <a:t>		\end{cases}</a:t>
            </a:r>
          </a:p>
          <a:p>
            <a:pPr marL="0" indent="0">
              <a:buNone/>
            </a:pPr>
            <a:endParaRPr lang="en-US" sz="2800" dirty="0" smtClean="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320" t="43637" r="33707" b="46368"/>
          <a:stretch/>
        </p:blipFill>
        <p:spPr bwMode="auto">
          <a:xfrm>
            <a:off x="2434441" y="2190502"/>
            <a:ext cx="4750130" cy="1028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50026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Matrices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smtClean="0"/>
          </a:p>
          <a:p>
            <a:pPr marL="0" indent="0">
              <a:buNone/>
            </a:pP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335" t="68488" r="33798" b="12053"/>
          <a:stretch/>
        </p:blipFill>
        <p:spPr bwMode="auto">
          <a:xfrm>
            <a:off x="243387" y="1676400"/>
            <a:ext cx="8657227"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Content Placeholder 4"/>
          <p:cNvGraphicFramePr>
            <a:graphicFrameLocks/>
          </p:cNvGraphicFramePr>
          <p:nvPr>
            <p:extLst>
              <p:ext uri="{D42A27DB-BD31-4B8C-83A1-F6EECF244321}">
                <p14:modId xmlns:p14="http://schemas.microsoft.com/office/powerpoint/2010/main" val="3026337185"/>
              </p:ext>
            </p:extLst>
          </p:nvPr>
        </p:nvGraphicFramePr>
        <p:xfrm>
          <a:off x="533400" y="3657600"/>
          <a:ext cx="3733800" cy="2865120"/>
        </p:xfrm>
        <a:graphic>
          <a:graphicData uri="http://schemas.openxmlformats.org/drawingml/2006/table">
            <a:tbl>
              <a:tblPr firstRow="1" bandRow="1">
                <a:tableStyleId>{5C22544A-7EE6-4342-B048-85BDC9FD1C3A}</a:tableStyleId>
              </a:tblPr>
              <a:tblGrid>
                <a:gridCol w="1866900"/>
                <a:gridCol w="1866900"/>
              </a:tblGrid>
              <a:tr h="370840">
                <a:tc>
                  <a:txBody>
                    <a:bodyPr/>
                    <a:lstStyle/>
                    <a:p>
                      <a:pPr algn="ctr"/>
                      <a:r>
                        <a:rPr lang="en-US" dirty="0" smtClean="0"/>
                        <a:t>Environment</a:t>
                      </a:r>
                      <a:r>
                        <a:rPr lang="en-US" baseline="0" dirty="0" smtClean="0"/>
                        <a:t> Name</a:t>
                      </a:r>
                      <a:endParaRPr lang="en-US" dirty="0"/>
                    </a:p>
                  </a:txBody>
                  <a:tcPr anchor="ctr"/>
                </a:tc>
                <a:tc>
                  <a:txBody>
                    <a:bodyPr/>
                    <a:lstStyle/>
                    <a:p>
                      <a:pPr algn="ctr"/>
                      <a:r>
                        <a:rPr lang="en-US" dirty="0" smtClean="0"/>
                        <a:t>Surrounding Delimiter</a:t>
                      </a:r>
                      <a:endParaRPr lang="en-US" dirty="0"/>
                    </a:p>
                  </a:txBody>
                  <a:tcPr anchor="ctr"/>
                </a:tc>
              </a:tr>
              <a:tr h="370840">
                <a:tc>
                  <a:txBody>
                    <a:bodyPr/>
                    <a:lstStyle/>
                    <a:p>
                      <a:pPr algn="ctr"/>
                      <a:r>
                        <a:rPr lang="en-US" dirty="0" smtClean="0"/>
                        <a:t>matrix</a:t>
                      </a:r>
                      <a:endParaRPr lang="en-US" dirty="0"/>
                    </a:p>
                  </a:txBody>
                  <a:tcPr anchor="ctr"/>
                </a:tc>
                <a:tc>
                  <a:txBody>
                    <a:bodyPr/>
                    <a:lstStyle/>
                    <a:p>
                      <a:pPr algn="ctr"/>
                      <a:r>
                        <a:rPr lang="en-US" dirty="0" smtClean="0"/>
                        <a:t>none</a:t>
                      </a:r>
                      <a:endParaRPr lang="en-US" dirty="0"/>
                    </a:p>
                  </a:txBody>
                  <a:tcPr anchor="ctr"/>
                </a:tc>
              </a:tr>
              <a:tr h="370840">
                <a:tc>
                  <a:txBody>
                    <a:bodyPr/>
                    <a:lstStyle/>
                    <a:p>
                      <a:pPr algn="ctr"/>
                      <a:r>
                        <a:rPr lang="en-US" dirty="0" err="1" smtClean="0"/>
                        <a:t>pmatrix</a:t>
                      </a:r>
                      <a:endParaRPr lang="en-US" dirty="0"/>
                    </a:p>
                  </a:txBody>
                  <a:tcPr anchor="ctr"/>
                </a:tc>
                <a:tc>
                  <a:txBody>
                    <a:bodyPr/>
                    <a:lstStyle/>
                    <a:p>
                      <a:pPr algn="ctr"/>
                      <a:r>
                        <a:rPr lang="en-US" dirty="0" smtClean="0"/>
                        <a:t>()</a:t>
                      </a:r>
                      <a:endParaRPr lang="en-US" dirty="0"/>
                    </a:p>
                  </a:txBody>
                  <a:tcPr anchor="ctr"/>
                </a:tc>
              </a:tr>
              <a:tr h="370840">
                <a:tc>
                  <a:txBody>
                    <a:bodyPr/>
                    <a:lstStyle/>
                    <a:p>
                      <a:pPr algn="ctr"/>
                      <a:r>
                        <a:rPr lang="en-US" dirty="0" err="1" smtClean="0"/>
                        <a:t>bmatrix</a:t>
                      </a:r>
                      <a:endParaRPr lang="en-US" dirty="0"/>
                    </a:p>
                  </a:txBody>
                  <a:tcPr anchor="ctr"/>
                </a:tc>
                <a:tc>
                  <a:txBody>
                    <a:bodyPr/>
                    <a:lstStyle/>
                    <a:p>
                      <a:pPr algn="ctr"/>
                      <a:r>
                        <a:rPr lang="en-US" dirty="0" smtClean="0"/>
                        <a:t>[]</a:t>
                      </a:r>
                      <a:endParaRPr lang="en-US" dirty="0"/>
                    </a:p>
                  </a:txBody>
                  <a:tcPr anchor="ctr"/>
                </a:tc>
              </a:tr>
              <a:tr h="370840">
                <a:tc>
                  <a:txBody>
                    <a:bodyPr/>
                    <a:lstStyle/>
                    <a:p>
                      <a:pPr algn="ctr"/>
                      <a:r>
                        <a:rPr lang="en-US" dirty="0" err="1" smtClean="0"/>
                        <a:t>Bmatrix</a:t>
                      </a:r>
                      <a:endParaRPr lang="en-US" dirty="0"/>
                    </a:p>
                  </a:txBody>
                  <a:tcPr anchor="ctr"/>
                </a:tc>
                <a:tc>
                  <a:txBody>
                    <a:bodyPr/>
                    <a:lstStyle/>
                    <a:p>
                      <a:pPr algn="ctr"/>
                      <a:r>
                        <a:rPr lang="en-US" dirty="0" smtClean="0"/>
                        <a:t>{}</a:t>
                      </a:r>
                      <a:endParaRPr lang="en-US" dirty="0"/>
                    </a:p>
                  </a:txBody>
                  <a:tcPr anchor="ctr"/>
                </a:tc>
              </a:tr>
              <a:tr h="370840">
                <a:tc>
                  <a:txBody>
                    <a:bodyPr/>
                    <a:lstStyle/>
                    <a:p>
                      <a:pPr algn="ctr"/>
                      <a:r>
                        <a:rPr lang="en-US" dirty="0" err="1" smtClean="0"/>
                        <a:t>vmatrix</a:t>
                      </a:r>
                      <a:endParaRPr lang="en-US" dirty="0"/>
                    </a:p>
                  </a:txBody>
                  <a:tcPr anchor="ctr"/>
                </a:tc>
                <a:tc>
                  <a:txBody>
                    <a:bodyPr/>
                    <a:lstStyle/>
                    <a:p>
                      <a:pPr algn="ctr"/>
                      <a:r>
                        <a:rPr lang="en-US" dirty="0" smtClean="0"/>
                        <a:t>||</a:t>
                      </a:r>
                      <a:endParaRPr lang="en-US" dirty="0"/>
                    </a:p>
                  </a:txBody>
                  <a:tcPr anchor="ctr"/>
                </a:tc>
              </a:tr>
              <a:tr h="370840">
                <a:tc>
                  <a:txBody>
                    <a:bodyPr/>
                    <a:lstStyle/>
                    <a:p>
                      <a:pPr algn="ctr"/>
                      <a:r>
                        <a:rPr lang="en-US" dirty="0" err="1" smtClean="0"/>
                        <a:t>Vmatrix</a:t>
                      </a:r>
                      <a:endParaRPr lang="en-US" dirty="0"/>
                    </a:p>
                  </a:txBody>
                  <a:tcPr anchor="ctr"/>
                </a:tc>
                <a:tc>
                  <a:txBody>
                    <a:bodyPr/>
                    <a:lstStyle/>
                    <a:p>
                      <a:pPr algn="ctr"/>
                      <a:r>
                        <a:rPr lang="en-US" dirty="0" smtClean="0"/>
                        <a:t>||   ||</a:t>
                      </a:r>
                      <a:endParaRPr lang="en-US" dirty="0"/>
                    </a:p>
                  </a:txBody>
                  <a:tcPr anchor="ctr"/>
                </a:tc>
              </a:tr>
            </a:tbl>
          </a:graphicData>
        </a:graphic>
      </p:graphicFrame>
      <p:sp>
        <p:nvSpPr>
          <p:cNvPr id="6" name="TextBox 5"/>
          <p:cNvSpPr txBox="1"/>
          <p:nvPr/>
        </p:nvSpPr>
        <p:spPr>
          <a:xfrm>
            <a:off x="4800600" y="3810000"/>
            <a:ext cx="3505200" cy="2246769"/>
          </a:xfrm>
          <a:prstGeom prst="rect">
            <a:avLst/>
          </a:prstGeom>
          <a:noFill/>
        </p:spPr>
        <p:txBody>
          <a:bodyPr wrap="square" rtlCol="0">
            <a:spAutoFit/>
          </a:bodyPr>
          <a:lstStyle/>
          <a:p>
            <a:pPr algn="ctr"/>
            <a:r>
              <a:rPr lang="en-US" sz="2800" i="1" dirty="0" smtClean="0"/>
              <a:t>Note: this should be put inside a math environment (e.g. either $...$ or equation</a:t>
            </a:r>
            <a:endParaRPr lang="en-US" sz="2800" i="1" dirty="0"/>
          </a:p>
        </p:txBody>
      </p:sp>
    </p:spTree>
    <p:extLst>
      <p:ext uri="{BB962C8B-B14F-4D97-AF65-F5344CB8AC3E}">
        <p14:creationId xmlns:p14="http://schemas.microsoft.com/office/powerpoint/2010/main" val="12932123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Theorems and Proofs</a:t>
            </a:r>
            <a:endParaRPr lang="en-US" dirty="0"/>
          </a:p>
        </p:txBody>
      </p:sp>
      <p:sp>
        <p:nvSpPr>
          <p:cNvPr id="3" name="Content Placeholder 2"/>
          <p:cNvSpPr>
            <a:spLocks noGrp="1"/>
          </p:cNvSpPr>
          <p:nvPr>
            <p:ph idx="1"/>
          </p:nvPr>
        </p:nvSpPr>
        <p:spPr>
          <a:xfrm>
            <a:off x="457200" y="1646236"/>
            <a:ext cx="8229600" cy="4983163"/>
          </a:xfrm>
        </p:spPr>
        <p:txBody>
          <a:bodyPr>
            <a:normAutofit fontScale="85000" lnSpcReduction="10000"/>
          </a:bodyPr>
          <a:lstStyle/>
          <a:p>
            <a:r>
              <a:rPr lang="en-US" dirty="0"/>
              <a:t>Ensures that formatting is consistent and that the numbering and cross-referencing is </a:t>
            </a:r>
            <a:r>
              <a:rPr lang="en-US" dirty="0" smtClean="0"/>
              <a:t>automated</a:t>
            </a:r>
          </a:p>
          <a:p>
            <a:r>
              <a:rPr lang="en-US" dirty="0" smtClean="0"/>
              <a:t>First specify your environments (theorem, lemma, corollary, etc.)</a:t>
            </a:r>
          </a:p>
          <a:p>
            <a:pPr lvl="1"/>
            <a:r>
              <a:rPr lang="en-US" dirty="0"/>
              <a:t>\</a:t>
            </a:r>
            <a:r>
              <a:rPr lang="en-US" dirty="0" err="1"/>
              <a:t>newtheorem</a:t>
            </a:r>
            <a:r>
              <a:rPr lang="en-US" dirty="0"/>
              <a:t>{name}{Printed output}[</a:t>
            </a:r>
            <a:r>
              <a:rPr lang="en-US" dirty="0" err="1"/>
              <a:t>numberby</a:t>
            </a:r>
            <a:r>
              <a:rPr lang="en-US" dirty="0"/>
              <a:t>]</a:t>
            </a:r>
          </a:p>
          <a:p>
            <a:pPr lvl="1"/>
            <a:r>
              <a:rPr lang="en-US" dirty="0" smtClean="0"/>
              <a:t>\</a:t>
            </a:r>
            <a:r>
              <a:rPr lang="en-US" dirty="0" err="1" smtClean="0"/>
              <a:t>newtheorem</a:t>
            </a:r>
            <a:r>
              <a:rPr lang="en-US" dirty="0" smtClean="0"/>
              <a:t>{</a:t>
            </a:r>
            <a:r>
              <a:rPr lang="en-US" dirty="0" err="1" smtClean="0"/>
              <a:t>Lma</a:t>
            </a:r>
            <a:r>
              <a:rPr lang="en-US" dirty="0" smtClean="0"/>
              <a:t>}{Lemma}[section]</a:t>
            </a:r>
          </a:p>
          <a:p>
            <a:r>
              <a:rPr lang="en-US" dirty="0" smtClean="0"/>
              <a:t>In the text to state a theorem use </a:t>
            </a:r>
          </a:p>
          <a:p>
            <a:pPr lvl="1"/>
            <a:r>
              <a:rPr lang="en-US" dirty="0" smtClean="0"/>
              <a:t>\name, e.g. \</a:t>
            </a:r>
            <a:r>
              <a:rPr lang="en-US" dirty="0" err="1" smtClean="0"/>
              <a:t>Lma</a:t>
            </a:r>
            <a:endParaRPr lang="en-US" dirty="0" smtClean="0"/>
          </a:p>
          <a:p>
            <a:pPr lvl="1"/>
            <a:r>
              <a:rPr lang="en-US" dirty="0" smtClean="0"/>
              <a:t>You can also label these to refer to elsewhere</a:t>
            </a:r>
          </a:p>
          <a:p>
            <a:r>
              <a:rPr lang="en-US" dirty="0" smtClean="0"/>
              <a:t>Next comes the proof environment</a:t>
            </a:r>
          </a:p>
          <a:p>
            <a:pPr lvl="1"/>
            <a:r>
              <a:rPr lang="en-US" dirty="0" smtClean="0"/>
              <a:t>\begin{proof}[Optional Proof Name] … \end{proof}</a:t>
            </a:r>
          </a:p>
          <a:p>
            <a:pPr lvl="1"/>
            <a:r>
              <a:rPr lang="en-US" dirty="0" smtClean="0"/>
              <a:t>Inside this environment you can have multiple sequences of text and math environments like equation</a:t>
            </a:r>
          </a:p>
          <a:p>
            <a:endParaRPr lang="en-US" dirty="0" smtClean="0"/>
          </a:p>
          <a:p>
            <a:pPr lvl="1"/>
            <a:endParaRPr lang="en-US" dirty="0" smtClean="0"/>
          </a:p>
        </p:txBody>
      </p:sp>
    </p:spTree>
    <p:extLst>
      <p:ext uri="{BB962C8B-B14F-4D97-AF65-F5344CB8AC3E}">
        <p14:creationId xmlns:p14="http://schemas.microsoft.com/office/powerpoint/2010/main" val="799234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Larger Documents</a:t>
            </a:r>
            <a:endParaRPr lang="en-US" dirty="0"/>
          </a:p>
        </p:txBody>
      </p:sp>
      <p:sp>
        <p:nvSpPr>
          <p:cNvPr id="5" name="Text Placeholder 4"/>
          <p:cNvSpPr>
            <a:spLocks noGrp="1"/>
          </p:cNvSpPr>
          <p:nvPr>
            <p:ph type="body" idx="1"/>
          </p:nvPr>
        </p:nvSpPr>
        <p:spPr/>
        <p:txBody>
          <a:bodyPr/>
          <a:lstStyle/>
          <a:p>
            <a:r>
              <a:rPr lang="en-US" dirty="0" smtClean="0"/>
              <a:t>Additional Features that you’ll need for a dissertation</a:t>
            </a:r>
            <a:endParaRPr lang="en-US" dirty="0"/>
          </a:p>
        </p:txBody>
      </p:sp>
    </p:spTree>
    <p:extLst>
      <p:ext uri="{BB962C8B-B14F-4D97-AF65-F5344CB8AC3E}">
        <p14:creationId xmlns:p14="http://schemas.microsoft.com/office/powerpoint/2010/main" val="25961361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Sections</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786279911"/>
              </p:ext>
            </p:extLst>
          </p:nvPr>
        </p:nvGraphicFramePr>
        <p:xfrm>
          <a:off x="304800" y="1945640"/>
          <a:ext cx="3733800" cy="2966720"/>
        </p:xfrm>
        <a:graphic>
          <a:graphicData uri="http://schemas.openxmlformats.org/drawingml/2006/table">
            <a:tbl>
              <a:tblPr firstRow="1" bandRow="1">
                <a:tableStyleId>{5C22544A-7EE6-4342-B048-85BDC9FD1C3A}</a:tableStyleId>
              </a:tblPr>
              <a:tblGrid>
                <a:gridCol w="2324819"/>
                <a:gridCol w="1408981"/>
              </a:tblGrid>
              <a:tr h="370840">
                <a:tc>
                  <a:txBody>
                    <a:bodyPr/>
                    <a:lstStyle/>
                    <a:p>
                      <a:pPr algn="ctr"/>
                      <a:r>
                        <a:rPr lang="en-US" sz="1600" dirty="0" smtClean="0"/>
                        <a:t>Command</a:t>
                      </a:r>
                      <a:endParaRPr lang="en-US" sz="1600" dirty="0"/>
                    </a:p>
                  </a:txBody>
                  <a:tcPr marL="95026" marR="95026" anchor="ctr"/>
                </a:tc>
                <a:tc>
                  <a:txBody>
                    <a:bodyPr/>
                    <a:lstStyle/>
                    <a:p>
                      <a:pPr algn="ctr"/>
                      <a:r>
                        <a:rPr lang="en-US" sz="1600" dirty="0" smtClean="0"/>
                        <a:t>Level</a:t>
                      </a:r>
                      <a:endParaRPr lang="en-US" sz="1600" dirty="0"/>
                    </a:p>
                  </a:txBody>
                  <a:tcPr marL="95026" marR="95026" anchor="ctr"/>
                </a:tc>
              </a:tr>
              <a:tr h="370840">
                <a:tc>
                  <a:txBody>
                    <a:bodyPr/>
                    <a:lstStyle/>
                    <a:p>
                      <a:pPr algn="ctr"/>
                      <a:r>
                        <a:rPr lang="en-US" sz="1600" dirty="0" smtClean="0"/>
                        <a:t>\part{name}</a:t>
                      </a:r>
                      <a:endParaRPr lang="en-US" sz="1600" dirty="0"/>
                    </a:p>
                  </a:txBody>
                  <a:tcPr marL="95026" marR="95026" anchor="ctr"/>
                </a:tc>
                <a:tc>
                  <a:txBody>
                    <a:bodyPr/>
                    <a:lstStyle/>
                    <a:p>
                      <a:pPr algn="ctr"/>
                      <a:r>
                        <a:rPr lang="en-US" sz="1600" dirty="0" smtClean="0"/>
                        <a:t>-1*</a:t>
                      </a:r>
                      <a:endParaRPr lang="en-US" sz="1600" dirty="0"/>
                    </a:p>
                  </a:txBody>
                  <a:tcPr marL="95026" marR="95026" anchor="ctr"/>
                </a:tc>
              </a:tr>
              <a:tr h="370840">
                <a:tc>
                  <a:txBody>
                    <a:bodyPr/>
                    <a:lstStyle/>
                    <a:p>
                      <a:pPr algn="ctr"/>
                      <a:r>
                        <a:rPr lang="en-US" sz="1600" dirty="0" smtClean="0"/>
                        <a:t>\chapter{name}</a:t>
                      </a:r>
                      <a:endParaRPr lang="en-US" sz="1600" dirty="0"/>
                    </a:p>
                  </a:txBody>
                  <a:tcPr marL="95026" marR="95026" anchor="ctr"/>
                </a:tc>
                <a:tc>
                  <a:txBody>
                    <a:bodyPr/>
                    <a:lstStyle/>
                    <a:p>
                      <a:pPr algn="ctr"/>
                      <a:r>
                        <a:rPr lang="en-US" sz="1600" dirty="0" smtClean="0"/>
                        <a:t>0*</a:t>
                      </a:r>
                      <a:endParaRPr lang="en-US" sz="1600" dirty="0"/>
                    </a:p>
                  </a:txBody>
                  <a:tcPr marL="95026" marR="95026" anchor="ctr"/>
                </a:tc>
              </a:tr>
              <a:tr h="370840">
                <a:tc>
                  <a:txBody>
                    <a:bodyPr/>
                    <a:lstStyle/>
                    <a:p>
                      <a:pPr algn="ctr"/>
                      <a:r>
                        <a:rPr lang="en-US" sz="1600" dirty="0" smtClean="0"/>
                        <a:t>\section{name}</a:t>
                      </a:r>
                      <a:endParaRPr lang="en-US" sz="1600" dirty="0"/>
                    </a:p>
                  </a:txBody>
                  <a:tcPr marL="95026" marR="95026" anchor="ctr"/>
                </a:tc>
                <a:tc>
                  <a:txBody>
                    <a:bodyPr/>
                    <a:lstStyle/>
                    <a:p>
                      <a:pPr algn="ctr"/>
                      <a:r>
                        <a:rPr lang="en-US" sz="1600" dirty="0" smtClean="0"/>
                        <a:t>1</a:t>
                      </a:r>
                      <a:endParaRPr lang="en-US" sz="1600" dirty="0"/>
                    </a:p>
                  </a:txBody>
                  <a:tcPr marL="95026" marR="95026" anchor="ctr"/>
                </a:tc>
              </a:tr>
              <a:tr h="370840">
                <a:tc>
                  <a:txBody>
                    <a:bodyPr/>
                    <a:lstStyle/>
                    <a:p>
                      <a:pPr algn="ctr"/>
                      <a:r>
                        <a:rPr lang="en-US" sz="1600" dirty="0" smtClean="0"/>
                        <a:t>\subsection{name}</a:t>
                      </a:r>
                      <a:endParaRPr lang="en-US" sz="1600" dirty="0"/>
                    </a:p>
                  </a:txBody>
                  <a:tcPr marL="95026" marR="95026" anchor="ctr"/>
                </a:tc>
                <a:tc>
                  <a:txBody>
                    <a:bodyPr/>
                    <a:lstStyle/>
                    <a:p>
                      <a:pPr algn="ctr"/>
                      <a:r>
                        <a:rPr lang="en-US" sz="1600" dirty="0" smtClean="0"/>
                        <a:t>2</a:t>
                      </a:r>
                      <a:endParaRPr lang="en-US" sz="1600" dirty="0"/>
                    </a:p>
                  </a:txBody>
                  <a:tcPr marL="95026" marR="95026" anchor="ctr"/>
                </a:tc>
              </a:tr>
              <a:tr h="370840">
                <a:tc>
                  <a:txBody>
                    <a:bodyPr/>
                    <a:lstStyle/>
                    <a:p>
                      <a:pPr algn="ctr"/>
                      <a:r>
                        <a:rPr lang="en-US" sz="1600" dirty="0" smtClean="0"/>
                        <a:t>\</a:t>
                      </a:r>
                      <a:r>
                        <a:rPr lang="en-US" sz="1600" dirty="0" err="1" smtClean="0"/>
                        <a:t>subsubsection</a:t>
                      </a:r>
                      <a:r>
                        <a:rPr lang="en-US" sz="1600" dirty="0" smtClean="0"/>
                        <a:t>{name}</a:t>
                      </a:r>
                      <a:endParaRPr lang="en-US" sz="1600" dirty="0"/>
                    </a:p>
                  </a:txBody>
                  <a:tcPr marL="95026" marR="95026" anchor="ctr"/>
                </a:tc>
                <a:tc>
                  <a:txBody>
                    <a:bodyPr/>
                    <a:lstStyle/>
                    <a:p>
                      <a:pPr algn="ctr"/>
                      <a:r>
                        <a:rPr lang="en-US" sz="1600" dirty="0" smtClean="0"/>
                        <a:t>3</a:t>
                      </a:r>
                      <a:endParaRPr lang="en-US" sz="1600" dirty="0"/>
                    </a:p>
                  </a:txBody>
                  <a:tcPr marL="95026" marR="95026" anchor="ctr"/>
                </a:tc>
              </a:tr>
              <a:tr h="370840">
                <a:tc>
                  <a:txBody>
                    <a:bodyPr/>
                    <a:lstStyle/>
                    <a:p>
                      <a:pPr algn="ctr"/>
                      <a:r>
                        <a:rPr lang="en-US" sz="1600" dirty="0" smtClean="0"/>
                        <a:t>\paragraph{name}</a:t>
                      </a:r>
                      <a:endParaRPr lang="en-US" sz="1600" dirty="0"/>
                    </a:p>
                  </a:txBody>
                  <a:tcPr marL="95026" marR="95026" anchor="ctr"/>
                </a:tc>
                <a:tc>
                  <a:txBody>
                    <a:bodyPr/>
                    <a:lstStyle/>
                    <a:p>
                      <a:pPr algn="ctr"/>
                      <a:r>
                        <a:rPr lang="en-US" sz="1600" dirty="0" smtClean="0"/>
                        <a:t>4</a:t>
                      </a:r>
                      <a:endParaRPr lang="en-US" sz="1600" dirty="0"/>
                    </a:p>
                  </a:txBody>
                  <a:tcPr marL="95026" marR="95026" anchor="ctr"/>
                </a:tc>
              </a:tr>
              <a:tr h="370840">
                <a:tc>
                  <a:txBody>
                    <a:bodyPr/>
                    <a:lstStyle/>
                    <a:p>
                      <a:pPr algn="ctr"/>
                      <a:r>
                        <a:rPr lang="en-US" sz="1600" dirty="0" smtClean="0"/>
                        <a:t>\subparagraph</a:t>
                      </a:r>
                      <a:endParaRPr lang="en-US" sz="1600" dirty="0"/>
                    </a:p>
                  </a:txBody>
                  <a:tcPr marL="95026" marR="95026" anchor="ctr"/>
                </a:tc>
                <a:tc>
                  <a:txBody>
                    <a:bodyPr/>
                    <a:lstStyle/>
                    <a:p>
                      <a:pPr algn="ctr"/>
                      <a:r>
                        <a:rPr lang="en-US" sz="1600" dirty="0" smtClean="0"/>
                        <a:t>5</a:t>
                      </a:r>
                      <a:endParaRPr lang="en-US" sz="1600" dirty="0"/>
                    </a:p>
                  </a:txBody>
                  <a:tcPr marL="95026" marR="95026" anchor="ctr"/>
                </a:tc>
              </a:tr>
            </a:tbl>
          </a:graphicData>
        </a:graphic>
      </p:graphicFrame>
      <p:sp>
        <p:nvSpPr>
          <p:cNvPr id="5" name="Content Placeholder 4"/>
          <p:cNvSpPr>
            <a:spLocks noGrp="1"/>
          </p:cNvSpPr>
          <p:nvPr>
            <p:ph sz="half" idx="2"/>
          </p:nvPr>
        </p:nvSpPr>
        <p:spPr>
          <a:xfrm>
            <a:off x="4114800" y="1645920"/>
            <a:ext cx="4800600" cy="5135880"/>
          </a:xfrm>
        </p:spPr>
        <p:txBody>
          <a:bodyPr>
            <a:normAutofit/>
          </a:bodyPr>
          <a:lstStyle/>
          <a:p>
            <a:r>
              <a:rPr lang="en-US" sz="2000" dirty="0" smtClean="0"/>
              <a:t>To create a short title</a:t>
            </a:r>
          </a:p>
          <a:p>
            <a:pPr lvl="1"/>
            <a:r>
              <a:rPr lang="en-US" sz="1800" dirty="0" smtClean="0"/>
              <a:t>\section[Short Title]{Long Title}</a:t>
            </a:r>
          </a:p>
          <a:p>
            <a:pPr lvl="1"/>
            <a:endParaRPr lang="en-US" sz="1800" dirty="0"/>
          </a:p>
          <a:p>
            <a:r>
              <a:rPr lang="en-US" sz="2200" dirty="0" smtClean="0"/>
              <a:t>Change depth of numbering</a:t>
            </a:r>
          </a:p>
          <a:p>
            <a:pPr lvl="1"/>
            <a:r>
              <a:rPr lang="en-US" sz="1800" dirty="0" smtClean="0"/>
              <a:t>\</a:t>
            </a:r>
            <a:r>
              <a:rPr lang="en-US" sz="1800" dirty="0" err="1" smtClean="0"/>
              <a:t>setcounter</a:t>
            </a:r>
            <a:r>
              <a:rPr lang="en-US" sz="1800" dirty="0" smtClean="0"/>
              <a:t>{</a:t>
            </a:r>
            <a:r>
              <a:rPr lang="en-US" sz="1800" dirty="0" err="1" smtClean="0"/>
              <a:t>secnumdepth</a:t>
            </a:r>
            <a:r>
              <a:rPr lang="en-US" sz="1800" dirty="0" smtClean="0"/>
              <a:t>}{level}</a:t>
            </a:r>
          </a:p>
          <a:p>
            <a:pPr lvl="2"/>
            <a:r>
              <a:rPr lang="en-US" sz="1400" dirty="0"/>
              <a:t>Default: level </a:t>
            </a:r>
            <a:r>
              <a:rPr lang="en-US" sz="1400" dirty="0" smtClean="0"/>
              <a:t>2</a:t>
            </a:r>
          </a:p>
          <a:p>
            <a:pPr lvl="1"/>
            <a:r>
              <a:rPr lang="en-US" sz="1800" dirty="0" smtClean="0"/>
              <a:t>\</a:t>
            </a:r>
            <a:r>
              <a:rPr lang="en-US" sz="1800" dirty="0" err="1" smtClean="0"/>
              <a:t>setcounter</a:t>
            </a:r>
            <a:r>
              <a:rPr lang="en-US" sz="1800" dirty="0" smtClean="0"/>
              <a:t>{</a:t>
            </a:r>
            <a:r>
              <a:rPr lang="en-US" sz="1800" dirty="0" err="1" smtClean="0"/>
              <a:t>tocdepth</a:t>
            </a:r>
            <a:r>
              <a:rPr lang="en-US" sz="1800" dirty="0" smtClean="0"/>
              <a:t>}{level}</a:t>
            </a:r>
          </a:p>
          <a:p>
            <a:pPr lvl="2"/>
            <a:r>
              <a:rPr lang="en-US" sz="1400" dirty="0"/>
              <a:t>Default: level </a:t>
            </a:r>
            <a:r>
              <a:rPr lang="en-US" sz="1400" dirty="0" smtClean="0"/>
              <a:t>3</a:t>
            </a:r>
            <a:endParaRPr lang="en-US" sz="1800" dirty="0"/>
          </a:p>
          <a:p>
            <a:r>
              <a:rPr lang="en-US" sz="2200" dirty="0" smtClean="0"/>
              <a:t>Unnumbered section </a:t>
            </a:r>
          </a:p>
          <a:p>
            <a:pPr lvl="1"/>
            <a:r>
              <a:rPr lang="en-US" sz="1800" dirty="0" smtClean="0"/>
              <a:t>\section*{name}</a:t>
            </a:r>
          </a:p>
          <a:p>
            <a:pPr lvl="1"/>
            <a:r>
              <a:rPr lang="en-US" sz="1800" dirty="0" smtClean="0"/>
              <a:t>Won’t appear in table of contents</a:t>
            </a:r>
          </a:p>
          <a:p>
            <a:r>
              <a:rPr lang="en-US" sz="2200" dirty="0" smtClean="0"/>
              <a:t>Unnumbered, but appears in </a:t>
            </a:r>
            <a:r>
              <a:rPr lang="en-US" sz="2200" dirty="0" err="1" smtClean="0"/>
              <a:t>toc</a:t>
            </a:r>
            <a:endParaRPr lang="en-US" sz="2200" dirty="0" smtClean="0"/>
          </a:p>
          <a:p>
            <a:pPr lvl="1"/>
            <a:r>
              <a:rPr lang="en-US" sz="1800" dirty="0" smtClean="0"/>
              <a:t>\section*{name}</a:t>
            </a:r>
          </a:p>
          <a:p>
            <a:pPr lvl="1"/>
            <a:r>
              <a:rPr lang="en-US" sz="1800" dirty="0" smtClean="0"/>
              <a:t>\</a:t>
            </a:r>
            <a:r>
              <a:rPr lang="en-US" sz="1800" dirty="0" err="1" smtClean="0"/>
              <a:t>addcontentsline</a:t>
            </a:r>
            <a:r>
              <a:rPr lang="en-US" sz="1800" dirty="0" smtClean="0"/>
              <a:t>{</a:t>
            </a:r>
            <a:r>
              <a:rPr lang="en-US" sz="1800" dirty="0" err="1" smtClean="0"/>
              <a:t>toc</a:t>
            </a:r>
            <a:r>
              <a:rPr lang="en-US" sz="1800" dirty="0" smtClean="0"/>
              <a:t>}{section}{name}</a:t>
            </a:r>
          </a:p>
          <a:p>
            <a:pPr lvl="1"/>
            <a:r>
              <a:rPr lang="en-US" sz="1800" dirty="0" smtClean="0"/>
              <a:t>\</a:t>
            </a:r>
            <a:r>
              <a:rPr lang="en-US" sz="1800" dirty="0" err="1" smtClean="0"/>
              <a:t>phantomsection</a:t>
            </a:r>
            <a:r>
              <a:rPr lang="en-US" sz="1800" dirty="0" smtClean="0"/>
              <a:t> (for hyperref only)</a:t>
            </a:r>
          </a:p>
          <a:p>
            <a:pPr lvl="1"/>
            <a:endParaRPr lang="en-US" sz="1800" dirty="0" smtClean="0"/>
          </a:p>
          <a:p>
            <a:pPr lvl="1"/>
            <a:endParaRPr lang="en-US" sz="1800" dirty="0"/>
          </a:p>
        </p:txBody>
      </p:sp>
      <p:sp>
        <p:nvSpPr>
          <p:cNvPr id="6" name="TextBox 5"/>
          <p:cNvSpPr txBox="1"/>
          <p:nvPr/>
        </p:nvSpPr>
        <p:spPr>
          <a:xfrm>
            <a:off x="457200" y="5029200"/>
            <a:ext cx="4038600" cy="338554"/>
          </a:xfrm>
          <a:prstGeom prst="rect">
            <a:avLst/>
          </a:prstGeom>
          <a:noFill/>
        </p:spPr>
        <p:txBody>
          <a:bodyPr wrap="square" rtlCol="0">
            <a:spAutoFit/>
          </a:bodyPr>
          <a:lstStyle/>
          <a:p>
            <a:r>
              <a:rPr lang="en-US" sz="1600" i="1" dirty="0" smtClean="0"/>
              <a:t>* Handled differently in book vs. article</a:t>
            </a:r>
            <a:endParaRPr lang="en-US" sz="1600" i="1" dirty="0"/>
          </a:p>
        </p:txBody>
      </p:sp>
      <p:sp>
        <p:nvSpPr>
          <p:cNvPr id="3" name="TextBox 2"/>
          <p:cNvSpPr txBox="1"/>
          <p:nvPr/>
        </p:nvSpPr>
        <p:spPr>
          <a:xfrm>
            <a:off x="304800" y="5715000"/>
            <a:ext cx="3733800" cy="923330"/>
          </a:xfrm>
          <a:prstGeom prst="rect">
            <a:avLst/>
          </a:prstGeom>
          <a:noFill/>
        </p:spPr>
        <p:txBody>
          <a:bodyPr wrap="square" rtlCol="0">
            <a:spAutoFit/>
          </a:bodyPr>
          <a:lstStyle/>
          <a:p>
            <a:r>
              <a:rPr lang="en-US" dirty="0" smtClean="0">
                <a:solidFill>
                  <a:schemeClr val="accent6"/>
                </a:solidFill>
              </a:rPr>
              <a:t>Page Numbers:</a:t>
            </a:r>
          </a:p>
          <a:p>
            <a:r>
              <a:rPr lang="en-US" dirty="0"/>
              <a:t>\</a:t>
            </a:r>
            <a:r>
              <a:rPr lang="en-US" dirty="0" err="1"/>
              <a:t>setcounter</a:t>
            </a:r>
            <a:r>
              <a:rPr lang="en-US" dirty="0"/>
              <a:t>{page}{1}</a:t>
            </a:r>
          </a:p>
          <a:p>
            <a:r>
              <a:rPr lang="en-US" dirty="0"/>
              <a:t>\</a:t>
            </a:r>
            <a:r>
              <a:rPr lang="en-US" dirty="0" err="1" smtClean="0"/>
              <a:t>pagenumbering</a:t>
            </a:r>
            <a:r>
              <a:rPr lang="en-US" dirty="0" smtClean="0"/>
              <a:t>{</a:t>
            </a:r>
            <a:r>
              <a:rPr lang="en-US" dirty="0" err="1" smtClean="0"/>
              <a:t>arabic,roman</a:t>
            </a:r>
            <a:r>
              <a:rPr lang="en-US" dirty="0" smtClean="0"/>
              <a:t>}</a:t>
            </a:r>
            <a:endParaRPr lang="en-US" dirty="0"/>
          </a:p>
        </p:txBody>
      </p:sp>
    </p:spTree>
    <p:extLst>
      <p:ext uri="{BB962C8B-B14F-4D97-AF65-F5344CB8AC3E}">
        <p14:creationId xmlns:p14="http://schemas.microsoft.com/office/powerpoint/2010/main" val="40151262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5" name="Content Placeholder 4"/>
          <p:cNvSpPr>
            <a:spLocks noGrp="1"/>
          </p:cNvSpPr>
          <p:nvPr>
            <p:ph idx="1"/>
          </p:nvPr>
        </p:nvSpPr>
        <p:spPr>
          <a:xfrm>
            <a:off x="457200" y="1646237"/>
            <a:ext cx="8229600" cy="5135564"/>
          </a:xfrm>
        </p:spPr>
        <p:txBody>
          <a:bodyPr>
            <a:normAutofit/>
          </a:bodyPr>
          <a:lstStyle/>
          <a:p>
            <a:r>
              <a:rPr lang="en-US" dirty="0" smtClean="0"/>
              <a:t>Table of contents</a:t>
            </a:r>
          </a:p>
          <a:p>
            <a:pPr lvl="1"/>
            <a:r>
              <a:rPr lang="en-US" dirty="0" smtClean="0"/>
              <a:t>\</a:t>
            </a:r>
            <a:r>
              <a:rPr lang="en-US" dirty="0" err="1" smtClean="0"/>
              <a:t>tableofcontents</a:t>
            </a:r>
            <a:endParaRPr lang="en-US" dirty="0" smtClean="0"/>
          </a:p>
          <a:p>
            <a:pPr lvl="1"/>
            <a:r>
              <a:rPr lang="en-US" dirty="0" smtClean="0"/>
              <a:t>\</a:t>
            </a:r>
            <a:r>
              <a:rPr lang="en-US" dirty="0" err="1" smtClean="0"/>
              <a:t>listoftables</a:t>
            </a:r>
            <a:endParaRPr lang="en-US" dirty="0" smtClean="0"/>
          </a:p>
          <a:p>
            <a:pPr lvl="1"/>
            <a:r>
              <a:rPr lang="en-US" dirty="0" smtClean="0"/>
              <a:t>\</a:t>
            </a:r>
            <a:r>
              <a:rPr lang="en-US" dirty="0" err="1" smtClean="0"/>
              <a:t>listoffigures</a:t>
            </a:r>
            <a:endParaRPr lang="en-US" dirty="0" smtClean="0"/>
          </a:p>
          <a:p>
            <a:pPr lvl="1"/>
            <a:endParaRPr lang="en-US" dirty="0"/>
          </a:p>
          <a:p>
            <a:r>
              <a:rPr lang="en-US" dirty="0" smtClean="0"/>
              <a:t>To change the name</a:t>
            </a:r>
          </a:p>
          <a:p>
            <a:pPr lvl="1"/>
            <a:r>
              <a:rPr lang="en-US" dirty="0" smtClean="0"/>
              <a:t>\</a:t>
            </a:r>
            <a:r>
              <a:rPr lang="en-US" dirty="0" err="1" smtClean="0"/>
              <a:t>renewcommand</a:t>
            </a:r>
            <a:r>
              <a:rPr lang="en-US" dirty="0" smtClean="0"/>
              <a:t>{\</a:t>
            </a:r>
            <a:r>
              <a:rPr lang="en-US" dirty="0" err="1" smtClean="0"/>
              <a:t>contentsname</a:t>
            </a:r>
            <a:r>
              <a:rPr lang="en-US" dirty="0" smtClean="0"/>
              <a:t>}{</a:t>
            </a:r>
            <a:r>
              <a:rPr lang="en-US" dirty="0" err="1" smtClean="0"/>
              <a:t>NewName</a:t>
            </a:r>
            <a:r>
              <a:rPr lang="en-US" dirty="0" smtClean="0"/>
              <a:t>}</a:t>
            </a:r>
          </a:p>
          <a:p>
            <a:pPr lvl="1"/>
            <a:r>
              <a:rPr lang="en-US" dirty="0"/>
              <a:t>\</a:t>
            </a:r>
            <a:r>
              <a:rPr lang="en-US" dirty="0" err="1"/>
              <a:t>renewcommand</a:t>
            </a:r>
            <a:r>
              <a:rPr lang="en-US" dirty="0" smtClean="0"/>
              <a:t>{\</a:t>
            </a:r>
            <a:r>
              <a:rPr lang="en-US" dirty="0" err="1" smtClean="0"/>
              <a:t>listfigurename</a:t>
            </a:r>
            <a:r>
              <a:rPr lang="en-US" dirty="0" smtClean="0"/>
              <a:t>}{</a:t>
            </a:r>
            <a:r>
              <a:rPr lang="en-US" dirty="0" err="1"/>
              <a:t>NewName</a:t>
            </a:r>
            <a:r>
              <a:rPr lang="en-US" dirty="0"/>
              <a:t>}</a:t>
            </a:r>
          </a:p>
          <a:p>
            <a:pPr lvl="1"/>
            <a:r>
              <a:rPr lang="en-US" dirty="0"/>
              <a:t>\</a:t>
            </a:r>
            <a:r>
              <a:rPr lang="en-US" dirty="0" err="1"/>
              <a:t>renewcommand</a:t>
            </a:r>
            <a:r>
              <a:rPr lang="en-US" dirty="0" smtClean="0"/>
              <a:t>{\</a:t>
            </a:r>
            <a:r>
              <a:rPr lang="en-US" dirty="0" err="1" smtClean="0"/>
              <a:t>listtablename</a:t>
            </a:r>
            <a:r>
              <a:rPr lang="en-US" dirty="0" smtClean="0"/>
              <a:t>}{</a:t>
            </a:r>
            <a:r>
              <a:rPr lang="en-US" dirty="0" err="1"/>
              <a:t>NewName</a:t>
            </a:r>
            <a:r>
              <a:rPr lang="en-US" dirty="0" smtClean="0"/>
              <a:t>}</a:t>
            </a:r>
          </a:p>
          <a:p>
            <a:pPr lvl="1"/>
            <a:endParaRPr lang="en-US" dirty="0" smtClean="0"/>
          </a:p>
          <a:p>
            <a:pPr marL="292100" lvl="1" indent="-292100">
              <a:spcBef>
                <a:spcPts val="0"/>
              </a:spcBef>
              <a:buClr>
                <a:schemeClr val="accent1"/>
              </a:buClr>
              <a:buSzPct val="70000"/>
              <a:buFont typeface="Wingdings 2"/>
              <a:buChar char=""/>
            </a:pPr>
            <a:r>
              <a:rPr lang="en-US" dirty="0"/>
              <a:t>Place inside document, usually after \</a:t>
            </a:r>
            <a:r>
              <a:rPr lang="en-US" dirty="0" err="1"/>
              <a:t>maketitle</a:t>
            </a:r>
            <a:endParaRPr lang="en-US" dirty="0"/>
          </a:p>
          <a:p>
            <a:pPr marL="0" indent="0">
              <a:buNone/>
            </a:pPr>
            <a:endParaRPr lang="en-US" dirty="0"/>
          </a:p>
          <a:p>
            <a:pPr marL="411480" lvl="1" indent="0">
              <a:buNone/>
            </a:pPr>
            <a:endParaRPr lang="en-US" dirty="0" smtClean="0"/>
          </a:p>
          <a:p>
            <a:pPr lvl="1"/>
            <a:endParaRPr lang="en-US" dirty="0"/>
          </a:p>
        </p:txBody>
      </p:sp>
    </p:spTree>
    <p:extLst>
      <p:ext uri="{BB962C8B-B14F-4D97-AF65-F5344CB8AC3E}">
        <p14:creationId xmlns:p14="http://schemas.microsoft.com/office/powerpoint/2010/main" val="34507760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Modular Document</a:t>
            </a:r>
            <a:endParaRPr lang="en-US" dirty="0"/>
          </a:p>
        </p:txBody>
      </p:sp>
      <p:sp>
        <p:nvSpPr>
          <p:cNvPr id="3" name="Content Placeholder 2"/>
          <p:cNvSpPr>
            <a:spLocks noGrp="1"/>
          </p:cNvSpPr>
          <p:nvPr>
            <p:ph idx="1"/>
          </p:nvPr>
        </p:nvSpPr>
        <p:spPr/>
        <p:txBody>
          <a:bodyPr/>
          <a:lstStyle/>
          <a:p>
            <a:r>
              <a:rPr lang="en-US" dirty="0" smtClean="0"/>
              <a:t>More convenient when working on large projects</a:t>
            </a:r>
          </a:p>
          <a:p>
            <a:pPr lvl="1"/>
            <a:r>
              <a:rPr lang="en-US" dirty="0" smtClean="0"/>
              <a:t>Each chapter becomes its own document</a:t>
            </a:r>
          </a:p>
          <a:p>
            <a:pPr lvl="1"/>
            <a:r>
              <a:rPr lang="en-US" dirty="0" smtClean="0"/>
              <a:t>Add to single file using \input</a:t>
            </a:r>
          </a:p>
          <a:p>
            <a:pPr lvl="1"/>
            <a:r>
              <a:rPr lang="en-US" dirty="0" smtClean="0"/>
              <a:t>In the </a:t>
            </a:r>
            <a:r>
              <a:rPr lang="en-US" dirty="0" err="1" smtClean="0"/>
              <a:t>subfiles</a:t>
            </a:r>
            <a:r>
              <a:rPr lang="en-US" dirty="0" smtClean="0"/>
              <a:t>, don’t include preamble or \begin{document} … \end{document}</a:t>
            </a:r>
            <a:endParaRPr lang="en-US" dirty="0"/>
          </a:p>
          <a:p>
            <a:pPr marL="411480" lvl="1" indent="0">
              <a:buNone/>
            </a:pPr>
            <a:endParaRPr lang="en-US" dirty="0"/>
          </a:p>
          <a:p>
            <a:r>
              <a:rPr lang="en-US" dirty="0">
                <a:hlinkClick r:id="rId3"/>
              </a:rPr>
              <a:t>http://</a:t>
            </a:r>
            <a:r>
              <a:rPr lang="en-US" dirty="0" smtClean="0">
                <a:hlinkClick r:id="rId3"/>
              </a:rPr>
              <a:t>en.wikibooks.org/wiki/LaTeX/Modular_Documents</a:t>
            </a:r>
            <a:endParaRPr lang="en-US" dirty="0" smtClean="0"/>
          </a:p>
          <a:p>
            <a:endParaRPr lang="en-US" dirty="0"/>
          </a:p>
        </p:txBody>
      </p:sp>
    </p:spTree>
    <p:extLst>
      <p:ext uri="{BB962C8B-B14F-4D97-AF65-F5344CB8AC3E}">
        <p14:creationId xmlns:p14="http://schemas.microsoft.com/office/powerpoint/2010/main" val="35252366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Title Page</a:t>
            </a:r>
            <a:endParaRPr lang="en-US" dirty="0"/>
          </a:p>
        </p:txBody>
      </p:sp>
      <p:sp>
        <p:nvSpPr>
          <p:cNvPr id="3" name="Content Placeholder 2"/>
          <p:cNvSpPr>
            <a:spLocks noGrp="1"/>
          </p:cNvSpPr>
          <p:nvPr>
            <p:ph idx="1"/>
          </p:nvPr>
        </p:nvSpPr>
        <p:spPr/>
        <p:txBody>
          <a:bodyPr/>
          <a:lstStyle/>
          <a:p>
            <a:r>
              <a:rPr lang="en-US" dirty="0" smtClean="0"/>
              <a:t>This is critical for creating the front page for your dissertation</a:t>
            </a:r>
          </a:p>
          <a:p>
            <a:r>
              <a:rPr lang="en-US" dirty="0" smtClean="0"/>
              <a:t>Everything must be manually specified</a:t>
            </a:r>
          </a:p>
          <a:p>
            <a:pPr lvl="1"/>
            <a:r>
              <a:rPr lang="en-US" dirty="0" smtClean="0"/>
              <a:t>Create the title page separately then apply to main document using \input{./title}</a:t>
            </a:r>
          </a:p>
          <a:p>
            <a:pPr lvl="1"/>
            <a:r>
              <a:rPr lang="en-US" dirty="0" smtClean="0"/>
              <a:t>Must use same class file</a:t>
            </a:r>
          </a:p>
          <a:p>
            <a:r>
              <a:rPr lang="en-US" dirty="0" smtClean="0"/>
              <a:t>Title Environment</a:t>
            </a:r>
          </a:p>
          <a:p>
            <a:pPr lvl="1"/>
            <a:r>
              <a:rPr lang="en-US" dirty="0" smtClean="0"/>
              <a:t>\begin{</a:t>
            </a:r>
            <a:r>
              <a:rPr lang="en-US" dirty="0" err="1" smtClean="0"/>
              <a:t>titlepage</a:t>
            </a:r>
            <a:r>
              <a:rPr lang="en-US" dirty="0" smtClean="0"/>
              <a:t>}</a:t>
            </a:r>
          </a:p>
          <a:p>
            <a:pPr lvl="1"/>
            <a:r>
              <a:rPr lang="en-US" dirty="0" smtClean="0"/>
              <a:t>\end{</a:t>
            </a:r>
            <a:r>
              <a:rPr lang="en-US" dirty="0" err="1" smtClean="0"/>
              <a:t>titlepage</a:t>
            </a:r>
            <a:r>
              <a:rPr lang="en-US" dirty="0" smtClean="0"/>
              <a:t>}</a:t>
            </a:r>
            <a:endParaRPr lang="en-US" dirty="0"/>
          </a:p>
        </p:txBody>
      </p:sp>
    </p:spTree>
    <p:extLst>
      <p:ext uri="{BB962C8B-B14F-4D97-AF65-F5344CB8AC3E}">
        <p14:creationId xmlns:p14="http://schemas.microsoft.com/office/powerpoint/2010/main" val="18214382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a:t>
            </a:r>
            <a:endParaRPr lang="en-US" dirty="0"/>
          </a:p>
        </p:txBody>
      </p:sp>
      <p:sp>
        <p:nvSpPr>
          <p:cNvPr id="3" name="Content Placeholder 2"/>
          <p:cNvSpPr>
            <a:spLocks noGrp="1"/>
          </p:cNvSpPr>
          <p:nvPr>
            <p:ph sz="half" idx="1"/>
          </p:nvPr>
        </p:nvSpPr>
        <p:spPr/>
        <p:txBody>
          <a:bodyPr>
            <a:normAutofit fontScale="70000" lnSpcReduction="20000"/>
          </a:bodyPr>
          <a:lstStyle/>
          <a:p>
            <a:r>
              <a:rPr lang="en-US" sz="3400" dirty="0" smtClean="0"/>
              <a:t>Two-sided</a:t>
            </a:r>
          </a:p>
          <a:p>
            <a:endParaRPr lang="en-US" sz="3400" dirty="0"/>
          </a:p>
          <a:p>
            <a:r>
              <a:rPr lang="en-US" sz="3400" dirty="0"/>
              <a:t>Chapter and Section printed in </a:t>
            </a:r>
            <a:r>
              <a:rPr lang="en-US" sz="3400" dirty="0" smtClean="0"/>
              <a:t>header</a:t>
            </a:r>
          </a:p>
          <a:p>
            <a:endParaRPr lang="en-US" sz="3400" dirty="0"/>
          </a:p>
          <a:p>
            <a:r>
              <a:rPr lang="en-US" sz="3400" dirty="0"/>
              <a:t>Sections content using</a:t>
            </a:r>
          </a:p>
          <a:p>
            <a:pPr lvl="1"/>
            <a:r>
              <a:rPr lang="en-US" sz="3000" dirty="0"/>
              <a:t>\</a:t>
            </a:r>
            <a:r>
              <a:rPr lang="en-US" sz="3000" dirty="0" err="1"/>
              <a:t>frontmatter</a:t>
            </a:r>
            <a:endParaRPr lang="en-US" sz="3000" dirty="0"/>
          </a:p>
          <a:p>
            <a:pPr lvl="1"/>
            <a:r>
              <a:rPr lang="en-US" sz="3000" dirty="0"/>
              <a:t>\</a:t>
            </a:r>
            <a:r>
              <a:rPr lang="en-US" sz="3000" dirty="0" err="1"/>
              <a:t>mainmatter</a:t>
            </a:r>
            <a:endParaRPr lang="en-US" sz="3000" dirty="0"/>
          </a:p>
          <a:p>
            <a:pPr lvl="1"/>
            <a:r>
              <a:rPr lang="en-US" sz="3000" dirty="0"/>
              <a:t>\appendix</a:t>
            </a:r>
          </a:p>
          <a:p>
            <a:pPr lvl="1"/>
            <a:r>
              <a:rPr lang="en-US" sz="3000" dirty="0"/>
              <a:t>\</a:t>
            </a:r>
            <a:r>
              <a:rPr lang="en-US" sz="3000" dirty="0" err="1"/>
              <a:t>backmatter</a:t>
            </a:r>
            <a:endParaRPr lang="en-US" sz="3000" dirty="0"/>
          </a:p>
          <a:p>
            <a:pPr lvl="1"/>
            <a:endParaRPr lang="en-US" sz="700" dirty="0"/>
          </a:p>
        </p:txBody>
      </p:sp>
      <p:sp>
        <p:nvSpPr>
          <p:cNvPr id="4" name="Content Placeholder 3"/>
          <p:cNvSpPr>
            <a:spLocks noGrp="1"/>
          </p:cNvSpPr>
          <p:nvPr>
            <p:ph sz="half" idx="2"/>
          </p:nvPr>
        </p:nvSpPr>
        <p:spPr/>
        <p:txBody>
          <a:bodyPr>
            <a:normAutofit fontScale="70000" lnSpcReduction="20000"/>
          </a:bodyPr>
          <a:lstStyle/>
          <a:p>
            <a:r>
              <a:rPr lang="en-US" dirty="0"/>
              <a:t>\begin{document}</a:t>
            </a:r>
            <a:br>
              <a:rPr lang="en-US" dirty="0"/>
            </a:br>
            <a:r>
              <a:rPr lang="en-US" dirty="0"/>
              <a:t>\</a:t>
            </a:r>
            <a:r>
              <a:rPr lang="en-US" dirty="0" err="1"/>
              <a:t>frontmatter</a:t>
            </a:r>
            <a:r>
              <a:rPr lang="en-US" dirty="0"/>
              <a:t/>
            </a:r>
            <a:br>
              <a:rPr lang="en-US" dirty="0"/>
            </a:br>
            <a:r>
              <a:rPr lang="en-US" dirty="0"/>
              <a:t/>
            </a:r>
            <a:br>
              <a:rPr lang="en-US" dirty="0"/>
            </a:br>
            <a:r>
              <a:rPr lang="en-US" dirty="0"/>
              <a:t>\</a:t>
            </a:r>
            <a:r>
              <a:rPr lang="en-US" dirty="0" err="1"/>
              <a:t>maketitle</a:t>
            </a:r>
            <a:r>
              <a:rPr lang="en-US" dirty="0"/>
              <a:t/>
            </a:r>
            <a:br>
              <a:rPr lang="en-US" dirty="0"/>
            </a:br>
            <a:r>
              <a:rPr lang="en-US" dirty="0"/>
              <a:t/>
            </a:r>
            <a:br>
              <a:rPr lang="en-US" dirty="0"/>
            </a:br>
            <a:r>
              <a:rPr lang="en-US" dirty="0"/>
              <a:t>% Introductory chapters</a:t>
            </a:r>
            <a:br>
              <a:rPr lang="en-US" dirty="0"/>
            </a:br>
            <a:r>
              <a:rPr lang="en-US" dirty="0"/>
              <a:t>\chapter{Preface}</a:t>
            </a:r>
            <a:br>
              <a:rPr lang="en-US" dirty="0"/>
            </a:br>
            <a:r>
              <a:rPr lang="en-US" dirty="0"/>
              <a:t>% ...</a:t>
            </a:r>
            <a:br>
              <a:rPr lang="en-US" dirty="0"/>
            </a:br>
            <a:r>
              <a:rPr lang="en-US" dirty="0"/>
              <a:t/>
            </a:r>
            <a:br>
              <a:rPr lang="en-US" dirty="0"/>
            </a:br>
            <a:r>
              <a:rPr lang="en-US" dirty="0"/>
              <a:t>\</a:t>
            </a:r>
            <a:r>
              <a:rPr lang="en-US" dirty="0" err="1"/>
              <a:t>mainmatter</a:t>
            </a:r>
            <a:r>
              <a:rPr lang="en-US" dirty="0"/>
              <a:t/>
            </a:r>
            <a:br>
              <a:rPr lang="en-US" dirty="0"/>
            </a:br>
            <a:r>
              <a:rPr lang="en-US" dirty="0"/>
              <a:t>\chapter{First chapter}</a:t>
            </a:r>
            <a:br>
              <a:rPr lang="en-US" dirty="0"/>
            </a:br>
            <a:r>
              <a:rPr lang="en-US" dirty="0"/>
              <a:t>% ...</a:t>
            </a:r>
            <a:br>
              <a:rPr lang="en-US" dirty="0"/>
            </a:br>
            <a:r>
              <a:rPr lang="en-US" dirty="0"/>
              <a:t/>
            </a:r>
            <a:br>
              <a:rPr lang="en-US" dirty="0"/>
            </a:br>
            <a:r>
              <a:rPr lang="en-US" dirty="0"/>
              <a:t>\appendix</a:t>
            </a:r>
            <a:br>
              <a:rPr lang="en-US" dirty="0"/>
            </a:br>
            <a:r>
              <a:rPr lang="en-US" dirty="0"/>
              <a:t>\chapter{First Appendix}</a:t>
            </a:r>
            <a:br>
              <a:rPr lang="en-US" dirty="0"/>
            </a:br>
            <a:r>
              <a:rPr lang="en-US" dirty="0"/>
              <a:t/>
            </a:r>
            <a:br>
              <a:rPr lang="en-US" dirty="0"/>
            </a:br>
            <a:r>
              <a:rPr lang="en-US" dirty="0"/>
              <a:t>\</a:t>
            </a:r>
            <a:r>
              <a:rPr lang="en-US" dirty="0" err="1"/>
              <a:t>backmatter</a:t>
            </a:r>
            <a:r>
              <a:rPr lang="en-US" dirty="0"/>
              <a:t/>
            </a:r>
            <a:br>
              <a:rPr lang="en-US" dirty="0"/>
            </a:br>
            <a:r>
              <a:rPr lang="en-US" dirty="0"/>
              <a:t>\chapter{Last note}</a:t>
            </a:r>
          </a:p>
          <a:p>
            <a:endParaRPr lang="en-US" dirty="0"/>
          </a:p>
          <a:p>
            <a:endParaRPr lang="en-US" dirty="0"/>
          </a:p>
          <a:p>
            <a:endParaRPr lang="en-US" dirty="0"/>
          </a:p>
        </p:txBody>
      </p:sp>
    </p:spTree>
    <p:extLst>
      <p:ext uri="{BB962C8B-B14F-4D97-AF65-F5344CB8AC3E}">
        <p14:creationId xmlns:p14="http://schemas.microsoft.com/office/powerpoint/2010/main" val="17080795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Hyperlinking the PDF</a:t>
            </a:r>
            <a:endParaRPr lang="en-US" dirty="0"/>
          </a:p>
        </p:txBody>
      </p:sp>
      <p:sp>
        <p:nvSpPr>
          <p:cNvPr id="3" name="Content Placeholder 2"/>
          <p:cNvSpPr>
            <a:spLocks noGrp="1"/>
          </p:cNvSpPr>
          <p:nvPr>
            <p:ph idx="1"/>
          </p:nvPr>
        </p:nvSpPr>
        <p:spPr/>
        <p:txBody>
          <a:bodyPr/>
          <a:lstStyle/>
          <a:p>
            <a:r>
              <a:rPr lang="en-US" dirty="0" smtClean="0"/>
              <a:t>Package </a:t>
            </a:r>
            <a:r>
              <a:rPr lang="en-US" dirty="0" smtClean="0">
                <a:hlinkClick r:id="rId3"/>
              </a:rPr>
              <a:t>hyperref</a:t>
            </a:r>
            <a:endParaRPr lang="en-US" dirty="0" smtClean="0"/>
          </a:p>
          <a:p>
            <a:pPr lvl="1"/>
            <a:r>
              <a:rPr lang="en-US" dirty="0" smtClean="0"/>
              <a:t>Somewhat temperamental, add as the last \</a:t>
            </a:r>
            <a:r>
              <a:rPr lang="en-US" dirty="0" err="1" smtClean="0"/>
              <a:t>usepackage</a:t>
            </a:r>
            <a:endParaRPr lang="en-US" dirty="0" smtClean="0"/>
          </a:p>
          <a:p>
            <a:pPr lvl="1"/>
            <a:r>
              <a:rPr lang="en-US" dirty="0" smtClean="0">
                <a:sym typeface="Wingdings" panose="05000000000000000000" pitchFamily="2" charset="2"/>
              </a:rPr>
              <a:t>Enormous number of </a:t>
            </a:r>
            <a:r>
              <a:rPr lang="en-US" dirty="0" smtClean="0">
                <a:sym typeface="Wingdings" panose="05000000000000000000" pitchFamily="2" charset="2"/>
                <a:hlinkClick r:id="rId4"/>
              </a:rPr>
              <a:t>options</a:t>
            </a:r>
            <a:endParaRPr lang="en-US" dirty="0" smtClean="0">
              <a:sym typeface="Wingdings" panose="05000000000000000000" pitchFamily="2" charset="2"/>
            </a:endParaRPr>
          </a:p>
          <a:p>
            <a:pPr lvl="1"/>
            <a:endParaRPr lang="en-US" dirty="0">
              <a:sym typeface="Wingdings" panose="05000000000000000000" pitchFamily="2" charset="2"/>
            </a:endParaRPr>
          </a:p>
          <a:p>
            <a:r>
              <a:rPr lang="en-US" dirty="0" smtClean="0">
                <a:sym typeface="Wingdings" panose="05000000000000000000" pitchFamily="2" charset="2"/>
              </a:rPr>
              <a:t>Once you add the package all \ref commands will be automatically hyperlinked to the corresponding \label</a:t>
            </a:r>
            <a:endParaRPr lang="en-US" dirty="0"/>
          </a:p>
        </p:txBody>
      </p:sp>
    </p:spTree>
    <p:extLst>
      <p:ext uri="{BB962C8B-B14F-4D97-AF65-F5344CB8AC3E}">
        <p14:creationId xmlns:p14="http://schemas.microsoft.com/office/powerpoint/2010/main" val="966597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WinEdt</a:t>
            </a:r>
            <a:r>
              <a:rPr lang="en-US" dirty="0" smtClean="0"/>
              <a:t> Layout</a:t>
            </a:r>
            <a:endParaRPr lang="en-US"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0364" t="9119" r="20411" b="31289"/>
          <a:stretch/>
        </p:blipFill>
        <p:spPr bwMode="auto">
          <a:xfrm>
            <a:off x="1752600" y="1524000"/>
            <a:ext cx="7121663" cy="484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5030" y="2286000"/>
            <a:ext cx="1676400" cy="923330"/>
          </a:xfrm>
          <a:prstGeom prst="rect">
            <a:avLst/>
          </a:prstGeom>
          <a:noFill/>
        </p:spPr>
        <p:txBody>
          <a:bodyPr wrap="square" rtlCol="0">
            <a:spAutoFit/>
          </a:bodyPr>
          <a:lstStyle/>
          <a:p>
            <a:r>
              <a:rPr lang="en-US" dirty="0" smtClean="0"/>
              <a:t>Compile (Saves at the same time)</a:t>
            </a:r>
            <a:endParaRPr lang="en-US" dirty="0"/>
          </a:p>
        </p:txBody>
      </p:sp>
      <p:sp>
        <p:nvSpPr>
          <p:cNvPr id="7" name="TextBox 6"/>
          <p:cNvSpPr txBox="1"/>
          <p:nvPr/>
        </p:nvSpPr>
        <p:spPr>
          <a:xfrm>
            <a:off x="215030" y="3803551"/>
            <a:ext cx="1676400" cy="369332"/>
          </a:xfrm>
          <a:prstGeom prst="rect">
            <a:avLst/>
          </a:prstGeom>
          <a:noFill/>
        </p:spPr>
        <p:txBody>
          <a:bodyPr wrap="square" rtlCol="0">
            <a:spAutoFit/>
          </a:bodyPr>
          <a:lstStyle/>
          <a:p>
            <a:r>
              <a:rPr lang="en-US" dirty="0" smtClean="0"/>
              <a:t>Files</a:t>
            </a:r>
            <a:endParaRPr lang="en-US" dirty="0"/>
          </a:p>
        </p:txBody>
      </p:sp>
      <p:sp>
        <p:nvSpPr>
          <p:cNvPr id="8" name="TextBox 7"/>
          <p:cNvSpPr txBox="1"/>
          <p:nvPr/>
        </p:nvSpPr>
        <p:spPr>
          <a:xfrm>
            <a:off x="215030" y="3394832"/>
            <a:ext cx="1676400" cy="369332"/>
          </a:xfrm>
          <a:prstGeom prst="rect">
            <a:avLst/>
          </a:prstGeom>
          <a:noFill/>
        </p:spPr>
        <p:txBody>
          <a:bodyPr wrap="square" rtlCol="0">
            <a:spAutoFit/>
          </a:bodyPr>
          <a:lstStyle/>
          <a:p>
            <a:r>
              <a:rPr lang="en-US" dirty="0" smtClean="0"/>
              <a:t>Hotkeys</a:t>
            </a:r>
            <a:endParaRPr lang="en-US" dirty="0"/>
          </a:p>
        </p:txBody>
      </p:sp>
      <p:sp>
        <p:nvSpPr>
          <p:cNvPr id="9" name="TextBox 8"/>
          <p:cNvSpPr txBox="1"/>
          <p:nvPr/>
        </p:nvSpPr>
        <p:spPr>
          <a:xfrm>
            <a:off x="215030" y="4267200"/>
            <a:ext cx="1676400" cy="369332"/>
          </a:xfrm>
          <a:prstGeom prst="rect">
            <a:avLst/>
          </a:prstGeom>
          <a:noFill/>
        </p:spPr>
        <p:txBody>
          <a:bodyPr wrap="square" rtlCol="0">
            <a:spAutoFit/>
          </a:bodyPr>
          <a:lstStyle/>
          <a:p>
            <a:r>
              <a:rPr lang="en-US" dirty="0" smtClean="0"/>
              <a:t>Document</a:t>
            </a:r>
            <a:endParaRPr lang="en-US" dirty="0"/>
          </a:p>
        </p:txBody>
      </p:sp>
      <p:sp>
        <p:nvSpPr>
          <p:cNvPr id="10" name="TextBox 9"/>
          <p:cNvSpPr txBox="1"/>
          <p:nvPr/>
        </p:nvSpPr>
        <p:spPr>
          <a:xfrm>
            <a:off x="215030" y="4997709"/>
            <a:ext cx="1676400" cy="369332"/>
          </a:xfrm>
          <a:prstGeom prst="rect">
            <a:avLst/>
          </a:prstGeom>
          <a:noFill/>
        </p:spPr>
        <p:txBody>
          <a:bodyPr wrap="square" rtlCol="0">
            <a:spAutoFit/>
          </a:bodyPr>
          <a:lstStyle/>
          <a:p>
            <a:r>
              <a:rPr lang="en-US" dirty="0" smtClean="0"/>
              <a:t>Log file</a:t>
            </a:r>
            <a:endParaRPr lang="en-US" dirty="0"/>
          </a:p>
        </p:txBody>
      </p:sp>
      <p:sp>
        <p:nvSpPr>
          <p:cNvPr id="11" name="TextBox 10"/>
          <p:cNvSpPr txBox="1"/>
          <p:nvPr/>
        </p:nvSpPr>
        <p:spPr>
          <a:xfrm>
            <a:off x="215030" y="5334000"/>
            <a:ext cx="1676400" cy="369332"/>
          </a:xfrm>
          <a:prstGeom prst="rect">
            <a:avLst/>
          </a:prstGeom>
          <a:noFill/>
        </p:spPr>
        <p:txBody>
          <a:bodyPr wrap="square" rtlCol="0">
            <a:spAutoFit/>
          </a:bodyPr>
          <a:lstStyle/>
          <a:p>
            <a:r>
              <a:rPr lang="en-US" dirty="0" smtClean="0">
                <a:solidFill>
                  <a:schemeClr val="accent3">
                    <a:lumMod val="40000"/>
                    <a:lumOff val="60000"/>
                  </a:schemeClr>
                </a:solidFill>
              </a:rPr>
              <a:t>Stop Compile</a:t>
            </a:r>
            <a:endParaRPr lang="en-US" dirty="0">
              <a:solidFill>
                <a:schemeClr val="accent3">
                  <a:lumMod val="40000"/>
                  <a:lumOff val="60000"/>
                </a:schemeClr>
              </a:solidFill>
            </a:endParaRPr>
          </a:p>
        </p:txBody>
      </p:sp>
      <p:cxnSp>
        <p:nvCxnSpPr>
          <p:cNvPr id="6" name="Straight Arrow Connector 5"/>
          <p:cNvCxnSpPr/>
          <p:nvPr/>
        </p:nvCxnSpPr>
        <p:spPr>
          <a:xfrm flipV="1">
            <a:off x="1752600" y="2286001"/>
            <a:ext cx="1828800" cy="461664"/>
          </a:xfrm>
          <a:prstGeom prst="straightConnector1">
            <a:avLst/>
          </a:prstGeom>
          <a:ln w="76200">
            <a:tailEnd type="arrow"/>
          </a:ln>
        </p:spPr>
        <p:style>
          <a:lnRef idx="1">
            <a:schemeClr val="accent3"/>
          </a:lnRef>
          <a:fillRef idx="0">
            <a:schemeClr val="accent3"/>
          </a:fillRef>
          <a:effectRef idx="0">
            <a:schemeClr val="accent3"/>
          </a:effectRef>
          <a:fontRef idx="minor">
            <a:schemeClr val="tx1"/>
          </a:fontRef>
        </p:style>
      </p:cxnSp>
      <p:cxnSp>
        <p:nvCxnSpPr>
          <p:cNvPr id="15" name="Straight Arrow Connector 14"/>
          <p:cNvCxnSpPr/>
          <p:nvPr/>
        </p:nvCxnSpPr>
        <p:spPr>
          <a:xfrm flipV="1">
            <a:off x="1210327" y="2971800"/>
            <a:ext cx="681103" cy="598975"/>
          </a:xfrm>
          <a:prstGeom prst="straightConnector1">
            <a:avLst/>
          </a:prstGeom>
          <a:ln w="76200">
            <a:tailEnd type="arrow"/>
          </a:ln>
        </p:spPr>
        <p:style>
          <a:lnRef idx="1">
            <a:schemeClr val="accent3"/>
          </a:lnRef>
          <a:fillRef idx="0">
            <a:schemeClr val="accent3"/>
          </a:fillRef>
          <a:effectRef idx="0">
            <a:schemeClr val="accent3"/>
          </a:effectRef>
          <a:fontRef idx="minor">
            <a:schemeClr val="tx1"/>
          </a:fontRef>
        </p:style>
      </p:cxnSp>
      <p:cxnSp>
        <p:nvCxnSpPr>
          <p:cNvPr id="16" name="Straight Arrow Connector 15"/>
          <p:cNvCxnSpPr/>
          <p:nvPr/>
        </p:nvCxnSpPr>
        <p:spPr>
          <a:xfrm flipV="1">
            <a:off x="977030" y="3124200"/>
            <a:ext cx="1842370" cy="864018"/>
          </a:xfrm>
          <a:prstGeom prst="straightConnector1">
            <a:avLst/>
          </a:prstGeom>
          <a:ln w="76200">
            <a:tailEnd type="arrow"/>
          </a:ln>
        </p:spPr>
        <p:style>
          <a:lnRef idx="1">
            <a:schemeClr val="accent3"/>
          </a:lnRef>
          <a:fillRef idx="0">
            <a:schemeClr val="accent3"/>
          </a:fillRef>
          <a:effectRef idx="0">
            <a:schemeClr val="accent3"/>
          </a:effectRef>
          <a:fontRef idx="minor">
            <a:schemeClr val="tx1"/>
          </a:fontRef>
        </p:style>
      </p:cxnSp>
      <p:cxnSp>
        <p:nvCxnSpPr>
          <p:cNvPr id="17" name="Straight Arrow Connector 16"/>
          <p:cNvCxnSpPr>
            <a:stCxn id="27" idx="3"/>
          </p:cNvCxnSpPr>
          <p:nvPr/>
        </p:nvCxnSpPr>
        <p:spPr>
          <a:xfrm flipV="1">
            <a:off x="1891430" y="4302076"/>
            <a:ext cx="775570" cy="498524"/>
          </a:xfrm>
          <a:prstGeom prst="straightConnector1">
            <a:avLst/>
          </a:prstGeom>
          <a:ln w="76200">
            <a:tailEnd type="arrow"/>
          </a:ln>
        </p:spPr>
        <p:style>
          <a:lnRef idx="1">
            <a:schemeClr val="accent3"/>
          </a:lnRef>
          <a:fillRef idx="0">
            <a:schemeClr val="accent3"/>
          </a:fillRef>
          <a:effectRef idx="0">
            <a:schemeClr val="accent3"/>
          </a:effectRef>
          <a:fontRef idx="minor">
            <a:schemeClr val="tx1"/>
          </a:fontRef>
        </p:style>
      </p:cxnSp>
      <p:cxnSp>
        <p:nvCxnSpPr>
          <p:cNvPr id="18" name="Straight Arrow Connector 17"/>
          <p:cNvCxnSpPr/>
          <p:nvPr/>
        </p:nvCxnSpPr>
        <p:spPr>
          <a:xfrm flipV="1">
            <a:off x="1210327" y="5169932"/>
            <a:ext cx="542273" cy="12443"/>
          </a:xfrm>
          <a:prstGeom prst="straightConnector1">
            <a:avLst/>
          </a:prstGeom>
          <a:ln w="76200">
            <a:tailEnd type="arrow"/>
          </a:ln>
        </p:spPr>
        <p:style>
          <a:lnRef idx="1">
            <a:schemeClr val="accent3"/>
          </a:lnRef>
          <a:fillRef idx="0">
            <a:schemeClr val="accent3"/>
          </a:fillRef>
          <a:effectRef idx="0">
            <a:schemeClr val="accent3"/>
          </a:effectRef>
          <a:fontRef idx="minor">
            <a:schemeClr val="tx1"/>
          </a:fontRef>
        </p:style>
      </p:cxnSp>
      <p:cxnSp>
        <p:nvCxnSpPr>
          <p:cNvPr id="19" name="Straight Arrow Connector 18"/>
          <p:cNvCxnSpPr/>
          <p:nvPr/>
        </p:nvCxnSpPr>
        <p:spPr>
          <a:xfrm flipV="1">
            <a:off x="1295400" y="6248400"/>
            <a:ext cx="2590800" cy="125260"/>
          </a:xfrm>
          <a:prstGeom prst="straightConnector1">
            <a:avLst/>
          </a:prstGeom>
          <a:ln w="76200">
            <a:tailEnd type="arrow"/>
          </a:ln>
        </p:spPr>
        <p:style>
          <a:lnRef idx="1">
            <a:schemeClr val="accent3"/>
          </a:lnRef>
          <a:fillRef idx="0">
            <a:schemeClr val="accent3"/>
          </a:fillRef>
          <a:effectRef idx="0">
            <a:schemeClr val="accent3"/>
          </a:effectRef>
          <a:fontRef idx="minor">
            <a:schemeClr val="tx1"/>
          </a:fontRef>
        </p:style>
      </p:cxnSp>
      <p:sp>
        <p:nvSpPr>
          <p:cNvPr id="27" name="TextBox 26"/>
          <p:cNvSpPr txBox="1"/>
          <p:nvPr/>
        </p:nvSpPr>
        <p:spPr>
          <a:xfrm>
            <a:off x="215030" y="4615934"/>
            <a:ext cx="1676400" cy="369332"/>
          </a:xfrm>
          <a:prstGeom prst="rect">
            <a:avLst/>
          </a:prstGeom>
          <a:noFill/>
        </p:spPr>
        <p:txBody>
          <a:bodyPr wrap="square" rtlCol="0">
            <a:spAutoFit/>
          </a:bodyPr>
          <a:lstStyle/>
          <a:p>
            <a:r>
              <a:rPr lang="en-US" dirty="0" smtClean="0">
                <a:solidFill>
                  <a:schemeClr val="accent3">
                    <a:lumMod val="40000"/>
                    <a:lumOff val="60000"/>
                  </a:schemeClr>
                </a:solidFill>
              </a:rPr>
              <a:t>Line Numbers</a:t>
            </a:r>
            <a:endParaRPr lang="en-US" dirty="0">
              <a:solidFill>
                <a:schemeClr val="accent3">
                  <a:lumMod val="40000"/>
                  <a:lumOff val="60000"/>
                </a:schemeClr>
              </a:solidFill>
            </a:endParaRPr>
          </a:p>
        </p:txBody>
      </p:sp>
      <p:cxnSp>
        <p:nvCxnSpPr>
          <p:cNvPr id="30" name="Straight Arrow Connector 29"/>
          <p:cNvCxnSpPr/>
          <p:nvPr/>
        </p:nvCxnSpPr>
        <p:spPr>
          <a:xfrm flipV="1">
            <a:off x="1481463" y="3764164"/>
            <a:ext cx="1642737" cy="537912"/>
          </a:xfrm>
          <a:prstGeom prst="straightConnector1">
            <a:avLst/>
          </a:prstGeom>
          <a:ln w="76200">
            <a:tailEnd type="arrow"/>
          </a:ln>
        </p:spPr>
        <p:style>
          <a:lnRef idx="1">
            <a:schemeClr val="accent3"/>
          </a:lnRef>
          <a:fillRef idx="0">
            <a:schemeClr val="accent3"/>
          </a:fillRef>
          <a:effectRef idx="0">
            <a:schemeClr val="accent3"/>
          </a:effectRef>
          <a:fontRef idx="minor">
            <a:schemeClr val="tx1"/>
          </a:fontRef>
        </p:style>
      </p:cxnSp>
      <p:sp>
        <p:nvSpPr>
          <p:cNvPr id="34" name="TextBox 33"/>
          <p:cNvSpPr txBox="1"/>
          <p:nvPr/>
        </p:nvSpPr>
        <p:spPr>
          <a:xfrm>
            <a:off x="215030" y="5925234"/>
            <a:ext cx="1676400" cy="646331"/>
          </a:xfrm>
          <a:prstGeom prst="rect">
            <a:avLst/>
          </a:prstGeom>
          <a:noFill/>
        </p:spPr>
        <p:txBody>
          <a:bodyPr wrap="square" rtlCol="0">
            <a:spAutoFit/>
          </a:bodyPr>
          <a:lstStyle/>
          <a:p>
            <a:r>
              <a:rPr lang="en-US" dirty="0" smtClean="0">
                <a:solidFill>
                  <a:schemeClr val="accent3">
                    <a:lumMod val="40000"/>
                    <a:lumOff val="60000"/>
                  </a:schemeClr>
                </a:solidFill>
              </a:rPr>
              <a:t>Option Toggles</a:t>
            </a:r>
            <a:endParaRPr lang="en-US" dirty="0">
              <a:solidFill>
                <a:schemeClr val="accent3">
                  <a:lumMod val="40000"/>
                  <a:lumOff val="60000"/>
                </a:schemeClr>
              </a:solidFill>
            </a:endParaRPr>
          </a:p>
        </p:txBody>
      </p:sp>
      <p:cxnSp>
        <p:nvCxnSpPr>
          <p:cNvPr id="36" name="Straight Arrow Connector 35"/>
          <p:cNvCxnSpPr/>
          <p:nvPr/>
        </p:nvCxnSpPr>
        <p:spPr>
          <a:xfrm flipV="1">
            <a:off x="1793699" y="4985266"/>
            <a:ext cx="485516" cy="545844"/>
          </a:xfrm>
          <a:prstGeom prst="straightConnector1">
            <a:avLst/>
          </a:prstGeom>
          <a:ln w="76200">
            <a:tailEnd type="arrow"/>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8737988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Tracking Changes</a:t>
            </a:r>
            <a:endParaRPr lang="en-US" dirty="0"/>
          </a:p>
        </p:txBody>
      </p:sp>
      <p:sp>
        <p:nvSpPr>
          <p:cNvPr id="5" name="Content Placeholder 4"/>
          <p:cNvSpPr>
            <a:spLocks noGrp="1"/>
          </p:cNvSpPr>
          <p:nvPr>
            <p:ph idx="1"/>
          </p:nvPr>
        </p:nvSpPr>
        <p:spPr>
          <a:xfrm>
            <a:off x="457200" y="1646236"/>
            <a:ext cx="8229600" cy="5211764"/>
          </a:xfrm>
        </p:spPr>
        <p:txBody>
          <a:bodyPr>
            <a:normAutofit fontScale="92500"/>
          </a:bodyPr>
          <a:lstStyle/>
          <a:p>
            <a:r>
              <a:rPr lang="en-US" dirty="0" smtClean="0"/>
              <a:t>Latex does a horrible job of this!</a:t>
            </a:r>
          </a:p>
          <a:p>
            <a:pPr marL="0" indent="0">
              <a:buNone/>
            </a:pPr>
            <a:endParaRPr lang="en-US" sz="1700" dirty="0" smtClean="0"/>
          </a:p>
          <a:p>
            <a:r>
              <a:rPr lang="en-US" dirty="0" smtClean="0">
                <a:hlinkClick r:id="rId3"/>
              </a:rPr>
              <a:t>trackchanges</a:t>
            </a:r>
            <a:r>
              <a:rPr lang="en-US" dirty="0" smtClean="0"/>
              <a:t> package</a:t>
            </a:r>
            <a:r>
              <a:rPr lang="en-US" dirty="0"/>
              <a:t> </a:t>
            </a:r>
            <a:r>
              <a:rPr lang="en-US" dirty="0" smtClean="0"/>
              <a:t>tries to imitate word</a:t>
            </a:r>
          </a:p>
          <a:p>
            <a:pPr lvl="1"/>
            <a:r>
              <a:rPr lang="en-US" dirty="0" smtClean="0"/>
              <a:t>No utility to click through and accept/reject changes</a:t>
            </a:r>
          </a:p>
          <a:p>
            <a:pPr lvl="1"/>
            <a:r>
              <a:rPr lang="en-US" dirty="0" smtClean="0"/>
              <a:t>\</a:t>
            </a:r>
            <a:r>
              <a:rPr lang="en-US" dirty="0" err="1" smtClean="0"/>
              <a:t>usepackage</a:t>
            </a:r>
            <a:r>
              <a:rPr lang="en-US" dirty="0" smtClean="0"/>
              <a:t>[</a:t>
            </a:r>
            <a:r>
              <a:rPr lang="en-US" dirty="0" err="1" smtClean="0"/>
              <a:t>compileoption</a:t>
            </a:r>
            <a:r>
              <a:rPr lang="en-US" dirty="0" smtClean="0"/>
              <a:t>]{trackchanges}</a:t>
            </a:r>
          </a:p>
          <a:p>
            <a:pPr lvl="1"/>
            <a:endParaRPr lang="en-US" sz="1900" dirty="0"/>
          </a:p>
          <a:p>
            <a:r>
              <a:rPr lang="en-US" dirty="0" smtClean="0"/>
              <a:t>Can change how the file is compiled</a:t>
            </a:r>
          </a:p>
          <a:p>
            <a:pPr lvl="1"/>
            <a:r>
              <a:rPr lang="en-US" dirty="0" err="1" smtClean="0"/>
              <a:t>finalold</a:t>
            </a:r>
            <a:r>
              <a:rPr lang="en-US" dirty="0" smtClean="0"/>
              <a:t>: clean version, all changes rejected</a:t>
            </a:r>
          </a:p>
          <a:p>
            <a:pPr lvl="1"/>
            <a:r>
              <a:rPr lang="en-US" dirty="0" err="1" smtClean="0"/>
              <a:t>finalnew</a:t>
            </a:r>
            <a:r>
              <a:rPr lang="en-US" dirty="0" smtClean="0"/>
              <a:t>: clean version, all changed accepted</a:t>
            </a:r>
          </a:p>
          <a:p>
            <a:pPr lvl="1"/>
            <a:r>
              <a:rPr lang="en-US" dirty="0" smtClean="0"/>
              <a:t>footnotes: </a:t>
            </a:r>
            <a:r>
              <a:rPr lang="en-US" dirty="0" err="1" smtClean="0"/>
              <a:t>commens</a:t>
            </a:r>
            <a:r>
              <a:rPr lang="en-US" dirty="0" smtClean="0"/>
              <a:t> and deletions in footnote</a:t>
            </a:r>
          </a:p>
          <a:p>
            <a:pPr lvl="1"/>
            <a:r>
              <a:rPr lang="en-US" dirty="0" smtClean="0"/>
              <a:t>margins: comments in the margins, all other inline</a:t>
            </a:r>
          </a:p>
          <a:p>
            <a:pPr lvl="1"/>
            <a:r>
              <a:rPr lang="en-US" dirty="0" smtClean="0"/>
              <a:t>inline: all edits are inline</a:t>
            </a:r>
          </a:p>
          <a:p>
            <a:pPr lvl="1"/>
            <a:endParaRPr lang="en-US" sz="1900" dirty="0" smtClean="0"/>
          </a:p>
        </p:txBody>
      </p:sp>
    </p:spTree>
    <p:extLst>
      <p:ext uri="{BB962C8B-B14F-4D97-AF65-F5344CB8AC3E}">
        <p14:creationId xmlns:p14="http://schemas.microsoft.com/office/powerpoint/2010/main" val="3405209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Tracking Changes</a:t>
            </a:r>
            <a:endParaRPr lang="en-US" dirty="0"/>
          </a:p>
        </p:txBody>
      </p:sp>
      <p:sp>
        <p:nvSpPr>
          <p:cNvPr id="5" name="Content Placeholder 4"/>
          <p:cNvSpPr>
            <a:spLocks noGrp="1"/>
          </p:cNvSpPr>
          <p:nvPr>
            <p:ph idx="1"/>
          </p:nvPr>
        </p:nvSpPr>
        <p:spPr>
          <a:xfrm>
            <a:off x="457200" y="1646236"/>
            <a:ext cx="8229600" cy="5211764"/>
          </a:xfrm>
        </p:spPr>
        <p:txBody>
          <a:bodyPr>
            <a:normAutofit/>
          </a:bodyPr>
          <a:lstStyle/>
          <a:p>
            <a:r>
              <a:rPr lang="en-US" dirty="0" smtClean="0"/>
              <a:t>Can specify multiple editors in the preamble</a:t>
            </a:r>
          </a:p>
          <a:p>
            <a:pPr lvl="1"/>
            <a:r>
              <a:rPr lang="en-US" dirty="0" smtClean="0"/>
              <a:t>\</a:t>
            </a:r>
            <a:r>
              <a:rPr lang="en-US" dirty="0" err="1" smtClean="0"/>
              <a:t>addeditor</a:t>
            </a:r>
            <a:r>
              <a:rPr lang="en-US" dirty="0" smtClean="0"/>
              <a:t>{name}</a:t>
            </a:r>
          </a:p>
          <a:p>
            <a:pPr lvl="1"/>
            <a:endParaRPr lang="en-US" sz="2200" dirty="0" smtClean="0"/>
          </a:p>
          <a:p>
            <a:r>
              <a:rPr lang="en-US" dirty="0" smtClean="0"/>
              <a:t>To track changes</a:t>
            </a:r>
          </a:p>
          <a:p>
            <a:pPr lvl="1"/>
            <a:r>
              <a:rPr lang="en-US" dirty="0" smtClean="0"/>
              <a:t>\note[editor]{The Note}</a:t>
            </a:r>
          </a:p>
          <a:p>
            <a:pPr lvl="1"/>
            <a:r>
              <a:rPr lang="en-US" dirty="0" smtClean="0"/>
              <a:t>\add[editor]{Text to add}</a:t>
            </a:r>
          </a:p>
          <a:p>
            <a:pPr lvl="1"/>
            <a:r>
              <a:rPr lang="en-US" dirty="0" smtClean="0"/>
              <a:t>\remove[editor]{text to remove}</a:t>
            </a:r>
          </a:p>
          <a:p>
            <a:pPr lvl="1"/>
            <a:r>
              <a:rPr lang="en-US" dirty="0" smtClean="0"/>
              <a:t>\change[editor]{text to remove}{text to add}</a:t>
            </a:r>
          </a:p>
        </p:txBody>
      </p:sp>
    </p:spTree>
    <p:extLst>
      <p:ext uri="{BB962C8B-B14F-4D97-AF65-F5344CB8AC3E}">
        <p14:creationId xmlns:p14="http://schemas.microsoft.com/office/powerpoint/2010/main" val="15065250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Bibliography</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94744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Bibliography in Doc</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Bibliography Environment</a:t>
            </a:r>
          </a:p>
          <a:p>
            <a:pPr lvl="1"/>
            <a:r>
              <a:rPr lang="en-US" sz="2300" dirty="0" smtClean="0"/>
              <a:t>\begin{</a:t>
            </a:r>
            <a:r>
              <a:rPr lang="en-US" sz="2300" dirty="0" err="1" smtClean="0"/>
              <a:t>thebibliography</a:t>
            </a:r>
            <a:r>
              <a:rPr lang="en-US" sz="2300" dirty="0" smtClean="0"/>
              <a:t>}{99} … \end{</a:t>
            </a:r>
            <a:r>
              <a:rPr lang="en-US" sz="2300" dirty="0" err="1" smtClean="0"/>
              <a:t>thebibliography</a:t>
            </a:r>
            <a:r>
              <a:rPr lang="en-US" sz="2300" dirty="0" smtClean="0"/>
              <a:t>}</a:t>
            </a:r>
          </a:p>
          <a:p>
            <a:pPr lvl="1"/>
            <a:r>
              <a:rPr lang="en-US" sz="2300" dirty="0" smtClean="0"/>
              <a:t>\</a:t>
            </a:r>
            <a:r>
              <a:rPr lang="en-US" sz="2300" dirty="0" err="1" smtClean="0"/>
              <a:t>bibitem</a:t>
            </a:r>
            <a:r>
              <a:rPr lang="en-US" sz="2300" dirty="0" smtClean="0"/>
              <a:t>{label} entry</a:t>
            </a:r>
          </a:p>
          <a:p>
            <a:pPr lvl="1"/>
            <a:endParaRPr lang="en-US" sz="2300" dirty="0"/>
          </a:p>
          <a:p>
            <a:r>
              <a:rPr lang="en-US" sz="2900" dirty="0" smtClean="0"/>
              <a:t>Example</a:t>
            </a:r>
          </a:p>
          <a:p>
            <a:pPr lvl="1"/>
            <a:r>
              <a:rPr lang="en-US" sz="2300" dirty="0" smtClean="0"/>
              <a:t>\</a:t>
            </a:r>
            <a:r>
              <a:rPr lang="en-US" sz="2300" dirty="0" err="1" smtClean="0"/>
              <a:t>bibitem</a:t>
            </a:r>
            <a:r>
              <a:rPr lang="en-US" sz="2300" dirty="0" smtClean="0"/>
              <a:t>{Author2014} </a:t>
            </a:r>
            <a:r>
              <a:rPr lang="en-US" sz="2300" dirty="0" err="1" smtClean="0"/>
              <a:t>Author,First</a:t>
            </a:r>
            <a:r>
              <a:rPr lang="en-US" sz="2300" dirty="0" smtClean="0"/>
              <a:t>. (2014) Title. \</a:t>
            </a:r>
            <a:r>
              <a:rPr lang="en-US" sz="2300" dirty="0" err="1" smtClean="0"/>
              <a:t>emph</a:t>
            </a:r>
            <a:r>
              <a:rPr lang="en-US" sz="2300" dirty="0" smtClean="0"/>
              <a:t>{Journal} \</a:t>
            </a:r>
            <a:r>
              <a:rPr lang="en-US" sz="2300" dirty="0" err="1" smtClean="0"/>
              <a:t>textbf</a:t>
            </a:r>
            <a:r>
              <a:rPr lang="en-US" sz="2300" dirty="0" smtClean="0"/>
              <a:t>{Volume(Issue)}:page</a:t>
            </a:r>
          </a:p>
          <a:p>
            <a:pPr lvl="1"/>
            <a:endParaRPr lang="en-US" sz="2300" dirty="0"/>
          </a:p>
          <a:p>
            <a:r>
              <a:rPr lang="en-US" dirty="0" smtClean="0"/>
              <a:t>To cite in the document</a:t>
            </a:r>
          </a:p>
          <a:p>
            <a:pPr lvl="1"/>
            <a:r>
              <a:rPr lang="en-US" dirty="0" smtClean="0"/>
              <a:t>\cite{</a:t>
            </a:r>
            <a:r>
              <a:rPr lang="en-US" dirty="0" err="1" smtClean="0"/>
              <a:t>label,label,label</a:t>
            </a:r>
            <a:r>
              <a:rPr lang="en-US" dirty="0" smtClean="0"/>
              <a:t>}</a:t>
            </a:r>
          </a:p>
          <a:p>
            <a:pPr lvl="1"/>
            <a:r>
              <a:rPr lang="en-US" dirty="0" smtClean="0"/>
              <a:t>Typing \cite{} will pull up a list of available refs</a:t>
            </a:r>
          </a:p>
          <a:p>
            <a:pPr lvl="1"/>
            <a:r>
              <a:rPr lang="en-US" dirty="0" smtClean="0"/>
              <a:t>Note that latex isn’t smart about arranging multiple numbered citations so you may end up with [6,2,12]</a:t>
            </a:r>
            <a:endParaRPr lang="en-US" dirty="0"/>
          </a:p>
        </p:txBody>
      </p:sp>
    </p:spTree>
    <p:extLst>
      <p:ext uri="{BB962C8B-B14F-4D97-AF65-F5344CB8AC3E}">
        <p14:creationId xmlns:p14="http://schemas.microsoft.com/office/powerpoint/2010/main" val="34280501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Bibtex</a:t>
            </a:r>
            <a:r>
              <a:rPr lang="en-US" dirty="0" smtClean="0"/>
              <a:t> File</a:t>
            </a:r>
            <a:endParaRPr lang="en-US" dirty="0"/>
          </a:p>
        </p:txBody>
      </p:sp>
      <p:sp>
        <p:nvSpPr>
          <p:cNvPr id="3" name="Content Placeholder 2"/>
          <p:cNvSpPr>
            <a:spLocks noGrp="1"/>
          </p:cNvSpPr>
          <p:nvPr>
            <p:ph idx="1"/>
          </p:nvPr>
        </p:nvSpPr>
        <p:spPr/>
        <p:txBody>
          <a:bodyPr/>
          <a:lstStyle/>
          <a:p>
            <a:r>
              <a:rPr lang="en-US" dirty="0" smtClean="0"/>
              <a:t>To cite from an external </a:t>
            </a:r>
            <a:r>
              <a:rPr lang="en-US" dirty="0" err="1" smtClean="0"/>
              <a:t>Bibtex</a:t>
            </a:r>
            <a:r>
              <a:rPr lang="en-US" dirty="0" smtClean="0"/>
              <a:t> file requires two arguments</a:t>
            </a:r>
          </a:p>
          <a:p>
            <a:pPr lvl="1"/>
            <a:r>
              <a:rPr lang="en-US" dirty="0" smtClean="0"/>
              <a:t>\</a:t>
            </a:r>
            <a:r>
              <a:rPr lang="en-US" dirty="0" err="1" smtClean="0"/>
              <a:t>bibliographystyle</a:t>
            </a:r>
            <a:r>
              <a:rPr lang="en-US" dirty="0" smtClean="0"/>
              <a:t>{</a:t>
            </a:r>
            <a:r>
              <a:rPr lang="en-US" dirty="0" err="1" smtClean="0"/>
              <a:t>bibstyle</a:t>
            </a:r>
            <a:r>
              <a:rPr lang="en-US" dirty="0" smtClean="0"/>
              <a:t> file}</a:t>
            </a:r>
          </a:p>
          <a:p>
            <a:pPr lvl="1"/>
            <a:r>
              <a:rPr lang="en-US" dirty="0" smtClean="0"/>
              <a:t>\bibliography{bib file}</a:t>
            </a:r>
          </a:p>
          <a:p>
            <a:r>
              <a:rPr lang="en-US" dirty="0" smtClean="0"/>
              <a:t>Entries in </a:t>
            </a:r>
            <a:r>
              <a:rPr lang="en-US" dirty="0" err="1" smtClean="0"/>
              <a:t>bibtex</a:t>
            </a:r>
            <a:r>
              <a:rPr lang="en-US" dirty="0" smtClean="0"/>
              <a:t> file</a:t>
            </a:r>
          </a:p>
          <a:p>
            <a:pPr lvl="1"/>
            <a:r>
              <a:rPr lang="en-US" dirty="0" smtClean="0"/>
              <a:t>Create new file, save it as </a:t>
            </a:r>
            <a:r>
              <a:rPr lang="en-US" dirty="0" err="1" smtClean="0"/>
              <a:t>MyBib.bib</a:t>
            </a:r>
            <a:endParaRPr lang="en-US" dirty="0" smtClean="0"/>
          </a:p>
          <a:p>
            <a:pPr lvl="1"/>
            <a:r>
              <a:rPr lang="en-US" dirty="0" smtClean="0"/>
              <a:t>To generate entries: Insert-&gt; </a:t>
            </a:r>
            <a:r>
              <a:rPr lang="en-US" dirty="0" err="1" smtClean="0"/>
              <a:t>Bibtex</a:t>
            </a:r>
            <a:r>
              <a:rPr lang="en-US" dirty="0" smtClean="0"/>
              <a:t> items</a:t>
            </a:r>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412" y="4953000"/>
            <a:ext cx="7040879"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2715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Bibliography</a:t>
            </a:r>
            <a:endParaRPr lang="en-US" dirty="0"/>
          </a:p>
        </p:txBody>
      </p:sp>
      <p:sp>
        <p:nvSpPr>
          <p:cNvPr id="3" name="Content Placeholder 2"/>
          <p:cNvSpPr>
            <a:spLocks noGrp="1"/>
          </p:cNvSpPr>
          <p:nvPr>
            <p:ph idx="1"/>
          </p:nvPr>
        </p:nvSpPr>
        <p:spPr/>
        <p:txBody>
          <a:bodyPr>
            <a:normAutofit lnSpcReduction="10000"/>
          </a:bodyPr>
          <a:lstStyle/>
          <a:p>
            <a:r>
              <a:rPr lang="en-US" dirty="0" smtClean="0">
                <a:hlinkClick r:id="rId3"/>
              </a:rPr>
              <a:t>natbib</a:t>
            </a:r>
            <a:r>
              <a:rPr lang="en-US" dirty="0" smtClean="0"/>
              <a:t> package allows author-year and numerical citations</a:t>
            </a:r>
          </a:p>
          <a:p>
            <a:pPr lvl="1"/>
            <a:r>
              <a:rPr lang="en-US" dirty="0" smtClean="0"/>
              <a:t>\</a:t>
            </a:r>
            <a:r>
              <a:rPr lang="en-US" dirty="0" err="1" smtClean="0"/>
              <a:t>usepackage</a:t>
            </a:r>
            <a:r>
              <a:rPr lang="en-US" dirty="0" smtClean="0"/>
              <a:t>[options]{natbib}</a:t>
            </a:r>
          </a:p>
          <a:p>
            <a:pPr lvl="1"/>
            <a:r>
              <a:rPr lang="en-US" dirty="0" smtClean="0"/>
              <a:t>A few options: </a:t>
            </a:r>
            <a:r>
              <a:rPr lang="en-US" dirty="0" err="1" smtClean="0"/>
              <a:t>authoryear</a:t>
            </a:r>
            <a:r>
              <a:rPr lang="en-US" dirty="0" smtClean="0"/>
              <a:t>, numbers, super, sort</a:t>
            </a:r>
          </a:p>
          <a:p>
            <a:endParaRPr lang="en-US" dirty="0" smtClean="0"/>
          </a:p>
          <a:p>
            <a:r>
              <a:rPr lang="en-US" dirty="0" smtClean="0"/>
              <a:t>Two ways to reference</a:t>
            </a:r>
          </a:p>
          <a:p>
            <a:pPr lvl="1"/>
            <a:r>
              <a:rPr lang="en-US" dirty="0" smtClean="0"/>
              <a:t>Textual: \</a:t>
            </a:r>
            <a:r>
              <a:rPr lang="en-US" dirty="0" err="1" smtClean="0"/>
              <a:t>citet</a:t>
            </a:r>
            <a:r>
              <a:rPr lang="en-US" dirty="0" smtClean="0"/>
              <a:t>{Author2014}</a:t>
            </a:r>
          </a:p>
          <a:p>
            <a:pPr lvl="2"/>
            <a:r>
              <a:rPr lang="en-US" dirty="0" smtClean="0"/>
              <a:t>Author et. al. (2014)</a:t>
            </a:r>
          </a:p>
          <a:p>
            <a:pPr lvl="1"/>
            <a:r>
              <a:rPr lang="en-US" dirty="0" smtClean="0"/>
              <a:t>Parenthetical</a:t>
            </a:r>
          </a:p>
          <a:p>
            <a:pPr lvl="2"/>
            <a:r>
              <a:rPr lang="en-US" dirty="0" smtClean="0"/>
              <a:t>(Author et al., 2014)</a:t>
            </a:r>
          </a:p>
          <a:p>
            <a:pPr lvl="1"/>
            <a:endParaRPr lang="en-US" dirty="0" smtClean="0"/>
          </a:p>
          <a:p>
            <a:endParaRPr lang="en-US" dirty="0"/>
          </a:p>
        </p:txBody>
      </p:sp>
    </p:spTree>
    <p:extLst>
      <p:ext uri="{BB962C8B-B14F-4D97-AF65-F5344CB8AC3E}">
        <p14:creationId xmlns:p14="http://schemas.microsoft.com/office/powerpoint/2010/main" val="3263437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 Managers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Endnote</a:t>
            </a:r>
          </a:p>
          <a:p>
            <a:pPr lvl="1"/>
            <a:r>
              <a:rPr lang="en-US" dirty="0" smtClean="0"/>
              <a:t>Subscription service, MUSC has access</a:t>
            </a:r>
          </a:p>
          <a:p>
            <a:pPr lvl="1"/>
            <a:r>
              <a:rPr lang="en-US" sz="2800" dirty="0">
                <a:hlinkClick r:id="rId2"/>
              </a:rPr>
              <a:t>https://</a:t>
            </a:r>
            <a:r>
              <a:rPr lang="en-US" sz="2800" dirty="0" smtClean="0">
                <a:hlinkClick r:id="rId2"/>
              </a:rPr>
              <a:t>www.myendnoteweb.com</a:t>
            </a:r>
            <a:endParaRPr lang="en-US" sz="2800" dirty="0" smtClean="0"/>
          </a:p>
          <a:p>
            <a:pPr marL="411480" lvl="1" indent="0">
              <a:buNone/>
            </a:pPr>
            <a:endParaRPr lang="en-US" sz="2800" dirty="0" smtClean="0"/>
          </a:p>
          <a:p>
            <a:r>
              <a:rPr lang="en-US" dirty="0" err="1" smtClean="0"/>
              <a:t>Mendeley</a:t>
            </a:r>
            <a:endParaRPr lang="en-US" dirty="0" smtClean="0"/>
          </a:p>
          <a:p>
            <a:pPr lvl="1"/>
            <a:r>
              <a:rPr lang="en-US" dirty="0" smtClean="0"/>
              <a:t>Free</a:t>
            </a:r>
          </a:p>
          <a:p>
            <a:pPr lvl="1"/>
            <a:r>
              <a:rPr lang="en-US" dirty="0">
                <a:hlinkClick r:id="rId3"/>
              </a:rPr>
              <a:t>http://www.mendeley.com</a:t>
            </a:r>
            <a:r>
              <a:rPr lang="en-US" dirty="0" smtClean="0">
                <a:hlinkClick r:id="rId3"/>
              </a:rPr>
              <a:t>/</a:t>
            </a:r>
            <a:endParaRPr lang="en-US" dirty="0" smtClean="0"/>
          </a:p>
          <a:p>
            <a:pPr lvl="1"/>
            <a:endParaRPr lang="en-US" dirty="0"/>
          </a:p>
          <a:p>
            <a:r>
              <a:rPr lang="en-US" dirty="0" smtClean="0"/>
              <a:t>AMS </a:t>
            </a:r>
            <a:r>
              <a:rPr lang="en-US" dirty="0" err="1" smtClean="0"/>
              <a:t>Mref</a:t>
            </a:r>
            <a:endParaRPr lang="en-US" dirty="0" smtClean="0"/>
          </a:p>
          <a:p>
            <a:pPr lvl="1"/>
            <a:r>
              <a:rPr lang="en-US" dirty="0">
                <a:hlinkClick r:id="rId4"/>
              </a:rPr>
              <a:t>http://</a:t>
            </a:r>
            <a:r>
              <a:rPr lang="en-US" dirty="0" smtClean="0">
                <a:hlinkClick r:id="rId4"/>
              </a:rPr>
              <a:t>www.ams.org/mref</a:t>
            </a:r>
            <a:endParaRPr lang="en-US" dirty="0" smtClean="0"/>
          </a:p>
          <a:p>
            <a:pPr lvl="1"/>
            <a:r>
              <a:rPr lang="en-US" dirty="0" smtClean="0"/>
              <a:t>Formats the reference,  but doesn’t manage a </a:t>
            </a:r>
            <a:r>
              <a:rPr lang="en-US" dirty="0" err="1" smtClean="0"/>
              <a:t>bibtex</a:t>
            </a:r>
            <a:r>
              <a:rPr lang="en-US" dirty="0" smtClean="0"/>
              <a:t> file</a:t>
            </a:r>
          </a:p>
          <a:p>
            <a:pPr lvl="1"/>
            <a:endParaRPr lang="en-US" dirty="0" smtClean="0"/>
          </a:p>
          <a:p>
            <a:pPr lvl="1"/>
            <a:endParaRPr lang="en-US" dirty="0"/>
          </a:p>
        </p:txBody>
      </p:sp>
    </p:spTree>
    <p:extLst>
      <p:ext uri="{BB962C8B-B14F-4D97-AF65-F5344CB8AC3E}">
        <p14:creationId xmlns:p14="http://schemas.microsoft.com/office/powerpoint/2010/main" val="35441083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Final Thoughts</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43484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to “hack” MS Office</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Many of your colleagues won’t use Latex</a:t>
            </a:r>
            <a:endParaRPr lang="en-US" dirty="0"/>
          </a:p>
          <a:p>
            <a:pPr lvl="1"/>
            <a:r>
              <a:rPr lang="en-US" dirty="0" smtClean="0"/>
              <a:t>Provide PDFs which they can comment on </a:t>
            </a:r>
            <a:r>
              <a:rPr lang="en-US" dirty="0" smtClean="0">
                <a:sym typeface="Wingdings" panose="05000000000000000000" pitchFamily="2" charset="2"/>
              </a:rPr>
              <a:t></a:t>
            </a:r>
          </a:p>
          <a:p>
            <a:pPr lvl="1"/>
            <a:r>
              <a:rPr lang="en-US" dirty="0" smtClean="0">
                <a:sym typeface="Wingdings" panose="05000000000000000000" pitchFamily="2" charset="2"/>
              </a:rPr>
              <a:t>Convert the document to a file they can use </a:t>
            </a:r>
          </a:p>
          <a:p>
            <a:pPr lvl="1"/>
            <a:endParaRPr lang="en-US" dirty="0">
              <a:sym typeface="Wingdings" panose="05000000000000000000" pitchFamily="2" charset="2"/>
            </a:endParaRPr>
          </a:p>
          <a:p>
            <a:r>
              <a:rPr lang="en-US" dirty="0" smtClean="0">
                <a:sym typeface="Wingdings" panose="05000000000000000000" pitchFamily="2" charset="2"/>
              </a:rPr>
              <a:t>Convert from word to latex and back</a:t>
            </a:r>
          </a:p>
          <a:p>
            <a:pPr lvl="1"/>
            <a:r>
              <a:rPr lang="en-US" dirty="0">
                <a:hlinkClick r:id="rId2"/>
              </a:rPr>
              <a:t>http://</a:t>
            </a:r>
            <a:r>
              <a:rPr lang="en-US" dirty="0" smtClean="0">
                <a:hlinkClick r:id="rId2"/>
              </a:rPr>
              <a:t>www.grindeq.com/index.php?p=latex2word</a:t>
            </a:r>
            <a:endParaRPr lang="en-US" dirty="0" smtClean="0"/>
          </a:p>
          <a:p>
            <a:pPr lvl="1"/>
            <a:r>
              <a:rPr lang="en-US" dirty="0" smtClean="0"/>
              <a:t>Convert from pdf to word</a:t>
            </a:r>
          </a:p>
          <a:p>
            <a:pPr marL="411480" lvl="1" indent="0">
              <a:buNone/>
            </a:pPr>
            <a:endParaRPr lang="en-US" dirty="0" smtClean="0"/>
          </a:p>
          <a:p>
            <a:r>
              <a:rPr lang="en-US" dirty="0" smtClean="0"/>
              <a:t>Partial workarounds (more stable)</a:t>
            </a:r>
          </a:p>
          <a:p>
            <a:pPr lvl="1"/>
            <a:r>
              <a:rPr lang="en-US" dirty="0" smtClean="0"/>
              <a:t>Equations: </a:t>
            </a:r>
            <a:r>
              <a:rPr lang="en-US" dirty="0" err="1" smtClean="0"/>
              <a:t>Mathtype</a:t>
            </a:r>
            <a:r>
              <a:rPr lang="en-US" dirty="0" smtClean="0"/>
              <a:t> add-in</a:t>
            </a:r>
          </a:p>
          <a:p>
            <a:pPr lvl="1"/>
            <a:r>
              <a:rPr lang="en-US" dirty="0" smtClean="0"/>
              <a:t>Bibliography: </a:t>
            </a:r>
            <a:r>
              <a:rPr lang="en-US" dirty="0" err="1" smtClean="0"/>
              <a:t>Mendeley</a:t>
            </a:r>
            <a:r>
              <a:rPr lang="en-US" dirty="0" smtClean="0"/>
              <a:t> or </a:t>
            </a:r>
            <a:r>
              <a:rPr lang="en-US" dirty="0" err="1" smtClean="0"/>
              <a:t>Docear</a:t>
            </a:r>
            <a:r>
              <a:rPr lang="en-US" dirty="0" smtClean="0"/>
              <a:t> add-in</a:t>
            </a:r>
          </a:p>
        </p:txBody>
      </p:sp>
    </p:spTree>
    <p:extLst>
      <p:ext uri="{BB962C8B-B14F-4D97-AF65-F5344CB8AC3E}">
        <p14:creationId xmlns:p14="http://schemas.microsoft.com/office/powerpoint/2010/main" val="17053511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a:t>
            </a:r>
            <a:endParaRPr lang="en-US" dirty="0"/>
          </a:p>
        </p:txBody>
      </p:sp>
      <p:pic>
        <p:nvPicPr>
          <p:cNvPr id="8194" name="Picture 2" descr="http://img.pandawhale.com/84555-have-you-tried-turning-it-off-c0TZ.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146" y="1905000"/>
            <a:ext cx="7321708"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157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Getting Started</a:t>
            </a:r>
            <a:endParaRPr lang="en-US" dirty="0"/>
          </a:p>
        </p:txBody>
      </p:sp>
      <p:sp>
        <p:nvSpPr>
          <p:cNvPr id="5" name="Text Placeholder 4"/>
          <p:cNvSpPr>
            <a:spLocks noGrp="1"/>
          </p:cNvSpPr>
          <p:nvPr>
            <p:ph type="body" idx="1"/>
          </p:nvPr>
        </p:nvSpPr>
        <p:spPr/>
        <p:txBody>
          <a:bodyPr/>
          <a:lstStyle/>
          <a:p>
            <a:r>
              <a:rPr lang="en-US" dirty="0" smtClean="0"/>
              <a:t>How to produce a basic document</a:t>
            </a:r>
            <a:endParaRPr lang="en-US" dirty="0"/>
          </a:p>
        </p:txBody>
      </p:sp>
    </p:spTree>
    <p:extLst>
      <p:ext uri="{BB962C8B-B14F-4D97-AF65-F5344CB8AC3E}">
        <p14:creationId xmlns:p14="http://schemas.microsoft.com/office/powerpoint/2010/main" val="422041900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Points on Writing</a:t>
            </a:r>
            <a:endParaRPr lang="en-US" dirty="0"/>
          </a:p>
        </p:txBody>
      </p:sp>
      <p:sp>
        <p:nvSpPr>
          <p:cNvPr id="3" name="Content Placeholder 2"/>
          <p:cNvSpPr>
            <a:spLocks noGrp="1"/>
          </p:cNvSpPr>
          <p:nvPr>
            <p:ph idx="1"/>
          </p:nvPr>
        </p:nvSpPr>
        <p:spPr/>
        <p:txBody>
          <a:bodyPr>
            <a:normAutofit/>
          </a:bodyPr>
          <a:lstStyle/>
          <a:p>
            <a:pPr>
              <a:lnSpc>
                <a:spcPct val="150000"/>
              </a:lnSpc>
            </a:pPr>
            <a:r>
              <a:rPr lang="en-US" dirty="0" smtClean="0"/>
              <a:t>Dr. </a:t>
            </a:r>
            <a:r>
              <a:rPr lang="en-US" dirty="0" err="1" smtClean="0"/>
              <a:t>Efron</a:t>
            </a:r>
            <a:r>
              <a:rPr lang="en-US" dirty="0" smtClean="0"/>
              <a:t> on </a:t>
            </a:r>
            <a:r>
              <a:rPr lang="en-US" dirty="0" smtClean="0">
                <a:hlinkClick r:id="rId3"/>
              </a:rPr>
              <a:t>Scientific Writing</a:t>
            </a:r>
            <a:endParaRPr lang="en-US" dirty="0" smtClean="0"/>
          </a:p>
          <a:p>
            <a:pPr>
              <a:lnSpc>
                <a:spcPct val="150000"/>
              </a:lnSpc>
            </a:pPr>
            <a:r>
              <a:rPr lang="en-US" dirty="0" smtClean="0"/>
              <a:t>Writing Mathematically</a:t>
            </a:r>
          </a:p>
          <a:p>
            <a:pPr lvl="1">
              <a:lnSpc>
                <a:spcPct val="150000"/>
              </a:lnSpc>
            </a:pPr>
            <a:r>
              <a:rPr lang="en-US" dirty="0" smtClean="0">
                <a:hlinkClick r:id="rId4"/>
              </a:rPr>
              <a:t>Knuth’s book</a:t>
            </a:r>
            <a:endParaRPr lang="en-US" dirty="0" smtClean="0"/>
          </a:p>
          <a:p>
            <a:pPr lvl="1">
              <a:lnSpc>
                <a:spcPct val="150000"/>
              </a:lnSpc>
            </a:pPr>
            <a:r>
              <a:rPr lang="en-US" dirty="0" smtClean="0">
                <a:hlinkClick r:id="rId5"/>
              </a:rPr>
              <a:t>University of London textbook</a:t>
            </a:r>
            <a:endParaRPr lang="en-US" dirty="0" smtClean="0"/>
          </a:p>
          <a:p>
            <a:pPr lvl="1">
              <a:lnSpc>
                <a:spcPct val="150000"/>
              </a:lnSpc>
            </a:pPr>
            <a:endParaRPr lang="en-US" dirty="0" smtClean="0"/>
          </a:p>
          <a:p>
            <a:pPr lvl="1">
              <a:lnSpc>
                <a:spcPct val="150000"/>
              </a:lnSpc>
            </a:pPr>
            <a:endParaRPr lang="en-US" dirty="0" smtClean="0"/>
          </a:p>
          <a:p>
            <a:pPr lvl="1">
              <a:lnSpc>
                <a:spcPct val="150000"/>
              </a:lnSpc>
            </a:pPr>
            <a:endParaRPr lang="en-US" dirty="0" smtClean="0"/>
          </a:p>
          <a:p>
            <a:pPr>
              <a:lnSpc>
                <a:spcPct val="150000"/>
              </a:lnSpc>
            </a:pPr>
            <a:endParaRPr lang="en-US" dirty="0"/>
          </a:p>
        </p:txBody>
      </p:sp>
    </p:spTree>
    <p:extLst>
      <p:ext uri="{BB962C8B-B14F-4D97-AF65-F5344CB8AC3E}">
        <p14:creationId xmlns:p14="http://schemas.microsoft.com/office/powerpoint/2010/main" val="1701196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C00000"/>
                </a:solidFill>
              </a:rPr>
              <a:t>WARNING!!!!!</a:t>
            </a:r>
            <a:endParaRPr lang="en-US" dirty="0">
              <a:solidFill>
                <a:srgbClr val="C00000"/>
              </a:solidFill>
            </a:endParaRPr>
          </a:p>
        </p:txBody>
      </p:sp>
      <p:sp>
        <p:nvSpPr>
          <p:cNvPr id="5" name="Content Placeholder 4"/>
          <p:cNvSpPr>
            <a:spLocks noGrp="1"/>
          </p:cNvSpPr>
          <p:nvPr>
            <p:ph idx="1"/>
          </p:nvPr>
        </p:nvSpPr>
        <p:spPr/>
        <p:txBody>
          <a:bodyPr>
            <a:normAutofit/>
          </a:bodyPr>
          <a:lstStyle/>
          <a:p>
            <a:pPr marL="0" indent="0">
              <a:buNone/>
            </a:pPr>
            <a:endParaRPr lang="en-US" dirty="0" smtClean="0"/>
          </a:p>
          <a:p>
            <a:pPr marL="0" indent="0">
              <a:buNone/>
            </a:pPr>
            <a:r>
              <a:rPr lang="en-US" dirty="0" smtClean="0"/>
              <a:t>Never </a:t>
            </a:r>
            <a:r>
              <a:rPr lang="en-US" dirty="0"/>
              <a:t>use </a:t>
            </a:r>
            <a:r>
              <a:rPr lang="en-US" dirty="0" smtClean="0"/>
              <a:t>folders or </a:t>
            </a:r>
            <a:r>
              <a:rPr lang="en-US" dirty="0"/>
              <a:t>file names that contain spaces. </a:t>
            </a:r>
            <a:r>
              <a:rPr lang="en-US" dirty="0" smtClean="0"/>
              <a:t>While Windows OS allows this, Latex will freak out and not identify these objects! </a:t>
            </a:r>
            <a:endParaRPr lang="en-US" dirty="0"/>
          </a:p>
        </p:txBody>
      </p:sp>
    </p:spTree>
    <p:extLst>
      <p:ext uri="{BB962C8B-B14F-4D97-AF65-F5344CB8AC3E}">
        <p14:creationId xmlns:p14="http://schemas.microsoft.com/office/powerpoint/2010/main" val="12503710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7028</TotalTime>
  <Words>3494</Words>
  <Application>Microsoft Office PowerPoint</Application>
  <PresentationFormat>On-screen Show (4:3)</PresentationFormat>
  <Paragraphs>804</Paragraphs>
  <Slides>80</Slides>
  <Notes>51</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Foundry</vt:lpstr>
      <vt:lpstr>Introduction to Latex Manuscript Production</vt:lpstr>
      <vt:lpstr>Introduction</vt:lpstr>
      <vt:lpstr>What is LaTeX?</vt:lpstr>
      <vt:lpstr>Why you should learn it</vt:lpstr>
      <vt:lpstr>Why you’ll drag your feet</vt:lpstr>
      <vt:lpstr>Resources</vt:lpstr>
      <vt:lpstr>WinEdt Layout</vt:lpstr>
      <vt:lpstr>Getting Started</vt:lpstr>
      <vt:lpstr>WARNING!!!!!</vt:lpstr>
      <vt:lpstr>LaTeX Skeleton</vt:lpstr>
      <vt:lpstr>Document Class</vt:lpstr>
      <vt:lpstr>Document Class Options</vt:lpstr>
      <vt:lpstr>Document Class Options</vt:lpstr>
      <vt:lpstr>Preamble</vt:lpstr>
      <vt:lpstr>Packages</vt:lpstr>
      <vt:lpstr>Setting Page Margins</vt:lpstr>
      <vt:lpstr>Sentence Spacing</vt:lpstr>
      <vt:lpstr>Title &amp; Abstract</vt:lpstr>
      <vt:lpstr>More Preamble Content</vt:lpstr>
      <vt:lpstr>Simple Example</vt:lpstr>
      <vt:lpstr>Text Hazards</vt:lpstr>
      <vt:lpstr>Environments</vt:lpstr>
      <vt:lpstr>Environments (cont.)</vt:lpstr>
      <vt:lpstr>Spacing</vt:lpstr>
      <vt:lpstr>Text Display</vt:lpstr>
      <vt:lpstr>Special Characters</vt:lpstr>
      <vt:lpstr>Special Characters (cont.)</vt:lpstr>
      <vt:lpstr>List Environments</vt:lpstr>
      <vt:lpstr>List Environment</vt:lpstr>
      <vt:lpstr>Enumerate Environment</vt:lpstr>
      <vt:lpstr>Description Environment</vt:lpstr>
      <vt:lpstr>Nested List Environment</vt:lpstr>
      <vt:lpstr>Tables and Figures</vt:lpstr>
      <vt:lpstr>Constructing a Table</vt:lpstr>
      <vt:lpstr>Column Orientation</vt:lpstr>
      <vt:lpstr>Column Orientation (cont.)</vt:lpstr>
      <vt:lpstr>Table Features</vt:lpstr>
      <vt:lpstr>Booktabs Package</vt:lpstr>
      <vt:lpstr>Importing Tables from R</vt:lpstr>
      <vt:lpstr>Importing Tables from Excel</vt:lpstr>
      <vt:lpstr>Table Environment</vt:lpstr>
      <vt:lpstr>Figures</vt:lpstr>
      <vt:lpstr>Positioning Tables &amp; Figures </vt:lpstr>
      <vt:lpstr>Math</vt:lpstr>
      <vt:lpstr>Displaying Math</vt:lpstr>
      <vt:lpstr>Typesetting</vt:lpstr>
      <vt:lpstr>Typesetting</vt:lpstr>
      <vt:lpstr>Typesetting Math</vt:lpstr>
      <vt:lpstr>Typesetting Math</vt:lpstr>
      <vt:lpstr>Typesetting Math</vt:lpstr>
      <vt:lpstr>Parenthesis</vt:lpstr>
      <vt:lpstr>Equation Environment</vt:lpstr>
      <vt:lpstr>Multiline Equation Environments</vt:lpstr>
      <vt:lpstr>Multiline Equation Environments</vt:lpstr>
      <vt:lpstr>Multiline Equation Environments</vt:lpstr>
      <vt:lpstr>Additional Environments</vt:lpstr>
      <vt:lpstr>Multiple Equation Environments</vt:lpstr>
      <vt:lpstr>Subequations</vt:lpstr>
      <vt:lpstr>Commenting</vt:lpstr>
      <vt:lpstr>Cases</vt:lpstr>
      <vt:lpstr>Specifying Matrices</vt:lpstr>
      <vt:lpstr>Theorems and Proofs</vt:lpstr>
      <vt:lpstr>Larger Documents</vt:lpstr>
      <vt:lpstr>Sections</vt:lpstr>
      <vt:lpstr>Table of Contents</vt:lpstr>
      <vt:lpstr>Modular Document</vt:lpstr>
      <vt:lpstr>Custom Title Page</vt:lpstr>
      <vt:lpstr>Book</vt:lpstr>
      <vt:lpstr>Hyperlinking the PDF</vt:lpstr>
      <vt:lpstr>Tracking Changes</vt:lpstr>
      <vt:lpstr>Tracking Changes</vt:lpstr>
      <vt:lpstr>Bibliography</vt:lpstr>
      <vt:lpstr>Create Bibliography in Doc</vt:lpstr>
      <vt:lpstr>Bibtex File</vt:lpstr>
      <vt:lpstr>Science Bibliography</vt:lpstr>
      <vt:lpstr>Bibliography Managers</vt:lpstr>
      <vt:lpstr>Final Thoughts</vt:lpstr>
      <vt:lpstr>How to “hack” MS Office</vt:lpstr>
      <vt:lpstr>Troubleshooting</vt:lpstr>
      <vt:lpstr>Some Points on Writing</vt:lpstr>
    </vt:vector>
  </TitlesOfParts>
  <Company>Medical University of South Carolina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Caitlyn Ellerbe</dc:creator>
  <cp:lastModifiedBy>Caitlyn Ellerbe</cp:lastModifiedBy>
  <cp:revision>98</cp:revision>
  <dcterms:created xsi:type="dcterms:W3CDTF">2014-04-08T20:40:58Z</dcterms:created>
  <dcterms:modified xsi:type="dcterms:W3CDTF">2014-04-14T00:09:17Z</dcterms:modified>
</cp:coreProperties>
</file>