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2"/>
  </p:notesMasterIdLst>
  <p:sldIdLst>
    <p:sldId id="256" r:id="rId2"/>
    <p:sldId id="257" r:id="rId3"/>
    <p:sldId id="264" r:id="rId4"/>
    <p:sldId id="277" r:id="rId5"/>
    <p:sldId id="275" r:id="rId6"/>
    <p:sldId id="265" r:id="rId7"/>
    <p:sldId id="279" r:id="rId8"/>
    <p:sldId id="318" r:id="rId9"/>
    <p:sldId id="319" r:id="rId10"/>
    <p:sldId id="320" r:id="rId11"/>
    <p:sldId id="321" r:id="rId12"/>
    <p:sldId id="287" r:id="rId13"/>
    <p:sldId id="288" r:id="rId14"/>
    <p:sldId id="303" r:id="rId15"/>
    <p:sldId id="333" r:id="rId16"/>
    <p:sldId id="334" r:id="rId17"/>
    <p:sldId id="335" r:id="rId18"/>
    <p:sldId id="336" r:id="rId19"/>
    <p:sldId id="337" r:id="rId20"/>
    <p:sldId id="331" r:id="rId21"/>
    <p:sldId id="332" r:id="rId22"/>
    <p:sldId id="304" r:id="rId23"/>
    <p:sldId id="291" r:id="rId24"/>
    <p:sldId id="293" r:id="rId25"/>
    <p:sldId id="274" r:id="rId26"/>
    <p:sldId id="329" r:id="rId27"/>
    <p:sldId id="322" r:id="rId28"/>
    <p:sldId id="323" r:id="rId29"/>
    <p:sldId id="324" r:id="rId30"/>
    <p:sldId id="325" r:id="rId31"/>
    <p:sldId id="326" r:id="rId32"/>
    <p:sldId id="327" r:id="rId33"/>
    <p:sldId id="328" r:id="rId34"/>
    <p:sldId id="330" r:id="rId35"/>
    <p:sldId id="278" r:id="rId36"/>
    <p:sldId id="269" r:id="rId37"/>
    <p:sldId id="300" r:id="rId38"/>
    <p:sldId id="301" r:id="rId39"/>
    <p:sldId id="270" r:id="rId40"/>
    <p:sldId id="299" r:id="rId4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739" autoAdjust="0"/>
  </p:normalViewPr>
  <p:slideViewPr>
    <p:cSldViewPr>
      <p:cViewPr varScale="1">
        <p:scale>
          <a:sx n="49" d="100"/>
          <a:sy n="49" d="100"/>
        </p:scale>
        <p:origin x="-1968"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65EC282-C037-44E2-9B7E-BAD84A9F5B2C}" type="datetimeFigureOut">
              <a:rPr lang="en-US" smtClean="0"/>
              <a:t>4/9/2014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A0A4F510-187A-4E56-83C7-0B4126432204}" type="slidenum">
              <a:rPr lang="en-US" smtClean="0"/>
              <a:t>‹#›</a:t>
            </a:fld>
            <a:endParaRPr lang="en-US"/>
          </a:p>
        </p:txBody>
      </p:sp>
    </p:spTree>
    <p:extLst>
      <p:ext uri="{BB962C8B-B14F-4D97-AF65-F5344CB8AC3E}">
        <p14:creationId xmlns:p14="http://schemas.microsoft.com/office/powerpoint/2010/main" val="3670105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A4F510-187A-4E56-83C7-0B4126432204}" type="slidenum">
              <a:rPr lang="en-US" smtClean="0"/>
              <a:t>1</a:t>
            </a:fld>
            <a:endParaRPr lang="en-US"/>
          </a:p>
        </p:txBody>
      </p:sp>
    </p:spTree>
    <p:extLst>
      <p:ext uri="{BB962C8B-B14F-4D97-AF65-F5344CB8AC3E}">
        <p14:creationId xmlns:p14="http://schemas.microsoft.com/office/powerpoint/2010/main" val="1094585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smtClean="0"/>
              <a:t>-The interface</a:t>
            </a:r>
            <a:r>
              <a:rPr lang="en-US" baseline="0" dirty="0" smtClean="0"/>
              <a:t> in Revolution R is very similar in that still have a script editor (note this is very similar to the </a:t>
            </a:r>
            <a:r>
              <a:rPr lang="en-US" baseline="0" dirty="0" err="1" smtClean="0"/>
              <a:t>WinEdt</a:t>
            </a:r>
            <a:r>
              <a:rPr lang="en-US" baseline="0" dirty="0" smtClean="0"/>
              <a:t>). </a:t>
            </a:r>
            <a:r>
              <a:rPr lang="en-US" dirty="0" smtClean="0"/>
              <a:t>Built</a:t>
            </a:r>
            <a:r>
              <a:rPr lang="en-US" baseline="0" dirty="0" smtClean="0"/>
              <a:t> on Microsoft Visual Studio Platform</a:t>
            </a:r>
          </a:p>
          <a:p>
            <a:r>
              <a:rPr lang="en-US" baseline="0" dirty="0" smtClean="0"/>
              <a:t>-Unlike the traditional script editor that opens with R, revolution R provide “coloring” that may make it easier for us to see what we’re doing</a:t>
            </a:r>
          </a:p>
          <a:p>
            <a:r>
              <a:rPr lang="en-US" baseline="0" dirty="0" smtClean="0"/>
              <a:t>-In this version of the editor, we can see that strings are in red, comments (denoted by a #) are in green, and numbers and certain special commands (like the “for” for a loop) are in blue.</a:t>
            </a:r>
          </a:p>
          <a:p>
            <a:r>
              <a:rPr lang="en-US" baseline="0" dirty="0" smtClean="0"/>
              <a:t>-We also have a console like normal R where we could simply type in code if we so desired.</a:t>
            </a:r>
            <a:endParaRPr lang="en-US" dirty="0" smtClean="0"/>
          </a:p>
          <a:p>
            <a:r>
              <a:rPr lang="en-US" dirty="0" smtClean="0"/>
              <a:t>-However we have some additional features…</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0A4F510-187A-4E56-83C7-0B4126432204}" type="slidenum">
              <a:rPr lang="en-US" smtClean="0"/>
              <a:t>10</a:t>
            </a:fld>
            <a:endParaRPr lang="en-US"/>
          </a:p>
        </p:txBody>
      </p:sp>
    </p:spTree>
    <p:extLst>
      <p:ext uri="{BB962C8B-B14F-4D97-AF65-F5344CB8AC3E}">
        <p14:creationId xmlns:p14="http://schemas.microsoft.com/office/powerpoint/2010/main" val="3001725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smtClean="0"/>
              <a:t>-The interface</a:t>
            </a:r>
            <a:r>
              <a:rPr lang="en-US" baseline="0" dirty="0" smtClean="0"/>
              <a:t> in Revolution R is very similar in that still have a script editor (note this is very similar to the </a:t>
            </a:r>
            <a:r>
              <a:rPr lang="en-US" baseline="0" dirty="0" err="1" smtClean="0"/>
              <a:t>WinEdt</a:t>
            </a:r>
            <a:r>
              <a:rPr lang="en-US" baseline="0" dirty="0" smtClean="0"/>
              <a:t>). </a:t>
            </a:r>
            <a:r>
              <a:rPr lang="en-US" dirty="0" smtClean="0"/>
              <a:t>Built</a:t>
            </a:r>
            <a:r>
              <a:rPr lang="en-US" baseline="0" dirty="0" smtClean="0"/>
              <a:t> on Microsoft Visual Studio Platform</a:t>
            </a:r>
          </a:p>
          <a:p>
            <a:r>
              <a:rPr lang="en-US" baseline="0" dirty="0" smtClean="0"/>
              <a:t>-Unlike the traditional script editor that opens with R, revolution R provide “coloring” that may make it easier for us to see what we’re doing</a:t>
            </a:r>
          </a:p>
          <a:p>
            <a:r>
              <a:rPr lang="en-US" baseline="0" dirty="0" smtClean="0"/>
              <a:t>-In this version of the editor, we can see that strings are in red, comments (denoted by a #) are in green, and numbers and certain special commands (like the “for” for a loop) are in blue.</a:t>
            </a:r>
          </a:p>
          <a:p>
            <a:r>
              <a:rPr lang="en-US" baseline="0" dirty="0" smtClean="0"/>
              <a:t>-We also have a console like normal R where we could simply type in code if we so desired.</a:t>
            </a:r>
            <a:endParaRPr lang="en-US" dirty="0" smtClean="0"/>
          </a:p>
          <a:p>
            <a:r>
              <a:rPr lang="en-US" dirty="0" smtClean="0"/>
              <a:t>-However we have some additional features…</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0A4F510-187A-4E56-83C7-0B4126432204}" type="slidenum">
              <a:rPr lang="en-US" smtClean="0"/>
              <a:t>11</a:t>
            </a:fld>
            <a:endParaRPr lang="en-US"/>
          </a:p>
        </p:txBody>
      </p:sp>
    </p:spTree>
    <p:extLst>
      <p:ext uri="{BB962C8B-B14F-4D97-AF65-F5344CB8AC3E}">
        <p14:creationId xmlns:p14="http://schemas.microsoft.com/office/powerpoint/2010/main" val="3001725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Standardize project structures encourages the use of relative file names and allows for the creation of project templates</a:t>
            </a:r>
          </a:p>
          <a:p>
            <a:r>
              <a:rPr lang="en-US" dirty="0" smtClean="0">
                <a:solidFill>
                  <a:schemeClr val="tx1"/>
                </a:solidFill>
              </a:rPr>
              <a:t>With a</a:t>
            </a:r>
            <a:r>
              <a:rPr lang="en-US" baseline="0" dirty="0" smtClean="0">
                <a:solidFill>
                  <a:schemeClr val="tx1"/>
                </a:solidFill>
              </a:rPr>
              <a:t> project folder, you can just zip and send for someone else to be able to run the same file</a:t>
            </a:r>
            <a:endParaRPr lang="en-US" dirty="0" smtClean="0">
              <a:solidFill>
                <a:schemeClr val="tx1"/>
              </a:solidFill>
            </a:endParaRPr>
          </a:p>
          <a:p>
            <a:endParaRPr lang="en-US" dirty="0" smtClean="0"/>
          </a:p>
          <a:p>
            <a:endParaRPr lang="en-US" dirty="0" smtClean="0"/>
          </a:p>
          <a:p>
            <a:r>
              <a:rPr lang="en-US" dirty="0" smtClean="0"/>
              <a:t>Creating a Project</a:t>
            </a:r>
          </a:p>
          <a:p>
            <a:r>
              <a:rPr lang="en-US" dirty="0" smtClean="0">
                <a:effectLst/>
              </a:rPr>
              <a:t>To create a project:</a:t>
            </a:r>
          </a:p>
          <a:p>
            <a:r>
              <a:rPr lang="en-US" dirty="0" smtClean="0">
                <a:effectLst/>
              </a:rPr>
              <a:t>From the </a:t>
            </a:r>
            <a:r>
              <a:rPr lang="en-US" b="1" dirty="0" smtClean="0">
                <a:effectLst/>
              </a:rPr>
              <a:t>File</a:t>
            </a:r>
            <a:r>
              <a:rPr lang="en-US" dirty="0" smtClean="0">
                <a:effectLst/>
              </a:rPr>
              <a:t> menu, point to </a:t>
            </a:r>
            <a:r>
              <a:rPr lang="en-US" b="1" dirty="0" smtClean="0">
                <a:effectLst/>
              </a:rPr>
              <a:t>New</a:t>
            </a:r>
            <a:r>
              <a:rPr lang="en-US" dirty="0" smtClean="0">
                <a:effectLst/>
              </a:rPr>
              <a:t>, and then click </a:t>
            </a:r>
            <a:r>
              <a:rPr lang="en-US" b="1" dirty="0" smtClean="0">
                <a:effectLst/>
              </a:rPr>
              <a:t>Project...</a:t>
            </a:r>
            <a:r>
              <a:rPr lang="en-US" dirty="0" smtClean="0">
                <a:effectLst/>
              </a:rPr>
              <a:t>. </a:t>
            </a:r>
          </a:p>
          <a:p>
            <a:r>
              <a:rPr lang="en-US" dirty="0" smtClean="0">
                <a:effectLst/>
              </a:rPr>
              <a:t>In the </a:t>
            </a:r>
            <a:r>
              <a:rPr lang="en-US" b="1" dirty="0" smtClean="0">
                <a:effectLst/>
              </a:rPr>
              <a:t>Name</a:t>
            </a:r>
            <a:r>
              <a:rPr lang="en-US" dirty="0" smtClean="0">
                <a:effectLst/>
              </a:rPr>
              <a:t> text box of the </a:t>
            </a:r>
            <a:r>
              <a:rPr lang="en-US" b="1" dirty="0" smtClean="0">
                <a:effectLst/>
              </a:rPr>
              <a:t>New Project</a:t>
            </a:r>
            <a:r>
              <a:rPr lang="en-US" dirty="0" smtClean="0">
                <a:effectLst/>
              </a:rPr>
              <a:t> dialog, enter the name for your project. </a:t>
            </a:r>
          </a:p>
          <a:p>
            <a:r>
              <a:rPr lang="en-US" dirty="0" smtClean="0">
                <a:effectLst/>
              </a:rPr>
              <a:t>Click </a:t>
            </a:r>
            <a:r>
              <a:rPr lang="en-US" b="1" dirty="0" smtClean="0">
                <a:effectLst/>
              </a:rPr>
              <a:t>OK</a:t>
            </a:r>
            <a:r>
              <a:rPr lang="en-US" dirty="0" smtClean="0">
                <a:effectLst/>
              </a:rPr>
              <a:t>.</a:t>
            </a:r>
          </a:p>
          <a:p>
            <a:r>
              <a:rPr lang="en-US" dirty="0" smtClean="0">
                <a:effectLst/>
              </a:rPr>
              <a:t>By default, a new project also creates an enclosing solution. You can specify where to create the project in the </a:t>
            </a:r>
            <a:r>
              <a:rPr lang="en-US" b="1" dirty="0" smtClean="0">
                <a:effectLst/>
              </a:rPr>
              <a:t>Location</a:t>
            </a:r>
            <a:r>
              <a:rPr lang="en-US" dirty="0" smtClean="0">
                <a:effectLst/>
              </a:rPr>
              <a:t> text box.</a:t>
            </a:r>
          </a:p>
          <a:p>
            <a:r>
              <a:rPr lang="en-US" dirty="0" smtClean="0">
                <a:effectLst/>
              </a:rPr>
              <a:t>To add a project to the current solution:</a:t>
            </a:r>
          </a:p>
          <a:p>
            <a:r>
              <a:rPr lang="en-US" dirty="0" smtClean="0">
                <a:effectLst/>
              </a:rPr>
              <a:t>From the </a:t>
            </a:r>
            <a:r>
              <a:rPr lang="en-US" b="1" dirty="0" smtClean="0">
                <a:effectLst/>
              </a:rPr>
              <a:t>File</a:t>
            </a:r>
            <a:r>
              <a:rPr lang="en-US" dirty="0" smtClean="0">
                <a:effectLst/>
              </a:rPr>
              <a:t> menu, point to </a:t>
            </a:r>
            <a:r>
              <a:rPr lang="en-US" b="1" dirty="0" smtClean="0">
                <a:effectLst/>
              </a:rPr>
              <a:t>New</a:t>
            </a:r>
            <a:r>
              <a:rPr lang="en-US" dirty="0" smtClean="0">
                <a:effectLst/>
              </a:rPr>
              <a:t>, and then click </a:t>
            </a:r>
            <a:r>
              <a:rPr lang="en-US" b="1" dirty="0" smtClean="0">
                <a:effectLst/>
              </a:rPr>
              <a:t>Project...</a:t>
            </a:r>
            <a:r>
              <a:rPr lang="en-US" dirty="0" smtClean="0">
                <a:effectLst/>
              </a:rPr>
              <a:t>. </a:t>
            </a:r>
          </a:p>
          <a:p>
            <a:r>
              <a:rPr lang="en-US" dirty="0" smtClean="0">
                <a:effectLst/>
              </a:rPr>
              <a:t>In the </a:t>
            </a:r>
            <a:r>
              <a:rPr lang="en-US" b="1" dirty="0" smtClean="0">
                <a:effectLst/>
              </a:rPr>
              <a:t>Name</a:t>
            </a:r>
            <a:r>
              <a:rPr lang="en-US" dirty="0" smtClean="0">
                <a:effectLst/>
              </a:rPr>
              <a:t> text box of the </a:t>
            </a:r>
            <a:r>
              <a:rPr lang="en-US" b="1" dirty="0" smtClean="0">
                <a:effectLst/>
              </a:rPr>
              <a:t>New Project </a:t>
            </a:r>
            <a:r>
              <a:rPr lang="en-US" dirty="0" smtClean="0">
                <a:effectLst/>
              </a:rPr>
              <a:t>dialog, enter the name for your project. </a:t>
            </a:r>
          </a:p>
          <a:p>
            <a:r>
              <a:rPr lang="en-US" dirty="0" smtClean="0">
                <a:effectLst/>
              </a:rPr>
              <a:t>In the </a:t>
            </a:r>
            <a:r>
              <a:rPr lang="en-US" b="1" dirty="0" smtClean="0">
                <a:effectLst/>
              </a:rPr>
              <a:t>Solution</a:t>
            </a:r>
            <a:r>
              <a:rPr lang="en-US" dirty="0" smtClean="0">
                <a:effectLst/>
              </a:rPr>
              <a:t> drop-down menu, click </a:t>
            </a:r>
            <a:r>
              <a:rPr lang="en-US" b="1" dirty="0" smtClean="0">
                <a:effectLst/>
              </a:rPr>
              <a:t>Add to Solution</a:t>
            </a:r>
            <a:r>
              <a:rPr lang="en-US" dirty="0" smtClean="0">
                <a:effectLst/>
              </a:rPr>
              <a:t>. </a:t>
            </a:r>
          </a:p>
          <a:p>
            <a:r>
              <a:rPr lang="en-US" dirty="0" smtClean="0">
                <a:effectLst/>
              </a:rPr>
              <a:t>Click </a:t>
            </a:r>
            <a:r>
              <a:rPr lang="en-US" b="1" dirty="0" smtClean="0">
                <a:effectLst/>
              </a:rPr>
              <a:t>OK</a:t>
            </a:r>
            <a:r>
              <a:rPr lang="en-US" dirty="0" smtClean="0">
                <a:effectLst/>
              </a:rPr>
              <a:t>.</a:t>
            </a:r>
          </a:p>
          <a:p>
            <a:r>
              <a:rPr lang="en-US" dirty="0" smtClean="0">
                <a:effectLst/>
              </a:rPr>
              <a:t>--or--</a:t>
            </a:r>
          </a:p>
          <a:p>
            <a:r>
              <a:rPr lang="en-US" dirty="0" smtClean="0">
                <a:effectLst/>
              </a:rPr>
              <a:t>In the Solution Explorer, right-click the solution name, point to </a:t>
            </a:r>
            <a:r>
              <a:rPr lang="en-US" b="1" dirty="0" smtClean="0">
                <a:effectLst/>
              </a:rPr>
              <a:t>Add</a:t>
            </a:r>
            <a:r>
              <a:rPr lang="en-US" dirty="0" smtClean="0">
                <a:effectLst/>
              </a:rPr>
              <a:t>, and then click </a:t>
            </a:r>
            <a:r>
              <a:rPr lang="en-US" b="1" dirty="0" smtClean="0">
                <a:effectLst/>
              </a:rPr>
              <a:t>New Project...</a:t>
            </a:r>
            <a:r>
              <a:rPr lang="en-US" dirty="0" smtClean="0">
                <a:effectLst/>
              </a:rPr>
              <a:t>. </a:t>
            </a:r>
          </a:p>
          <a:p>
            <a:r>
              <a:rPr lang="en-US" dirty="0" smtClean="0">
                <a:effectLst/>
              </a:rPr>
              <a:t>In the </a:t>
            </a:r>
            <a:r>
              <a:rPr lang="en-US" b="1" dirty="0" smtClean="0">
                <a:effectLst/>
              </a:rPr>
              <a:t>Add New Project</a:t>
            </a:r>
            <a:r>
              <a:rPr lang="en-US" dirty="0" smtClean="0">
                <a:effectLst/>
              </a:rPr>
              <a:t> dialog, enter a name for the project in the </a:t>
            </a:r>
            <a:r>
              <a:rPr lang="en-US" b="1" dirty="0" smtClean="0">
                <a:effectLst/>
              </a:rPr>
              <a:t>Name</a:t>
            </a:r>
            <a:r>
              <a:rPr lang="en-US" dirty="0" smtClean="0">
                <a:effectLst/>
              </a:rPr>
              <a:t> text box. </a:t>
            </a:r>
          </a:p>
          <a:p>
            <a:r>
              <a:rPr lang="en-US" dirty="0" smtClean="0">
                <a:effectLst/>
              </a:rPr>
              <a:t>(Optional) Specify a location for the project in the </a:t>
            </a:r>
            <a:r>
              <a:rPr lang="en-US" b="1" dirty="0" smtClean="0">
                <a:effectLst/>
              </a:rPr>
              <a:t>Location</a:t>
            </a:r>
            <a:r>
              <a:rPr lang="en-US" dirty="0" smtClean="0">
                <a:effectLst/>
              </a:rPr>
              <a:t> text box. </a:t>
            </a:r>
          </a:p>
          <a:p>
            <a:r>
              <a:rPr lang="en-US" dirty="0" smtClean="0">
                <a:effectLst/>
              </a:rPr>
              <a:t>Click </a:t>
            </a:r>
            <a:r>
              <a:rPr lang="en-US" b="1" dirty="0" smtClean="0">
                <a:effectLst/>
              </a:rPr>
              <a:t>OK</a:t>
            </a:r>
            <a:r>
              <a:rPr lang="en-US" dirty="0" smtClean="0">
                <a:effectLst/>
              </a:rPr>
              <a:t>.</a:t>
            </a:r>
          </a:p>
          <a:p>
            <a:r>
              <a:rPr lang="en-US" dirty="0" smtClean="0">
                <a:effectLst/>
              </a:rPr>
              <a:t>To create a project from a folder containing existing R scripts:</a:t>
            </a:r>
          </a:p>
          <a:p>
            <a:r>
              <a:rPr lang="en-US" dirty="0" smtClean="0">
                <a:effectLst/>
              </a:rPr>
              <a:t>From the </a:t>
            </a:r>
            <a:r>
              <a:rPr lang="en-US" b="1" dirty="0" smtClean="0">
                <a:effectLst/>
              </a:rPr>
              <a:t>File</a:t>
            </a:r>
            <a:r>
              <a:rPr lang="en-US" dirty="0" smtClean="0">
                <a:effectLst/>
              </a:rPr>
              <a:t> menu, point to </a:t>
            </a:r>
            <a:r>
              <a:rPr lang="en-US" b="1" dirty="0" smtClean="0">
                <a:effectLst/>
              </a:rPr>
              <a:t>New</a:t>
            </a:r>
            <a:r>
              <a:rPr lang="en-US" dirty="0" smtClean="0">
                <a:effectLst/>
              </a:rPr>
              <a:t>, and then click </a:t>
            </a:r>
            <a:r>
              <a:rPr lang="en-US" b="1" dirty="0" smtClean="0">
                <a:effectLst/>
              </a:rPr>
              <a:t>Solution From Folder...</a:t>
            </a:r>
            <a:r>
              <a:rPr lang="en-US" dirty="0" smtClean="0">
                <a:effectLst/>
              </a:rPr>
              <a:t>. </a:t>
            </a:r>
          </a:p>
          <a:p>
            <a:r>
              <a:rPr lang="en-US" dirty="0" smtClean="0">
                <a:effectLst/>
              </a:rPr>
              <a:t>Choose the folder from the dialog provided and click </a:t>
            </a:r>
            <a:r>
              <a:rPr lang="en-US" b="1" dirty="0" smtClean="0">
                <a:effectLst/>
              </a:rPr>
              <a:t>OK</a:t>
            </a:r>
            <a:r>
              <a:rPr lang="en-US" dirty="0" smtClean="0">
                <a:effectLst/>
              </a:rPr>
              <a:t>.</a:t>
            </a:r>
          </a:p>
          <a:p>
            <a:endParaRPr lang="en-US" dirty="0"/>
          </a:p>
        </p:txBody>
      </p:sp>
      <p:sp>
        <p:nvSpPr>
          <p:cNvPr id="4" name="Slide Number Placeholder 3"/>
          <p:cNvSpPr>
            <a:spLocks noGrp="1"/>
          </p:cNvSpPr>
          <p:nvPr>
            <p:ph type="sldNum" sz="quarter" idx="10"/>
          </p:nvPr>
        </p:nvSpPr>
        <p:spPr/>
        <p:txBody>
          <a:bodyPr/>
          <a:lstStyle/>
          <a:p>
            <a:fld id="{A0A4F510-187A-4E56-83C7-0B4126432204}" type="slidenum">
              <a:rPr lang="en-US" smtClean="0"/>
              <a:t>12</a:t>
            </a:fld>
            <a:endParaRPr lang="en-US"/>
          </a:p>
        </p:txBody>
      </p:sp>
    </p:spTree>
    <p:extLst>
      <p:ext uri="{BB962C8B-B14F-4D97-AF65-F5344CB8AC3E}">
        <p14:creationId xmlns:p14="http://schemas.microsoft.com/office/powerpoint/2010/main" val="2735881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A4F510-187A-4E56-83C7-0B4126432204}" type="slidenum">
              <a:rPr lang="en-US" smtClean="0"/>
              <a:t>13</a:t>
            </a:fld>
            <a:endParaRPr lang="en-US"/>
          </a:p>
        </p:txBody>
      </p:sp>
    </p:spTree>
    <p:extLst>
      <p:ext uri="{BB962C8B-B14F-4D97-AF65-F5344CB8AC3E}">
        <p14:creationId xmlns:p14="http://schemas.microsoft.com/office/powerpoint/2010/main" val="2337052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A4F510-187A-4E56-83C7-0B4126432204}" type="slidenum">
              <a:rPr lang="en-US" smtClean="0"/>
              <a:t>14</a:t>
            </a:fld>
            <a:endParaRPr lang="en-US"/>
          </a:p>
        </p:txBody>
      </p:sp>
    </p:spTree>
    <p:extLst>
      <p:ext uri="{BB962C8B-B14F-4D97-AF65-F5344CB8AC3E}">
        <p14:creationId xmlns:p14="http://schemas.microsoft.com/office/powerpoint/2010/main" val="2916831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0A4F510-187A-4E56-83C7-0B4126432204}" type="slidenum">
              <a:rPr lang="en-US" smtClean="0"/>
              <a:t>15</a:t>
            </a:fld>
            <a:endParaRPr lang="en-US"/>
          </a:p>
        </p:txBody>
      </p:sp>
    </p:spTree>
    <p:extLst>
      <p:ext uri="{BB962C8B-B14F-4D97-AF65-F5344CB8AC3E}">
        <p14:creationId xmlns:p14="http://schemas.microsoft.com/office/powerpoint/2010/main" val="3001725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0A4F510-187A-4E56-83C7-0B4126432204}" type="slidenum">
              <a:rPr lang="en-US" smtClean="0"/>
              <a:t>16</a:t>
            </a:fld>
            <a:endParaRPr lang="en-US"/>
          </a:p>
        </p:txBody>
      </p:sp>
    </p:spTree>
    <p:extLst>
      <p:ext uri="{BB962C8B-B14F-4D97-AF65-F5344CB8AC3E}">
        <p14:creationId xmlns:p14="http://schemas.microsoft.com/office/powerpoint/2010/main" val="3001725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0A4F510-187A-4E56-83C7-0B4126432204}" type="slidenum">
              <a:rPr lang="en-US" smtClean="0"/>
              <a:t>17</a:t>
            </a:fld>
            <a:endParaRPr lang="en-US"/>
          </a:p>
        </p:txBody>
      </p:sp>
    </p:spTree>
    <p:extLst>
      <p:ext uri="{BB962C8B-B14F-4D97-AF65-F5344CB8AC3E}">
        <p14:creationId xmlns:p14="http://schemas.microsoft.com/office/powerpoint/2010/main" val="3001725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0A4F510-187A-4E56-83C7-0B4126432204}" type="slidenum">
              <a:rPr lang="en-US" smtClean="0"/>
              <a:t>18</a:t>
            </a:fld>
            <a:endParaRPr lang="en-US"/>
          </a:p>
        </p:txBody>
      </p:sp>
    </p:spTree>
    <p:extLst>
      <p:ext uri="{BB962C8B-B14F-4D97-AF65-F5344CB8AC3E}">
        <p14:creationId xmlns:p14="http://schemas.microsoft.com/office/powerpoint/2010/main" val="3001725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A4F510-187A-4E56-83C7-0B4126432204}" type="slidenum">
              <a:rPr lang="en-US" smtClean="0"/>
              <a:t>19</a:t>
            </a:fld>
            <a:endParaRPr lang="en-US"/>
          </a:p>
        </p:txBody>
      </p:sp>
    </p:spTree>
    <p:extLst>
      <p:ext uri="{BB962C8B-B14F-4D97-AF65-F5344CB8AC3E}">
        <p14:creationId xmlns:p14="http://schemas.microsoft.com/office/powerpoint/2010/main" val="2916831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A4F510-187A-4E56-83C7-0B4126432204}" type="slidenum">
              <a:rPr lang="en-US" smtClean="0"/>
              <a:t>2</a:t>
            </a:fld>
            <a:endParaRPr lang="en-US"/>
          </a:p>
        </p:txBody>
      </p:sp>
    </p:spTree>
    <p:extLst>
      <p:ext uri="{BB962C8B-B14F-4D97-AF65-F5344CB8AC3E}">
        <p14:creationId xmlns:p14="http://schemas.microsoft.com/office/powerpoint/2010/main" val="4253112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potentially particularly nice</a:t>
            </a:r>
            <a:r>
              <a:rPr lang="en-US" baseline="0" dirty="0" smtClean="0"/>
              <a:t> feature (particularly when developing your own functions or simulations) is the debugging feature</a:t>
            </a:r>
          </a:p>
          <a:p>
            <a:r>
              <a:rPr lang="en-US" baseline="0" dirty="0" smtClean="0"/>
              <a:t>-So in order to use the debugging feature we must switch to debugging mode.  We can do this using the little pull down menu in the tool bar at the top of our revolution R window (generally this will be in the Release mode)</a:t>
            </a:r>
          </a:p>
          <a:p>
            <a:r>
              <a:rPr lang="en-US" baseline="0" dirty="0" smtClean="0"/>
              <a:t>-You then add Breakpoints to let R know where you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0A4F510-187A-4E56-83C7-0B4126432204}" type="slidenum">
              <a:rPr lang="en-US" smtClean="0"/>
              <a:t>20</a:t>
            </a:fld>
            <a:endParaRPr lang="en-US"/>
          </a:p>
        </p:txBody>
      </p:sp>
    </p:spTree>
    <p:extLst>
      <p:ext uri="{BB962C8B-B14F-4D97-AF65-F5344CB8AC3E}">
        <p14:creationId xmlns:p14="http://schemas.microsoft.com/office/powerpoint/2010/main" val="3001725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potentially particularly nice</a:t>
            </a:r>
            <a:r>
              <a:rPr lang="en-US" baseline="0" dirty="0" smtClean="0"/>
              <a:t> feature (particularly when developing your own functions or simulations) is the debugging feature</a:t>
            </a:r>
          </a:p>
          <a:p>
            <a:r>
              <a:rPr lang="en-US" baseline="0" dirty="0" smtClean="0"/>
              <a:t>-So in order to use the debugging feature we must switch to debugging mode.  We can do this using the little pull down menu in the tool bar at the top of our revolution R window (generally this will be in the Release mode)</a:t>
            </a:r>
          </a:p>
          <a:p>
            <a:r>
              <a:rPr lang="en-US" baseline="0" dirty="0" smtClean="0"/>
              <a:t>-You then add Breakpoints to let R know where you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0A4F510-187A-4E56-83C7-0B4126432204}" type="slidenum">
              <a:rPr lang="en-US" smtClean="0"/>
              <a:t>21</a:t>
            </a:fld>
            <a:endParaRPr lang="en-US"/>
          </a:p>
        </p:txBody>
      </p:sp>
    </p:spTree>
    <p:extLst>
      <p:ext uri="{BB962C8B-B14F-4D97-AF65-F5344CB8AC3E}">
        <p14:creationId xmlns:p14="http://schemas.microsoft.com/office/powerpoint/2010/main" val="3001725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a:lnSpc>
                <a:spcPct val="150000"/>
              </a:lnSpc>
            </a:pP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A0A4F510-187A-4E56-83C7-0B4126432204}" type="slidenum">
              <a:rPr lang="en-US" smtClean="0"/>
              <a:t>22</a:t>
            </a:fld>
            <a:endParaRPr lang="en-US"/>
          </a:p>
        </p:txBody>
      </p:sp>
    </p:spTree>
    <p:extLst>
      <p:ext uri="{BB962C8B-B14F-4D97-AF65-F5344CB8AC3E}">
        <p14:creationId xmlns:p14="http://schemas.microsoft.com/office/powerpoint/2010/main" val="2439692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A0A4F510-187A-4E56-83C7-0B4126432204}" type="slidenum">
              <a:rPr lang="en-US" smtClean="0"/>
              <a:t>23</a:t>
            </a:fld>
            <a:endParaRPr lang="en-US"/>
          </a:p>
        </p:txBody>
      </p:sp>
    </p:spTree>
    <p:extLst>
      <p:ext uri="{BB962C8B-B14F-4D97-AF65-F5344CB8AC3E}">
        <p14:creationId xmlns:p14="http://schemas.microsoft.com/office/powerpoint/2010/main" val="3516091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A4F510-187A-4E56-83C7-0B4126432204}" type="slidenum">
              <a:rPr lang="en-US" smtClean="0"/>
              <a:t>24</a:t>
            </a:fld>
            <a:endParaRPr lang="en-US"/>
          </a:p>
        </p:txBody>
      </p:sp>
    </p:spTree>
    <p:extLst>
      <p:ext uri="{BB962C8B-B14F-4D97-AF65-F5344CB8AC3E}">
        <p14:creationId xmlns:p14="http://schemas.microsoft.com/office/powerpoint/2010/main" val="4061203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http://nicercode.github.io/blog/2013-04-05-projects/</a:t>
            </a:r>
            <a:endParaRPr lang="en-US" dirty="0"/>
          </a:p>
        </p:txBody>
      </p:sp>
      <p:sp>
        <p:nvSpPr>
          <p:cNvPr id="4" name="Slide Number Placeholder 3"/>
          <p:cNvSpPr>
            <a:spLocks noGrp="1"/>
          </p:cNvSpPr>
          <p:nvPr>
            <p:ph type="sldNum" sz="quarter" idx="10"/>
          </p:nvPr>
        </p:nvSpPr>
        <p:spPr/>
        <p:txBody>
          <a:bodyPr/>
          <a:lstStyle/>
          <a:p>
            <a:fld id="{A0A4F510-187A-4E56-83C7-0B4126432204}" type="slidenum">
              <a:rPr lang="en-US" smtClean="0"/>
              <a:t>25</a:t>
            </a:fld>
            <a:endParaRPr lang="en-US"/>
          </a:p>
        </p:txBody>
      </p:sp>
    </p:spTree>
    <p:extLst>
      <p:ext uri="{BB962C8B-B14F-4D97-AF65-F5344CB8AC3E}">
        <p14:creationId xmlns:p14="http://schemas.microsoft.com/office/powerpoint/2010/main" val="1898651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A4F510-187A-4E56-83C7-0B4126432204}" type="slidenum">
              <a:rPr lang="en-US" smtClean="0"/>
              <a:t>26</a:t>
            </a:fld>
            <a:endParaRPr lang="en-US"/>
          </a:p>
        </p:txBody>
      </p:sp>
    </p:spTree>
    <p:extLst>
      <p:ext uri="{BB962C8B-B14F-4D97-AF65-F5344CB8AC3E}">
        <p14:creationId xmlns:p14="http://schemas.microsoft.com/office/powerpoint/2010/main" val="1601306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use</a:t>
            </a:r>
            <a:r>
              <a:rPr lang="en-US" baseline="0" dirty="0" smtClean="0"/>
              <a:t> Revolution </a:t>
            </a:r>
            <a:r>
              <a:rPr lang="en-US" baseline="0" dirty="0" err="1" smtClean="0"/>
              <a:t>Rthe</a:t>
            </a:r>
            <a:r>
              <a:rPr lang="en-US" baseline="0" dirty="0" smtClean="0"/>
              <a:t> same way we would use regular R (although the interface looks somewhat different)</a:t>
            </a:r>
          </a:p>
          <a:p>
            <a:r>
              <a:rPr lang="en-US" baseline="0" dirty="0" smtClean="0"/>
              <a:t>-However, the main advantage to using Revolution R is that we use our </a:t>
            </a:r>
            <a:r>
              <a:rPr lang="en-US" baseline="0" dirty="0" err="1" smtClean="0"/>
              <a:t>regualr</a:t>
            </a:r>
            <a:r>
              <a:rPr lang="en-US" baseline="0" dirty="0" smtClean="0"/>
              <a:t> laptop/desktop OR run our can call the cluster to run our R code instead.</a:t>
            </a:r>
          </a:p>
          <a:p>
            <a:r>
              <a:rPr lang="en-US" baseline="0" dirty="0" smtClean="0"/>
              <a:t>-The advantage of the cluster is that it provides additional computing power (i.e. it has a large amount of </a:t>
            </a:r>
            <a:r>
              <a:rPr lang="en-US" baseline="0" dirty="0" err="1" smtClean="0"/>
              <a:t>porcessing</a:t>
            </a:r>
            <a:r>
              <a:rPr lang="en-US" baseline="0" dirty="0" smtClean="0"/>
              <a:t> and memory relative to a local machine).</a:t>
            </a:r>
            <a:endParaRPr lang="en-US" dirty="0" smtClean="0"/>
          </a:p>
          <a:p>
            <a:r>
              <a:rPr lang="en-US" dirty="0" smtClean="0"/>
              <a:t>-I</a:t>
            </a:r>
            <a:r>
              <a:rPr lang="en-US" baseline="0" dirty="0" smtClean="0"/>
              <a:t>f we want to use the cluster, we first have to let R Revolution know we want to use it by providing the path for it to access the cluster</a:t>
            </a:r>
          </a:p>
          <a:p>
            <a:r>
              <a:rPr lang="en-US" baseline="0" dirty="0" smtClean="0"/>
              <a:t>-Once we’ve provides a path we can go back and forth between the cluster and our local machine</a:t>
            </a:r>
          </a:p>
          <a:p>
            <a:r>
              <a:rPr lang="en-US" baseline="0" dirty="0" smtClean="0"/>
              <a:t>-Note this first section of code (the object PHSCLUSTER and the function </a:t>
            </a:r>
            <a:r>
              <a:rPr lang="en-US" baseline="0" dirty="0" err="1" smtClean="0"/>
              <a:t>RxHpcServer</a:t>
            </a:r>
            <a:r>
              <a:rPr lang="en-US" baseline="0" dirty="0" smtClean="0"/>
              <a:t> and its arguments) help us to create a computing context within R revolution (i.e. we are letting it know about the available cluster as one </a:t>
            </a:r>
            <a:r>
              <a:rPr lang="en-US" baseline="0" dirty="0" err="1" smtClean="0"/>
              <a:t>possibel</a:t>
            </a:r>
            <a:r>
              <a:rPr lang="en-US" baseline="0" dirty="0" smtClean="0"/>
              <a:t> computing environment we might use)</a:t>
            </a:r>
          </a:p>
          <a:p>
            <a:r>
              <a:rPr lang="en-US" baseline="0" dirty="0" smtClean="0"/>
              <a:t>-Because this computing context becomes a object within R, we can refer to it to go back and forth between our computer and the cluster</a:t>
            </a:r>
          </a:p>
          <a:p>
            <a:r>
              <a:rPr lang="en-US" baseline="0" dirty="0" smtClean="0"/>
              <a:t>-So let’s take a little more in depth look at how we access the cluster…</a:t>
            </a:r>
            <a:endParaRPr lang="en-US" dirty="0" smtClean="0"/>
          </a:p>
          <a:p>
            <a:endParaRPr lang="en-US" dirty="0" smtClean="0"/>
          </a:p>
          <a:p>
            <a:r>
              <a:rPr lang="en-US" dirty="0" smtClean="0"/>
              <a:t>-Random Number Generation for</a:t>
            </a:r>
            <a:r>
              <a:rPr lang="en-US" baseline="0" dirty="0" smtClean="0"/>
              <a:t> Parallel Processing:</a:t>
            </a:r>
          </a:p>
          <a:p>
            <a:endParaRPr lang="en-US" baseline="0" dirty="0" smtClean="0"/>
          </a:p>
          <a:p>
            <a:r>
              <a:rPr lang="en-US" dirty="0" smtClean="0"/>
              <a:t>http://blog.revolutionanalytics.com/2013/06/intro-to-parallel-random-number-generation-with-revoscaler.html</a:t>
            </a:r>
            <a:endParaRPr lang="en-US" dirty="0"/>
          </a:p>
        </p:txBody>
      </p:sp>
      <p:sp>
        <p:nvSpPr>
          <p:cNvPr id="4" name="Slide Number Placeholder 3"/>
          <p:cNvSpPr>
            <a:spLocks noGrp="1"/>
          </p:cNvSpPr>
          <p:nvPr>
            <p:ph type="sldNum" sz="quarter" idx="10"/>
          </p:nvPr>
        </p:nvSpPr>
        <p:spPr/>
        <p:txBody>
          <a:bodyPr/>
          <a:lstStyle/>
          <a:p>
            <a:fld id="{A0A4F510-187A-4E56-83C7-0B4126432204}" type="slidenum">
              <a:rPr lang="en-US" smtClean="0"/>
              <a:t>27</a:t>
            </a:fld>
            <a:endParaRPr lang="en-US"/>
          </a:p>
        </p:txBody>
      </p:sp>
    </p:spTree>
    <p:extLst>
      <p:ext uri="{BB962C8B-B14F-4D97-AF65-F5344CB8AC3E}">
        <p14:creationId xmlns:p14="http://schemas.microsoft.com/office/powerpoint/2010/main" val="2492438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a:t>
            </a:r>
            <a:r>
              <a:rPr lang="en-US" baseline="0" dirty="0" smtClean="0"/>
              <a:t> section of code is where we define the cluster, provide a location of our data, and tell it who we are (i.e. which user we are).</a:t>
            </a:r>
          </a:p>
          <a:p>
            <a:r>
              <a:rPr lang="en-US" baseline="0" dirty="0" smtClean="0"/>
              <a:t>-Specifically this first argument within </a:t>
            </a:r>
            <a:r>
              <a:rPr lang="en-US" baseline="0" dirty="0" err="1" smtClean="0"/>
              <a:t>th</a:t>
            </a:r>
            <a:r>
              <a:rPr lang="en-US" baseline="0" dirty="0" smtClean="0"/>
              <a:t> </a:t>
            </a:r>
            <a:r>
              <a:rPr lang="en-US" baseline="0" dirty="0" err="1" smtClean="0"/>
              <a:t>eRxHpcServer</a:t>
            </a:r>
            <a:r>
              <a:rPr lang="en-US" baseline="0" dirty="0" smtClean="0"/>
              <a:t> function specifies the path to the directory on the cluster containing R Revolution.</a:t>
            </a:r>
          </a:p>
          <a:p>
            <a:r>
              <a:rPr lang="en-US" baseline="0" dirty="0" smtClean="0"/>
              <a:t>-The last statement in this argument is x64 which refers to whether this is a 64 bit or a 32 bit system.  This should always be set to x64 (regardless of you local machine).</a:t>
            </a:r>
          </a:p>
        </p:txBody>
      </p:sp>
      <p:sp>
        <p:nvSpPr>
          <p:cNvPr id="4" name="Slide Number Placeholder 3"/>
          <p:cNvSpPr>
            <a:spLocks noGrp="1"/>
          </p:cNvSpPr>
          <p:nvPr>
            <p:ph type="sldNum" sz="quarter" idx="10"/>
          </p:nvPr>
        </p:nvSpPr>
        <p:spPr/>
        <p:txBody>
          <a:bodyPr/>
          <a:lstStyle/>
          <a:p>
            <a:fld id="{A0A4F510-187A-4E56-83C7-0B4126432204}" type="slidenum">
              <a:rPr lang="en-US" smtClean="0"/>
              <a:t>28</a:t>
            </a:fld>
            <a:endParaRPr lang="en-US"/>
          </a:p>
        </p:txBody>
      </p:sp>
    </p:spTree>
    <p:extLst>
      <p:ext uri="{BB962C8B-B14F-4D97-AF65-F5344CB8AC3E}">
        <p14:creationId xmlns:p14="http://schemas.microsoft.com/office/powerpoint/2010/main" val="4178951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a:t>
            </a:r>
            <a:r>
              <a:rPr lang="en-US" baseline="0" dirty="0" smtClean="0"/>
              <a:t> section of code is where we define the cluster, provide a location of our data, and tell it who we are (i.e. which user we are).</a:t>
            </a:r>
          </a:p>
          <a:p>
            <a:r>
              <a:rPr lang="en-US" baseline="0" dirty="0" smtClean="0"/>
              <a:t>-The second argument within the </a:t>
            </a:r>
            <a:r>
              <a:rPr lang="en-US" baseline="0" dirty="0" err="1" smtClean="0"/>
              <a:t>RxHpcServer</a:t>
            </a:r>
            <a:r>
              <a:rPr lang="en-US" baseline="0" dirty="0" smtClean="0"/>
              <a:t> function specifies the path for accessing data.</a:t>
            </a:r>
          </a:p>
        </p:txBody>
      </p:sp>
      <p:sp>
        <p:nvSpPr>
          <p:cNvPr id="4" name="Slide Number Placeholder 3"/>
          <p:cNvSpPr>
            <a:spLocks noGrp="1"/>
          </p:cNvSpPr>
          <p:nvPr>
            <p:ph type="sldNum" sz="quarter" idx="10"/>
          </p:nvPr>
        </p:nvSpPr>
        <p:spPr/>
        <p:txBody>
          <a:bodyPr/>
          <a:lstStyle/>
          <a:p>
            <a:fld id="{A0A4F510-187A-4E56-83C7-0B4126432204}" type="slidenum">
              <a:rPr lang="en-US" smtClean="0"/>
              <a:t>29</a:t>
            </a:fld>
            <a:endParaRPr lang="en-US"/>
          </a:p>
        </p:txBody>
      </p:sp>
    </p:spTree>
    <p:extLst>
      <p:ext uri="{BB962C8B-B14F-4D97-AF65-F5344CB8AC3E}">
        <p14:creationId xmlns:p14="http://schemas.microsoft.com/office/powerpoint/2010/main" val="4178951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Revolution R enterprise allows</a:t>
            </a:r>
            <a:r>
              <a:rPr lang="en-US" baseline="0" dirty="0" smtClean="0"/>
              <a:t> for the same functionality as R, however this version has been modified to be more stable and efficient (faster). </a:t>
            </a:r>
          </a:p>
          <a:p>
            <a:r>
              <a:rPr lang="en-US" baseline="0" dirty="0" smtClean="0"/>
              <a:t>Some of the specific features include:</a:t>
            </a:r>
          </a:p>
          <a:p>
            <a:pPr marL="174982" indent="-174982">
              <a:buFont typeface="Arial" pitchFamily="34" charset="0"/>
              <a:buChar char="•"/>
            </a:pPr>
            <a:r>
              <a:rPr lang="en-US" u="sng" baseline="0" dirty="0" err="1" smtClean="0"/>
              <a:t>RevoR</a:t>
            </a:r>
            <a:r>
              <a:rPr lang="en-US" baseline="0" dirty="0" smtClean="0"/>
              <a:t>: this is the company’s equivalent to R, the main difference is that where R uses a single stream </a:t>
            </a:r>
            <a:r>
              <a:rPr lang="en-US" baseline="0" dirty="0" err="1" smtClean="0"/>
              <a:t>RevoR</a:t>
            </a:r>
            <a:r>
              <a:rPr lang="en-US" baseline="0" dirty="0" smtClean="0"/>
              <a:t> can use multiple streams. This component requires no additional knowledge.</a:t>
            </a:r>
          </a:p>
          <a:p>
            <a:pPr marL="174982" indent="-174982" defTabSz="933237">
              <a:buFont typeface="Arial" pitchFamily="34" charset="0"/>
              <a:buChar char="•"/>
              <a:defRPr/>
            </a:pPr>
            <a:r>
              <a:rPr lang="en-US" u="sng" baseline="0" dirty="0" err="1" smtClean="0"/>
              <a:t>PlatformR</a:t>
            </a:r>
            <a:r>
              <a:rPr lang="en-US" baseline="0" dirty="0" smtClean="0"/>
              <a:t>:</a:t>
            </a:r>
            <a:r>
              <a:rPr lang="en-US" u="none" baseline="0" dirty="0" smtClean="0"/>
              <a:t> this component allows you to connect directly from your R to the cluster without having to juggle lots of code and objects. </a:t>
            </a:r>
            <a:r>
              <a:rPr lang="en-US" baseline="0" dirty="0" smtClean="0"/>
              <a:t>This component requires no additional knowledge.</a:t>
            </a:r>
            <a:endParaRPr lang="en-US" u="none" baseline="0" dirty="0" smtClean="0"/>
          </a:p>
          <a:p>
            <a:pPr marL="174982" indent="-174982">
              <a:buFont typeface="Arial" pitchFamily="34" charset="0"/>
              <a:buChar char="•"/>
            </a:pPr>
            <a:r>
              <a:rPr lang="en-US" u="sng" baseline="0" dirty="0" err="1" smtClean="0"/>
              <a:t>ConnectR</a:t>
            </a:r>
            <a:r>
              <a:rPr lang="en-US" u="sng" baseline="0" dirty="0" smtClean="0"/>
              <a:t>:</a:t>
            </a:r>
            <a:r>
              <a:rPr lang="en-US" u="none" baseline="0" dirty="0" smtClean="0"/>
              <a:t> this allows you to quickly bring in data from other sources (including SAS, SPSS, .</a:t>
            </a:r>
            <a:r>
              <a:rPr lang="en-US" u="none" baseline="0" dirty="0" err="1" smtClean="0"/>
              <a:t>csv</a:t>
            </a:r>
            <a:r>
              <a:rPr lang="en-US" u="none" baseline="0" dirty="0" smtClean="0"/>
              <a:t> and .txt files)</a:t>
            </a:r>
          </a:p>
          <a:p>
            <a:pPr marL="174982" indent="-174982">
              <a:buFont typeface="Arial" pitchFamily="34" charset="0"/>
              <a:buChar char="•"/>
            </a:pPr>
            <a:r>
              <a:rPr lang="en-US" u="sng" baseline="0" dirty="0" err="1" smtClean="0"/>
              <a:t>ScaleR</a:t>
            </a:r>
            <a:r>
              <a:rPr lang="en-US" u="none" baseline="0" dirty="0" smtClean="0"/>
              <a:t>: Library of functions specific to Revolution R enterprise that lets you take advantage of the optimizations and features built into the back end of the program. This component requires additional knowledge (BUT there is an entire help manual included when you install Revolution R)</a:t>
            </a:r>
          </a:p>
          <a:p>
            <a:pPr marL="174982" indent="-174982">
              <a:buFont typeface="Arial" pitchFamily="34" charset="0"/>
              <a:buChar char="•"/>
            </a:pPr>
            <a:r>
              <a:rPr lang="en-US" u="sng" baseline="0" dirty="0" err="1" smtClean="0"/>
              <a:t>DevelopR</a:t>
            </a:r>
            <a:r>
              <a:rPr lang="en-US" u="sng" baseline="0" dirty="0" smtClean="0"/>
              <a:t>:</a:t>
            </a:r>
            <a:r>
              <a:rPr lang="en-US" u="none" baseline="0" dirty="0" smtClean="0"/>
              <a:t> Integrated Development environment with special features for debugging and package writing (most </a:t>
            </a:r>
            <a:r>
              <a:rPr lang="en-US" u="none" baseline="0" dirty="0" err="1" smtClean="0"/>
              <a:t>uselful</a:t>
            </a:r>
            <a:r>
              <a:rPr lang="en-US" u="none" baseline="0" dirty="0" smtClean="0"/>
              <a:t> if you find yourself developing a package in R… We can do this in traditional R but there are additional debugging features and packaging features that are very nice in Revolution R)</a:t>
            </a:r>
            <a:endParaRPr lang="en-US" u="sng" baseline="0" dirty="0" smtClean="0"/>
          </a:p>
          <a:p>
            <a:pPr marL="174982" indent="-174982">
              <a:buFont typeface="Arial" pitchFamily="34" charset="0"/>
              <a:buChar char="•"/>
            </a:pPr>
            <a:r>
              <a:rPr lang="en-US" u="sng" baseline="0" dirty="0" err="1" smtClean="0"/>
              <a:t>DeployR</a:t>
            </a:r>
            <a:r>
              <a:rPr lang="en-US" u="sng" baseline="0" dirty="0" smtClean="0"/>
              <a:t>:</a:t>
            </a:r>
            <a:r>
              <a:rPr lang="en-US" u="none" baseline="0" dirty="0" smtClean="0"/>
              <a:t> Allows you to put your code onto a web user interface</a:t>
            </a:r>
            <a:endParaRPr lang="en-US" u="sng" baseline="0" dirty="0" smtClean="0"/>
          </a:p>
          <a:p>
            <a:endParaRPr lang="en-US" u="sng" baseline="0" dirty="0" smtClean="0"/>
          </a:p>
        </p:txBody>
      </p:sp>
      <p:sp>
        <p:nvSpPr>
          <p:cNvPr id="4" name="Slide Number Placeholder 3"/>
          <p:cNvSpPr>
            <a:spLocks noGrp="1"/>
          </p:cNvSpPr>
          <p:nvPr>
            <p:ph type="sldNum" sz="quarter" idx="10"/>
          </p:nvPr>
        </p:nvSpPr>
        <p:spPr/>
        <p:txBody>
          <a:bodyPr/>
          <a:lstStyle/>
          <a:p>
            <a:fld id="{A0A4F510-187A-4E56-83C7-0B4126432204}" type="slidenum">
              <a:rPr lang="en-US" smtClean="0"/>
              <a:t>3</a:t>
            </a:fld>
            <a:endParaRPr lang="en-US"/>
          </a:p>
        </p:txBody>
      </p:sp>
    </p:spTree>
    <p:extLst>
      <p:ext uri="{BB962C8B-B14F-4D97-AF65-F5344CB8AC3E}">
        <p14:creationId xmlns:p14="http://schemas.microsoft.com/office/powerpoint/2010/main" val="3743194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the last line of code specifies</a:t>
            </a:r>
            <a:r>
              <a:rPr lang="en-US" baseline="0" dirty="0" smtClean="0"/>
              <a:t> the directory on the head node (think of this as the captain of the cluster) that is shared among all nodes of the cluster</a:t>
            </a:r>
          </a:p>
          <a:p>
            <a:r>
              <a:rPr lang="en-US" baseline="0" dirty="0" smtClean="0"/>
              <a:t>-Basically, this is telling R revolution which nodes in the cluster your program will use</a:t>
            </a:r>
          </a:p>
          <a:p>
            <a:r>
              <a:rPr lang="en-US" baseline="0" dirty="0" smtClean="0"/>
              <a:t>-In this case some portion of the node in the cluster are dedicated for you and as such, the path is specified using your username </a:t>
            </a:r>
            <a:endParaRPr lang="en-US" dirty="0"/>
          </a:p>
        </p:txBody>
      </p:sp>
      <p:sp>
        <p:nvSpPr>
          <p:cNvPr id="4" name="Slide Number Placeholder 3"/>
          <p:cNvSpPr>
            <a:spLocks noGrp="1"/>
          </p:cNvSpPr>
          <p:nvPr>
            <p:ph type="sldNum" sz="quarter" idx="10"/>
          </p:nvPr>
        </p:nvSpPr>
        <p:spPr/>
        <p:txBody>
          <a:bodyPr/>
          <a:lstStyle/>
          <a:p>
            <a:fld id="{A0A4F510-187A-4E56-83C7-0B4126432204}" type="slidenum">
              <a:rPr lang="en-US" smtClean="0"/>
              <a:t>30</a:t>
            </a:fld>
            <a:endParaRPr lang="en-US"/>
          </a:p>
        </p:txBody>
      </p:sp>
    </p:spTree>
    <p:extLst>
      <p:ext uri="{BB962C8B-B14F-4D97-AF65-F5344CB8AC3E}">
        <p14:creationId xmlns:p14="http://schemas.microsoft.com/office/powerpoint/2010/main" val="4178951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all the pieces</a:t>
            </a:r>
            <a:r>
              <a:rPr lang="en-US" baseline="0" dirty="0" smtClean="0"/>
              <a:t> are in place, you only need to run this once before you run any additional R code and the cluster will be available to you as a computing environment (remember because it is stored as an object in R)</a:t>
            </a:r>
            <a:endParaRPr lang="en-US" dirty="0"/>
          </a:p>
        </p:txBody>
      </p:sp>
      <p:sp>
        <p:nvSpPr>
          <p:cNvPr id="4" name="Slide Number Placeholder 3"/>
          <p:cNvSpPr>
            <a:spLocks noGrp="1"/>
          </p:cNvSpPr>
          <p:nvPr>
            <p:ph type="sldNum" sz="quarter" idx="10"/>
          </p:nvPr>
        </p:nvSpPr>
        <p:spPr/>
        <p:txBody>
          <a:bodyPr/>
          <a:lstStyle/>
          <a:p>
            <a:fld id="{A0A4F510-187A-4E56-83C7-0B4126432204}" type="slidenum">
              <a:rPr lang="en-US" smtClean="0"/>
              <a:t>31</a:t>
            </a:fld>
            <a:endParaRPr lang="en-US"/>
          </a:p>
        </p:txBody>
      </p:sp>
    </p:spTree>
    <p:extLst>
      <p:ext uri="{BB962C8B-B14F-4D97-AF65-F5344CB8AC3E}">
        <p14:creationId xmlns:p14="http://schemas.microsoft.com/office/powerpoint/2010/main" val="26766345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let Revolution R know the cluster</a:t>
            </a:r>
            <a:r>
              <a:rPr lang="en-US" baseline="0" dirty="0" smtClean="0"/>
              <a:t> exists and have included it as a possible computing environment we may use, we need to let Revolution R know we actually want to use it </a:t>
            </a:r>
            <a:r>
              <a:rPr lang="en-US" baseline="0" dirty="0" smtClean="0">
                <a:sym typeface="Wingdings" pitchFamily="2" charset="2"/>
              </a:rPr>
              <a:t></a:t>
            </a:r>
          </a:p>
          <a:p>
            <a:r>
              <a:rPr lang="en-US" baseline="0" dirty="0" smtClean="0">
                <a:sym typeface="Wingdings" pitchFamily="2" charset="2"/>
              </a:rPr>
              <a:t>-In order to do this we can use the </a:t>
            </a:r>
            <a:r>
              <a:rPr lang="en-US" baseline="0" dirty="0" err="1" smtClean="0">
                <a:sym typeface="Wingdings" pitchFamily="2" charset="2"/>
              </a:rPr>
              <a:t>rxOptions</a:t>
            </a:r>
            <a:r>
              <a:rPr lang="en-US" baseline="0" dirty="0" smtClean="0">
                <a:sym typeface="Wingdings" pitchFamily="2" charset="2"/>
              </a:rPr>
              <a:t> command which tells Revolution R which computing environment to use to do our processing</a:t>
            </a:r>
          </a:p>
          <a:p>
            <a:r>
              <a:rPr lang="en-US" baseline="0" dirty="0" smtClean="0">
                <a:sym typeface="Wingdings" pitchFamily="2" charset="2"/>
              </a:rPr>
              <a:t>-the argument within the </a:t>
            </a:r>
            <a:r>
              <a:rPr lang="en-US" baseline="0" dirty="0" err="1" smtClean="0">
                <a:sym typeface="Wingdings" pitchFamily="2" charset="2"/>
              </a:rPr>
              <a:t>rxOptions</a:t>
            </a:r>
            <a:r>
              <a:rPr lang="en-US" baseline="0" dirty="0" smtClean="0">
                <a:sym typeface="Wingdings" pitchFamily="2" charset="2"/>
              </a:rPr>
              <a:t> command is “</a:t>
            </a:r>
            <a:r>
              <a:rPr lang="en-US" baseline="0" dirty="0" err="1" smtClean="0">
                <a:sym typeface="Wingdings" pitchFamily="2" charset="2"/>
              </a:rPr>
              <a:t>computeContext</a:t>
            </a:r>
            <a:r>
              <a:rPr lang="en-US" baseline="0" dirty="0" smtClean="0">
                <a:sym typeface="Wingdings" pitchFamily="2" charset="2"/>
              </a:rPr>
              <a:t>” and we then specify the cluster environment… Recall, we assigned the cluster computing environment the name PHSCLUSTER so we can use this to direct R to use the cluster computing environment</a:t>
            </a:r>
          </a:p>
          <a:p>
            <a:r>
              <a:rPr lang="en-US" baseline="0" dirty="0" smtClean="0">
                <a:sym typeface="Wingdings" pitchFamily="2" charset="2"/>
              </a:rPr>
              <a:t>-We need to have this statement included prior to any code we want to run on the cluster (but only need to read it in one time)</a:t>
            </a:r>
          </a:p>
        </p:txBody>
      </p:sp>
      <p:sp>
        <p:nvSpPr>
          <p:cNvPr id="4" name="Slide Number Placeholder 3"/>
          <p:cNvSpPr>
            <a:spLocks noGrp="1"/>
          </p:cNvSpPr>
          <p:nvPr>
            <p:ph type="sldNum" sz="quarter" idx="10"/>
          </p:nvPr>
        </p:nvSpPr>
        <p:spPr/>
        <p:txBody>
          <a:bodyPr/>
          <a:lstStyle/>
          <a:p>
            <a:fld id="{A0A4F510-187A-4E56-83C7-0B4126432204}" type="slidenum">
              <a:rPr lang="en-US" smtClean="0"/>
              <a:t>32</a:t>
            </a:fld>
            <a:endParaRPr lang="en-US"/>
          </a:p>
        </p:txBody>
      </p:sp>
    </p:spTree>
    <p:extLst>
      <p:ext uri="{BB962C8B-B14F-4D97-AF65-F5344CB8AC3E}">
        <p14:creationId xmlns:p14="http://schemas.microsoft.com/office/powerpoint/2010/main" val="11396985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once</a:t>
            </a:r>
            <a:r>
              <a:rPr lang="en-US" baseline="0" dirty="0" smtClean="0"/>
              <a:t> we are done using the cluster we can switch Revolution R back to our local machine by letting </a:t>
            </a:r>
            <a:r>
              <a:rPr lang="en-US" baseline="0" dirty="0" err="1" smtClean="0"/>
              <a:t>computeContext</a:t>
            </a:r>
            <a:r>
              <a:rPr lang="en-US" baseline="0" dirty="0" smtClean="0"/>
              <a:t> = </a:t>
            </a:r>
            <a:r>
              <a:rPr lang="en-US" baseline="0" dirty="0" err="1" smtClean="0"/>
              <a:t>RxLocalSeq</a:t>
            </a:r>
            <a:r>
              <a:rPr lang="en-US" baseline="0" dirty="0" smtClean="0"/>
              <a:t>()</a:t>
            </a:r>
          </a:p>
          <a:p>
            <a:r>
              <a:rPr lang="en-US" baseline="0" dirty="0" smtClean="0"/>
              <a:t>-Specifically, this is telling Revolution R to compute anything after this command on your local machine.</a:t>
            </a:r>
            <a:endParaRPr lang="en-US" dirty="0"/>
          </a:p>
        </p:txBody>
      </p:sp>
      <p:sp>
        <p:nvSpPr>
          <p:cNvPr id="4" name="Slide Number Placeholder 3"/>
          <p:cNvSpPr>
            <a:spLocks noGrp="1"/>
          </p:cNvSpPr>
          <p:nvPr>
            <p:ph type="sldNum" sz="quarter" idx="10"/>
          </p:nvPr>
        </p:nvSpPr>
        <p:spPr/>
        <p:txBody>
          <a:bodyPr/>
          <a:lstStyle/>
          <a:p>
            <a:fld id="{A0A4F510-187A-4E56-83C7-0B4126432204}" type="slidenum">
              <a:rPr lang="en-US" smtClean="0"/>
              <a:t>33</a:t>
            </a:fld>
            <a:endParaRPr lang="en-US"/>
          </a:p>
        </p:txBody>
      </p:sp>
    </p:spTree>
    <p:extLst>
      <p:ext uri="{BB962C8B-B14F-4D97-AF65-F5344CB8AC3E}">
        <p14:creationId xmlns:p14="http://schemas.microsoft.com/office/powerpoint/2010/main" val="30744327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send our cod</a:t>
            </a:r>
            <a:r>
              <a:rPr lang="en-US" baseline="0" dirty="0" smtClean="0"/>
              <a:t>e off into cluster land to be run by Revolution R, we may want to know how our program is progressing</a:t>
            </a:r>
          </a:p>
          <a:p>
            <a:r>
              <a:rPr lang="en-US" baseline="0" dirty="0" smtClean="0"/>
              <a:t>-We can actually tell Revolution R to generate a Windows based progress bar to keep track of our timing.  </a:t>
            </a:r>
          </a:p>
          <a:p>
            <a:r>
              <a:rPr lang="en-US" baseline="0" dirty="0" smtClean="0"/>
              <a:t>-In order to do this we must first initialize our progress bar</a:t>
            </a:r>
            <a:endParaRPr lang="en-US" dirty="0"/>
          </a:p>
        </p:txBody>
      </p:sp>
      <p:sp>
        <p:nvSpPr>
          <p:cNvPr id="4" name="Slide Number Placeholder 3"/>
          <p:cNvSpPr>
            <a:spLocks noGrp="1"/>
          </p:cNvSpPr>
          <p:nvPr>
            <p:ph type="sldNum" sz="quarter" idx="10"/>
          </p:nvPr>
        </p:nvSpPr>
        <p:spPr/>
        <p:txBody>
          <a:bodyPr/>
          <a:lstStyle/>
          <a:p>
            <a:fld id="{A0A4F510-187A-4E56-83C7-0B4126432204}" type="slidenum">
              <a:rPr lang="en-US" smtClean="0"/>
              <a:t>34</a:t>
            </a:fld>
            <a:endParaRPr lang="en-US"/>
          </a:p>
        </p:txBody>
      </p:sp>
    </p:spTree>
    <p:extLst>
      <p:ext uri="{BB962C8B-B14F-4D97-AF65-F5344CB8AC3E}">
        <p14:creationId xmlns:p14="http://schemas.microsoft.com/office/powerpoint/2010/main" val="24384099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A4F510-187A-4E56-83C7-0B4126432204}" type="slidenum">
              <a:rPr lang="en-US" smtClean="0"/>
              <a:t>35</a:t>
            </a:fld>
            <a:endParaRPr lang="en-US"/>
          </a:p>
        </p:txBody>
      </p:sp>
    </p:spTree>
    <p:extLst>
      <p:ext uri="{BB962C8B-B14F-4D97-AF65-F5344CB8AC3E}">
        <p14:creationId xmlns:p14="http://schemas.microsoft.com/office/powerpoint/2010/main" val="6062342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A4F510-187A-4E56-83C7-0B4126432204}" type="slidenum">
              <a:rPr lang="en-US" smtClean="0"/>
              <a:t>36</a:t>
            </a:fld>
            <a:endParaRPr lang="en-US"/>
          </a:p>
        </p:txBody>
      </p:sp>
    </p:spTree>
    <p:extLst>
      <p:ext uri="{BB962C8B-B14F-4D97-AF65-F5344CB8AC3E}">
        <p14:creationId xmlns:p14="http://schemas.microsoft.com/office/powerpoint/2010/main" val="28488441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A4F510-187A-4E56-83C7-0B4126432204}" type="slidenum">
              <a:rPr lang="en-US" smtClean="0"/>
              <a:t>37</a:t>
            </a:fld>
            <a:endParaRPr lang="en-US"/>
          </a:p>
        </p:txBody>
      </p:sp>
    </p:spTree>
    <p:extLst>
      <p:ext uri="{BB962C8B-B14F-4D97-AF65-F5344CB8AC3E}">
        <p14:creationId xmlns:p14="http://schemas.microsoft.com/office/powerpoint/2010/main" val="27802137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A4F510-187A-4E56-83C7-0B4126432204}" type="slidenum">
              <a:rPr lang="en-US" smtClean="0"/>
              <a:t>38</a:t>
            </a:fld>
            <a:endParaRPr lang="en-US"/>
          </a:p>
        </p:txBody>
      </p:sp>
    </p:spTree>
    <p:extLst>
      <p:ext uri="{BB962C8B-B14F-4D97-AF65-F5344CB8AC3E}">
        <p14:creationId xmlns:p14="http://schemas.microsoft.com/office/powerpoint/2010/main" val="28624300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A4F510-187A-4E56-83C7-0B4126432204}" type="slidenum">
              <a:rPr lang="en-US" smtClean="0"/>
              <a:t>39</a:t>
            </a:fld>
            <a:endParaRPr lang="en-US"/>
          </a:p>
        </p:txBody>
      </p:sp>
    </p:spTree>
    <p:extLst>
      <p:ext uri="{BB962C8B-B14F-4D97-AF65-F5344CB8AC3E}">
        <p14:creationId xmlns:p14="http://schemas.microsoft.com/office/powerpoint/2010/main" val="4282562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we are most interested in simply using R, we </a:t>
            </a:r>
            <a:r>
              <a:rPr lang="en-US" baseline="0" dirty="0" smtClean="0"/>
              <a:t>focus on </a:t>
            </a:r>
            <a:r>
              <a:rPr lang="en-US" baseline="0" dirty="0" err="1" smtClean="0"/>
              <a:t>RevoR</a:t>
            </a:r>
            <a:r>
              <a:rPr lang="en-US" baseline="0" dirty="0" smtClean="0"/>
              <a:t> and Platform R.  Recall these serve to</a:t>
            </a:r>
          </a:p>
          <a:p>
            <a:pPr marL="174982" indent="-174982">
              <a:buFont typeface="Arial" pitchFamily="34" charset="0"/>
              <a:buChar char="•"/>
            </a:pPr>
            <a:r>
              <a:rPr lang="en-US" u="sng" baseline="0" dirty="0" err="1" smtClean="0"/>
              <a:t>RevoR</a:t>
            </a:r>
            <a:r>
              <a:rPr lang="en-US" baseline="0" dirty="0" smtClean="0"/>
              <a:t>: this is the company’s equivalent to R, the main difference is that where R uses a single stream </a:t>
            </a:r>
            <a:r>
              <a:rPr lang="en-US" baseline="0" dirty="0" err="1" smtClean="0"/>
              <a:t>RevoR</a:t>
            </a:r>
            <a:r>
              <a:rPr lang="en-US" baseline="0" dirty="0" smtClean="0"/>
              <a:t> can use multiple streams. This component requires no </a:t>
            </a:r>
            <a:r>
              <a:rPr lang="en-US" baseline="0" dirty="0" err="1" smtClean="0"/>
              <a:t>additonal</a:t>
            </a:r>
            <a:r>
              <a:rPr lang="en-US" baseline="0" dirty="0" smtClean="0"/>
              <a:t> knowledge.</a:t>
            </a:r>
          </a:p>
          <a:p>
            <a:pPr marL="174982" indent="-174982" defTabSz="933237">
              <a:buFont typeface="Arial" pitchFamily="34" charset="0"/>
              <a:buChar char="•"/>
              <a:defRPr/>
            </a:pPr>
            <a:r>
              <a:rPr lang="en-US" u="sng" baseline="0" dirty="0" err="1" smtClean="0"/>
              <a:t>PlatformR</a:t>
            </a:r>
            <a:r>
              <a:rPr lang="en-US" baseline="0" dirty="0" smtClean="0"/>
              <a:t>:</a:t>
            </a:r>
            <a:r>
              <a:rPr lang="en-US" u="none" baseline="0" dirty="0" smtClean="0"/>
              <a:t> this component allows you to connect directly from your R to the cluster without having to juggle lots of code and objects. </a:t>
            </a:r>
            <a:r>
              <a:rPr lang="en-US" baseline="0" dirty="0" smtClean="0"/>
              <a:t>This component requires no </a:t>
            </a:r>
            <a:r>
              <a:rPr lang="en-US" baseline="0" dirty="0" err="1" smtClean="0"/>
              <a:t>additonal</a:t>
            </a:r>
            <a:r>
              <a:rPr lang="en-US" baseline="0" dirty="0" smtClean="0"/>
              <a:t> knowledge.</a:t>
            </a:r>
            <a:endParaRPr lang="en-US" u="none" baseline="0" dirty="0" smtClean="0"/>
          </a:p>
          <a:p>
            <a:endParaRPr lang="en-US" u="sng" baseline="0" dirty="0" smtClean="0"/>
          </a:p>
        </p:txBody>
      </p:sp>
      <p:sp>
        <p:nvSpPr>
          <p:cNvPr id="4" name="Slide Number Placeholder 3"/>
          <p:cNvSpPr>
            <a:spLocks noGrp="1"/>
          </p:cNvSpPr>
          <p:nvPr>
            <p:ph type="sldNum" sz="quarter" idx="10"/>
          </p:nvPr>
        </p:nvSpPr>
        <p:spPr/>
        <p:txBody>
          <a:bodyPr/>
          <a:lstStyle/>
          <a:p>
            <a:fld id="{A0A4F510-187A-4E56-83C7-0B4126432204}" type="slidenum">
              <a:rPr lang="en-US" smtClean="0"/>
              <a:t>4</a:t>
            </a:fld>
            <a:endParaRPr lang="en-US"/>
          </a:p>
        </p:txBody>
      </p:sp>
    </p:spTree>
    <p:extLst>
      <p:ext uri="{BB962C8B-B14F-4D97-AF65-F5344CB8AC3E}">
        <p14:creationId xmlns:p14="http://schemas.microsoft.com/office/powerpoint/2010/main" val="37431944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A4F510-187A-4E56-83C7-0B4126432204}" type="slidenum">
              <a:rPr lang="en-US" smtClean="0"/>
              <a:t>40</a:t>
            </a:fld>
            <a:endParaRPr lang="en-US"/>
          </a:p>
        </p:txBody>
      </p:sp>
    </p:spTree>
    <p:extLst>
      <p:ext uri="{BB962C8B-B14F-4D97-AF65-F5344CB8AC3E}">
        <p14:creationId xmlns:p14="http://schemas.microsoft.com/office/powerpoint/2010/main" val="2977543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Threads = Processors</a:t>
            </a:r>
            <a:endParaRPr lang="en-US" baseline="0" dirty="0" smtClean="0"/>
          </a:p>
          <a:p>
            <a:r>
              <a:rPr lang="en-US" baseline="0" dirty="0" smtClean="0"/>
              <a:t>Includes improved algorithms for things like matrix algebra</a:t>
            </a:r>
            <a:endParaRPr lang="en-US" dirty="0" smtClean="0"/>
          </a:p>
          <a:p>
            <a:endParaRPr lang="en-US" dirty="0"/>
          </a:p>
        </p:txBody>
      </p:sp>
      <p:sp>
        <p:nvSpPr>
          <p:cNvPr id="4" name="Slide Number Placeholder 3"/>
          <p:cNvSpPr>
            <a:spLocks noGrp="1"/>
          </p:cNvSpPr>
          <p:nvPr>
            <p:ph type="sldNum" sz="quarter" idx="10"/>
          </p:nvPr>
        </p:nvSpPr>
        <p:spPr/>
        <p:txBody>
          <a:bodyPr/>
          <a:lstStyle/>
          <a:p>
            <a:fld id="{A0A4F510-187A-4E56-83C7-0B4126432204}" type="slidenum">
              <a:rPr lang="en-US" smtClean="0"/>
              <a:t>5</a:t>
            </a:fld>
            <a:endParaRPr lang="en-US"/>
          </a:p>
        </p:txBody>
      </p:sp>
    </p:spTree>
    <p:extLst>
      <p:ext uri="{BB962C8B-B14F-4D97-AF65-F5344CB8AC3E}">
        <p14:creationId xmlns:p14="http://schemas.microsoft.com/office/powerpoint/2010/main" val="2736354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standard R interface,</a:t>
            </a:r>
            <a:r>
              <a:rPr lang="en-US" baseline="0" dirty="0" smtClean="0"/>
              <a:t> we have a console (where we run our r scripts), an R editor (where we write our scripts before running them), and may have a graphics window if we have been plotting something</a:t>
            </a:r>
            <a:endParaRPr lang="en-US" dirty="0"/>
          </a:p>
        </p:txBody>
      </p:sp>
      <p:sp>
        <p:nvSpPr>
          <p:cNvPr id="4" name="Slide Number Placeholder 3"/>
          <p:cNvSpPr>
            <a:spLocks noGrp="1"/>
          </p:cNvSpPr>
          <p:nvPr>
            <p:ph type="sldNum" sz="quarter" idx="10"/>
          </p:nvPr>
        </p:nvSpPr>
        <p:spPr/>
        <p:txBody>
          <a:bodyPr/>
          <a:lstStyle/>
          <a:p>
            <a:fld id="{A0A4F510-187A-4E56-83C7-0B4126432204}" type="slidenum">
              <a:rPr lang="en-US" smtClean="0"/>
              <a:t>6</a:t>
            </a:fld>
            <a:endParaRPr lang="en-US"/>
          </a:p>
        </p:txBody>
      </p:sp>
    </p:spTree>
    <p:extLst>
      <p:ext uri="{BB962C8B-B14F-4D97-AF65-F5344CB8AC3E}">
        <p14:creationId xmlns:p14="http://schemas.microsoft.com/office/powerpoint/2010/main" val="2773617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smtClean="0"/>
              <a:t>-The interface</a:t>
            </a:r>
            <a:r>
              <a:rPr lang="en-US" baseline="0" dirty="0" smtClean="0"/>
              <a:t> in Revolution R is very similar in that still have a script editor (note this is very similar to the </a:t>
            </a:r>
            <a:r>
              <a:rPr lang="en-US" baseline="0" dirty="0" err="1" smtClean="0"/>
              <a:t>WinEdt</a:t>
            </a:r>
            <a:r>
              <a:rPr lang="en-US" baseline="0" dirty="0" smtClean="0"/>
              <a:t>). </a:t>
            </a:r>
            <a:r>
              <a:rPr lang="en-US" dirty="0" smtClean="0"/>
              <a:t>Built</a:t>
            </a:r>
            <a:r>
              <a:rPr lang="en-US" baseline="0" dirty="0" smtClean="0"/>
              <a:t> on Microsoft Visual Studio Platform</a:t>
            </a:r>
          </a:p>
          <a:p>
            <a:r>
              <a:rPr lang="en-US" baseline="0" dirty="0" smtClean="0"/>
              <a:t>-Unlike the traditional script editor that opens with R, revolution R provide “coloring” that may make it easier for us to see what we’re doing</a:t>
            </a:r>
          </a:p>
          <a:p>
            <a:r>
              <a:rPr lang="en-US" baseline="0" dirty="0" smtClean="0"/>
              <a:t>-In this version of the editor, we can see that strings are in red, comments (denoted by a #) are in green, and numbers and certain special commands (like the “for” for a loop) are in blue.</a:t>
            </a:r>
          </a:p>
          <a:p>
            <a:r>
              <a:rPr lang="en-US" baseline="0" dirty="0" smtClean="0"/>
              <a:t>-We also have a console like normal R where we could simply type in code if we so desired.</a:t>
            </a:r>
            <a:endParaRPr lang="en-US" dirty="0" smtClean="0"/>
          </a:p>
          <a:p>
            <a:r>
              <a:rPr lang="en-US" dirty="0" smtClean="0"/>
              <a:t>-However we have some additional features…</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0A4F510-187A-4E56-83C7-0B4126432204}" type="slidenum">
              <a:rPr lang="en-US" smtClean="0"/>
              <a:t>7</a:t>
            </a:fld>
            <a:endParaRPr lang="en-US"/>
          </a:p>
        </p:txBody>
      </p:sp>
    </p:spTree>
    <p:extLst>
      <p:ext uri="{BB962C8B-B14F-4D97-AF65-F5344CB8AC3E}">
        <p14:creationId xmlns:p14="http://schemas.microsoft.com/office/powerpoint/2010/main" val="3001725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potentially particularly nice</a:t>
            </a:r>
            <a:r>
              <a:rPr lang="en-US" baseline="0" dirty="0" smtClean="0"/>
              <a:t> feature (particularly when developing your own functions or simulations) is the debugging feature</a:t>
            </a:r>
          </a:p>
          <a:p>
            <a:r>
              <a:rPr lang="en-US" baseline="0" dirty="0" smtClean="0"/>
              <a:t>-So in order to use the debugging feature we must switch to debugging mode.  We can do this using the little pull down menu in the tool bar at the top of our revolution R window (generally this will be in the Release mode)</a:t>
            </a:r>
          </a:p>
          <a:p>
            <a:r>
              <a:rPr lang="en-US" baseline="0" dirty="0" smtClean="0"/>
              <a:t>-You then add Breakpoints to let R know where you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0A4F510-187A-4E56-83C7-0B4126432204}" type="slidenum">
              <a:rPr lang="en-US" smtClean="0"/>
              <a:t>8</a:t>
            </a:fld>
            <a:endParaRPr lang="en-US"/>
          </a:p>
        </p:txBody>
      </p:sp>
    </p:spTree>
    <p:extLst>
      <p:ext uri="{BB962C8B-B14F-4D97-AF65-F5344CB8AC3E}">
        <p14:creationId xmlns:p14="http://schemas.microsoft.com/office/powerpoint/2010/main" val="3001725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potentially particularly nice</a:t>
            </a:r>
            <a:r>
              <a:rPr lang="en-US" baseline="0" dirty="0" smtClean="0"/>
              <a:t> feature (particularly when developing your own functions or simulations) is the debugging feature</a:t>
            </a:r>
          </a:p>
          <a:p>
            <a:r>
              <a:rPr lang="en-US" baseline="0" dirty="0" smtClean="0"/>
              <a:t>-So in order to use the debugging feature we must switch to debugging mode.  We can do this using the little pull down menu in the tool bar at the top of our revolution R window (generally this will be in the Release mode)</a:t>
            </a:r>
          </a:p>
          <a:p>
            <a:r>
              <a:rPr lang="en-US" baseline="0" dirty="0" smtClean="0"/>
              <a:t>-You then add Breakpoints to let R know where you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0A4F510-187A-4E56-83C7-0B4126432204}" type="slidenum">
              <a:rPr lang="en-US" smtClean="0"/>
              <a:t>9</a:t>
            </a:fld>
            <a:endParaRPr lang="en-US"/>
          </a:p>
        </p:txBody>
      </p:sp>
    </p:spTree>
    <p:extLst>
      <p:ext uri="{BB962C8B-B14F-4D97-AF65-F5344CB8AC3E}">
        <p14:creationId xmlns:p14="http://schemas.microsoft.com/office/powerpoint/2010/main" val="3001725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01D5BF2-E37E-4A59-91F8-F2D4BEEE7EA0}" type="datetimeFigureOut">
              <a:rPr lang="en-US" smtClean="0"/>
              <a:t>4/9/2014</a:t>
            </a:fld>
            <a:endParaRPr lang="en-US"/>
          </a:p>
        </p:txBody>
      </p:sp>
      <p:sp>
        <p:nvSpPr>
          <p:cNvPr id="8" name="Slide Number Placeholder 7"/>
          <p:cNvSpPr>
            <a:spLocks noGrp="1"/>
          </p:cNvSpPr>
          <p:nvPr>
            <p:ph type="sldNum" sz="quarter" idx="11"/>
          </p:nvPr>
        </p:nvSpPr>
        <p:spPr/>
        <p:txBody>
          <a:bodyPr/>
          <a:lstStyle/>
          <a:p>
            <a:fld id="{61D25453-EF59-4BFA-BE46-13801C9B124F}"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1D5BF2-E37E-4A59-91F8-F2D4BEEE7EA0}" type="datetimeFigureOut">
              <a:rPr lang="en-US" smtClean="0"/>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25453-EF59-4BFA-BE46-13801C9B124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1D5BF2-E37E-4A59-91F8-F2D4BEEE7EA0}" type="datetimeFigureOut">
              <a:rPr lang="en-US" smtClean="0"/>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25453-EF59-4BFA-BE46-13801C9B124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801D5BF2-E37E-4A59-91F8-F2D4BEEE7EA0}" type="datetimeFigureOut">
              <a:rPr lang="en-US" smtClean="0"/>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25453-EF59-4BFA-BE46-13801C9B124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1D5BF2-E37E-4A59-91F8-F2D4BEEE7EA0}" type="datetimeFigureOut">
              <a:rPr lang="en-US" smtClean="0"/>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25453-EF59-4BFA-BE46-13801C9B124F}"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801D5BF2-E37E-4A59-91F8-F2D4BEEE7EA0}" type="datetimeFigureOut">
              <a:rPr lang="en-US" smtClean="0"/>
              <a:t>4/9/2014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25453-EF59-4BFA-BE46-13801C9B124F}"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01D5BF2-E37E-4A59-91F8-F2D4BEEE7EA0}" type="datetimeFigureOut">
              <a:rPr lang="en-US" smtClean="0"/>
              <a:t>4/9/2014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D25453-EF59-4BFA-BE46-13801C9B124F}"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1D5BF2-E37E-4A59-91F8-F2D4BEEE7EA0}" type="datetimeFigureOut">
              <a:rPr lang="en-US" smtClean="0"/>
              <a:t>4/9/2014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D25453-EF59-4BFA-BE46-13801C9B124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D5BF2-E37E-4A59-91F8-F2D4BEEE7EA0}" type="datetimeFigureOut">
              <a:rPr lang="en-US" smtClean="0"/>
              <a:t>4/9/2014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D25453-EF59-4BFA-BE46-13801C9B12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1D5BF2-E37E-4A59-91F8-F2D4BEEE7EA0}" type="datetimeFigureOut">
              <a:rPr lang="en-US" smtClean="0"/>
              <a:t>4/9/2014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25453-EF59-4BFA-BE46-13801C9B124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1D5BF2-E37E-4A59-91F8-F2D4BEEE7EA0}" type="datetimeFigureOut">
              <a:rPr lang="en-US" smtClean="0"/>
              <a:t>4/9/2014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25453-EF59-4BFA-BE46-13801C9B124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01D5BF2-E37E-4A59-91F8-F2D4BEEE7EA0}" type="datetimeFigureOut">
              <a:rPr lang="en-US" smtClean="0"/>
              <a:t>4/9/2014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1D25453-EF59-4BFA-BE46-13801C9B124F}"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jpe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09601"/>
            <a:ext cx="8305800" cy="3581399"/>
          </a:xfrm>
        </p:spPr>
        <p:txBody>
          <a:bodyPr>
            <a:normAutofit/>
          </a:bodyPr>
          <a:lstStyle/>
          <a:p>
            <a:r>
              <a:rPr lang="en-US" sz="4800" dirty="0" smtClean="0"/>
              <a:t>Revolution R and</a:t>
            </a:r>
            <a:br>
              <a:rPr lang="en-US" sz="4800" dirty="0" smtClean="0"/>
            </a:br>
            <a:r>
              <a:rPr lang="en-US" sz="4800" dirty="0" smtClean="0"/>
              <a:t>DPHS Cluster</a:t>
            </a:r>
            <a:endParaRPr lang="en-US" sz="4800" dirty="0"/>
          </a:p>
        </p:txBody>
      </p:sp>
      <p:sp>
        <p:nvSpPr>
          <p:cNvPr id="3" name="Subtitle 2"/>
          <p:cNvSpPr>
            <a:spLocks noGrp="1"/>
          </p:cNvSpPr>
          <p:nvPr>
            <p:ph type="subTitle" idx="1"/>
          </p:nvPr>
        </p:nvSpPr>
        <p:spPr/>
        <p:txBody>
          <a:bodyPr>
            <a:normAutofit/>
          </a:bodyPr>
          <a:lstStyle/>
          <a:p>
            <a:r>
              <a:rPr lang="en-US" dirty="0" smtClean="0"/>
              <a:t>Statistical Computing</a:t>
            </a:r>
          </a:p>
          <a:p>
            <a:r>
              <a:rPr lang="en-US" dirty="0" smtClean="0"/>
              <a:t>4/9/14</a:t>
            </a:r>
            <a:endParaRPr lang="en-US" dirty="0"/>
          </a:p>
        </p:txBody>
      </p:sp>
    </p:spTree>
    <p:extLst>
      <p:ext uri="{BB962C8B-B14F-4D97-AF65-F5344CB8AC3E}">
        <p14:creationId xmlns:p14="http://schemas.microsoft.com/office/powerpoint/2010/main" val="3049018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sz="4800" dirty="0" smtClean="0"/>
              <a:t>Revolution R Environment</a:t>
            </a:r>
            <a:endParaRPr lang="en-US" sz="4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332" y="1431390"/>
            <a:ext cx="6716063" cy="5163271"/>
          </a:xfrm>
          <a:prstGeom prst="rect">
            <a:avLst/>
          </a:prstGeom>
        </p:spPr>
      </p:pic>
      <p:sp>
        <p:nvSpPr>
          <p:cNvPr id="6" name="Rounded Rectangular Callout 5"/>
          <p:cNvSpPr/>
          <p:nvPr/>
        </p:nvSpPr>
        <p:spPr>
          <a:xfrm>
            <a:off x="5257800" y="5572537"/>
            <a:ext cx="1371600" cy="828263"/>
          </a:xfrm>
          <a:prstGeom prst="wedgeRoundRectCallout">
            <a:avLst>
              <a:gd name="adj1" fmla="val 22641"/>
              <a:gd name="adj2" fmla="val -1445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Installed/ Loaded Packages</a:t>
            </a:r>
            <a:endParaRPr lang="en-US" dirty="0"/>
          </a:p>
        </p:txBody>
      </p:sp>
      <p:sp>
        <p:nvSpPr>
          <p:cNvPr id="11" name="Rounded Rectangular Callout 10"/>
          <p:cNvSpPr/>
          <p:nvPr/>
        </p:nvSpPr>
        <p:spPr>
          <a:xfrm>
            <a:off x="7391400" y="4191000"/>
            <a:ext cx="1371600" cy="541751"/>
          </a:xfrm>
          <a:prstGeom prst="wedgeRoundRectCallout">
            <a:avLst>
              <a:gd name="adj1" fmla="val -85803"/>
              <a:gd name="adj2" fmla="val 760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Available Objects</a:t>
            </a:r>
            <a:endParaRPr lang="en-US" dirty="0"/>
          </a:p>
        </p:txBody>
      </p:sp>
      <p:sp>
        <p:nvSpPr>
          <p:cNvPr id="12" name="Rounded Rectangular Callout 11"/>
          <p:cNvSpPr/>
          <p:nvPr/>
        </p:nvSpPr>
        <p:spPr>
          <a:xfrm>
            <a:off x="7620000" y="6025609"/>
            <a:ext cx="1371600" cy="541751"/>
          </a:xfrm>
          <a:prstGeom prst="wedgeRoundRectCallout">
            <a:avLst>
              <a:gd name="adj1" fmla="val -88470"/>
              <a:gd name="adj2" fmla="val -702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Object Details</a:t>
            </a:r>
            <a:endParaRPr lang="en-US" dirty="0"/>
          </a:p>
        </p:txBody>
      </p:sp>
    </p:spTree>
    <p:extLst>
      <p:ext uri="{BB962C8B-B14F-4D97-AF65-F5344CB8AC3E}">
        <p14:creationId xmlns:p14="http://schemas.microsoft.com/office/powerpoint/2010/main" val="2153634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sz="4800" dirty="0" smtClean="0"/>
              <a:t>Revolution R Environment</a:t>
            </a:r>
            <a:endParaRPr lang="en-US" sz="4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332" y="1431390"/>
            <a:ext cx="6716063" cy="5163271"/>
          </a:xfrm>
          <a:prstGeom prst="rect">
            <a:avLst/>
          </a:prstGeom>
        </p:spPr>
      </p:pic>
      <p:sp>
        <p:nvSpPr>
          <p:cNvPr id="7" name="Rounded Rectangular Callout 6"/>
          <p:cNvSpPr/>
          <p:nvPr/>
        </p:nvSpPr>
        <p:spPr>
          <a:xfrm>
            <a:off x="7315200" y="1431390"/>
            <a:ext cx="1371600" cy="541751"/>
          </a:xfrm>
          <a:prstGeom prst="wedgeRoundRectCallout">
            <a:avLst>
              <a:gd name="adj1" fmla="val -68025"/>
              <a:gd name="adj2" fmla="val 1975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Project Manager</a:t>
            </a:r>
            <a:endParaRPr lang="en-US" dirty="0"/>
          </a:p>
        </p:txBody>
      </p:sp>
    </p:spTree>
    <p:extLst>
      <p:ext uri="{BB962C8B-B14F-4D97-AF65-F5344CB8AC3E}">
        <p14:creationId xmlns:p14="http://schemas.microsoft.com/office/powerpoint/2010/main" val="1425305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Manager</a:t>
            </a:r>
            <a:endParaRPr lang="en-US" dirty="0"/>
          </a:p>
        </p:txBody>
      </p:sp>
      <p:sp>
        <p:nvSpPr>
          <p:cNvPr id="3" name="Content Placeholder 2"/>
          <p:cNvSpPr>
            <a:spLocks noGrp="1"/>
          </p:cNvSpPr>
          <p:nvPr>
            <p:ph idx="1"/>
          </p:nvPr>
        </p:nvSpPr>
        <p:spPr/>
        <p:txBody>
          <a:bodyPr/>
          <a:lstStyle/>
          <a:p>
            <a:r>
              <a:rPr lang="en-US" sz="3200" dirty="0" smtClean="0"/>
              <a:t>Solutions</a:t>
            </a:r>
          </a:p>
          <a:p>
            <a:pPr lvl="1"/>
            <a:r>
              <a:rPr lang="en-US" sz="2000" dirty="0" smtClean="0"/>
              <a:t>Corresponds to one R workspace/working directory</a:t>
            </a:r>
          </a:p>
          <a:p>
            <a:pPr lvl="1"/>
            <a:r>
              <a:rPr lang="en-US" sz="2000" dirty="0" smtClean="0"/>
              <a:t>Storage for common files for projects</a:t>
            </a:r>
          </a:p>
          <a:p>
            <a:pPr marL="457200" lvl="1" indent="0">
              <a:buNone/>
            </a:pPr>
            <a:endParaRPr lang="en-US" sz="2000" dirty="0" smtClean="0"/>
          </a:p>
          <a:p>
            <a:r>
              <a:rPr lang="en-US" sz="3200" dirty="0" smtClean="0"/>
              <a:t>Project</a:t>
            </a:r>
          </a:p>
          <a:p>
            <a:pPr lvl="1"/>
            <a:r>
              <a:rPr lang="en-US" sz="2000" dirty="0" smtClean="0"/>
              <a:t>Independent set of R scripts</a:t>
            </a:r>
          </a:p>
          <a:p>
            <a:pPr marL="457200" lvl="1" indent="0">
              <a:buNone/>
            </a:pPr>
            <a:endParaRPr lang="en-US" sz="2000" dirty="0" smtClean="0"/>
          </a:p>
          <a:p>
            <a:r>
              <a:rPr lang="en-US" sz="3200" dirty="0" smtClean="0"/>
              <a:t>Scripts and Documentation</a:t>
            </a:r>
          </a:p>
          <a:p>
            <a:pPr lvl="1"/>
            <a:r>
              <a:rPr lang="en-US" sz="2000" dirty="0" smtClean="0"/>
              <a:t>Single Files that can be sourced, run, viewed, etc.</a:t>
            </a:r>
          </a:p>
          <a:p>
            <a:pPr lvl="1"/>
            <a:endParaRPr lang="en-US" dirty="0"/>
          </a:p>
        </p:txBody>
      </p:sp>
    </p:spTree>
    <p:extLst>
      <p:ext uri="{BB962C8B-B14F-4D97-AF65-F5344CB8AC3E}">
        <p14:creationId xmlns:p14="http://schemas.microsoft.com/office/powerpoint/2010/main" val="667760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 syntax checking and parenthesis highlighting</a:t>
            </a:r>
          </a:p>
          <a:p>
            <a:r>
              <a:rPr lang="en-US" dirty="0" smtClean="0"/>
              <a:t>IntelliSense word completion</a:t>
            </a:r>
          </a:p>
          <a:p>
            <a:pPr lvl="1"/>
            <a:r>
              <a:rPr lang="en-US" dirty="0" err="1" smtClean="0"/>
              <a:t>CTRL+Space</a:t>
            </a:r>
            <a:endParaRPr lang="en-US" dirty="0" smtClean="0"/>
          </a:p>
          <a:p>
            <a:r>
              <a:rPr lang="en-US" dirty="0" smtClean="0"/>
              <a:t>Setting Breakpoints</a:t>
            </a:r>
          </a:p>
          <a:p>
            <a:pPr lvl="1"/>
            <a:r>
              <a:rPr lang="en-US" dirty="0"/>
              <a:t>Breakpoints tell the R debugger where to stop execution, so that you can examine the state of the computation at that point. </a:t>
            </a:r>
          </a:p>
          <a:p>
            <a:pPr lvl="1"/>
            <a:r>
              <a:rPr lang="en-US" dirty="0"/>
              <a:t>Place the cursor anywhere on the desired line and press F9. </a:t>
            </a:r>
          </a:p>
          <a:p>
            <a:pPr lvl="1"/>
            <a:r>
              <a:rPr lang="en-US" dirty="0"/>
              <a:t>Click the gray bar to the left of the desired line.</a:t>
            </a:r>
          </a:p>
          <a:p>
            <a:pPr lvl="1"/>
            <a:r>
              <a:rPr lang="en-US" dirty="0"/>
              <a:t>Repeat the procedure to delete the breakpoint.</a:t>
            </a:r>
          </a:p>
          <a:p>
            <a:r>
              <a:rPr lang="en-US" dirty="0" smtClean="0"/>
              <a:t>Run all or part of a script in the command window</a:t>
            </a:r>
          </a:p>
          <a:p>
            <a:r>
              <a:rPr lang="en-US" dirty="0" smtClean="0"/>
              <a:t>Set Bookmarks</a:t>
            </a:r>
          </a:p>
          <a:p>
            <a:pPr lvl="1"/>
            <a:r>
              <a:rPr lang="en-US" dirty="0"/>
              <a:t>Bookmarks make it easy to move from place to place within a large script, and also to move from script to script. You set bookmarks using any of the following methods:</a:t>
            </a:r>
          </a:p>
          <a:p>
            <a:pPr lvl="1"/>
            <a:r>
              <a:rPr lang="en-US" dirty="0" smtClean="0"/>
              <a:t>Place </a:t>
            </a:r>
            <a:r>
              <a:rPr lang="en-US" dirty="0"/>
              <a:t>the cursor anywhere on the desired line and press CTRL-K, CTRL-K. </a:t>
            </a:r>
          </a:p>
          <a:p>
            <a:pPr lvl="1"/>
            <a:r>
              <a:rPr lang="en-US" dirty="0" smtClean="0"/>
              <a:t>Repeat </a:t>
            </a:r>
            <a:r>
              <a:rPr lang="en-US" dirty="0"/>
              <a:t>the procedure to delete the bookmark</a:t>
            </a:r>
            <a:r>
              <a:rPr lang="en-US" dirty="0" smtClean="0"/>
              <a:t>.</a:t>
            </a:r>
          </a:p>
          <a:p>
            <a:r>
              <a:rPr lang="en-US" dirty="0" smtClean="0"/>
              <a:t>Automatically comment out sections</a:t>
            </a:r>
          </a:p>
          <a:p>
            <a:endParaRPr lang="en-US" dirty="0"/>
          </a:p>
        </p:txBody>
      </p:sp>
    </p:spTree>
    <p:extLst>
      <p:ext uri="{BB962C8B-B14F-4D97-AF65-F5344CB8AC3E}">
        <p14:creationId xmlns:p14="http://schemas.microsoft.com/office/powerpoint/2010/main" val="1040029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Snippets</a:t>
            </a:r>
            <a:endParaRPr lang="en-US" dirty="0"/>
          </a:p>
        </p:txBody>
      </p:sp>
      <p:sp>
        <p:nvSpPr>
          <p:cNvPr id="3" name="Content Placeholder 2"/>
          <p:cNvSpPr>
            <a:spLocks noGrp="1"/>
          </p:cNvSpPr>
          <p:nvPr>
            <p:ph idx="1"/>
          </p:nvPr>
        </p:nvSpPr>
        <p:spPr/>
        <p:txBody>
          <a:bodyPr/>
          <a:lstStyle/>
          <a:p>
            <a:r>
              <a:rPr lang="en-US" dirty="0" smtClean="0"/>
              <a:t>A </a:t>
            </a:r>
            <a:r>
              <a:rPr lang="en-US" dirty="0"/>
              <a:t>predefined template for common R idioms</a:t>
            </a:r>
          </a:p>
          <a:p>
            <a:pPr lvl="1"/>
            <a:r>
              <a:rPr lang="en-US" dirty="0"/>
              <a:t>Insert snippet, then fill in the </a:t>
            </a:r>
            <a:r>
              <a:rPr lang="en-US" dirty="0" smtClean="0"/>
              <a:t>blanks</a:t>
            </a:r>
          </a:p>
          <a:p>
            <a:pPr lvl="1"/>
            <a:r>
              <a:rPr lang="en-US" dirty="0" smtClean="0"/>
              <a:t>Right Click -&gt;Insert Snippet</a:t>
            </a:r>
          </a:p>
          <a:p>
            <a:pPr marL="457200" lvl="1" indent="0">
              <a:buNone/>
            </a:pPr>
            <a:endParaRPr lang="en-US" dirty="0" smtClean="0"/>
          </a:p>
          <a:p>
            <a:r>
              <a:rPr lang="en-US" dirty="0" smtClean="0"/>
              <a:t>Code Snippet Manager</a:t>
            </a:r>
          </a:p>
          <a:p>
            <a:pPr lvl="1"/>
            <a:r>
              <a:rPr lang="en-US" dirty="0" smtClean="0"/>
              <a:t>Create and Share your own snippets (Using XML and Visual Studio)</a:t>
            </a:r>
          </a:p>
          <a:p>
            <a:pPr lvl="1"/>
            <a:r>
              <a:rPr lang="en-US" dirty="0" smtClean="0"/>
              <a:t>Allows you to automate programming frequent tasks</a:t>
            </a:r>
          </a:p>
          <a:p>
            <a:pPr lvl="1"/>
            <a:r>
              <a:rPr lang="en-US" dirty="0" smtClean="0"/>
              <a:t>NOT the same as a SAS macro</a:t>
            </a:r>
          </a:p>
          <a:p>
            <a:pPr marL="457200" lvl="1" indent="0">
              <a:buNone/>
            </a:pPr>
            <a:endParaRPr lang="en-US" dirty="0" smtClean="0"/>
          </a:p>
          <a:p>
            <a:r>
              <a:rPr lang="en-US" dirty="0" smtClean="0"/>
              <a:t>Standardize analyses and enforce coding standards</a:t>
            </a:r>
            <a:endParaRPr lang="en-US" dirty="0"/>
          </a:p>
          <a:p>
            <a:pPr lvl="1"/>
            <a:endParaRPr lang="en-US" dirty="0"/>
          </a:p>
          <a:p>
            <a:endParaRPr lang="en-US" dirty="0"/>
          </a:p>
        </p:txBody>
      </p:sp>
    </p:spTree>
    <p:extLst>
      <p:ext uri="{BB962C8B-B14F-4D97-AF65-F5344CB8AC3E}">
        <p14:creationId xmlns:p14="http://schemas.microsoft.com/office/powerpoint/2010/main" val="195044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sz="4800" dirty="0" smtClean="0"/>
              <a:t>Snippets in Revolution R</a:t>
            </a:r>
            <a:endParaRPr lang="en-US" sz="4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93" y="1600200"/>
            <a:ext cx="8688013" cy="5077534"/>
          </a:xfrm>
          <a:prstGeom prst="rect">
            <a:avLst/>
          </a:prstGeom>
        </p:spPr>
      </p:pic>
    </p:spTree>
    <p:extLst>
      <p:ext uri="{BB962C8B-B14F-4D97-AF65-F5344CB8AC3E}">
        <p14:creationId xmlns:p14="http://schemas.microsoft.com/office/powerpoint/2010/main" val="1313158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sz="4800" dirty="0" smtClean="0"/>
              <a:t>Snippets in Revolution R</a:t>
            </a: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28" y="1676400"/>
            <a:ext cx="8554645" cy="4667902"/>
          </a:xfrm>
          <a:prstGeom prst="rect">
            <a:avLst/>
          </a:prstGeom>
        </p:spPr>
      </p:pic>
    </p:spTree>
    <p:extLst>
      <p:ext uri="{BB962C8B-B14F-4D97-AF65-F5344CB8AC3E}">
        <p14:creationId xmlns:p14="http://schemas.microsoft.com/office/powerpoint/2010/main" val="2312512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sz="4800" dirty="0" smtClean="0"/>
              <a:t>Snippets in Revolution R</a:t>
            </a: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55" y="1562911"/>
            <a:ext cx="8859487" cy="4820323"/>
          </a:xfrm>
          <a:prstGeom prst="rect">
            <a:avLst/>
          </a:prstGeom>
        </p:spPr>
      </p:pic>
    </p:spTree>
    <p:extLst>
      <p:ext uri="{BB962C8B-B14F-4D97-AF65-F5344CB8AC3E}">
        <p14:creationId xmlns:p14="http://schemas.microsoft.com/office/powerpoint/2010/main" val="2312512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sz="4800" dirty="0" smtClean="0"/>
              <a:t>Snippets in Revolution R</a:t>
            </a: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676" y="1524000"/>
            <a:ext cx="8554645" cy="4706007"/>
          </a:xfrm>
          <a:prstGeom prst="rect">
            <a:avLst/>
          </a:prstGeom>
        </p:spPr>
      </p:pic>
    </p:spTree>
    <p:extLst>
      <p:ext uri="{BB962C8B-B14F-4D97-AF65-F5344CB8AC3E}">
        <p14:creationId xmlns:p14="http://schemas.microsoft.com/office/powerpoint/2010/main" val="2312512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a:t>
            </a:r>
            <a:endParaRPr lang="en-US" dirty="0"/>
          </a:p>
        </p:txBody>
      </p:sp>
      <p:sp>
        <p:nvSpPr>
          <p:cNvPr id="3" name="Content Placeholder 2"/>
          <p:cNvSpPr>
            <a:spLocks noGrp="1"/>
          </p:cNvSpPr>
          <p:nvPr>
            <p:ph idx="1"/>
          </p:nvPr>
        </p:nvSpPr>
        <p:spPr/>
        <p:txBody>
          <a:bodyPr>
            <a:normAutofit/>
          </a:bodyPr>
          <a:lstStyle/>
          <a:p>
            <a:r>
              <a:rPr lang="en-US" sz="2800" dirty="0" smtClean="0"/>
              <a:t>Revolution R has a debugging feature</a:t>
            </a:r>
            <a:endParaRPr lang="en-US" sz="2800" dirty="0"/>
          </a:p>
          <a:p>
            <a:pPr lvl="1"/>
            <a:r>
              <a:rPr lang="en-US" sz="2000" dirty="0" smtClean="0"/>
              <a:t>Helpful to identify reasons code won’t run</a:t>
            </a:r>
            <a:endParaRPr lang="en-US" sz="2000" dirty="0" smtClean="0"/>
          </a:p>
          <a:p>
            <a:pPr lvl="1"/>
            <a:r>
              <a:rPr lang="en-US" sz="2000" dirty="0" smtClean="0"/>
              <a:t>Excellent way to check more complicated code</a:t>
            </a:r>
          </a:p>
          <a:p>
            <a:pPr lvl="2"/>
            <a:r>
              <a:rPr lang="en-US" sz="1800" dirty="0" smtClean="0"/>
              <a:t>Complex analyses</a:t>
            </a:r>
          </a:p>
          <a:p>
            <a:pPr lvl="2"/>
            <a:r>
              <a:rPr lang="en-US" sz="1800" dirty="0" smtClean="0"/>
              <a:t>Simulation Studies</a:t>
            </a:r>
            <a:endParaRPr lang="en-US" sz="1800" dirty="0" smtClean="0"/>
          </a:p>
          <a:p>
            <a:pPr lvl="1"/>
            <a:r>
              <a:rPr lang="en-US" sz="2000" dirty="0" smtClean="0"/>
              <a:t>Also extremely helpful if you are writing an R package</a:t>
            </a:r>
            <a:endParaRPr lang="en-US" sz="2000" dirty="0" smtClean="0"/>
          </a:p>
          <a:p>
            <a:pPr marL="457200" lvl="1" indent="0">
              <a:buNone/>
            </a:pPr>
            <a:endParaRPr lang="en-US" dirty="0" smtClean="0"/>
          </a:p>
          <a:p>
            <a:pPr lvl="1"/>
            <a:endParaRPr lang="en-US" dirty="0"/>
          </a:p>
          <a:p>
            <a:endParaRPr lang="en-US" dirty="0"/>
          </a:p>
        </p:txBody>
      </p:sp>
    </p:spTree>
    <p:extLst>
      <p:ext uri="{BB962C8B-B14F-4D97-AF65-F5344CB8AC3E}">
        <p14:creationId xmlns:p14="http://schemas.microsoft.com/office/powerpoint/2010/main" val="2229081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Revolution R</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5050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sz="4800" dirty="0" smtClean="0"/>
              <a:t>Debugging in Revolution R</a:t>
            </a:r>
            <a:endParaRPr lang="en-US" sz="4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1285461"/>
            <a:ext cx="8866547" cy="5172797"/>
          </a:xfrm>
          <a:prstGeom prst="rect">
            <a:avLst/>
          </a:prstGeom>
        </p:spPr>
      </p:pic>
      <p:sp>
        <p:nvSpPr>
          <p:cNvPr id="6" name="Rounded Rectangular Callout 5"/>
          <p:cNvSpPr/>
          <p:nvPr/>
        </p:nvSpPr>
        <p:spPr>
          <a:xfrm>
            <a:off x="5181600" y="2412420"/>
            <a:ext cx="1371600" cy="541751"/>
          </a:xfrm>
          <a:prstGeom prst="wedgeRoundRectCallout">
            <a:avLst>
              <a:gd name="adj1" fmla="val -129359"/>
              <a:gd name="adj2" fmla="val -1445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Debugging</a:t>
            </a:r>
            <a:endParaRPr lang="en-US" dirty="0"/>
          </a:p>
        </p:txBody>
      </p:sp>
    </p:spTree>
    <p:extLst>
      <p:ext uri="{BB962C8B-B14F-4D97-AF65-F5344CB8AC3E}">
        <p14:creationId xmlns:p14="http://schemas.microsoft.com/office/powerpoint/2010/main" val="4181473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sz="4800" dirty="0"/>
              <a:t>Debugging in Revolution R</a:t>
            </a:r>
            <a:endParaRPr lang="en-US" sz="4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95400"/>
            <a:ext cx="8839200" cy="5068654"/>
          </a:xfrm>
          <a:prstGeom prst="rect">
            <a:avLst/>
          </a:prstGeom>
        </p:spPr>
      </p:pic>
      <p:sp>
        <p:nvSpPr>
          <p:cNvPr id="6" name="Rounded Rectangular Callout 5"/>
          <p:cNvSpPr/>
          <p:nvPr/>
        </p:nvSpPr>
        <p:spPr>
          <a:xfrm>
            <a:off x="4873487" y="2438400"/>
            <a:ext cx="1371600" cy="541751"/>
          </a:xfrm>
          <a:prstGeom prst="wedgeRoundRectCallout">
            <a:avLst>
              <a:gd name="adj1" fmla="val -129359"/>
              <a:gd name="adj2" fmla="val -1445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Debugging</a:t>
            </a:r>
            <a:endParaRPr lang="en-US" dirty="0"/>
          </a:p>
        </p:txBody>
      </p:sp>
    </p:spTree>
    <p:extLst>
      <p:ext uri="{BB962C8B-B14F-4D97-AF65-F5344CB8AC3E}">
        <p14:creationId xmlns:p14="http://schemas.microsoft.com/office/powerpoint/2010/main" val="789143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Objects</a:t>
            </a:r>
            <a:endParaRPr lang="en-US" dirty="0"/>
          </a:p>
        </p:txBody>
      </p:sp>
      <p:sp>
        <p:nvSpPr>
          <p:cNvPr id="3" name="Content Placeholder 2"/>
          <p:cNvSpPr>
            <a:spLocks noGrp="1"/>
          </p:cNvSpPr>
          <p:nvPr>
            <p:ph idx="1"/>
          </p:nvPr>
        </p:nvSpPr>
        <p:spPr/>
        <p:txBody>
          <a:bodyPr>
            <a:normAutofit/>
          </a:bodyPr>
          <a:lstStyle/>
          <a:p>
            <a:r>
              <a:rPr lang="en-US" dirty="0"/>
              <a:t>Inspect objects in current </a:t>
            </a:r>
            <a:r>
              <a:rPr lang="en-US" dirty="0" smtClean="0"/>
              <a:t>environment</a:t>
            </a:r>
          </a:p>
          <a:p>
            <a:pPr marL="0" indent="0">
              <a:buNone/>
            </a:pPr>
            <a:endParaRPr lang="en-US" dirty="0"/>
          </a:p>
          <a:p>
            <a:r>
              <a:rPr lang="en-US" dirty="0"/>
              <a:t>List installed and loaded </a:t>
            </a:r>
            <a:r>
              <a:rPr lang="en-US" dirty="0" smtClean="0"/>
              <a:t>packages</a:t>
            </a:r>
          </a:p>
          <a:p>
            <a:pPr marL="0" indent="0">
              <a:buNone/>
            </a:pPr>
            <a:endParaRPr lang="en-US" dirty="0"/>
          </a:p>
          <a:p>
            <a:r>
              <a:rPr lang="en-US" dirty="0"/>
              <a:t>Browse objects in </a:t>
            </a:r>
            <a:r>
              <a:rPr lang="en-US" dirty="0" smtClean="0"/>
              <a:t>packages</a:t>
            </a:r>
          </a:p>
          <a:p>
            <a:pPr marL="0" indent="0">
              <a:buNone/>
            </a:pPr>
            <a:endParaRPr lang="en-US" dirty="0"/>
          </a:p>
          <a:p>
            <a:r>
              <a:rPr lang="en-US" dirty="0"/>
              <a:t>Inspect and edit </a:t>
            </a:r>
            <a:r>
              <a:rPr lang="en-US" dirty="0" smtClean="0"/>
              <a:t>data</a:t>
            </a:r>
          </a:p>
          <a:p>
            <a:pPr marL="0" indent="0">
              <a:buNone/>
            </a:pPr>
            <a:endParaRPr lang="en-US" dirty="0"/>
          </a:p>
          <a:p>
            <a:r>
              <a:rPr lang="en-US" dirty="0"/>
              <a:t>Plot data </a:t>
            </a:r>
            <a:r>
              <a:rPr lang="en-US" dirty="0" smtClean="0"/>
              <a:t>objects</a:t>
            </a:r>
            <a:endParaRPr lang="en-US" dirty="0"/>
          </a:p>
        </p:txBody>
      </p:sp>
    </p:spTree>
    <p:extLst>
      <p:ext uri="{BB962C8B-B14F-4D97-AF65-F5344CB8AC3E}">
        <p14:creationId xmlns:p14="http://schemas.microsoft.com/office/powerpoint/2010/main" val="1265561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a:t>
            </a:r>
            <a:endParaRPr lang="en-US" dirty="0"/>
          </a:p>
        </p:txBody>
      </p:sp>
      <p:sp>
        <p:nvSpPr>
          <p:cNvPr id="3" name="Content Placeholder 2"/>
          <p:cNvSpPr>
            <a:spLocks noGrp="1"/>
          </p:cNvSpPr>
          <p:nvPr>
            <p:ph idx="1"/>
          </p:nvPr>
        </p:nvSpPr>
        <p:spPr/>
        <p:txBody>
          <a:bodyPr>
            <a:normAutofit/>
          </a:bodyPr>
          <a:lstStyle/>
          <a:p>
            <a:r>
              <a:rPr lang="en-US" dirty="0" smtClean="0"/>
              <a:t>Interactive Debug Feature</a:t>
            </a:r>
          </a:p>
          <a:p>
            <a:pPr lvl="1"/>
            <a:r>
              <a:rPr lang="en-US" dirty="0" smtClean="0"/>
              <a:t>Debug vs. Release mode: control whether breakpoints are used</a:t>
            </a:r>
          </a:p>
          <a:p>
            <a:pPr lvl="1"/>
            <a:r>
              <a:rPr lang="en-US" dirty="0" smtClean="0"/>
              <a:t>Step Execution</a:t>
            </a:r>
          </a:p>
          <a:p>
            <a:pPr lvl="1"/>
            <a:endParaRPr lang="en-US" dirty="0"/>
          </a:p>
          <a:p>
            <a:pPr marL="457200" lvl="1" indent="0">
              <a:buNone/>
            </a:pPr>
            <a:endParaRPr lang="en-US" dirty="0" smtClean="0"/>
          </a:p>
          <a:p>
            <a:endParaRPr lang="en-US" dirty="0"/>
          </a:p>
          <a:p>
            <a:endParaRPr lang="en-US" dirty="0"/>
          </a:p>
        </p:txBody>
      </p:sp>
    </p:spTree>
    <p:extLst>
      <p:ext uri="{BB962C8B-B14F-4D97-AF65-F5344CB8AC3E}">
        <p14:creationId xmlns:p14="http://schemas.microsoft.com/office/powerpoint/2010/main" val="3080082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63648550"/>
              </p:ext>
            </p:extLst>
          </p:nvPr>
        </p:nvGraphicFramePr>
        <p:xfrm>
          <a:off x="647700" y="533400"/>
          <a:ext cx="7848600" cy="5821680"/>
        </p:xfrm>
        <a:graphic>
          <a:graphicData uri="http://schemas.openxmlformats.org/drawingml/2006/table">
            <a:tbl>
              <a:tblPr firstRow="1" bandRow="1">
                <a:tableStyleId>{5C22544A-7EE6-4342-B048-85BDC9FD1C3A}</a:tableStyleId>
              </a:tblPr>
              <a:tblGrid>
                <a:gridCol w="1828800"/>
                <a:gridCol w="6019800"/>
              </a:tblGrid>
              <a:tr h="0">
                <a:tc>
                  <a:txBody>
                    <a:bodyPr/>
                    <a:lstStyle/>
                    <a:p>
                      <a:pPr algn="l"/>
                      <a:r>
                        <a:rPr lang="en-US" sz="1600" dirty="0" smtClean="0"/>
                        <a:t>Shortcut</a:t>
                      </a:r>
                      <a:endParaRPr lang="en-US" sz="1600" dirty="0"/>
                    </a:p>
                  </a:txBody>
                  <a:tcPr anchor="ctr"/>
                </a:tc>
                <a:tc>
                  <a:txBody>
                    <a:bodyPr/>
                    <a:lstStyle/>
                    <a:p>
                      <a:pPr algn="l"/>
                      <a:r>
                        <a:rPr lang="en-US" sz="1600" dirty="0" smtClean="0"/>
                        <a:t>Action</a:t>
                      </a:r>
                      <a:endParaRPr lang="en-US" sz="1600" dirty="0"/>
                    </a:p>
                  </a:txBody>
                  <a:tcPr anchor="ctr"/>
                </a:tc>
              </a:tr>
              <a:tr h="0">
                <a:tc>
                  <a:txBody>
                    <a:bodyPr/>
                    <a:lstStyle/>
                    <a:p>
                      <a:pPr algn="l"/>
                      <a:r>
                        <a:rPr lang="en-US" sz="1400" dirty="0">
                          <a:effectLst/>
                        </a:rPr>
                        <a:t>Ctrl-A </a:t>
                      </a:r>
                    </a:p>
                  </a:txBody>
                  <a:tcPr anchor="ctr"/>
                </a:tc>
                <a:tc>
                  <a:txBody>
                    <a:bodyPr/>
                    <a:lstStyle/>
                    <a:p>
                      <a:pPr algn="l"/>
                      <a:r>
                        <a:rPr lang="en-US" sz="1400">
                          <a:effectLst/>
                        </a:rPr>
                        <a:t>Select All</a:t>
                      </a:r>
                    </a:p>
                  </a:txBody>
                  <a:tcPr anchor="ctr"/>
                </a:tc>
              </a:tr>
              <a:tr h="0">
                <a:tc>
                  <a:txBody>
                    <a:bodyPr/>
                    <a:lstStyle/>
                    <a:p>
                      <a:pPr algn="l"/>
                      <a:r>
                        <a:rPr lang="en-US" sz="1400" dirty="0">
                          <a:effectLst/>
                        </a:rPr>
                        <a:t>Ctrl-B </a:t>
                      </a:r>
                    </a:p>
                  </a:txBody>
                  <a:tcPr anchor="ctr"/>
                </a:tc>
                <a:tc>
                  <a:txBody>
                    <a:bodyPr/>
                    <a:lstStyle/>
                    <a:p>
                      <a:pPr algn="l"/>
                      <a:r>
                        <a:rPr lang="en-US" sz="1400" dirty="0">
                          <a:effectLst/>
                        </a:rPr>
                        <a:t>New Breakpoint</a:t>
                      </a:r>
                    </a:p>
                  </a:txBody>
                  <a:tcPr anchor="ctr"/>
                </a:tc>
              </a:tr>
              <a:tr h="0">
                <a:tc>
                  <a:txBody>
                    <a:bodyPr/>
                    <a:lstStyle/>
                    <a:p>
                      <a:pPr algn="l"/>
                      <a:r>
                        <a:rPr lang="en-US" sz="1400">
                          <a:effectLst/>
                        </a:rPr>
                        <a:t>Ctrl-C</a:t>
                      </a:r>
                    </a:p>
                  </a:txBody>
                  <a:tcPr anchor="ctr"/>
                </a:tc>
                <a:tc>
                  <a:txBody>
                    <a:bodyPr/>
                    <a:lstStyle/>
                    <a:p>
                      <a:pPr algn="l"/>
                      <a:r>
                        <a:rPr lang="en-US" sz="1400" dirty="0">
                          <a:effectLst/>
                        </a:rPr>
                        <a:t>Copy</a:t>
                      </a:r>
                    </a:p>
                  </a:txBody>
                  <a:tcPr anchor="ctr"/>
                </a:tc>
              </a:tr>
              <a:tr h="0">
                <a:tc>
                  <a:txBody>
                    <a:bodyPr/>
                    <a:lstStyle/>
                    <a:p>
                      <a:pPr algn="l"/>
                      <a:r>
                        <a:rPr lang="en-US" sz="1400">
                          <a:effectLst/>
                        </a:rPr>
                        <a:t>Ctrl-F </a:t>
                      </a:r>
                    </a:p>
                  </a:txBody>
                  <a:tcPr anchor="ctr"/>
                </a:tc>
                <a:tc>
                  <a:txBody>
                    <a:bodyPr/>
                    <a:lstStyle/>
                    <a:p>
                      <a:pPr algn="l"/>
                      <a:r>
                        <a:rPr lang="en-US" sz="1400" dirty="0">
                          <a:effectLst/>
                        </a:rPr>
                        <a:t>Find</a:t>
                      </a:r>
                    </a:p>
                  </a:txBody>
                  <a:tcPr anchor="ctr"/>
                </a:tc>
              </a:tr>
              <a:tr h="0">
                <a:tc>
                  <a:txBody>
                    <a:bodyPr/>
                    <a:lstStyle/>
                    <a:p>
                      <a:pPr algn="l"/>
                      <a:r>
                        <a:rPr lang="en-US" sz="1400">
                          <a:effectLst/>
                        </a:rPr>
                        <a:t>Ctrl-L</a:t>
                      </a:r>
                    </a:p>
                  </a:txBody>
                  <a:tcPr anchor="ctr"/>
                </a:tc>
                <a:tc>
                  <a:txBody>
                    <a:bodyPr/>
                    <a:lstStyle/>
                    <a:p>
                      <a:pPr algn="l"/>
                      <a:r>
                        <a:rPr lang="en-US" sz="1400" dirty="0">
                          <a:effectLst/>
                        </a:rPr>
                        <a:t>Cut current line or selection to clipboard</a:t>
                      </a:r>
                    </a:p>
                  </a:txBody>
                  <a:tcPr anchor="ctr"/>
                </a:tc>
              </a:tr>
              <a:tr h="0">
                <a:tc>
                  <a:txBody>
                    <a:bodyPr/>
                    <a:lstStyle/>
                    <a:p>
                      <a:pPr algn="l"/>
                      <a:r>
                        <a:rPr lang="en-US" sz="1400">
                          <a:effectLst/>
                        </a:rPr>
                        <a:t>Ctrl-N </a:t>
                      </a:r>
                    </a:p>
                  </a:txBody>
                  <a:tcPr anchor="ctr"/>
                </a:tc>
                <a:tc>
                  <a:txBody>
                    <a:bodyPr/>
                    <a:lstStyle/>
                    <a:p>
                      <a:pPr algn="l"/>
                      <a:r>
                        <a:rPr lang="en-US" sz="1400" dirty="0">
                          <a:effectLst/>
                        </a:rPr>
                        <a:t>New File</a:t>
                      </a:r>
                    </a:p>
                  </a:txBody>
                  <a:tcPr anchor="ctr"/>
                </a:tc>
              </a:tr>
              <a:tr h="0">
                <a:tc>
                  <a:txBody>
                    <a:bodyPr/>
                    <a:lstStyle/>
                    <a:p>
                      <a:pPr algn="l"/>
                      <a:r>
                        <a:rPr lang="en-US" sz="1400" dirty="0">
                          <a:effectLst/>
                        </a:rPr>
                        <a:t>Ctrl-O</a:t>
                      </a:r>
                    </a:p>
                  </a:txBody>
                  <a:tcPr anchor="ctr"/>
                </a:tc>
                <a:tc>
                  <a:txBody>
                    <a:bodyPr/>
                    <a:lstStyle/>
                    <a:p>
                      <a:pPr algn="l"/>
                      <a:r>
                        <a:rPr lang="en-US" sz="1400" dirty="0">
                          <a:effectLst/>
                        </a:rPr>
                        <a:t>Open File</a:t>
                      </a:r>
                    </a:p>
                  </a:txBody>
                  <a:tcPr anchor="ctr"/>
                </a:tc>
              </a:tr>
              <a:tr h="0">
                <a:tc>
                  <a:txBody>
                    <a:bodyPr/>
                    <a:lstStyle/>
                    <a:p>
                      <a:pPr algn="l"/>
                      <a:r>
                        <a:rPr lang="en-US" sz="1400">
                          <a:effectLst/>
                        </a:rPr>
                        <a:t>Ctrl-P</a:t>
                      </a:r>
                    </a:p>
                  </a:txBody>
                  <a:tcPr anchor="ctr"/>
                </a:tc>
                <a:tc>
                  <a:txBody>
                    <a:bodyPr/>
                    <a:lstStyle/>
                    <a:p>
                      <a:pPr algn="l"/>
                      <a:r>
                        <a:rPr lang="en-US" sz="1400" dirty="0">
                          <a:effectLst/>
                        </a:rPr>
                        <a:t>Print</a:t>
                      </a:r>
                    </a:p>
                  </a:txBody>
                  <a:tcPr anchor="ctr"/>
                </a:tc>
              </a:tr>
              <a:tr h="0">
                <a:tc>
                  <a:txBody>
                    <a:bodyPr/>
                    <a:lstStyle/>
                    <a:p>
                      <a:pPr algn="l"/>
                      <a:r>
                        <a:rPr lang="en-US" sz="1400"/>
                        <a:t>Ctrl+R</a:t>
                      </a:r>
                    </a:p>
                  </a:txBody>
                  <a:tcPr anchor="ctr"/>
                </a:tc>
                <a:tc>
                  <a:txBody>
                    <a:bodyPr/>
                    <a:lstStyle/>
                    <a:p>
                      <a:pPr algn="l"/>
                      <a:r>
                        <a:rPr lang="en-US" sz="1400" dirty="0" err="1"/>
                        <a:t>Ctrl+R</a:t>
                      </a:r>
                      <a:r>
                        <a:rPr lang="en-US" sz="1400" dirty="0"/>
                        <a:t>, </a:t>
                      </a:r>
                      <a:r>
                        <a:rPr lang="en-US" sz="1400" dirty="0" err="1"/>
                        <a:t>Ctrl+W</a:t>
                      </a:r>
                      <a:r>
                        <a:rPr lang="en-US" sz="1400" dirty="0"/>
                        <a:t> - View white space</a:t>
                      </a:r>
                    </a:p>
                  </a:txBody>
                  <a:tcPr anchor="ctr"/>
                </a:tc>
              </a:tr>
              <a:tr h="0">
                <a:tc>
                  <a:txBody>
                    <a:bodyPr/>
                    <a:lstStyle/>
                    <a:p>
                      <a:pPr algn="l"/>
                      <a:r>
                        <a:rPr lang="en-US" sz="1400"/>
                        <a:t>Ctrl+R, Ctrl+S</a:t>
                      </a:r>
                    </a:p>
                  </a:txBody>
                  <a:tcPr anchor="ctr"/>
                </a:tc>
                <a:tc>
                  <a:txBody>
                    <a:bodyPr/>
                    <a:lstStyle/>
                    <a:p>
                      <a:pPr algn="l"/>
                      <a:r>
                        <a:rPr lang="en-US" sz="1400" dirty="0"/>
                        <a:t>Run Selection</a:t>
                      </a:r>
                    </a:p>
                  </a:txBody>
                  <a:tcPr anchor="ctr"/>
                </a:tc>
              </a:tr>
              <a:tr h="0">
                <a:tc>
                  <a:txBody>
                    <a:bodyPr/>
                    <a:lstStyle/>
                    <a:p>
                      <a:pPr algn="l"/>
                      <a:r>
                        <a:rPr lang="en-US" sz="1400" dirty="0" err="1"/>
                        <a:t>Ctrl+R</a:t>
                      </a:r>
                      <a:r>
                        <a:rPr lang="en-US" sz="1400" dirty="0"/>
                        <a:t>, </a:t>
                      </a:r>
                      <a:r>
                        <a:rPr lang="en-US" sz="1400" dirty="0" err="1"/>
                        <a:t>Ctrl+C</a:t>
                      </a:r>
                      <a:endParaRPr lang="en-US" sz="1400" dirty="0"/>
                    </a:p>
                  </a:txBody>
                  <a:tcPr anchor="ctr"/>
                </a:tc>
                <a:tc>
                  <a:txBody>
                    <a:bodyPr/>
                    <a:lstStyle/>
                    <a:p>
                      <a:pPr algn="l"/>
                      <a:r>
                        <a:rPr lang="en-US" sz="1400" dirty="0"/>
                        <a:t>Run Current Script</a:t>
                      </a:r>
                    </a:p>
                  </a:txBody>
                  <a:tcPr anchor="ctr"/>
                </a:tc>
              </a:tr>
              <a:tr h="0">
                <a:tc>
                  <a:txBody>
                    <a:bodyPr/>
                    <a:lstStyle/>
                    <a:p>
                      <a:pPr algn="l"/>
                      <a:r>
                        <a:rPr lang="en-US" sz="1400">
                          <a:effectLst/>
                        </a:rPr>
                        <a:t>Ctrl-T </a:t>
                      </a:r>
                    </a:p>
                  </a:txBody>
                  <a:tcPr anchor="ctr"/>
                </a:tc>
                <a:tc>
                  <a:txBody>
                    <a:bodyPr/>
                    <a:lstStyle/>
                    <a:p>
                      <a:pPr algn="l"/>
                      <a:r>
                        <a:rPr lang="en-US" sz="1400" dirty="0">
                          <a:effectLst/>
                        </a:rPr>
                        <a:t>Transpose characters</a:t>
                      </a:r>
                    </a:p>
                  </a:txBody>
                  <a:tcPr anchor="ctr"/>
                </a:tc>
              </a:tr>
              <a:tr h="0">
                <a:tc>
                  <a:txBody>
                    <a:bodyPr/>
                    <a:lstStyle/>
                    <a:p>
                      <a:pPr algn="l"/>
                      <a:r>
                        <a:rPr lang="en-US" sz="1400">
                          <a:effectLst/>
                        </a:rPr>
                        <a:t>Ctrl-U </a:t>
                      </a:r>
                    </a:p>
                  </a:txBody>
                  <a:tcPr anchor="ctr"/>
                </a:tc>
                <a:tc>
                  <a:txBody>
                    <a:bodyPr/>
                    <a:lstStyle/>
                    <a:p>
                      <a:pPr algn="l"/>
                      <a:r>
                        <a:rPr lang="en-US" sz="1400" dirty="0">
                          <a:effectLst/>
                        </a:rPr>
                        <a:t>Changes selected text to lowercase</a:t>
                      </a:r>
                    </a:p>
                  </a:txBody>
                  <a:tcPr anchor="ctr"/>
                </a:tc>
              </a:tr>
              <a:tr h="0">
                <a:tc>
                  <a:txBody>
                    <a:bodyPr/>
                    <a:lstStyle/>
                    <a:p>
                      <a:pPr algn="l"/>
                      <a:r>
                        <a:rPr lang="en-US" sz="1400">
                          <a:effectLst/>
                        </a:rPr>
                        <a:t>Ctrl-V</a:t>
                      </a:r>
                    </a:p>
                  </a:txBody>
                  <a:tcPr anchor="ctr"/>
                </a:tc>
                <a:tc>
                  <a:txBody>
                    <a:bodyPr/>
                    <a:lstStyle/>
                    <a:p>
                      <a:pPr algn="l"/>
                      <a:r>
                        <a:rPr lang="en-US" sz="1400" dirty="0">
                          <a:effectLst/>
                        </a:rPr>
                        <a:t>Paste</a:t>
                      </a:r>
                    </a:p>
                  </a:txBody>
                  <a:tcPr anchor="ctr"/>
                </a:tc>
              </a:tr>
              <a:tr h="0">
                <a:tc>
                  <a:txBody>
                    <a:bodyPr/>
                    <a:lstStyle/>
                    <a:p>
                      <a:pPr algn="l"/>
                      <a:r>
                        <a:rPr lang="en-US" sz="1400">
                          <a:effectLst/>
                        </a:rPr>
                        <a:t>Ctrl-W</a:t>
                      </a:r>
                    </a:p>
                  </a:txBody>
                  <a:tcPr anchor="ctr"/>
                </a:tc>
                <a:tc>
                  <a:txBody>
                    <a:bodyPr/>
                    <a:lstStyle/>
                    <a:p>
                      <a:pPr algn="l"/>
                      <a:r>
                        <a:rPr lang="en-US" sz="1400">
                          <a:effectLst/>
                        </a:rPr>
                        <a:t>Selects the word containing the cursor or to the right of the cursor</a:t>
                      </a:r>
                    </a:p>
                  </a:txBody>
                  <a:tcPr anchor="ctr"/>
                </a:tc>
              </a:tr>
              <a:tr h="0">
                <a:tc>
                  <a:txBody>
                    <a:bodyPr/>
                    <a:lstStyle/>
                    <a:p>
                      <a:pPr algn="l"/>
                      <a:r>
                        <a:rPr lang="en-US" sz="1400">
                          <a:effectLst/>
                        </a:rPr>
                        <a:t>Ctrl-X</a:t>
                      </a:r>
                    </a:p>
                  </a:txBody>
                  <a:tcPr anchor="ctr"/>
                </a:tc>
                <a:tc>
                  <a:txBody>
                    <a:bodyPr/>
                    <a:lstStyle/>
                    <a:p>
                      <a:pPr algn="l"/>
                      <a:r>
                        <a:rPr lang="en-US" sz="1400">
                          <a:effectLst/>
                        </a:rPr>
                        <a:t>Cut</a:t>
                      </a:r>
                    </a:p>
                  </a:txBody>
                  <a:tcPr anchor="ctr"/>
                </a:tc>
              </a:tr>
              <a:tr h="0">
                <a:tc>
                  <a:txBody>
                    <a:bodyPr/>
                    <a:lstStyle/>
                    <a:p>
                      <a:pPr algn="l"/>
                      <a:r>
                        <a:rPr lang="en-US" sz="1400">
                          <a:effectLst/>
                        </a:rPr>
                        <a:t>Ctrl-Y</a:t>
                      </a:r>
                    </a:p>
                  </a:txBody>
                  <a:tcPr anchor="ctr"/>
                </a:tc>
                <a:tc>
                  <a:txBody>
                    <a:bodyPr/>
                    <a:lstStyle/>
                    <a:p>
                      <a:pPr algn="l"/>
                      <a:r>
                        <a:rPr lang="en-US" sz="1400">
                          <a:effectLst/>
                        </a:rPr>
                        <a:t>Redo</a:t>
                      </a:r>
                    </a:p>
                  </a:txBody>
                  <a:tcPr anchor="ctr"/>
                </a:tc>
              </a:tr>
              <a:tr h="0">
                <a:tc>
                  <a:txBody>
                    <a:bodyPr/>
                    <a:lstStyle/>
                    <a:p>
                      <a:pPr algn="l"/>
                      <a:r>
                        <a:rPr lang="en-US" sz="1400" dirty="0">
                          <a:effectLst/>
                        </a:rPr>
                        <a:t>Ctrl-Z</a:t>
                      </a:r>
                    </a:p>
                  </a:txBody>
                  <a:tcPr anchor="ctr"/>
                </a:tc>
                <a:tc>
                  <a:txBody>
                    <a:bodyPr/>
                    <a:lstStyle/>
                    <a:p>
                      <a:pPr algn="l"/>
                      <a:r>
                        <a:rPr lang="en-US" sz="1400" dirty="0">
                          <a:effectLst/>
                        </a:rPr>
                        <a:t>Undo</a:t>
                      </a:r>
                    </a:p>
                  </a:txBody>
                  <a:tcPr anchor="ctr"/>
                </a:tc>
              </a:tr>
            </a:tbl>
          </a:graphicData>
        </a:graphic>
      </p:graphicFrame>
    </p:spTree>
    <p:extLst>
      <p:ext uri="{BB962C8B-B14F-4D97-AF65-F5344CB8AC3E}">
        <p14:creationId xmlns:p14="http://schemas.microsoft.com/office/powerpoint/2010/main" val="728786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023" t="10160" r="28571" b="6666"/>
          <a:stretch/>
        </p:blipFill>
        <p:spPr bwMode="auto">
          <a:xfrm>
            <a:off x="1676400" y="0"/>
            <a:ext cx="650899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42522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DPHS Cluster</a:t>
            </a:r>
            <a:endParaRPr lang="en-US" dirty="0"/>
          </a:p>
        </p:txBody>
      </p:sp>
      <p:sp>
        <p:nvSpPr>
          <p:cNvPr id="5" name="Text Placeholder 4"/>
          <p:cNvSpPr>
            <a:spLocks noGrp="1"/>
          </p:cNvSpPr>
          <p:nvPr>
            <p:ph type="body" idx="1"/>
          </p:nvPr>
        </p:nvSpPr>
        <p:spPr/>
        <p:txBody>
          <a:bodyPr/>
          <a:lstStyle/>
          <a:p>
            <a:r>
              <a:rPr lang="en-US" dirty="0" smtClean="0"/>
              <a:t>This only works for Revolution R Enterprise</a:t>
            </a:r>
            <a:endParaRPr lang="en-US" dirty="0"/>
          </a:p>
        </p:txBody>
      </p:sp>
    </p:spTree>
    <p:extLst>
      <p:ext uri="{BB962C8B-B14F-4D97-AF65-F5344CB8AC3E}">
        <p14:creationId xmlns:p14="http://schemas.microsoft.com/office/powerpoint/2010/main" val="26877713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Accessing The Cluster</a:t>
            </a:r>
            <a:endParaRPr lang="en-US" dirty="0"/>
          </a:p>
        </p:txBody>
      </p:sp>
      <p:sp>
        <p:nvSpPr>
          <p:cNvPr id="5" name="Content Placeholder 4"/>
          <p:cNvSpPr>
            <a:spLocks noGrp="1"/>
          </p:cNvSpPr>
          <p:nvPr>
            <p:ph idx="1"/>
          </p:nvPr>
        </p:nvSpPr>
        <p:spPr/>
        <p:txBody>
          <a:bodyPr>
            <a:normAutofit fontScale="85000" lnSpcReduction="20000"/>
          </a:bodyPr>
          <a:lstStyle/>
          <a:p>
            <a:pPr marL="0" indent="0">
              <a:buNone/>
            </a:pPr>
            <a:r>
              <a:rPr lang="en-US" dirty="0">
                <a:solidFill>
                  <a:schemeClr val="tx1"/>
                </a:solidFill>
              </a:rPr>
              <a:t>PHSCLUSTER &lt;- </a:t>
            </a:r>
            <a:r>
              <a:rPr lang="en-US" dirty="0" err="1">
                <a:solidFill>
                  <a:schemeClr val="tx1"/>
                </a:solidFill>
              </a:rPr>
              <a:t>RxHpcServer</a:t>
            </a:r>
            <a:r>
              <a:rPr lang="en-US" dirty="0">
                <a:solidFill>
                  <a:srgbClr val="0000FF"/>
                </a:solidFill>
              </a:rPr>
              <a:t>(</a:t>
            </a:r>
          </a:p>
          <a:p>
            <a:pPr marL="0" indent="0">
              <a:buNone/>
            </a:pPr>
            <a:r>
              <a:rPr lang="en-US" dirty="0">
                <a:solidFill>
                  <a:prstClr val="black"/>
                </a:solidFill>
              </a:rPr>
              <a:t>      </a:t>
            </a:r>
            <a:r>
              <a:rPr lang="en-US" dirty="0">
                <a:solidFill>
                  <a:srgbClr val="008000"/>
                </a:solidFill>
              </a:rPr>
              <a:t>#Location of revolution R Enterprise on each node</a:t>
            </a:r>
          </a:p>
          <a:p>
            <a:pPr marL="0" indent="0">
              <a:buNone/>
            </a:pPr>
            <a:r>
              <a:rPr lang="en-US" dirty="0">
                <a:solidFill>
                  <a:prstClr val="black"/>
                </a:solidFill>
              </a:rPr>
              <a:t>      </a:t>
            </a:r>
            <a:r>
              <a:rPr lang="en-US" dirty="0" err="1">
                <a:solidFill>
                  <a:prstClr val="black"/>
                </a:solidFill>
              </a:rPr>
              <a:t>revoPath</a:t>
            </a:r>
            <a:r>
              <a:rPr lang="en-US" dirty="0">
                <a:solidFill>
                  <a:prstClr val="black"/>
                </a:solidFill>
              </a:rPr>
              <a:t>=</a:t>
            </a:r>
            <a:r>
              <a:rPr lang="en-US" dirty="0">
                <a:solidFill>
                  <a:srgbClr val="FF0000"/>
                </a:solidFill>
              </a:rPr>
              <a:t>"C:\\Revolution\\R-Enterprise-Node-6.1\\</a:t>
            </a:r>
            <a:r>
              <a:rPr lang="en-US" dirty="0" smtClean="0">
                <a:solidFill>
                  <a:srgbClr val="FF0000"/>
                </a:solidFill>
              </a:rPr>
              <a:t>R-		  2.14.2</a:t>
            </a:r>
            <a:r>
              <a:rPr lang="en-US" dirty="0">
                <a:solidFill>
                  <a:srgbClr val="FF0000"/>
                </a:solidFill>
              </a:rPr>
              <a:t>\\bin\\x64"</a:t>
            </a:r>
            <a:r>
              <a:rPr lang="en-US" dirty="0">
                <a:solidFill>
                  <a:srgbClr val="0000FF"/>
                </a:solidFill>
              </a:rPr>
              <a:t>,</a:t>
            </a:r>
          </a:p>
          <a:p>
            <a:pPr marL="0" indent="0">
              <a:buNone/>
            </a:pPr>
            <a:r>
              <a:rPr lang="en-US" dirty="0">
                <a:solidFill>
                  <a:prstClr val="black"/>
                </a:solidFill>
              </a:rPr>
              <a:t>      </a:t>
            </a:r>
            <a:r>
              <a:rPr lang="en-US" dirty="0">
                <a:solidFill>
                  <a:srgbClr val="008000"/>
                </a:solidFill>
              </a:rPr>
              <a:t>#Location of big Data files on each node</a:t>
            </a:r>
          </a:p>
          <a:p>
            <a:pPr marL="0" indent="0">
              <a:buNone/>
            </a:pPr>
            <a:r>
              <a:rPr lang="en-US" dirty="0">
                <a:solidFill>
                  <a:prstClr val="black"/>
                </a:solidFill>
              </a:rPr>
              <a:t>      </a:t>
            </a:r>
            <a:r>
              <a:rPr lang="en-US" dirty="0" err="1">
                <a:solidFill>
                  <a:prstClr val="black"/>
                </a:solidFill>
              </a:rPr>
              <a:t>dataPath</a:t>
            </a:r>
            <a:r>
              <a:rPr lang="en-US" dirty="0">
                <a:solidFill>
                  <a:prstClr val="black"/>
                </a:solidFill>
              </a:rPr>
              <a:t>=</a:t>
            </a:r>
            <a:r>
              <a:rPr lang="en-US" dirty="0">
                <a:solidFill>
                  <a:srgbClr val="FF0000"/>
                </a:solidFill>
              </a:rPr>
              <a:t>"c:\\data"</a:t>
            </a:r>
            <a:r>
              <a:rPr lang="en-US" dirty="0">
                <a:solidFill>
                  <a:srgbClr val="0000FF"/>
                </a:solidFill>
              </a:rPr>
              <a:t>,</a:t>
            </a:r>
          </a:p>
          <a:p>
            <a:pPr marL="0" indent="0">
              <a:buNone/>
            </a:pPr>
            <a:r>
              <a:rPr lang="en-US" dirty="0">
                <a:solidFill>
                  <a:prstClr val="black"/>
                </a:solidFill>
              </a:rPr>
              <a:t>      </a:t>
            </a:r>
            <a:r>
              <a:rPr lang="en-US" dirty="0">
                <a:solidFill>
                  <a:srgbClr val="008000"/>
                </a:solidFill>
              </a:rPr>
              <a:t>#User Directory for read/write</a:t>
            </a:r>
          </a:p>
          <a:p>
            <a:pPr marL="0" indent="0">
              <a:buNone/>
            </a:pPr>
            <a:r>
              <a:rPr lang="en-US" dirty="0">
                <a:solidFill>
                  <a:prstClr val="black"/>
                </a:solidFill>
              </a:rPr>
              <a:t>      </a:t>
            </a:r>
            <a:r>
              <a:rPr lang="en-US" dirty="0" err="1">
                <a:solidFill>
                  <a:prstClr val="black"/>
                </a:solidFill>
              </a:rPr>
              <a:t>shareDir</a:t>
            </a:r>
            <a:r>
              <a:rPr lang="en-US" dirty="0">
                <a:solidFill>
                  <a:prstClr val="black"/>
                </a:solidFill>
              </a:rPr>
              <a:t>=</a:t>
            </a:r>
            <a:r>
              <a:rPr lang="en-US" dirty="0">
                <a:solidFill>
                  <a:srgbClr val="FF0000"/>
                </a:solidFill>
              </a:rPr>
              <a:t>"\\</a:t>
            </a:r>
            <a:r>
              <a:rPr lang="en-US" dirty="0" err="1">
                <a:solidFill>
                  <a:srgbClr val="FF0000"/>
                </a:solidFill>
              </a:rPr>
              <a:t>Clustershare</a:t>
            </a:r>
            <a:r>
              <a:rPr lang="en-US" dirty="0">
                <a:solidFill>
                  <a:srgbClr val="FF0000"/>
                </a:solidFill>
              </a:rPr>
              <a:t>\\cne2"</a:t>
            </a:r>
            <a:r>
              <a:rPr lang="en-US" dirty="0">
                <a:solidFill>
                  <a:prstClr val="black"/>
                </a:solidFill>
              </a:rPr>
              <a:t> </a:t>
            </a:r>
            <a:r>
              <a:rPr lang="en-US" dirty="0">
                <a:solidFill>
                  <a:srgbClr val="0000FF"/>
                </a:solidFill>
              </a:rPr>
              <a:t>,</a:t>
            </a:r>
          </a:p>
          <a:p>
            <a:pPr marL="0" indent="0">
              <a:buNone/>
            </a:pPr>
            <a:r>
              <a:rPr lang="en-US" dirty="0">
                <a:solidFill>
                  <a:prstClr val="black"/>
                </a:solidFill>
              </a:rPr>
              <a:t>      </a:t>
            </a:r>
            <a:r>
              <a:rPr lang="en-US" dirty="0">
                <a:solidFill>
                  <a:srgbClr val="0000FF"/>
                </a:solidFill>
              </a:rPr>
              <a:t>)</a:t>
            </a:r>
          </a:p>
          <a:p>
            <a:pPr marL="0" indent="0">
              <a:buNone/>
            </a:pPr>
            <a:endParaRPr lang="en-US" dirty="0">
              <a:solidFill>
                <a:srgbClr val="0000FF"/>
              </a:solidFill>
            </a:endParaRPr>
          </a:p>
          <a:p>
            <a:pPr marL="0" indent="0">
              <a:buNone/>
            </a:pPr>
            <a:r>
              <a:rPr lang="en-US" dirty="0" smtClean="0">
                <a:solidFill>
                  <a:srgbClr val="008000"/>
                </a:solidFill>
              </a:rPr>
              <a:t>#Sets Compute Context to the Cluster</a:t>
            </a:r>
            <a:endParaRPr lang="en-US" dirty="0">
              <a:solidFill>
                <a:srgbClr val="008000"/>
              </a:solidFill>
            </a:endParaRPr>
          </a:p>
          <a:p>
            <a:pPr marL="0" indent="0">
              <a:buNone/>
            </a:pPr>
            <a:r>
              <a:rPr lang="en-US" dirty="0" err="1" smtClean="0">
                <a:solidFill>
                  <a:prstClr val="black"/>
                </a:solidFill>
              </a:rPr>
              <a:t>rxOptions</a:t>
            </a:r>
            <a:r>
              <a:rPr lang="en-US" dirty="0">
                <a:solidFill>
                  <a:srgbClr val="0000FF"/>
                </a:solidFill>
              </a:rPr>
              <a:t>(</a:t>
            </a:r>
            <a:r>
              <a:rPr lang="en-US" dirty="0">
                <a:solidFill>
                  <a:prstClr val="black"/>
                </a:solidFill>
              </a:rPr>
              <a:t> </a:t>
            </a:r>
            <a:r>
              <a:rPr lang="en-US" dirty="0" err="1">
                <a:solidFill>
                  <a:prstClr val="black"/>
                </a:solidFill>
              </a:rPr>
              <a:t>computeContext</a:t>
            </a:r>
            <a:r>
              <a:rPr lang="en-US" dirty="0">
                <a:solidFill>
                  <a:prstClr val="black"/>
                </a:solidFill>
              </a:rPr>
              <a:t> = PHSCLUSTER </a:t>
            </a:r>
            <a:r>
              <a:rPr lang="en-US" dirty="0" smtClean="0">
                <a:solidFill>
                  <a:srgbClr val="0000FF"/>
                </a:solidFill>
              </a:rPr>
              <a:t>)</a:t>
            </a:r>
          </a:p>
          <a:p>
            <a:pPr marL="0" indent="0">
              <a:buNone/>
            </a:pPr>
            <a:r>
              <a:rPr lang="en-US" dirty="0">
                <a:solidFill>
                  <a:srgbClr val="008000"/>
                </a:solidFill>
              </a:rPr>
              <a:t>#Sets Compute Context to the </a:t>
            </a:r>
            <a:r>
              <a:rPr lang="en-US" dirty="0" smtClean="0">
                <a:solidFill>
                  <a:srgbClr val="008000"/>
                </a:solidFill>
              </a:rPr>
              <a:t>Local Machine</a:t>
            </a:r>
            <a:endParaRPr lang="en-US" dirty="0">
              <a:solidFill>
                <a:srgbClr val="008000"/>
              </a:solidFill>
            </a:endParaRPr>
          </a:p>
          <a:p>
            <a:pPr marL="0" indent="0">
              <a:buNone/>
            </a:pPr>
            <a:r>
              <a:rPr lang="en-US" dirty="0" err="1" smtClean="0">
                <a:solidFill>
                  <a:prstClr val="black"/>
                </a:solidFill>
              </a:rPr>
              <a:t>rxOptions</a:t>
            </a:r>
            <a:r>
              <a:rPr lang="en-US" dirty="0">
                <a:solidFill>
                  <a:srgbClr val="0000FF"/>
                </a:solidFill>
              </a:rPr>
              <a:t>(</a:t>
            </a:r>
            <a:r>
              <a:rPr lang="en-US" dirty="0">
                <a:solidFill>
                  <a:prstClr val="black"/>
                </a:solidFill>
              </a:rPr>
              <a:t> </a:t>
            </a:r>
            <a:r>
              <a:rPr lang="en-US" dirty="0" err="1">
                <a:solidFill>
                  <a:prstClr val="black"/>
                </a:solidFill>
              </a:rPr>
              <a:t>computeContext</a:t>
            </a:r>
            <a:r>
              <a:rPr lang="en-US" dirty="0">
                <a:solidFill>
                  <a:prstClr val="black"/>
                </a:solidFill>
              </a:rPr>
              <a:t> = </a:t>
            </a:r>
            <a:r>
              <a:rPr lang="en-US" dirty="0" err="1">
                <a:solidFill>
                  <a:prstClr val="black"/>
                </a:solidFill>
              </a:rPr>
              <a:t>RxLocalSeq</a:t>
            </a:r>
            <a:r>
              <a:rPr lang="en-US" dirty="0">
                <a:solidFill>
                  <a:srgbClr val="0000FF"/>
                </a:solidFill>
              </a:rPr>
              <a:t>())</a:t>
            </a:r>
            <a:endParaRPr lang="en-US" dirty="0"/>
          </a:p>
        </p:txBody>
      </p:sp>
    </p:spTree>
    <p:extLst>
      <p:ext uri="{BB962C8B-B14F-4D97-AF65-F5344CB8AC3E}">
        <p14:creationId xmlns:p14="http://schemas.microsoft.com/office/powerpoint/2010/main" val="414477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Accessing The Cluster</a:t>
            </a:r>
            <a:endParaRPr lang="en-US" dirty="0"/>
          </a:p>
        </p:txBody>
      </p:sp>
      <p:sp>
        <p:nvSpPr>
          <p:cNvPr id="5" name="Content Placeholder 4"/>
          <p:cNvSpPr>
            <a:spLocks noGrp="1"/>
          </p:cNvSpPr>
          <p:nvPr>
            <p:ph idx="1"/>
          </p:nvPr>
        </p:nvSpPr>
        <p:spPr/>
        <p:txBody>
          <a:bodyPr>
            <a:normAutofit fontScale="85000" lnSpcReduction="20000"/>
          </a:bodyPr>
          <a:lstStyle/>
          <a:p>
            <a:pPr marL="0" indent="0">
              <a:buNone/>
            </a:pPr>
            <a:r>
              <a:rPr lang="en-US" dirty="0"/>
              <a:t>PHSCLUSTER &lt;- </a:t>
            </a:r>
            <a:r>
              <a:rPr lang="en-US" dirty="0" err="1"/>
              <a:t>RxHpcServer</a:t>
            </a:r>
            <a:r>
              <a:rPr lang="en-US" dirty="0"/>
              <a:t>(</a:t>
            </a:r>
          </a:p>
          <a:p>
            <a:pPr marL="0" indent="0">
              <a:buNone/>
            </a:pPr>
            <a:r>
              <a:rPr lang="en-US" dirty="0"/>
              <a:t>      #Location of revolution R Enterprise on each node</a:t>
            </a:r>
          </a:p>
          <a:p>
            <a:pPr marL="0" indent="0">
              <a:buNone/>
            </a:pPr>
            <a:r>
              <a:rPr lang="en-US" dirty="0"/>
              <a:t>      </a:t>
            </a:r>
            <a:r>
              <a:rPr lang="en-US" dirty="0" err="1"/>
              <a:t>revoPath</a:t>
            </a:r>
            <a:r>
              <a:rPr lang="en-US" dirty="0"/>
              <a:t>="C:\\Revolution\\R-Enterprise-Node-6.1\\</a:t>
            </a:r>
            <a:r>
              <a:rPr lang="en-US" dirty="0" smtClean="0"/>
              <a:t>R-		  2.14.2</a:t>
            </a:r>
            <a:r>
              <a:rPr lang="en-US" dirty="0"/>
              <a:t>\\bin</a:t>
            </a:r>
            <a:r>
              <a:rPr lang="en-US" dirty="0">
                <a:solidFill>
                  <a:srgbClr val="FF0000"/>
                </a:solidFill>
              </a:rPr>
              <a:t>\\x64</a:t>
            </a:r>
            <a:r>
              <a:rPr lang="en-US" dirty="0"/>
              <a:t>",</a:t>
            </a:r>
          </a:p>
          <a:p>
            <a:pPr marL="0" indent="0">
              <a:buNone/>
            </a:pPr>
            <a:r>
              <a:rPr lang="en-US" dirty="0"/>
              <a:t>      #Location of big Data files on each node</a:t>
            </a:r>
          </a:p>
          <a:p>
            <a:pPr marL="0" indent="0">
              <a:buNone/>
            </a:pPr>
            <a:r>
              <a:rPr lang="en-US" dirty="0"/>
              <a:t>      </a:t>
            </a:r>
            <a:r>
              <a:rPr lang="en-US" dirty="0" err="1"/>
              <a:t>dataPath</a:t>
            </a:r>
            <a:r>
              <a:rPr lang="en-US" dirty="0"/>
              <a:t>="c:\\data",</a:t>
            </a:r>
          </a:p>
          <a:p>
            <a:pPr marL="0" indent="0">
              <a:buNone/>
            </a:pPr>
            <a:r>
              <a:rPr lang="en-US" dirty="0"/>
              <a:t>      #User Directory for read/write</a:t>
            </a:r>
          </a:p>
          <a:p>
            <a:pPr marL="0" indent="0">
              <a:buNone/>
            </a:pPr>
            <a:r>
              <a:rPr lang="en-US" dirty="0"/>
              <a:t>      </a:t>
            </a:r>
            <a:r>
              <a:rPr lang="en-US" dirty="0" err="1"/>
              <a:t>shareDir</a:t>
            </a:r>
            <a:r>
              <a:rPr lang="en-US" dirty="0"/>
              <a:t>="\\</a:t>
            </a:r>
            <a:r>
              <a:rPr lang="en-US" dirty="0" err="1"/>
              <a:t>Clustershare</a:t>
            </a:r>
            <a:r>
              <a:rPr lang="en-US" dirty="0"/>
              <a:t>\\cne2" ,</a:t>
            </a:r>
          </a:p>
          <a:p>
            <a:pPr marL="0" indent="0">
              <a:buNone/>
            </a:pPr>
            <a:r>
              <a:rPr lang="en-US" dirty="0"/>
              <a:t>      )</a:t>
            </a:r>
          </a:p>
          <a:p>
            <a:pPr marL="0" indent="0">
              <a:buNone/>
            </a:pPr>
            <a:endParaRPr lang="en-US" dirty="0"/>
          </a:p>
          <a:p>
            <a:pPr marL="0" indent="0">
              <a:buNone/>
            </a:pPr>
            <a:r>
              <a:rPr lang="en-US" dirty="0" smtClean="0"/>
              <a:t>#Sets Compute Context to the Cluster</a:t>
            </a:r>
            <a:endParaRPr lang="en-US" dirty="0"/>
          </a:p>
          <a:p>
            <a:pPr marL="0" indent="0">
              <a:buNone/>
            </a:pPr>
            <a:r>
              <a:rPr lang="en-US" dirty="0" err="1" smtClean="0"/>
              <a:t>rxOptions</a:t>
            </a:r>
            <a:r>
              <a:rPr lang="en-US" dirty="0"/>
              <a:t>( </a:t>
            </a:r>
            <a:r>
              <a:rPr lang="en-US" dirty="0" err="1"/>
              <a:t>computeContext</a:t>
            </a:r>
            <a:r>
              <a:rPr lang="en-US" dirty="0"/>
              <a:t> = PHSCLUSTER </a:t>
            </a:r>
            <a:r>
              <a:rPr lang="en-US" dirty="0" smtClean="0"/>
              <a:t>)</a:t>
            </a:r>
          </a:p>
          <a:p>
            <a:pPr marL="0" indent="0">
              <a:buNone/>
            </a:pPr>
            <a:r>
              <a:rPr lang="en-US" dirty="0"/>
              <a:t>#Sets Compute Context to the </a:t>
            </a:r>
            <a:r>
              <a:rPr lang="en-US" dirty="0" smtClean="0"/>
              <a:t>Local Machine</a:t>
            </a:r>
            <a:endParaRPr lang="en-US" dirty="0"/>
          </a:p>
          <a:p>
            <a:pPr marL="0" indent="0">
              <a:buNone/>
            </a:pPr>
            <a:r>
              <a:rPr lang="en-US" dirty="0" err="1" smtClean="0"/>
              <a:t>rxOptions</a:t>
            </a:r>
            <a:r>
              <a:rPr lang="en-US" dirty="0"/>
              <a:t>( </a:t>
            </a:r>
            <a:r>
              <a:rPr lang="en-US" dirty="0" err="1"/>
              <a:t>computeContext</a:t>
            </a:r>
            <a:r>
              <a:rPr lang="en-US" dirty="0"/>
              <a:t> = </a:t>
            </a:r>
            <a:r>
              <a:rPr lang="en-US" dirty="0" err="1"/>
              <a:t>RxLocalSeq</a:t>
            </a:r>
            <a:r>
              <a:rPr lang="en-US" dirty="0"/>
              <a:t>())</a:t>
            </a:r>
          </a:p>
        </p:txBody>
      </p:sp>
      <p:sp>
        <p:nvSpPr>
          <p:cNvPr id="3" name="Rectangle 2"/>
          <p:cNvSpPr/>
          <p:nvPr/>
        </p:nvSpPr>
        <p:spPr>
          <a:xfrm>
            <a:off x="914400" y="2209800"/>
            <a:ext cx="6934200" cy="533400"/>
          </a:xfrm>
          <a:prstGeom prst="rect">
            <a:avLst/>
          </a:prstGeom>
          <a:solidFill>
            <a:srgbClr val="FFC000">
              <a:alpha val="3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79880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Accessing The Cluster</a:t>
            </a:r>
            <a:endParaRPr lang="en-US" dirty="0"/>
          </a:p>
        </p:txBody>
      </p:sp>
      <p:sp>
        <p:nvSpPr>
          <p:cNvPr id="5" name="Content Placeholder 4"/>
          <p:cNvSpPr>
            <a:spLocks noGrp="1"/>
          </p:cNvSpPr>
          <p:nvPr>
            <p:ph idx="1"/>
          </p:nvPr>
        </p:nvSpPr>
        <p:spPr/>
        <p:txBody>
          <a:bodyPr>
            <a:normAutofit fontScale="85000" lnSpcReduction="20000"/>
          </a:bodyPr>
          <a:lstStyle/>
          <a:p>
            <a:pPr marL="0" indent="0">
              <a:buNone/>
            </a:pPr>
            <a:r>
              <a:rPr lang="en-US" dirty="0"/>
              <a:t>PHSCLUSTER &lt;- </a:t>
            </a:r>
            <a:r>
              <a:rPr lang="en-US" dirty="0" err="1"/>
              <a:t>RxHpcServer</a:t>
            </a:r>
            <a:r>
              <a:rPr lang="en-US" dirty="0"/>
              <a:t>(</a:t>
            </a:r>
          </a:p>
          <a:p>
            <a:pPr marL="0" indent="0">
              <a:buNone/>
            </a:pPr>
            <a:r>
              <a:rPr lang="en-US" dirty="0"/>
              <a:t>      #Location of revolution R Enterprise on each node</a:t>
            </a:r>
          </a:p>
          <a:p>
            <a:pPr marL="0" indent="0">
              <a:buNone/>
            </a:pPr>
            <a:r>
              <a:rPr lang="en-US" dirty="0"/>
              <a:t>      </a:t>
            </a:r>
            <a:r>
              <a:rPr lang="en-US" dirty="0" err="1"/>
              <a:t>revoPath</a:t>
            </a:r>
            <a:r>
              <a:rPr lang="en-US" dirty="0"/>
              <a:t>="C:\\Revolution\\R-Enterprise-Node-6.1\\</a:t>
            </a:r>
            <a:r>
              <a:rPr lang="en-US" dirty="0" smtClean="0"/>
              <a:t>R-		  2.14.2</a:t>
            </a:r>
            <a:r>
              <a:rPr lang="en-US" dirty="0"/>
              <a:t>\\bin</a:t>
            </a:r>
            <a:r>
              <a:rPr lang="en-US" dirty="0">
                <a:solidFill>
                  <a:srgbClr val="FF0000"/>
                </a:solidFill>
              </a:rPr>
              <a:t>\\x64</a:t>
            </a:r>
            <a:r>
              <a:rPr lang="en-US" dirty="0"/>
              <a:t>",</a:t>
            </a:r>
          </a:p>
          <a:p>
            <a:pPr marL="0" indent="0">
              <a:buNone/>
            </a:pPr>
            <a:r>
              <a:rPr lang="en-US" dirty="0"/>
              <a:t>      #Location of big Data files on each node</a:t>
            </a:r>
          </a:p>
          <a:p>
            <a:pPr marL="0" indent="0">
              <a:buNone/>
            </a:pPr>
            <a:r>
              <a:rPr lang="en-US" dirty="0"/>
              <a:t>      </a:t>
            </a:r>
            <a:r>
              <a:rPr lang="en-US" dirty="0" err="1"/>
              <a:t>dataPath</a:t>
            </a:r>
            <a:r>
              <a:rPr lang="en-US" dirty="0"/>
              <a:t>="c:\\data",</a:t>
            </a:r>
          </a:p>
          <a:p>
            <a:pPr marL="0" indent="0">
              <a:buNone/>
            </a:pPr>
            <a:r>
              <a:rPr lang="en-US" dirty="0"/>
              <a:t>      #User Directory for read/write</a:t>
            </a:r>
          </a:p>
          <a:p>
            <a:pPr marL="0" indent="0">
              <a:buNone/>
            </a:pPr>
            <a:r>
              <a:rPr lang="en-US" dirty="0"/>
              <a:t>      </a:t>
            </a:r>
            <a:r>
              <a:rPr lang="en-US" dirty="0" err="1"/>
              <a:t>shareDir</a:t>
            </a:r>
            <a:r>
              <a:rPr lang="en-US" dirty="0"/>
              <a:t>="\\</a:t>
            </a:r>
            <a:r>
              <a:rPr lang="en-US" dirty="0" err="1"/>
              <a:t>Clustershare</a:t>
            </a:r>
            <a:r>
              <a:rPr lang="en-US" dirty="0"/>
              <a:t>\\cne2" ,</a:t>
            </a:r>
          </a:p>
          <a:p>
            <a:pPr marL="0" indent="0">
              <a:buNone/>
            </a:pPr>
            <a:r>
              <a:rPr lang="en-US" dirty="0"/>
              <a:t>      )</a:t>
            </a:r>
          </a:p>
          <a:p>
            <a:pPr marL="0" indent="0">
              <a:buNone/>
            </a:pPr>
            <a:endParaRPr lang="en-US" dirty="0"/>
          </a:p>
          <a:p>
            <a:pPr marL="0" indent="0">
              <a:buNone/>
            </a:pPr>
            <a:r>
              <a:rPr lang="en-US" dirty="0" smtClean="0"/>
              <a:t>#Sets Compute Context to the Cluster</a:t>
            </a:r>
            <a:endParaRPr lang="en-US" dirty="0"/>
          </a:p>
          <a:p>
            <a:pPr marL="0" indent="0">
              <a:buNone/>
            </a:pPr>
            <a:r>
              <a:rPr lang="en-US" dirty="0" err="1" smtClean="0"/>
              <a:t>rxOptions</a:t>
            </a:r>
            <a:r>
              <a:rPr lang="en-US" dirty="0"/>
              <a:t>( </a:t>
            </a:r>
            <a:r>
              <a:rPr lang="en-US" dirty="0" err="1"/>
              <a:t>computeContext</a:t>
            </a:r>
            <a:r>
              <a:rPr lang="en-US" dirty="0"/>
              <a:t> = PHSCLUSTER </a:t>
            </a:r>
            <a:r>
              <a:rPr lang="en-US" dirty="0" smtClean="0"/>
              <a:t>)</a:t>
            </a:r>
          </a:p>
          <a:p>
            <a:pPr marL="0" indent="0">
              <a:buNone/>
            </a:pPr>
            <a:r>
              <a:rPr lang="en-US" dirty="0"/>
              <a:t>#Sets Compute Context to the </a:t>
            </a:r>
            <a:r>
              <a:rPr lang="en-US" dirty="0" smtClean="0"/>
              <a:t>Local Machine</a:t>
            </a:r>
            <a:endParaRPr lang="en-US" dirty="0"/>
          </a:p>
          <a:p>
            <a:pPr marL="0" indent="0">
              <a:buNone/>
            </a:pPr>
            <a:r>
              <a:rPr lang="en-US" dirty="0" err="1" smtClean="0"/>
              <a:t>rxOptions</a:t>
            </a:r>
            <a:r>
              <a:rPr lang="en-US" dirty="0"/>
              <a:t>( </a:t>
            </a:r>
            <a:r>
              <a:rPr lang="en-US" dirty="0" err="1"/>
              <a:t>computeContext</a:t>
            </a:r>
            <a:r>
              <a:rPr lang="en-US" dirty="0"/>
              <a:t> = </a:t>
            </a:r>
            <a:r>
              <a:rPr lang="en-US" dirty="0" err="1"/>
              <a:t>RxLocalSeq</a:t>
            </a:r>
            <a:r>
              <a:rPr lang="en-US" dirty="0"/>
              <a:t>())</a:t>
            </a:r>
          </a:p>
        </p:txBody>
      </p:sp>
      <p:sp>
        <p:nvSpPr>
          <p:cNvPr id="3" name="Rectangle 2"/>
          <p:cNvSpPr/>
          <p:nvPr/>
        </p:nvSpPr>
        <p:spPr>
          <a:xfrm>
            <a:off x="914401" y="3001617"/>
            <a:ext cx="2819400" cy="381000"/>
          </a:xfrm>
          <a:prstGeom prst="rect">
            <a:avLst/>
          </a:prstGeom>
          <a:solidFill>
            <a:srgbClr val="FFC000">
              <a:alpha val="3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657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lidesharecdn.com/revolution-r-100-percent-r-and-more-14mar13-130314113216-phpapp01/95/slide-10-638.jpg?13637204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478" y="1752600"/>
            <a:ext cx="6076950" cy="456247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What is it?</a:t>
            </a:r>
            <a:endParaRPr lang="en-US" dirty="0"/>
          </a:p>
        </p:txBody>
      </p:sp>
      <p:sp>
        <p:nvSpPr>
          <p:cNvPr id="5" name="Right Brace 4"/>
          <p:cNvSpPr/>
          <p:nvPr/>
        </p:nvSpPr>
        <p:spPr>
          <a:xfrm>
            <a:off x="7010400" y="4655820"/>
            <a:ext cx="304800" cy="1143000"/>
          </a:xfrm>
          <a:prstGeom prst="rightBrace">
            <a:avLst>
              <a:gd name="adj1" fmla="val 76333"/>
              <a:gd name="adj2" fmla="val 47867"/>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flipH="1">
            <a:off x="1676400" y="3022092"/>
            <a:ext cx="304800" cy="1051560"/>
          </a:xfrm>
          <a:prstGeom prst="rightBrace">
            <a:avLst>
              <a:gd name="adj1" fmla="val 76333"/>
              <a:gd name="adj2" fmla="val 55797"/>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7467600" y="5040868"/>
            <a:ext cx="1284772" cy="369332"/>
          </a:xfrm>
          <a:prstGeom prst="rect">
            <a:avLst/>
          </a:prstGeom>
          <a:noFill/>
        </p:spPr>
        <p:txBody>
          <a:bodyPr wrap="square" rtlCol="0">
            <a:spAutoFit/>
          </a:bodyPr>
          <a:lstStyle/>
          <a:p>
            <a:r>
              <a:rPr lang="en-US" dirty="0" smtClean="0"/>
              <a:t>Back End</a:t>
            </a:r>
            <a:endParaRPr lang="en-US" dirty="0"/>
          </a:p>
        </p:txBody>
      </p:sp>
      <p:sp>
        <p:nvSpPr>
          <p:cNvPr id="9" name="TextBox 8"/>
          <p:cNvSpPr txBox="1"/>
          <p:nvPr/>
        </p:nvSpPr>
        <p:spPr>
          <a:xfrm>
            <a:off x="192706" y="3429000"/>
            <a:ext cx="1284772" cy="369332"/>
          </a:xfrm>
          <a:prstGeom prst="rect">
            <a:avLst/>
          </a:prstGeom>
          <a:noFill/>
        </p:spPr>
        <p:txBody>
          <a:bodyPr wrap="square" rtlCol="0">
            <a:spAutoFit/>
          </a:bodyPr>
          <a:lstStyle/>
          <a:p>
            <a:pPr algn="r"/>
            <a:r>
              <a:rPr lang="en-US" dirty="0" smtClean="0"/>
              <a:t>Front End</a:t>
            </a:r>
            <a:endParaRPr lang="en-US" dirty="0"/>
          </a:p>
        </p:txBody>
      </p:sp>
    </p:spTree>
    <p:extLst>
      <p:ext uri="{BB962C8B-B14F-4D97-AF65-F5344CB8AC3E}">
        <p14:creationId xmlns:p14="http://schemas.microsoft.com/office/powerpoint/2010/main" val="19044017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Accessing The Cluster</a:t>
            </a:r>
            <a:endParaRPr lang="en-US" dirty="0"/>
          </a:p>
        </p:txBody>
      </p:sp>
      <p:sp>
        <p:nvSpPr>
          <p:cNvPr id="5" name="Content Placeholder 4"/>
          <p:cNvSpPr>
            <a:spLocks noGrp="1"/>
          </p:cNvSpPr>
          <p:nvPr>
            <p:ph idx="1"/>
          </p:nvPr>
        </p:nvSpPr>
        <p:spPr/>
        <p:txBody>
          <a:bodyPr>
            <a:normAutofit fontScale="85000" lnSpcReduction="20000"/>
          </a:bodyPr>
          <a:lstStyle/>
          <a:p>
            <a:pPr marL="0" indent="0">
              <a:buNone/>
            </a:pPr>
            <a:r>
              <a:rPr lang="en-US" dirty="0"/>
              <a:t>PHSCLUSTER &lt;- </a:t>
            </a:r>
            <a:r>
              <a:rPr lang="en-US" dirty="0" err="1"/>
              <a:t>RxHpcServer</a:t>
            </a:r>
            <a:r>
              <a:rPr lang="en-US" dirty="0"/>
              <a:t>(</a:t>
            </a:r>
          </a:p>
          <a:p>
            <a:pPr marL="0" indent="0">
              <a:buNone/>
            </a:pPr>
            <a:r>
              <a:rPr lang="en-US" dirty="0"/>
              <a:t>      #Location of revolution R Enterprise on each node</a:t>
            </a:r>
          </a:p>
          <a:p>
            <a:pPr marL="0" indent="0">
              <a:buNone/>
            </a:pPr>
            <a:r>
              <a:rPr lang="en-US" dirty="0"/>
              <a:t>      </a:t>
            </a:r>
            <a:r>
              <a:rPr lang="en-US" dirty="0" err="1"/>
              <a:t>revoPath</a:t>
            </a:r>
            <a:r>
              <a:rPr lang="en-US" dirty="0"/>
              <a:t>="C:\\Revolution\\R-Enterprise-Node-6.1\\</a:t>
            </a:r>
            <a:r>
              <a:rPr lang="en-US" dirty="0" smtClean="0"/>
              <a:t>R-		  2.14.2</a:t>
            </a:r>
            <a:r>
              <a:rPr lang="en-US" dirty="0"/>
              <a:t>\\bin</a:t>
            </a:r>
            <a:r>
              <a:rPr lang="en-US" dirty="0">
                <a:solidFill>
                  <a:schemeClr val="bg1">
                    <a:lumMod val="50000"/>
                  </a:schemeClr>
                </a:solidFill>
              </a:rPr>
              <a:t>\\x64</a:t>
            </a:r>
            <a:r>
              <a:rPr lang="en-US" dirty="0"/>
              <a:t>",</a:t>
            </a:r>
          </a:p>
          <a:p>
            <a:pPr marL="0" indent="0">
              <a:buNone/>
            </a:pPr>
            <a:r>
              <a:rPr lang="en-US" dirty="0"/>
              <a:t>      #Location of big Data files on each node</a:t>
            </a:r>
          </a:p>
          <a:p>
            <a:pPr marL="0" indent="0">
              <a:buNone/>
            </a:pPr>
            <a:r>
              <a:rPr lang="en-US" dirty="0"/>
              <a:t>      </a:t>
            </a:r>
            <a:r>
              <a:rPr lang="en-US" dirty="0" err="1"/>
              <a:t>dataPath</a:t>
            </a:r>
            <a:r>
              <a:rPr lang="en-US" dirty="0"/>
              <a:t>="c:\\data",</a:t>
            </a:r>
          </a:p>
          <a:p>
            <a:pPr marL="0" indent="0">
              <a:buNone/>
            </a:pPr>
            <a:r>
              <a:rPr lang="en-US" dirty="0"/>
              <a:t>      #User Directory for read/write</a:t>
            </a:r>
          </a:p>
          <a:p>
            <a:pPr marL="0" indent="0">
              <a:buNone/>
            </a:pPr>
            <a:r>
              <a:rPr lang="en-US" dirty="0"/>
              <a:t>      </a:t>
            </a:r>
            <a:r>
              <a:rPr lang="en-US" dirty="0" err="1"/>
              <a:t>shareDir</a:t>
            </a:r>
            <a:r>
              <a:rPr lang="en-US" dirty="0"/>
              <a:t>="\\</a:t>
            </a:r>
            <a:r>
              <a:rPr lang="en-US" dirty="0" err="1"/>
              <a:t>Clustershare</a:t>
            </a:r>
            <a:r>
              <a:rPr lang="en-US" dirty="0">
                <a:solidFill>
                  <a:srgbClr val="FF0000"/>
                </a:solidFill>
              </a:rPr>
              <a:t>\\cne2</a:t>
            </a:r>
            <a:r>
              <a:rPr lang="en-US" dirty="0"/>
              <a:t>" ,</a:t>
            </a:r>
          </a:p>
          <a:p>
            <a:pPr marL="0" indent="0">
              <a:buNone/>
            </a:pPr>
            <a:r>
              <a:rPr lang="en-US" dirty="0"/>
              <a:t>      )</a:t>
            </a:r>
          </a:p>
          <a:p>
            <a:pPr marL="0" indent="0">
              <a:buNone/>
            </a:pPr>
            <a:endParaRPr lang="en-US" dirty="0"/>
          </a:p>
          <a:p>
            <a:pPr marL="0" indent="0">
              <a:buNone/>
            </a:pPr>
            <a:r>
              <a:rPr lang="en-US" dirty="0" smtClean="0"/>
              <a:t>#Sets Compute Context to the Cluster</a:t>
            </a:r>
            <a:endParaRPr lang="en-US" dirty="0"/>
          </a:p>
          <a:p>
            <a:pPr marL="0" indent="0">
              <a:buNone/>
            </a:pPr>
            <a:r>
              <a:rPr lang="en-US" dirty="0" err="1" smtClean="0"/>
              <a:t>rxOptions</a:t>
            </a:r>
            <a:r>
              <a:rPr lang="en-US" dirty="0"/>
              <a:t>( </a:t>
            </a:r>
            <a:r>
              <a:rPr lang="en-US" dirty="0" err="1"/>
              <a:t>computeContext</a:t>
            </a:r>
            <a:r>
              <a:rPr lang="en-US" dirty="0"/>
              <a:t> = PHSCLUSTER </a:t>
            </a:r>
            <a:r>
              <a:rPr lang="en-US" dirty="0" smtClean="0"/>
              <a:t>)</a:t>
            </a:r>
          </a:p>
          <a:p>
            <a:pPr marL="0" indent="0">
              <a:buNone/>
            </a:pPr>
            <a:r>
              <a:rPr lang="en-US" dirty="0"/>
              <a:t>#Sets Compute Context to the </a:t>
            </a:r>
            <a:r>
              <a:rPr lang="en-US" dirty="0" smtClean="0"/>
              <a:t>Local Machine</a:t>
            </a:r>
            <a:endParaRPr lang="en-US" dirty="0"/>
          </a:p>
          <a:p>
            <a:pPr marL="0" indent="0">
              <a:buNone/>
            </a:pPr>
            <a:r>
              <a:rPr lang="en-US" dirty="0" err="1" smtClean="0"/>
              <a:t>rxOptions</a:t>
            </a:r>
            <a:r>
              <a:rPr lang="en-US" dirty="0"/>
              <a:t>( </a:t>
            </a:r>
            <a:r>
              <a:rPr lang="en-US" dirty="0" err="1"/>
              <a:t>computeContext</a:t>
            </a:r>
            <a:r>
              <a:rPr lang="en-US" dirty="0"/>
              <a:t> = </a:t>
            </a:r>
            <a:r>
              <a:rPr lang="en-US" dirty="0" err="1"/>
              <a:t>RxLocalSeq</a:t>
            </a:r>
            <a:r>
              <a:rPr lang="en-US" dirty="0"/>
              <a:t>())</a:t>
            </a:r>
          </a:p>
        </p:txBody>
      </p:sp>
      <p:sp>
        <p:nvSpPr>
          <p:cNvPr id="6" name="Rectangle 5"/>
          <p:cNvSpPr/>
          <p:nvPr/>
        </p:nvSpPr>
        <p:spPr>
          <a:xfrm>
            <a:off x="914400" y="3657600"/>
            <a:ext cx="4343399" cy="381000"/>
          </a:xfrm>
          <a:prstGeom prst="rect">
            <a:avLst/>
          </a:prstGeom>
          <a:solidFill>
            <a:srgbClr val="FFC000">
              <a:alpha val="3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38793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Accessing The Cluster</a:t>
            </a:r>
            <a:endParaRPr lang="en-US" dirty="0"/>
          </a:p>
        </p:txBody>
      </p:sp>
      <p:sp>
        <p:nvSpPr>
          <p:cNvPr id="5" name="Content Placeholder 4"/>
          <p:cNvSpPr>
            <a:spLocks noGrp="1"/>
          </p:cNvSpPr>
          <p:nvPr>
            <p:ph idx="1"/>
          </p:nvPr>
        </p:nvSpPr>
        <p:spPr/>
        <p:txBody>
          <a:bodyPr>
            <a:normAutofit fontScale="85000" lnSpcReduction="20000"/>
          </a:bodyPr>
          <a:lstStyle/>
          <a:p>
            <a:pPr marL="0" indent="0">
              <a:buNone/>
            </a:pPr>
            <a:r>
              <a:rPr lang="en-US" dirty="0">
                <a:solidFill>
                  <a:schemeClr val="tx1"/>
                </a:solidFill>
              </a:rPr>
              <a:t>PHSCLUSTER &lt;- </a:t>
            </a:r>
            <a:r>
              <a:rPr lang="en-US" dirty="0" err="1">
                <a:solidFill>
                  <a:schemeClr val="tx1"/>
                </a:solidFill>
              </a:rPr>
              <a:t>RxHpcServer</a:t>
            </a:r>
            <a:r>
              <a:rPr lang="en-US" dirty="0">
                <a:solidFill>
                  <a:srgbClr val="0000FF"/>
                </a:solidFill>
              </a:rPr>
              <a:t>(</a:t>
            </a:r>
          </a:p>
          <a:p>
            <a:pPr marL="0" indent="0">
              <a:buNone/>
            </a:pPr>
            <a:r>
              <a:rPr lang="en-US" dirty="0">
                <a:solidFill>
                  <a:prstClr val="black"/>
                </a:solidFill>
              </a:rPr>
              <a:t>      </a:t>
            </a:r>
            <a:r>
              <a:rPr lang="en-US" dirty="0">
                <a:solidFill>
                  <a:srgbClr val="008000"/>
                </a:solidFill>
              </a:rPr>
              <a:t>#Location of revolution R Enterprise on each node</a:t>
            </a:r>
          </a:p>
          <a:p>
            <a:pPr marL="0" indent="0">
              <a:buNone/>
            </a:pPr>
            <a:r>
              <a:rPr lang="en-US" dirty="0">
                <a:solidFill>
                  <a:prstClr val="black"/>
                </a:solidFill>
              </a:rPr>
              <a:t>      </a:t>
            </a:r>
            <a:r>
              <a:rPr lang="en-US" dirty="0" err="1">
                <a:solidFill>
                  <a:prstClr val="black"/>
                </a:solidFill>
              </a:rPr>
              <a:t>revoPath</a:t>
            </a:r>
            <a:r>
              <a:rPr lang="en-US" dirty="0">
                <a:solidFill>
                  <a:prstClr val="black"/>
                </a:solidFill>
              </a:rPr>
              <a:t>=</a:t>
            </a:r>
            <a:r>
              <a:rPr lang="en-US" dirty="0">
                <a:solidFill>
                  <a:srgbClr val="FF0000"/>
                </a:solidFill>
              </a:rPr>
              <a:t>"C:\\Revolution\\R-Enterprise-Node-6.1\\</a:t>
            </a:r>
            <a:r>
              <a:rPr lang="en-US" dirty="0" smtClean="0">
                <a:solidFill>
                  <a:srgbClr val="FF0000"/>
                </a:solidFill>
              </a:rPr>
              <a:t>R-		  2.14.2</a:t>
            </a:r>
            <a:r>
              <a:rPr lang="en-US" dirty="0">
                <a:solidFill>
                  <a:srgbClr val="FF0000"/>
                </a:solidFill>
              </a:rPr>
              <a:t>\\bin\\x64"</a:t>
            </a:r>
            <a:r>
              <a:rPr lang="en-US" dirty="0">
                <a:solidFill>
                  <a:srgbClr val="0000FF"/>
                </a:solidFill>
              </a:rPr>
              <a:t>,</a:t>
            </a:r>
          </a:p>
          <a:p>
            <a:pPr marL="0" indent="0">
              <a:buNone/>
            </a:pPr>
            <a:r>
              <a:rPr lang="en-US" dirty="0">
                <a:solidFill>
                  <a:prstClr val="black"/>
                </a:solidFill>
              </a:rPr>
              <a:t>      </a:t>
            </a:r>
            <a:r>
              <a:rPr lang="en-US" dirty="0">
                <a:solidFill>
                  <a:srgbClr val="008000"/>
                </a:solidFill>
              </a:rPr>
              <a:t>#Location of big Data files on each node</a:t>
            </a:r>
          </a:p>
          <a:p>
            <a:pPr marL="0" indent="0">
              <a:buNone/>
            </a:pPr>
            <a:r>
              <a:rPr lang="en-US" dirty="0">
                <a:solidFill>
                  <a:prstClr val="black"/>
                </a:solidFill>
              </a:rPr>
              <a:t>      </a:t>
            </a:r>
            <a:r>
              <a:rPr lang="en-US" dirty="0" err="1">
                <a:solidFill>
                  <a:prstClr val="black"/>
                </a:solidFill>
              </a:rPr>
              <a:t>dataPath</a:t>
            </a:r>
            <a:r>
              <a:rPr lang="en-US" dirty="0">
                <a:solidFill>
                  <a:prstClr val="black"/>
                </a:solidFill>
              </a:rPr>
              <a:t>=</a:t>
            </a:r>
            <a:r>
              <a:rPr lang="en-US" dirty="0">
                <a:solidFill>
                  <a:srgbClr val="FF0000"/>
                </a:solidFill>
              </a:rPr>
              <a:t>"c:\\data"</a:t>
            </a:r>
            <a:r>
              <a:rPr lang="en-US" dirty="0">
                <a:solidFill>
                  <a:srgbClr val="0000FF"/>
                </a:solidFill>
              </a:rPr>
              <a:t>,</a:t>
            </a:r>
          </a:p>
          <a:p>
            <a:pPr marL="0" indent="0">
              <a:buNone/>
            </a:pPr>
            <a:r>
              <a:rPr lang="en-US" dirty="0">
                <a:solidFill>
                  <a:prstClr val="black"/>
                </a:solidFill>
              </a:rPr>
              <a:t>      </a:t>
            </a:r>
            <a:r>
              <a:rPr lang="en-US" dirty="0">
                <a:solidFill>
                  <a:srgbClr val="008000"/>
                </a:solidFill>
              </a:rPr>
              <a:t>#User Directory for read/write</a:t>
            </a:r>
          </a:p>
          <a:p>
            <a:pPr marL="0" indent="0">
              <a:buNone/>
            </a:pPr>
            <a:r>
              <a:rPr lang="en-US" dirty="0">
                <a:solidFill>
                  <a:prstClr val="black"/>
                </a:solidFill>
              </a:rPr>
              <a:t>      </a:t>
            </a:r>
            <a:r>
              <a:rPr lang="en-US" dirty="0" err="1">
                <a:solidFill>
                  <a:prstClr val="black"/>
                </a:solidFill>
              </a:rPr>
              <a:t>shareDir</a:t>
            </a:r>
            <a:r>
              <a:rPr lang="en-US" dirty="0">
                <a:solidFill>
                  <a:prstClr val="black"/>
                </a:solidFill>
              </a:rPr>
              <a:t>=</a:t>
            </a:r>
            <a:r>
              <a:rPr lang="en-US" dirty="0">
                <a:solidFill>
                  <a:srgbClr val="FF0000"/>
                </a:solidFill>
              </a:rPr>
              <a:t>"\\</a:t>
            </a:r>
            <a:r>
              <a:rPr lang="en-US" dirty="0" err="1">
                <a:solidFill>
                  <a:srgbClr val="FF0000"/>
                </a:solidFill>
              </a:rPr>
              <a:t>Clustershare</a:t>
            </a:r>
            <a:r>
              <a:rPr lang="en-US" dirty="0">
                <a:solidFill>
                  <a:srgbClr val="FF0000"/>
                </a:solidFill>
              </a:rPr>
              <a:t>\\cne2"</a:t>
            </a:r>
            <a:r>
              <a:rPr lang="en-US" dirty="0">
                <a:solidFill>
                  <a:prstClr val="black"/>
                </a:solidFill>
              </a:rPr>
              <a:t> </a:t>
            </a:r>
            <a:r>
              <a:rPr lang="en-US" dirty="0">
                <a:solidFill>
                  <a:srgbClr val="0000FF"/>
                </a:solidFill>
              </a:rPr>
              <a:t>,</a:t>
            </a:r>
          </a:p>
          <a:p>
            <a:pPr marL="0" indent="0">
              <a:buNone/>
            </a:pPr>
            <a:r>
              <a:rPr lang="en-US" dirty="0">
                <a:solidFill>
                  <a:prstClr val="black"/>
                </a:solidFill>
              </a:rPr>
              <a:t>      </a:t>
            </a:r>
            <a:r>
              <a:rPr lang="en-US" dirty="0">
                <a:solidFill>
                  <a:srgbClr val="0000FF"/>
                </a:solidFill>
              </a:rPr>
              <a:t>)</a:t>
            </a:r>
          </a:p>
          <a:p>
            <a:pPr marL="0" indent="0">
              <a:buNone/>
            </a:pPr>
            <a:endParaRPr lang="en-US" dirty="0">
              <a:solidFill>
                <a:srgbClr val="0000FF"/>
              </a:solidFill>
            </a:endParaRPr>
          </a:p>
          <a:p>
            <a:pPr marL="0" indent="0">
              <a:buNone/>
            </a:pPr>
            <a:r>
              <a:rPr lang="en-US" dirty="0" smtClean="0"/>
              <a:t>#Sets Compute Context to the Cluster</a:t>
            </a:r>
            <a:endParaRPr lang="en-US" dirty="0"/>
          </a:p>
          <a:p>
            <a:pPr marL="0" indent="0">
              <a:buNone/>
            </a:pPr>
            <a:r>
              <a:rPr lang="en-US" dirty="0" err="1" smtClean="0"/>
              <a:t>rxOptions</a:t>
            </a:r>
            <a:r>
              <a:rPr lang="en-US" dirty="0"/>
              <a:t>( </a:t>
            </a:r>
            <a:r>
              <a:rPr lang="en-US" dirty="0" err="1"/>
              <a:t>computeContext</a:t>
            </a:r>
            <a:r>
              <a:rPr lang="en-US" dirty="0"/>
              <a:t> = PHSCLUSTER </a:t>
            </a:r>
            <a:r>
              <a:rPr lang="en-US" dirty="0" smtClean="0"/>
              <a:t>)</a:t>
            </a:r>
          </a:p>
          <a:p>
            <a:pPr marL="0" indent="0">
              <a:buNone/>
            </a:pPr>
            <a:r>
              <a:rPr lang="en-US" dirty="0"/>
              <a:t>#Sets Compute Context to the </a:t>
            </a:r>
            <a:r>
              <a:rPr lang="en-US" dirty="0" smtClean="0"/>
              <a:t>Local Machine</a:t>
            </a:r>
            <a:endParaRPr lang="en-US" dirty="0"/>
          </a:p>
          <a:p>
            <a:pPr marL="0" indent="0">
              <a:buNone/>
            </a:pPr>
            <a:r>
              <a:rPr lang="en-US" dirty="0" err="1" smtClean="0"/>
              <a:t>rxOptions</a:t>
            </a:r>
            <a:r>
              <a:rPr lang="en-US" dirty="0"/>
              <a:t>( </a:t>
            </a:r>
            <a:r>
              <a:rPr lang="en-US" dirty="0" err="1"/>
              <a:t>computeContext</a:t>
            </a:r>
            <a:r>
              <a:rPr lang="en-US" dirty="0"/>
              <a:t> = </a:t>
            </a:r>
            <a:r>
              <a:rPr lang="en-US" dirty="0" err="1"/>
              <a:t>RxLocalSeq</a:t>
            </a:r>
            <a:r>
              <a:rPr lang="en-US" dirty="0"/>
              <a:t>())</a:t>
            </a:r>
          </a:p>
        </p:txBody>
      </p:sp>
    </p:spTree>
    <p:extLst>
      <p:ext uri="{BB962C8B-B14F-4D97-AF65-F5344CB8AC3E}">
        <p14:creationId xmlns:p14="http://schemas.microsoft.com/office/powerpoint/2010/main" val="16250041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Accessing The Cluster</a:t>
            </a:r>
            <a:endParaRPr lang="en-US" dirty="0"/>
          </a:p>
        </p:txBody>
      </p:sp>
      <p:sp>
        <p:nvSpPr>
          <p:cNvPr id="5" name="Content Placeholder 4"/>
          <p:cNvSpPr>
            <a:spLocks noGrp="1"/>
          </p:cNvSpPr>
          <p:nvPr>
            <p:ph idx="1"/>
          </p:nvPr>
        </p:nvSpPr>
        <p:spPr/>
        <p:txBody>
          <a:bodyPr>
            <a:normAutofit fontScale="85000" lnSpcReduction="20000"/>
          </a:bodyPr>
          <a:lstStyle/>
          <a:p>
            <a:pPr marL="0" indent="0">
              <a:buNone/>
            </a:pPr>
            <a:r>
              <a:rPr lang="en-US" dirty="0"/>
              <a:t>PHSCLUSTER &lt;- </a:t>
            </a:r>
            <a:r>
              <a:rPr lang="en-US" dirty="0" err="1"/>
              <a:t>RxHpcServer</a:t>
            </a:r>
            <a:r>
              <a:rPr lang="en-US" dirty="0"/>
              <a:t>(</a:t>
            </a:r>
          </a:p>
          <a:p>
            <a:pPr marL="0" indent="0">
              <a:buNone/>
            </a:pPr>
            <a:r>
              <a:rPr lang="en-US" dirty="0"/>
              <a:t>      #Location of revolution R Enterprise on each node</a:t>
            </a:r>
          </a:p>
          <a:p>
            <a:pPr marL="0" indent="0">
              <a:buNone/>
            </a:pPr>
            <a:r>
              <a:rPr lang="en-US" dirty="0"/>
              <a:t>      </a:t>
            </a:r>
            <a:r>
              <a:rPr lang="en-US" dirty="0" err="1"/>
              <a:t>revoPath</a:t>
            </a:r>
            <a:r>
              <a:rPr lang="en-US" dirty="0"/>
              <a:t>="C:\\Revolution\\R-Enterprise-Node-6.1\\</a:t>
            </a:r>
            <a:r>
              <a:rPr lang="en-US" dirty="0" smtClean="0"/>
              <a:t>R-		  2.14.2</a:t>
            </a:r>
            <a:r>
              <a:rPr lang="en-US" dirty="0"/>
              <a:t>\\bin\\x64",</a:t>
            </a:r>
          </a:p>
          <a:p>
            <a:pPr marL="0" indent="0">
              <a:buNone/>
            </a:pPr>
            <a:r>
              <a:rPr lang="en-US" dirty="0"/>
              <a:t>      #Location of big Data files on each node</a:t>
            </a:r>
          </a:p>
          <a:p>
            <a:pPr marL="0" indent="0">
              <a:buNone/>
            </a:pPr>
            <a:r>
              <a:rPr lang="en-US" dirty="0"/>
              <a:t>      </a:t>
            </a:r>
            <a:r>
              <a:rPr lang="en-US" dirty="0" err="1"/>
              <a:t>dataPath</a:t>
            </a:r>
            <a:r>
              <a:rPr lang="en-US" dirty="0"/>
              <a:t>="c:\\data",</a:t>
            </a:r>
          </a:p>
          <a:p>
            <a:pPr marL="0" indent="0">
              <a:buNone/>
            </a:pPr>
            <a:r>
              <a:rPr lang="en-US" dirty="0"/>
              <a:t>      #User Directory for read/write</a:t>
            </a:r>
          </a:p>
          <a:p>
            <a:pPr marL="0" indent="0">
              <a:buNone/>
            </a:pPr>
            <a:r>
              <a:rPr lang="en-US" dirty="0"/>
              <a:t>      </a:t>
            </a:r>
            <a:r>
              <a:rPr lang="en-US" dirty="0" err="1"/>
              <a:t>shareDir</a:t>
            </a:r>
            <a:r>
              <a:rPr lang="en-US" dirty="0"/>
              <a:t>="\\</a:t>
            </a:r>
            <a:r>
              <a:rPr lang="en-US" dirty="0" err="1"/>
              <a:t>Clustershare</a:t>
            </a:r>
            <a:r>
              <a:rPr lang="en-US" dirty="0"/>
              <a:t>\\cne2" ,</a:t>
            </a:r>
          </a:p>
          <a:p>
            <a:pPr marL="0" indent="0">
              <a:buNone/>
            </a:pPr>
            <a:r>
              <a:rPr lang="en-US" dirty="0"/>
              <a:t>      )</a:t>
            </a:r>
          </a:p>
          <a:p>
            <a:pPr marL="0" indent="0">
              <a:buNone/>
            </a:pPr>
            <a:endParaRPr lang="en-US" dirty="0">
              <a:solidFill>
                <a:srgbClr val="0000FF"/>
              </a:solidFill>
            </a:endParaRPr>
          </a:p>
          <a:p>
            <a:pPr marL="0" indent="0">
              <a:buNone/>
            </a:pPr>
            <a:r>
              <a:rPr lang="en-US" dirty="0" smtClean="0">
                <a:solidFill>
                  <a:srgbClr val="008000"/>
                </a:solidFill>
              </a:rPr>
              <a:t>#Sets Compute Context to the Cluster</a:t>
            </a:r>
            <a:endParaRPr lang="en-US" dirty="0">
              <a:solidFill>
                <a:srgbClr val="008000"/>
              </a:solidFill>
            </a:endParaRPr>
          </a:p>
          <a:p>
            <a:pPr marL="0" indent="0">
              <a:buNone/>
            </a:pPr>
            <a:r>
              <a:rPr lang="en-US" dirty="0" err="1" smtClean="0">
                <a:solidFill>
                  <a:prstClr val="black"/>
                </a:solidFill>
              </a:rPr>
              <a:t>rxOptions</a:t>
            </a:r>
            <a:r>
              <a:rPr lang="en-US" dirty="0">
                <a:solidFill>
                  <a:srgbClr val="0000FF"/>
                </a:solidFill>
              </a:rPr>
              <a:t>(</a:t>
            </a:r>
            <a:r>
              <a:rPr lang="en-US" dirty="0">
                <a:solidFill>
                  <a:prstClr val="black"/>
                </a:solidFill>
              </a:rPr>
              <a:t> </a:t>
            </a:r>
            <a:r>
              <a:rPr lang="en-US" dirty="0" err="1">
                <a:solidFill>
                  <a:prstClr val="black"/>
                </a:solidFill>
              </a:rPr>
              <a:t>computeContext</a:t>
            </a:r>
            <a:r>
              <a:rPr lang="en-US" dirty="0">
                <a:solidFill>
                  <a:prstClr val="black"/>
                </a:solidFill>
              </a:rPr>
              <a:t> = PHSCLUSTER </a:t>
            </a:r>
            <a:r>
              <a:rPr lang="en-US" dirty="0" smtClean="0">
                <a:solidFill>
                  <a:srgbClr val="0000FF"/>
                </a:solidFill>
              </a:rPr>
              <a:t>)</a:t>
            </a:r>
          </a:p>
          <a:p>
            <a:pPr marL="0" indent="0">
              <a:buNone/>
            </a:pPr>
            <a:r>
              <a:rPr lang="en-US" dirty="0"/>
              <a:t>#Sets Compute Context to the </a:t>
            </a:r>
            <a:r>
              <a:rPr lang="en-US" dirty="0" smtClean="0"/>
              <a:t>Local Machine</a:t>
            </a:r>
            <a:endParaRPr lang="en-US" dirty="0"/>
          </a:p>
          <a:p>
            <a:pPr marL="0" indent="0">
              <a:buNone/>
            </a:pPr>
            <a:r>
              <a:rPr lang="en-US" dirty="0" err="1" smtClean="0"/>
              <a:t>rxOptions</a:t>
            </a:r>
            <a:r>
              <a:rPr lang="en-US" dirty="0"/>
              <a:t>( </a:t>
            </a:r>
            <a:r>
              <a:rPr lang="en-US" dirty="0" err="1"/>
              <a:t>computeContext</a:t>
            </a:r>
            <a:r>
              <a:rPr lang="en-US" dirty="0"/>
              <a:t> = </a:t>
            </a:r>
            <a:r>
              <a:rPr lang="en-US" dirty="0" err="1"/>
              <a:t>RxLocalSeq</a:t>
            </a:r>
            <a:r>
              <a:rPr lang="en-US" dirty="0"/>
              <a:t>())</a:t>
            </a:r>
          </a:p>
        </p:txBody>
      </p:sp>
    </p:spTree>
    <p:extLst>
      <p:ext uri="{BB962C8B-B14F-4D97-AF65-F5344CB8AC3E}">
        <p14:creationId xmlns:p14="http://schemas.microsoft.com/office/powerpoint/2010/main" val="41666003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Accessing The Cluster</a:t>
            </a:r>
            <a:endParaRPr lang="en-US" dirty="0"/>
          </a:p>
        </p:txBody>
      </p:sp>
      <p:sp>
        <p:nvSpPr>
          <p:cNvPr id="5" name="Content Placeholder 4"/>
          <p:cNvSpPr>
            <a:spLocks noGrp="1"/>
          </p:cNvSpPr>
          <p:nvPr>
            <p:ph idx="1"/>
          </p:nvPr>
        </p:nvSpPr>
        <p:spPr/>
        <p:txBody>
          <a:bodyPr>
            <a:normAutofit fontScale="85000" lnSpcReduction="20000"/>
          </a:bodyPr>
          <a:lstStyle/>
          <a:p>
            <a:pPr marL="0" indent="0">
              <a:buNone/>
            </a:pPr>
            <a:r>
              <a:rPr lang="en-US" dirty="0"/>
              <a:t>PHSCLUSTER &lt;- </a:t>
            </a:r>
            <a:r>
              <a:rPr lang="en-US" dirty="0" err="1"/>
              <a:t>RxHpcServer</a:t>
            </a:r>
            <a:r>
              <a:rPr lang="en-US" dirty="0"/>
              <a:t>(</a:t>
            </a:r>
          </a:p>
          <a:p>
            <a:pPr marL="0" indent="0">
              <a:buNone/>
            </a:pPr>
            <a:r>
              <a:rPr lang="en-US" dirty="0"/>
              <a:t>      #Location of revolution R Enterprise on each node</a:t>
            </a:r>
          </a:p>
          <a:p>
            <a:pPr marL="0" indent="0">
              <a:buNone/>
            </a:pPr>
            <a:r>
              <a:rPr lang="en-US" dirty="0"/>
              <a:t>      </a:t>
            </a:r>
            <a:r>
              <a:rPr lang="en-US" dirty="0" err="1"/>
              <a:t>revoPath</a:t>
            </a:r>
            <a:r>
              <a:rPr lang="en-US" dirty="0"/>
              <a:t>="C:\\Revolution\\R-Enterprise-Node-6.1\\</a:t>
            </a:r>
            <a:r>
              <a:rPr lang="en-US" dirty="0" smtClean="0"/>
              <a:t>R-		  2.14.2</a:t>
            </a:r>
            <a:r>
              <a:rPr lang="en-US" dirty="0"/>
              <a:t>\\bin\\x64",</a:t>
            </a:r>
          </a:p>
          <a:p>
            <a:pPr marL="0" indent="0">
              <a:buNone/>
            </a:pPr>
            <a:r>
              <a:rPr lang="en-US" dirty="0"/>
              <a:t>      #Location of big Data files on each node</a:t>
            </a:r>
          </a:p>
          <a:p>
            <a:pPr marL="0" indent="0">
              <a:buNone/>
            </a:pPr>
            <a:r>
              <a:rPr lang="en-US" dirty="0"/>
              <a:t>      </a:t>
            </a:r>
            <a:r>
              <a:rPr lang="en-US" dirty="0" err="1"/>
              <a:t>dataPath</a:t>
            </a:r>
            <a:r>
              <a:rPr lang="en-US" dirty="0"/>
              <a:t>="c:\\data",</a:t>
            </a:r>
          </a:p>
          <a:p>
            <a:pPr marL="0" indent="0">
              <a:buNone/>
            </a:pPr>
            <a:r>
              <a:rPr lang="en-US" dirty="0"/>
              <a:t>      #User Directory for read/write</a:t>
            </a:r>
          </a:p>
          <a:p>
            <a:pPr marL="0" indent="0">
              <a:buNone/>
            </a:pPr>
            <a:r>
              <a:rPr lang="en-US" dirty="0"/>
              <a:t>      </a:t>
            </a:r>
            <a:r>
              <a:rPr lang="en-US" dirty="0" err="1"/>
              <a:t>shareDir</a:t>
            </a:r>
            <a:r>
              <a:rPr lang="en-US" dirty="0"/>
              <a:t>="\\</a:t>
            </a:r>
            <a:r>
              <a:rPr lang="en-US" dirty="0" err="1"/>
              <a:t>Clustershare</a:t>
            </a:r>
            <a:r>
              <a:rPr lang="en-US" dirty="0"/>
              <a:t>\\cne2" ,</a:t>
            </a:r>
          </a:p>
          <a:p>
            <a:pPr marL="0" indent="0">
              <a:buNone/>
            </a:pPr>
            <a:r>
              <a:rPr lang="en-US" dirty="0"/>
              <a:t>      )</a:t>
            </a:r>
          </a:p>
          <a:p>
            <a:pPr marL="0" indent="0">
              <a:buNone/>
            </a:pPr>
            <a:endParaRPr lang="en-US" dirty="0"/>
          </a:p>
          <a:p>
            <a:pPr marL="0" indent="0">
              <a:buNone/>
            </a:pPr>
            <a:r>
              <a:rPr lang="en-US" dirty="0" smtClean="0"/>
              <a:t>#Sets Compute Context to the Cluster</a:t>
            </a:r>
            <a:endParaRPr lang="en-US" dirty="0"/>
          </a:p>
          <a:p>
            <a:pPr marL="0" indent="0">
              <a:buNone/>
            </a:pPr>
            <a:r>
              <a:rPr lang="en-US" dirty="0" err="1" smtClean="0"/>
              <a:t>rxOptions</a:t>
            </a:r>
            <a:r>
              <a:rPr lang="en-US" dirty="0"/>
              <a:t>( </a:t>
            </a:r>
            <a:r>
              <a:rPr lang="en-US" dirty="0" err="1"/>
              <a:t>computeContext</a:t>
            </a:r>
            <a:r>
              <a:rPr lang="en-US" dirty="0"/>
              <a:t> = PHSCLUSTER </a:t>
            </a:r>
            <a:r>
              <a:rPr lang="en-US" dirty="0" smtClean="0"/>
              <a:t>)</a:t>
            </a:r>
          </a:p>
          <a:p>
            <a:pPr marL="0" indent="0">
              <a:buNone/>
            </a:pPr>
            <a:r>
              <a:rPr lang="en-US" dirty="0">
                <a:solidFill>
                  <a:srgbClr val="008000"/>
                </a:solidFill>
              </a:rPr>
              <a:t>#Sets Compute Context to the </a:t>
            </a:r>
            <a:r>
              <a:rPr lang="en-US" dirty="0" smtClean="0">
                <a:solidFill>
                  <a:srgbClr val="008000"/>
                </a:solidFill>
              </a:rPr>
              <a:t>Local Machine</a:t>
            </a:r>
            <a:endParaRPr lang="en-US" dirty="0">
              <a:solidFill>
                <a:srgbClr val="008000"/>
              </a:solidFill>
            </a:endParaRPr>
          </a:p>
          <a:p>
            <a:pPr marL="0" indent="0">
              <a:buNone/>
            </a:pPr>
            <a:r>
              <a:rPr lang="en-US" dirty="0" err="1" smtClean="0">
                <a:solidFill>
                  <a:prstClr val="black"/>
                </a:solidFill>
              </a:rPr>
              <a:t>rxOptions</a:t>
            </a:r>
            <a:r>
              <a:rPr lang="en-US" dirty="0">
                <a:solidFill>
                  <a:srgbClr val="0000FF"/>
                </a:solidFill>
              </a:rPr>
              <a:t>(</a:t>
            </a:r>
            <a:r>
              <a:rPr lang="en-US" dirty="0">
                <a:solidFill>
                  <a:prstClr val="black"/>
                </a:solidFill>
              </a:rPr>
              <a:t> </a:t>
            </a:r>
            <a:r>
              <a:rPr lang="en-US" dirty="0" err="1">
                <a:solidFill>
                  <a:prstClr val="black"/>
                </a:solidFill>
              </a:rPr>
              <a:t>computeContext</a:t>
            </a:r>
            <a:r>
              <a:rPr lang="en-US" dirty="0">
                <a:solidFill>
                  <a:prstClr val="black"/>
                </a:solidFill>
              </a:rPr>
              <a:t> = </a:t>
            </a:r>
            <a:r>
              <a:rPr lang="en-US" dirty="0" err="1">
                <a:solidFill>
                  <a:prstClr val="black"/>
                </a:solidFill>
              </a:rPr>
              <a:t>RxLocalSeq</a:t>
            </a:r>
            <a:r>
              <a:rPr lang="en-US" dirty="0">
                <a:solidFill>
                  <a:srgbClr val="0000FF"/>
                </a:solidFill>
              </a:rPr>
              <a:t>())</a:t>
            </a:r>
            <a:endParaRPr lang="en-US" dirty="0"/>
          </a:p>
        </p:txBody>
      </p:sp>
    </p:spTree>
    <p:extLst>
      <p:ext uri="{BB962C8B-B14F-4D97-AF65-F5344CB8AC3E}">
        <p14:creationId xmlns:p14="http://schemas.microsoft.com/office/powerpoint/2010/main" val="8240803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a Progress Timer</a:t>
            </a:r>
            <a:endParaRPr lang="en-US" dirty="0"/>
          </a:p>
        </p:txBody>
      </p:sp>
      <p:sp>
        <p:nvSpPr>
          <p:cNvPr id="6" name="Content Placeholder 5"/>
          <p:cNvSpPr>
            <a:spLocks noGrp="1"/>
          </p:cNvSpPr>
          <p:nvPr>
            <p:ph idx="1"/>
          </p:nvPr>
        </p:nvSpPr>
        <p:spPr>
          <a:xfrm>
            <a:off x="457200" y="3429000"/>
            <a:ext cx="8229600" cy="2697163"/>
          </a:xfrm>
        </p:spPr>
        <p:txBody>
          <a:bodyPr>
            <a:normAutofit fontScale="62500" lnSpcReduction="20000"/>
          </a:bodyPr>
          <a:lstStyle/>
          <a:p>
            <a:pPr marL="0" indent="0">
              <a:buNone/>
            </a:pPr>
            <a:r>
              <a:rPr lang="en-US" dirty="0">
                <a:solidFill>
                  <a:prstClr val="black"/>
                </a:solidFill>
              </a:rPr>
              <a:t> </a:t>
            </a:r>
            <a:r>
              <a:rPr lang="en-US" dirty="0" smtClean="0">
                <a:solidFill>
                  <a:srgbClr val="008000"/>
                </a:solidFill>
              </a:rPr>
              <a:t>#Create a Progress Bar Object</a:t>
            </a:r>
            <a:endParaRPr lang="en-US" dirty="0">
              <a:solidFill>
                <a:srgbClr val="008000"/>
              </a:solidFill>
            </a:endParaRPr>
          </a:p>
          <a:p>
            <a:pPr marL="0" indent="0">
              <a:buNone/>
            </a:pPr>
            <a:r>
              <a:rPr lang="en-US" dirty="0" err="1" smtClean="0">
                <a:solidFill>
                  <a:schemeClr val="tx1"/>
                </a:solidFill>
              </a:rPr>
              <a:t>pb</a:t>
            </a:r>
            <a:r>
              <a:rPr lang="en-US" dirty="0" smtClean="0">
                <a:solidFill>
                  <a:schemeClr val="tx1"/>
                </a:solidFill>
              </a:rPr>
              <a:t> </a:t>
            </a:r>
            <a:r>
              <a:rPr lang="en-US" dirty="0">
                <a:solidFill>
                  <a:schemeClr val="tx1"/>
                </a:solidFill>
              </a:rPr>
              <a:t>&lt;- </a:t>
            </a:r>
            <a:r>
              <a:rPr lang="en-US" dirty="0" err="1">
                <a:solidFill>
                  <a:schemeClr val="tx1"/>
                </a:solidFill>
              </a:rPr>
              <a:t>winProgressBar</a:t>
            </a:r>
            <a:r>
              <a:rPr lang="en-US" dirty="0">
                <a:solidFill>
                  <a:schemeClr val="tx1"/>
                </a:solidFill>
              </a:rPr>
              <a:t>(title </a:t>
            </a:r>
            <a:r>
              <a:rPr lang="en-US" dirty="0">
                <a:solidFill>
                  <a:prstClr val="black"/>
                </a:solidFill>
              </a:rPr>
              <a:t>= </a:t>
            </a:r>
            <a:r>
              <a:rPr lang="en-US" dirty="0">
                <a:solidFill>
                  <a:srgbClr val="FF0000"/>
                </a:solidFill>
              </a:rPr>
              <a:t>"progress bar"</a:t>
            </a:r>
            <a:r>
              <a:rPr lang="en-US" dirty="0">
                <a:solidFill>
                  <a:srgbClr val="0000FF"/>
                </a:solidFill>
              </a:rPr>
              <a:t>,</a:t>
            </a:r>
            <a:r>
              <a:rPr lang="en-US" dirty="0">
                <a:solidFill>
                  <a:prstClr val="black"/>
                </a:solidFill>
              </a:rPr>
              <a:t> min = </a:t>
            </a:r>
            <a:r>
              <a:rPr lang="en-US" dirty="0" smtClean="0">
                <a:solidFill>
                  <a:srgbClr val="0000FF"/>
                </a:solidFill>
              </a:rPr>
              <a:t>0, </a:t>
            </a:r>
            <a:r>
              <a:rPr lang="en-US" dirty="0" smtClean="0">
                <a:solidFill>
                  <a:prstClr val="black"/>
                </a:solidFill>
              </a:rPr>
              <a:t>max </a:t>
            </a:r>
            <a:r>
              <a:rPr lang="en-US" dirty="0">
                <a:solidFill>
                  <a:prstClr val="black"/>
                </a:solidFill>
              </a:rPr>
              <a:t>= total</a:t>
            </a:r>
            <a:r>
              <a:rPr lang="en-US" dirty="0">
                <a:solidFill>
                  <a:srgbClr val="0000FF"/>
                </a:solidFill>
              </a:rPr>
              <a:t>,</a:t>
            </a:r>
            <a:r>
              <a:rPr lang="en-US" dirty="0">
                <a:solidFill>
                  <a:prstClr val="black"/>
                </a:solidFill>
              </a:rPr>
              <a:t> width = </a:t>
            </a:r>
            <a:r>
              <a:rPr lang="en-US" dirty="0">
                <a:solidFill>
                  <a:srgbClr val="0000FF"/>
                </a:solidFill>
              </a:rPr>
              <a:t>300)</a:t>
            </a:r>
          </a:p>
          <a:p>
            <a:pPr marL="0" indent="0">
              <a:buNone/>
            </a:pPr>
            <a:endParaRPr lang="en-US" dirty="0">
              <a:solidFill>
                <a:srgbClr val="0000FF"/>
              </a:solidFill>
            </a:endParaRPr>
          </a:p>
          <a:p>
            <a:pPr marL="0" indent="0">
              <a:buNone/>
            </a:pPr>
            <a:r>
              <a:rPr lang="en-US" dirty="0">
                <a:solidFill>
                  <a:srgbClr val="0000FF"/>
                </a:solidFill>
              </a:rPr>
              <a:t>for(</a:t>
            </a:r>
            <a:r>
              <a:rPr lang="en-US" dirty="0" err="1">
                <a:solidFill>
                  <a:prstClr val="black"/>
                </a:solidFill>
              </a:rPr>
              <a:t>i</a:t>
            </a:r>
            <a:r>
              <a:rPr lang="en-US" dirty="0">
                <a:solidFill>
                  <a:prstClr val="black"/>
                </a:solidFill>
              </a:rPr>
              <a:t> </a:t>
            </a:r>
            <a:r>
              <a:rPr lang="en-US" dirty="0">
                <a:solidFill>
                  <a:srgbClr val="0000FF"/>
                </a:solidFill>
              </a:rPr>
              <a:t>in</a:t>
            </a:r>
            <a:r>
              <a:rPr lang="en-US" dirty="0">
                <a:solidFill>
                  <a:prstClr val="black"/>
                </a:solidFill>
              </a:rPr>
              <a:t> </a:t>
            </a:r>
            <a:r>
              <a:rPr lang="en-US" dirty="0">
                <a:solidFill>
                  <a:srgbClr val="0000FF"/>
                </a:solidFill>
              </a:rPr>
              <a:t>1</a:t>
            </a:r>
            <a:r>
              <a:rPr lang="en-US" dirty="0">
                <a:solidFill>
                  <a:prstClr val="black"/>
                </a:solidFill>
              </a:rPr>
              <a:t>:total</a:t>
            </a:r>
            <a:r>
              <a:rPr lang="en-US" dirty="0">
                <a:solidFill>
                  <a:srgbClr val="0000FF"/>
                </a:solidFill>
              </a:rPr>
              <a:t>)</a:t>
            </a:r>
            <a:r>
              <a:rPr lang="en-US" dirty="0">
                <a:solidFill>
                  <a:prstClr val="black"/>
                </a:solidFill>
              </a:rPr>
              <a:t>{</a:t>
            </a:r>
          </a:p>
          <a:p>
            <a:pPr marL="0" indent="0">
              <a:buNone/>
            </a:pPr>
            <a:r>
              <a:rPr lang="en-US" dirty="0">
                <a:solidFill>
                  <a:prstClr val="black"/>
                </a:solidFill>
              </a:rPr>
              <a:t>   </a:t>
            </a:r>
            <a:r>
              <a:rPr lang="en-US" dirty="0" smtClean="0">
                <a:solidFill>
                  <a:prstClr val="black"/>
                </a:solidFill>
              </a:rPr>
              <a:t>data1&lt;-</a:t>
            </a:r>
            <a:r>
              <a:rPr lang="en-US" dirty="0" err="1" smtClean="0">
                <a:solidFill>
                  <a:prstClr val="black"/>
                </a:solidFill>
              </a:rPr>
              <a:t>rnorm</a:t>
            </a:r>
            <a:r>
              <a:rPr lang="en-US" dirty="0" smtClean="0">
                <a:solidFill>
                  <a:srgbClr val="0000FF"/>
                </a:solidFill>
              </a:rPr>
              <a:t>(</a:t>
            </a:r>
            <a:r>
              <a:rPr lang="en-US" dirty="0" smtClean="0">
                <a:solidFill>
                  <a:prstClr val="black"/>
                </a:solidFill>
              </a:rPr>
              <a:t>n=</a:t>
            </a:r>
            <a:r>
              <a:rPr lang="en-US" dirty="0" smtClean="0">
                <a:solidFill>
                  <a:srgbClr val="0000FF"/>
                </a:solidFill>
              </a:rPr>
              <a:t>100,</a:t>
            </a:r>
            <a:r>
              <a:rPr lang="en-US" dirty="0" smtClean="0">
                <a:solidFill>
                  <a:prstClr val="black"/>
                </a:solidFill>
              </a:rPr>
              <a:t>mean=0</a:t>
            </a:r>
            <a:r>
              <a:rPr lang="en-US" dirty="0" smtClean="0">
                <a:solidFill>
                  <a:srgbClr val="0000FF"/>
                </a:solidFill>
              </a:rPr>
              <a:t>,</a:t>
            </a:r>
            <a:r>
              <a:rPr lang="en-US" dirty="0" smtClean="0">
                <a:solidFill>
                  <a:prstClr val="black"/>
                </a:solidFill>
              </a:rPr>
              <a:t>sd=1</a:t>
            </a:r>
            <a:r>
              <a:rPr lang="en-US" dirty="0" smtClean="0">
                <a:solidFill>
                  <a:srgbClr val="0000FF"/>
                </a:solidFill>
              </a:rPr>
              <a:t>)</a:t>
            </a:r>
          </a:p>
          <a:p>
            <a:pPr marL="0" indent="0">
              <a:buNone/>
            </a:pPr>
            <a:r>
              <a:rPr lang="en-US" dirty="0">
                <a:solidFill>
                  <a:srgbClr val="008000"/>
                </a:solidFill>
              </a:rPr>
              <a:t> </a:t>
            </a:r>
            <a:r>
              <a:rPr lang="en-US" dirty="0" smtClean="0">
                <a:solidFill>
                  <a:srgbClr val="008000"/>
                </a:solidFill>
              </a:rPr>
              <a:t>  #Update the Progress Bar with the Current Unit</a:t>
            </a:r>
            <a:endParaRPr lang="en-US" dirty="0">
              <a:solidFill>
                <a:srgbClr val="0000FF"/>
              </a:solidFill>
            </a:endParaRPr>
          </a:p>
          <a:p>
            <a:pPr marL="0" indent="0">
              <a:buNone/>
            </a:pPr>
            <a:r>
              <a:rPr lang="en-US" dirty="0">
                <a:solidFill>
                  <a:prstClr val="black"/>
                </a:solidFill>
              </a:rPr>
              <a:t>   </a:t>
            </a:r>
            <a:r>
              <a:rPr lang="en-US" dirty="0" err="1">
                <a:solidFill>
                  <a:prstClr val="black"/>
                </a:solidFill>
              </a:rPr>
              <a:t>setWinProgressBar</a:t>
            </a:r>
            <a:r>
              <a:rPr lang="en-US" dirty="0">
                <a:solidFill>
                  <a:srgbClr val="0000FF"/>
                </a:solidFill>
              </a:rPr>
              <a:t>(</a:t>
            </a:r>
            <a:r>
              <a:rPr lang="en-US" dirty="0" err="1">
                <a:solidFill>
                  <a:prstClr val="black"/>
                </a:solidFill>
              </a:rPr>
              <a:t>pb</a:t>
            </a:r>
            <a:r>
              <a:rPr lang="en-US" dirty="0">
                <a:solidFill>
                  <a:srgbClr val="0000FF"/>
                </a:solidFill>
              </a:rPr>
              <a:t>,</a:t>
            </a:r>
            <a:r>
              <a:rPr lang="en-US" dirty="0">
                <a:solidFill>
                  <a:prstClr val="black"/>
                </a:solidFill>
              </a:rPr>
              <a:t> </a:t>
            </a:r>
            <a:r>
              <a:rPr lang="en-US" dirty="0" err="1">
                <a:solidFill>
                  <a:prstClr val="black"/>
                </a:solidFill>
              </a:rPr>
              <a:t>i</a:t>
            </a:r>
            <a:r>
              <a:rPr lang="en-US" dirty="0">
                <a:solidFill>
                  <a:srgbClr val="0000FF"/>
                </a:solidFill>
              </a:rPr>
              <a:t>,</a:t>
            </a:r>
            <a:r>
              <a:rPr lang="en-US" dirty="0">
                <a:solidFill>
                  <a:prstClr val="black"/>
                </a:solidFill>
              </a:rPr>
              <a:t> title=paste</a:t>
            </a:r>
            <a:r>
              <a:rPr lang="en-US" dirty="0">
                <a:solidFill>
                  <a:srgbClr val="0000FF"/>
                </a:solidFill>
              </a:rPr>
              <a:t>(</a:t>
            </a:r>
            <a:r>
              <a:rPr lang="en-US" dirty="0">
                <a:solidFill>
                  <a:prstClr val="black"/>
                </a:solidFill>
              </a:rPr>
              <a:t> round</a:t>
            </a:r>
            <a:r>
              <a:rPr lang="en-US" dirty="0">
                <a:solidFill>
                  <a:srgbClr val="0000FF"/>
                </a:solidFill>
              </a:rPr>
              <a:t>(</a:t>
            </a:r>
            <a:r>
              <a:rPr lang="en-US" dirty="0" err="1">
                <a:solidFill>
                  <a:prstClr val="black"/>
                </a:solidFill>
              </a:rPr>
              <a:t>i</a:t>
            </a:r>
            <a:r>
              <a:rPr lang="en-US" dirty="0">
                <a:solidFill>
                  <a:prstClr val="black"/>
                </a:solidFill>
              </a:rPr>
              <a:t>/total*</a:t>
            </a:r>
            <a:r>
              <a:rPr lang="en-US" dirty="0">
                <a:solidFill>
                  <a:srgbClr val="0000FF"/>
                </a:solidFill>
              </a:rPr>
              <a:t>100,</a:t>
            </a:r>
            <a:r>
              <a:rPr lang="en-US" dirty="0">
                <a:solidFill>
                  <a:prstClr val="black"/>
                </a:solidFill>
              </a:rPr>
              <a:t> </a:t>
            </a:r>
            <a:r>
              <a:rPr lang="en-US" dirty="0">
                <a:solidFill>
                  <a:srgbClr val="0000FF"/>
                </a:solidFill>
              </a:rPr>
              <a:t>0</a:t>
            </a:r>
            <a:r>
              <a:rPr lang="en-US" dirty="0" smtClean="0">
                <a:solidFill>
                  <a:srgbClr val="0000FF"/>
                </a:solidFill>
              </a:rPr>
              <a:t>), </a:t>
            </a:r>
            <a:r>
              <a:rPr lang="en-US" dirty="0" smtClean="0">
                <a:solidFill>
                  <a:srgbClr val="FF0000"/>
                </a:solidFill>
              </a:rPr>
              <a:t>"% </a:t>
            </a:r>
            <a:r>
              <a:rPr lang="en-US" dirty="0">
                <a:solidFill>
                  <a:srgbClr val="FF0000"/>
                </a:solidFill>
              </a:rPr>
              <a:t>done"</a:t>
            </a:r>
            <a:r>
              <a:rPr lang="en-US" dirty="0">
                <a:solidFill>
                  <a:srgbClr val="0000FF"/>
                </a:solidFill>
              </a:rPr>
              <a:t>))</a:t>
            </a:r>
          </a:p>
          <a:p>
            <a:pPr marL="0" indent="0">
              <a:buNone/>
            </a:pPr>
            <a:r>
              <a:rPr lang="en-US" dirty="0">
                <a:solidFill>
                  <a:srgbClr val="008000"/>
                </a:solidFill>
              </a:rPr>
              <a:t> </a:t>
            </a:r>
            <a:r>
              <a:rPr lang="en-US" dirty="0" smtClean="0">
                <a:solidFill>
                  <a:srgbClr val="008000"/>
                </a:solidFill>
              </a:rPr>
              <a:t>  #Pause the system in order to update the progress bar (may not be necessary)</a:t>
            </a:r>
            <a:endParaRPr lang="en-US" dirty="0" smtClean="0">
              <a:solidFill>
                <a:prstClr val="black"/>
              </a:solidFill>
            </a:endParaRPr>
          </a:p>
          <a:p>
            <a:pPr marL="0" indent="0">
              <a:buNone/>
            </a:pPr>
            <a:r>
              <a:rPr lang="en-US" dirty="0" smtClean="0">
                <a:solidFill>
                  <a:srgbClr val="008000"/>
                </a:solidFill>
              </a:rPr>
              <a:t>   #</a:t>
            </a:r>
            <a:r>
              <a:rPr lang="en-US" dirty="0" err="1">
                <a:solidFill>
                  <a:srgbClr val="008000"/>
                </a:solidFill>
              </a:rPr>
              <a:t>Sys.sleep</a:t>
            </a:r>
            <a:r>
              <a:rPr lang="en-US" dirty="0">
                <a:solidFill>
                  <a:srgbClr val="008000"/>
                </a:solidFill>
              </a:rPr>
              <a:t>(0.1)</a:t>
            </a:r>
          </a:p>
          <a:p>
            <a:pPr marL="0" indent="0">
              <a:buNone/>
            </a:pPr>
            <a:r>
              <a:rPr lang="en-US" dirty="0">
                <a:solidFill>
                  <a:prstClr val="black"/>
                </a:solidFill>
              </a:rPr>
              <a:t>}</a:t>
            </a:r>
          </a:p>
          <a:p>
            <a:pPr marL="0" indent="0">
              <a:buNone/>
            </a:pPr>
            <a:r>
              <a:rPr lang="en-US" dirty="0" smtClean="0">
                <a:solidFill>
                  <a:prstClr val="black"/>
                </a:solidFill>
              </a:rPr>
              <a:t>close</a:t>
            </a:r>
            <a:r>
              <a:rPr lang="en-US" dirty="0" smtClean="0">
                <a:solidFill>
                  <a:srgbClr val="0000FF"/>
                </a:solidFill>
              </a:rPr>
              <a:t>(</a:t>
            </a:r>
            <a:r>
              <a:rPr lang="en-US" dirty="0" err="1" smtClean="0">
                <a:solidFill>
                  <a:prstClr val="black"/>
                </a:solidFill>
              </a:rPr>
              <a:t>pb</a:t>
            </a:r>
            <a:r>
              <a:rPr lang="en-US" dirty="0">
                <a:solidFill>
                  <a:srgbClr val="0000FF"/>
                </a:solidFill>
              </a:rPr>
              <a:t>)</a:t>
            </a:r>
            <a:endParaRPr lang="en-US" dirty="0"/>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500" t="33333" r="43793" b="55370"/>
          <a:stretch/>
        </p:blipFill>
        <p:spPr bwMode="auto">
          <a:xfrm>
            <a:off x="2285999" y="1666875"/>
            <a:ext cx="4638675" cy="1575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29370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Other Features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2856974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RevoScaleR</a:t>
            </a:r>
            <a:r>
              <a:rPr lang="en-US" dirty="0" smtClean="0"/>
              <a:t> Package</a:t>
            </a:r>
            <a:endParaRPr lang="en-US" dirty="0"/>
          </a:p>
        </p:txBody>
      </p:sp>
      <p:pic>
        <p:nvPicPr>
          <p:cNvPr id="5122" name="Picture 2" descr="http://image.slidesharecdn.com/revolution-r-100-percent-r-and-more-14mar13-130314113216-phpapp01/95/slide-20-638.jpg?13637204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00200"/>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5855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RevoScaleR</a:t>
            </a:r>
            <a:r>
              <a:rPr lang="en-US" dirty="0" smtClean="0"/>
              <a:t> Package</a:t>
            </a:r>
            <a:endParaRPr lang="en-US" dirty="0"/>
          </a:p>
        </p:txBody>
      </p:sp>
      <p:pic>
        <p:nvPicPr>
          <p:cNvPr id="5124" name="Picture 4" descr="http://image.slidesharecdn.com/revolution-r-100-percent-r-and-more-14mar13-130314113216-phpapp01/95/slide-21-638.jpg?13637204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620" y="1752599"/>
            <a:ext cx="6080760" cy="456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3042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RevoScaleR</a:t>
            </a:r>
            <a:r>
              <a:rPr lang="en-US" dirty="0" smtClean="0"/>
              <a:t> Package</a:t>
            </a:r>
            <a:endParaRPr lang="en-US" dirty="0"/>
          </a:p>
        </p:txBody>
      </p:sp>
      <p:pic>
        <p:nvPicPr>
          <p:cNvPr id="5126" name="Picture 6" descr="http://image.slidesharecdn.com/revolution-r-100-percent-r-and-more-14mar13-130314113216-phpapp01/95/slide-22-638.jpg?13637204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525" y="1752600"/>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3042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DeployR</a:t>
            </a:r>
            <a:endParaRPr lang="en-US" dirty="0"/>
          </a:p>
        </p:txBody>
      </p:sp>
      <p:pic>
        <p:nvPicPr>
          <p:cNvPr id="6148" name="Picture 4" descr="http://image.slidesharecdn.com/revolution-r-100-percent-r-and-more-14mar13-130314113216-phpapp01/95/slide-25-638.jpg?13637204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95449"/>
            <a:ext cx="6400800" cy="4805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887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lidesharecdn.com/revolution-r-100-percent-r-and-more-14mar13-130314113216-phpapp01/95/slide-10-638.jpg?1363720415"/>
          <p:cNvPicPr>
            <a:picLocks noChangeAspect="1" noChangeArrowheads="1"/>
          </p:cNvPicPr>
          <p:nvPr/>
        </p:nvPicPr>
        <p:blipFill>
          <a:blip r:embed="rId3">
            <a:grayscl/>
            <a:extLst>
              <a:ext uri="{BEBA8EAE-BF5A-486C-A8C5-ECC9F3942E4B}">
                <a14:imgProps xmlns:a14="http://schemas.microsoft.com/office/drawing/2010/main">
                  <a14:imgLayer r:embed="rId4">
                    <a14:imgEffect>
                      <a14:sharpenSoften amount="-25000"/>
                    </a14:imgEffect>
                    <a14:imgEffect>
                      <a14:colorTemperature colorTemp="57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477478" y="1752600"/>
            <a:ext cx="6076950" cy="456247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What is it?</a:t>
            </a:r>
            <a:endParaRPr lang="en-US" dirty="0"/>
          </a:p>
        </p:txBody>
      </p:sp>
      <p:pic>
        <p:nvPicPr>
          <p:cNvPr id="8" name="Picture 2" descr="http://image.slidesharecdn.com/revolution-r-100-percent-r-and-more-14mar13-130314113216-phpapp01/95/slide-10-638.jpg?1363720415"/>
          <p:cNvPicPr>
            <a:picLocks noChangeAspect="1" noChangeArrowheads="1"/>
          </p:cNvPicPr>
          <p:nvPr/>
        </p:nvPicPr>
        <p:blipFill rotWithShape="1">
          <a:blip r:embed="rId5">
            <a:extLst>
              <a:ext uri="{28A0092B-C50C-407E-A947-70E740481C1C}">
                <a14:useLocalDpi xmlns:a14="http://schemas.microsoft.com/office/drawing/2010/main" val="0"/>
              </a:ext>
            </a:extLst>
          </a:blip>
          <a:srcRect l="10295" t="52042" r="10457" b="23979"/>
          <a:stretch/>
        </p:blipFill>
        <p:spPr bwMode="auto">
          <a:xfrm>
            <a:off x="2081784" y="4114800"/>
            <a:ext cx="4846320" cy="1100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7957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DeployR</a:t>
            </a:r>
            <a:endParaRPr lang="en-US" dirty="0"/>
          </a:p>
        </p:txBody>
      </p:sp>
      <p:pic>
        <p:nvPicPr>
          <p:cNvPr id="6146" name="Picture 2" descr="http://image.slidesharecdn.com/revolution-r-100-percent-r-and-more-14mar13-130314113216-phpapp01/95/slide-24-638.jpg?13637204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71383"/>
            <a:ext cx="6400800" cy="4805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059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Single Versus Multi Threading</a:t>
            </a:r>
            <a:endParaRPr lang="en-US" sz="4800"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988" t="9548" r="44532" b="25063"/>
          <a:stretch/>
        </p:blipFill>
        <p:spPr bwMode="auto">
          <a:xfrm>
            <a:off x="2209800" y="1828800"/>
            <a:ext cx="4318348" cy="447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ine Callout 2 3"/>
          <p:cNvSpPr/>
          <p:nvPr/>
        </p:nvSpPr>
        <p:spPr>
          <a:xfrm>
            <a:off x="152400" y="4495800"/>
            <a:ext cx="1905000" cy="1143000"/>
          </a:xfrm>
          <a:prstGeom prst="borderCallout2">
            <a:avLst>
              <a:gd name="adj1" fmla="val 49531"/>
              <a:gd name="adj2" fmla="val 104255"/>
              <a:gd name="adj3" fmla="val 48464"/>
              <a:gd name="adj4" fmla="val 115158"/>
              <a:gd name="adj5" fmla="val -91233"/>
              <a:gd name="adj6" fmla="val 192654"/>
            </a:avLst>
          </a:prstGeom>
          <a:ln w="76200">
            <a:solidFill>
              <a:schemeClr val="bg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 uses a single thread</a:t>
            </a:r>
            <a:endParaRPr lang="en-US" dirty="0"/>
          </a:p>
        </p:txBody>
      </p:sp>
      <p:sp>
        <p:nvSpPr>
          <p:cNvPr id="7" name="Line Callout 2 6"/>
          <p:cNvSpPr/>
          <p:nvPr/>
        </p:nvSpPr>
        <p:spPr>
          <a:xfrm>
            <a:off x="6989064" y="4724400"/>
            <a:ext cx="2154936" cy="1143000"/>
          </a:xfrm>
          <a:prstGeom prst="borderCallout2">
            <a:avLst>
              <a:gd name="adj1" fmla="val 51664"/>
              <a:gd name="adj2" fmla="val -5504"/>
              <a:gd name="adj3" fmla="val 51664"/>
              <a:gd name="adj4" fmla="val -17232"/>
              <a:gd name="adj5" fmla="val -107233"/>
              <a:gd name="adj6" fmla="val -130401"/>
            </a:avLst>
          </a:prstGeom>
          <a:ln w="76200">
            <a:solidFill>
              <a:schemeClr val="bg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Revolution R uses multiple threads</a:t>
            </a:r>
            <a:endParaRPr lang="en-US" dirty="0"/>
          </a:p>
        </p:txBody>
      </p:sp>
      <p:cxnSp>
        <p:nvCxnSpPr>
          <p:cNvPr id="8" name="Straight Arrow Connector 7"/>
          <p:cNvCxnSpPr/>
          <p:nvPr/>
        </p:nvCxnSpPr>
        <p:spPr>
          <a:xfrm flipV="1">
            <a:off x="5181600" y="3429000"/>
            <a:ext cx="762000" cy="838200"/>
          </a:xfrm>
          <a:prstGeom prst="straightConnector1">
            <a:avLst/>
          </a:prstGeom>
          <a:ln w="76200">
            <a:solidFill>
              <a:schemeClr val="bg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429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Standard R Interface</a:t>
            </a:r>
            <a:endParaRPr 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055" t="12664" r="19863" b="22800"/>
          <a:stretch/>
        </p:blipFill>
        <p:spPr bwMode="auto">
          <a:xfrm>
            <a:off x="1066800" y="2421177"/>
            <a:ext cx="7329884" cy="3640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8657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sz="4800" dirty="0" smtClean="0"/>
              <a:t>Revolution R Environment</a:t>
            </a:r>
            <a:endParaRPr lang="en-US" sz="4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332" y="1431390"/>
            <a:ext cx="6716063" cy="5163271"/>
          </a:xfrm>
          <a:prstGeom prst="rect">
            <a:avLst/>
          </a:prstGeom>
        </p:spPr>
      </p:pic>
      <p:sp>
        <p:nvSpPr>
          <p:cNvPr id="9" name="Rounded Rectangular Callout 8"/>
          <p:cNvSpPr/>
          <p:nvPr/>
        </p:nvSpPr>
        <p:spPr>
          <a:xfrm>
            <a:off x="152400" y="3200400"/>
            <a:ext cx="1371600" cy="541751"/>
          </a:xfrm>
          <a:prstGeom prst="wedgeRoundRectCallout">
            <a:avLst>
              <a:gd name="adj1" fmla="val 122197"/>
              <a:gd name="adj2" fmla="val -124260"/>
              <a:gd name="adj3" fmla="val 16667"/>
            </a:avLst>
          </a:prstGeom>
          <a:solidFill>
            <a:schemeClr val="tx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Script(s)</a:t>
            </a:r>
            <a:endParaRPr lang="en-US" dirty="0"/>
          </a:p>
        </p:txBody>
      </p:sp>
      <p:sp>
        <p:nvSpPr>
          <p:cNvPr id="10" name="Rounded Rectangular Callout 9"/>
          <p:cNvSpPr/>
          <p:nvPr/>
        </p:nvSpPr>
        <p:spPr>
          <a:xfrm>
            <a:off x="3165763" y="6172200"/>
            <a:ext cx="1371600" cy="541751"/>
          </a:xfrm>
          <a:prstGeom prst="wedgeRoundRectCallout">
            <a:avLst>
              <a:gd name="adj1" fmla="val -140025"/>
              <a:gd name="adj2" fmla="val -99504"/>
              <a:gd name="adj3" fmla="val 16667"/>
            </a:avLst>
          </a:prstGeom>
          <a:solidFill>
            <a:schemeClr val="tx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Console</a:t>
            </a:r>
            <a:endParaRPr lang="en-US" dirty="0"/>
          </a:p>
        </p:txBody>
      </p:sp>
    </p:spTree>
    <p:extLst>
      <p:ext uri="{BB962C8B-B14F-4D97-AF65-F5344CB8AC3E}">
        <p14:creationId xmlns:p14="http://schemas.microsoft.com/office/powerpoint/2010/main" val="2438349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sz="4800" dirty="0" smtClean="0"/>
              <a:t>Revolution R Environment</a:t>
            </a:r>
            <a:endParaRPr lang="en-US" sz="4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1285461"/>
            <a:ext cx="8866547" cy="5172797"/>
          </a:xfrm>
          <a:prstGeom prst="rect">
            <a:avLst/>
          </a:prstGeom>
        </p:spPr>
      </p:pic>
      <p:sp>
        <p:nvSpPr>
          <p:cNvPr id="6" name="Rounded Rectangular Callout 5"/>
          <p:cNvSpPr/>
          <p:nvPr/>
        </p:nvSpPr>
        <p:spPr>
          <a:xfrm>
            <a:off x="5572539" y="2399168"/>
            <a:ext cx="1371600" cy="541751"/>
          </a:xfrm>
          <a:prstGeom prst="wedgeRoundRectCallout">
            <a:avLst>
              <a:gd name="adj1" fmla="val -129359"/>
              <a:gd name="adj2" fmla="val -1445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Running R Script</a:t>
            </a:r>
            <a:endParaRPr lang="en-US" dirty="0"/>
          </a:p>
        </p:txBody>
      </p:sp>
    </p:spTree>
    <p:extLst>
      <p:ext uri="{BB962C8B-B14F-4D97-AF65-F5344CB8AC3E}">
        <p14:creationId xmlns:p14="http://schemas.microsoft.com/office/powerpoint/2010/main" val="1477494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sz="4800" dirty="0" smtClean="0"/>
              <a:t>Revolution R Environment</a:t>
            </a:r>
            <a:endParaRPr lang="en-US" sz="4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1285461"/>
            <a:ext cx="8866547" cy="5172797"/>
          </a:xfrm>
          <a:prstGeom prst="rect">
            <a:avLst/>
          </a:prstGeom>
        </p:spPr>
      </p:pic>
      <p:sp>
        <p:nvSpPr>
          <p:cNvPr id="6" name="Rounded Rectangular Callout 5"/>
          <p:cNvSpPr/>
          <p:nvPr/>
        </p:nvSpPr>
        <p:spPr>
          <a:xfrm>
            <a:off x="5791200" y="2667000"/>
            <a:ext cx="1371600" cy="801232"/>
          </a:xfrm>
          <a:prstGeom prst="wedgeRoundRectCallout">
            <a:avLst>
              <a:gd name="adj1" fmla="val -129359"/>
              <a:gd name="adj2" fmla="val -1445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Running Line or Section</a:t>
            </a:r>
            <a:endParaRPr lang="en-US" dirty="0"/>
          </a:p>
        </p:txBody>
      </p:sp>
    </p:spTree>
    <p:extLst>
      <p:ext uri="{BB962C8B-B14F-4D97-AF65-F5344CB8AC3E}">
        <p14:creationId xmlns:p14="http://schemas.microsoft.com/office/powerpoint/2010/main" val="32736025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8744</TotalTime>
  <Words>2949</Words>
  <Application>Microsoft Office PowerPoint</Application>
  <PresentationFormat>On-screen Show (4:3)</PresentationFormat>
  <Paragraphs>396</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Executive</vt:lpstr>
      <vt:lpstr>Revolution R and DPHS Cluster</vt:lpstr>
      <vt:lpstr>Revolution R</vt:lpstr>
      <vt:lpstr>What is it?</vt:lpstr>
      <vt:lpstr>What is it?</vt:lpstr>
      <vt:lpstr>Single Versus Multi Threading</vt:lpstr>
      <vt:lpstr>The Standard R Interface</vt:lpstr>
      <vt:lpstr>Revolution R Environment</vt:lpstr>
      <vt:lpstr>Revolution R Environment</vt:lpstr>
      <vt:lpstr>Revolution R Environment</vt:lpstr>
      <vt:lpstr>Revolution R Environment</vt:lpstr>
      <vt:lpstr>Revolution R Environment</vt:lpstr>
      <vt:lpstr>Project Manager</vt:lpstr>
      <vt:lpstr>Scripts</vt:lpstr>
      <vt:lpstr>Snippets</vt:lpstr>
      <vt:lpstr>Snippets in Revolution R</vt:lpstr>
      <vt:lpstr>Snippets in Revolution R</vt:lpstr>
      <vt:lpstr>Snippets in Revolution R</vt:lpstr>
      <vt:lpstr>Snippets in Revolution R</vt:lpstr>
      <vt:lpstr>Debugging</vt:lpstr>
      <vt:lpstr>Debugging in Revolution R</vt:lpstr>
      <vt:lpstr>Debugging in Revolution R</vt:lpstr>
      <vt:lpstr>Available Objects</vt:lpstr>
      <vt:lpstr>Other</vt:lpstr>
      <vt:lpstr>PowerPoint Presentation</vt:lpstr>
      <vt:lpstr>PowerPoint Presentation</vt:lpstr>
      <vt:lpstr>DPHS Cluster</vt:lpstr>
      <vt:lpstr>Accessing The Cluster</vt:lpstr>
      <vt:lpstr>Accessing The Cluster</vt:lpstr>
      <vt:lpstr>Accessing The Cluster</vt:lpstr>
      <vt:lpstr>Accessing The Cluster</vt:lpstr>
      <vt:lpstr>Accessing The Cluster</vt:lpstr>
      <vt:lpstr>Accessing The Cluster</vt:lpstr>
      <vt:lpstr>Accessing The Cluster</vt:lpstr>
      <vt:lpstr>Setting a Progress Timer</vt:lpstr>
      <vt:lpstr>Other Features</vt:lpstr>
      <vt:lpstr>RevoScaleR Package</vt:lpstr>
      <vt:lpstr>RevoScaleR Package</vt:lpstr>
      <vt:lpstr>RevoScaleR Package</vt:lpstr>
      <vt:lpstr>DeployR</vt:lpstr>
      <vt:lpstr>DeployR</vt:lpstr>
    </vt:vector>
  </TitlesOfParts>
  <Company>Medical University of South Carolina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 Revolution R  and DPHS Cluster</dc:title>
  <dc:creator>Caitlyn Ellerbe</dc:creator>
  <cp:lastModifiedBy>Bethany Wolf</cp:lastModifiedBy>
  <cp:revision>62</cp:revision>
  <cp:lastPrinted>2014-04-08T21:30:08Z</cp:lastPrinted>
  <dcterms:created xsi:type="dcterms:W3CDTF">2013-06-05T17:17:47Z</dcterms:created>
  <dcterms:modified xsi:type="dcterms:W3CDTF">2014-04-09T12:37:36Z</dcterms:modified>
</cp:coreProperties>
</file>