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handoutMasterIdLst>
    <p:handoutMasterId r:id="rId32"/>
  </p:handoutMasterIdLst>
  <p:sldIdLst>
    <p:sldId id="256" r:id="rId2"/>
    <p:sldId id="257" r:id="rId3"/>
    <p:sldId id="258" r:id="rId4"/>
    <p:sldId id="259" r:id="rId5"/>
    <p:sldId id="260" r:id="rId6"/>
    <p:sldId id="267" r:id="rId7"/>
    <p:sldId id="261" r:id="rId8"/>
    <p:sldId id="262" r:id="rId9"/>
    <p:sldId id="263" r:id="rId10"/>
    <p:sldId id="266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84" r:id="rId23"/>
    <p:sldId id="279" r:id="rId24"/>
    <p:sldId id="285" r:id="rId25"/>
    <p:sldId id="286" r:id="rId26"/>
    <p:sldId id="287" r:id="rId27"/>
    <p:sldId id="280" r:id="rId28"/>
    <p:sldId id="281" r:id="rId29"/>
    <p:sldId id="282" r:id="rId30"/>
    <p:sldId id="283" r:id="rId31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66FFFF"/>
    <a:srgbClr val="FF33CC"/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36" y="-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275" y="0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023E28-96EC-4910-BFB0-9C9FA5362A17}" type="datetimeFigureOut">
              <a:rPr lang="en-US" smtClean="0"/>
              <a:t>4/8/2014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375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275" y="8842375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22B3C0-5ED9-45E4-B066-23173994C6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97610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A83D7BFE-48A7-43E5-BB56-C1B3FB735F8C}" type="datetimeFigureOut">
              <a:rPr lang="en-US" smtClean="0"/>
              <a:t>4/8/2014</a:t>
            </a:fld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0C26E086-5ED7-4AD9-8077-A304A239851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D7BFE-48A7-43E5-BB56-C1B3FB735F8C}" type="datetimeFigureOut">
              <a:rPr lang="en-US" smtClean="0"/>
              <a:t>4/8/2014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6E086-5ED7-4AD9-8077-A304A239851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D7BFE-48A7-43E5-BB56-C1B3FB735F8C}" type="datetimeFigureOut">
              <a:rPr lang="en-US" smtClean="0"/>
              <a:t>4/8/2014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6E086-5ED7-4AD9-8077-A304A239851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D7BFE-48A7-43E5-BB56-C1B3FB735F8C}" type="datetimeFigureOut">
              <a:rPr lang="en-US" smtClean="0"/>
              <a:t>4/8/2014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6E086-5ED7-4AD9-8077-A304A239851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D7BFE-48A7-43E5-BB56-C1B3FB735F8C}" type="datetimeFigureOut">
              <a:rPr lang="en-US" smtClean="0"/>
              <a:t>4/8/2014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6E086-5ED7-4AD9-8077-A304A239851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D7BFE-48A7-43E5-BB56-C1B3FB735F8C}" type="datetimeFigureOut">
              <a:rPr lang="en-US" smtClean="0"/>
              <a:t>4/8/2014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6E086-5ED7-4AD9-8077-A304A239851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D7BFE-48A7-43E5-BB56-C1B3FB735F8C}" type="datetimeFigureOut">
              <a:rPr lang="en-US" smtClean="0"/>
              <a:t>4/8/2014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6E086-5ED7-4AD9-8077-A304A239851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D7BFE-48A7-43E5-BB56-C1B3FB735F8C}" type="datetimeFigureOut">
              <a:rPr lang="en-US" smtClean="0"/>
              <a:t>4/8/2014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6E086-5ED7-4AD9-8077-A304A239851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D7BFE-48A7-43E5-BB56-C1B3FB735F8C}" type="datetimeFigureOut">
              <a:rPr lang="en-US" smtClean="0"/>
              <a:t>4/8/2014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6E086-5ED7-4AD9-8077-A304A239851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D7BFE-48A7-43E5-BB56-C1B3FB735F8C}" type="datetimeFigureOut">
              <a:rPr lang="en-US" smtClean="0"/>
              <a:t>4/8/2014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6E086-5ED7-4AD9-8077-A304A239851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D7BFE-48A7-43E5-BB56-C1B3FB735F8C}" type="datetimeFigureOut">
              <a:rPr lang="en-US" smtClean="0"/>
              <a:t>4/8/2014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6E086-5ED7-4AD9-8077-A304A239851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A83D7BFE-48A7-43E5-BB56-C1B3FB735F8C}" type="datetimeFigureOut">
              <a:rPr lang="en-US" smtClean="0"/>
              <a:t>4/8/2014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0C26E086-5ED7-4AD9-8077-A304A2398518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cran.r-project.org/doc/contrib/Genolini-S4tutorialV0-5en.pdf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hyperlink" Target="http://bioconductor.org/help/workflows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bioconductor.org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253924"/>
          </a:xfrm>
        </p:spPr>
        <p:txBody>
          <a:bodyPr>
            <a:noAutofit/>
          </a:bodyPr>
          <a:lstStyle/>
          <a:p>
            <a:r>
              <a:rPr lang="en-US" sz="3000" dirty="0" smtClean="0"/>
              <a:t>An Introduction to Bioconductor</a:t>
            </a:r>
            <a:endParaRPr lang="en-US" sz="3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Bethany Wolf</a:t>
            </a:r>
          </a:p>
          <a:p>
            <a:r>
              <a:rPr lang="en-US" sz="1600" dirty="0" smtClean="0"/>
              <a:t>Statistical Computing I</a:t>
            </a:r>
          </a:p>
          <a:p>
            <a:r>
              <a:rPr lang="en-US" dirty="0" smtClean="0"/>
              <a:t>April </a:t>
            </a:r>
            <a:r>
              <a:rPr lang="en-US" dirty="0" smtClean="0"/>
              <a:t>9, 2014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0275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57253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Basic Classes of Packages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676400"/>
            <a:ext cx="6777317" cy="4648200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General </a:t>
            </a:r>
            <a:r>
              <a:rPr lang="en-US" dirty="0" smtClean="0"/>
              <a:t>infrastructure</a:t>
            </a:r>
          </a:p>
          <a:p>
            <a:pPr lvl="1"/>
            <a:r>
              <a:rPr lang="en-US" dirty="0" smtClean="0"/>
              <a:t>Biobase</a:t>
            </a:r>
            <a:r>
              <a:rPr lang="en-US" dirty="0"/>
              <a:t>, DynDoc, reposTools, rhdf5, ruuid, tkWidgets, widgetTools</a:t>
            </a:r>
          </a:p>
          <a:p>
            <a:r>
              <a:rPr lang="en-US" dirty="0" smtClean="0"/>
              <a:t>Annotation</a:t>
            </a:r>
          </a:p>
          <a:p>
            <a:pPr lvl="1"/>
            <a:r>
              <a:rPr lang="en-US" dirty="0" smtClean="0"/>
              <a:t>annotate, AnnBuilder </a:t>
            </a:r>
            <a:r>
              <a:rPr lang="en-US" dirty="0" smtClean="0">
                <a:sym typeface="Wingdings" pitchFamily="2" charset="2"/>
              </a:rPr>
              <a:t> data packages</a:t>
            </a:r>
            <a:endParaRPr lang="en-US" dirty="0" smtClean="0"/>
          </a:p>
          <a:p>
            <a:r>
              <a:rPr lang="en-US" dirty="0" smtClean="0"/>
              <a:t>Graphics</a:t>
            </a:r>
          </a:p>
          <a:p>
            <a:pPr lvl="1"/>
            <a:r>
              <a:rPr lang="en-US" dirty="0" smtClean="0"/>
              <a:t>geneplotter, hexbin</a:t>
            </a:r>
          </a:p>
          <a:p>
            <a:r>
              <a:rPr lang="en-US" dirty="0" smtClean="0"/>
              <a:t>Pre-processing (affy and 2-channel arrays)</a:t>
            </a:r>
          </a:p>
          <a:p>
            <a:pPr lvl="1"/>
            <a:r>
              <a:rPr lang="en-US" dirty="0" smtClean="0"/>
              <a:t>affy, affycomp, affydata, makecdfenv, limma, marrayClasses, marrayInpout, marrayNorm, marrayPlots, marrayTools, vsn</a:t>
            </a:r>
          </a:p>
          <a:p>
            <a:r>
              <a:rPr lang="en-US" dirty="0" smtClean="0"/>
              <a:t>Differential gene expression</a:t>
            </a:r>
          </a:p>
          <a:p>
            <a:pPr lvl="1"/>
            <a:r>
              <a:rPr lang="en-US" dirty="0" smtClean="0"/>
              <a:t>edd, genefilter, limma, multtest, ROC, siggenes</a:t>
            </a:r>
          </a:p>
          <a:p>
            <a:r>
              <a:rPr lang="en-US" dirty="0" smtClean="0"/>
              <a:t>Graphs and Networks</a:t>
            </a:r>
          </a:p>
          <a:p>
            <a:pPr lvl="1"/>
            <a:r>
              <a:rPr lang="en-US" dirty="0"/>
              <a:t>graph, RBGL, </a:t>
            </a:r>
            <a:r>
              <a:rPr lang="en-US" dirty="0" smtClean="0"/>
              <a:t>Rgraphviz</a:t>
            </a:r>
          </a:p>
          <a:p>
            <a:r>
              <a:rPr lang="en-US" dirty="0" smtClean="0"/>
              <a:t>Flow Cytometry</a:t>
            </a:r>
          </a:p>
          <a:p>
            <a:pPr lvl="1"/>
            <a:r>
              <a:rPr lang="en-US" dirty="0"/>
              <a:t>p</a:t>
            </a:r>
            <a:r>
              <a:rPr lang="en-US" dirty="0" smtClean="0"/>
              <a:t>rada, flowCore, flowViz, flowUtils</a:t>
            </a:r>
            <a:endParaRPr lang="en-US" dirty="0"/>
          </a:p>
          <a:p>
            <a:r>
              <a:rPr lang="en-US" dirty="0" smtClean="0"/>
              <a:t>Protein Interactions</a:t>
            </a:r>
          </a:p>
          <a:p>
            <a:pPr lvl="1"/>
            <a:r>
              <a:rPr lang="en-US" dirty="0" smtClean="0"/>
              <a:t>ppiData, ppiStats, ScISI, Rintact</a:t>
            </a:r>
          </a:p>
          <a:p>
            <a:r>
              <a:rPr lang="en-US" dirty="0" smtClean="0"/>
              <a:t>An so on…</a:t>
            </a:r>
          </a:p>
          <a:p>
            <a:pPr marL="365760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164718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Help Files for Bioconductor Packages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Like R, there are help files available for Bioconductor packages.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They can </a:t>
            </a:r>
            <a:r>
              <a:rPr lang="en-US" dirty="0"/>
              <a:t>be accessed in several ways.</a:t>
            </a:r>
          </a:p>
          <a:p>
            <a:pPr marL="68580" indent="0">
              <a:buNone/>
            </a:pPr>
            <a:r>
              <a:rPr lang="en-US" dirty="0" smtClean="0"/>
              <a:t>	</a:t>
            </a:r>
            <a:r>
              <a:rPr lang="en-US" sz="1900" dirty="0" smtClean="0"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sz="1900" dirty="0">
                <a:latin typeface="Courier New" pitchFamily="49" charset="0"/>
                <a:cs typeface="Courier New" pitchFamily="49" charset="0"/>
              </a:rPr>
              <a:t>help(Biobase)</a:t>
            </a:r>
          </a:p>
          <a:p>
            <a:pPr marL="68580" indent="0">
              <a:buNone/>
            </a:pPr>
            <a:r>
              <a:rPr lang="en-US" sz="1900" dirty="0" smtClean="0">
                <a:latin typeface="Courier New" pitchFamily="49" charset="0"/>
                <a:cs typeface="Courier New" pitchFamily="49" charset="0"/>
              </a:rPr>
              <a:t>	&gt; </a:t>
            </a:r>
            <a:r>
              <a:rPr lang="en-US" sz="1900" dirty="0">
                <a:latin typeface="Courier New" pitchFamily="49" charset="0"/>
                <a:cs typeface="Courier New" pitchFamily="49" charset="0"/>
              </a:rPr>
              <a:t>library(help=”Biobase”)</a:t>
            </a:r>
          </a:p>
          <a:p>
            <a:pPr marL="68580" indent="0">
              <a:buNone/>
            </a:pPr>
            <a:r>
              <a:rPr lang="en-US" sz="1900" dirty="0" smtClean="0">
                <a:latin typeface="Courier New" pitchFamily="49" charset="0"/>
                <a:cs typeface="Courier New" pitchFamily="49" charset="0"/>
              </a:rPr>
              <a:t>	&gt; </a:t>
            </a:r>
            <a:r>
              <a:rPr lang="en-US" sz="1900" dirty="0" err="1" smtClean="0">
                <a:latin typeface="Courier New" pitchFamily="49" charset="0"/>
                <a:cs typeface="Courier New" pitchFamily="49" charset="0"/>
              </a:rPr>
              <a:t>browseVignettes</a:t>
            </a:r>
            <a:r>
              <a:rPr lang="en-US" sz="1900" dirty="0" smtClean="0">
                <a:latin typeface="Courier New" pitchFamily="49" charset="0"/>
                <a:cs typeface="Courier New" pitchFamily="49" charset="0"/>
              </a:rPr>
              <a:t>(package</a:t>
            </a:r>
            <a:r>
              <a:rPr lang="en-US" sz="1900" dirty="0">
                <a:latin typeface="Courier New" pitchFamily="49" charset="0"/>
                <a:cs typeface="Courier New" pitchFamily="49" charset="0"/>
              </a:rPr>
              <a:t>=”</a:t>
            </a:r>
            <a:r>
              <a:rPr lang="en-US" sz="1900" dirty="0" err="1">
                <a:latin typeface="Courier New" pitchFamily="49" charset="0"/>
                <a:cs typeface="Courier New" pitchFamily="49" charset="0"/>
              </a:rPr>
              <a:t>Biobase</a:t>
            </a:r>
            <a:r>
              <a:rPr lang="en-US" sz="1900" dirty="0" smtClean="0">
                <a:latin typeface="Courier New" pitchFamily="49" charset="0"/>
                <a:cs typeface="Courier New" pitchFamily="49" charset="0"/>
              </a:rPr>
              <a:t>”)</a:t>
            </a:r>
          </a:p>
          <a:p>
            <a:pPr marL="68580" indent="0">
              <a:buNone/>
            </a:pPr>
            <a:endParaRPr lang="en-US" sz="1900" dirty="0">
              <a:latin typeface="Courier New" pitchFamily="49" charset="0"/>
              <a:cs typeface="Courier New" pitchFamily="49" charset="0"/>
            </a:endParaRPr>
          </a:p>
          <a:p>
            <a:pPr marL="68580" indent="0">
              <a:buNone/>
            </a:pPr>
            <a:r>
              <a:rPr lang="en-US" sz="19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900" dirty="0" smtClean="0">
                <a:latin typeface="+mj-lt"/>
                <a:cs typeface="Courier New" pitchFamily="49" charset="0"/>
              </a:rPr>
              <a:t>OR Use </a:t>
            </a:r>
            <a:r>
              <a:rPr lang="en-US" sz="1900" dirty="0">
                <a:latin typeface="+mj-lt"/>
                <a:cs typeface="Courier New" pitchFamily="49" charset="0"/>
              </a:rPr>
              <a:t>the Vignettes pull down menu in </a:t>
            </a:r>
            <a:r>
              <a:rPr lang="en-US" sz="1900" dirty="0" smtClean="0">
                <a:latin typeface="+mj-lt"/>
                <a:cs typeface="Courier New" pitchFamily="49" charset="0"/>
              </a:rPr>
              <a:t>R</a:t>
            </a:r>
          </a:p>
          <a:p>
            <a:pPr marL="68580" indent="0">
              <a:buNone/>
            </a:pPr>
            <a:endParaRPr lang="en-US" sz="1900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/>
              <a:t>Note vignettes often contains more information than a traditional </a:t>
            </a:r>
            <a:r>
              <a:rPr lang="en-US" dirty="0" smtClean="0"/>
              <a:t>R help </a:t>
            </a:r>
            <a:r>
              <a:rPr lang="en-US" dirty="0"/>
              <a:t>page.</a:t>
            </a:r>
          </a:p>
        </p:txBody>
      </p:sp>
    </p:spTree>
    <p:extLst>
      <p:ext uri="{BB962C8B-B14F-4D97-AF65-F5344CB8AC3E}">
        <p14:creationId xmlns:p14="http://schemas.microsoft.com/office/powerpoint/2010/main" val="41346398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801136"/>
          </a:xfrm>
        </p:spPr>
        <p:txBody>
          <a:bodyPr/>
          <a:lstStyle/>
          <a:p>
            <a:r>
              <a:rPr lang="en-US" dirty="0" smtClean="0"/>
              <a:t>Package Nuances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057400"/>
            <a:ext cx="7490908" cy="3775229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Similar </a:t>
            </a:r>
            <a:r>
              <a:rPr lang="en-US" dirty="0"/>
              <a:t>to R packages and are loaded into and used in R</a:t>
            </a:r>
          </a:p>
          <a:p>
            <a:r>
              <a:rPr lang="en-US" dirty="0"/>
              <a:t>However, Bioconductor makes more use of the S4 class system from R</a:t>
            </a:r>
          </a:p>
          <a:p>
            <a:r>
              <a:rPr lang="en-US" dirty="0" smtClean="0"/>
              <a:t>R </a:t>
            </a:r>
            <a:r>
              <a:rPr lang="en-US" dirty="0"/>
              <a:t>packages typically use the S3 class system. </a:t>
            </a:r>
            <a:r>
              <a:rPr lang="en-US" dirty="0" smtClean="0"/>
              <a:t>The difference</a:t>
            </a:r>
            <a:r>
              <a:rPr lang="en-US" dirty="0"/>
              <a:t>. . .</a:t>
            </a:r>
          </a:p>
          <a:p>
            <a:pPr lvl="1"/>
            <a:r>
              <a:rPr lang="en-US" dirty="0"/>
              <a:t>S4 more formal and rigorous (makes it somewhat more </a:t>
            </a:r>
            <a:r>
              <a:rPr lang="en-US" dirty="0" smtClean="0"/>
              <a:t>complicated than </a:t>
            </a:r>
            <a:r>
              <a:rPr lang="en-US" dirty="0"/>
              <a:t>R)</a:t>
            </a:r>
          </a:p>
          <a:p>
            <a:r>
              <a:rPr lang="en-US" dirty="0"/>
              <a:t>If you really want to know more about the S4 class system you </a:t>
            </a:r>
            <a:r>
              <a:rPr lang="en-US" dirty="0" smtClean="0"/>
              <a:t>can check </a:t>
            </a:r>
            <a:r>
              <a:rPr lang="en-US" dirty="0"/>
              <a:t>out</a:t>
            </a:r>
          </a:p>
          <a:p>
            <a:pPr marL="68580" indent="0">
              <a:buNone/>
            </a:pPr>
            <a:r>
              <a:rPr lang="en-US" dirty="0" smtClean="0"/>
              <a:t>	</a:t>
            </a:r>
            <a:r>
              <a:rPr lang="en-US" sz="1600" dirty="0" smtClean="0">
                <a:hlinkClick r:id="rId2"/>
              </a:rPr>
              <a:t>http</a:t>
            </a:r>
            <a:r>
              <a:rPr lang="en-US" sz="1600" dirty="0">
                <a:hlinkClick r:id="rId2"/>
              </a:rPr>
              <a:t>://</a:t>
            </a:r>
            <a:r>
              <a:rPr lang="en-US" sz="1600" dirty="0" smtClean="0">
                <a:hlinkClick r:id="rId2"/>
              </a:rPr>
              <a:t>cran.r-project.org/doc/contrib/Genolini-S4tutorialV0-5en.pdf</a:t>
            </a:r>
            <a:endParaRPr lang="en-US" sz="1600" dirty="0" smtClean="0"/>
          </a:p>
          <a:p>
            <a:pPr marL="68580" indent="0">
              <a:buNone/>
            </a:pPr>
            <a:endParaRPr lang="en-US" dirty="0" smtClean="0"/>
          </a:p>
          <a:p>
            <a:pPr marL="6858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89182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Example Use: Microarray Experiments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Microarrays are collections of microscopic DNA spots attached to </a:t>
            </a:r>
            <a:r>
              <a:rPr lang="en-US" dirty="0" smtClean="0"/>
              <a:t>solid surface</a:t>
            </a:r>
            <a:endParaRPr lang="en-US" dirty="0"/>
          </a:p>
          <a:p>
            <a:r>
              <a:rPr lang="en-US" dirty="0"/>
              <a:t>Spots contain probes, i.e. short segments of DNA gene sections</a:t>
            </a:r>
          </a:p>
          <a:p>
            <a:r>
              <a:rPr lang="en-US" dirty="0"/>
              <a:t>Probes hybridize with cDNA or cRNA in sample (targets)</a:t>
            </a:r>
          </a:p>
          <a:p>
            <a:r>
              <a:rPr lang="en-US" dirty="0"/>
              <a:t>Fluorescent probes used to quantify relative abundance of targets</a:t>
            </a:r>
          </a:p>
          <a:p>
            <a:r>
              <a:rPr lang="en-US" dirty="0"/>
              <a:t>Can be used to measure expression level, change in expression</a:t>
            </a:r>
            <a:r>
              <a:rPr lang="en-US" dirty="0" smtClean="0"/>
              <a:t>, SNPs</a:t>
            </a:r>
            <a:r>
              <a:rPr lang="en-US" dirty="0"/>
              <a:t>,...</a:t>
            </a:r>
          </a:p>
        </p:txBody>
      </p:sp>
    </p:spTree>
    <p:extLst>
      <p:ext uri="{BB962C8B-B14F-4D97-AF65-F5344CB8AC3E}">
        <p14:creationId xmlns:p14="http://schemas.microsoft.com/office/powerpoint/2010/main" val="20062283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724936"/>
          </a:xfrm>
        </p:spPr>
        <p:txBody>
          <a:bodyPr/>
          <a:lstStyle/>
          <a:p>
            <a:r>
              <a:rPr lang="en-US" dirty="0" smtClean="0"/>
              <a:t>Gene Detection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828800"/>
            <a:ext cx="6777317" cy="4003829"/>
          </a:xfrm>
        </p:spPr>
        <p:txBody>
          <a:bodyPr>
            <a:normAutofit fontScale="92500" lnSpcReduction="20000"/>
          </a:bodyPr>
          <a:lstStyle/>
          <a:p>
            <a:r>
              <a:rPr lang="en-US" dirty="0">
                <a:solidFill>
                  <a:srgbClr val="00B0F0"/>
                </a:solidFill>
              </a:rPr>
              <a:t>1-Channel array</a:t>
            </a:r>
            <a:r>
              <a:rPr lang="en-US" dirty="0"/>
              <a:t>: hybridized cDNA from </a:t>
            </a:r>
            <a:r>
              <a:rPr lang="en-US" dirty="0" smtClean="0"/>
              <a:t>single </a:t>
            </a:r>
            <a:r>
              <a:rPr lang="en-US" dirty="0"/>
              <a:t>sample to </a:t>
            </a:r>
            <a:r>
              <a:rPr lang="en-US" dirty="0" smtClean="0"/>
              <a:t>array and </a:t>
            </a:r>
            <a:r>
              <a:rPr lang="en-US" dirty="0"/>
              <a:t>measure </a:t>
            </a:r>
            <a:r>
              <a:rPr lang="en-US" dirty="0" smtClean="0"/>
              <a:t>intensity</a:t>
            </a:r>
            <a:endParaRPr lang="en-US" dirty="0"/>
          </a:p>
          <a:p>
            <a:pPr lvl="1"/>
            <a:r>
              <a:rPr lang="en-US" sz="1900" dirty="0"/>
              <a:t>label sample with a single fluorophore</a:t>
            </a:r>
          </a:p>
          <a:p>
            <a:pPr lvl="1"/>
            <a:r>
              <a:rPr lang="en-US" sz="1900" dirty="0"/>
              <a:t>compare relative intensity to a reference sample done on a separate </a:t>
            </a:r>
            <a:r>
              <a:rPr lang="en-US" sz="1900" dirty="0" smtClean="0"/>
              <a:t>chip</a:t>
            </a:r>
          </a:p>
          <a:p>
            <a:pPr lvl="1"/>
            <a:endParaRPr lang="en-US" dirty="0"/>
          </a:p>
          <a:p>
            <a:r>
              <a:rPr lang="en-US" dirty="0">
                <a:solidFill>
                  <a:srgbClr val="00B0F0"/>
                </a:solidFill>
              </a:rPr>
              <a:t>2-Channel arrays</a:t>
            </a:r>
            <a:r>
              <a:rPr lang="en-US" dirty="0"/>
              <a:t>: hybridized cDNA for two samples (e.g. diseased </a:t>
            </a:r>
            <a:r>
              <a:rPr lang="en-US" dirty="0" smtClean="0"/>
              <a:t>vs. healthy </a:t>
            </a:r>
            <a:r>
              <a:rPr lang="en-US" dirty="0"/>
              <a:t>tissue)</a:t>
            </a:r>
          </a:p>
          <a:p>
            <a:pPr lvl="1"/>
            <a:r>
              <a:rPr lang="en-US" sz="1900" dirty="0"/>
              <a:t>label each with one of two different fluorophores</a:t>
            </a:r>
          </a:p>
          <a:p>
            <a:pPr lvl="1"/>
            <a:r>
              <a:rPr lang="en-US" sz="1900" dirty="0"/>
              <a:t>mix two samples and apply to single microarray</a:t>
            </a:r>
          </a:p>
          <a:p>
            <a:pPr lvl="1"/>
            <a:r>
              <a:rPr lang="en-US" sz="1900" dirty="0"/>
              <a:t>look at </a:t>
            </a:r>
            <a:r>
              <a:rPr lang="en-US" sz="1900" dirty="0" smtClean="0"/>
              <a:t>fluorescence </a:t>
            </a:r>
            <a:r>
              <a:rPr lang="en-US" sz="1900" dirty="0"/>
              <a:t>at 2 wavelengths corresponding to each </a:t>
            </a:r>
            <a:r>
              <a:rPr lang="en-US" sz="1900" dirty="0" smtClean="0"/>
              <a:t>fluorophore</a:t>
            </a:r>
            <a:endParaRPr lang="en-US" sz="1900" dirty="0"/>
          </a:p>
          <a:p>
            <a:pPr lvl="1"/>
            <a:r>
              <a:rPr lang="en-US" sz="1900" dirty="0"/>
              <a:t>measure ratio of </a:t>
            </a:r>
            <a:r>
              <a:rPr lang="en-US" sz="1900" dirty="0" smtClean="0"/>
              <a:t>intensity </a:t>
            </a:r>
            <a:r>
              <a:rPr lang="en-US" sz="1900" dirty="0"/>
              <a:t>for each fluorophore</a:t>
            </a:r>
          </a:p>
        </p:txBody>
      </p:sp>
    </p:spTree>
    <p:extLst>
      <p:ext uri="{BB962C8B-B14F-4D97-AF65-F5344CB8AC3E}">
        <p14:creationId xmlns:p14="http://schemas.microsoft.com/office/powerpoint/2010/main" val="326362779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Microarray Analysis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Microarrays are large datasets that often have poor </a:t>
            </a:r>
            <a:r>
              <a:rPr lang="en-US" dirty="0" smtClean="0"/>
              <a:t>precision</a:t>
            </a:r>
          </a:p>
          <a:p>
            <a:endParaRPr lang="en-US" dirty="0"/>
          </a:p>
          <a:p>
            <a:r>
              <a:rPr lang="en-US" dirty="0"/>
              <a:t>Statistical </a:t>
            </a:r>
            <a:r>
              <a:rPr lang="en-US" dirty="0" smtClean="0"/>
              <a:t>challenges…</a:t>
            </a:r>
            <a:endParaRPr lang="en-US" dirty="0"/>
          </a:p>
          <a:p>
            <a:pPr lvl="1"/>
            <a:r>
              <a:rPr lang="en-US" dirty="0"/>
              <a:t>Account for effect of background noise</a:t>
            </a:r>
          </a:p>
          <a:p>
            <a:pPr lvl="1"/>
            <a:r>
              <a:rPr lang="it-IT" dirty="0"/>
              <a:t>Data normalization (remove non-biological variability)</a:t>
            </a:r>
          </a:p>
          <a:p>
            <a:pPr lvl="1"/>
            <a:r>
              <a:rPr lang="en-US" dirty="0"/>
              <a:t>Detecting/removing poor quality or low quality feature (flagging)</a:t>
            </a:r>
          </a:p>
          <a:p>
            <a:pPr lvl="1"/>
            <a:r>
              <a:rPr lang="en-US" dirty="0"/>
              <a:t>Multiple comparisons and clustering analysis </a:t>
            </a:r>
            <a:r>
              <a:rPr lang="en-US" dirty="0" smtClean="0"/>
              <a:t>(e.g. </a:t>
            </a:r>
            <a:r>
              <a:rPr lang="en-US" dirty="0"/>
              <a:t>FDR, </a:t>
            </a:r>
            <a:r>
              <a:rPr lang="en-US" dirty="0" smtClean="0"/>
              <a:t>hierarchical clustering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Network analysis (e.g. Gene Ontology)</a:t>
            </a:r>
          </a:p>
        </p:txBody>
      </p:sp>
    </p:spTree>
    <p:extLst>
      <p:ext uri="{BB962C8B-B14F-4D97-AF65-F5344CB8AC3E}">
        <p14:creationId xmlns:p14="http://schemas.microsoft.com/office/powerpoint/2010/main" val="271296273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64873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Meta-Data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752600"/>
            <a:ext cx="6777317" cy="4080029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Meta-data are data about the data</a:t>
            </a:r>
          </a:p>
          <a:p>
            <a:endParaRPr lang="en-US" dirty="0" smtClean="0"/>
          </a:p>
          <a:p>
            <a:r>
              <a:rPr lang="en-US" dirty="0" smtClean="0"/>
              <a:t>Datasets in Bioconductor often have meta-data so you know something about the dataset</a:t>
            </a:r>
          </a:p>
          <a:p>
            <a:endParaRPr lang="en-US" dirty="0" smtClean="0"/>
          </a:p>
          <a:p>
            <a:r>
              <a:rPr lang="en-US" dirty="0">
                <a:solidFill>
                  <a:srgbClr val="00B0F0"/>
                </a:solidFill>
              </a:rPr>
              <a:t>sample.ExpressionSet</a:t>
            </a:r>
            <a:r>
              <a:rPr lang="en-US" dirty="0"/>
              <a:t> is an example of </a:t>
            </a:r>
            <a:r>
              <a:rPr lang="en-US" dirty="0" smtClean="0"/>
              <a:t>microarray </a:t>
            </a:r>
            <a:r>
              <a:rPr lang="en-US" dirty="0"/>
              <a:t>meta-data </a:t>
            </a:r>
            <a:r>
              <a:rPr lang="en-US" dirty="0" smtClean="0"/>
              <a:t>provided in </a:t>
            </a:r>
            <a:r>
              <a:rPr lang="en-US" dirty="0" smtClean="0">
                <a:solidFill>
                  <a:srgbClr val="00B0F0"/>
                </a:solidFill>
              </a:rPr>
              <a:t>Biobase</a:t>
            </a:r>
          </a:p>
          <a:p>
            <a:endParaRPr lang="en-US" dirty="0"/>
          </a:p>
          <a:p>
            <a:r>
              <a:rPr lang="en-US" dirty="0"/>
              <a:t>It is of class ExpressionSet (example of </a:t>
            </a:r>
            <a:r>
              <a:rPr lang="en-US" dirty="0" smtClean="0"/>
              <a:t>an </a:t>
            </a:r>
            <a:r>
              <a:rPr lang="en-US" dirty="0"/>
              <a:t>S4 class). This </a:t>
            </a:r>
            <a:r>
              <a:rPr lang="en-US" dirty="0" smtClean="0"/>
              <a:t>class includes </a:t>
            </a:r>
            <a:r>
              <a:rPr lang="en-US" dirty="0"/>
              <a:t>data describing the lab, the experiment, and an abstract </a:t>
            </a:r>
            <a:r>
              <a:rPr lang="en-US" dirty="0" smtClean="0"/>
              <a:t>that are </a:t>
            </a:r>
            <a:r>
              <a:rPr lang="en-US" dirty="0"/>
              <a:t>all accessible in R.</a:t>
            </a:r>
          </a:p>
          <a:p>
            <a:pPr marL="68580" indent="0">
              <a:buNone/>
            </a:pPr>
            <a:r>
              <a:rPr lang="en-US" dirty="0" smtClean="0"/>
              <a:t>	</a:t>
            </a:r>
            <a:r>
              <a:rPr lang="en-US" sz="2100" dirty="0" smtClean="0"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sz="2100" dirty="0">
                <a:latin typeface="Courier New" pitchFamily="49" charset="0"/>
                <a:cs typeface="Courier New" pitchFamily="49" charset="0"/>
              </a:rPr>
              <a:t>data(sample.ExpressionSet)</a:t>
            </a:r>
          </a:p>
          <a:p>
            <a:pPr marL="68580" indent="0">
              <a:buNone/>
            </a:pPr>
            <a:r>
              <a:rPr lang="en-US" sz="2100" dirty="0" smtClean="0">
                <a:latin typeface="Courier New" pitchFamily="49" charset="0"/>
                <a:cs typeface="Courier New" pitchFamily="49" charset="0"/>
              </a:rPr>
              <a:t>	&gt; </a:t>
            </a:r>
            <a:r>
              <a:rPr lang="en-US" sz="2100" dirty="0">
                <a:latin typeface="Courier New" pitchFamily="49" charset="0"/>
                <a:cs typeface="Courier New" pitchFamily="49" charset="0"/>
              </a:rPr>
              <a:t>sample.ExpressionSet</a:t>
            </a:r>
          </a:p>
          <a:p>
            <a:pPr marL="6858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490977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Exploring sample.ExpressionSet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information </a:t>
            </a:r>
            <a:r>
              <a:rPr lang="en-US" dirty="0" smtClean="0"/>
              <a:t>exists in the meta-data </a:t>
            </a:r>
            <a:r>
              <a:rPr lang="en-US" dirty="0" smtClean="0">
                <a:solidFill>
                  <a:srgbClr val="00B0F0"/>
                </a:solidFill>
              </a:rPr>
              <a:t>sample.ExpressionSet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Number of sample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Number of “features”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Protocol for data collection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Sample names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Annotation type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776558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648736"/>
          </a:xfrm>
        </p:spPr>
        <p:txBody>
          <a:bodyPr>
            <a:normAutofit fontScale="90000"/>
          </a:bodyPr>
          <a:lstStyle/>
          <a:p>
            <a:r>
              <a:rPr lang="en-US" dirty="0"/>
              <a:t>Difference from S3 class object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752600"/>
            <a:ext cx="6777317" cy="4267200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So how different is this from a S3 class object? Linear models fit </a:t>
            </a:r>
            <a:r>
              <a:rPr lang="en-US" dirty="0" smtClean="0"/>
              <a:t>using </a:t>
            </a:r>
            <a:r>
              <a:rPr lang="en-US" dirty="0" smtClean="0">
                <a:solidFill>
                  <a:srgbClr val="00B0F0"/>
                </a:solidFill>
              </a:rPr>
              <a:t>lm</a:t>
            </a:r>
            <a:r>
              <a:rPr lang="en-US" dirty="0" smtClean="0"/>
              <a:t> </a:t>
            </a:r>
            <a:r>
              <a:rPr lang="en-US" dirty="0"/>
              <a:t>are S3 class objects for example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pPr marL="365760" lvl="1" indent="0">
              <a:buNone/>
            </a:pPr>
            <a:r>
              <a:rPr lang="en-US" sz="26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600" dirty="0" smtClean="0"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sz="2600" dirty="0">
                <a:latin typeface="Courier New" pitchFamily="49" charset="0"/>
                <a:cs typeface="Courier New" pitchFamily="49" charset="0"/>
              </a:rPr>
              <a:t>x&lt;-rnorm(100); y&lt;-rnorm(100</a:t>
            </a:r>
            <a:r>
              <a:rPr lang="en-US" sz="2600" dirty="0" smtClean="0">
                <a:latin typeface="Courier New" pitchFamily="49" charset="0"/>
                <a:cs typeface="Courier New" pitchFamily="49" charset="0"/>
              </a:rPr>
              <a:t>) </a:t>
            </a:r>
          </a:p>
          <a:p>
            <a:pPr marL="365760" lvl="1" indent="0">
              <a:buNone/>
            </a:pPr>
            <a:r>
              <a:rPr lang="en-US" sz="26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600" dirty="0" smtClean="0">
                <a:latin typeface="Courier New" pitchFamily="49" charset="0"/>
                <a:cs typeface="Courier New" pitchFamily="49" charset="0"/>
              </a:rPr>
              <a:t>&gt; fit</a:t>
            </a:r>
            <a:r>
              <a:rPr lang="en-US" sz="2600" dirty="0">
                <a:latin typeface="Courier New" pitchFamily="49" charset="0"/>
                <a:cs typeface="Courier New" pitchFamily="49" charset="0"/>
              </a:rPr>
              <a:t>&lt;-</a:t>
            </a:r>
            <a:r>
              <a:rPr lang="en-US" sz="2600" dirty="0" smtClean="0">
                <a:latin typeface="Courier New" pitchFamily="49" charset="0"/>
                <a:cs typeface="Courier New" pitchFamily="49" charset="0"/>
              </a:rPr>
              <a:t>lm(y~x</a:t>
            </a:r>
            <a:r>
              <a:rPr lang="en-US" sz="2600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68580" indent="0">
              <a:buNone/>
            </a:pPr>
            <a:r>
              <a:rPr lang="en-US" sz="2600" dirty="0" smtClean="0">
                <a:latin typeface="Courier New" pitchFamily="49" charset="0"/>
                <a:cs typeface="Courier New" pitchFamily="49" charset="0"/>
              </a:rPr>
              <a:t>	&gt; </a:t>
            </a:r>
            <a:r>
              <a:rPr lang="en-US" sz="2600" dirty="0">
                <a:latin typeface="Courier New" pitchFamily="49" charset="0"/>
                <a:cs typeface="Courier New" pitchFamily="49" charset="0"/>
              </a:rPr>
              <a:t>class(fit)</a:t>
            </a:r>
          </a:p>
          <a:p>
            <a:pPr marL="68580" indent="0">
              <a:buNone/>
            </a:pPr>
            <a:r>
              <a:rPr lang="en-US" sz="2600" dirty="0" smtClean="0">
                <a:latin typeface="Courier New" pitchFamily="49" charset="0"/>
                <a:cs typeface="Courier New" pitchFamily="49" charset="0"/>
              </a:rPr>
              <a:t>	&gt; names(fit)</a:t>
            </a:r>
            <a:endParaRPr lang="en-US" sz="2600" dirty="0">
              <a:latin typeface="Courier New" pitchFamily="49" charset="0"/>
              <a:cs typeface="Courier New" pitchFamily="49" charset="0"/>
            </a:endParaRPr>
          </a:p>
          <a:p>
            <a:pPr marL="68580" indent="0">
              <a:buNone/>
            </a:pPr>
            <a:r>
              <a:rPr lang="en-US" sz="2600" dirty="0" smtClean="0">
                <a:latin typeface="Courier New" pitchFamily="49" charset="0"/>
                <a:cs typeface="Courier New" pitchFamily="49" charset="0"/>
              </a:rPr>
              <a:t>	&gt; </a:t>
            </a:r>
            <a:r>
              <a:rPr lang="en-US" sz="2600" dirty="0">
                <a:latin typeface="Courier New" pitchFamily="49" charset="0"/>
                <a:cs typeface="Courier New" pitchFamily="49" charset="0"/>
              </a:rPr>
              <a:t>fit$coefficients</a:t>
            </a:r>
          </a:p>
          <a:p>
            <a:pPr marL="68580" indent="0">
              <a:buNone/>
            </a:pPr>
            <a:endParaRPr lang="en-US" dirty="0"/>
          </a:p>
          <a:p>
            <a:r>
              <a:rPr lang="en-US" dirty="0" smtClean="0"/>
              <a:t>What happens if we use some familiar R functions to look at </a:t>
            </a:r>
            <a:r>
              <a:rPr lang="en-US" dirty="0" smtClean="0">
                <a:solidFill>
                  <a:srgbClr val="00B0F0"/>
                </a:solidFill>
              </a:rPr>
              <a:t>sample.ExpressionSet</a:t>
            </a:r>
            <a:r>
              <a:rPr lang="en-US" dirty="0" smtClean="0"/>
              <a:t>?	</a:t>
            </a:r>
          </a:p>
          <a:p>
            <a:endParaRPr lang="en-US" dirty="0" smtClean="0"/>
          </a:p>
          <a:p>
            <a:pPr marL="6858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&gt; class(sample.ExpressionSet)</a:t>
            </a:r>
          </a:p>
          <a:p>
            <a:pPr marL="6858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&gt; names(sample.ExpressionSet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</a:t>
            </a:r>
            <a:endParaRPr lang="en-US" dirty="0"/>
          </a:p>
          <a:p>
            <a:pPr marL="6858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654194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S4 Commands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There are sometimes slightly different commands and nuances to look at an S4 class object in R</a:t>
            </a:r>
          </a:p>
          <a:p>
            <a:pPr lvl="1"/>
            <a:r>
              <a:rPr lang="en-US" dirty="0" smtClean="0"/>
              <a:t>Use “</a:t>
            </a:r>
            <a:r>
              <a:rPr lang="en-US" dirty="0" smtClean="0">
                <a:solidFill>
                  <a:srgbClr val="00B0F0"/>
                </a:solidFill>
              </a:rPr>
              <a:t>slotNames</a:t>
            </a:r>
            <a:r>
              <a:rPr lang="en-US" dirty="0" smtClean="0">
                <a:solidFill>
                  <a:schemeClr val="tx1"/>
                </a:solidFill>
              </a:rPr>
              <a:t>”</a:t>
            </a:r>
            <a:r>
              <a:rPr lang="en-US" dirty="0" smtClean="0"/>
              <a:t> rather than “</a:t>
            </a:r>
            <a:r>
              <a:rPr lang="en-US" dirty="0" smtClean="0">
                <a:solidFill>
                  <a:srgbClr val="00B0F0"/>
                </a:solidFill>
              </a:rPr>
              <a:t>names</a:t>
            </a:r>
            <a:r>
              <a:rPr lang="en-US" dirty="0" smtClean="0">
                <a:solidFill>
                  <a:schemeClr val="tx1"/>
                </a:solidFill>
              </a:rPr>
              <a:t>”</a:t>
            </a:r>
          </a:p>
          <a:p>
            <a:pPr lvl="1"/>
            <a:endParaRPr lang="en-US" sz="1100" dirty="0" smtClean="0"/>
          </a:p>
          <a:p>
            <a:pPr marL="685800" lvl="2" indent="0"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&gt;slotNames(sample.ExpressionSet)</a:t>
            </a:r>
          </a:p>
          <a:p>
            <a:pPr marL="685800" lvl="2" indent="0">
              <a:buNone/>
            </a:pPr>
            <a:endParaRPr lang="en-US" dirty="0"/>
          </a:p>
          <a:p>
            <a:pPr lvl="1"/>
            <a:r>
              <a:rPr lang="en-US" dirty="0" smtClean="0"/>
              <a:t>Also use “</a:t>
            </a:r>
            <a:r>
              <a:rPr lang="en-US" dirty="0" smtClean="0">
                <a:solidFill>
                  <a:srgbClr val="00B0F0"/>
                </a:solidFill>
              </a:rPr>
              <a:t>@</a:t>
            </a:r>
            <a:r>
              <a:rPr lang="en-US" dirty="0" smtClean="0"/>
              <a:t>” rather than “</a:t>
            </a:r>
            <a:r>
              <a:rPr lang="en-US" dirty="0" smtClean="0">
                <a:solidFill>
                  <a:srgbClr val="00B0F0"/>
                </a:solidFill>
              </a:rPr>
              <a:t>$</a:t>
            </a:r>
            <a:r>
              <a:rPr lang="en-US" dirty="0" smtClean="0"/>
              <a:t>” to look things within an S4 class object</a:t>
            </a:r>
          </a:p>
          <a:p>
            <a:pPr lvl="1"/>
            <a:endParaRPr lang="en-US" sz="1100" dirty="0" smtClean="0"/>
          </a:p>
          <a:p>
            <a:pPr marL="685800" lvl="2" indent="0"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&gt;sample.ExpressionSet@experimentData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pPr marL="685800" lvl="2" indent="0"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5442092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Background on Bioconductor </a:t>
            </a:r>
            <a:r>
              <a:rPr lang="en-US" dirty="0" smtClean="0"/>
              <a:t>project</a:t>
            </a:r>
          </a:p>
          <a:p>
            <a:endParaRPr lang="en-US" dirty="0"/>
          </a:p>
          <a:p>
            <a:r>
              <a:rPr lang="en-US" dirty="0"/>
              <a:t>Installation and Packages in </a:t>
            </a:r>
            <a:r>
              <a:rPr lang="en-US" dirty="0" smtClean="0"/>
              <a:t>Bioconductor</a:t>
            </a:r>
          </a:p>
          <a:p>
            <a:endParaRPr lang="en-US" dirty="0"/>
          </a:p>
          <a:p>
            <a:r>
              <a:rPr lang="en-US" dirty="0"/>
              <a:t>An example: working with microarray meta-data</a:t>
            </a:r>
          </a:p>
        </p:txBody>
      </p:sp>
    </p:spTree>
    <p:extLst>
      <p:ext uri="{BB962C8B-B14F-4D97-AF65-F5344CB8AC3E}">
        <p14:creationId xmlns:p14="http://schemas.microsoft.com/office/powerpoint/2010/main" val="103111661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Accessing and Expression Set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Accessing data and parts of the data using the “@” symbol can </a:t>
            </a:r>
            <a:r>
              <a:rPr lang="en-US" dirty="0" smtClean="0"/>
              <a:t>be dangerous</a:t>
            </a:r>
          </a:p>
          <a:p>
            <a:endParaRPr lang="en-US" dirty="0"/>
          </a:p>
          <a:p>
            <a:r>
              <a:rPr lang="en-US" dirty="0"/>
              <a:t>R does not provide a mechanism for protecting data (i.e. we </a:t>
            </a:r>
            <a:r>
              <a:rPr lang="en-US" dirty="0" smtClean="0"/>
              <a:t>can overwrite </a:t>
            </a:r>
            <a:r>
              <a:rPr lang="en-US" dirty="0"/>
              <a:t>our data by accident</a:t>
            </a:r>
            <a:r>
              <a:rPr lang="en-US" dirty="0" smtClean="0"/>
              <a:t>)</a:t>
            </a:r>
          </a:p>
          <a:p>
            <a:endParaRPr lang="en-US" dirty="0"/>
          </a:p>
          <a:p>
            <a:r>
              <a:rPr lang="en-US" dirty="0"/>
              <a:t>A better idea is to subset the parts of the data you want to handle</a:t>
            </a:r>
          </a:p>
        </p:txBody>
      </p:sp>
    </p:spTree>
    <p:extLst>
      <p:ext uri="{BB962C8B-B14F-4D97-AF65-F5344CB8AC3E}">
        <p14:creationId xmlns:p14="http://schemas.microsoft.com/office/powerpoint/2010/main" val="204000172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838200"/>
            <a:ext cx="7024744" cy="953536"/>
          </a:xfrm>
        </p:spPr>
        <p:txBody>
          <a:bodyPr>
            <a:normAutofit fontScale="90000"/>
          </a:bodyPr>
          <a:lstStyle/>
          <a:p>
            <a:r>
              <a:rPr lang="en-US" dirty="0"/>
              <a:t>Exploring </a:t>
            </a:r>
            <a:r>
              <a:rPr lang="en-US" dirty="0">
                <a:solidFill>
                  <a:srgbClr val="00B0F0"/>
                </a:solidFill>
              </a:rPr>
              <a:t>sample.ExpressionSet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981200"/>
            <a:ext cx="6777317" cy="4003829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Although </a:t>
            </a:r>
            <a:r>
              <a:rPr lang="en-US" dirty="0">
                <a:solidFill>
                  <a:srgbClr val="00B0F0"/>
                </a:solidFill>
              </a:rPr>
              <a:t>slotNames</a:t>
            </a:r>
            <a:r>
              <a:rPr lang="en-US" dirty="0"/>
              <a:t> tells us what attributes </a:t>
            </a:r>
            <a:r>
              <a:rPr lang="en-US" dirty="0">
                <a:solidFill>
                  <a:srgbClr val="00B0F0"/>
                </a:solidFill>
              </a:rPr>
              <a:t>sample.ExpressionSet</a:t>
            </a:r>
            <a:r>
              <a:rPr lang="en-US" dirty="0"/>
              <a:t> has,</a:t>
            </a:r>
          </a:p>
          <a:p>
            <a:r>
              <a:rPr lang="en-US" dirty="0"/>
              <a:t>we are interested in accessing the microarray data itself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pPr marL="68580" indent="0">
              <a:buNone/>
            </a:pPr>
            <a:r>
              <a:rPr lang="en-US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sz="20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abstract(</a:t>
            </a:r>
            <a:r>
              <a:rPr lang="en-US" sz="20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sample.ExpressionSet</a:t>
            </a:r>
            <a:r>
              <a:rPr lang="en-US" sz="20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68580" indent="0">
              <a:buNone/>
            </a:pPr>
            <a:r>
              <a:rPr lang="en-US" sz="2000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[1] "An example object of expression set (</a:t>
            </a:r>
            <a:r>
              <a:rPr lang="en-US" sz="2000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ExpressionSet</a:t>
            </a:r>
            <a:r>
              <a:rPr lang="en-US" sz="2000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2000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class"</a:t>
            </a:r>
          </a:p>
          <a:p>
            <a:pPr marL="68580" indent="0">
              <a:buNone/>
            </a:pPr>
            <a:endParaRPr lang="en-US" sz="2000" dirty="0" smtClean="0">
              <a:solidFill>
                <a:srgbClr val="0000FF"/>
              </a:solidFill>
              <a:latin typeface="Courier New" pitchFamily="49" charset="0"/>
              <a:cs typeface="Courier New" pitchFamily="49" charset="0"/>
            </a:endParaRPr>
          </a:p>
          <a:p>
            <a:pPr marL="68580" indent="0">
              <a:buNone/>
            </a:pPr>
            <a:r>
              <a:rPr lang="en-US" sz="20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sz="20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varMetadata</a:t>
            </a:r>
            <a:r>
              <a:rPr lang="en-US" sz="20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sample.ExpressionSet</a:t>
            </a:r>
            <a:r>
              <a:rPr lang="en-US" sz="20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 </a:t>
            </a:r>
          </a:p>
          <a:p>
            <a:pPr marL="68580" indent="0">
              <a:buNone/>
            </a:pPr>
            <a:r>
              <a:rPr lang="en-US" sz="20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labelDescription</a:t>
            </a:r>
            <a:endParaRPr lang="en-US" sz="2000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68580" indent="0">
              <a:buNone/>
            </a:pPr>
            <a:r>
              <a:rPr lang="en-US" sz="2000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sex        Female/Male</a:t>
            </a:r>
          </a:p>
          <a:p>
            <a:pPr marL="68580" indent="0">
              <a:buNone/>
            </a:pPr>
            <a:r>
              <a:rPr lang="en-US" sz="2000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type      Case/Control</a:t>
            </a:r>
          </a:p>
          <a:p>
            <a:pPr marL="68580" indent="0">
              <a:buNone/>
            </a:pPr>
            <a:r>
              <a:rPr lang="en-US" sz="2000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score    Testing Score</a:t>
            </a:r>
          </a:p>
          <a:p>
            <a:pPr marL="68580" indent="0">
              <a:buNone/>
            </a:pPr>
            <a:endParaRPr lang="en-US" sz="2000" dirty="0">
              <a:solidFill>
                <a:srgbClr val="0000FF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309520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762000"/>
            <a:ext cx="7024744" cy="953536"/>
          </a:xfrm>
        </p:spPr>
        <p:txBody>
          <a:bodyPr>
            <a:normAutofit fontScale="90000"/>
          </a:bodyPr>
          <a:lstStyle/>
          <a:p>
            <a:r>
              <a:rPr lang="en-US" dirty="0"/>
              <a:t>Exploring </a:t>
            </a:r>
            <a:r>
              <a:rPr lang="en-US" dirty="0">
                <a:solidFill>
                  <a:srgbClr val="00B0F0"/>
                </a:solidFill>
              </a:rPr>
              <a:t>sample.ExpressionSet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828800"/>
            <a:ext cx="6777317" cy="4156229"/>
          </a:xfrm>
        </p:spPr>
        <p:txBody>
          <a:bodyPr>
            <a:normAutofit fontScale="62500" lnSpcReduction="20000"/>
          </a:bodyPr>
          <a:lstStyle/>
          <a:p>
            <a:r>
              <a:rPr lang="en-US" sz="3200" dirty="0" smtClean="0"/>
              <a:t>Accessing the microarray data itself.</a:t>
            </a:r>
          </a:p>
          <a:p>
            <a:endParaRPr lang="en-US" dirty="0"/>
          </a:p>
          <a:p>
            <a:pPr marL="68580" indent="0">
              <a:buNone/>
            </a:pPr>
            <a:r>
              <a:rPr lang="en-US" sz="29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&gt; #Names of the genes</a:t>
            </a:r>
          </a:p>
          <a:p>
            <a:pPr marL="68580" indent="0">
              <a:buNone/>
            </a:pPr>
            <a:r>
              <a:rPr lang="en-US" sz="29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sz="29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featureNames</a:t>
            </a:r>
            <a:r>
              <a:rPr lang="en-US" sz="29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9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sample.ExpressionSet</a:t>
            </a:r>
            <a:r>
              <a:rPr lang="en-US" sz="29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 </a:t>
            </a:r>
          </a:p>
          <a:p>
            <a:pPr marL="68580" indent="0">
              <a:buNone/>
            </a:pPr>
            <a:r>
              <a:rPr lang="en-US" sz="2900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 [1] "AFFX-MurIL2_at"  </a:t>
            </a:r>
            <a:r>
              <a:rPr lang="en-US" sz="2900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900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"AFFX-MurIL10_at"            </a:t>
            </a:r>
          </a:p>
          <a:p>
            <a:pPr marL="68580" indent="0">
              <a:buNone/>
            </a:pPr>
            <a:r>
              <a:rPr lang="en-US" sz="2900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 [3] "AFFX-MurIL4_at"   </a:t>
            </a:r>
            <a:r>
              <a:rPr lang="en-US" sz="2900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900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"AFFX-</a:t>
            </a:r>
            <a:r>
              <a:rPr lang="en-US" sz="2900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MurFAS_at</a:t>
            </a:r>
            <a:r>
              <a:rPr lang="en-US" sz="2900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" </a:t>
            </a:r>
            <a:endParaRPr lang="en-US" sz="2900" dirty="0" smtClean="0">
              <a:solidFill>
                <a:srgbClr val="0000FF"/>
              </a:solidFill>
              <a:latin typeface="Courier New" pitchFamily="49" charset="0"/>
              <a:cs typeface="Courier New" pitchFamily="49" charset="0"/>
            </a:endParaRPr>
          </a:p>
          <a:p>
            <a:pPr marL="68580" indent="0">
              <a:buNone/>
            </a:pPr>
            <a:r>
              <a:rPr lang="en-US" sz="1800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 …</a:t>
            </a:r>
          </a:p>
          <a:p>
            <a:pPr marL="68580" indent="0">
              <a:buNone/>
            </a:pPr>
            <a:endParaRPr lang="en-US" sz="1800" dirty="0" smtClean="0">
              <a:solidFill>
                <a:srgbClr val="0000FF"/>
              </a:solidFill>
              <a:latin typeface="Courier New" pitchFamily="49" charset="0"/>
              <a:cs typeface="Courier New" pitchFamily="49" charset="0"/>
            </a:endParaRPr>
          </a:p>
          <a:p>
            <a:pPr marL="68580" indent="0">
              <a:buNone/>
            </a:pPr>
            <a:r>
              <a:rPr lang="en-US" sz="29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sz="29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exprs</a:t>
            </a:r>
            <a:r>
              <a:rPr lang="en-US" sz="29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9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sample.ExpressionSet</a:t>
            </a:r>
            <a:r>
              <a:rPr lang="en-US" sz="29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)[1:5,1:5]</a:t>
            </a:r>
          </a:p>
          <a:p>
            <a:pPr marL="68580" indent="0">
              <a:buNone/>
            </a:pPr>
            <a:r>
              <a:rPr lang="en-US" sz="2300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                      A         B        C        D        E</a:t>
            </a:r>
          </a:p>
          <a:p>
            <a:pPr marL="68580" indent="0">
              <a:buNone/>
            </a:pPr>
            <a:r>
              <a:rPr lang="en-US" sz="2300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AFFX-MurIL2_at  192.7420  85.75330 176.7570 135.5750 64.49390</a:t>
            </a:r>
          </a:p>
          <a:p>
            <a:pPr marL="68580" indent="0">
              <a:buNone/>
            </a:pPr>
            <a:r>
              <a:rPr lang="en-US" sz="2300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AFFX-MurIL10_at  97.1370 126.19600  77.9216  93.3713 24.39860</a:t>
            </a:r>
          </a:p>
          <a:p>
            <a:pPr marL="68580" indent="0">
              <a:buNone/>
            </a:pPr>
            <a:r>
              <a:rPr lang="en-US" sz="2300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AFFX-MurIL4_at   45.8192   8.83135  33.0632  28.7072  5.94492</a:t>
            </a:r>
          </a:p>
          <a:p>
            <a:pPr marL="68580" indent="0">
              <a:buNone/>
            </a:pPr>
            <a:r>
              <a:rPr lang="en-US" sz="2300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AFFX-</a:t>
            </a:r>
            <a:r>
              <a:rPr lang="en-US" sz="2300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MurFAS_at</a:t>
            </a:r>
            <a:r>
              <a:rPr lang="en-US" sz="2300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  22.5445   3.60093  14.6883  12.3397 36.86630</a:t>
            </a:r>
          </a:p>
          <a:p>
            <a:pPr marL="68580" indent="0">
              <a:buNone/>
            </a:pPr>
            <a:r>
              <a:rPr lang="en-US" sz="2300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AFFX-BioB-5_at   96.7875  30.43800  46.1271  70.9319 56.17440</a:t>
            </a:r>
          </a:p>
          <a:p>
            <a:pPr marL="68580" indent="0">
              <a:buNone/>
            </a:pPr>
            <a:endParaRPr lang="en-US" sz="2300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607083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801136"/>
          </a:xfrm>
        </p:spPr>
        <p:txBody>
          <a:bodyPr/>
          <a:lstStyle/>
          <a:p>
            <a:r>
              <a:rPr lang="en-US" dirty="0"/>
              <a:t>Visualizing the Data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057400"/>
            <a:ext cx="6777317" cy="3775229"/>
          </a:xfrm>
        </p:spPr>
        <p:txBody>
          <a:bodyPr>
            <a:normAutofit/>
          </a:bodyPr>
          <a:lstStyle/>
          <a:p>
            <a:r>
              <a:rPr lang="en-US" dirty="0"/>
              <a:t>Let’s look at the distribution of gene expression values for all of </a:t>
            </a:r>
            <a:r>
              <a:rPr lang="en-US" dirty="0" smtClean="0"/>
              <a:t>the arrays</a:t>
            </a:r>
            <a:r>
              <a:rPr lang="en-US" dirty="0"/>
              <a:t>.</a:t>
            </a:r>
          </a:p>
          <a:p>
            <a:endParaRPr lang="en-US" dirty="0" smtClean="0"/>
          </a:p>
          <a:p>
            <a:pPr marL="68580" indent="0">
              <a:buNone/>
            </a:pPr>
            <a:r>
              <a:rPr lang="en-US" sz="17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&gt; dim(</a:t>
            </a:r>
            <a:r>
              <a:rPr lang="en-US" sz="17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sample.ExpressionSet</a:t>
            </a:r>
            <a:r>
              <a:rPr lang="en-US" sz="17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68580" indent="0">
              <a:buNone/>
            </a:pPr>
            <a:r>
              <a:rPr lang="en-US" sz="1700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Features  Samples </a:t>
            </a:r>
          </a:p>
          <a:p>
            <a:pPr marL="68580" indent="0">
              <a:buNone/>
            </a:pPr>
            <a:r>
              <a:rPr lang="en-US" sz="1700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    500       </a:t>
            </a:r>
            <a:r>
              <a:rPr lang="en-US" sz="1700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26</a:t>
            </a:r>
          </a:p>
          <a:p>
            <a:pPr marL="68580" indent="0">
              <a:buNone/>
            </a:pPr>
            <a:endParaRPr lang="en-US" sz="1700" dirty="0" smtClean="0">
              <a:solidFill>
                <a:srgbClr val="0000FF"/>
              </a:solidFill>
              <a:latin typeface="Courier New" pitchFamily="49" charset="0"/>
              <a:cs typeface="Courier New" pitchFamily="49" charset="0"/>
            </a:endParaRPr>
          </a:p>
          <a:p>
            <a:pPr marL="68580" indent="0">
              <a:buNone/>
            </a:pPr>
            <a:r>
              <a:rPr lang="en-US" sz="17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sz="17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plot(density(exprs(sample.ExpressionSet)[,</a:t>
            </a:r>
            <a:r>
              <a:rPr lang="en-US" sz="17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1]), xlim=c(0,6000</a:t>
            </a:r>
            <a:r>
              <a:rPr lang="en-US" sz="17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), ylim=c(0</a:t>
            </a:r>
            <a:r>
              <a:rPr lang="en-US" sz="17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, 0.006), main="Sample densities")</a:t>
            </a:r>
          </a:p>
          <a:p>
            <a:pPr marL="6858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293995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801136"/>
          </a:xfrm>
        </p:spPr>
        <p:txBody>
          <a:bodyPr/>
          <a:lstStyle/>
          <a:p>
            <a:r>
              <a:rPr lang="en-US" dirty="0"/>
              <a:t>Visualizing the Data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2057400"/>
            <a:ext cx="4038600" cy="40325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3465289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801136"/>
          </a:xfrm>
        </p:spPr>
        <p:txBody>
          <a:bodyPr/>
          <a:lstStyle/>
          <a:p>
            <a:r>
              <a:rPr lang="en-US" dirty="0"/>
              <a:t>Visualizing the Data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057400"/>
            <a:ext cx="6777317" cy="3775229"/>
          </a:xfrm>
        </p:spPr>
        <p:txBody>
          <a:bodyPr>
            <a:normAutofit/>
          </a:bodyPr>
          <a:lstStyle/>
          <a:p>
            <a:r>
              <a:rPr lang="en-US" dirty="0" smtClean="0"/>
              <a:t>What about the distribution </a:t>
            </a:r>
            <a:r>
              <a:rPr lang="en-US" dirty="0"/>
              <a:t>of </a:t>
            </a:r>
            <a:r>
              <a:rPr lang="en-US" dirty="0" smtClean="0"/>
              <a:t>several gene </a:t>
            </a:r>
            <a:r>
              <a:rPr lang="en-US" dirty="0"/>
              <a:t>expression values for all of </a:t>
            </a:r>
            <a:r>
              <a:rPr lang="en-US" dirty="0" smtClean="0"/>
              <a:t>the arrays</a:t>
            </a:r>
            <a:r>
              <a:rPr lang="en-US" dirty="0"/>
              <a:t>.</a:t>
            </a:r>
          </a:p>
          <a:p>
            <a:endParaRPr lang="en-US" dirty="0" smtClean="0"/>
          </a:p>
          <a:p>
            <a:pPr marL="68580" indent="0">
              <a:buNone/>
            </a:pPr>
            <a:r>
              <a:rPr lang="en-US" sz="17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&gt;plot(density(</a:t>
            </a:r>
            <a:r>
              <a:rPr lang="en-US" sz="17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exprs</a:t>
            </a:r>
            <a:r>
              <a:rPr lang="en-US" sz="17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7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sample.ExpressionSet</a:t>
            </a:r>
            <a:r>
              <a:rPr lang="en-US" sz="17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)[,1]), </a:t>
            </a:r>
            <a:r>
              <a:rPr lang="en-US" sz="17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xlim</a:t>
            </a:r>
            <a:r>
              <a:rPr lang="en-US" sz="17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=c(0,6000), </a:t>
            </a:r>
            <a:r>
              <a:rPr lang="en-US" sz="17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ylim</a:t>
            </a:r>
            <a:r>
              <a:rPr lang="en-US" sz="17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=c(0, 0.006), main="Sample densities")</a:t>
            </a:r>
          </a:p>
          <a:p>
            <a:pPr marL="68580" indent="0">
              <a:buNone/>
            </a:pPr>
            <a:r>
              <a:rPr lang="en-US" sz="17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&gt;for </a:t>
            </a:r>
            <a:r>
              <a:rPr lang="en-US" sz="17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(i in 2:25){</a:t>
            </a:r>
          </a:p>
          <a:p>
            <a:pPr marL="68580" indent="0">
              <a:buNone/>
            </a:pPr>
            <a:r>
              <a:rPr lang="en-US" sz="17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lines(density(</a:t>
            </a:r>
            <a:r>
              <a:rPr lang="en-US" sz="17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exprs</a:t>
            </a:r>
            <a:r>
              <a:rPr lang="en-US" sz="17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7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sample.ExpressionSet</a:t>
            </a:r>
            <a:r>
              <a:rPr lang="en-US" sz="17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)[,i]), col=i) }</a:t>
            </a:r>
          </a:p>
          <a:p>
            <a:pPr marL="6858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427115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801136"/>
          </a:xfrm>
        </p:spPr>
        <p:txBody>
          <a:bodyPr/>
          <a:lstStyle/>
          <a:p>
            <a:r>
              <a:rPr lang="en-US" dirty="0"/>
              <a:t>Visualizing the Data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1905000"/>
            <a:ext cx="4572000" cy="4565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2295934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648736"/>
          </a:xfrm>
        </p:spPr>
        <p:txBody>
          <a:bodyPr>
            <a:normAutofit fontScale="90000"/>
          </a:bodyPr>
          <a:lstStyle/>
          <a:p>
            <a:r>
              <a:rPr lang="en-US" dirty="0"/>
              <a:t>Subsetting the data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905000"/>
            <a:ext cx="6777317" cy="3927629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We can subset our microarray object just like a matrix. </a:t>
            </a:r>
            <a:endParaRPr lang="en-US" dirty="0" smtClean="0"/>
          </a:p>
          <a:p>
            <a:r>
              <a:rPr lang="en-US" dirty="0"/>
              <a:t>I</a:t>
            </a:r>
            <a:r>
              <a:rPr lang="en-US" dirty="0" smtClean="0"/>
              <a:t>n gene array </a:t>
            </a:r>
            <a:r>
              <a:rPr lang="en-US" dirty="0"/>
              <a:t>datasets, samples are columns and features are rows. </a:t>
            </a:r>
            <a:endParaRPr lang="en-US" dirty="0" smtClean="0"/>
          </a:p>
          <a:p>
            <a:r>
              <a:rPr lang="en-US" dirty="0" smtClean="0"/>
              <a:t>Thus </a:t>
            </a:r>
            <a:r>
              <a:rPr lang="en-US" dirty="0"/>
              <a:t>if we </a:t>
            </a:r>
            <a:r>
              <a:rPr lang="en-US" dirty="0" smtClean="0"/>
              <a:t>want to </a:t>
            </a:r>
            <a:r>
              <a:rPr lang="en-US" dirty="0"/>
              <a:t>subset of samples (i.e. things like cases or controls) we want columns.</a:t>
            </a:r>
          </a:p>
          <a:p>
            <a:r>
              <a:rPr lang="en-US" dirty="0"/>
              <a:t>However if we are interested in particular probes, we subset on rows.</a:t>
            </a:r>
          </a:p>
          <a:p>
            <a:endParaRPr lang="en-US" dirty="0" smtClean="0"/>
          </a:p>
          <a:p>
            <a:pPr marL="68580" indent="0">
              <a:buNone/>
            </a:pPr>
            <a:r>
              <a:rPr lang="en-US" sz="19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9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&gt; sample.ExpressionSet$sex </a:t>
            </a:r>
          </a:p>
          <a:p>
            <a:pPr marL="68580" indent="0">
              <a:buNone/>
            </a:pPr>
            <a:r>
              <a:rPr lang="en-US" sz="19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	&gt; subESet</a:t>
            </a:r>
            <a:r>
              <a:rPr lang="en-US" sz="19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&lt;-sample.ExpressionSet[1:10,] </a:t>
            </a:r>
            <a:endParaRPr lang="en-US" sz="1900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68580" indent="0">
              <a:buNone/>
            </a:pPr>
            <a:r>
              <a:rPr lang="en-US" sz="19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	&gt; </a:t>
            </a:r>
            <a:r>
              <a:rPr lang="en-US" sz="19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exprs(sample.ExpressionSet)[1:10</a:t>
            </a:r>
            <a:r>
              <a:rPr lang="en-US" sz="19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,]</a:t>
            </a:r>
          </a:p>
          <a:p>
            <a:pPr marL="68580" indent="0">
              <a:buNone/>
            </a:pPr>
            <a:r>
              <a:rPr lang="en-US" sz="19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9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&gt; exprs(subESet)</a:t>
            </a:r>
            <a:endParaRPr lang="en-US" sz="1900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117610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724936"/>
          </a:xfrm>
        </p:spPr>
        <p:txBody>
          <a:bodyPr/>
          <a:lstStyle/>
          <a:p>
            <a:r>
              <a:rPr lang="en-US" dirty="0"/>
              <a:t>Subsetting the data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828800"/>
            <a:ext cx="6777317" cy="4003829"/>
          </a:xfrm>
        </p:spPr>
        <p:txBody>
          <a:bodyPr>
            <a:normAutofit fontScale="92500"/>
          </a:bodyPr>
          <a:lstStyle/>
          <a:p>
            <a:r>
              <a:rPr lang="en-US" dirty="0"/>
              <a:t>What if we only want to consider females</a:t>
            </a:r>
            <a:r>
              <a:rPr lang="en-US" dirty="0" smtClean="0"/>
              <a:t>?</a:t>
            </a:r>
          </a:p>
          <a:p>
            <a:endParaRPr lang="en-US" dirty="0"/>
          </a:p>
          <a:p>
            <a:pPr marL="68580" indent="0">
              <a:buNone/>
            </a:pPr>
            <a:r>
              <a:rPr lang="en-US" sz="17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sz="17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f.ids&lt;-which(sample.ExpressionSet$sex==”Female”)</a:t>
            </a:r>
          </a:p>
          <a:p>
            <a:pPr marL="68580" indent="0">
              <a:buNone/>
            </a:pPr>
            <a:r>
              <a:rPr lang="en-US" sz="17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sz="17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femalesESet&lt;-sample.ExpressionSet[,f.ids</a:t>
            </a:r>
            <a:r>
              <a:rPr lang="en-US" sz="17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]</a:t>
            </a:r>
          </a:p>
          <a:p>
            <a:pPr marL="68580" indent="0">
              <a:buNone/>
            </a:pPr>
            <a:endParaRPr lang="en-US" dirty="0"/>
          </a:p>
          <a:p>
            <a:r>
              <a:rPr lang="en-US" dirty="0"/>
              <a:t>What if we only want to only AFFX genes? We can use the </a:t>
            </a:r>
            <a:r>
              <a:rPr lang="en-US" dirty="0" smtClean="0"/>
              <a:t>command </a:t>
            </a:r>
            <a:r>
              <a:rPr lang="en-US" dirty="0" smtClean="0">
                <a:solidFill>
                  <a:srgbClr val="00B0F0"/>
                </a:solidFill>
              </a:rPr>
              <a:t>grep</a:t>
            </a:r>
            <a:r>
              <a:rPr lang="en-US" dirty="0" smtClean="0"/>
              <a:t> </a:t>
            </a:r>
            <a:r>
              <a:rPr lang="en-US" dirty="0"/>
              <a:t>in this case</a:t>
            </a:r>
            <a:r>
              <a:rPr lang="en-US" dirty="0" smtClean="0"/>
              <a:t>...</a:t>
            </a:r>
          </a:p>
          <a:p>
            <a:endParaRPr lang="en-US" dirty="0"/>
          </a:p>
          <a:p>
            <a:pPr marL="68580" indent="0">
              <a:buNone/>
            </a:pPr>
            <a:r>
              <a:rPr lang="en-US" sz="17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sz="17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AFFX.ids&lt;-grep(“AFFX”, featureNames(sample.ExpressionSet))</a:t>
            </a:r>
          </a:p>
          <a:p>
            <a:pPr marL="68580" indent="0">
              <a:buNone/>
            </a:pPr>
            <a:r>
              <a:rPr lang="en-US" sz="17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sz="17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AFFX.ESet&lt;-sample.ExpressionSet[AFFX.ids,]</a:t>
            </a:r>
          </a:p>
        </p:txBody>
      </p:sp>
    </p:spTree>
    <p:extLst>
      <p:ext uri="{BB962C8B-B14F-4D97-AF65-F5344CB8AC3E}">
        <p14:creationId xmlns:p14="http://schemas.microsoft.com/office/powerpoint/2010/main" val="104905064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914400"/>
            <a:ext cx="7024744" cy="838200"/>
          </a:xfrm>
        </p:spPr>
        <p:txBody>
          <a:bodyPr/>
          <a:lstStyle/>
          <a:p>
            <a:r>
              <a:rPr lang="en-US" dirty="0"/>
              <a:t>Next Steps?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905000"/>
            <a:ext cx="6777317" cy="3927629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Now we are familiar with the data, we could go the next step and </a:t>
            </a:r>
            <a:r>
              <a:rPr lang="en-US" dirty="0" smtClean="0"/>
              <a:t>do the </a:t>
            </a:r>
            <a:r>
              <a:rPr lang="en-US" dirty="0"/>
              <a:t>analysis...</a:t>
            </a:r>
          </a:p>
          <a:p>
            <a:pPr lvl="1"/>
            <a:r>
              <a:rPr lang="en-US" dirty="0" smtClean="0"/>
              <a:t>Pre-processing</a:t>
            </a:r>
            <a:r>
              <a:rPr lang="en-US" dirty="0"/>
              <a:t>: assess quality of the data, remove any probes we </a:t>
            </a:r>
            <a:r>
              <a:rPr lang="en-US" dirty="0" smtClean="0"/>
              <a:t>know to </a:t>
            </a:r>
            <a:r>
              <a:rPr lang="en-US" dirty="0"/>
              <a:t>be </a:t>
            </a:r>
            <a:r>
              <a:rPr lang="en-US" dirty="0" smtClean="0"/>
              <a:t>non-informative</a:t>
            </a:r>
          </a:p>
          <a:p>
            <a:pPr lvl="1"/>
            <a:r>
              <a:rPr lang="en-US" dirty="0" smtClean="0"/>
              <a:t>Look </a:t>
            </a:r>
            <a:r>
              <a:rPr lang="en-US" dirty="0"/>
              <a:t>for differential expression using a machine learning </a:t>
            </a:r>
            <a:r>
              <a:rPr lang="en-US" dirty="0" smtClean="0"/>
              <a:t>technique</a:t>
            </a:r>
          </a:p>
          <a:p>
            <a:pPr lvl="1"/>
            <a:r>
              <a:rPr lang="en-US" dirty="0" smtClean="0"/>
              <a:t>Annotation</a:t>
            </a:r>
          </a:p>
          <a:p>
            <a:pPr lvl="1"/>
            <a:r>
              <a:rPr lang="en-US" dirty="0" smtClean="0"/>
              <a:t>Gene </a:t>
            </a:r>
            <a:r>
              <a:rPr lang="en-US" dirty="0"/>
              <a:t>set </a:t>
            </a:r>
            <a:r>
              <a:rPr lang="en-US" dirty="0" smtClean="0"/>
              <a:t>enrichment</a:t>
            </a:r>
          </a:p>
          <a:p>
            <a:pPr lvl="1"/>
            <a:r>
              <a:rPr lang="en-US" dirty="0" smtClean="0"/>
              <a:t>...</a:t>
            </a:r>
          </a:p>
          <a:p>
            <a:pPr lvl="1"/>
            <a:endParaRPr lang="en-US" dirty="0"/>
          </a:p>
          <a:p>
            <a:r>
              <a:rPr lang="en-US" dirty="0"/>
              <a:t>Fortunately, B</a:t>
            </a:r>
            <a:r>
              <a:rPr lang="en-US" dirty="0" smtClean="0"/>
              <a:t>ioconductor </a:t>
            </a:r>
            <a:r>
              <a:rPr lang="en-US" dirty="0"/>
              <a:t>provides workflows for many </a:t>
            </a:r>
            <a:r>
              <a:rPr lang="en-US" dirty="0" smtClean="0"/>
              <a:t>common analyses </a:t>
            </a:r>
            <a:r>
              <a:rPr lang="en-US" dirty="0"/>
              <a:t>to help you get started.</a:t>
            </a:r>
          </a:p>
          <a:p>
            <a:pPr marL="68580" indent="0">
              <a:buNone/>
            </a:pPr>
            <a:endParaRPr lang="en-US" dirty="0" smtClean="0"/>
          </a:p>
          <a:p>
            <a:pPr marL="68580" indent="0">
              <a:buNone/>
            </a:pPr>
            <a:r>
              <a:rPr lang="en-US" dirty="0"/>
              <a:t>	</a:t>
            </a:r>
            <a:r>
              <a:rPr lang="en-US" dirty="0" smtClean="0">
                <a:hlinkClick r:id="rId2"/>
              </a:rPr>
              <a:t>http</a:t>
            </a:r>
            <a:r>
              <a:rPr lang="en-US" dirty="0">
                <a:hlinkClick r:id="rId2"/>
              </a:rPr>
              <a:t>://</a:t>
            </a:r>
            <a:r>
              <a:rPr lang="en-US" dirty="0" smtClean="0">
                <a:hlinkClick r:id="rId2"/>
              </a:rPr>
              <a:t>bioconductor.org/help/workflows</a:t>
            </a:r>
            <a:endParaRPr lang="en-US" dirty="0" smtClean="0"/>
          </a:p>
          <a:p>
            <a:pPr marL="6858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08116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Bioconductor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Biological experiments continually generate more data and </a:t>
            </a:r>
            <a:r>
              <a:rPr lang="en-US" dirty="0" smtClean="0"/>
              <a:t>larger datasets</a:t>
            </a:r>
          </a:p>
          <a:p>
            <a:endParaRPr lang="en-US" dirty="0"/>
          </a:p>
          <a:p>
            <a:r>
              <a:rPr lang="en-US" dirty="0"/>
              <a:t>Analysis of large datasets is nearly impossible without statistics </a:t>
            </a:r>
            <a:r>
              <a:rPr lang="en-US" dirty="0" smtClean="0"/>
              <a:t>and bioinformatics</a:t>
            </a:r>
          </a:p>
          <a:p>
            <a:endParaRPr lang="en-US" dirty="0"/>
          </a:p>
          <a:p>
            <a:r>
              <a:rPr lang="en-US" dirty="0"/>
              <a:t>Research groups often re-write the same software with </a:t>
            </a:r>
            <a:r>
              <a:rPr lang="en-US" dirty="0" smtClean="0"/>
              <a:t>slightly different purposes</a:t>
            </a:r>
          </a:p>
          <a:p>
            <a:endParaRPr lang="en-US" dirty="0"/>
          </a:p>
          <a:p>
            <a:r>
              <a:rPr lang="en-US" dirty="0"/>
              <a:t>Bioconductor includes a set of open-source/open-development </a:t>
            </a:r>
            <a:r>
              <a:rPr lang="en-US" dirty="0" smtClean="0"/>
              <a:t>tools that </a:t>
            </a:r>
            <a:r>
              <a:rPr lang="en-US" dirty="0"/>
              <a:t>are employable in a broad number of biomedical research areas</a:t>
            </a:r>
          </a:p>
        </p:txBody>
      </p:sp>
    </p:spTree>
    <p:extLst>
      <p:ext uri="{BB962C8B-B14F-4D97-AF65-F5344CB8AC3E}">
        <p14:creationId xmlns:p14="http://schemas.microsoft.com/office/powerpoint/2010/main" val="168323105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066800"/>
            <a:ext cx="6777317" cy="5181600"/>
          </a:xfrm>
        </p:spPr>
        <p:txBody>
          <a:bodyPr>
            <a:normAutofit/>
          </a:bodyPr>
          <a:lstStyle/>
          <a:p>
            <a:r>
              <a:rPr lang="en-US" dirty="0"/>
              <a:t>Although R has many statistical packages, packages in </a:t>
            </a:r>
            <a:r>
              <a:rPr lang="en-US" dirty="0" smtClean="0"/>
              <a:t>Bioconductor are </a:t>
            </a:r>
            <a:r>
              <a:rPr lang="en-US" dirty="0"/>
              <a:t>designed for bioinformatics type </a:t>
            </a:r>
            <a:r>
              <a:rPr lang="en-US" dirty="0" smtClean="0"/>
              <a:t>problems</a:t>
            </a:r>
          </a:p>
          <a:p>
            <a:endParaRPr lang="en-US" dirty="0"/>
          </a:p>
          <a:p>
            <a:r>
              <a:rPr lang="en-US" dirty="0"/>
              <a:t>We have only touched on one small part of what is </a:t>
            </a:r>
            <a:r>
              <a:rPr lang="en-US" dirty="0" smtClean="0"/>
              <a:t>available</a:t>
            </a:r>
          </a:p>
          <a:p>
            <a:endParaRPr lang="en-US" dirty="0"/>
          </a:p>
          <a:p>
            <a:r>
              <a:rPr lang="en-US" dirty="0"/>
              <a:t>For further help using </a:t>
            </a:r>
            <a:r>
              <a:rPr lang="en-US" dirty="0" smtClean="0"/>
              <a:t>Bioconductor</a:t>
            </a:r>
            <a:endParaRPr lang="en-US" dirty="0"/>
          </a:p>
          <a:p>
            <a:pPr lvl="1"/>
            <a:r>
              <a:rPr lang="en-US" sz="1800" dirty="0" smtClean="0"/>
              <a:t>The </a:t>
            </a:r>
            <a:r>
              <a:rPr lang="en-US" sz="1800" dirty="0"/>
              <a:t>Bioconductor website has workshops from previous years</a:t>
            </a:r>
          </a:p>
          <a:p>
            <a:pPr lvl="1"/>
            <a:r>
              <a:rPr lang="en-US" sz="1800" dirty="0"/>
              <a:t>There is also an annual User’s group meeting</a:t>
            </a:r>
          </a:p>
          <a:p>
            <a:pPr lvl="1"/>
            <a:r>
              <a:rPr lang="en-US" sz="1800" dirty="0"/>
              <a:t>Package vignettes and help files also often contain examples with “</a:t>
            </a:r>
            <a:r>
              <a:rPr lang="en-US" sz="1800" dirty="0" smtClean="0"/>
              <a:t>real” data </a:t>
            </a:r>
            <a:r>
              <a:rPr lang="en-US" sz="1800" dirty="0"/>
              <a:t>so you can work through and </a:t>
            </a:r>
            <a:r>
              <a:rPr lang="en-US" sz="1800" dirty="0" smtClean="0"/>
              <a:t>example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41553712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877336"/>
          </a:xfrm>
        </p:spPr>
        <p:txBody>
          <a:bodyPr/>
          <a:lstStyle/>
          <a:p>
            <a:r>
              <a:rPr lang="en-US" dirty="0" smtClean="0"/>
              <a:t>Bioconductor Project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981200"/>
            <a:ext cx="6777317" cy="411480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The Bioconductor project </a:t>
            </a:r>
            <a:r>
              <a:rPr lang="en-US" dirty="0" smtClean="0"/>
              <a:t>started </a:t>
            </a:r>
            <a:r>
              <a:rPr lang="en-US" dirty="0"/>
              <a:t>in </a:t>
            </a:r>
            <a:r>
              <a:rPr lang="en-US" dirty="0" smtClean="0"/>
              <a:t>2001</a:t>
            </a:r>
          </a:p>
          <a:p>
            <a:pPr lvl="1"/>
            <a:r>
              <a:rPr lang="en-US" dirty="0" smtClean="0"/>
              <a:t>Goal: make it easier </a:t>
            </a:r>
            <a:r>
              <a:rPr lang="en-US" dirty="0"/>
              <a:t>to conduct reproducible consistent analysis of data from </a:t>
            </a:r>
            <a:r>
              <a:rPr lang="en-US" dirty="0" smtClean="0"/>
              <a:t>new high-throughput </a:t>
            </a:r>
            <a:r>
              <a:rPr lang="en-US" dirty="0"/>
              <a:t>biological </a:t>
            </a:r>
            <a:r>
              <a:rPr lang="en-US" dirty="0" smtClean="0"/>
              <a:t>technologies</a:t>
            </a:r>
          </a:p>
          <a:p>
            <a:pPr lvl="1"/>
            <a:endParaRPr lang="en-US" sz="1400" dirty="0"/>
          </a:p>
          <a:p>
            <a:r>
              <a:rPr lang="en-US" dirty="0" smtClean="0"/>
              <a:t>Core </a:t>
            </a:r>
            <a:r>
              <a:rPr lang="en-US" dirty="0"/>
              <a:t>maintainers of the </a:t>
            </a:r>
            <a:r>
              <a:rPr lang="en-US" dirty="0" smtClean="0"/>
              <a:t>Bioconductor </a:t>
            </a:r>
            <a:r>
              <a:rPr lang="en-US" dirty="0"/>
              <a:t>website </a:t>
            </a:r>
            <a:r>
              <a:rPr lang="en-US" dirty="0" smtClean="0"/>
              <a:t>located </a:t>
            </a:r>
            <a:r>
              <a:rPr lang="en-US" dirty="0"/>
              <a:t>at </a:t>
            </a:r>
            <a:r>
              <a:rPr lang="en-US" dirty="0" smtClean="0"/>
              <a:t>Fred Hutchinson </a:t>
            </a:r>
            <a:r>
              <a:rPr lang="en-US" dirty="0"/>
              <a:t>Cancer Research </a:t>
            </a:r>
            <a:r>
              <a:rPr lang="en-US" dirty="0" smtClean="0"/>
              <a:t>Center</a:t>
            </a:r>
          </a:p>
          <a:p>
            <a:endParaRPr lang="en-US" sz="1300" dirty="0"/>
          </a:p>
          <a:p>
            <a:r>
              <a:rPr lang="en-US" dirty="0"/>
              <a:t>Updated version released biannually </a:t>
            </a:r>
            <a:r>
              <a:rPr lang="en-US" dirty="0" smtClean="0"/>
              <a:t>coinciding </a:t>
            </a:r>
            <a:r>
              <a:rPr lang="en-US" dirty="0"/>
              <a:t>with </a:t>
            </a:r>
            <a:r>
              <a:rPr lang="en-US" dirty="0" smtClean="0"/>
              <a:t>the release </a:t>
            </a:r>
            <a:r>
              <a:rPr lang="en-US" dirty="0"/>
              <a:t>of </a:t>
            </a:r>
            <a:r>
              <a:rPr lang="en-US" dirty="0" smtClean="0"/>
              <a:t>R</a:t>
            </a:r>
          </a:p>
          <a:p>
            <a:endParaRPr lang="en-US" sz="1300" dirty="0"/>
          </a:p>
          <a:p>
            <a:r>
              <a:rPr lang="en-US" dirty="0"/>
              <a:t>Like R, there are contributed software packages</a:t>
            </a:r>
          </a:p>
        </p:txBody>
      </p:sp>
    </p:spTree>
    <p:extLst>
      <p:ext uri="{BB962C8B-B14F-4D97-AF65-F5344CB8AC3E}">
        <p14:creationId xmlns:p14="http://schemas.microsoft.com/office/powerpoint/2010/main" val="39170156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027664"/>
            <a:ext cx="7543800" cy="724936"/>
          </a:xfrm>
        </p:spPr>
        <p:txBody>
          <a:bodyPr>
            <a:normAutofit/>
          </a:bodyPr>
          <a:lstStyle/>
          <a:p>
            <a:r>
              <a:rPr lang="en-US" sz="3400" dirty="0"/>
              <a:t>Goals of </a:t>
            </a:r>
            <a:r>
              <a:rPr lang="en-US" sz="3400" dirty="0" smtClean="0"/>
              <a:t>the Bioconductor Project</a:t>
            </a:r>
            <a:endParaRPr lang="en-US" sz="3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057400"/>
            <a:ext cx="6777317" cy="4114800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Provide access to statistical and graphical tools for analysis </a:t>
            </a:r>
            <a:r>
              <a:rPr lang="en-US" dirty="0" smtClean="0"/>
              <a:t>of high-dimensional </a:t>
            </a:r>
            <a:r>
              <a:rPr lang="en-US" dirty="0"/>
              <a:t>biological </a:t>
            </a:r>
            <a:r>
              <a:rPr lang="en-US" dirty="0" smtClean="0"/>
              <a:t>data</a:t>
            </a:r>
          </a:p>
          <a:p>
            <a:pPr lvl="1"/>
            <a:r>
              <a:rPr lang="en-US" dirty="0" smtClean="0"/>
              <a:t>micro-array analysis</a:t>
            </a:r>
          </a:p>
          <a:p>
            <a:pPr lvl="1"/>
            <a:r>
              <a:rPr lang="en-US" dirty="0" smtClean="0"/>
              <a:t>analysis </a:t>
            </a:r>
            <a:r>
              <a:rPr lang="en-US" dirty="0"/>
              <a:t>of </a:t>
            </a:r>
            <a:r>
              <a:rPr lang="en-US" dirty="0" smtClean="0"/>
              <a:t>high-throughput</a:t>
            </a:r>
          </a:p>
          <a:p>
            <a:pPr lvl="1"/>
            <a:endParaRPr lang="en-US" dirty="0"/>
          </a:p>
          <a:p>
            <a:r>
              <a:rPr lang="en-US" dirty="0"/>
              <a:t>Include comprehensive documentation describing and </a:t>
            </a:r>
            <a:r>
              <a:rPr lang="en-US" dirty="0" smtClean="0"/>
              <a:t>providing examples </a:t>
            </a:r>
            <a:r>
              <a:rPr lang="en-US" dirty="0"/>
              <a:t>for </a:t>
            </a:r>
            <a:r>
              <a:rPr lang="en-US" dirty="0" smtClean="0"/>
              <a:t>packages</a:t>
            </a:r>
          </a:p>
          <a:p>
            <a:pPr lvl="1"/>
            <a:r>
              <a:rPr lang="en-US" dirty="0" smtClean="0"/>
              <a:t>Website </a:t>
            </a:r>
            <a:r>
              <a:rPr lang="en-US" dirty="0"/>
              <a:t>provides sample workflows for different types of </a:t>
            </a:r>
            <a:r>
              <a:rPr lang="en-US" dirty="0" smtClean="0"/>
              <a:t>analysis</a:t>
            </a:r>
          </a:p>
          <a:p>
            <a:pPr lvl="1"/>
            <a:r>
              <a:rPr lang="en-US" dirty="0" smtClean="0"/>
              <a:t>Packages </a:t>
            </a:r>
            <a:r>
              <a:rPr lang="en-US" dirty="0"/>
              <a:t>have associated vignettes that provide examples of how </a:t>
            </a:r>
            <a:r>
              <a:rPr lang="en-US" dirty="0" smtClean="0"/>
              <a:t>to use functions</a:t>
            </a:r>
          </a:p>
          <a:p>
            <a:pPr lvl="1"/>
            <a:endParaRPr lang="en-US" dirty="0"/>
          </a:p>
          <a:p>
            <a:r>
              <a:rPr lang="en-US" dirty="0"/>
              <a:t>Have additional tools to work with publically available databases </a:t>
            </a:r>
            <a:r>
              <a:rPr lang="en-US" dirty="0" smtClean="0"/>
              <a:t>and other </a:t>
            </a:r>
            <a:r>
              <a:rPr lang="en-US" dirty="0"/>
              <a:t>meta-data</a:t>
            </a:r>
          </a:p>
        </p:txBody>
      </p:sp>
    </p:spTree>
    <p:extLst>
      <p:ext uri="{BB962C8B-B14F-4D97-AF65-F5344CB8AC3E}">
        <p14:creationId xmlns:p14="http://schemas.microsoft.com/office/powerpoint/2010/main" val="42852351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774573" y="673243"/>
            <a:ext cx="3429000" cy="533400"/>
          </a:xfrm>
          <a:prstGeom prst="roundRect">
            <a:avLst/>
          </a:prstGeom>
          <a:solidFill>
            <a:srgbClr val="FFC000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360190" y="741368"/>
            <a:ext cx="2329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Biological Question</a:t>
            </a:r>
            <a:endParaRPr lang="en-US" dirty="0"/>
          </a:p>
        </p:txBody>
      </p:sp>
      <p:sp>
        <p:nvSpPr>
          <p:cNvPr id="9" name="Rounded Rectangle 8"/>
          <p:cNvSpPr/>
          <p:nvPr/>
        </p:nvSpPr>
        <p:spPr>
          <a:xfrm>
            <a:off x="2790263" y="1407459"/>
            <a:ext cx="34290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ounded Rectangle 9"/>
          <p:cNvSpPr/>
          <p:nvPr/>
        </p:nvSpPr>
        <p:spPr>
          <a:xfrm>
            <a:off x="5182039" y="5197681"/>
            <a:ext cx="1371600" cy="533400"/>
          </a:xfrm>
          <a:prstGeom prst="roundRect">
            <a:avLst/>
          </a:prstGeom>
          <a:solidFill>
            <a:srgbClr val="00B0F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ounded Rectangle 10"/>
          <p:cNvSpPr/>
          <p:nvPr/>
        </p:nvSpPr>
        <p:spPr>
          <a:xfrm>
            <a:off x="2667000" y="5197681"/>
            <a:ext cx="1371600" cy="533400"/>
          </a:xfrm>
          <a:prstGeom prst="roundRect">
            <a:avLst/>
          </a:prstGeom>
          <a:solidFill>
            <a:srgbClr val="00B0F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ounded Rectangle 11"/>
          <p:cNvSpPr/>
          <p:nvPr/>
        </p:nvSpPr>
        <p:spPr>
          <a:xfrm>
            <a:off x="1066800" y="5203088"/>
            <a:ext cx="1371600" cy="533400"/>
          </a:xfrm>
          <a:prstGeom prst="roundRect">
            <a:avLst/>
          </a:prstGeom>
          <a:solidFill>
            <a:srgbClr val="00B0F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ounded Rectangle 13"/>
          <p:cNvSpPr/>
          <p:nvPr/>
        </p:nvSpPr>
        <p:spPr>
          <a:xfrm>
            <a:off x="2801467" y="3703355"/>
            <a:ext cx="3429000" cy="533400"/>
          </a:xfrm>
          <a:prstGeom prst="roundRect">
            <a:avLst/>
          </a:prstGeom>
          <a:solidFill>
            <a:srgbClr val="FF33CC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ounded Rectangle 14"/>
          <p:cNvSpPr/>
          <p:nvPr/>
        </p:nvSpPr>
        <p:spPr>
          <a:xfrm>
            <a:off x="2803711" y="2932382"/>
            <a:ext cx="3429000" cy="533400"/>
          </a:xfrm>
          <a:prstGeom prst="roundRect">
            <a:avLst/>
          </a:prstGeom>
          <a:solidFill>
            <a:srgbClr val="FF33CC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ounded Rectangle 15"/>
          <p:cNvSpPr/>
          <p:nvPr/>
        </p:nvSpPr>
        <p:spPr>
          <a:xfrm>
            <a:off x="2821639" y="5867400"/>
            <a:ext cx="3429000" cy="685800"/>
          </a:xfrm>
          <a:prstGeom prst="roundRect">
            <a:avLst/>
          </a:prstGeom>
          <a:solidFill>
            <a:srgbClr val="FFC000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Rounded Rectangle 16"/>
          <p:cNvSpPr/>
          <p:nvPr/>
        </p:nvSpPr>
        <p:spPr>
          <a:xfrm>
            <a:off x="6723528" y="5197681"/>
            <a:ext cx="1371600" cy="533400"/>
          </a:xfrm>
          <a:prstGeom prst="roundRect">
            <a:avLst/>
          </a:prstGeom>
          <a:solidFill>
            <a:srgbClr val="00B0F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ounded Rectangle 17"/>
          <p:cNvSpPr/>
          <p:nvPr/>
        </p:nvSpPr>
        <p:spPr>
          <a:xfrm>
            <a:off x="6606126" y="3658309"/>
            <a:ext cx="1995377" cy="533400"/>
          </a:xfrm>
          <a:prstGeom prst="roundRect">
            <a:avLst/>
          </a:prstGeom>
          <a:solidFill>
            <a:srgbClr val="FF99FF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ounded Rectangle 12"/>
          <p:cNvSpPr/>
          <p:nvPr/>
        </p:nvSpPr>
        <p:spPr>
          <a:xfrm>
            <a:off x="2810432" y="2173941"/>
            <a:ext cx="3429000" cy="533400"/>
          </a:xfrm>
          <a:prstGeom prst="roundRect">
            <a:avLst/>
          </a:prstGeom>
          <a:solidFill>
            <a:srgbClr val="FFC000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836501" y="2255975"/>
            <a:ext cx="33634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Experiment (e.g. Microarray)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648996" y="2982611"/>
            <a:ext cx="18325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Image analysis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723528" y="3739453"/>
            <a:ext cx="18165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Pre-processing</a:t>
            </a:r>
            <a:endParaRPr lang="en-US" dirty="0"/>
          </a:p>
        </p:txBody>
      </p:sp>
      <p:sp>
        <p:nvSpPr>
          <p:cNvPr id="20" name="Down Arrow 19"/>
          <p:cNvSpPr/>
          <p:nvPr/>
        </p:nvSpPr>
        <p:spPr>
          <a:xfrm>
            <a:off x="4459939" y="1208884"/>
            <a:ext cx="152400" cy="203057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Down Arrow 20"/>
          <p:cNvSpPr/>
          <p:nvPr/>
        </p:nvSpPr>
        <p:spPr>
          <a:xfrm>
            <a:off x="4459939" y="1951603"/>
            <a:ext cx="152400" cy="203057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Down Arrow 21"/>
          <p:cNvSpPr/>
          <p:nvPr/>
        </p:nvSpPr>
        <p:spPr>
          <a:xfrm>
            <a:off x="4459939" y="2729325"/>
            <a:ext cx="152400" cy="203057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Down Arrow 22"/>
          <p:cNvSpPr/>
          <p:nvPr/>
        </p:nvSpPr>
        <p:spPr>
          <a:xfrm>
            <a:off x="4470581" y="5039069"/>
            <a:ext cx="152400" cy="203057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Down Arrow 23"/>
          <p:cNvSpPr/>
          <p:nvPr/>
        </p:nvSpPr>
        <p:spPr>
          <a:xfrm>
            <a:off x="4459939" y="4249493"/>
            <a:ext cx="152400" cy="203057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Down Arrow 24"/>
          <p:cNvSpPr/>
          <p:nvPr/>
        </p:nvSpPr>
        <p:spPr>
          <a:xfrm>
            <a:off x="4448732" y="3473592"/>
            <a:ext cx="152400" cy="203057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Rounded Rectangle 25"/>
          <p:cNvSpPr/>
          <p:nvPr/>
        </p:nvSpPr>
        <p:spPr>
          <a:xfrm>
            <a:off x="2831043" y="4500744"/>
            <a:ext cx="3429000" cy="533400"/>
          </a:xfrm>
          <a:prstGeom prst="roundRect">
            <a:avLst/>
          </a:prstGeom>
          <a:solidFill>
            <a:srgbClr val="FF33CC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Down Arrow 29"/>
          <p:cNvSpPr/>
          <p:nvPr/>
        </p:nvSpPr>
        <p:spPr>
          <a:xfrm>
            <a:off x="4462176" y="5629552"/>
            <a:ext cx="152400" cy="203057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3339617" y="1489493"/>
            <a:ext cx="24513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Experimental Design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3312720" y="3785389"/>
            <a:ext cx="24513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Experimental Design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3689815" y="4582778"/>
            <a:ext cx="17139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Normalization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3339617" y="5903738"/>
            <a:ext cx="256672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Biological verification</a:t>
            </a:r>
          </a:p>
          <a:p>
            <a:pPr algn="ctr"/>
            <a:r>
              <a:rPr lang="en-US" dirty="0"/>
              <a:t> </a:t>
            </a:r>
            <a:r>
              <a:rPr lang="en-US" dirty="0" smtClean="0"/>
              <a:t>and interpretation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1096010" y="5279715"/>
            <a:ext cx="13131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Estimation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2887945" y="5285122"/>
            <a:ext cx="9444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Testing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5222470" y="5281032"/>
            <a:ext cx="12907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Clustering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6753539" y="5279715"/>
            <a:ext cx="13115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Prediction</a:t>
            </a:r>
            <a:endParaRPr lang="en-US" dirty="0"/>
          </a:p>
        </p:txBody>
      </p:sp>
      <p:sp>
        <p:nvSpPr>
          <p:cNvPr id="39" name="Rectangle 38"/>
          <p:cNvSpPr/>
          <p:nvPr/>
        </p:nvSpPr>
        <p:spPr>
          <a:xfrm>
            <a:off x="8299880" y="4500744"/>
            <a:ext cx="319416" cy="1900056"/>
          </a:xfrm>
          <a:prstGeom prst="rect">
            <a:avLst/>
          </a:prstGeom>
          <a:solidFill>
            <a:srgbClr val="66FFFF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41" name="Straight Connector 40"/>
          <p:cNvCxnSpPr>
            <a:endCxn id="39" idx="1"/>
          </p:cNvCxnSpPr>
          <p:nvPr/>
        </p:nvCxnSpPr>
        <p:spPr>
          <a:xfrm>
            <a:off x="8229600" y="5450772"/>
            <a:ext cx="70280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8229599" y="5242126"/>
            <a:ext cx="0" cy="406921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8334019" y="4452550"/>
            <a:ext cx="249555" cy="1996444"/>
          </a:xfrm>
          <a:prstGeom prst="rect">
            <a:avLst/>
          </a:prstGeom>
          <a:noFill/>
        </p:spPr>
        <p:txBody>
          <a:bodyPr vert="wordArtVert" wrap="none" lIns="0" tIns="0" rIns="0" bIns="0" rtlCol="0">
            <a:spAutoFit/>
          </a:bodyPr>
          <a:lstStyle/>
          <a:p>
            <a:r>
              <a:rPr lang="en-US" sz="1400" dirty="0" smtClean="0"/>
              <a:t>Analysis</a:t>
            </a:r>
            <a:endParaRPr lang="en-US" sz="1400" dirty="0"/>
          </a:p>
        </p:txBody>
      </p:sp>
      <p:cxnSp>
        <p:nvCxnSpPr>
          <p:cNvPr id="46" name="Straight Connector 45"/>
          <p:cNvCxnSpPr/>
          <p:nvPr/>
        </p:nvCxnSpPr>
        <p:spPr>
          <a:xfrm>
            <a:off x="6400800" y="2982611"/>
            <a:ext cx="0" cy="1969499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>
            <a:stCxn id="18" idx="1"/>
          </p:cNvCxnSpPr>
          <p:nvPr/>
        </p:nvCxnSpPr>
        <p:spPr>
          <a:xfrm flipH="1">
            <a:off x="6387701" y="3925009"/>
            <a:ext cx="218425" cy="1334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762000" y="939943"/>
            <a:ext cx="0" cy="5270357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>
            <a:endCxn id="2" idx="1"/>
          </p:cNvCxnSpPr>
          <p:nvPr/>
        </p:nvCxnSpPr>
        <p:spPr>
          <a:xfrm>
            <a:off x="762000" y="939943"/>
            <a:ext cx="2012573" cy="0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>
            <a:stCxn id="16" idx="1"/>
          </p:cNvCxnSpPr>
          <p:nvPr/>
        </p:nvCxnSpPr>
        <p:spPr>
          <a:xfrm flipH="1">
            <a:off x="762000" y="6210300"/>
            <a:ext cx="2059639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4125066" y="5039069"/>
            <a:ext cx="90281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…..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591030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Bioconductor website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Lets take a look at the </a:t>
            </a:r>
            <a:r>
              <a:rPr lang="en-US" dirty="0" smtClean="0"/>
              <a:t>website...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		</a:t>
            </a:r>
            <a:r>
              <a:rPr lang="en-US" dirty="0" smtClean="0">
                <a:hlinkClick r:id="rId2"/>
              </a:rPr>
              <a:t>http://bioconductor.org/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9033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Installing Bioconductor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323652"/>
            <a:ext cx="7490908" cy="3508977"/>
          </a:xfrm>
        </p:spPr>
        <p:txBody>
          <a:bodyPr>
            <a:normAutofit/>
          </a:bodyPr>
          <a:lstStyle/>
          <a:p>
            <a:r>
              <a:rPr lang="en-US" dirty="0"/>
              <a:t>All packages available in B</a:t>
            </a:r>
            <a:r>
              <a:rPr lang="en-US" dirty="0" smtClean="0"/>
              <a:t>ioconductor </a:t>
            </a:r>
            <a:r>
              <a:rPr lang="en-US" dirty="0"/>
              <a:t>are run using </a:t>
            </a:r>
            <a:r>
              <a:rPr lang="en-US" dirty="0" smtClean="0"/>
              <a:t>R </a:t>
            </a:r>
          </a:p>
          <a:p>
            <a:endParaRPr lang="en-US" dirty="0" smtClean="0"/>
          </a:p>
          <a:p>
            <a:r>
              <a:rPr lang="en-US" dirty="0" smtClean="0"/>
              <a:t>Bioconductor </a:t>
            </a:r>
            <a:r>
              <a:rPr lang="en-US" dirty="0"/>
              <a:t>must be installed within the R environment prior </a:t>
            </a:r>
            <a:r>
              <a:rPr lang="en-US" dirty="0" smtClean="0"/>
              <a:t>to installing </a:t>
            </a:r>
            <a:r>
              <a:rPr lang="en-US" dirty="0"/>
              <a:t>and using Bioconductor packages</a:t>
            </a:r>
          </a:p>
          <a:p>
            <a:pPr marL="68580" indent="0">
              <a:buNone/>
            </a:pPr>
            <a:r>
              <a:rPr lang="en-US" dirty="0"/>
              <a:t>	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&gt; source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("http://bioconductor.org/biocLite.R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")</a:t>
            </a:r>
          </a:p>
          <a:p>
            <a:pPr marL="68580" indent="0"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	&gt; biocLite()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894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Bioconductor Packages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749 </a:t>
            </a:r>
            <a:r>
              <a:rPr lang="en-US" dirty="0" smtClean="0"/>
              <a:t>packages total (for now</a:t>
            </a:r>
            <a:r>
              <a:rPr lang="en-US" dirty="0" smtClean="0"/>
              <a:t>… there were 610 this time last year)</a:t>
            </a:r>
            <a:endParaRPr lang="en-US" dirty="0" smtClean="0"/>
          </a:p>
          <a:p>
            <a:r>
              <a:rPr lang="en-US" dirty="0" smtClean="0"/>
              <a:t>Biobase </a:t>
            </a:r>
            <a:r>
              <a:rPr lang="en-US" dirty="0"/>
              <a:t>is the base package installed when you install B</a:t>
            </a:r>
            <a:r>
              <a:rPr lang="en-US" dirty="0" smtClean="0"/>
              <a:t>ioconductor</a:t>
            </a:r>
            <a:endParaRPr lang="en-US" dirty="0"/>
          </a:p>
          <a:p>
            <a:r>
              <a:rPr lang="en-US" dirty="0"/>
              <a:t>It includes several key packages (e.g. affy and limma) as well </a:t>
            </a:r>
            <a:r>
              <a:rPr lang="en-US" dirty="0" smtClean="0"/>
              <a:t>as several </a:t>
            </a:r>
            <a:r>
              <a:rPr lang="en-US" dirty="0"/>
              <a:t>sample datasets</a:t>
            </a:r>
          </a:p>
          <a:p>
            <a:pPr marL="68580" indent="0">
              <a:buNone/>
            </a:pPr>
            <a:r>
              <a:rPr lang="en-US" dirty="0" smtClean="0"/>
              <a:t>	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biocLite(“Biobase”)</a:t>
            </a:r>
          </a:p>
          <a:p>
            <a:pPr marL="68580" indent="0"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	&gt; 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library(Biobase)</a:t>
            </a:r>
          </a:p>
        </p:txBody>
      </p:sp>
    </p:spTree>
    <p:extLst>
      <p:ext uri="{BB962C8B-B14F-4D97-AF65-F5344CB8AC3E}">
        <p14:creationId xmlns:p14="http://schemas.microsoft.com/office/powerpoint/2010/main" val="3462076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1018</TotalTime>
  <Words>1412</Words>
  <Application>Microsoft Office PowerPoint</Application>
  <PresentationFormat>On-screen Show (4:3)</PresentationFormat>
  <Paragraphs>257</Paragraphs>
  <Slides>30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Austin</vt:lpstr>
      <vt:lpstr>An Introduction to Bioconductor</vt:lpstr>
      <vt:lpstr>Overview</vt:lpstr>
      <vt:lpstr>Bioconductor</vt:lpstr>
      <vt:lpstr>Bioconductor Project</vt:lpstr>
      <vt:lpstr>Goals of the Bioconductor Project</vt:lpstr>
      <vt:lpstr>PowerPoint Presentation</vt:lpstr>
      <vt:lpstr>Bioconductor website</vt:lpstr>
      <vt:lpstr>Installing Bioconductor</vt:lpstr>
      <vt:lpstr>Bioconductor Packages</vt:lpstr>
      <vt:lpstr>Basic Classes of Packages</vt:lpstr>
      <vt:lpstr>Help Files for Bioconductor Packages</vt:lpstr>
      <vt:lpstr>Package Nuances</vt:lpstr>
      <vt:lpstr>Example Use: Microarray Experiments</vt:lpstr>
      <vt:lpstr>Gene Detection</vt:lpstr>
      <vt:lpstr>Microarray Analysis</vt:lpstr>
      <vt:lpstr>Meta-Data</vt:lpstr>
      <vt:lpstr>Exploring sample.ExpressionSet</vt:lpstr>
      <vt:lpstr>Difference from S3 class object</vt:lpstr>
      <vt:lpstr>S4 Commands</vt:lpstr>
      <vt:lpstr>Accessing and Expression Set</vt:lpstr>
      <vt:lpstr>Exploring sample.ExpressionSet</vt:lpstr>
      <vt:lpstr>Exploring sample.ExpressionSet</vt:lpstr>
      <vt:lpstr>Visualizing the Data</vt:lpstr>
      <vt:lpstr>Visualizing the Data</vt:lpstr>
      <vt:lpstr>Visualizing the Data</vt:lpstr>
      <vt:lpstr>Visualizing the Data</vt:lpstr>
      <vt:lpstr>Subsetting the data</vt:lpstr>
      <vt:lpstr>Subsetting the data</vt:lpstr>
      <vt:lpstr>Next Steps?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 Introduction to Bioconductor</dc:title>
  <dc:creator>Bethany Wolf</dc:creator>
  <cp:lastModifiedBy>Bethany Wolf</cp:lastModifiedBy>
  <cp:revision>16</cp:revision>
  <cp:lastPrinted>2014-04-08T21:33:17Z</cp:lastPrinted>
  <dcterms:created xsi:type="dcterms:W3CDTF">2013-04-04T13:20:09Z</dcterms:created>
  <dcterms:modified xsi:type="dcterms:W3CDTF">2014-04-09T11:47:08Z</dcterms:modified>
</cp:coreProperties>
</file>