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notesMasterIdLst>
    <p:notesMasterId r:id="rId43"/>
  </p:notesMasterIdLst>
  <p:sldIdLst>
    <p:sldId id="256" r:id="rId2"/>
    <p:sldId id="314" r:id="rId3"/>
    <p:sldId id="329" r:id="rId4"/>
    <p:sldId id="263" r:id="rId5"/>
    <p:sldId id="268" r:id="rId6"/>
    <p:sldId id="269" r:id="rId7"/>
    <p:sldId id="267" r:id="rId8"/>
    <p:sldId id="319" r:id="rId9"/>
    <p:sldId id="333" r:id="rId10"/>
    <p:sldId id="272" r:id="rId11"/>
    <p:sldId id="273" r:id="rId12"/>
    <p:sldId id="336" r:id="rId13"/>
    <p:sldId id="275" r:id="rId14"/>
    <p:sldId id="276" r:id="rId15"/>
    <p:sldId id="335" r:id="rId16"/>
    <p:sldId id="280" r:id="rId17"/>
    <p:sldId id="282" r:id="rId18"/>
    <p:sldId id="283" r:id="rId19"/>
    <p:sldId id="332" r:id="rId20"/>
    <p:sldId id="285" r:id="rId21"/>
    <p:sldId id="286" r:id="rId22"/>
    <p:sldId id="287" r:id="rId23"/>
    <p:sldId id="315" r:id="rId24"/>
    <p:sldId id="289" r:id="rId25"/>
    <p:sldId id="290" r:id="rId26"/>
    <p:sldId id="288" r:id="rId27"/>
    <p:sldId id="296" r:id="rId28"/>
    <p:sldId id="297" r:id="rId29"/>
    <p:sldId id="298" r:id="rId30"/>
    <p:sldId id="301" r:id="rId31"/>
    <p:sldId id="302" r:id="rId32"/>
    <p:sldId id="303" r:id="rId33"/>
    <p:sldId id="304" r:id="rId34"/>
    <p:sldId id="305" r:id="rId35"/>
    <p:sldId id="306" r:id="rId36"/>
    <p:sldId id="310" r:id="rId37"/>
    <p:sldId id="322" r:id="rId38"/>
    <p:sldId id="325" r:id="rId39"/>
    <p:sldId id="326" r:id="rId40"/>
    <p:sldId id="323" r:id="rId41"/>
    <p:sldId id="324" r:id="rId4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69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35" autoAdjust="0"/>
    <p:restoredTop sz="81528" autoAdjust="0"/>
  </p:normalViewPr>
  <p:slideViewPr>
    <p:cSldViewPr>
      <p:cViewPr>
        <p:scale>
          <a:sx n="60" d="100"/>
          <a:sy n="60" d="100"/>
        </p:scale>
        <p:origin x="-92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40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48E2580-7E2F-4017-92A8-5F3D90B30C1B}" type="datetimeFigureOut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EA2943C-8554-43FF-B3CC-F59D4B692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455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do you guys like r?</a:t>
            </a:r>
          </a:p>
          <a:p>
            <a:r>
              <a:rPr lang="en-US" dirty="0" smtClean="0"/>
              <a:t>In today’s lecture, we will</a:t>
            </a:r>
            <a:r>
              <a:rPr lang="en-US" baseline="0" dirty="0" smtClean="0"/>
              <a:t> learn some regression commands in r.</a:t>
            </a:r>
          </a:p>
          <a:p>
            <a:r>
              <a:rPr lang="en-US" baseline="0" dirty="0" smtClean="0"/>
              <a:t>We will also learn how to check regression </a:t>
            </a:r>
            <a:r>
              <a:rPr lang="en-US" baseline="0" dirty="0" err="1" smtClean="0"/>
              <a:t>diagnositcs</a:t>
            </a:r>
            <a:r>
              <a:rPr lang="en-US" baseline="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A2943C-8554-43FF-B3CC-F59D4B692F4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428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In order to check the normal assumption, we can create a histogram of residuals, see if it is </a:t>
            </a:r>
            <a:r>
              <a:rPr lang="en-US" baseline="0" dirty="0" err="1" smtClean="0"/>
              <a:t>semmetric</a:t>
            </a:r>
            <a:r>
              <a:rPr lang="en-US" baseline="0" dirty="0" smtClean="0"/>
              <a:t>, looks normal</a:t>
            </a:r>
          </a:p>
          <a:p>
            <a:r>
              <a:rPr lang="en-US" baseline="0" dirty="0" smtClean="0"/>
              <a:t>If you have more data, histogram looks more </a:t>
            </a:r>
            <a:r>
              <a:rPr lang="en-US" baseline="0" dirty="0" err="1" smtClean="0"/>
              <a:t>semmetric</a:t>
            </a:r>
            <a:r>
              <a:rPr lang="en-US" baseline="0" dirty="0" smtClean="0"/>
              <a:t>. </a:t>
            </a:r>
          </a:p>
          <a:p>
            <a:r>
              <a:rPr lang="en-US" baseline="0" dirty="0" smtClean="0"/>
              <a:t>to check the assumption of </a:t>
            </a:r>
            <a:r>
              <a:rPr lang="en-US" sz="1200" dirty="0" smtClean="0">
                <a:latin typeface="Tw Cen MT" pitchFamily="34" charset="0"/>
              </a:rPr>
              <a:t>Homoscedasticity,</a:t>
            </a:r>
            <a:r>
              <a:rPr lang="en-US" baseline="0" dirty="0" smtClean="0"/>
              <a:t> we can plot residuals as a function of age and fitted values, if there is no patterns in these plots, we </a:t>
            </a:r>
          </a:p>
          <a:p>
            <a:r>
              <a:rPr lang="en-US" baseline="0" dirty="0" smtClean="0"/>
              <a:t>Are ok with the </a:t>
            </a:r>
            <a:r>
              <a:rPr lang="en-US" baseline="0" dirty="0" err="1" smtClean="0"/>
              <a:t>assumpion</a:t>
            </a:r>
            <a:r>
              <a:rPr lang="en-US" baseline="0" dirty="0" smtClean="0"/>
              <a:t> on variance</a:t>
            </a:r>
          </a:p>
          <a:p>
            <a:r>
              <a:rPr lang="en-US" baseline="0" dirty="0" smtClean="0"/>
              <a:t>The points on the last graph is close to the 1to1 line, It appears to be a good fit.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A2943C-8554-43FF-B3CC-F59D4B692F4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819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 we can use built</a:t>
            </a:r>
            <a:r>
              <a:rPr lang="en-US" baseline="0" dirty="0" smtClean="0"/>
              <a:t> in </a:t>
            </a:r>
            <a:r>
              <a:rPr lang="en-US" baseline="0" dirty="0" err="1" smtClean="0"/>
              <a:t>diagnostics.Red</a:t>
            </a:r>
            <a:r>
              <a:rPr lang="en-US" baseline="0" dirty="0" smtClean="0"/>
              <a:t> line is a fitted smooth curve </a:t>
            </a:r>
          </a:p>
          <a:p>
            <a:r>
              <a:rPr lang="en-US" baseline="0" dirty="0" smtClean="0"/>
              <a:t>Leverage measures the distance from </a:t>
            </a:r>
            <a:r>
              <a:rPr lang="en-US" baseline="0" dirty="0" err="1" smtClean="0"/>
              <a:t>xbar</a:t>
            </a:r>
            <a:r>
              <a:rPr lang="en-US" baseline="0" dirty="0" smtClean="0"/>
              <a:t> to observation xi,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 smtClean="0"/>
              <a:t>Cook’s D Measures effect of deleting an observation. It is determined by leverage and residual. 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A2943C-8554-43FF-B3CC-F59D4B692F4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987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 lets look at </a:t>
            </a:r>
            <a:r>
              <a:rPr lang="en-US" dirty="0" err="1" smtClean="0"/>
              <a:t>glm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A2943C-8554-43FF-B3CC-F59D4B692F4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397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</a:t>
            </a:r>
            <a:r>
              <a:rPr lang="en-US" baseline="0" dirty="0" smtClean="0"/>
              <a:t> is just a list of distributions you might use in the family statement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A2943C-8554-43FF-B3CC-F59D4B692F4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4194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 One reason I love r is you can get all the pieces you want!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dirty="0" smtClean="0"/>
              <a:t>LRT=</a:t>
            </a:r>
            <a:r>
              <a:rPr lang="en-US" sz="1600" dirty="0" err="1" smtClean="0"/>
              <a:t>glm.linear$null.deviance-glm.linear$deviance</a:t>
            </a:r>
            <a:endParaRPr lang="en-US" sz="16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1600" dirty="0" err="1" smtClean="0"/>
              <a:t>pval</a:t>
            </a:r>
            <a:r>
              <a:rPr lang="en-US" sz="1600" dirty="0" smtClean="0"/>
              <a:t>=format(1-pchisq(LRT,1),scientific = TRUE)</a:t>
            </a:r>
          </a:p>
          <a:p>
            <a:pPr eaLnBrk="1" hangingPunct="1">
              <a:buFont typeface="Wingdings" pitchFamily="2" charset="2"/>
              <a:buNone/>
            </a:pPr>
            <a:endParaRPr lang="en-US" sz="1600" dirty="0" smtClean="0"/>
          </a:p>
          <a:p>
            <a:pPr eaLnBrk="1" hangingPunct="1">
              <a:buFont typeface="Wingdings" pitchFamily="2" charset="2"/>
              <a:buNone/>
            </a:pPr>
            <a:endParaRPr lang="en-US" sz="1600" dirty="0" smtClean="0"/>
          </a:p>
          <a:p>
            <a:pPr eaLnBrk="1" hangingPunct="1">
              <a:buFont typeface="Wingdings" pitchFamily="2" charset="2"/>
              <a:buNone/>
            </a:pPr>
            <a:endParaRPr lang="en-US" sz="16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A2943C-8554-43FF-B3CC-F59D4B692F4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483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Histogram of residuals and plot of residuals to check for homoscedasticity. Can also check for outliers this way.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A2943C-8554-43FF-B3CC-F59D4B692F4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557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Before</a:t>
            </a:r>
            <a:r>
              <a:rPr lang="en-US" baseline="0" dirty="0" smtClean="0"/>
              <a:t> sending results to your clinical </a:t>
            </a:r>
            <a:r>
              <a:rPr lang="en-US" baseline="0" dirty="0" err="1" smtClean="0"/>
              <a:t>colligues</a:t>
            </a:r>
            <a:r>
              <a:rPr lang="en-US" baseline="0" dirty="0" smtClean="0"/>
              <a:t>, you need to check regression assumptions.</a:t>
            </a:r>
          </a:p>
          <a:p>
            <a:r>
              <a:rPr lang="en-US" baseline="0" dirty="0" smtClean="0"/>
              <a:t>CAR Package have advanced diagnostics. Let’s try it!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A2943C-8554-43FF-B3CC-F59D4B692F4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9165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</a:t>
            </a:r>
            <a:r>
              <a:rPr lang="en-US" baseline="0" dirty="0" smtClean="0"/>
              <a:t> real life, when we do regression, there might be 10 or 20 predictors you have to consider. Some of them might be correlated.</a:t>
            </a:r>
          </a:p>
          <a:p>
            <a:r>
              <a:rPr lang="en-US" baseline="0" dirty="0" smtClean="0"/>
              <a:t>Have </a:t>
            </a:r>
            <a:r>
              <a:rPr lang="en-US" baseline="0" dirty="0" err="1" smtClean="0"/>
              <a:t>multicolinearity</a:t>
            </a:r>
            <a:r>
              <a:rPr lang="en-US" baseline="0" dirty="0" smtClean="0"/>
              <a:t> can make your model unstable.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A2943C-8554-43FF-B3CC-F59D4B692F4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203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Bonferroni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adjustment multiplies the usual two-sided p-value by the number of observations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A2943C-8554-43FF-B3CC-F59D4B692F4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563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can also check</a:t>
            </a:r>
            <a:r>
              <a:rPr lang="en-US" baseline="0" dirty="0" smtClean="0"/>
              <a:t> normality of </a:t>
            </a:r>
            <a:r>
              <a:rPr lang="en-US" dirty="0" smtClean="0"/>
              <a:t> studentized residuals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First we create a histogram of studentized residuals then we add a normal density curve to the histogram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A2943C-8554-43FF-B3CC-F59D4B692F4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498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is a motivating example. </a:t>
            </a:r>
          </a:p>
          <a:p>
            <a:r>
              <a:rPr lang="en-US" dirty="0" smtClean="0"/>
              <a:t>We have</a:t>
            </a:r>
            <a:r>
              <a:rPr lang="en-US" baseline="0" dirty="0" smtClean="0"/>
              <a:t> two variables, age and height. </a:t>
            </a:r>
          </a:p>
          <a:p>
            <a:r>
              <a:rPr lang="en-US" baseline="0" dirty="0" smtClean="0"/>
              <a:t>We want to know if there is a linear relationship between age and height. At this moment, everyone know linear regression is the right</a:t>
            </a:r>
          </a:p>
          <a:p>
            <a:r>
              <a:rPr lang="en-US" baseline="0" dirty="0" smtClean="0"/>
              <a:t>Technique we should use to address this question.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A2943C-8554-43FF-B3CC-F59D4B692F4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956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 is nice</a:t>
            </a:r>
            <a:r>
              <a:rPr lang="en-US" baseline="0" dirty="0" smtClean="0"/>
              <a:t> to have a test on constant variance assumption!</a:t>
            </a:r>
          </a:p>
          <a:p>
            <a:r>
              <a:rPr lang="en-US" baseline="0" dirty="0" smtClean="0"/>
              <a:t>VIF&gt;10, clear indicator of </a:t>
            </a:r>
            <a:r>
              <a:rPr lang="en-US" baseline="0" dirty="0" err="1" smtClean="0"/>
              <a:t>multcolinearity</a:t>
            </a:r>
            <a:endParaRPr lang="en-US" baseline="0" dirty="0" smtClean="0"/>
          </a:p>
          <a:p>
            <a:r>
              <a:rPr lang="en-US" baseline="0" dirty="0" smtClean="0"/>
              <a:t>VIT&gt;5, WORRY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A2943C-8554-43FF-B3CC-F59D4B692F4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2865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real life, we don’t always have continuous</a:t>
            </a:r>
            <a:r>
              <a:rPr lang="en-US" baseline="0" dirty="0" smtClean="0"/>
              <a:t> data. Sometimes, we can encounter counts data.</a:t>
            </a:r>
            <a:endParaRPr lang="en-US" dirty="0" smtClean="0"/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Poisson regression is often used for modeling count data.</a:t>
            </a:r>
          </a:p>
          <a:p>
            <a:r>
              <a:rPr lang="en-US" dirty="0" smtClean="0"/>
              <a:t>The</a:t>
            </a:r>
            <a:r>
              <a:rPr lang="en-US" baseline="0" dirty="0" smtClean="0"/>
              <a:t> link function for </a:t>
            </a:r>
            <a:r>
              <a:rPr lang="en-US" baseline="0" dirty="0" err="1" smtClean="0"/>
              <a:t>posission</a:t>
            </a:r>
            <a:r>
              <a:rPr lang="en-US" baseline="0" dirty="0" smtClean="0"/>
              <a:t> is log. </a:t>
            </a:r>
          </a:p>
          <a:p>
            <a:r>
              <a:rPr lang="en-US" baseline="0" dirty="0" smtClean="0"/>
              <a:t>Remember in </a:t>
            </a:r>
            <a:r>
              <a:rPr lang="en-US" baseline="0" dirty="0" err="1" smtClean="0"/>
              <a:t>posisson</a:t>
            </a:r>
            <a:r>
              <a:rPr lang="en-US" baseline="0" dirty="0" smtClean="0"/>
              <a:t> regression, </a:t>
            </a:r>
            <a:r>
              <a:rPr lang="en-US" baseline="0" dirty="0" err="1" smtClean="0"/>
              <a:t>lamda</a:t>
            </a:r>
            <a:r>
              <a:rPr lang="en-US" baseline="0" dirty="0" smtClean="0"/>
              <a:t> is the mean of counts, the variance equals to the mean. The dispersion parameter is 1. </a:t>
            </a:r>
          </a:p>
          <a:p>
            <a:r>
              <a:rPr lang="en-US" baseline="0" dirty="0" smtClean="0"/>
              <a:t>But the assumption is not always met, if the variance is much larger than the mean, we will have </a:t>
            </a:r>
            <a:r>
              <a:rPr lang="en-US" baseline="0" dirty="0" err="1" smtClean="0"/>
              <a:t>overdispersion</a:t>
            </a:r>
            <a:r>
              <a:rPr lang="en-US" baseline="0" dirty="0" smtClean="0"/>
              <a:t>. </a:t>
            </a:r>
          </a:p>
          <a:p>
            <a:r>
              <a:rPr lang="en-US" baseline="0" dirty="0" smtClean="0"/>
              <a:t>What is the consequence of </a:t>
            </a:r>
            <a:r>
              <a:rPr lang="en-US" baseline="0" dirty="0" err="1" smtClean="0"/>
              <a:t>overdispersion</a:t>
            </a:r>
            <a:r>
              <a:rPr lang="en-US" baseline="0" dirty="0" smtClean="0"/>
              <a:t>? Underestimate variance, type 1 error increase.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you have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overdispersion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(see if residual deviance is much larger than degrees of freedom), you may want to use 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quasipoisson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()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instead of 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poisson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()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quasipossion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the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overdispersion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parameter is estimated from the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A2943C-8554-43FF-B3CC-F59D4B692F4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41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Patients</a:t>
            </a:r>
            <a:r>
              <a:rPr lang="en-US" baseline="0" dirty="0" smtClean="0"/>
              <a:t> were given two drugs, drug a vs drug l, then the number of </a:t>
            </a:r>
            <a:r>
              <a:rPr lang="en-US" baseline="0" dirty="0" err="1" smtClean="0"/>
              <a:t>rbc</a:t>
            </a:r>
            <a:r>
              <a:rPr lang="en-US" baseline="0" dirty="0" smtClean="0"/>
              <a:t> administered are counted. </a:t>
            </a:r>
          </a:p>
          <a:p>
            <a:r>
              <a:rPr lang="en-US" baseline="0" dirty="0" smtClean="0"/>
              <a:t>We want to see which drug is effective in reducing the number of </a:t>
            </a:r>
            <a:r>
              <a:rPr lang="en-US" baseline="0" dirty="0" err="1" smtClean="0"/>
              <a:t>rbc</a:t>
            </a:r>
            <a:r>
              <a:rPr lang="en-US" baseline="0" dirty="0" smtClean="0"/>
              <a:t> administered.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A2943C-8554-43FF-B3CC-F59D4B692F4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484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two-component mixture model.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0s cannot be explained by a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possion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model is modeled by a logistic regression.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A2943C-8554-43FF-B3CC-F59D4B692F4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4583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Phi is the</a:t>
            </a:r>
            <a:r>
              <a:rPr lang="en-US" baseline="0" dirty="0" smtClean="0"/>
              <a:t> parameter for the binary process, </a:t>
            </a:r>
            <a:r>
              <a:rPr lang="en-US" baseline="0" dirty="0" err="1" smtClean="0"/>
              <a:t>lamda</a:t>
            </a:r>
            <a:r>
              <a:rPr lang="en-US" baseline="0" dirty="0" smtClean="0"/>
              <a:t> is the mean of counts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A2943C-8554-43FF-B3CC-F59D4B692F4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65075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Odd ratio </a:t>
            </a:r>
          </a:p>
          <a:p>
            <a:r>
              <a:rPr lang="en-US" dirty="0" smtClean="0"/>
              <a:t>Risk ratio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A2943C-8554-43FF-B3CC-F59D4B692F4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972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155E6F25-E135-427A-8CD4-3131F3B3B2FD}" type="slidenum">
              <a:rPr lang="en-US" sz="1200">
                <a:latin typeface="+mn-lt"/>
              </a:rPr>
              <a:pPr algn="r">
                <a:defRPr/>
              </a:pPr>
              <a:t>3</a:t>
            </a:fld>
            <a:endParaRPr lang="en-US" sz="1200">
              <a:latin typeface="+mn-lt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RECALL, Simple linear regression describes the  </a:t>
            </a:r>
            <a:r>
              <a:rPr lang="en-US" sz="1200" u="sng" dirty="0" smtClean="0"/>
              <a:t>linear</a:t>
            </a:r>
            <a:r>
              <a:rPr lang="en-US" sz="1200" dirty="0" smtClean="0"/>
              <a:t> relationship  between x, the predictor variable, and y,</a:t>
            </a:r>
            <a:r>
              <a:rPr lang="en-US" sz="1200" baseline="0" dirty="0" smtClean="0"/>
              <a:t> the</a:t>
            </a:r>
            <a:r>
              <a:rPr lang="en-US" sz="1200" dirty="0" smtClean="0"/>
              <a:t> response variable.</a:t>
            </a:r>
            <a:r>
              <a:rPr lang="en-US" sz="1200" baseline="0" dirty="0" smtClean="0"/>
              <a:t>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b0 is intercept, b1 is slope, </a:t>
            </a:r>
            <a:r>
              <a:rPr lang="en-US" sz="1200" baseline="0" dirty="0" smtClean="0"/>
              <a:t>epsilon is the error term. </a:t>
            </a:r>
            <a:endParaRPr lang="en-US" sz="120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If we assume height is the response variable, age is the predictor variable, then we can regress height on age.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/>
              <a:t>Luckily, r finds beta coefficients </a:t>
            </a:r>
            <a:r>
              <a:rPr lang="en-US" sz="1200" baseline="0" dirty="0" err="1" smtClean="0"/>
              <a:t>aotomatically</a:t>
            </a:r>
            <a:r>
              <a:rPr lang="en-US" sz="1200" baseline="0" dirty="0" smtClean="0"/>
              <a:t> for us!</a:t>
            </a:r>
            <a:endParaRPr lang="en-US" sz="1200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Use lm, or </a:t>
            </a:r>
            <a:r>
              <a:rPr lang="en-US" dirty="0" err="1" smtClean="0"/>
              <a:t>glm</a:t>
            </a:r>
            <a:r>
              <a:rPr lang="en-US" dirty="0" smtClean="0"/>
              <a:t> based on the generalized linear model.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A2943C-8554-43FF-B3CC-F59D4B692F4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095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Let’s look at the</a:t>
            </a:r>
            <a:r>
              <a:rPr lang="en-US" baseline="0" dirty="0" smtClean="0"/>
              <a:t> function lm at first. You might have played with some r functions so far. </a:t>
            </a:r>
          </a:p>
          <a:p>
            <a:r>
              <a:rPr lang="en-US" baseline="0" dirty="0" smtClean="0"/>
              <a:t>For the lm function, formula specifies who is the response variable, who are predictors. For our example, we write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height~age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, </a:t>
            </a:r>
          </a:p>
          <a:p>
            <a:r>
              <a:rPr lang="en-US" sz="1200" baseline="0" dirty="0" smtClean="0">
                <a:latin typeface="Courier New" pitchFamily="49" charset="0"/>
                <a:cs typeface="Courier New" pitchFamily="49" charset="0"/>
              </a:rPr>
              <a:t>If you want a intercept only model, just use height </a:t>
            </a:r>
            <a:r>
              <a:rPr lang="en-US" sz="1200" baseline="0" dirty="0" err="1" smtClean="0">
                <a:latin typeface="Courier New" pitchFamily="49" charset="0"/>
                <a:cs typeface="Courier New" pitchFamily="49" charset="0"/>
              </a:rPr>
              <a:t>matilda</a:t>
            </a:r>
            <a:r>
              <a:rPr lang="en-US" sz="1200" baseline="0" dirty="0" smtClean="0">
                <a:latin typeface="Courier New" pitchFamily="49" charset="0"/>
                <a:cs typeface="Courier New" pitchFamily="49" charset="0"/>
              </a:rPr>
              <a:t> 1.</a:t>
            </a:r>
          </a:p>
          <a:p>
            <a:r>
              <a:rPr lang="en-US" sz="1200" baseline="0" dirty="0" smtClean="0">
                <a:latin typeface="Courier New" pitchFamily="49" charset="0"/>
                <a:cs typeface="Courier New" pitchFamily="49" charset="0"/>
              </a:rPr>
              <a:t>Data is the data you want to work with, it is typically a data frame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Courier New" pitchFamily="49" charset="0"/>
                <a:cs typeface="Courier New" pitchFamily="49" charset="0"/>
              </a:rPr>
              <a:t>Subset: only use a subset of observations</a:t>
            </a:r>
          </a:p>
          <a:p>
            <a:endParaRPr lang="en-US" sz="1200" baseline="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aseline="0" dirty="0" smtClean="0">
                <a:latin typeface="Courier New" pitchFamily="49" charset="0"/>
                <a:cs typeface="Courier New" pitchFamily="49" charset="0"/>
              </a:rPr>
              <a:t>For more information on how to use lm, visit…..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A2943C-8554-43FF-B3CC-F59D4B692F4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704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anova</a:t>
            </a:r>
            <a:r>
              <a:rPr lang="en-US" dirty="0" smtClean="0"/>
              <a:t>(reg1) </a:t>
            </a:r>
          </a:p>
          <a:p>
            <a:r>
              <a:rPr lang="en-US" dirty="0" smtClean="0"/>
              <a:t>summary(reg1)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A2943C-8554-43FF-B3CC-F59D4B692F4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1588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Create age vector</a:t>
            </a:r>
            <a:r>
              <a:rPr lang="en-US" baseline="0" dirty="0" smtClean="0"/>
              <a:t> and height vector.</a:t>
            </a:r>
          </a:p>
          <a:p>
            <a:r>
              <a:rPr lang="en-US" baseline="0" dirty="0" err="1" smtClean="0"/>
              <a:t>Cbind</a:t>
            </a:r>
            <a:r>
              <a:rPr lang="en-US" baseline="0" dirty="0" smtClean="0"/>
              <a:t> combine age and height column into a matrix</a:t>
            </a:r>
          </a:p>
          <a:p>
            <a:r>
              <a:rPr lang="en-US" baseline="0" dirty="0" err="1" smtClean="0"/>
              <a:t>As.data.frame</a:t>
            </a:r>
            <a:r>
              <a:rPr lang="en-US" baseline="0" dirty="0" smtClean="0"/>
              <a:t> force the matrix to be a </a:t>
            </a:r>
            <a:r>
              <a:rPr lang="en-US" baseline="0" dirty="0" err="1" smtClean="0"/>
              <a:t>dataframe</a:t>
            </a:r>
            <a:r>
              <a:rPr lang="en-US" baseline="0" dirty="0" smtClean="0"/>
              <a:t>, r likes data frame!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frame 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used for storing data tables. It is a list of vectors of equal length.</a:t>
            </a: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</a:pPr>
            <a:r>
              <a:rPr lang="en-US" dirty="0" smtClean="0">
                <a:latin typeface="Tw Cen MT" pitchFamily="34" charset="0"/>
              </a:rPr>
              <a:t>#</a:t>
            </a:r>
            <a:r>
              <a:rPr lang="en-US" i="1" dirty="0" smtClean="0">
                <a:latin typeface="Tw Cen MT" pitchFamily="34" charset="0"/>
              </a:rPr>
              <a:t>summary</a:t>
            </a:r>
            <a:r>
              <a:rPr lang="en-US" dirty="0" smtClean="0">
                <a:latin typeface="Tw Cen MT" pitchFamily="34" charset="0"/>
              </a:rPr>
              <a:t> function will summarize the results of reg1.</a:t>
            </a: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</a:pPr>
            <a:r>
              <a:rPr lang="en-US" dirty="0" smtClean="0">
                <a:latin typeface="Tw Cen MT" pitchFamily="34" charset="0"/>
              </a:rPr>
              <a:t>#names(reg1) will tell you the variable names</a:t>
            </a:r>
            <a:r>
              <a:rPr lang="en-US" baseline="0" dirty="0" smtClean="0">
                <a:latin typeface="Tw Cen MT" pitchFamily="34" charset="0"/>
              </a:rPr>
              <a:t> </a:t>
            </a:r>
            <a:r>
              <a:rPr lang="en-US" dirty="0" smtClean="0">
                <a:latin typeface="Tw Cen MT" pitchFamily="34" charset="0"/>
              </a:rPr>
              <a:t> returned from the r function. </a:t>
            </a: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</a:pPr>
            <a:r>
              <a:rPr lang="en-US" dirty="0" smtClean="0">
                <a:latin typeface="Tw Cen MT" pitchFamily="34" charset="0"/>
              </a:rPr>
              <a:t>If you want</a:t>
            </a:r>
            <a:r>
              <a:rPr lang="en-US" baseline="0" dirty="0" smtClean="0">
                <a:latin typeface="Tw Cen MT" pitchFamily="34" charset="0"/>
              </a:rPr>
              <a:t> to see the coefficients, just use  reg1$coefficients</a:t>
            </a: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</a:pPr>
            <a:endParaRPr lang="en-US" dirty="0" smtClean="0">
              <a:latin typeface="Tw Cen MT" pitchFamily="34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</a:pPr>
            <a:endParaRPr lang="en-US" dirty="0" smtClean="0">
              <a:latin typeface="Tw Cen MT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A2943C-8554-43FF-B3CC-F59D4B692F4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82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Remember, there are four assumptions</a:t>
            </a:r>
            <a:r>
              <a:rPr lang="en-US" baseline="0" dirty="0" smtClean="0"/>
              <a:t> for linear regression. Before reporting the results, we first need to check these assumptions.</a:t>
            </a:r>
          </a:p>
          <a:p>
            <a:r>
              <a:rPr lang="en-US" baseline="0" dirty="0" smtClean="0"/>
              <a:t>Independence determined by study design. </a:t>
            </a:r>
          </a:p>
          <a:p>
            <a:r>
              <a:rPr lang="en-US" baseline="0" dirty="0" smtClean="0"/>
              <a:t>Homoscedasticity: you variance is constant regardless the values of predictors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A2943C-8554-43FF-B3CC-F59D4B692F4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0635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Mfrow</a:t>
            </a:r>
            <a:r>
              <a:rPr lang="en-US" dirty="0" smtClean="0"/>
              <a:t>:</a:t>
            </a:r>
            <a:r>
              <a:rPr lang="en-US" baseline="0" dirty="0" smtClean="0"/>
              <a:t> plan to have 4 graphs, arrange in 2by2</a:t>
            </a:r>
          </a:p>
          <a:p>
            <a:r>
              <a:rPr lang="en-US" baseline="0" dirty="0" smtClean="0"/>
              <a:t>You can use the attach command, or you can use reg1$residuals.</a:t>
            </a:r>
          </a:p>
          <a:p>
            <a:r>
              <a:rPr lang="en-US" baseline="0" dirty="0" smtClean="0"/>
              <a:t>In order to check the normal assumption, we can create a histogram of residuals, see if it is </a:t>
            </a:r>
            <a:r>
              <a:rPr lang="en-US" baseline="0" dirty="0" err="1" smtClean="0"/>
              <a:t>semmetric</a:t>
            </a:r>
            <a:r>
              <a:rPr lang="en-US" baseline="0" dirty="0" smtClean="0"/>
              <a:t>, looks normal</a:t>
            </a:r>
          </a:p>
          <a:p>
            <a:r>
              <a:rPr lang="en-US" baseline="0" dirty="0" smtClean="0"/>
              <a:t>I would be very cautious here, because we don’t have many </a:t>
            </a:r>
            <a:r>
              <a:rPr lang="en-US" baseline="0" dirty="0" err="1" smtClean="0"/>
              <a:t>datapoints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If you have more data, histogram looks more </a:t>
            </a:r>
            <a:r>
              <a:rPr lang="en-US" baseline="0" dirty="0" err="1" smtClean="0"/>
              <a:t>semmetric</a:t>
            </a:r>
            <a:r>
              <a:rPr lang="en-US" baseline="0" dirty="0" smtClean="0"/>
              <a:t>. There is no patterns in </a:t>
            </a:r>
          </a:p>
          <a:p>
            <a:r>
              <a:rPr lang="en-US" baseline="0" dirty="0" smtClean="0"/>
              <a:t>variance check.</a:t>
            </a:r>
          </a:p>
          <a:p>
            <a:r>
              <a:rPr lang="en-US" baseline="0" dirty="0" smtClean="0"/>
              <a:t>It appears to be a good fit.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A2943C-8554-43FF-B3CC-F59D4B692F4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81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16CC87-4EC6-495E-B2AC-8E9A52A78082}" type="datetimeFigureOut">
              <a:rPr lang="en-US" smtClean="0"/>
              <a:pPr>
                <a:defRPr/>
              </a:pPr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3BCD8-6BC1-49EE-A7B8-01734E9CAB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329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16A15E-7DAA-4FC3-8930-514DBA82D085}" type="datetimeFigureOut">
              <a:rPr lang="en-US" smtClean="0"/>
              <a:pPr>
                <a:defRPr/>
              </a:pPr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FB30D5-264B-4D28-B233-B82472D89D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272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815911-DF42-40B3-A719-F753CA6D9D1D}" type="datetimeFigureOut">
              <a:rPr lang="en-US" smtClean="0"/>
              <a:pPr>
                <a:defRPr/>
              </a:pPr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1A81A-F61F-46C0-9F21-87293FEF6A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32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C77DB0-767C-44B2-A4A6-3CE449F5FCF7}" type="datetimeFigureOut">
              <a:rPr lang="en-US" smtClean="0"/>
              <a:pPr>
                <a:defRPr/>
              </a:pPr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8A1B4-58FB-48C3-8D77-B80D71C958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65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EADBCA-0BFA-4212-82D3-0D4B4FEC025B}" type="datetimeFigureOut">
              <a:rPr lang="en-US" smtClean="0"/>
              <a:pPr>
                <a:defRPr/>
              </a:pPr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28A88E-9B72-4B03-8066-B273B95B7C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67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0DC1DD-B039-4D0D-BC95-DCFE443F6A76}" type="datetimeFigureOut">
              <a:rPr lang="en-US" smtClean="0"/>
              <a:pPr>
                <a:defRPr/>
              </a:pPr>
              <a:t>4/2/2014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FDCF62-D224-48E0-9DFF-9C420D2419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89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631B44-868A-4DA9-901B-8D3FE1AD31F2}" type="datetimeFigureOut">
              <a:rPr lang="en-US" smtClean="0"/>
              <a:pPr>
                <a:defRPr/>
              </a:pPr>
              <a:t>4/2/2014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BE83B8-54F5-43C0-A3B2-2FD97B418C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11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0AC4D7-DCED-4D70-A510-C9C43A8806EA}" type="datetimeFigureOut">
              <a:rPr lang="en-US" smtClean="0"/>
              <a:pPr>
                <a:defRPr/>
              </a:pPr>
              <a:t>4/2/2014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E6BC2F-FD9E-4E61-9AD7-64466C5E31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247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BEA7E9-4929-4C18-BFE6-F4A5F22AC7ED}" type="datetimeFigureOut">
              <a:rPr lang="en-US" smtClean="0"/>
              <a:pPr>
                <a:defRPr/>
              </a:pPr>
              <a:t>4/2/2014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EBF4F1-471E-4871-A960-ECCA5F79A7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0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15E434-E5FB-4672-8703-4A89E0607B34}" type="datetimeFigureOut">
              <a:rPr lang="en-US" smtClean="0"/>
              <a:pPr>
                <a:defRPr/>
              </a:pPr>
              <a:t>4/2/2014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18B86C-3A0B-45FD-B723-AE24E04F55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396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0DBDAB-8AF5-42D8-9F70-8AE8358FA75E}" type="datetimeFigureOut">
              <a:rPr lang="en-US" smtClean="0"/>
              <a:pPr>
                <a:defRPr/>
              </a:pPr>
              <a:t>4/2/2014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BCD7F-8723-4567-BC63-767BC943C5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3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AAC315-5D68-4E42-9235-A76991259481}" type="datetimeFigureOut">
              <a:rPr lang="en-US" smtClean="0"/>
              <a:pPr>
                <a:defRPr/>
              </a:pPr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EB58EC-B5B3-49D1-A50F-3E649908A59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36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tat.ethz.ch/R-manual/R-patched/library/stats/html/plot.lm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eb.njit.edu/all_topics/Prog_Lang_Docs/html/library/base/html/glm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Variables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Regression_coefficient" TargetMode="External"/><Relationship Id="rId5" Type="http://schemas.openxmlformats.org/officeDocument/2006/relationships/hyperlink" Target="http://en.wikipedia.org/wiki/Correlation_and_dependence" TargetMode="External"/><Relationship Id="rId4" Type="http://schemas.openxmlformats.org/officeDocument/2006/relationships/hyperlink" Target="http://en.wikipedia.org/wiki/Multiple_regression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Variance_inflation_factor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t.ethz.ch/R-manual/R-patched/library/stats/html/lm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057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Regression Commands in R</a:t>
            </a:r>
            <a:endParaRPr lang="en-US" dirty="0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April 2nd, 2014</a:t>
            </a:r>
          </a:p>
          <a:p>
            <a:pPr eaLnBrk="1" hangingPunct="1"/>
            <a:r>
              <a:rPr lang="en-US" dirty="0" smtClean="0"/>
              <a:t>Computing for Research 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57200" y="1524000"/>
            <a:ext cx="82296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/>
            </a:pPr>
            <a:endParaRPr lang="en-US" sz="2400" dirty="0">
              <a:solidFill>
                <a:schemeClr val="tx2"/>
              </a:solidFill>
              <a:latin typeface="+mn-lt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defRPr/>
            </a:pPr>
            <a:endParaRPr lang="en-US" sz="2600" dirty="0">
              <a:latin typeface="+mn-lt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sz="4200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3795" name="Rectangle 3"/>
          <p:cNvSpPr txBox="1">
            <a:spLocks noChangeArrowheads="1"/>
          </p:cNvSpPr>
          <p:nvPr/>
        </p:nvSpPr>
        <p:spPr bwMode="auto">
          <a:xfrm>
            <a:off x="152400" y="1524000"/>
            <a:ext cx="8915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22325" lvl="1" indent="-457200">
              <a:spcBef>
                <a:spcPts val="300"/>
              </a:spcBef>
              <a:buClr>
                <a:srgbClr val="C2703D"/>
              </a:buClr>
              <a:buSzPct val="85000"/>
              <a:buFontTx/>
              <a:buAutoNum type="arabicPeriod"/>
            </a:pPr>
            <a:r>
              <a:rPr lang="en-US" sz="2800" dirty="0">
                <a:latin typeface="Tw Cen MT" pitchFamily="34" charset="0"/>
              </a:rPr>
              <a:t>Linearity of Y in </a:t>
            </a:r>
            <a:r>
              <a:rPr lang="en-US" sz="2800" dirty="0" smtClean="0">
                <a:latin typeface="Tw Cen MT" pitchFamily="34" charset="0"/>
              </a:rPr>
              <a:t>X</a:t>
            </a:r>
          </a:p>
          <a:p>
            <a:pPr marL="822325" lvl="1" indent="-457200">
              <a:spcBef>
                <a:spcPts val="300"/>
              </a:spcBef>
              <a:buClr>
                <a:srgbClr val="C2703D"/>
              </a:buClr>
              <a:buSzPct val="85000"/>
              <a:buFontTx/>
              <a:buAutoNum type="arabicPeriod"/>
            </a:pPr>
            <a:endParaRPr lang="en-US" sz="2800" dirty="0">
              <a:latin typeface="Tw Cen MT" pitchFamily="34" charset="0"/>
            </a:endParaRPr>
          </a:p>
          <a:p>
            <a:pPr marL="822325" lvl="1" indent="-457200">
              <a:spcBef>
                <a:spcPts val="300"/>
              </a:spcBef>
              <a:buClr>
                <a:srgbClr val="C2703D"/>
              </a:buClr>
              <a:buSzPct val="85000"/>
              <a:buFontTx/>
              <a:buAutoNum type="arabicPeriod"/>
            </a:pPr>
            <a:r>
              <a:rPr lang="en-US" sz="2800" dirty="0">
                <a:latin typeface="Tw Cen MT" pitchFamily="34" charset="0"/>
              </a:rPr>
              <a:t>Independence of the residuals (error terms are uncorrelated</a:t>
            </a:r>
            <a:r>
              <a:rPr lang="en-US" sz="2800" dirty="0" smtClean="0">
                <a:latin typeface="Tw Cen MT" pitchFamily="34" charset="0"/>
              </a:rPr>
              <a:t>)</a:t>
            </a:r>
          </a:p>
          <a:p>
            <a:pPr marL="822325" lvl="1" indent="-457200">
              <a:spcBef>
                <a:spcPts val="300"/>
              </a:spcBef>
              <a:buClr>
                <a:srgbClr val="C2703D"/>
              </a:buClr>
              <a:buSzPct val="85000"/>
              <a:buFontTx/>
              <a:buAutoNum type="arabicPeriod"/>
            </a:pPr>
            <a:endParaRPr lang="en-US" sz="2800" dirty="0">
              <a:latin typeface="Tw Cen MT" pitchFamily="34" charset="0"/>
            </a:endParaRPr>
          </a:p>
          <a:p>
            <a:pPr marL="822325" lvl="1" indent="-457200">
              <a:spcBef>
                <a:spcPts val="300"/>
              </a:spcBef>
              <a:buClr>
                <a:srgbClr val="C2703D"/>
              </a:buClr>
              <a:buSzPct val="85000"/>
              <a:buFontTx/>
              <a:buAutoNum type="arabicPeriod"/>
            </a:pPr>
            <a:r>
              <a:rPr lang="en-US" sz="2800" dirty="0">
                <a:latin typeface="Tw Cen MT" pitchFamily="34" charset="0"/>
              </a:rPr>
              <a:t>Normality of residual </a:t>
            </a:r>
            <a:r>
              <a:rPr lang="en-US" sz="2800" dirty="0" smtClean="0">
                <a:latin typeface="Tw Cen MT" pitchFamily="34" charset="0"/>
              </a:rPr>
              <a:t>distribution</a:t>
            </a:r>
          </a:p>
          <a:p>
            <a:pPr marL="822325" lvl="1" indent="-457200">
              <a:spcBef>
                <a:spcPts val="300"/>
              </a:spcBef>
              <a:buClr>
                <a:srgbClr val="C2703D"/>
              </a:buClr>
              <a:buSzPct val="85000"/>
              <a:buFontTx/>
              <a:buAutoNum type="arabicPeriod"/>
            </a:pPr>
            <a:endParaRPr lang="en-US" sz="2800" dirty="0">
              <a:latin typeface="Tw Cen MT" pitchFamily="34" charset="0"/>
            </a:endParaRPr>
          </a:p>
          <a:p>
            <a:pPr marL="822325" lvl="1" indent="-457200">
              <a:spcBef>
                <a:spcPts val="300"/>
              </a:spcBef>
              <a:buClr>
                <a:srgbClr val="C2703D"/>
              </a:buClr>
              <a:buSzPct val="85000"/>
              <a:buFontTx/>
              <a:buAutoNum type="arabicPeriod"/>
            </a:pPr>
            <a:r>
              <a:rPr lang="en-US" sz="2800" dirty="0">
                <a:latin typeface="Tw Cen MT" pitchFamily="34" charset="0"/>
              </a:rPr>
              <a:t>Homoscedasticity of errors </a:t>
            </a:r>
            <a:r>
              <a:rPr lang="en-US" sz="2800" dirty="0" smtClean="0">
                <a:latin typeface="Tw Cen MT" pitchFamily="34" charset="0"/>
              </a:rPr>
              <a:t>(constant variance)</a:t>
            </a:r>
            <a:endParaRPr lang="en-US" sz="2800" dirty="0">
              <a:latin typeface="Tw Cen MT" pitchFamily="34" charset="0"/>
            </a:endParaRPr>
          </a:p>
          <a:p>
            <a:pPr marL="822325" lvl="1" indent="-457200">
              <a:spcBef>
                <a:spcPts val="300"/>
              </a:spcBef>
              <a:buClr>
                <a:srgbClr val="C2703D"/>
              </a:buClr>
              <a:buSzPct val="85000"/>
              <a:buFontTx/>
              <a:buAutoNum type="arabicPeriod"/>
            </a:pPr>
            <a:endParaRPr lang="en-US" sz="2400" dirty="0">
              <a:solidFill>
                <a:schemeClr val="tx2"/>
              </a:solidFill>
              <a:latin typeface="Tw Cen MT" pitchFamily="34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</a:pPr>
            <a:endParaRPr lang="en-US" sz="2600" dirty="0">
              <a:latin typeface="Tw Cen MT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4 Assumptions of linear regression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57200" y="1524000"/>
            <a:ext cx="82296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/>
            </a:pPr>
            <a:endParaRPr lang="en-US" sz="2400" dirty="0">
              <a:solidFill>
                <a:schemeClr val="tx2"/>
              </a:solidFill>
              <a:latin typeface="+mn-lt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defRPr/>
            </a:pPr>
            <a:endParaRPr lang="en-US" sz="2600" dirty="0">
              <a:latin typeface="+mn-lt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sz="4200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24000"/>
            <a:ext cx="8686800" cy="5105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None/>
              <a:defRPr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par(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mfrow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=c(2,2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None/>
              <a:defRPr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par(mar=c(5,5,2,2))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None/>
              <a:defRPr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attach(reg1)</a:t>
            </a:r>
          </a:p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None/>
              <a:defRPr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(residuals)</a:t>
            </a:r>
          </a:p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None/>
              <a:defRPr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plot(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age,residuals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None/>
              <a:defRPr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plot(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fitted.values,residuals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None/>
              <a:defRPr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plot(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height,fitted.values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None/>
              <a:defRPr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bline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(0,1)</a:t>
            </a:r>
          </a:p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None/>
              <a:defRPr/>
            </a:pPr>
            <a:endParaRPr lang="en-US" sz="2400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defRPr/>
            </a:pPr>
            <a:endParaRPr lang="en-US" sz="2400" dirty="0" smtClean="0">
              <a:latin typeface="+mn-lt"/>
            </a:endParaRPr>
          </a:p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defRPr/>
            </a:pPr>
            <a:r>
              <a:rPr lang="en-US" sz="2200" dirty="0" smtClean="0">
                <a:latin typeface="+mn-lt"/>
                <a:hlinkClick r:id="rId3"/>
              </a:rPr>
              <a:t>http</a:t>
            </a:r>
            <a:r>
              <a:rPr lang="en-US" sz="2200" dirty="0">
                <a:latin typeface="+mn-lt"/>
                <a:hlinkClick r:id="rId3"/>
              </a:rPr>
              <a:t>://stat.ethz.ch/R-manual/R-patched/library/stats/html/plot.lm.html</a:t>
            </a:r>
            <a:endParaRPr lang="en-US" sz="2200" dirty="0">
              <a:latin typeface="+mn-lt"/>
            </a:endParaRPr>
          </a:p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/>
            </a:pPr>
            <a:endParaRPr lang="en-US" sz="2400" dirty="0">
              <a:solidFill>
                <a:schemeClr val="tx2"/>
              </a:solidFill>
              <a:latin typeface="+mn-lt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defRPr/>
            </a:pPr>
            <a:endParaRPr lang="en-US" sz="2600" dirty="0">
              <a:latin typeface="+mn-lt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09600" y="304800"/>
            <a:ext cx="8229600" cy="12192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Basic 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Checks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1524000"/>
            <a:ext cx="8229600" cy="403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sz="4200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09600" y="304800"/>
            <a:ext cx="8229600" cy="12192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97570"/>
            <a:ext cx="8077200" cy="6388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239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8275" y="13138"/>
            <a:ext cx="88773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6" name="TextBox 2"/>
          <p:cNvSpPr txBox="1">
            <a:spLocks noChangeArrowheads="1"/>
          </p:cNvSpPr>
          <p:nvPr/>
        </p:nvSpPr>
        <p:spPr bwMode="auto">
          <a:xfrm>
            <a:off x="1371600" y="5943600"/>
            <a:ext cx="6791924" cy="1331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w Cen MT" pitchFamily="34" charset="0"/>
              </a:rPr>
              <a:t>Checks for homogeneity of error variance (1), normality of residuals (2),</a:t>
            </a:r>
          </a:p>
          <a:p>
            <a:r>
              <a:rPr lang="en-US" dirty="0">
                <a:latin typeface="Tw Cen MT" pitchFamily="34" charset="0"/>
              </a:rPr>
              <a:t>and outliers respectively (3&amp;4). </a:t>
            </a:r>
            <a:endParaRPr lang="en-US" dirty="0" smtClean="0">
              <a:latin typeface="Tw Cen MT" pitchFamily="34" charset="0"/>
            </a:endParaRPr>
          </a:p>
          <a:p>
            <a:pPr marL="0" lvl="1"/>
            <a:r>
              <a:rPr lang="en-US" sz="2400" dirty="0">
                <a:latin typeface="Courier New" pitchFamily="49" charset="0"/>
                <a:cs typeface="Courier New" pitchFamily="49" charset="0"/>
              </a:rPr>
              <a:t>plot(reg1) #built in diagnostics</a:t>
            </a:r>
          </a:p>
          <a:p>
            <a:endParaRPr lang="en-US" dirty="0"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 txBox="1">
            <a:spLocks noChangeArrowheads="1"/>
          </p:cNvSpPr>
          <p:nvPr/>
        </p:nvSpPr>
        <p:spPr bwMode="auto">
          <a:xfrm>
            <a:off x="457200" y="1524000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X&lt;-c(0,1,0,0,1,1,0,0,0)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Y&lt;-c(15,2,7,5,2,5,7,8,4)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reg2 &lt;- lm(Y~X)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reg2.anova&lt;-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anova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(reg2)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names(reg2.anova)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reg2.anova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Arial" charset="0"/>
              <a:buChar char="•"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Calculate R2 = Coefficient of determination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Arial" charset="0"/>
              <a:buChar char="•"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“Proportion of variance in Y explained by X”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Arial" charset="0"/>
              <a:buChar char="•"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R2 = 1-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SSerr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Sstot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Arial" charset="0"/>
              <a:buChar char="•"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R2 &lt;- 1-(81.33/(43.56+81.33))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fstat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&lt;- reg2.anova$F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pval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&lt;- reg2.anova$P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</a:pPr>
            <a:endParaRPr lang="en-US" sz="2000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</a:pPr>
            <a:endParaRPr lang="en-US" sz="2000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ANOVA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1524000"/>
            <a:ext cx="8229600" cy="4876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2"/>
          <p:cNvSpPr>
            <a:spLocks noGrp="1"/>
          </p:cNvSpPr>
          <p:nvPr>
            <p:ph type="title"/>
          </p:nvPr>
        </p:nvSpPr>
        <p:spPr>
          <a:xfrm>
            <a:off x="457200" y="21021"/>
            <a:ext cx="8229600" cy="664779"/>
          </a:xfrm>
        </p:spPr>
        <p:txBody>
          <a:bodyPr>
            <a:normAutofit fontScale="90000"/>
          </a:bodyPr>
          <a:lstStyle/>
          <a:p>
            <a:r>
              <a:rPr lang="en-US" dirty="0"/>
              <a:t>Generalized Linear Models</a:t>
            </a:r>
            <a:endParaRPr lang="en-US" dirty="0" smtClean="0"/>
          </a:p>
        </p:txBody>
      </p:sp>
      <p:sp>
        <p:nvSpPr>
          <p:cNvPr id="16386" name="Content Placeholder 1"/>
          <p:cNvSpPr>
            <a:spLocks noGrp="1"/>
          </p:cNvSpPr>
          <p:nvPr>
            <p:ph idx="1"/>
          </p:nvPr>
        </p:nvSpPr>
        <p:spPr>
          <a:xfrm>
            <a:off x="291662" y="685800"/>
            <a:ext cx="8623738" cy="6096000"/>
          </a:xfrm>
        </p:spPr>
        <p:txBody>
          <a:bodyPr>
            <a:normAutofit fontScale="47500" lnSpcReduction="20000"/>
          </a:bodyPr>
          <a:lstStyle/>
          <a:p>
            <a:pPr eaLnBrk="1" hangingPunct="1"/>
            <a:r>
              <a:rPr lang="en-US" sz="5100" dirty="0" smtClean="0">
                <a:latin typeface="+mj-lt"/>
              </a:rPr>
              <a:t>GLM contains:</a:t>
            </a:r>
          </a:p>
          <a:p>
            <a:pPr lvl="1" eaLnBrk="1" hangingPunct="1"/>
            <a:r>
              <a:rPr lang="en-US" sz="5100" dirty="0" smtClean="0">
                <a:latin typeface="+mj-lt"/>
              </a:rPr>
              <a:t>A probability distribution from the exponential family</a:t>
            </a:r>
          </a:p>
          <a:p>
            <a:pPr lvl="1" eaLnBrk="1" hangingPunct="1"/>
            <a:r>
              <a:rPr lang="en-US" sz="5100" dirty="0" smtClean="0">
                <a:latin typeface="+mj-lt"/>
              </a:rPr>
              <a:t>A linear predictor X</a:t>
            </a:r>
          </a:p>
          <a:p>
            <a:pPr lvl="1" eaLnBrk="1" hangingPunct="1"/>
            <a:r>
              <a:rPr lang="en-US" sz="5100" dirty="0" smtClean="0">
                <a:latin typeface="+mj-lt"/>
              </a:rPr>
              <a:t>A link function g</a:t>
            </a:r>
          </a:p>
          <a:p>
            <a:pPr marL="457200" lvl="1" indent="0" eaLnBrk="1" hangingPunct="1">
              <a:buNone/>
            </a:pPr>
            <a:endParaRPr lang="en-US" sz="5100" dirty="0" smtClean="0">
              <a:latin typeface="+mj-lt"/>
            </a:endParaRPr>
          </a:p>
          <a:p>
            <a:r>
              <a:rPr lang="en-US" sz="5100" dirty="0">
                <a:latin typeface="+mj-lt"/>
              </a:rPr>
              <a:t>We use the command:</a:t>
            </a:r>
            <a:br>
              <a:rPr lang="en-US" sz="5100" dirty="0">
                <a:latin typeface="+mj-lt"/>
              </a:rPr>
            </a:br>
            <a:r>
              <a:rPr lang="en-US" sz="5100" dirty="0" err="1">
                <a:latin typeface="+mj-lt"/>
              </a:rPr>
              <a:t>glm</a:t>
            </a:r>
            <a:r>
              <a:rPr lang="en-US" sz="5100" dirty="0">
                <a:latin typeface="+mj-lt"/>
              </a:rPr>
              <a:t>(formula, family = </a:t>
            </a:r>
            <a:r>
              <a:rPr lang="en-US" sz="5100" dirty="0" err="1" smtClean="0">
                <a:latin typeface="+mj-lt"/>
              </a:rPr>
              <a:t>gaussian</a:t>
            </a:r>
            <a:r>
              <a:rPr lang="en-US" sz="5100" dirty="0" smtClean="0">
                <a:latin typeface="+mj-lt"/>
              </a:rPr>
              <a:t>, </a:t>
            </a:r>
            <a:r>
              <a:rPr lang="en-US" sz="5100" dirty="0">
                <a:latin typeface="+mj-lt"/>
              </a:rPr>
              <a:t>data, weights, subset, </a:t>
            </a:r>
            <a:r>
              <a:rPr lang="en-US" sz="5100" dirty="0" err="1">
                <a:latin typeface="+mj-lt"/>
              </a:rPr>
              <a:t>na.action</a:t>
            </a:r>
            <a:r>
              <a:rPr lang="en-US" sz="5100" dirty="0">
                <a:latin typeface="+mj-lt"/>
              </a:rPr>
              <a:t>, start = NULL, </a:t>
            </a:r>
            <a:r>
              <a:rPr lang="en-US" sz="5100" dirty="0" err="1">
                <a:latin typeface="+mj-lt"/>
              </a:rPr>
              <a:t>etastart</a:t>
            </a:r>
            <a:r>
              <a:rPr lang="en-US" sz="5100" dirty="0">
                <a:latin typeface="+mj-lt"/>
              </a:rPr>
              <a:t>, </a:t>
            </a:r>
            <a:r>
              <a:rPr lang="en-US" sz="5100" dirty="0" err="1">
                <a:latin typeface="+mj-lt"/>
              </a:rPr>
              <a:t>mustart</a:t>
            </a:r>
            <a:r>
              <a:rPr lang="en-US" sz="5100" dirty="0">
                <a:latin typeface="+mj-lt"/>
              </a:rPr>
              <a:t>, offset, control = list(...), model = TRUE, method = "</a:t>
            </a:r>
            <a:r>
              <a:rPr lang="en-US" sz="5100" dirty="0" err="1">
                <a:latin typeface="+mj-lt"/>
              </a:rPr>
              <a:t>glm.fit</a:t>
            </a:r>
            <a:r>
              <a:rPr lang="en-US" sz="5100" dirty="0">
                <a:latin typeface="+mj-lt"/>
              </a:rPr>
              <a:t>", x = FALSE, y = TRUE, contrasts = NULL, ...) </a:t>
            </a:r>
            <a:endParaRPr lang="en-US" sz="5100" dirty="0" smtClean="0">
              <a:latin typeface="+mj-lt"/>
            </a:endParaRPr>
          </a:p>
          <a:p>
            <a:endParaRPr lang="en-US" sz="5100" dirty="0">
              <a:latin typeface="+mj-lt"/>
            </a:endParaRPr>
          </a:p>
          <a:p>
            <a:r>
              <a:rPr lang="en-US" sz="5100" dirty="0" smtClean="0">
                <a:latin typeface="+mj-lt"/>
              </a:rPr>
              <a:t>GLMs </a:t>
            </a:r>
            <a:r>
              <a:rPr lang="en-US" sz="5100" dirty="0">
                <a:latin typeface="+mj-lt"/>
              </a:rPr>
              <a:t>default is linear regression, no need to specify link function </a:t>
            </a:r>
          </a:p>
          <a:p>
            <a:pPr marL="0" indent="0" algn="just">
              <a:buNone/>
            </a:pPr>
            <a:r>
              <a:rPr lang="en-US" sz="5100" dirty="0">
                <a:latin typeface="+mj-lt"/>
              </a:rPr>
              <a:t>          or distribution.</a:t>
            </a:r>
          </a:p>
          <a:p>
            <a:pPr marL="0" indent="0">
              <a:buNone/>
            </a:pPr>
            <a:r>
              <a:rPr lang="en-US" sz="5100" dirty="0">
                <a:latin typeface="+mj-lt"/>
              </a:rPr>
              <a:t/>
            </a:r>
            <a:br>
              <a:rPr lang="en-US" sz="5100" dirty="0">
                <a:latin typeface="+mj-lt"/>
              </a:rPr>
            </a:br>
            <a:endParaRPr lang="en-US" sz="5100" dirty="0" smtClean="0">
              <a:latin typeface="+mj-lt"/>
            </a:endParaRP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3400" dirty="0">
                <a:solidFill>
                  <a:srgbClr val="9069FD"/>
                </a:solidFill>
                <a:latin typeface="Tw Cen MT" pitchFamily="34" charset="0"/>
                <a:hlinkClick r:id="rId3"/>
              </a:rPr>
              <a:t>http://web.njit.edu/all_topics/Prog_Lang_Docs/html/library/base/html/glm.html</a:t>
            </a:r>
            <a:endParaRPr lang="en-US" sz="3400" dirty="0">
              <a:solidFill>
                <a:srgbClr val="9069FD"/>
              </a:solidFill>
              <a:latin typeface="Tw Cen MT" pitchFamily="34" charset="0"/>
            </a:endParaRPr>
          </a:p>
          <a:p>
            <a:endParaRPr lang="en-US" sz="3400" dirty="0" smtClean="0"/>
          </a:p>
          <a:p>
            <a:pPr marL="457200" lvl="1" indent="0" eaLnBrk="1" hangingPunct="1">
              <a:buNone/>
            </a:pPr>
            <a:endParaRPr lang="en-US" sz="3400" dirty="0"/>
          </a:p>
          <a:p>
            <a:pPr lvl="1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1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Generalized Linear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GLM takes the argument “family”</a:t>
            </a:r>
          </a:p>
          <a:p>
            <a:pPr eaLnBrk="1" hangingPunct="1"/>
            <a:r>
              <a:rPr lang="en-US" dirty="0" smtClean="0"/>
              <a:t>family = description of the error distribution and link function to be used in the model. This can be a character string naming a family function, a family function or the result of a call to a family function.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 families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700" smtClean="0"/>
              <a:t>family(object, ...) 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binomial(link = "logit") 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>
                <a:solidFill>
                  <a:srgbClr val="FF0000"/>
                </a:solidFill>
              </a:rPr>
              <a:t>gaussian(link = "identity") </a:t>
            </a:r>
            <a:r>
              <a:rPr lang="en-US" sz="2800" smtClean="0">
                <a:solidFill>
                  <a:srgbClr val="FF0000"/>
                </a:solidFill>
              </a:rPr>
              <a:t>#REGRESSION, DEFAULT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gamma(link = "inverse") 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inverse.gaussian(link = "1/mu^2") 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poisson(link = "log") 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quasi(link = "identity", variance = "constant") 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quasibinomial(link = "logit") 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quasipoisson(link = "log")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Let’s look an example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Data From psychiatric study</a:t>
            </a:r>
          </a:p>
          <a:p>
            <a:pPr eaLnBrk="1" hangingPunct="1"/>
            <a:r>
              <a:rPr lang="en-US" dirty="0" smtClean="0"/>
              <a:t>X=number of daily hassles, predictor</a:t>
            </a:r>
          </a:p>
          <a:p>
            <a:pPr eaLnBrk="1" hangingPunct="1"/>
            <a:r>
              <a:rPr lang="en-US" dirty="0" smtClean="0"/>
              <a:t>Y=anxiety symptom, response</a:t>
            </a:r>
          </a:p>
          <a:p>
            <a:pPr eaLnBrk="1" hangingPunct="1"/>
            <a:r>
              <a:rPr lang="en-US" dirty="0" smtClean="0"/>
              <a:t>Do number of self reported hassles predict anxiety symptoms?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dirty="0" smtClean="0"/>
              <a:t>Code</a:t>
            </a:r>
          </a:p>
        </p:txBody>
      </p:sp>
      <p:sp>
        <p:nvSpPr>
          <p:cNvPr id="95235" name="Rectangle 3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n-US" sz="2200" dirty="0" err="1"/>
              <a:t>setwd</a:t>
            </a:r>
            <a:r>
              <a:rPr lang="en-US" sz="2200" dirty="0"/>
              <a:t>("C:\\Users\\</a:t>
            </a:r>
            <a:r>
              <a:rPr lang="en-US" sz="2200" dirty="0" err="1"/>
              <a:t>smartbenben</a:t>
            </a:r>
            <a:r>
              <a:rPr lang="en-US" sz="2200" dirty="0"/>
              <a:t>\\Desktop")</a:t>
            </a:r>
          </a:p>
          <a:p>
            <a:pPr>
              <a:lnSpc>
                <a:spcPct val="80000"/>
              </a:lnSpc>
              <a:buNone/>
            </a:pPr>
            <a:r>
              <a:rPr lang="en-US" sz="2200" dirty="0"/>
              <a:t>data1 &lt;- </a:t>
            </a:r>
            <a:r>
              <a:rPr lang="en-US" sz="2200" dirty="0" err="1"/>
              <a:t>read.table</a:t>
            </a:r>
            <a:r>
              <a:rPr lang="en-US" sz="2200" dirty="0"/>
              <a:t>("data.dat", header = TRUE)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err="1" smtClean="0"/>
              <a:t>hist</a:t>
            </a:r>
            <a:r>
              <a:rPr lang="en-US" sz="2200" dirty="0" smtClean="0"/>
              <a:t>(data1$HASSLES)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/>
              <a:t>plot(data1$HASSLES,data1$ANX)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err="1" smtClean="0">
                <a:solidFill>
                  <a:srgbClr val="FF0000"/>
                </a:solidFill>
              </a:rPr>
              <a:t>glm</a:t>
            </a:r>
            <a:r>
              <a:rPr lang="en-US" sz="2200" dirty="0" smtClean="0">
                <a:solidFill>
                  <a:srgbClr val="FF0000"/>
                </a:solidFill>
              </a:rPr>
              <a:t>(ANX ~HASSLES, data = </a:t>
            </a:r>
            <a:r>
              <a:rPr lang="en-US" sz="2200" dirty="0" err="1" smtClean="0">
                <a:solidFill>
                  <a:srgbClr val="FF0000"/>
                </a:solidFill>
              </a:rPr>
              <a:t>as.data.frame</a:t>
            </a:r>
            <a:r>
              <a:rPr lang="en-US" sz="2200" dirty="0" smtClean="0">
                <a:solidFill>
                  <a:srgbClr val="FF0000"/>
                </a:solidFill>
              </a:rPr>
              <a:t>(data1))</a:t>
            </a:r>
          </a:p>
          <a:p>
            <a:pPr eaLnBrk="1" hangingPunct="1">
              <a:lnSpc>
                <a:spcPct val="80000"/>
              </a:lnSpc>
            </a:pPr>
            <a:endParaRPr lang="en-US" sz="22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/>
              <a:t>#LINEAR REGRESSION IS DEFAULT. IF IT WERE NOT, WE'D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/>
              <a:t>#SPECIFY FAMILY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err="1" smtClean="0">
                <a:solidFill>
                  <a:srgbClr val="FF0000"/>
                </a:solidFill>
              </a:rPr>
              <a:t>glm.linear</a:t>
            </a:r>
            <a:r>
              <a:rPr lang="en-US" sz="2200" dirty="0" smtClean="0">
                <a:solidFill>
                  <a:srgbClr val="FF0000"/>
                </a:solidFill>
              </a:rPr>
              <a:t> &lt;- </a:t>
            </a:r>
            <a:r>
              <a:rPr lang="en-US" sz="2200" dirty="0" err="1" smtClean="0">
                <a:solidFill>
                  <a:srgbClr val="FF0000"/>
                </a:solidFill>
              </a:rPr>
              <a:t>glm</a:t>
            </a:r>
            <a:r>
              <a:rPr lang="en-US" sz="2200" dirty="0" smtClean="0">
                <a:solidFill>
                  <a:srgbClr val="FF0000"/>
                </a:solidFill>
              </a:rPr>
              <a:t>(ANX ~HASSLES, data = </a:t>
            </a:r>
            <a:r>
              <a:rPr lang="en-US" sz="2200" dirty="0" err="1" smtClean="0">
                <a:solidFill>
                  <a:srgbClr val="FF0000"/>
                </a:solidFill>
              </a:rPr>
              <a:t>as.data.frame</a:t>
            </a:r>
            <a:r>
              <a:rPr lang="en-US" sz="2200" dirty="0" smtClean="0">
                <a:solidFill>
                  <a:srgbClr val="FF0000"/>
                </a:solidFill>
              </a:rPr>
              <a:t>(data1), family = </a:t>
            </a:r>
            <a:r>
              <a:rPr lang="en-US" sz="2200" dirty="0" err="1" smtClean="0">
                <a:solidFill>
                  <a:srgbClr val="FF0000"/>
                </a:solidFill>
              </a:rPr>
              <a:t>gaussian</a:t>
            </a:r>
            <a:r>
              <a:rPr lang="en-US" sz="2200" dirty="0" smtClean="0">
                <a:solidFill>
                  <a:srgbClr val="FF0000"/>
                </a:solidFill>
              </a:rPr>
              <a:t>)</a:t>
            </a:r>
          </a:p>
          <a:p>
            <a:pPr eaLnBrk="1" hangingPunct="1">
              <a:lnSpc>
                <a:spcPct val="80000"/>
              </a:lnSpc>
            </a:pPr>
            <a:endParaRPr lang="en-US" sz="22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en-US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 idx="4294967295"/>
          </p:nvPr>
        </p:nvSpPr>
        <p:spPr>
          <a:xfrm>
            <a:off x="685800" y="304800"/>
            <a:ext cx="76200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A </a:t>
            </a:r>
            <a:r>
              <a:rPr lang="en-US" dirty="0"/>
              <a:t>S</a:t>
            </a:r>
            <a:r>
              <a:rPr lang="en-US" dirty="0" smtClean="0"/>
              <a:t>imple Experiment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990600" y="762000"/>
            <a:ext cx="8153400" cy="51816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endParaRPr lang="en-US" sz="2400" dirty="0" smtClean="0"/>
          </a:p>
          <a:p>
            <a:pPr eaLnBrk="1" hangingPunct="1"/>
            <a:r>
              <a:rPr lang="en-US" sz="2400" dirty="0" smtClean="0"/>
              <a:t>What is the linear relationship between age and height?</a:t>
            </a:r>
          </a:p>
        </p:txBody>
      </p:sp>
      <p:graphicFrame>
        <p:nvGraphicFramePr>
          <p:cNvPr id="82975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764937"/>
              </p:ext>
            </p:extLst>
          </p:nvPr>
        </p:nvGraphicFramePr>
        <p:xfrm>
          <a:off x="2819400" y="2362200"/>
          <a:ext cx="3657600" cy="3689985"/>
        </p:xfrm>
        <a:graphic>
          <a:graphicData uri="http://schemas.openxmlformats.org/drawingml/2006/table">
            <a:tbl>
              <a:tblPr/>
              <a:tblGrid>
                <a:gridCol w="1661984"/>
                <a:gridCol w="1995616"/>
              </a:tblGrid>
              <a:tr h="13144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age in months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height in CM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76.1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19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77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7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78.1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78.2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7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78.8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07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23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79.7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24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79.9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7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81.1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26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81.2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7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27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81.8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28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81.8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29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83.5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R output for GLM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 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glm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(ANX ~HASSLES, data = 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as.data.frame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(data1))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sz="2100" dirty="0" smtClean="0">
              <a:latin typeface="Courier New" pitchFamily="49" charset="0"/>
              <a:cs typeface="Courier New" pitchFamily="49" charset="0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Call:  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glm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(formula = ANX ~ HASSLES, data = 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as.data.frame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(data1))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sz="2100" dirty="0" smtClean="0">
              <a:latin typeface="Courier New" pitchFamily="49" charset="0"/>
              <a:cs typeface="Courier New" pitchFamily="49" charset="0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Coefficients: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(Intercept)      HASSLES 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   5.4226       0.2526 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sz="2100" dirty="0" smtClean="0">
              <a:latin typeface="Courier New" pitchFamily="49" charset="0"/>
              <a:cs typeface="Courier New" pitchFamily="49" charset="0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Degrees of Freedom: 39 Total (i.e. Null);  38 Residual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Null Deviance:      4627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Residual Deviance: 2159         AIC: 279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>
          <a:xfrm>
            <a:off x="457200" y="23648"/>
            <a:ext cx="8229600" cy="890752"/>
          </a:xfrm>
        </p:spPr>
        <p:txBody>
          <a:bodyPr/>
          <a:lstStyle/>
          <a:p>
            <a:pPr eaLnBrk="1" hangingPunct="1"/>
            <a:r>
              <a:rPr lang="en-US" dirty="0" smtClean="0"/>
              <a:t>Summary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summary(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glm.linear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#Gives more information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Call: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glm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(formula = ANX ~ HASSLES, family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gaussian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data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as.data.frame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(data1))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Deviance Residuals: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Min        1Q    Median        3Q       Max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-13.3153   -5.0549   -0.3794    4.5765   17.5913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Coefficients: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Estimate Std. Error t value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(&gt;|t|)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(Intercept)  5.42265    2.46541   2.199    0.034 *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HASSLES      0.25259    0.03832   6.592 8.81e-08 ***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---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Signif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. codes:  0 ‘***’ 0.001 ‘**’ 0.01 ‘*’ 0.05 ‘.’ 0.1 ‘ ’ 1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(Dispersion parameter for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gaussian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family taken to be 56.80561)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Null deviance: 4627.1  on 39  degrees of freedom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Residual deviance: 2158.6  on 38  degrees of freedom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AIC: 279.05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2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How to Report Model Results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Beta coefficients (size, directionality)</a:t>
            </a:r>
          </a:p>
          <a:p>
            <a:pPr eaLnBrk="1" hangingPunct="1"/>
            <a:r>
              <a:rPr lang="en-US" sz="2800" dirty="0" smtClean="0"/>
              <a:t>Wald T tests and p-values</a:t>
            </a:r>
          </a:p>
          <a:p>
            <a:pPr eaLnBrk="1" hangingPunct="1"/>
            <a:r>
              <a:rPr lang="en-US" sz="2800" dirty="0" smtClean="0"/>
              <a:t>Potentially log likelihood or AIC values if doing model comparison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names(</a:t>
            </a:r>
            <a:r>
              <a:rPr lang="en-US" sz="2800" dirty="0" err="1" smtClean="0"/>
              <a:t>glm.linear</a:t>
            </a:r>
            <a:r>
              <a:rPr lang="en-US" sz="2800" dirty="0" smtClean="0"/>
              <a:t>) #Many important things can be pulled off from a </a:t>
            </a:r>
            <a:r>
              <a:rPr lang="en-US" sz="2800" dirty="0" err="1" smtClean="0"/>
              <a:t>glm</a:t>
            </a:r>
            <a:r>
              <a:rPr lang="en-US" sz="2800" dirty="0" smtClean="0"/>
              <a:t> object that will be of use in coding your own software.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Intercept only model</a:t>
            </a:r>
          </a:p>
        </p:txBody>
      </p:sp>
      <p:sp>
        <p:nvSpPr>
          <p:cNvPr id="49154" name="Rectangle 3"/>
          <p:cNvSpPr>
            <a:spLocks noGrp="1"/>
          </p:cNvSpPr>
          <p:nvPr>
            <p:ph idx="1"/>
          </p:nvPr>
        </p:nvSpPr>
        <p:spPr>
          <a:xfrm>
            <a:off x="612775" y="1295400"/>
            <a:ext cx="8153400" cy="48307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glm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(ANX ~ 1, data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as.data.frame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(data1))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Call: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glm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(formula = ANX ~ 1, data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as.data.frame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(data1)) 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Coefficients: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(Intercept)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19.65  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Degrees of Freedom: 39 Total (i.e. Null);  39 Residual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Null Deviance:      4627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Residual Deviance: 4627         AIC: 307.5 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>GLM</a:t>
            </a:r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summary(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glm.linear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 #Shows t-tests,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pvals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etc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## code our own t-test !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give the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var-cov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matrix of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parameters</a:t>
            </a:r>
          </a:p>
          <a:p>
            <a:pPr>
              <a:buNone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vcov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glm.linear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var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beta &lt;-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glm.linear$coefficients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[[2]]</a:t>
            </a:r>
          </a:p>
          <a:p>
            <a:pPr>
              <a:buNone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var.beta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[2,2]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se.beta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var.beta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t.test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&lt;- beta/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se.beta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 #SAME AS IN SUMMARY</a:t>
            </a:r>
          </a:p>
          <a:p>
            <a:pPr>
              <a:buNone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df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glm.linear$df.residual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GLM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Results Table: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results.table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&lt;- summary(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glm.linear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)$coefficients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compare to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glm.linear$coefficients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pvalue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for Wald test of slope: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results.table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[2,4]</a:t>
            </a:r>
          </a:p>
          <a:p>
            <a:pPr marL="0" indent="0">
              <a:buNone/>
            </a:pPr>
            <a:r>
              <a:rPr lang="en-US" sz="2000" dirty="0" smtClean="0"/>
              <a:t>#LRTs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glm.linear$null.deviance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[1] 4627.1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glm.linear$deviance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[1] 2158.613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419100" y="152400"/>
            <a:ext cx="8229600" cy="6397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Plots for model check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err="1" smtClean="0">
                <a:latin typeface="+mj-lt"/>
                <a:cs typeface="Courier New" pitchFamily="49" charset="0"/>
              </a:rPr>
              <a:t>hist</a:t>
            </a:r>
            <a:r>
              <a:rPr lang="en-US" sz="2400" dirty="0" smtClean="0">
                <a:latin typeface="+mj-lt"/>
                <a:cs typeface="Courier New" pitchFamily="49" charset="0"/>
              </a:rPr>
              <a:t>(</a:t>
            </a:r>
            <a:r>
              <a:rPr lang="en-US" sz="2400" dirty="0" err="1" smtClean="0">
                <a:latin typeface="+mj-lt"/>
                <a:cs typeface="Courier New" pitchFamily="49" charset="0"/>
              </a:rPr>
              <a:t>glm.linear$residuals</a:t>
            </a:r>
            <a:r>
              <a:rPr lang="en-US" sz="2400" dirty="0" smtClean="0">
                <a:latin typeface="+mj-lt"/>
                <a:cs typeface="Courier New" pitchFamily="49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latin typeface="+mj-lt"/>
                <a:cs typeface="Courier New" pitchFamily="49" charset="0"/>
              </a:rPr>
              <a:t>plot(</a:t>
            </a:r>
            <a:r>
              <a:rPr lang="en-US" sz="2400" dirty="0" err="1" smtClean="0">
                <a:latin typeface="+mj-lt"/>
                <a:cs typeface="Courier New" pitchFamily="49" charset="0"/>
              </a:rPr>
              <a:t>glm.linear$fitted.values,glm.linear$residuals</a:t>
            </a:r>
            <a:r>
              <a:rPr lang="en-US" sz="2400" dirty="0" smtClean="0">
                <a:latin typeface="+mj-lt"/>
                <a:cs typeface="Courier New" pitchFamily="49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>
              <a:latin typeface="+mj-lt"/>
            </a:endParaRPr>
          </a:p>
        </p:txBody>
      </p:sp>
      <p:pic>
        <p:nvPicPr>
          <p:cNvPr id="962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84201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Multiple regression – Anxiety data</a:t>
            </a:r>
          </a:p>
        </p:txBody>
      </p:sp>
      <p:sp>
        <p:nvSpPr>
          <p:cNvPr id="6144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Lets add gender to anxiety for previous model and refit </a:t>
            </a:r>
            <a:r>
              <a:rPr lang="en-US" dirty="0" err="1" smtClean="0"/>
              <a:t>glm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1=male, 0=female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gender&lt;- c(0,0,1,1,0,1,1,1,0,1,1,1,0,0,0,0,1,0,1,1,0,1,1,0,0,0,1,1,0,0,1,0,1,1,0,0,0,1,1,0)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ANX &lt;- data1$ANX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HASSLES&lt;-data1$HASSLES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glm.linear2 &lt;-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glm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(ANX ~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HASSLES+gender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Check assumptions</a:t>
            </a:r>
          </a:p>
        </p:txBody>
      </p:sp>
      <p:sp>
        <p:nvSpPr>
          <p:cNvPr id="624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Spend some time to interpret the relevant output.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par(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mfrow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=c(2,1))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(glm.linear2$residuals)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plot(glm.linear2$fitted.values, glm.linear2$residuals)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Back to Regression Diagnostics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dirty="0" smtClean="0"/>
              <a:t>If you are analyzing a dataset carefully, you may consider regression diagnostics before reporting results</a:t>
            </a:r>
          </a:p>
          <a:p>
            <a:pPr>
              <a:defRPr/>
            </a:pPr>
            <a:r>
              <a:rPr lang="en-US" sz="2800" dirty="0" smtClean="0"/>
              <a:t>Typically, you look for outliers, residual normality, homogeneity of error variance, etc.</a:t>
            </a:r>
          </a:p>
          <a:p>
            <a:pPr>
              <a:defRPr/>
            </a:pPr>
            <a:r>
              <a:rPr lang="en-US" sz="2800" dirty="0" smtClean="0"/>
              <a:t>There are many different criteria for these things that we won’t review in detail.</a:t>
            </a:r>
          </a:p>
          <a:p>
            <a:pPr>
              <a:defRPr/>
            </a:pPr>
            <a:r>
              <a:rPr lang="en-US" sz="2800" dirty="0" smtClean="0"/>
              <a:t>Recall Cook’s Distance, Leverage Points, </a:t>
            </a:r>
            <a:r>
              <a:rPr lang="en-US" sz="2800" dirty="0" err="1" smtClean="0"/>
              <a:t>Dfbetas</a:t>
            </a:r>
            <a:r>
              <a:rPr lang="en-US" sz="2800" dirty="0" smtClean="0"/>
              <a:t>, etc.</a:t>
            </a:r>
          </a:p>
          <a:p>
            <a:pPr>
              <a:defRPr/>
            </a:pPr>
            <a:r>
              <a:rPr lang="en-US" sz="2800" dirty="0" smtClean="0"/>
              <a:t>CAR package from CRAN contains advanced diagnostics using some of these tests.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090" name="Group 27"/>
          <p:cNvGrpSpPr>
            <a:grpSpLocks/>
          </p:cNvGrpSpPr>
          <p:nvPr/>
        </p:nvGrpSpPr>
        <p:grpSpPr bwMode="auto">
          <a:xfrm>
            <a:off x="1638300" y="2191394"/>
            <a:ext cx="5410200" cy="3933825"/>
            <a:chOff x="1056" y="537"/>
            <a:chExt cx="3408" cy="2478"/>
          </a:xfrm>
        </p:grpSpPr>
        <p:sp>
          <p:nvSpPr>
            <p:cNvPr id="89091" name="Line 2"/>
            <p:cNvSpPr>
              <a:spLocks noChangeShapeType="1"/>
            </p:cNvSpPr>
            <p:nvPr/>
          </p:nvSpPr>
          <p:spPr bwMode="auto">
            <a:xfrm>
              <a:off x="1392" y="537"/>
              <a:ext cx="0" cy="21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092" name="Line 3"/>
            <p:cNvSpPr>
              <a:spLocks noChangeShapeType="1"/>
            </p:cNvSpPr>
            <p:nvPr/>
          </p:nvSpPr>
          <p:spPr bwMode="auto">
            <a:xfrm>
              <a:off x="1392" y="2649"/>
              <a:ext cx="307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093" name="Text Box 4"/>
            <p:cNvSpPr txBox="1">
              <a:spLocks noChangeArrowheads="1"/>
            </p:cNvSpPr>
            <p:nvPr/>
          </p:nvSpPr>
          <p:spPr bwMode="auto">
            <a:xfrm>
              <a:off x="2448" y="2784"/>
              <a:ext cx="12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89094" name="Text Box 5"/>
            <p:cNvSpPr txBox="1">
              <a:spLocks noChangeArrowheads="1"/>
            </p:cNvSpPr>
            <p:nvPr/>
          </p:nvSpPr>
          <p:spPr bwMode="auto">
            <a:xfrm rot="-5400000">
              <a:off x="284" y="1453"/>
              <a:ext cx="17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89095" name="Line 6"/>
            <p:cNvSpPr>
              <a:spLocks noChangeShapeType="1"/>
            </p:cNvSpPr>
            <p:nvPr/>
          </p:nvSpPr>
          <p:spPr bwMode="auto">
            <a:xfrm flipV="1">
              <a:off x="1392" y="921"/>
              <a:ext cx="2880" cy="1623"/>
            </a:xfrm>
            <a:prstGeom prst="line">
              <a:avLst/>
            </a:prstGeom>
            <a:noFill/>
            <a:ln w="5080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096" name="Oval 7"/>
            <p:cNvSpPr>
              <a:spLocks noChangeArrowheads="1"/>
            </p:cNvSpPr>
            <p:nvPr/>
          </p:nvSpPr>
          <p:spPr bwMode="auto">
            <a:xfrm>
              <a:off x="1824" y="1593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097" name="Oval 8"/>
            <p:cNvSpPr>
              <a:spLocks noChangeArrowheads="1"/>
            </p:cNvSpPr>
            <p:nvPr/>
          </p:nvSpPr>
          <p:spPr bwMode="auto">
            <a:xfrm>
              <a:off x="2112" y="2409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098" name="Oval 9"/>
            <p:cNvSpPr>
              <a:spLocks noChangeArrowheads="1"/>
            </p:cNvSpPr>
            <p:nvPr/>
          </p:nvSpPr>
          <p:spPr bwMode="auto">
            <a:xfrm>
              <a:off x="2400" y="2217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099" name="Oval 10"/>
            <p:cNvSpPr>
              <a:spLocks noChangeArrowheads="1"/>
            </p:cNvSpPr>
            <p:nvPr/>
          </p:nvSpPr>
          <p:spPr bwMode="auto">
            <a:xfrm>
              <a:off x="2736" y="2121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100" name="Oval 11"/>
            <p:cNvSpPr>
              <a:spLocks noChangeArrowheads="1"/>
            </p:cNvSpPr>
            <p:nvPr/>
          </p:nvSpPr>
          <p:spPr bwMode="auto">
            <a:xfrm>
              <a:off x="4224" y="969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101" name="Oval 12"/>
            <p:cNvSpPr>
              <a:spLocks noChangeArrowheads="1"/>
            </p:cNvSpPr>
            <p:nvPr/>
          </p:nvSpPr>
          <p:spPr bwMode="auto">
            <a:xfrm>
              <a:off x="2208" y="1689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102" name="Oval 13"/>
            <p:cNvSpPr>
              <a:spLocks noChangeArrowheads="1"/>
            </p:cNvSpPr>
            <p:nvPr/>
          </p:nvSpPr>
          <p:spPr bwMode="auto">
            <a:xfrm>
              <a:off x="2976" y="1737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103" name="Oval 14"/>
            <p:cNvSpPr>
              <a:spLocks noChangeArrowheads="1"/>
            </p:cNvSpPr>
            <p:nvPr/>
          </p:nvSpPr>
          <p:spPr bwMode="auto">
            <a:xfrm>
              <a:off x="2928" y="1305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104" name="Oval 15"/>
            <p:cNvSpPr>
              <a:spLocks noChangeArrowheads="1"/>
            </p:cNvSpPr>
            <p:nvPr/>
          </p:nvSpPr>
          <p:spPr bwMode="auto">
            <a:xfrm>
              <a:off x="3120" y="1401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105" name="Oval 16"/>
            <p:cNvSpPr>
              <a:spLocks noChangeArrowheads="1"/>
            </p:cNvSpPr>
            <p:nvPr/>
          </p:nvSpPr>
          <p:spPr bwMode="auto">
            <a:xfrm>
              <a:off x="3216" y="1161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106" name="Oval 17"/>
            <p:cNvSpPr>
              <a:spLocks noChangeArrowheads="1"/>
            </p:cNvSpPr>
            <p:nvPr/>
          </p:nvSpPr>
          <p:spPr bwMode="auto">
            <a:xfrm>
              <a:off x="3456" y="1689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107" name="Oval 18"/>
            <p:cNvSpPr>
              <a:spLocks noChangeArrowheads="1"/>
            </p:cNvSpPr>
            <p:nvPr/>
          </p:nvSpPr>
          <p:spPr bwMode="auto">
            <a:xfrm>
              <a:off x="3696" y="1353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108" name="Oval 19"/>
            <p:cNvSpPr>
              <a:spLocks noChangeArrowheads="1"/>
            </p:cNvSpPr>
            <p:nvPr/>
          </p:nvSpPr>
          <p:spPr bwMode="auto">
            <a:xfrm>
              <a:off x="3600" y="1065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109" name="Oval 20"/>
            <p:cNvSpPr>
              <a:spLocks noChangeArrowheads="1"/>
            </p:cNvSpPr>
            <p:nvPr/>
          </p:nvSpPr>
          <p:spPr bwMode="auto">
            <a:xfrm>
              <a:off x="3600" y="777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110" name="Oval 21"/>
            <p:cNvSpPr>
              <a:spLocks noChangeArrowheads="1"/>
            </p:cNvSpPr>
            <p:nvPr/>
          </p:nvSpPr>
          <p:spPr bwMode="auto">
            <a:xfrm>
              <a:off x="3888" y="1113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111" name="Oval 22"/>
            <p:cNvSpPr>
              <a:spLocks noChangeArrowheads="1"/>
            </p:cNvSpPr>
            <p:nvPr/>
          </p:nvSpPr>
          <p:spPr bwMode="auto">
            <a:xfrm>
              <a:off x="2400" y="1833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89112" name="Line 23"/>
            <p:cNvSpPr>
              <a:spLocks noChangeShapeType="1"/>
            </p:cNvSpPr>
            <p:nvPr/>
          </p:nvSpPr>
          <p:spPr bwMode="auto">
            <a:xfrm>
              <a:off x="3504" y="1370"/>
              <a:ext cx="0" cy="33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113" name="Text Box 24"/>
            <p:cNvSpPr txBox="1">
              <a:spLocks noChangeArrowheads="1"/>
            </p:cNvSpPr>
            <p:nvPr/>
          </p:nvSpPr>
          <p:spPr bwMode="auto">
            <a:xfrm>
              <a:off x="3552" y="1392"/>
              <a:ext cx="19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3200">
                  <a:solidFill>
                    <a:srgbClr val="00FFFF"/>
                  </a:solidFill>
                  <a:latin typeface="Times New Roman" pitchFamily="18" charset="0"/>
                </a:rPr>
                <a:t>ε</a:t>
              </a:r>
            </a:p>
          </p:txBody>
        </p:sp>
        <p:sp>
          <p:nvSpPr>
            <p:cNvPr id="89114" name="Line 25"/>
            <p:cNvSpPr>
              <a:spLocks noChangeShapeType="1"/>
            </p:cNvSpPr>
            <p:nvPr/>
          </p:nvSpPr>
          <p:spPr bwMode="auto">
            <a:xfrm>
              <a:off x="1872" y="1680"/>
              <a:ext cx="0" cy="57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115" name="Text Box 26"/>
            <p:cNvSpPr txBox="1">
              <a:spLocks noChangeArrowheads="1"/>
            </p:cNvSpPr>
            <p:nvPr/>
          </p:nvSpPr>
          <p:spPr bwMode="auto">
            <a:xfrm>
              <a:off x="1632" y="1776"/>
              <a:ext cx="19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3200">
                  <a:solidFill>
                    <a:srgbClr val="00FFFF"/>
                  </a:solidFill>
                  <a:latin typeface="Times New Roman" pitchFamily="18" charset="0"/>
                </a:rPr>
                <a:t>ε</a:t>
              </a:r>
            </a:p>
          </p:txBody>
        </p:sp>
      </p:grpSp>
      <p:sp>
        <p:nvSpPr>
          <p:cNvPr id="28" name="Title 1"/>
          <p:cNvSpPr txBox="1">
            <a:spLocks/>
          </p:cNvSpPr>
          <p:nvPr/>
        </p:nvSpPr>
        <p:spPr>
          <a:xfrm>
            <a:off x="990600" y="228600"/>
            <a:ext cx="8153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en-US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51946"/>
              </p:ext>
            </p:extLst>
          </p:nvPr>
        </p:nvGraphicFramePr>
        <p:xfrm>
          <a:off x="1701006" y="723900"/>
          <a:ext cx="5970588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9" name="Equation" r:id="rId4" imgW="1130300" imgH="228600" progId="Equation.DSMT4">
                  <p:embed/>
                </p:oleObj>
              </mc:Choice>
              <mc:Fallback>
                <p:oleObj name="Equation" r:id="rId4" imgW="11303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1006" y="723900"/>
                        <a:ext cx="5970588" cy="120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>
            <a:spLocks noGrp="1"/>
          </p:cNvSpPr>
          <p:nvPr>
            <p:ph type="title"/>
          </p:nvPr>
        </p:nvSpPr>
        <p:spPr>
          <a:xfrm>
            <a:off x="533400" y="-7883"/>
            <a:ext cx="8229600" cy="922283"/>
          </a:xfrm>
        </p:spPr>
        <p:txBody>
          <a:bodyPr/>
          <a:lstStyle/>
          <a:p>
            <a:pPr eaLnBrk="1" hangingPunct="1"/>
            <a:r>
              <a:rPr lang="en-US" dirty="0" err="1" smtClean="0"/>
              <a:t>Multicollinearity</a:t>
            </a:r>
            <a:endParaRPr lang="en-US" dirty="0" smtClean="0"/>
          </a:p>
        </p:txBody>
      </p:sp>
      <p:sp>
        <p:nvSpPr>
          <p:cNvPr id="66562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382000" cy="58674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Two or more predictor </a:t>
            </a:r>
            <a:r>
              <a:rPr lang="en-US" sz="2600" dirty="0" smtClean="0">
                <a:hlinkClick r:id="rId3" tooltip="Variables"/>
              </a:rPr>
              <a:t>variables</a:t>
            </a:r>
            <a:r>
              <a:rPr lang="en-US" sz="2600" dirty="0" smtClean="0"/>
              <a:t> in a </a:t>
            </a:r>
            <a:r>
              <a:rPr lang="en-US" sz="2600" dirty="0" smtClean="0">
                <a:hlinkClick r:id="rId4" tooltip="Multiple regression"/>
              </a:rPr>
              <a:t>multiple regression</a:t>
            </a:r>
            <a:r>
              <a:rPr lang="en-US" sz="2600" dirty="0" smtClean="0"/>
              <a:t> model are highly </a:t>
            </a:r>
            <a:r>
              <a:rPr lang="en-US" sz="2600" dirty="0" smtClean="0">
                <a:hlinkClick r:id="rId5" tooltip="Correlation and dependence"/>
              </a:rPr>
              <a:t>correlated</a:t>
            </a:r>
            <a:endParaRPr lang="en-US" sz="2600" dirty="0" smtClean="0"/>
          </a:p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The </a:t>
            </a:r>
            <a:r>
              <a:rPr lang="en-US" sz="2600" dirty="0" smtClean="0">
                <a:hlinkClick r:id="rId6" tooltip="Regression coefficient"/>
              </a:rPr>
              <a:t>coefficient estimates</a:t>
            </a:r>
            <a:r>
              <a:rPr lang="en-US" sz="2600" dirty="0" smtClean="0"/>
              <a:t> may change erratically in response to small changes in the model or the data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Indicators that </a:t>
            </a:r>
            <a:r>
              <a:rPr lang="en-US" sz="2600" dirty="0" err="1" smtClean="0"/>
              <a:t>multicollinearity</a:t>
            </a:r>
            <a:r>
              <a:rPr lang="en-US" sz="2600" dirty="0" smtClean="0"/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600" dirty="0" smtClean="0"/>
              <a:t>	1) Large changes in the estimated regression coefficients when a predictor variable is added or deleted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600" dirty="0" smtClean="0"/>
              <a:t>	2) Insignificant regression coefficients for the affected variables in the multiple regression, but a rejection of the joint hypothesis that those coefficients are all zero (using an F-test)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600" dirty="0" smtClean="0"/>
          </a:p>
          <a:p>
            <a:pPr>
              <a:lnSpc>
                <a:spcPct val="80000"/>
              </a:lnSpc>
              <a:buNone/>
            </a:pPr>
            <a:r>
              <a:rPr lang="en-US" sz="26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Multicollinearity</a:t>
            </a:r>
          </a:p>
        </p:txBody>
      </p:sp>
      <p:sp>
        <p:nvSpPr>
          <p:cNvPr id="6758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A </a:t>
            </a:r>
            <a:r>
              <a:rPr lang="en-US" dirty="0"/>
              <a:t>formal </a:t>
            </a:r>
            <a:r>
              <a:rPr lang="en-US" dirty="0" smtClean="0"/>
              <a:t>measure </a:t>
            </a:r>
            <a:r>
              <a:rPr lang="en-US" dirty="0"/>
              <a:t>of </a:t>
            </a:r>
            <a:r>
              <a:rPr lang="en-US" dirty="0" err="1"/>
              <a:t>multicollinearity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 smtClean="0">
                <a:hlinkClick r:id="rId2"/>
              </a:rPr>
              <a:t>variance </a:t>
            </a:r>
            <a:r>
              <a:rPr lang="en-US" dirty="0">
                <a:hlinkClick r:id="rId2"/>
              </a:rPr>
              <a:t>inflation factor</a:t>
            </a:r>
            <a:r>
              <a:rPr lang="en-US" dirty="0"/>
              <a:t> (VIF) </a:t>
            </a:r>
            <a:endParaRPr lang="en-US" dirty="0" smtClean="0"/>
          </a:p>
          <a:p>
            <a:pPr marL="0" indent="0">
              <a:lnSpc>
                <a:spcPct val="80000"/>
              </a:lnSpc>
              <a:buNone/>
            </a:pPr>
            <a:endParaRPr lang="en-US" dirty="0"/>
          </a:p>
          <a:p>
            <a:pPr eaLnBrk="1" hangingPunct="1"/>
            <a:r>
              <a:rPr lang="en-US" dirty="0" smtClean="0"/>
              <a:t>VIF &gt;10 indicates </a:t>
            </a:r>
            <a:r>
              <a:rPr lang="en-US" dirty="0" err="1" smtClean="0"/>
              <a:t>multicollinearity</a:t>
            </a:r>
            <a:r>
              <a:rPr lang="en-US" dirty="0" smtClean="0"/>
              <a:t>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Regression diagnostics using LM</a:t>
            </a:r>
            <a:br>
              <a:rPr lang="en-US" dirty="0" smtClean="0"/>
            </a:br>
            <a:r>
              <a:rPr lang="en-US" dirty="0" smtClean="0"/>
              <a:t>CAR package</a:t>
            </a:r>
            <a:endParaRPr lang="en-US" dirty="0"/>
          </a:p>
        </p:txBody>
      </p:sp>
      <p:sp>
        <p:nvSpPr>
          <p:cNvPr id="686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/>
              <a:t>#Fit a multiple linear regression on the MTCARS data</a:t>
            </a:r>
            <a:br>
              <a:rPr lang="en-US" sz="2200" dirty="0" smtClean="0"/>
            </a:b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library(car)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fit &lt;- lm(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mpg~disp+hp+wt+drat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, data=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mtcars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2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/>
              <a:t># </a:t>
            </a:r>
            <a:r>
              <a:rPr lang="en-US" sz="2200" dirty="0" smtClean="0">
                <a:solidFill>
                  <a:srgbClr val="FF0000"/>
                </a:solidFill>
              </a:rPr>
              <a:t>Assessing Outliers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 </a:t>
            </a:r>
            <a:r>
              <a:rPr lang="en-US" sz="2200" dirty="0" smtClean="0"/>
              <a:t>   </a:t>
            </a:r>
            <a:r>
              <a:rPr lang="en-US" sz="2200" dirty="0" err="1" smtClean="0"/>
              <a:t>outlierTest</a:t>
            </a:r>
            <a:r>
              <a:rPr lang="en-US" sz="2200" dirty="0" smtClean="0"/>
              <a:t>(fit) # </a:t>
            </a:r>
            <a:r>
              <a:rPr lang="en-US" sz="2200" dirty="0" err="1" smtClean="0"/>
              <a:t>Bonferonni</a:t>
            </a:r>
            <a:r>
              <a:rPr lang="en-US" sz="2200" dirty="0" smtClean="0"/>
              <a:t> p-value for most extreme </a:t>
            </a:r>
            <a:r>
              <a:rPr lang="en-US" sz="2200" dirty="0" err="1" smtClean="0"/>
              <a:t>obs</a:t>
            </a:r>
            <a:endParaRPr lang="en-US" sz="22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/>
              <a:t>    </a:t>
            </a:r>
            <a:r>
              <a:rPr lang="en-US" sz="2200" dirty="0" err="1" smtClean="0"/>
              <a:t>qqPlot</a:t>
            </a:r>
            <a:r>
              <a:rPr lang="en-US" sz="2200" dirty="0" smtClean="0"/>
              <a:t>(fit, main="QQ Plot") #</a:t>
            </a:r>
            <a:r>
              <a:rPr lang="en-US" sz="2200" dirty="0" err="1" smtClean="0"/>
              <a:t>qq</a:t>
            </a:r>
            <a:r>
              <a:rPr lang="en-US" sz="2200" dirty="0" smtClean="0"/>
              <a:t> plot for </a:t>
            </a:r>
            <a:r>
              <a:rPr lang="en-US" sz="2200" dirty="0" err="1" smtClean="0"/>
              <a:t>studentized</a:t>
            </a:r>
            <a:r>
              <a:rPr lang="en-US" sz="2200" dirty="0" smtClean="0"/>
              <a:t> </a:t>
            </a:r>
            <a:r>
              <a:rPr lang="en-US" sz="2200" dirty="0" err="1" smtClean="0"/>
              <a:t>resid</a:t>
            </a:r>
            <a:endParaRPr lang="en-US" sz="22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/>
              <a:t>    </a:t>
            </a:r>
            <a:r>
              <a:rPr lang="en-US" sz="2200" dirty="0" err="1" smtClean="0"/>
              <a:t>leveragePlots</a:t>
            </a:r>
            <a:r>
              <a:rPr lang="en-US" sz="2200" dirty="0" smtClean="0"/>
              <a:t>(fit, ask=FALSE) # leverage plots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/>
              <a:t># </a:t>
            </a:r>
            <a:r>
              <a:rPr lang="en-US" sz="2200" dirty="0" smtClean="0">
                <a:solidFill>
                  <a:srgbClr val="FF0000"/>
                </a:solidFill>
              </a:rPr>
              <a:t>Influential Observations</a:t>
            </a:r>
            <a:br>
              <a:rPr lang="en-US" sz="2200" dirty="0" smtClean="0">
                <a:solidFill>
                  <a:srgbClr val="FF0000"/>
                </a:solidFill>
              </a:rPr>
            </a:br>
            <a:r>
              <a:rPr lang="en-US" sz="2200" dirty="0" smtClean="0"/>
              <a:t># Cook's D plot</a:t>
            </a:r>
            <a:br>
              <a:rPr lang="en-US" sz="2200" dirty="0" smtClean="0"/>
            </a:br>
            <a:r>
              <a:rPr lang="en-US" sz="2200" dirty="0" smtClean="0"/>
              <a:t># identify D values &gt; 4/(n-p-1)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/>
              <a:t>    cutoff &lt;- 4/((</a:t>
            </a:r>
            <a:r>
              <a:rPr lang="en-US" sz="2200" dirty="0" err="1" smtClean="0"/>
              <a:t>nrow</a:t>
            </a:r>
            <a:r>
              <a:rPr lang="en-US" sz="2200" dirty="0" smtClean="0"/>
              <a:t>(</a:t>
            </a:r>
            <a:r>
              <a:rPr lang="en-US" sz="2200" dirty="0" err="1" smtClean="0"/>
              <a:t>mtcars</a:t>
            </a:r>
            <a:r>
              <a:rPr lang="en-US" sz="2200" dirty="0" smtClean="0"/>
              <a:t>)-length(</a:t>
            </a:r>
            <a:r>
              <a:rPr lang="en-US" sz="2200" dirty="0" err="1" smtClean="0"/>
              <a:t>fit$coefficients</a:t>
            </a:r>
            <a:r>
              <a:rPr lang="en-US" sz="2200" dirty="0" smtClean="0"/>
              <a:t>)-2))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/>
              <a:t>    plot(fit, which=4, </a:t>
            </a:r>
            <a:r>
              <a:rPr lang="en-US" sz="2200" dirty="0" err="1" smtClean="0"/>
              <a:t>cook.levels</a:t>
            </a:r>
            <a:r>
              <a:rPr lang="en-US" sz="2200" dirty="0" smtClean="0"/>
              <a:t>=cutoff)</a:t>
            </a:r>
            <a:br>
              <a:rPr lang="en-US" sz="2200" dirty="0" smtClean="0"/>
            </a:b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CAR for Diagnostics, normality</a:t>
            </a:r>
          </a:p>
        </p:txBody>
      </p:sp>
      <p:sp>
        <p:nvSpPr>
          <p:cNvPr id="6963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# Distribution of </a:t>
            </a:r>
            <a:r>
              <a:rPr lang="en-US" sz="2400" dirty="0" err="1" smtClean="0"/>
              <a:t>studentized</a:t>
            </a:r>
            <a:r>
              <a:rPr lang="en-US" sz="2400" dirty="0" smtClean="0"/>
              <a:t> residuals</a:t>
            </a:r>
            <a:br>
              <a:rPr lang="en-US" sz="2400" dirty="0" smtClean="0"/>
            </a:br>
            <a:r>
              <a:rPr lang="en-US" sz="2400" dirty="0" smtClean="0"/>
              <a:t>library(MASS)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    	</a:t>
            </a:r>
            <a:r>
              <a:rPr lang="en-US" sz="2400" dirty="0" err="1" smtClean="0"/>
              <a:t>sresid</a:t>
            </a:r>
            <a:r>
              <a:rPr lang="en-US" sz="2400" dirty="0" smtClean="0"/>
              <a:t> &lt;- </a:t>
            </a:r>
            <a:r>
              <a:rPr lang="en-US" sz="2400" dirty="0" err="1" smtClean="0"/>
              <a:t>studres</a:t>
            </a:r>
            <a:r>
              <a:rPr lang="en-US" sz="2400" dirty="0" smtClean="0"/>
              <a:t>(fit)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hist</a:t>
            </a:r>
            <a:r>
              <a:rPr lang="en-US" sz="2400" dirty="0" smtClean="0"/>
              <a:t>(</a:t>
            </a:r>
            <a:r>
              <a:rPr lang="en-US" sz="2400" dirty="0" err="1" smtClean="0"/>
              <a:t>sresid</a:t>
            </a:r>
            <a:r>
              <a:rPr lang="en-US" sz="2400" dirty="0" smtClean="0"/>
              <a:t>, </a:t>
            </a:r>
            <a:r>
              <a:rPr lang="en-US" sz="2400" dirty="0" err="1" smtClean="0"/>
              <a:t>freq</a:t>
            </a:r>
            <a:r>
              <a:rPr lang="en-US" sz="2400" dirty="0" smtClean="0"/>
              <a:t>=FALSE, main="Distribution of </a:t>
            </a:r>
            <a:r>
              <a:rPr lang="en-US" sz="2400" dirty="0" err="1" smtClean="0"/>
              <a:t>Studentized</a:t>
            </a:r>
            <a:r>
              <a:rPr lang="en-US" sz="2400" dirty="0" smtClean="0"/>
              <a:t> Residuals")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	#Overlays the normal distribution based on the observed </a:t>
            </a:r>
            <a:r>
              <a:rPr lang="en-US" sz="2400" dirty="0" err="1" smtClean="0"/>
              <a:t>studentized</a:t>
            </a:r>
            <a:r>
              <a:rPr lang="en-US" sz="2400" dirty="0" smtClean="0"/>
              <a:t> #residuals</a:t>
            </a:r>
            <a:br>
              <a:rPr lang="en-US" sz="2400" dirty="0" smtClean="0"/>
            </a:br>
            <a:r>
              <a:rPr lang="en-US" sz="2400" dirty="0" err="1" smtClean="0"/>
              <a:t>xfit</a:t>
            </a:r>
            <a:r>
              <a:rPr lang="en-US" sz="2400" dirty="0" smtClean="0"/>
              <a:t>&lt;-</a:t>
            </a:r>
            <a:r>
              <a:rPr lang="en-US" sz="2400" dirty="0" err="1" smtClean="0"/>
              <a:t>seq</a:t>
            </a:r>
            <a:r>
              <a:rPr lang="en-US" sz="2400" dirty="0" smtClean="0"/>
              <a:t>(min(</a:t>
            </a:r>
            <a:r>
              <a:rPr lang="en-US" sz="2400" dirty="0" err="1" smtClean="0"/>
              <a:t>sresid</a:t>
            </a:r>
            <a:r>
              <a:rPr lang="en-US" sz="2400" dirty="0" smtClean="0"/>
              <a:t>),max(</a:t>
            </a:r>
            <a:r>
              <a:rPr lang="en-US" sz="2400" dirty="0" err="1" smtClean="0"/>
              <a:t>sresid</a:t>
            </a:r>
            <a:r>
              <a:rPr lang="en-US" sz="2400" dirty="0" smtClean="0"/>
              <a:t>),length=40)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yfit</a:t>
            </a:r>
            <a:r>
              <a:rPr lang="en-US" sz="2400" dirty="0" smtClean="0"/>
              <a:t>&lt;-</a:t>
            </a:r>
            <a:r>
              <a:rPr lang="en-US" sz="2400" dirty="0" err="1" smtClean="0"/>
              <a:t>dnorm</a:t>
            </a:r>
            <a:r>
              <a:rPr lang="en-US" sz="2400" dirty="0" smtClean="0"/>
              <a:t>(</a:t>
            </a:r>
            <a:r>
              <a:rPr lang="en-US" sz="2400" dirty="0" err="1" smtClean="0"/>
              <a:t>xfit</a:t>
            </a:r>
            <a:r>
              <a:rPr lang="en-US" sz="2400" dirty="0" smtClean="0"/>
              <a:t>) #Generate normal density based on observed </a:t>
            </a:r>
            <a:r>
              <a:rPr lang="en-US" sz="2400" dirty="0" err="1" smtClean="0"/>
              <a:t>resids</a:t>
            </a: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	lines(</a:t>
            </a:r>
            <a:r>
              <a:rPr lang="en-US" sz="2400" dirty="0" err="1" smtClean="0"/>
              <a:t>xfit</a:t>
            </a:r>
            <a:r>
              <a:rPr lang="en-US" sz="2400" dirty="0" smtClean="0"/>
              <a:t>, </a:t>
            </a:r>
            <a:r>
              <a:rPr lang="en-US" sz="2400" dirty="0" err="1" smtClean="0"/>
              <a:t>yfit</a:t>
            </a:r>
            <a:r>
              <a:rPr lang="en-US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CAR for Diagnostics</a:t>
            </a:r>
          </a:p>
        </p:txBody>
      </p:sp>
      <p:pic>
        <p:nvPicPr>
          <p:cNvPr id="706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5646" y="1600200"/>
            <a:ext cx="4532708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CAR for Diagnostics, constant variance</a:t>
            </a:r>
          </a:p>
        </p:txBody>
      </p:sp>
      <p:sp>
        <p:nvSpPr>
          <p:cNvPr id="7168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400" b="1" dirty="0" smtClean="0"/>
              <a:t>#Non-constant Error Variance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# Evaluate homoscedasticity</a:t>
            </a:r>
            <a:br>
              <a:rPr lang="en-US" sz="2400" dirty="0" smtClean="0"/>
            </a:br>
            <a:r>
              <a:rPr lang="en-US" sz="2400" dirty="0" smtClean="0"/>
              <a:t># non-constant error variance Score test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	</a:t>
            </a:r>
            <a:r>
              <a:rPr lang="en-US" sz="2400" dirty="0" err="1" smtClean="0">
                <a:solidFill>
                  <a:srgbClr val="FF0000"/>
                </a:solidFill>
              </a:rPr>
              <a:t>ncvTest</a:t>
            </a:r>
            <a:r>
              <a:rPr lang="en-US" sz="2400" dirty="0" smtClean="0">
                <a:solidFill>
                  <a:srgbClr val="FF0000"/>
                </a:solidFill>
              </a:rPr>
              <a:t>(fit)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	# plot </a:t>
            </a:r>
            <a:r>
              <a:rPr lang="en-US" sz="2400" dirty="0" err="1" smtClean="0"/>
              <a:t>studentized</a:t>
            </a:r>
            <a:r>
              <a:rPr lang="en-US" sz="2400" dirty="0" smtClean="0"/>
              <a:t> residuals vs. fitted values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spreadLevelPlot</a:t>
            </a:r>
            <a:r>
              <a:rPr lang="en-US" sz="2400" dirty="0" smtClean="0"/>
              <a:t>(fit)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/>
              <a:t>#Multi-</a:t>
            </a:r>
            <a:r>
              <a:rPr lang="en-US" sz="2400" b="1" dirty="0" err="1" smtClean="0"/>
              <a:t>collinearity</a:t>
            </a:r>
            <a:endParaRPr lang="en-US" sz="24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# Evaluate </a:t>
            </a:r>
            <a:r>
              <a:rPr lang="en-US" sz="2400" dirty="0" err="1" smtClean="0"/>
              <a:t>Collinearity</a:t>
            </a: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vif</a:t>
            </a:r>
            <a:r>
              <a:rPr lang="en-US" sz="2400" dirty="0" smtClean="0"/>
              <a:t>(fit) # variance inflation factor</a:t>
            </a:r>
            <a:br>
              <a:rPr lang="en-US" sz="2400" dirty="0" smtClean="0"/>
            </a:br>
            <a:endParaRPr lang="en-US" sz="2400" dirty="0" smtClean="0"/>
          </a:p>
          <a:p>
            <a:pPr eaLnBrk="1" hangingPunct="1"/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Assuming our Y were counts</a:t>
            </a:r>
          </a:p>
        </p:txBody>
      </p:sp>
      <p:sp>
        <p:nvSpPr>
          <p:cNvPr id="75778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943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err="1" smtClean="0"/>
              <a:t>glm.poisson</a:t>
            </a:r>
            <a:r>
              <a:rPr lang="en-US" sz="2400" dirty="0" smtClean="0"/>
              <a:t> &lt;- </a:t>
            </a:r>
            <a:r>
              <a:rPr lang="en-US" sz="2400" dirty="0" err="1" smtClean="0"/>
              <a:t>glm</a:t>
            </a:r>
            <a:r>
              <a:rPr lang="en-US" sz="2400" dirty="0" smtClean="0"/>
              <a:t>(ANX ~HASSLES, data=</a:t>
            </a:r>
            <a:r>
              <a:rPr lang="en-US" sz="2400" dirty="0" err="1" smtClean="0"/>
              <a:t>as.data.frame</a:t>
            </a:r>
            <a:r>
              <a:rPr lang="en-US" sz="2400" dirty="0" smtClean="0"/>
              <a:t>(data1), </a:t>
            </a:r>
            <a:r>
              <a:rPr lang="en-US" sz="2400" dirty="0" smtClean="0">
                <a:solidFill>
                  <a:srgbClr val="FF0000"/>
                </a:solidFill>
              </a:rPr>
              <a:t>family = </a:t>
            </a:r>
            <a:r>
              <a:rPr lang="en-US" sz="2400" dirty="0" err="1" smtClean="0">
                <a:solidFill>
                  <a:srgbClr val="FF0000"/>
                </a:solidFill>
              </a:rPr>
              <a:t>poisson</a:t>
            </a:r>
            <a:r>
              <a:rPr lang="en-US" sz="2400" dirty="0" smtClean="0"/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glm.poisson2 &lt;- </a:t>
            </a:r>
            <a:r>
              <a:rPr lang="en-US" sz="2400" dirty="0" err="1" smtClean="0"/>
              <a:t>glm</a:t>
            </a:r>
            <a:r>
              <a:rPr lang="en-US" sz="2400" dirty="0" smtClean="0"/>
              <a:t>(ANX ~HASSLES, data =</a:t>
            </a:r>
            <a:r>
              <a:rPr lang="en-US" sz="2400" dirty="0" err="1" smtClean="0"/>
              <a:t>as.data.frame</a:t>
            </a:r>
            <a:r>
              <a:rPr lang="en-US" sz="2400" dirty="0" smtClean="0"/>
              <a:t>(data1), </a:t>
            </a:r>
            <a:r>
              <a:rPr lang="en-US" sz="2400" dirty="0" smtClean="0">
                <a:solidFill>
                  <a:srgbClr val="FF0000"/>
                </a:solidFill>
              </a:rPr>
              <a:t>family = </a:t>
            </a:r>
            <a:r>
              <a:rPr lang="en-US" sz="2400" dirty="0" err="1" smtClean="0">
                <a:solidFill>
                  <a:srgbClr val="FF0000"/>
                </a:solidFill>
              </a:rPr>
              <a:t>quasipoisson</a:t>
            </a:r>
            <a:r>
              <a:rPr lang="en-US" sz="2400" dirty="0" smtClean="0"/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summary(</a:t>
            </a:r>
            <a:r>
              <a:rPr lang="en-US" sz="2400" dirty="0" err="1" smtClean="0"/>
              <a:t>glm.poisson</a:t>
            </a:r>
            <a:r>
              <a:rPr lang="en-US" sz="2400" dirty="0" smtClean="0"/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summary(glm.poisson2)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300" dirty="0" smtClean="0"/>
              <a:t>#Compare variance estimates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300" i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/>
              <a:t>Review: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/>
              <a:t>Poisson Regression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/>
              <a:t>What is </a:t>
            </a:r>
            <a:r>
              <a:rPr lang="en-US" sz="2000" i="1" dirty="0" err="1" smtClean="0"/>
              <a:t>overdispersion</a:t>
            </a:r>
            <a:r>
              <a:rPr lang="en-US" sz="2000" i="1" dirty="0" smtClean="0"/>
              <a:t>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/>
              <a:t>What is Poisson parameter interpretation?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/>
              <a:t>What is </a:t>
            </a:r>
            <a:r>
              <a:rPr lang="en-US" sz="2000" i="1" dirty="0" err="1" smtClean="0"/>
              <a:t>overdispersed</a:t>
            </a:r>
            <a:r>
              <a:rPr lang="en-US" sz="2000" i="1" dirty="0" smtClean="0"/>
              <a:t> Poisson parameter interpretation?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i="1" dirty="0" smtClean="0"/>
          </a:p>
          <a:p>
            <a:pPr eaLnBrk="1" hangingPunct="1">
              <a:lnSpc>
                <a:spcPct val="90000"/>
              </a:lnSpc>
            </a:pPr>
            <a:endParaRPr lang="en-US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dirty="0" err="1" smtClean="0"/>
              <a:t>Overdispersion</a:t>
            </a:r>
            <a:r>
              <a:rPr lang="en-US" dirty="0" smtClean="0"/>
              <a:t> in counts</a:t>
            </a:r>
          </a:p>
        </p:txBody>
      </p:sp>
      <p:sp>
        <p:nvSpPr>
          <p:cNvPr id="76802" name="Rectangle 3"/>
          <p:cNvSpPr>
            <a:spLocks noGrp="1"/>
          </p:cNvSpPr>
          <p:nvPr>
            <p:ph idx="1"/>
          </p:nvPr>
        </p:nvSpPr>
        <p:spPr>
          <a:xfrm>
            <a:off x="612775" y="1219200"/>
            <a:ext cx="8153400" cy="4906963"/>
          </a:xfrm>
        </p:spPr>
        <p:txBody>
          <a:bodyPr/>
          <a:lstStyle/>
          <a:p>
            <a:r>
              <a:rPr lang="en-US" dirty="0" smtClean="0"/>
              <a:t>Example:</a:t>
            </a:r>
          </a:p>
          <a:p>
            <a:r>
              <a:rPr lang="en-US" dirty="0" smtClean="0"/>
              <a:t>Y= #red blood cell units administered, X=drug (</a:t>
            </a:r>
            <a:r>
              <a:rPr lang="en-US" dirty="0" err="1" smtClean="0"/>
              <a:t>aprotinin</a:t>
            </a:r>
            <a:r>
              <a:rPr lang="en-US" dirty="0" smtClean="0"/>
              <a:t> vs. lysine analogue)</a:t>
            </a:r>
          </a:p>
          <a:p>
            <a:r>
              <a:rPr lang="en-US" dirty="0" err="1" smtClean="0"/>
              <a:t>Overdispersion</a:t>
            </a:r>
            <a:endParaRPr lang="en-US" dirty="0" smtClean="0"/>
          </a:p>
          <a:p>
            <a:r>
              <a:rPr lang="en-US" dirty="0" smtClean="0"/>
              <a:t>Excess 0: &gt; 50% </a:t>
            </a:r>
            <a:r>
              <a:rPr lang="en-US" dirty="0" err="1" smtClean="0"/>
              <a:t>zeros</a:t>
            </a: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ZIP Model</a:t>
            </a:r>
          </a:p>
        </p:txBody>
      </p:sp>
      <p:sp>
        <p:nvSpPr>
          <p:cNvPr id="5" name="Content Placeholder 2"/>
          <p:cNvSpPr>
            <a:spLocks/>
          </p:cNvSpPr>
          <p:nvPr/>
        </p:nvSpPr>
        <p:spPr bwMode="auto">
          <a:xfrm>
            <a:off x="448003" y="914400"/>
            <a:ext cx="86106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+mn-lt"/>
              </a:rPr>
              <a:t>Two component mixture model: model </a:t>
            </a:r>
            <a:r>
              <a:rPr lang="en-US" sz="3000" dirty="0">
                <a:latin typeface="+mn-lt"/>
              </a:rPr>
              <a:t>of structural </a:t>
            </a:r>
            <a:r>
              <a:rPr lang="en-US" sz="3000" dirty="0" err="1">
                <a:latin typeface="+mn-lt"/>
              </a:rPr>
              <a:t>zeros</a:t>
            </a:r>
            <a:r>
              <a:rPr lang="en-US" sz="3000" dirty="0">
                <a:latin typeface="+mn-lt"/>
              </a:rPr>
              <a:t> that do not originate from any process, and counts that originate from a Poisson process.</a:t>
            </a:r>
          </a:p>
          <a:p>
            <a:pPr marL="457200" indent="-457200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3000" dirty="0">
                <a:latin typeface="+mn-lt"/>
              </a:rPr>
              <a:t>Thus, the 0/1 process is modeled separately from the Poisson process when the observed 0 is determined not to have arisen from a Poisson process</a:t>
            </a:r>
          </a:p>
          <a:p>
            <a:pPr marL="457200" indent="-457200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3000" dirty="0">
                <a:latin typeface="+mn-lt"/>
              </a:rPr>
              <a:t>0/1 </a:t>
            </a:r>
            <a:r>
              <a:rPr lang="en-US" sz="3000" dirty="0" smtClean="0">
                <a:latin typeface="+mn-lt"/>
              </a:rPr>
              <a:t>binary process </a:t>
            </a:r>
            <a:r>
              <a:rPr lang="en-US" sz="3000" dirty="0">
                <a:latin typeface="+mn-lt"/>
              </a:rPr>
              <a:t>modeled as logistic regression</a:t>
            </a:r>
          </a:p>
          <a:p>
            <a:pPr marL="457200" indent="-457200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3000" dirty="0">
                <a:latin typeface="+mn-lt"/>
              </a:rPr>
              <a:t>Count process simultaneously modeled as Poisson </a:t>
            </a:r>
            <a:r>
              <a:rPr lang="en-US" sz="3000" dirty="0" smtClean="0">
                <a:latin typeface="+mn-lt"/>
              </a:rPr>
              <a:t>regression</a:t>
            </a:r>
          </a:p>
          <a:p>
            <a:pPr marL="457200" indent="-457200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</a:pPr>
            <a:endParaRPr lang="en-US" sz="3000" dirty="0">
              <a:latin typeface="+mn-lt"/>
            </a:endParaRPr>
          </a:p>
          <a:p>
            <a:pPr marL="319088" indent="-319088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100000"/>
              <a:buFont typeface="Wingdings" pitchFamily="2" charset="2"/>
              <a:buChar char=""/>
            </a:pPr>
            <a:endParaRPr lang="en-US" sz="2700" dirty="0"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smtClean="0"/>
              <a:t>VGAM Package</a:t>
            </a:r>
          </a:p>
        </p:txBody>
      </p:sp>
      <p:sp>
        <p:nvSpPr>
          <p:cNvPr id="78850" name="Rectangle 3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3000" dirty="0" smtClean="0"/>
              <a:t>library(VGAM)</a:t>
            </a:r>
          </a:p>
          <a:p>
            <a:pPr>
              <a:buFont typeface="Wingdings" pitchFamily="2" charset="2"/>
              <a:buNone/>
            </a:pPr>
            <a:r>
              <a:rPr lang="en-US" sz="3000" dirty="0" smtClean="0"/>
              <a:t>fit2 &lt;- </a:t>
            </a:r>
            <a:r>
              <a:rPr lang="en-US" sz="3000" dirty="0" err="1" smtClean="0"/>
              <a:t>vglm</a:t>
            </a:r>
            <a:r>
              <a:rPr lang="en-US" sz="3000" dirty="0" smtClean="0"/>
              <a:t>(y ~ x1, </a:t>
            </a:r>
            <a:r>
              <a:rPr lang="en-US" sz="3000" dirty="0" err="1" smtClean="0"/>
              <a:t>zipoisson</a:t>
            </a:r>
            <a:r>
              <a:rPr lang="en-US" sz="3000" dirty="0" smtClean="0"/>
              <a:t>, trace = TRUE)</a:t>
            </a:r>
          </a:p>
          <a:p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Linear Regression</a:t>
            </a:r>
          </a:p>
        </p:txBody>
      </p:sp>
      <p:sp>
        <p:nvSpPr>
          <p:cNvPr id="16386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For linear regression, R uses 2 functions.</a:t>
            </a:r>
          </a:p>
          <a:p>
            <a:pPr marL="617537" lvl="2" indent="-342900" eaLnBrk="1" hangingPunct="1">
              <a:spcBef>
                <a:spcPts val="700"/>
              </a:spcBef>
              <a:buSzPct val="60000"/>
            </a:pPr>
            <a:r>
              <a:rPr lang="en-US" dirty="0" smtClean="0"/>
              <a:t>Could use function “</a:t>
            </a:r>
            <a:r>
              <a:rPr lang="en-US" i="1" dirty="0" smtClean="0"/>
              <a:t>lm</a:t>
            </a:r>
            <a:r>
              <a:rPr lang="en-US" dirty="0" smtClean="0"/>
              <a:t>”</a:t>
            </a:r>
          </a:p>
          <a:p>
            <a:pPr marL="617537" lvl="2" indent="-342900" eaLnBrk="1" hangingPunct="1">
              <a:spcBef>
                <a:spcPts val="700"/>
              </a:spcBef>
              <a:buSzPct val="60000"/>
            </a:pPr>
            <a:r>
              <a:rPr lang="en-US" dirty="0" smtClean="0"/>
              <a:t>Could use the generalized linear model (GLM) framework</a:t>
            </a:r>
          </a:p>
          <a:p>
            <a:pPr lvl="2"/>
            <a:r>
              <a:rPr lang="en-US" sz="2500" dirty="0" smtClean="0"/>
              <a:t> function called “</a:t>
            </a:r>
            <a:r>
              <a:rPr lang="en-US" sz="2500" i="1" dirty="0" err="1" smtClean="0"/>
              <a:t>glm</a:t>
            </a:r>
            <a:r>
              <a:rPr lang="en-US" sz="2500" dirty="0" smtClean="0"/>
              <a:t>”</a:t>
            </a:r>
          </a:p>
          <a:p>
            <a:pPr marL="1371600" lvl="3" indent="0" eaLnBrk="1" hangingPunct="1">
              <a:buNone/>
            </a:pPr>
            <a:endParaRPr lang="en-US" sz="2100" dirty="0"/>
          </a:p>
          <a:p>
            <a:pPr marL="1371600" lvl="3" indent="0" eaLnBrk="1" hangingPunct="1">
              <a:buNone/>
            </a:pPr>
            <a:endParaRPr lang="en-US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smtClean="0"/>
              <a:t>Results - ZIP</a:t>
            </a:r>
          </a:p>
        </p:txBody>
      </p:sp>
      <p:sp>
        <p:nvSpPr>
          <p:cNvPr id="79874" name="Rectangle 4"/>
          <p:cNvSpPr>
            <a:spLocks noGrp="1"/>
          </p:cNvSpPr>
          <p:nvPr>
            <p:ph idx="1"/>
          </p:nvPr>
        </p:nvSpPr>
        <p:spPr>
          <a:xfrm>
            <a:off x="609600" y="990600"/>
            <a:ext cx="8153400" cy="45259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400" dirty="0" smtClean="0"/>
              <a:t>&gt; summary(fit2)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Call: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err="1" smtClean="0"/>
              <a:t>vglm</a:t>
            </a:r>
            <a:r>
              <a:rPr lang="en-US" sz="2400" dirty="0" smtClean="0"/>
              <a:t>(formula = y ~ x1, family = </a:t>
            </a:r>
            <a:r>
              <a:rPr lang="en-US" sz="2400" dirty="0" err="1" smtClean="0"/>
              <a:t>zipoisson</a:t>
            </a:r>
            <a:r>
              <a:rPr lang="en-US" sz="2400" dirty="0" smtClean="0"/>
              <a:t>, trace = TRUE)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Pearson Residuals: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                Min       1Q   Median       3Q     Max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err="1" smtClean="0"/>
              <a:t>logit</a:t>
            </a:r>
            <a:r>
              <a:rPr lang="en-US" sz="2400" dirty="0" smtClean="0"/>
              <a:t>(phi)  -1.8880 -0.93828  0.59499  0.86550  1.0504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log(lambda) -1.3104 -0.31901 -0.31901 -0.18509 10.3208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Coefficients: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                  Value	 Std. Error 	 t value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(Intercept):1 -0.025409    0.16450  -0.15446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(Intercept):2  0.703619    0.08129  8.65569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x1:1          -0.040470      0.33087  -0.12231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x1:2          -0.774116      0.17667  -4.38181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Interpretation</a:t>
            </a:r>
          </a:p>
        </p:txBody>
      </p:sp>
      <p:sp>
        <p:nvSpPr>
          <p:cNvPr id="80898" name="Rectangle 3"/>
          <p:cNvSpPr>
            <a:spLocks noGrp="1"/>
          </p:cNvSpPr>
          <p:nvPr>
            <p:ph idx="1"/>
          </p:nvPr>
        </p:nvSpPr>
        <p:spPr>
          <a:xfrm>
            <a:off x="612775" y="1066800"/>
            <a:ext cx="81534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Odds of observing a (structural) zero in blood product usage in the </a:t>
            </a:r>
            <a:r>
              <a:rPr lang="en-US" dirty="0" err="1" smtClean="0"/>
              <a:t>durg</a:t>
            </a:r>
            <a:r>
              <a:rPr lang="en-US" dirty="0" smtClean="0"/>
              <a:t> a versus drug l are </a:t>
            </a:r>
            <a:r>
              <a:rPr lang="en-US" dirty="0" err="1" smtClean="0"/>
              <a:t>exp</a:t>
            </a:r>
            <a:r>
              <a:rPr lang="en-US" dirty="0" smtClean="0"/>
              <a:t>(-.040) = 0.96[0.50,1.83].</a:t>
            </a:r>
          </a:p>
          <a:p>
            <a:r>
              <a:rPr lang="en-US" dirty="0" smtClean="0"/>
              <a:t>The risk of blood product usage in drug a versus drug l group is </a:t>
            </a:r>
            <a:r>
              <a:rPr lang="en-US" dirty="0" err="1" smtClean="0"/>
              <a:t>exp</a:t>
            </a:r>
            <a:r>
              <a:rPr lang="en-US" dirty="0" smtClean="0"/>
              <a:t>(-0.774) =0.46[0.33,0.65].</a:t>
            </a:r>
          </a:p>
          <a:p>
            <a:r>
              <a:rPr lang="en-US" dirty="0" smtClean="0"/>
              <a:t>Conclusion: there is a significant decreased risk of RBC usage in the </a:t>
            </a:r>
            <a:r>
              <a:rPr lang="en-US" dirty="0" err="1" smtClean="0"/>
              <a:t>aprotinin</a:t>
            </a:r>
            <a:r>
              <a:rPr lang="en-US" dirty="0" smtClean="0"/>
              <a:t> versus lysine analogue group.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 txBox="1">
            <a:spLocks noChangeArrowheads="1"/>
          </p:cNvSpPr>
          <p:nvPr/>
        </p:nvSpPr>
        <p:spPr bwMode="auto">
          <a:xfrm>
            <a:off x="228600" y="1524000"/>
            <a:ext cx="8763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</a:pPr>
            <a:endParaRPr lang="en-US" sz="2400" dirty="0">
              <a:solidFill>
                <a:srgbClr val="9069FD"/>
              </a:solidFill>
              <a:latin typeface="Tw Cen MT" pitchFamily="34" charset="0"/>
            </a:endParaRP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lm(formula, data, subset, weights,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na.action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method = "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qr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", model = TRUE, x = FALSE, y = FALSE,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qr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TRUE,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singular.ok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TRUE, contrasts = NULL, offset, ...)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</a:pPr>
            <a:endParaRPr lang="en-US" sz="2300" dirty="0">
              <a:solidFill>
                <a:schemeClr val="tx2"/>
              </a:solidFill>
              <a:latin typeface="Tw Cen MT" pitchFamily="34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reg1 &lt;- lm(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height~age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data=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dat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 #simple regression</a:t>
            </a: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reg2 &lt;- lm(height ~ 1 , data=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dat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 #intercept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only</a:t>
            </a: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lvl="1">
              <a:spcBef>
                <a:spcPts val="600"/>
              </a:spcBef>
              <a:buSzPct val="85000"/>
            </a:pPr>
            <a:r>
              <a:rPr lang="en-US" sz="2400" dirty="0" smtClean="0">
                <a:solidFill>
                  <a:srgbClr val="9069FD"/>
                </a:solidFill>
                <a:latin typeface="Tw Cen MT" pitchFamily="34" charset="0"/>
                <a:hlinkClick r:id="rId3"/>
              </a:rPr>
              <a:t>http</a:t>
            </a:r>
            <a:r>
              <a:rPr lang="en-US" sz="2400" dirty="0">
                <a:solidFill>
                  <a:srgbClr val="9069FD"/>
                </a:solidFill>
                <a:latin typeface="Tw Cen MT" pitchFamily="34" charset="0"/>
                <a:hlinkClick r:id="rId3"/>
              </a:rPr>
              <a:t>://stat.ethz.ch/R-manual/R-patched/library/stats/html/lm.html</a:t>
            </a:r>
            <a:endParaRPr lang="en-US" sz="2400" dirty="0">
              <a:solidFill>
                <a:srgbClr val="9069FD"/>
              </a:solidFill>
              <a:latin typeface="Tw Cen MT" pitchFamily="34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</a:pPr>
            <a:endParaRPr lang="en-US" sz="2300" dirty="0">
              <a:latin typeface="Tw Cen MT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LM 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Function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1752600"/>
            <a:ext cx="8763000" cy="381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57200" y="1524000"/>
            <a:ext cx="82296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40080" lvl="1" indent="-274320" fontAlgn="auto"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/>
            </a:pPr>
            <a:endParaRPr lang="en-US" sz="2400" dirty="0">
              <a:solidFill>
                <a:schemeClr val="tx2"/>
              </a:solidFill>
              <a:latin typeface="+mn-lt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defRPr/>
            </a:pPr>
            <a:endParaRPr lang="en-US" sz="2600" dirty="0">
              <a:latin typeface="+mn-lt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sz="4200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1747" name="Rectangle 3"/>
          <p:cNvSpPr txBox="1">
            <a:spLocks noChangeArrowheads="1"/>
          </p:cNvSpPr>
          <p:nvPr/>
        </p:nvSpPr>
        <p:spPr bwMode="auto">
          <a:xfrm>
            <a:off x="457200" y="1524000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tx1"/>
              </a:buClr>
              <a:buSzPct val="85000"/>
              <a:buFont typeface="Wingdings 2" pitchFamily="18" charset="2"/>
              <a:buChar char=""/>
            </a:pPr>
            <a:r>
              <a:rPr lang="en-US" sz="2800" dirty="0">
                <a:latin typeface="Tw Cen MT" pitchFamily="34" charset="0"/>
              </a:rPr>
              <a:t>Can accommodate weights (weighted regression)</a:t>
            </a:r>
          </a:p>
          <a:p>
            <a:pPr marL="823913" lvl="1" indent="-457200">
              <a:spcBef>
                <a:spcPts val="600"/>
              </a:spcBef>
              <a:buClr>
                <a:schemeClr val="tx1"/>
              </a:buClr>
              <a:buSzPct val="85000"/>
              <a:buFont typeface="Arial" panose="020B0604020202020204" pitchFamily="34" charset="0"/>
              <a:buChar char="•"/>
            </a:pPr>
            <a:r>
              <a:rPr lang="en-US" sz="2800" dirty="0">
                <a:latin typeface="Tw Cen MT" pitchFamily="34" charset="0"/>
              </a:rPr>
              <a:t>Survey weights, inverse probability weighting, etc.</a:t>
            </a:r>
          </a:p>
          <a:p>
            <a:pPr marL="273050" indent="-273050">
              <a:spcBef>
                <a:spcPts val="600"/>
              </a:spcBef>
              <a:buClr>
                <a:schemeClr val="tx1"/>
              </a:buClr>
              <a:buSzPct val="85000"/>
              <a:buFont typeface="Wingdings 2" pitchFamily="18" charset="2"/>
              <a:buChar char=""/>
            </a:pPr>
            <a:r>
              <a:rPr lang="en-US" sz="2800" dirty="0">
                <a:latin typeface="Tw Cen MT" pitchFamily="34" charset="0"/>
              </a:rPr>
              <a:t>Results </a:t>
            </a:r>
            <a:r>
              <a:rPr lang="en-US" sz="2800" dirty="0" smtClean="0">
                <a:latin typeface="Tw Cen MT" pitchFamily="34" charset="0"/>
              </a:rPr>
              <a:t>including </a:t>
            </a:r>
            <a:r>
              <a:rPr lang="en-US" sz="2800" dirty="0">
                <a:latin typeface="Tw Cen MT" pitchFamily="34" charset="0"/>
              </a:rPr>
              <a:t>beta, SE(beta), Wald T-tests, p-values</a:t>
            </a:r>
            <a:endParaRPr lang="en-US" sz="2800" baseline="30000" dirty="0">
              <a:latin typeface="Tw Cen MT" pitchFamily="34" charset="0"/>
            </a:endParaRPr>
          </a:p>
          <a:p>
            <a:pPr marL="273050" indent="-273050">
              <a:spcBef>
                <a:spcPts val="600"/>
              </a:spcBef>
              <a:buClr>
                <a:schemeClr val="tx1"/>
              </a:buClr>
              <a:buSzPct val="85000"/>
              <a:buFont typeface="Wingdings 2" pitchFamily="18" charset="2"/>
              <a:buChar char=""/>
            </a:pPr>
            <a:r>
              <a:rPr lang="en-US" sz="2800" dirty="0">
                <a:latin typeface="Tw Cen MT" pitchFamily="34" charset="0"/>
              </a:rPr>
              <a:t>Can obtain ANOVA, ANCOVA results</a:t>
            </a:r>
          </a:p>
          <a:p>
            <a:pPr marL="273050" indent="-273050">
              <a:spcBef>
                <a:spcPts val="600"/>
              </a:spcBef>
              <a:buClr>
                <a:schemeClr val="tx1"/>
              </a:buClr>
              <a:buSzPct val="85000"/>
              <a:buFont typeface="Wingdings 2" pitchFamily="18" charset="2"/>
              <a:buChar char=""/>
            </a:pPr>
            <a:r>
              <a:rPr lang="en-US" sz="2800" dirty="0">
                <a:latin typeface="Tw Cen MT" pitchFamily="34" charset="0"/>
              </a:rPr>
              <a:t>Can specify contrasts for predictors</a:t>
            </a:r>
          </a:p>
          <a:p>
            <a:pPr marL="273050" indent="-273050">
              <a:spcBef>
                <a:spcPts val="600"/>
              </a:spcBef>
              <a:buClr>
                <a:schemeClr val="tx1"/>
              </a:buClr>
              <a:buSzPct val="85000"/>
              <a:buFont typeface="Wingdings 2" pitchFamily="18" charset="2"/>
              <a:buChar char=""/>
            </a:pPr>
            <a:r>
              <a:rPr lang="en-US" sz="2800" dirty="0">
                <a:latin typeface="Tw Cen MT" pitchFamily="34" charset="0"/>
              </a:rPr>
              <a:t>Can do some regression diagnostics, residual analysis</a:t>
            </a:r>
          </a:p>
          <a:p>
            <a:pPr marL="914400" lvl="1" indent="-457200">
              <a:spcBef>
                <a:spcPts val="600"/>
              </a:spcBef>
              <a:buClr>
                <a:schemeClr val="tx1"/>
              </a:buClr>
              <a:buSzPct val="85000"/>
              <a:buFont typeface="Arial" panose="020B0604020202020204" pitchFamily="34" charset="0"/>
              <a:buChar char="•"/>
            </a:pPr>
            <a:r>
              <a:rPr lang="en-US" sz="2800" dirty="0">
                <a:latin typeface="Tw Cen MT" pitchFamily="34" charset="0"/>
              </a:rPr>
              <a:t>Let’s </a:t>
            </a:r>
            <a:r>
              <a:rPr lang="en-US" sz="2800" dirty="0" smtClean="0">
                <a:latin typeface="Tw Cen MT" pitchFamily="34" charset="0"/>
              </a:rPr>
              <a:t>have fun!</a:t>
            </a:r>
            <a:endParaRPr lang="en-US" sz="2800" dirty="0">
              <a:latin typeface="Tw Cen MT" pitchFamily="34" charset="0"/>
            </a:endParaRP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endParaRPr lang="en-US" sz="2400" dirty="0">
              <a:solidFill>
                <a:schemeClr val="tx2"/>
              </a:solidFill>
              <a:latin typeface="Tw Cen MT" pitchFamily="34" charset="0"/>
            </a:endParaRP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Char char=""/>
            </a:pPr>
            <a:endParaRPr lang="en-US" sz="2400" dirty="0">
              <a:solidFill>
                <a:schemeClr val="tx2"/>
              </a:solidFill>
              <a:latin typeface="Tw Cen MT" pitchFamily="34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</a:pPr>
            <a:endParaRPr lang="en-US" sz="2600" dirty="0">
              <a:latin typeface="Tw Cen MT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LM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/>
          <p:cNvSpPr txBox="1">
            <a:spLocks noChangeArrowheads="1"/>
          </p:cNvSpPr>
          <p:nvPr/>
        </p:nvSpPr>
        <p:spPr bwMode="auto">
          <a:xfrm>
            <a:off x="457200" y="1524000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age &lt;- c(18,19,20,21,22,23,24,25,26,27,28,29)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height &lt;- c(76.1,77,78.1,78.2,78.8,79.7,79.9,81.1,81.2,81.8,81.8,83.5)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dat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as.data.frame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cbind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age,height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dat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dim(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dat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is.data.frame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dat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reg1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&lt;- lm(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height~age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data=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dat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summary(reg1)</a:t>
            </a:r>
          </a:p>
          <a:p>
            <a:pPr marL="639763" lvl="1" indent="-273050">
              <a:spcBef>
                <a:spcPts val="300"/>
              </a:spcBef>
              <a:buClr>
                <a:srgbClr val="C2703D"/>
              </a:buClr>
              <a:buSzPct val="85000"/>
              <a:buFont typeface="Wingdings 2" pitchFamily="18" charset="2"/>
              <a:buChar char=""/>
            </a:pPr>
            <a:endParaRPr lang="en-US" sz="2400" dirty="0">
              <a:solidFill>
                <a:schemeClr val="tx2"/>
              </a:solidFill>
              <a:latin typeface="Tw Cen MT" pitchFamily="34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</a:pPr>
            <a:endParaRPr lang="en-US" sz="2600" dirty="0">
              <a:latin typeface="Tw Cen MT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LM Example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1524000"/>
            <a:ext cx="8229600" cy="403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dirty="0" smtClean="0"/>
              <a:t>Summary(lm)</a:t>
            </a:r>
          </a:p>
        </p:txBody>
      </p:sp>
      <p:sp>
        <p:nvSpPr>
          <p:cNvPr id="30722" name="Rectangle 3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r>
              <a:rPr lang="en-US" dirty="0" smtClean="0"/>
              <a:t>Call: lm function</a:t>
            </a:r>
          </a:p>
          <a:p>
            <a:r>
              <a:rPr lang="en-US" dirty="0" err="1" smtClean="0"/>
              <a:t>Quantiles</a:t>
            </a:r>
            <a:r>
              <a:rPr lang="en-US" dirty="0" smtClean="0"/>
              <a:t> of Residuals</a:t>
            </a:r>
          </a:p>
          <a:p>
            <a:r>
              <a:rPr lang="en-US" dirty="0" smtClean="0"/>
              <a:t>Coefficients</a:t>
            </a:r>
          </a:p>
          <a:p>
            <a:r>
              <a:rPr lang="en-US" dirty="0" smtClean="0"/>
              <a:t>Residual standard error</a:t>
            </a:r>
          </a:p>
          <a:p>
            <a:r>
              <a:rPr lang="en-US" dirty="0" smtClean="0"/>
              <a:t>R-squared</a:t>
            </a:r>
          </a:p>
          <a:p>
            <a:r>
              <a:rPr lang="en-US" dirty="0" smtClean="0"/>
              <a:t>F-statistic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18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We have got linear regression done!</a:t>
            </a:r>
            <a:br>
              <a:rPr lang="en-US" sz="3600" dirty="0" smtClean="0">
                <a:solidFill>
                  <a:srgbClr val="002060"/>
                </a:solidFill>
              </a:rPr>
            </a:br>
            <a:r>
              <a:rPr lang="en-US" sz="3600" dirty="0" smtClean="0">
                <a:solidFill>
                  <a:srgbClr val="002060"/>
                </a:solidFill>
              </a:rPr>
              <a:t>Really???</a:t>
            </a:r>
            <a:br>
              <a:rPr lang="en-US" sz="3600" dirty="0" smtClean="0">
                <a:solidFill>
                  <a:srgbClr val="002060"/>
                </a:solidFill>
              </a:rPr>
            </a:br>
            <a:r>
              <a:rPr lang="en-US" sz="3600" dirty="0" smtClean="0">
                <a:solidFill>
                  <a:srgbClr val="002060"/>
                </a:solidFill>
              </a:rPr>
              <a:t>But it is not beer time yet!</a:t>
            </a:r>
            <a:endParaRPr lang="en-US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73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2089</TotalTime>
  <Words>2481</Words>
  <Application>Microsoft Office PowerPoint</Application>
  <PresentationFormat>On-screen Show (4:3)</PresentationFormat>
  <Paragraphs>447</Paragraphs>
  <Slides>41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Office Theme</vt:lpstr>
      <vt:lpstr>Equation</vt:lpstr>
      <vt:lpstr>Regression Commands in R</vt:lpstr>
      <vt:lpstr>A Simple Experiment</vt:lpstr>
      <vt:lpstr>PowerPoint Presentation</vt:lpstr>
      <vt:lpstr>Linear Regression</vt:lpstr>
      <vt:lpstr>PowerPoint Presentation</vt:lpstr>
      <vt:lpstr>PowerPoint Presentation</vt:lpstr>
      <vt:lpstr>PowerPoint Presentation</vt:lpstr>
      <vt:lpstr>Summary(lm)</vt:lpstr>
      <vt:lpstr>We have got linear regression done! Really??? But it is not beer time yet!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Generalized Linear Models</vt:lpstr>
      <vt:lpstr>Generalized Linear Models</vt:lpstr>
      <vt:lpstr>Some families</vt:lpstr>
      <vt:lpstr>Let’s look an example</vt:lpstr>
      <vt:lpstr>Code</vt:lpstr>
      <vt:lpstr>R output for GLM call</vt:lpstr>
      <vt:lpstr>Summary</vt:lpstr>
      <vt:lpstr>How to Report Model Results</vt:lpstr>
      <vt:lpstr>Intercept only model</vt:lpstr>
      <vt:lpstr>GLM</vt:lpstr>
      <vt:lpstr>GLM</vt:lpstr>
      <vt:lpstr>Plots for model check</vt:lpstr>
      <vt:lpstr>Multiple regression – Anxiety data</vt:lpstr>
      <vt:lpstr>Check assumptions</vt:lpstr>
      <vt:lpstr>Back to Regression Diagnostics</vt:lpstr>
      <vt:lpstr>Multicollinearity</vt:lpstr>
      <vt:lpstr>Multicollinearity</vt:lpstr>
      <vt:lpstr>Regression diagnostics using LM CAR package</vt:lpstr>
      <vt:lpstr>CAR for Diagnostics, normality</vt:lpstr>
      <vt:lpstr>CAR for Diagnostics</vt:lpstr>
      <vt:lpstr>CAR for Diagnostics, constant variance</vt:lpstr>
      <vt:lpstr>Assuming our Y were counts</vt:lpstr>
      <vt:lpstr>Overdispersion in counts</vt:lpstr>
      <vt:lpstr>ZIP Model</vt:lpstr>
      <vt:lpstr>VGAM Package</vt:lpstr>
      <vt:lpstr>Results - ZIP</vt:lpstr>
      <vt:lpstr>Interpretation</vt:lpstr>
    </vt:vector>
  </TitlesOfParts>
  <Company>MUSC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Stacia Desantis</dc:creator>
  <cp:lastModifiedBy>smartbenben</cp:lastModifiedBy>
  <cp:revision>288</cp:revision>
  <dcterms:created xsi:type="dcterms:W3CDTF">2011-03-21T19:27:57Z</dcterms:created>
  <dcterms:modified xsi:type="dcterms:W3CDTF">2014-04-02T04:28:02Z</dcterms:modified>
</cp:coreProperties>
</file>