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6" r:id="rId2"/>
    <p:sldId id="262" r:id="rId3"/>
    <p:sldId id="257" r:id="rId4"/>
    <p:sldId id="282" r:id="rId5"/>
    <p:sldId id="280" r:id="rId6"/>
    <p:sldId id="259" r:id="rId7"/>
    <p:sldId id="258" r:id="rId8"/>
    <p:sldId id="266" r:id="rId9"/>
    <p:sldId id="283" r:id="rId10"/>
    <p:sldId id="278" r:id="rId11"/>
    <p:sldId id="267" r:id="rId12"/>
    <p:sldId id="261" r:id="rId13"/>
    <p:sldId id="279" r:id="rId14"/>
    <p:sldId id="269" r:id="rId15"/>
    <p:sldId id="270" r:id="rId16"/>
    <p:sldId id="277" r:id="rId17"/>
    <p:sldId id="272" r:id="rId18"/>
    <p:sldId id="273" r:id="rId19"/>
    <p:sldId id="274"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32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7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E609BC-4A3E-43D2-B7C4-4C944C3C78D8}" type="datetimeFigureOut">
              <a:rPr lang="en-US" smtClean="0"/>
              <a:t>1/13/2014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8E49D1-840A-461A-8ABC-4F1FA22FE84F}" type="slidenum">
              <a:rPr lang="en-US" smtClean="0"/>
              <a:t>‹#›</a:t>
            </a:fld>
            <a:endParaRPr lang="en-US"/>
          </a:p>
        </p:txBody>
      </p:sp>
    </p:spTree>
    <p:extLst>
      <p:ext uri="{BB962C8B-B14F-4D97-AF65-F5344CB8AC3E}">
        <p14:creationId xmlns:p14="http://schemas.microsoft.com/office/powerpoint/2010/main" val="671240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smtClean="0">
                <a:solidFill>
                  <a:schemeClr val="tx1"/>
                </a:solidFill>
                <a:latin typeface="+mn-lt"/>
                <a:ea typeface="+mn-ea"/>
                <a:cs typeface="+mn-cs"/>
              </a:rPr>
              <a:t>ods</a:t>
            </a:r>
            <a:r>
              <a:rPr lang="en-US" sz="1200" kern="1200" dirty="0" smtClean="0">
                <a:solidFill>
                  <a:schemeClr val="tx1"/>
                </a:solidFill>
                <a:latin typeface="+mn-lt"/>
                <a:ea typeface="+mn-ea"/>
                <a:cs typeface="+mn-cs"/>
              </a:rPr>
              <a:t> html body='ttest.htm' style=</a:t>
            </a:r>
            <a:r>
              <a:rPr lang="en-US" sz="1200" kern="1200" dirty="0" err="1" smtClean="0">
                <a:solidFill>
                  <a:schemeClr val="tx1"/>
                </a:solidFill>
                <a:latin typeface="+mn-lt"/>
                <a:ea typeface="+mn-ea"/>
                <a:cs typeface="+mn-cs"/>
              </a:rPr>
              <a:t>HTMLBlue</a:t>
            </a:r>
            <a:r>
              <a:rPr lang="en-US" sz="1200" kern="1200" dirty="0" smtClean="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C28E49D1-840A-461A-8ABC-4F1FA22FE84F}" type="slidenum">
              <a:rPr lang="en-US" smtClean="0"/>
              <a:t>3</a:t>
            </a:fld>
            <a:endParaRPr lang="en-US"/>
          </a:p>
        </p:txBody>
      </p:sp>
    </p:spTree>
    <p:extLst>
      <p:ext uri="{BB962C8B-B14F-4D97-AF65-F5344CB8AC3E}">
        <p14:creationId xmlns:p14="http://schemas.microsoft.com/office/powerpoint/2010/main" val="4263980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Keep in mind</a:t>
            </a:r>
            <a:r>
              <a:rPr lang="en-US" baseline="0" dirty="0" smtClean="0"/>
              <a:t> when you “keep” or “drop” variables, use their old name if you rename those variables.</a:t>
            </a:r>
            <a:endParaRPr lang="en-US" dirty="0"/>
          </a:p>
        </p:txBody>
      </p:sp>
      <p:sp>
        <p:nvSpPr>
          <p:cNvPr id="4" name="Slide Number Placeholder 3"/>
          <p:cNvSpPr>
            <a:spLocks noGrp="1"/>
          </p:cNvSpPr>
          <p:nvPr>
            <p:ph type="sldNum" sz="quarter" idx="10"/>
          </p:nvPr>
        </p:nvSpPr>
        <p:spPr/>
        <p:txBody>
          <a:bodyPr/>
          <a:lstStyle/>
          <a:p>
            <a:fld id="{C28E49D1-840A-461A-8ABC-4F1FA22FE84F}" type="slidenum">
              <a:rPr lang="en-US" smtClean="0"/>
              <a:t>8</a:t>
            </a:fld>
            <a:endParaRPr lang="en-US"/>
          </a:p>
        </p:txBody>
      </p:sp>
    </p:spTree>
    <p:extLst>
      <p:ext uri="{BB962C8B-B14F-4D97-AF65-F5344CB8AC3E}">
        <p14:creationId xmlns:p14="http://schemas.microsoft.com/office/powerpoint/2010/main" val="2132612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temporary format to variables</a:t>
            </a:r>
            <a:r>
              <a:rPr lang="en-US" baseline="0" dirty="0" smtClean="0"/>
              <a:t> for a particular result/output, like frequency table, or permanently for all outputs in your analysis. </a:t>
            </a:r>
            <a:endParaRPr lang="en-US" dirty="0"/>
          </a:p>
        </p:txBody>
      </p:sp>
      <p:sp>
        <p:nvSpPr>
          <p:cNvPr id="4" name="Slide Number Placeholder 3"/>
          <p:cNvSpPr>
            <a:spLocks noGrp="1"/>
          </p:cNvSpPr>
          <p:nvPr>
            <p:ph type="sldNum" sz="quarter" idx="10"/>
          </p:nvPr>
        </p:nvSpPr>
        <p:spPr/>
        <p:txBody>
          <a:bodyPr/>
          <a:lstStyle/>
          <a:p>
            <a:fld id="{C28E49D1-840A-461A-8ABC-4F1FA22FE84F}" type="slidenum">
              <a:rPr lang="en-US" smtClean="0"/>
              <a:t>15</a:t>
            </a:fld>
            <a:endParaRPr lang="en-US"/>
          </a:p>
        </p:txBody>
      </p:sp>
    </p:spTree>
    <p:extLst>
      <p:ext uri="{BB962C8B-B14F-4D97-AF65-F5344CB8AC3E}">
        <p14:creationId xmlns:p14="http://schemas.microsoft.com/office/powerpoint/2010/main" val="266307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only want</a:t>
            </a:r>
            <a:r>
              <a:rPr lang="en-US" baseline="0" dirty="0" smtClean="0"/>
              <a:t> to save </a:t>
            </a:r>
            <a:r>
              <a:rPr lang="en-US" baseline="0" dirty="0" err="1" smtClean="0"/>
              <a:t>sas</a:t>
            </a:r>
            <a:r>
              <a:rPr lang="en-US" baseline="0" dirty="0" smtClean="0"/>
              <a:t> dataset……</a:t>
            </a:r>
            <a:endParaRPr lang="en-US" dirty="0"/>
          </a:p>
        </p:txBody>
      </p:sp>
      <p:sp>
        <p:nvSpPr>
          <p:cNvPr id="4" name="Slide Number Placeholder 3"/>
          <p:cNvSpPr>
            <a:spLocks noGrp="1"/>
          </p:cNvSpPr>
          <p:nvPr>
            <p:ph type="sldNum" sz="quarter" idx="10"/>
          </p:nvPr>
        </p:nvSpPr>
        <p:spPr/>
        <p:txBody>
          <a:bodyPr/>
          <a:lstStyle/>
          <a:p>
            <a:fld id="{C28E49D1-840A-461A-8ABC-4F1FA22FE84F}" type="slidenum">
              <a:rPr lang="en-US" smtClean="0"/>
              <a:t>18</a:t>
            </a:fld>
            <a:endParaRPr lang="en-US"/>
          </a:p>
        </p:txBody>
      </p:sp>
    </p:spTree>
    <p:extLst>
      <p:ext uri="{BB962C8B-B14F-4D97-AF65-F5344CB8AC3E}">
        <p14:creationId xmlns:p14="http://schemas.microsoft.com/office/powerpoint/2010/main" val="993421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0F92C24C-68D3-46D0-9354-CE9D3809B692}" type="datetimeFigureOut">
              <a:rPr lang="en-US" smtClean="0"/>
              <a:pPr/>
              <a:t>1/13/2014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BD99A9C-8F8A-47AC-8ECE-CDE0989CED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92C24C-68D3-46D0-9354-CE9D3809B692}"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92C24C-68D3-46D0-9354-CE9D3809B692}"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92C24C-68D3-46D0-9354-CE9D3809B692}"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F92C24C-68D3-46D0-9354-CE9D3809B692}"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F92C24C-68D3-46D0-9354-CE9D3809B692}" type="datetimeFigureOut">
              <a:rPr lang="en-US" smtClean="0"/>
              <a:pPr/>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F92C24C-68D3-46D0-9354-CE9D3809B692}" type="datetimeFigureOut">
              <a:rPr lang="en-US" smtClean="0"/>
              <a:pPr/>
              <a:t>1/13/2014</a:t>
            </a:fld>
            <a:endParaRPr lang="en-US"/>
          </a:p>
        </p:txBody>
      </p:sp>
      <p:sp>
        <p:nvSpPr>
          <p:cNvPr id="27" name="Slide Number Placeholder 26"/>
          <p:cNvSpPr>
            <a:spLocks noGrp="1"/>
          </p:cNvSpPr>
          <p:nvPr>
            <p:ph type="sldNum" sz="quarter" idx="11"/>
          </p:nvPr>
        </p:nvSpPr>
        <p:spPr/>
        <p:txBody>
          <a:bodyPr rtlCol="0"/>
          <a:lstStyle/>
          <a:p>
            <a:fld id="{4BD99A9C-8F8A-47AC-8ECE-CDE0989CEDD4}"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0F92C24C-68D3-46D0-9354-CE9D3809B692}" type="datetimeFigureOut">
              <a:rPr lang="en-US" smtClean="0"/>
              <a:pPr/>
              <a:t>1/13/2014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4BD99A9C-8F8A-47AC-8ECE-CDE0989CED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2C24C-68D3-46D0-9354-CE9D3809B692}" type="datetimeFigureOut">
              <a:rPr lang="en-US" smtClean="0"/>
              <a:pPr/>
              <a:t>1/13/2014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F92C24C-68D3-46D0-9354-CE9D3809B692}" type="datetimeFigureOut">
              <a:rPr lang="en-US" smtClean="0"/>
              <a:pPr/>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F92C24C-68D3-46D0-9354-CE9D3809B692}" type="datetimeFigureOut">
              <a:rPr lang="en-US" smtClean="0"/>
              <a:pPr/>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F92C24C-68D3-46D0-9354-CE9D3809B692}" type="datetimeFigureOut">
              <a:rPr lang="en-US" smtClean="0"/>
              <a:pPr/>
              <a:t>1/13/2014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BD99A9C-8F8A-47AC-8ECE-CDE0989CED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upport.sas.com/documenta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v8doc.sas.com/sashtml/lrcon/zenid-63.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406775"/>
            <a:ext cx="7772400" cy="1470025"/>
          </a:xfrm>
        </p:spPr>
        <p:txBody>
          <a:bodyPr>
            <a:normAutofit/>
          </a:bodyPr>
          <a:lstStyle/>
          <a:p>
            <a:r>
              <a:rPr lang="en-US" dirty="0" smtClean="0"/>
              <a:t>An Introduction</a:t>
            </a:r>
            <a:endParaRPr lang="en-US" dirty="0"/>
          </a:p>
        </p:txBody>
      </p:sp>
      <p:sp>
        <p:nvSpPr>
          <p:cNvPr id="3" name="Subtitle 2"/>
          <p:cNvSpPr>
            <a:spLocks noGrp="1"/>
          </p:cNvSpPr>
          <p:nvPr>
            <p:ph type="subTitle" idx="1"/>
          </p:nvPr>
        </p:nvSpPr>
        <p:spPr>
          <a:xfrm>
            <a:off x="1371600" y="4953000"/>
            <a:ext cx="6400800" cy="1752600"/>
          </a:xfrm>
        </p:spPr>
        <p:txBody>
          <a:bodyPr/>
          <a:lstStyle/>
          <a:p>
            <a:r>
              <a:rPr lang="en-US" dirty="0" smtClean="0"/>
              <a:t>Katherine Nicholas &amp; </a:t>
            </a:r>
            <a:r>
              <a:rPr lang="en-US" dirty="0" err="1" smtClean="0"/>
              <a:t>Liqiong</a:t>
            </a:r>
            <a:r>
              <a:rPr lang="en-US" dirty="0" smtClean="0"/>
              <a:t> Fan</a:t>
            </a:r>
            <a:endParaRPr lang="en-US" dirty="0"/>
          </a:p>
        </p:txBody>
      </p:sp>
      <p:sp>
        <p:nvSpPr>
          <p:cNvPr id="20496" name="AutoShape 16" descr="data:image/jpeg;base64,/9j/4AAQSkZJRgABAQAAAQABAAD/2wCEAAkGBhQQEBQUEhQVFBQVFBUUFxQWFRYYFxcVFBQXFRcYFRUXHSYeFxskGRQVHzMgIycpLCwtFh4xNTAqNScrLCkBCQoKDgwOGg8PGiwlHyUpKSwsLCosLCwsLCwpLCksLCwsLDQsLCwsLDApLCwsKSksKiktKSwpMDQsKSosLCkpKf/AABEIAI4BZAMBIgACEQEDEQH/xAAcAAABBAMBAAAAAAAAAAAAAAAABQYHCAEDBAL/xABPEAACAQICBwUDCAYIAgkFAAABAgMABAURBgcSITFBURNhcYGRCCJCFCMyUoKhscFicnOSorIVNUNTo8LR8GPSVHSDk5Sz0+HxFhcYJDP/xAAaAQEAAwEBAQAAAAAAAAAAAAAAAwQFAgEG/8QAJBEBAQACAQUAAgIDAAAAAAAAAAECEQMEEiExQSKBMpETQlH/2gAMAwEAAhEDEQA/AJxoopLxrG1t16ufor+Z6CvZLbqPLdea7bu+SJdp2Cj8fAc6bV9pix3RLkPrNvPko3D76Qbu8eZtpzmfuA6AchWmrmHBJ/JXy5bfTrnxaaT6Uj+AOQ9FyrlJz476KzlU8knpFvYWuu3xWWP6MjDuJzHocxXKBWRSyX2SnFY6XMN0q5j6y7j6HcfupxWl6kq5owI+8eI5VHorfa3DRsGQkH/e49RVfPhl9JseSz2kOik3CMYE4yO5xxHXvHdSlVSyy6qeXYooorx6KKKKAoozrTJeIvF1HiwH40G6itcc6t9Eg+BB/CtlAUUUUBRRRQFFFFAUUVrkuFX6TAeJA/Gg2UVpS8RuDqfBgfzraDQZooooCiiigKKKKAorBbKtPy6PPLbTP9Zf9aDfRXlXB4b/AAr1QFFFFAUUUUBRRRQcmJ34gjLnluA6k8BUfXNy0jl3OZJzP+g7qWdLb7blEY4IP4iMz6DIetIVXuDDtm1Xky3dCs0V7iiLEBRmScgBzJqfaNhEJIAGZO4AcfIU4sO0SLb5Ts/ojj5ngKVsFwNYFzO+Qjeencv+99KhNU+Tnt8YrGHF/wBcNvgcKcI1Pe3vH7661gUcFA8hWRIOFe6r22+0skaJLNG4op8VFcNxo5C3AFD1U/kd1KtFJlZ6pZKadxg0tu22h2gu/aHEeK9KcWH3oljDDwI6HnXVXJFZ9nIWTcrfSXkDyYfh513c+6efbmY69OuiisE1G7c+I4jHbxNLM6xxoM2djkAPH8udQlpj7Q7Fmjw6MBeHbyjNj3pFwHi2fgKaOtrWK2J3RjjY/JIWIjUHdIw3GVuufLoO8mmBQLeL6a3t2T291M4Pw7ZCeSLko8hSKTSpgeit1fNlawSTZHIlV91T+k591fM077bUNijjfHEnc0yZ/wAG1QR6kpU5gkHqNx+6nBhGsLELQjsbuYAfCzl0/ckzX7qXL7UdisQJECyAf3csZPkpIJ8hTKv8Nlt5DHNG8TjijqVYeRGdBNuhftChmWPEUCZ7vlEQOyO+SPeR4r+7U021ysiK6MGRgGVlIKsDvBBG4iqQVLeovWE1vcLYzMTBM2UWZ/8A5zHgo6K53ZfWIPM0FiKKK8u4AJJyA3kngAOtBpv8Qjt42lmdY40GbOxyUDvNQpph7RBzaPDoxlvHbzA7+9IuXi37tM3WvrIfFLgxxsRaRMRGo3CQjd2rdSeQPAHqTTBoHBi+sC/uye2u5mB+EOUT9xMl+6kF5CTmTmep30p4HotdXzZWsEk2W4lVOyv6zn3V8zTuttQ+KON8cUfc0yf5Nqgj3OlDDtI7m3OcFxNEf0JXX7gcjTyutQ+KIPdijk7kmTP+PZpnY1o5c2T7FzDJCTnltqQGy47LcG8iaCQNFdf15bsFuwLqLgSQElA7nUZN9ob+oqetGNKbfEYBNbPtqdxB3MjZZlXX4WGfnxGY31TOndqx01bC75H2j2EhEc68ihP0suqE7Q8xzNBbWisA0j6XaTR4dZy3Mm8IPdXPIu7bkQeJ58hmeVBo0w05tcLi27l/ebPYiXfJIR9Ven6RyA61BOk+vu+uSVttm0j5bOTSkd8jDd9kDxpi6Q6QTX9w89w+3I58lHJUHwqOQ/8Aekyg7sQxue4Oc80sp6ySM/8AMTXFnTmwPVpiN6oaG1kKHeHfKNSOoaQjaHhnThTUFiZGezCD0Mwz+4ZffQR9bX0kRzjd0PVGKn1Bp3YFrhxO0IyuGmUfBP8AOA/aPvjyYVqxjVJidqpZ7V2UcWiKy+qoSw9KaDLlxoLPaAa5bbEmWGQfJ7k7gjHNJD/w36/onf0zqRKo8jkEEEgg5gjiCOhqzmpnWAcStTHO2dzb5BmPGSM7kkPfuIPeAfioJFooooCiiigjW7m25HY/EzH1JrUBWdmsgVqKIpzaJYdxlI6qv+Y/l602gKkDCYdiCMfoA+ZGZ+8moOfLWOkvFN11schXLLNXS65jKki6cqSDVTGbWLXqW4yrtsr0SDL4hxH50gTXFcYvyjBlO8f731N/j3Effo9aK5MNxFZ0DL4EcwelddQWa8VLvYooorwFNPWpi5tcIu5FOTGPs1PMGZhFmO8ByfKnZUf69Ii2CTkfC8LHw7ZV/FhQVdNOrVlogMUxGOByREAZZctx7NMswDyJYqufLMnlTUqRNROOpa4sokIUTxNAGPAOzI6AnvKbPiwoLLYfh0dvGsUKLHGgyVFACgdwFdNFFAUh6W6HW+JwGK4QHcdiQAbcbH4kbly3cDzpcooKY6UaPSYfdy20v0o2y2hwZSM1YdxUg+dJsMxRgykhlIYEcQQcwR51YjWzqluMVu457ZoVyhEb9ozKSVdipGyjZ7my8hTH/wDx0xH+9tP+8l/9Kgn7RrFvldnbz/3sMchHQsoLDyOY8qamuzSA2mEyBTk9wwtwR0cEyfwKw+1S5oBgUtjh0FtOUaSJWUlCSuRkdlyJAP0SvKo+9oXDri4WzS3hmmAMzt2cbuAco1Xa2QcuLffQV+p9aptX/wDS12e1zFtCA0uW4sSTsRg8trIknop55U3/AP6Lv/8AoV1/4eb/AJasHqKwB7XDD2sbxySzu7K6FGyUKi5hgDl7pPnQP2ww+OCNY4UWONRkqKAFA7gK6aKKArhxrBIbyFobiNZI3GRUj0KnirDkRvFd1FBTvTrRVsMv5bYksqkNGx4tG42kJ78tx7waQRUse0co/pKAj6RtVz8BNLl+fpUTUFxNAL8z4XZyE5s1vFmerKoUn1U1F3tJ4ucrS2B3HbnYdSMo09M5PWpE1U/1NZfsR/M1RP7SUZ+XWzcjbkDxErE/zCgiCpo1B6ARXAe+uEEgSTs4UYZqGUBmkIO5iNoAdDmeOWUL1Yn2d8eSSxktswJYZWfZ5mOTLJh1yYMD093qKCWcqzRRQFRnrc1XR30ElzboFu41LnZGXbqozKuBxfLg3Hkd2WUmUUFHaeupvGza4xb78lmJt2HUS7l/xBGfKnTjXs93slzM8L2qxNLI0as8gIRnJUECMgEAgcaMH1BYjBcQy9pa/NyxybpJM/ccNu+a7qCwlFFFAUUUUEe4rbdnPIv6RI8G3j7jXMBTl0tsPoyj9Vv8p/EelNwCtHjy7sZVTKaumMqkHDpNqGM9UX8KYQWnTove5oYzxXeP1T/ofxqLnm5t3x+KXa5MQsu0Xd9IcD+RrroqpLpYpiXUpUkHcRuI76TZ7indpNgpkUyRj31G8D4gPzH++VR7Pc1ocOs4p8m8aU8Nx5raUON44Mv1l/16VI9lerNGroc1YZg/kehqFpZ6WtEdKDaSbLkmFz736J4bY/MdPCuufp+6d2Ptzxc2rq+krUV5jcMAQcwRmCN4IPAg16rMXhSVpTggvbKe3O7tYmQE8mIzVvJgp8qVaKCkd9ZPDK8UilXjYoyniGU5EeorSDVlNa2qEYlnc2uyl0B7wO5ZgBkAT8LgDINwO4HkRXbFcImtZTFcRvFIvFXBB8R1HeNxoJK0L1+XFqqxXaG6jGQEm1lMoHVjuk88j31LGCa4sMussrgQsfgnHZkfaPuejGqo0UF3re6SRQ0bK6ngykMD4Ebq21SawxSW3bahlkib60bsh9VIp6YNruxO2yBmE6j4ZkDfxrk/30FpaKiDRv2ibeUhbyFrc7h2iEyR+JGQdR4BqlXDcUiuYxLBIksbcHRgwPdmOfdxoOqiiigKK577EI4IzJNIkaLxd2CqPEndUbaQe0FYwErbrJdMOajs4/3394+SkUEo0Z1XLFfaJvpMxBFBAORyaRx5sQv8NNTENamKT/TvZh3RkRD/AAwtBbWSUKM2IAHMnIeppnaS63MOslOc6zSDhFARIxPQsPdXzPkaqzeYnLMc5ZZJD1d2Y+rE1z0C1pjpVJid3JcygAtkFQHMIi7lUHn3nmSTzpEr0UIyOXHh38t1eaC2+qn+prL9iP5mpse0Bou1zYJcRjNrVmZgOPYyZBz9kqh7htGnPqp/qay/Yj+ZqdUsYZSrAEEEEEZgg7iCDxFBR6u3B8ams5lmt5GjkQ7mX7wQdxB5g7jUoaytSEtu7z4ehlgObGBczJF12BxkTw94d/GokZCCQRkRuIPEHvoJ10X9oxCAl/CVbh20O9T3tExzXyJ8KkrBtYeH3mXY3cRY8EZuzf8Ackyb7qp9Wc6C8Ias1TPCNLbu0y+T3M0QHwrI2z5pnsnzFPnBPaDv4chOsVyvPaXs38mj931U0Fk6KjzRTXfYXpCSMbWU5DZmI2Ceiyj3f3tmpCBzoM0UUUBRRRQari3EilW3hhkaY17YtC5RuXA9RyIp/VwYthgmTow+ifyPdUvHn21xnjsywK320xRgy7iKw0JUkEZEHIivSrVu+UB42F8JkDDjzHQ11U0MPuzE+Y4cCOop1wTB1DKcwap54dtWMcttlMDTvRorncRD3TvkUcj9cd3X160/68ugIIIzB3EHoacfJePLceZ4TOaqCSa8FqcOmmjfySXaQfNSZlf0TzT8x3eFNsmtvDKZzujLylxuqfGgOlewwtpT7pOUbH4WPwHuPLv3c90jVX7aqXtCNIfldv7xzljyV+/6reYHqDWf1fB2/nP2t9Py7/GnHRRRVBcFJ+M6P295H2dzDHMvIOoOXep4qe8EUoUUES477OtpLmbaaS3J+FvnUHgCQ4/eNMTF/Z+xGHMxdjcDlsPsN5rJkPRjVlaKCmmL6IXlpn8otpogPiaNtjyce6fWkjKrwkUz9JtU+H34JeBYpD/awgRvn1IA2X+0DQVNpf0P02ucLnEtu5yJG3ESezkHRl69GG8V36wtXE+ESgOe0hfPs5gMg2XFWX4XA5Z7+RO/Jo0FytEtJ4sStEuIT7rbmU/SRx9JG7wfUEHnWjTfTOLCrVp5feOezHGDk0khG5R0HMnkBzOQMOeznj5S7ntSfclj7VR0kiIBy8UY5/qCkTXppKbrFHiB+btR2SjPdtkBpW8drJf+zFA2NLdNbnE5u0uZCQCdiMZiOMdEXl4neeZpCrFTxqc1SRGBL29QSNINuGFhmip8MjqdzFuIB3AZHeTuCJsC0Dvr4A21tI6ng+QSPykchT6088P9njEJMjI9vEOhdmb0RSPvqyCqAMgMgNwrNBCFj7NQ3Ga9J6rHDl/Ezn+WnXguonDbcguj3DDf88+a5/qIFUjuOdSJRQVv9oa2WLELZI1VEWzQKqgKoHbTbgo3AVFlSx7R/wDWcH/VF/8AOmqJ6C2+qn+prL9iP5mp2U09VP8AU1l+xH8zU7KApt6S6u7HEMzcW6lz/apmknm65FvtZinJRQQjjXs2qczaXRHRJ0z/AMRMv5aY+L6kcUt88oFmUfFC6t/A2y5/dq01FBSfEMJmt22Z4pIm+rIjIfRgK5Ku7d2STIUlRZEPFXUMp8VbcajXTHUNaXSs9oPks3EAZmFj0ZPg8V4dDQVsqTtVWtuSwkS3unL2jEKCxzMGe4Mp49n1XlxHQx/jeCy2c7wToUkjOTA+oIPMEEEHmDXDQXhRwRmDmDvBHDLur1TB1I48bvCIg5zaBmtyTzCAMnojoPs0/qAooooCiiigScZwrtBtqPfHEfWH+tN9Vp7Ui4thuR21H6w/OpuPPXio8sfsI6pSjhl4Yzkfonj3d9cirW1UqTLz4cTwcynOs0mYdc5e6eHLu7qU6rWaTS7JGlWFi4tJUy94KXT9dN49eHnUKE1YEiq/T5BmA4bRy8M60uhyurFLq55leSaX9BcX+T3qZn3Zfmm+0fdPk2XqabpNeRIQcxxG8eI3ir+eHdjcapY5dtlixAqK9eWmN5hvyRrSXslk7YP7kbZlezK/TU5bmbhUnWVx2kSP9dFb94A/nUea/MCNxhRkUZtbSLL37Bzjf+ZW+zXzrbQ//wDevF/+l/4MH/JU5an9K5cRw0STv2kySyRu2SrwyZdygD6LgcOVVUqRNTWsFcMumjnOVtPshm/u3X6L+G8g+R5UFn6K8QzK6hkYMrAEMpBBB3ggjcR317oCiiigZmuDDVnwa62gM40Eyk8mjYHMd5G0v2jVT6sZr600jhszZIwM8+ztqDvSJWDEt0LFQAOm0arnQP8A1GZ/03b/AKk+fh2L/nlTV0qnMl9dOeLXEzHzlY1Ifs64OZMQlnI92CErn+nKwA/hWSmBpjZmHELuM7itzMPLtGyPpkaBKgj2mVepA9TlV2ra3WNFRRkqqFUdFUZAegqkQNXA0E0sTErGKdGBfZCyrzSUAbYI5b946gg0DiooooCijOou1sa3I7GN7a0cPdsCpZTmIAdxJI/tOi8uJ5AhFOuvH1u8Xl2DmkCrbg9TGSX/AMR3HlTDrLNmc6BQW21Vf1NZfsR/M1RFrC1o4pZ4ndQRXOxGknuL2UJyVlVlGZTM7mHGpb1TSA4LZZf3WXo7A/eKh/2hsCMWIpcAe7cRDf8A8SHJGH7nZUCImuzFsxndbv2MH/JVpLS5EsaOpzV1V1PUMMx9xqkNWG1H6yI5rdLGdws8Q2YSxy7WMcFU/XUbsuYAyzyNBLtFFFAUUVgnKggj2lMNRZbOYDJ3WWNj1EZRl9O0b1qFKkjXhppHiF8scDB4bZWQON4eRiDIVPNfdVc+eySNxFRvQWD9m0n5FddPlC5ePZLn+VTBUc6hsINvhCuwyM8rzd+zujX1Eef2qf8ADexuSEdGI4hWBI8QDuoN9FYzrNAUV5DjMjmOPnXqgKwRWaKBFvbDYOY+ifu7q1IlLroCMjwNJ0lrsnu5Gpcc3FxaUjpTtmzXfy3VypHXbGmQrnKvY48cxEW9vLKfgQkd7ZZKPNiBUDE0+tZekwkYW0ZzVDnIRzccF+zz7/CmETWt0fFccN36zep5O7LU+Mk15JrBNbLS2M0iRrxdlQeLED86u+ptVTzo8MrS3/YxfyLXVd2qyxvHIoZHVkZTwKsCCD3EE17hiCqFHBQAPADIV7r5q3d23ZNTSoesLQmTCrxomBMTZtDJyePPr9ZcwCOu/gRTYq5uk2i1viMBhuU21O8HgyNyZG+E/jwOY3VX3TDUXe2ZZrYG7h3kbA+dUdGi4t4rn4CvHptaLaxr7Dfdt5j2eefYuA8ffkp+jn1Ug1IFj7Sk4Hz1nE55lJHj+5g/41Ds9s0bFXVkYbirAgg94O8V4yoJuk9phsvdsQD33BI9BEKbeOa/cQuFKxdlbKecakvl+u5OXiADUa5UAUGy4uWkYu7M7sSWZiWZieJJO8mvVlZPNIscSl3dgqqozLMdwAFOnRjVRiF+QUgaKM/2swMaZdQCNp/sg1Pur/VVbYSNsfPXJGTTMMsgeKxL8A8yT1y3UHVq00KGFWKxHIzOe0mYcDIQBsg/VUAL35E86iL2gdEWhvFvUHzVwArnksyLlv6bSKCO9WqxNcONYNFeQPBOgeOQZMp9QQeRByII4EUFKqV9G9K7nDpe0tZWjY5BhuKuBydDuYcePDPdlTw041J3dizPbq11b7yGQZyIOkkY3nL6y5jdn7vCo6ZCDkRkRy50Ex4d7Sc6qBPaRSHrHI0efkwet9x7SzkfN2SKerTlh6BB+NQplRlQPnSPXNiV6pQyiCM7ikAKZjvckv5bWVMbjS1o7oXeYgwFtA8gzyL5ZRj9aRslHrnU8au9SUNgyz3RW4uBkVGXzUR6qDvdh9YgZchnvoIQ0i0GnsLS1nuAUa5MmURGTIqCMqX6M22x2eQUZ7yQG3VqdcOhrYlhxEI2poW7aNeb5Ah0HeVOY6lQKqzJEVJVgQQSCCMiCNxBB4GgknQLXbJhloLZrdZ0QsYz2hjKhmLFT7rbQ2iTy41IkkB0pwNnZEimErtBkSQrx7gGY78mBKk94OW6q4ZVZ3UNGRg0eYIzllIzGWYLDeOo76CtF9ZPDI0cqlHRirKwyKsNxBFaVYg5jcRzq1OsPVTb4sNvPsbkDJZlGYYDgsq/EO/iPDdUAaT6sL/Dye1gZ4xn89EDJHkOZIGafaAoFXR7XfiNooVpFuEG4CcFmA/aKQx8yadsPtLuB79ipPVZyB6GM1CeVGVBNN17S0pHzdlGp5F5mYeiov40x9KdbOIYipSSURxNxihGwpHRjmWYdxYjupnZVttLJ5WCRo0jHgqKWY+AXfQaac2gGhMmK3axICI1yaaXkkee/f8AWPADr3A5OnRDUNeXRV7r/wDVh3EhsjMw6CP4PFssuhqftG9F7fDoBDbRhEG8niztzZ24s3/wMhuoI9x5jdfLkXNcOwmAp8mR2QXM0UJbYldfe7JAAuyOJ3+CZJgcYWxaaxtLdLx4o4Z7GaWO6hknTajfeo28sxnvNKmJE2kuL2LjL+kUmuLNiQqyyyw7EkO2xCh9sLkCd4PeM/VlofHhElle9hGqC3SK72ymdvJ2YPyiNnPHa2kYKcyCMgaDrwbWYtkJLXE3JubeVou0UD52MKrRykciyuMx3d9FN5NW/wDT0s+IyEwpPMexVlIZreONI45COW0EJ+/nRQSdpLLJbhbmIbXZ7pU+tETx7ip3g8s2rtwfHIrpNqJs+qncyn9Jfz4V3OgIIIzBGRB5g9ainSjAJMPm7SEssbH3HUkFCfgJH3dR4GrHFhjyfjfF+IOTK4fl8SvWai3DtZdxHkJFWUdT7req7j6UuQa1ICPfilU92ww/EV7l0vLj8Jz4X6e1YIpoNrRtR8Mx+wv5tSde62VA+agYnq7AD0XPP1FczpuW/wCr28/HPp/7h3UwdMdYYUNDaNm3BphwXujPM/pcByz5NDG9Mrm7BDvsof7NPdXz5t5k0hE1e4ei1e7P+lTl6rfjBlmryTWCa8k1pKNoJp8arcAMs5uGHuRZhe+Rh/lU+rCmxo9gEl7MI4xu4u+W5F6n8hzPnlOeE4WltCkUYyVBkOpPEk9STmfOqPWc8wx7J7q30vF3Zd19R2UUUVjNQUZUUUHHiGDwXAynhilHSSNXH8QNIE+qvC3OZsoR+qCv3KRTrooGjDqmwpOFlEf1ttv5mNLeG6M2ttvgtoIj1SJFP7wGdKdFAZUUUUBRRRQFJeKaL2l1vuLaGU/WeNGb94jMetKlFA0H1SYUTn8ij8jIB6Bsq7bHV3h0BBjsrcEcCY1YjwL5mnFRQeUQAAAZAcAOA8BXqiigKQsa0Hsb1tq4tYpH+uVyc+Lrkx9aXaKBsWGrPDYCCllBmOBZdvLw7TPfTmVQBkNwG4Cs0UBRlRRQJGJaI2dyc5rWCQn4miQt+9ln99I8mqTCmO+yj8i4/BhTvooGvbar8MjOa2UB/WXb/nJpfssNigXZhjjiX6saKg9FAFdNFAUUUUHFi2DQ3cRiuIkljO/ZdQRnyI6HvG+kC01V4bG6uLYMV3qJJJZVXwSV2X7qdlFBgLRWaKArTdWiSoySKGVhkVPAit1FBFmk2r+SAl4AZYuOzxdPL4x3jf3c6ZrGrCZUjYzohbXWZkjyc/2ie6/mRubzBrQ4uss8ZqXJ0u/OKESa8k1IN/qmbjDOD3SKR/Euf4U1cQ0TmhJDNGcujN+air+HPx5+qp58WePuEUmvJNKtro5LKclKebN+S05rHVLK2RkmjUH6gZz9+zXefPx4fyrnHizy9QwiacOjOhE96Q2XZw85WHEfoD4z38O+pHwbVzaW5DFTM4+KTIgHuQe76g06AtUeXr/nHP2tcfR/cyCuCvZWojw+OIybQz7d2UN9ZmdFJLcN2WXhTdwPTi+ntLi7eC1WGBLrcsspcyWytuyKZbJZeOeeXKpANR3o7hjLgV9GSu039I5bzl7/AGmWZy7+lZltt3WhJJNRvwLWiJsKuLyaMRy24O1CCTtM6q0GyeOUnaIAfGlvQHSaTEbITyxiJ+0kjZFJIBjcrxPhTFw/QtzcYT76rDJa2r3MYz+ckw+MGE8N4zdQc8ty079V9m0ViysQT8puW3En6UzHmBXj07qKKKAooooCiiigKKKKAooooCiiigKKKKAooooCiiigKKKKAooooCiiigKKKKAooooCiiigKKKKD//Z"/>
          <p:cNvSpPr>
            <a:spLocks noChangeAspect="1" noChangeArrowheads="1"/>
          </p:cNvSpPr>
          <p:nvPr/>
        </p:nvSpPr>
        <p:spPr bwMode="auto">
          <a:xfrm>
            <a:off x="63500" y="-657225"/>
            <a:ext cx="3390900" cy="13525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498" name="AutoShape 18" descr="data:image/jpeg;base64,/9j/4AAQSkZJRgABAQAAAQABAAD/2wCEAAkGBhQQEBQUEhQVFBQVFBUUFxQWFRYYFxcVFBQXFRcYFRUXHSYeFxskGRQVHzMgIycpLCwtFh4xNTAqNScrLCkBCQoKDgwOGg8PGiwlHyUpKSwsLCosLCwsLCwpLCksLCwsLDQsLCwsLDApLCwsKSksKiktKSwpMDQsKSosLCkpKf/AABEIAI4BZAMBIgACEQEDEQH/xAAcAAABBAMBAAAAAAAAAAAAAAAABQYHCAEDBAL/xABPEAACAQICBwUDCAYIAgkFAAABAgMABAURBgcSITFBURNhcYGRCCJCFCMyUoKhscFicnOSorIVNUNTo8LR8GPSVHSDk5Sz0+HxFhcYJDP/xAAaAQEAAwEBAQAAAAAAAAAAAAAAAwQFAgEG/8QAJBEBAQACAQUAAgIDAAAAAAAAAAECEQMEEiExQSKBMpETQlH/2gAMAwEAAhEDEQA/AJxoopLxrG1t16ufor+Z6CvZLbqPLdea7bu+SJdp2Cj8fAc6bV9pix3RLkPrNvPko3D76Qbu8eZtpzmfuA6AchWmrmHBJ/JXy5bfTrnxaaT6Uj+AOQ9FyrlJz476KzlU8knpFvYWuu3xWWP6MjDuJzHocxXKBWRSyX2SnFY6XMN0q5j6y7j6HcfupxWl6kq5owI+8eI5VHorfa3DRsGQkH/e49RVfPhl9JseSz2kOik3CMYE4yO5xxHXvHdSlVSyy6qeXYooorx6KKKKAoozrTJeIvF1HiwH40G6itcc6t9Eg+BB/CtlAUUUUBRRRQFFFFAUUVrkuFX6TAeJA/Gg2UVpS8RuDqfBgfzraDQZooooCiiigKKKKAorBbKtPy6PPLbTP9Zf9aDfRXlXB4b/AAr1QFFFFAUUUUBRRRQcmJ34gjLnluA6k8BUfXNy0jl3OZJzP+g7qWdLb7blEY4IP4iMz6DIetIVXuDDtm1Xky3dCs0V7iiLEBRmScgBzJqfaNhEJIAGZO4AcfIU4sO0SLb5Ts/ojj5ngKVsFwNYFzO+Qjeencv+99KhNU+Tnt8YrGHF/wBcNvgcKcI1Pe3vH7661gUcFA8hWRIOFe6r22+0skaJLNG4op8VFcNxo5C3AFD1U/kd1KtFJlZ6pZKadxg0tu22h2gu/aHEeK9KcWH3oljDDwI6HnXVXJFZ9nIWTcrfSXkDyYfh513c+6efbmY69OuiisE1G7c+I4jHbxNLM6xxoM2djkAPH8udQlpj7Q7Fmjw6MBeHbyjNj3pFwHi2fgKaOtrWK2J3RjjY/JIWIjUHdIw3GVuufLoO8mmBQLeL6a3t2T291M4Pw7ZCeSLko8hSKTSpgeit1fNlawSTZHIlV91T+k591fM077bUNijjfHEnc0yZ/wAG1QR6kpU5gkHqNx+6nBhGsLELQjsbuYAfCzl0/ckzX7qXL7UdisQJECyAf3csZPkpIJ8hTKv8Nlt5DHNG8TjijqVYeRGdBNuhftChmWPEUCZ7vlEQOyO+SPeR4r+7U021ysiK6MGRgGVlIKsDvBBG4iqQVLeovWE1vcLYzMTBM2UWZ/8A5zHgo6K53ZfWIPM0FiKKK8u4AJJyA3kngAOtBpv8Qjt42lmdY40GbOxyUDvNQpph7RBzaPDoxlvHbzA7+9IuXi37tM3WvrIfFLgxxsRaRMRGo3CQjd2rdSeQPAHqTTBoHBi+sC/uye2u5mB+EOUT9xMl+6kF5CTmTmep30p4HotdXzZWsEk2W4lVOyv6zn3V8zTuttQ+KON8cUfc0yf5Nqgj3OlDDtI7m3OcFxNEf0JXX7gcjTyutQ+KIPdijk7kmTP+PZpnY1o5c2T7FzDJCTnltqQGy47LcG8iaCQNFdf15bsFuwLqLgSQElA7nUZN9ob+oqetGNKbfEYBNbPtqdxB3MjZZlXX4WGfnxGY31TOndqx01bC75H2j2EhEc68ihP0suqE7Q8xzNBbWisA0j6XaTR4dZy3Mm8IPdXPIu7bkQeJ58hmeVBo0w05tcLi27l/ebPYiXfJIR9Ven6RyA61BOk+vu+uSVttm0j5bOTSkd8jDd9kDxpi6Q6QTX9w89w+3I58lHJUHwqOQ/8Aekyg7sQxue4Oc80sp6ySM/8AMTXFnTmwPVpiN6oaG1kKHeHfKNSOoaQjaHhnThTUFiZGezCD0Mwz+4ZffQR9bX0kRzjd0PVGKn1Bp3YFrhxO0IyuGmUfBP8AOA/aPvjyYVqxjVJidqpZ7V2UcWiKy+qoSw9KaDLlxoLPaAa5bbEmWGQfJ7k7gjHNJD/w36/onf0zqRKo8jkEEEgg5gjiCOhqzmpnWAcStTHO2dzb5BmPGSM7kkPfuIPeAfioJFooooCiiigjW7m25HY/EzH1JrUBWdmsgVqKIpzaJYdxlI6qv+Y/l602gKkDCYdiCMfoA+ZGZ+8moOfLWOkvFN11schXLLNXS65jKki6cqSDVTGbWLXqW4yrtsr0SDL4hxH50gTXFcYvyjBlO8f731N/j3Effo9aK5MNxFZ0DL4EcwelddQWa8VLvYooorwFNPWpi5tcIu5FOTGPs1PMGZhFmO8ByfKnZUf69Ii2CTkfC8LHw7ZV/FhQVdNOrVlogMUxGOByREAZZctx7NMswDyJYqufLMnlTUqRNROOpa4sokIUTxNAGPAOzI6AnvKbPiwoLLYfh0dvGsUKLHGgyVFACgdwFdNFFAUh6W6HW+JwGK4QHcdiQAbcbH4kbly3cDzpcooKY6UaPSYfdy20v0o2y2hwZSM1YdxUg+dJsMxRgykhlIYEcQQcwR51YjWzqluMVu457ZoVyhEb9ozKSVdipGyjZ7my8hTH/wDx0xH+9tP+8l/9Kgn7RrFvldnbz/3sMchHQsoLDyOY8qamuzSA2mEyBTk9wwtwR0cEyfwKw+1S5oBgUtjh0FtOUaSJWUlCSuRkdlyJAP0SvKo+9oXDri4WzS3hmmAMzt2cbuAco1Xa2QcuLffQV+p9aptX/wDS12e1zFtCA0uW4sSTsRg8trIknop55U3/AP6Lv/8AoV1/4eb/AJasHqKwB7XDD2sbxySzu7K6FGyUKi5hgDl7pPnQP2ww+OCNY4UWONRkqKAFA7gK6aKKArhxrBIbyFobiNZI3GRUj0KnirDkRvFd1FBTvTrRVsMv5bYksqkNGx4tG42kJ78tx7waQRUse0co/pKAj6RtVz8BNLl+fpUTUFxNAL8z4XZyE5s1vFmerKoUn1U1F3tJ4ucrS2B3HbnYdSMo09M5PWpE1U/1NZfsR/M1RP7SUZ+XWzcjbkDxErE/zCgiCpo1B6ARXAe+uEEgSTs4UYZqGUBmkIO5iNoAdDmeOWUL1Yn2d8eSSxktswJYZWfZ5mOTLJh1yYMD093qKCWcqzRRQFRnrc1XR30ElzboFu41LnZGXbqozKuBxfLg3Hkd2WUmUUFHaeupvGza4xb78lmJt2HUS7l/xBGfKnTjXs93slzM8L2qxNLI0as8gIRnJUECMgEAgcaMH1BYjBcQy9pa/NyxybpJM/ccNu+a7qCwlFFFAUUUUEe4rbdnPIv6RI8G3j7jXMBTl0tsPoyj9Vv8p/EelNwCtHjy7sZVTKaumMqkHDpNqGM9UX8KYQWnTove5oYzxXeP1T/ofxqLnm5t3x+KXa5MQsu0Xd9IcD+RrroqpLpYpiXUpUkHcRuI76TZ7indpNgpkUyRj31G8D4gPzH++VR7Pc1ocOs4p8m8aU8Nx5raUON44Mv1l/16VI9lerNGroc1YZg/kehqFpZ6WtEdKDaSbLkmFz736J4bY/MdPCuufp+6d2Ptzxc2rq+krUV5jcMAQcwRmCN4IPAg16rMXhSVpTggvbKe3O7tYmQE8mIzVvJgp8qVaKCkd9ZPDK8UilXjYoyniGU5EeorSDVlNa2qEYlnc2uyl0B7wO5ZgBkAT8LgDINwO4HkRXbFcImtZTFcRvFIvFXBB8R1HeNxoJK0L1+XFqqxXaG6jGQEm1lMoHVjuk88j31LGCa4sMussrgQsfgnHZkfaPuejGqo0UF3re6SRQ0bK6ngykMD4Ebq21SawxSW3bahlkib60bsh9VIp6YNruxO2yBmE6j4ZkDfxrk/30FpaKiDRv2ibeUhbyFrc7h2iEyR+JGQdR4BqlXDcUiuYxLBIksbcHRgwPdmOfdxoOqiiigKK577EI4IzJNIkaLxd2CqPEndUbaQe0FYwErbrJdMOajs4/3394+SkUEo0Z1XLFfaJvpMxBFBAORyaRx5sQv8NNTENamKT/TvZh3RkRD/AAwtBbWSUKM2IAHMnIeppnaS63MOslOc6zSDhFARIxPQsPdXzPkaqzeYnLMc5ZZJD1d2Y+rE1z0C1pjpVJid3JcygAtkFQHMIi7lUHn3nmSTzpEr0UIyOXHh38t1eaC2+qn+prL9iP5mpse0Bou1zYJcRjNrVmZgOPYyZBz9kqh7htGnPqp/qay/Yj+ZqdUsYZSrAEEEEEZgg7iCDxFBR6u3B8ams5lmt5GjkQ7mX7wQdxB5g7jUoaytSEtu7z4ehlgObGBczJF12BxkTw94d/GokZCCQRkRuIPEHvoJ10X9oxCAl/CVbh20O9T3tExzXyJ8KkrBtYeH3mXY3cRY8EZuzf8Ackyb7qp9Wc6C8Ias1TPCNLbu0y+T3M0QHwrI2z5pnsnzFPnBPaDv4chOsVyvPaXs38mj931U0Fk6KjzRTXfYXpCSMbWU5DZmI2Ceiyj3f3tmpCBzoM0UUUBRRRQari3EilW3hhkaY17YtC5RuXA9RyIp/VwYthgmTow+ifyPdUvHn21xnjsywK320xRgy7iKw0JUkEZEHIivSrVu+UB42F8JkDDjzHQ11U0MPuzE+Y4cCOop1wTB1DKcwap54dtWMcttlMDTvRorncRD3TvkUcj9cd3X160/68ugIIIzB3EHoacfJePLceZ4TOaqCSa8FqcOmmjfySXaQfNSZlf0TzT8x3eFNsmtvDKZzujLylxuqfGgOlewwtpT7pOUbH4WPwHuPLv3c90jVX7aqXtCNIfldv7xzljyV+/6reYHqDWf1fB2/nP2t9Py7/GnHRRRVBcFJ+M6P295H2dzDHMvIOoOXep4qe8EUoUUES477OtpLmbaaS3J+FvnUHgCQ4/eNMTF/Z+xGHMxdjcDlsPsN5rJkPRjVlaKCmmL6IXlpn8otpogPiaNtjyce6fWkjKrwkUz9JtU+H34JeBYpD/awgRvn1IA2X+0DQVNpf0P02ucLnEtu5yJG3ESezkHRl69GG8V36wtXE+ESgOe0hfPs5gMg2XFWX4XA5Z7+RO/Jo0FytEtJ4sStEuIT7rbmU/SRx9JG7wfUEHnWjTfTOLCrVp5feOezHGDk0khG5R0HMnkBzOQMOeznj5S7ntSfclj7VR0kiIBy8UY5/qCkTXppKbrFHiB+btR2SjPdtkBpW8drJf+zFA2NLdNbnE5u0uZCQCdiMZiOMdEXl4neeZpCrFTxqc1SRGBL29QSNINuGFhmip8MjqdzFuIB3AZHeTuCJsC0Dvr4A21tI6ng+QSPykchT6088P9njEJMjI9vEOhdmb0RSPvqyCqAMgMgNwrNBCFj7NQ3Ga9J6rHDl/Ezn+WnXguonDbcguj3DDf88+a5/qIFUjuOdSJRQVv9oa2WLELZI1VEWzQKqgKoHbTbgo3AVFlSx7R/wDWcH/VF/8AOmqJ6C2+qn+prL9iP5mp2U09VP8AU1l+xH8zU7KApt6S6u7HEMzcW6lz/apmknm65FvtZinJRQQjjXs2qczaXRHRJ0z/AMRMv5aY+L6kcUt88oFmUfFC6t/A2y5/dq01FBSfEMJmt22Z4pIm+rIjIfRgK5Ku7d2STIUlRZEPFXUMp8VbcajXTHUNaXSs9oPks3EAZmFj0ZPg8V4dDQVsqTtVWtuSwkS3unL2jEKCxzMGe4Mp49n1XlxHQx/jeCy2c7wToUkjOTA+oIPMEEEHmDXDQXhRwRmDmDvBHDLur1TB1I48bvCIg5zaBmtyTzCAMnojoPs0/qAooooCiiigScZwrtBtqPfHEfWH+tN9Vp7Ui4thuR21H6w/OpuPPXio8sfsI6pSjhl4Yzkfonj3d9cirW1UqTLz4cTwcynOs0mYdc5e6eHLu7qU6rWaTS7JGlWFi4tJUy94KXT9dN49eHnUKE1YEiq/T5BmA4bRy8M60uhyurFLq55leSaX9BcX+T3qZn3Zfmm+0fdPk2XqabpNeRIQcxxG8eI3ir+eHdjcapY5dtlixAqK9eWmN5hvyRrSXslk7YP7kbZlezK/TU5bmbhUnWVx2kSP9dFb94A/nUea/MCNxhRkUZtbSLL37Bzjf+ZW+zXzrbQ//wDevF/+l/4MH/JU5an9K5cRw0STv2kySyRu2SrwyZdygD6LgcOVVUqRNTWsFcMumjnOVtPshm/u3X6L+G8g+R5UFn6K8QzK6hkYMrAEMpBBB3ggjcR317oCiiigZmuDDVnwa62gM40Eyk8mjYHMd5G0v2jVT6sZr600jhszZIwM8+ztqDvSJWDEt0LFQAOm0arnQP8A1GZ/03b/AKk+fh2L/nlTV0qnMl9dOeLXEzHzlY1Ifs64OZMQlnI92CErn+nKwA/hWSmBpjZmHELuM7itzMPLtGyPpkaBKgj2mVepA9TlV2ra3WNFRRkqqFUdFUZAegqkQNXA0E0sTErGKdGBfZCyrzSUAbYI5b946gg0DiooooCijOou1sa3I7GN7a0cPdsCpZTmIAdxJI/tOi8uJ5AhFOuvH1u8Xl2DmkCrbg9TGSX/AMR3HlTDrLNmc6BQW21Vf1NZfsR/M1RFrC1o4pZ4ndQRXOxGknuL2UJyVlVlGZTM7mHGpb1TSA4LZZf3WXo7A/eKh/2hsCMWIpcAe7cRDf8A8SHJGH7nZUCImuzFsxndbv2MH/JVpLS5EsaOpzV1V1PUMMx9xqkNWG1H6yI5rdLGdws8Q2YSxy7WMcFU/XUbsuYAyzyNBLtFFFAUUVgnKggj2lMNRZbOYDJ3WWNj1EZRl9O0b1qFKkjXhppHiF8scDB4bZWQON4eRiDIVPNfdVc+eySNxFRvQWD9m0n5FddPlC5ePZLn+VTBUc6hsINvhCuwyM8rzd+zujX1Eef2qf8ADexuSEdGI4hWBI8QDuoN9FYzrNAUV5DjMjmOPnXqgKwRWaKBFvbDYOY+ifu7q1IlLroCMjwNJ0lrsnu5Gpcc3FxaUjpTtmzXfy3VypHXbGmQrnKvY48cxEW9vLKfgQkd7ZZKPNiBUDE0+tZekwkYW0ZzVDnIRzccF+zz7/CmETWt0fFccN36zep5O7LU+Mk15JrBNbLS2M0iRrxdlQeLED86u+ptVTzo8MrS3/YxfyLXVd2qyxvHIoZHVkZTwKsCCD3EE17hiCqFHBQAPADIV7r5q3d23ZNTSoesLQmTCrxomBMTZtDJyePPr9ZcwCOu/gRTYq5uk2i1viMBhuU21O8HgyNyZG+E/jwOY3VX3TDUXe2ZZrYG7h3kbA+dUdGi4t4rn4CvHptaLaxr7Dfdt5j2eefYuA8ffkp+jn1Ug1IFj7Sk4Hz1nE55lJHj+5g/41Ds9s0bFXVkYbirAgg94O8V4yoJuk9phsvdsQD33BI9BEKbeOa/cQuFKxdlbKecakvl+u5OXiADUa5UAUGy4uWkYu7M7sSWZiWZieJJO8mvVlZPNIscSl3dgqqozLMdwAFOnRjVRiF+QUgaKM/2swMaZdQCNp/sg1Pur/VVbYSNsfPXJGTTMMsgeKxL8A8yT1y3UHVq00KGFWKxHIzOe0mYcDIQBsg/VUAL35E86iL2gdEWhvFvUHzVwArnksyLlv6bSKCO9WqxNcONYNFeQPBOgeOQZMp9QQeRByII4EUFKqV9G9K7nDpe0tZWjY5BhuKuBydDuYcePDPdlTw041J3dizPbq11b7yGQZyIOkkY3nL6y5jdn7vCo6ZCDkRkRy50Ex4d7Sc6qBPaRSHrHI0efkwet9x7SzkfN2SKerTlh6BB+NQplRlQPnSPXNiV6pQyiCM7ikAKZjvckv5bWVMbjS1o7oXeYgwFtA8gzyL5ZRj9aRslHrnU8au9SUNgyz3RW4uBkVGXzUR6qDvdh9YgZchnvoIQ0i0GnsLS1nuAUa5MmURGTIqCMqX6M22x2eQUZ7yQG3VqdcOhrYlhxEI2poW7aNeb5Ah0HeVOY6lQKqzJEVJVgQQSCCMiCNxBB4GgknQLXbJhloLZrdZ0QsYz2hjKhmLFT7rbQ2iTy41IkkB0pwNnZEimErtBkSQrx7gGY78mBKk94OW6q4ZVZ3UNGRg0eYIzllIzGWYLDeOo76CtF9ZPDI0cqlHRirKwyKsNxBFaVYg5jcRzq1OsPVTb4sNvPsbkDJZlGYYDgsq/EO/iPDdUAaT6sL/Dye1gZ4xn89EDJHkOZIGafaAoFXR7XfiNooVpFuEG4CcFmA/aKQx8yadsPtLuB79ipPVZyB6GM1CeVGVBNN17S0pHzdlGp5F5mYeiov40x9KdbOIYipSSURxNxihGwpHRjmWYdxYjupnZVttLJ5WCRo0jHgqKWY+AXfQaac2gGhMmK3axICI1yaaXkkee/f8AWPADr3A5OnRDUNeXRV7r/wDVh3EhsjMw6CP4PFssuhqftG9F7fDoBDbRhEG8niztzZ24s3/wMhuoI9x5jdfLkXNcOwmAp8mR2QXM0UJbYldfe7JAAuyOJ3+CZJgcYWxaaxtLdLx4o4Z7GaWO6hknTajfeo28sxnvNKmJE2kuL2LjL+kUmuLNiQqyyyw7EkO2xCh9sLkCd4PeM/VlofHhElle9hGqC3SK72ymdvJ2YPyiNnPHa2kYKcyCMgaDrwbWYtkJLXE3JubeVou0UD52MKrRykciyuMx3d9FN5NW/wDT0s+IyEwpPMexVlIZreONI45COW0EJ+/nRQSdpLLJbhbmIbXZ7pU+tETx7ip3g8s2rtwfHIrpNqJs+qncyn9Jfz4V3OgIIIzBGRB5g9ainSjAJMPm7SEssbH3HUkFCfgJH3dR4GrHFhjyfjfF+IOTK4fl8SvWai3DtZdxHkJFWUdT7req7j6UuQa1ICPfilU92ww/EV7l0vLj8Jz4X6e1YIpoNrRtR8Mx+wv5tSde62VA+agYnq7AD0XPP1FczpuW/wCr28/HPp/7h3UwdMdYYUNDaNm3BphwXujPM/pcByz5NDG9Mrm7BDvsof7NPdXz5t5k0hE1e4ei1e7P+lTl6rfjBlmryTWCa8k1pKNoJp8arcAMs5uGHuRZhe+Rh/lU+rCmxo9gEl7MI4xu4u+W5F6n8hzPnlOeE4WltCkUYyVBkOpPEk9STmfOqPWc8wx7J7q30vF3Zd19R2UUUVjNQUZUUUHHiGDwXAynhilHSSNXH8QNIE+qvC3OZsoR+qCv3KRTrooGjDqmwpOFlEf1ttv5mNLeG6M2ttvgtoIj1SJFP7wGdKdFAZUUUUBRRRQFJeKaL2l1vuLaGU/WeNGb94jMetKlFA0H1SYUTn8ij8jIB6Bsq7bHV3h0BBjsrcEcCY1YjwL5mnFRQeUQAAAZAcAOA8BXqiigKQsa0Hsb1tq4tYpH+uVyc+Lrkx9aXaKBsWGrPDYCCllBmOBZdvLw7TPfTmVQBkNwG4Cs0UBRlRRQJGJaI2dyc5rWCQn4miQt+9ln99I8mqTCmO+yj8i4/BhTvooGvbar8MjOa2UB/WXb/nJpfssNigXZhjjiX6saKg9FAFdNFAUUUUHFi2DQ3cRiuIkljO/ZdQRnyI6HvG+kC01V4bG6uLYMV3qJJJZVXwSV2X7qdlFBgLRWaKArTdWiSoySKGVhkVPAit1FBFmk2r+SAl4AZYuOzxdPL4x3jf3c6ZrGrCZUjYzohbXWZkjyc/2ie6/mRubzBrQ4uss8ZqXJ0u/OKESa8k1IN/qmbjDOD3SKR/Euf4U1cQ0TmhJDNGcujN+air+HPx5+qp58WePuEUmvJNKtro5LKclKebN+S05rHVLK2RkmjUH6gZz9+zXefPx4fyrnHizy9QwiacOjOhE96Q2XZw85WHEfoD4z38O+pHwbVzaW5DFTM4+KTIgHuQe76g06AtUeXr/nHP2tcfR/cyCuCvZWojw+OIybQz7d2UN9ZmdFJLcN2WXhTdwPTi+ntLi7eC1WGBLrcsspcyWytuyKZbJZeOeeXKpANR3o7hjLgV9GSu039I5bzl7/AGmWZy7+lZltt3WhJJNRvwLWiJsKuLyaMRy24O1CCTtM6q0GyeOUnaIAfGlvQHSaTEbITyxiJ+0kjZFJIBjcrxPhTFw/QtzcYT76rDJa2r3MYz+ckw+MGE8N4zdQc8ty079V9m0ViysQT8puW3En6UzHmBXj07qKKKAooooCiiigKKKKAooooCiiigKKKKAooooCiiigKKKKAooooCiiigKKKKAooooCiiigKKKKD//Z"/>
          <p:cNvSpPr>
            <a:spLocks noChangeAspect="1" noChangeArrowheads="1"/>
          </p:cNvSpPr>
          <p:nvPr/>
        </p:nvSpPr>
        <p:spPr bwMode="auto">
          <a:xfrm>
            <a:off x="63500" y="-657225"/>
            <a:ext cx="3390900" cy="13525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00" name="Picture 20" descr="http://www.simply-communicate.com/sites/default/files/33727382SAS.jpeg"/>
          <p:cNvPicPr>
            <a:picLocks noChangeAspect="1" noChangeArrowheads="1"/>
          </p:cNvPicPr>
          <p:nvPr/>
        </p:nvPicPr>
        <p:blipFill>
          <a:blip r:embed="rId2" cstate="print"/>
          <a:srcRect/>
          <a:stretch>
            <a:fillRect/>
          </a:stretch>
        </p:blipFill>
        <p:spPr bwMode="auto">
          <a:xfrm>
            <a:off x="1219200" y="609600"/>
            <a:ext cx="6629400" cy="264795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step:</a:t>
            </a:r>
            <a:endParaRPr lang="en-US" dirty="0"/>
          </a:p>
        </p:txBody>
      </p:sp>
      <p:sp>
        <p:nvSpPr>
          <p:cNvPr id="3" name="Content Placeholder 2"/>
          <p:cNvSpPr>
            <a:spLocks noGrp="1"/>
          </p:cNvSpPr>
          <p:nvPr>
            <p:ph idx="1"/>
          </p:nvPr>
        </p:nvSpPr>
        <p:spPr/>
        <p:txBody>
          <a:bodyPr/>
          <a:lstStyle/>
          <a:p>
            <a:r>
              <a:rPr lang="en-US" dirty="0" smtClean="0"/>
              <a:t>Create several datasets within one data step</a:t>
            </a:r>
          </a:p>
          <a:p>
            <a:r>
              <a:rPr lang="en-US" dirty="0" smtClean="0"/>
              <a:t>Example</a:t>
            </a:r>
          </a:p>
          <a:p>
            <a:pPr marL="365760" lvl="1" indent="-256032">
              <a:lnSpc>
                <a:spcPct val="70000"/>
              </a:lnSpc>
              <a:buClr>
                <a:schemeClr val="accent3"/>
              </a:buClr>
              <a:buNone/>
            </a:pPr>
            <a:r>
              <a:rPr lang="en-US" sz="2000" dirty="0" smtClean="0">
                <a:solidFill>
                  <a:schemeClr val="tx1"/>
                </a:solidFill>
                <a:latin typeface="Courier New" pitchFamily="49" charset="0"/>
                <a:cs typeface="Courier New" pitchFamily="49" charset="0"/>
              </a:rPr>
              <a:t> </a:t>
            </a:r>
            <a:r>
              <a:rPr lang="en-US" sz="2000" dirty="0">
                <a:solidFill>
                  <a:schemeClr val="tx1"/>
                </a:solidFill>
                <a:latin typeface="Courier New" pitchFamily="49" charset="0"/>
                <a:cs typeface="Courier New" pitchFamily="49" charset="0"/>
              </a:rPr>
              <a:t>data </a:t>
            </a:r>
            <a:r>
              <a:rPr lang="en-US" sz="2000" dirty="0" smtClean="0">
                <a:solidFill>
                  <a:schemeClr val="tx1"/>
                </a:solidFill>
                <a:latin typeface="Courier New" pitchFamily="49" charset="0"/>
                <a:cs typeface="Courier New" pitchFamily="49" charset="0"/>
              </a:rPr>
              <a:t>all</a:t>
            </a:r>
          </a:p>
          <a:p>
            <a:pPr marL="365760" lvl="1" indent="-256032">
              <a:lnSpc>
                <a:spcPct val="70000"/>
              </a:lnSpc>
              <a:buClr>
                <a:schemeClr val="accent3"/>
              </a:buClr>
              <a:buNone/>
            </a:pPr>
            <a:r>
              <a:rPr lang="en-US" sz="2000" dirty="0">
                <a:solidFill>
                  <a:schemeClr val="tx1"/>
                </a:solidFill>
                <a:latin typeface="Courier New" pitchFamily="49" charset="0"/>
                <a:cs typeface="Courier New" pitchFamily="49" charset="0"/>
              </a:rPr>
              <a:t>	</a:t>
            </a:r>
            <a:r>
              <a:rPr lang="en-US" sz="2000" dirty="0" smtClean="0">
                <a:solidFill>
                  <a:schemeClr val="tx1"/>
                </a:solidFill>
                <a:latin typeface="Courier New" pitchFamily="49" charset="0"/>
                <a:cs typeface="Courier New" pitchFamily="49" charset="0"/>
              </a:rPr>
              <a:t>	</a:t>
            </a:r>
            <a:r>
              <a:rPr lang="en-US" sz="2000" dirty="0" err="1" smtClean="0">
                <a:solidFill>
                  <a:schemeClr val="tx1"/>
                </a:solidFill>
                <a:latin typeface="Courier New" pitchFamily="49" charset="0"/>
                <a:cs typeface="Courier New" pitchFamily="49" charset="0"/>
              </a:rPr>
              <a:t>trt</a:t>
            </a:r>
            <a:r>
              <a:rPr lang="en-US" sz="2000" dirty="0" smtClean="0">
                <a:solidFill>
                  <a:schemeClr val="tx1"/>
                </a:solidFill>
                <a:latin typeface="Courier New" pitchFamily="49" charset="0"/>
                <a:cs typeface="Courier New" pitchFamily="49" charset="0"/>
              </a:rPr>
              <a:t> </a:t>
            </a:r>
            <a:r>
              <a:rPr lang="en-US" sz="2000" dirty="0">
                <a:solidFill>
                  <a:schemeClr val="tx1"/>
                </a:solidFill>
                <a:latin typeface="Courier New" pitchFamily="49" charset="0"/>
                <a:cs typeface="Courier New" pitchFamily="49" charset="0"/>
              </a:rPr>
              <a:t>(keep = id </a:t>
            </a:r>
            <a:r>
              <a:rPr lang="en-US" sz="2000" dirty="0" err="1">
                <a:solidFill>
                  <a:schemeClr val="tx1"/>
                </a:solidFill>
                <a:latin typeface="Courier New" pitchFamily="49" charset="0"/>
                <a:cs typeface="Courier New" pitchFamily="49" charset="0"/>
              </a:rPr>
              <a:t>trt</a:t>
            </a:r>
            <a:r>
              <a:rPr lang="en-US" sz="2000" dirty="0">
                <a:solidFill>
                  <a:schemeClr val="tx1"/>
                </a:solidFill>
                <a:latin typeface="Courier New" pitchFamily="49" charset="0"/>
                <a:cs typeface="Courier New" pitchFamily="49" charset="0"/>
              </a:rPr>
              <a:t> age)</a:t>
            </a:r>
          </a:p>
          <a:p>
            <a:pPr marL="365760" lvl="1" indent="-256032">
              <a:lnSpc>
                <a:spcPct val="70000"/>
              </a:lnSpc>
              <a:buClr>
                <a:schemeClr val="accent3"/>
              </a:buClr>
              <a:buNone/>
            </a:pPr>
            <a:r>
              <a:rPr lang="en-US" sz="2000" dirty="0">
                <a:solidFill>
                  <a:schemeClr val="tx1"/>
                </a:solidFill>
                <a:latin typeface="Courier New" pitchFamily="49" charset="0"/>
                <a:cs typeface="Courier New" pitchFamily="49" charset="0"/>
              </a:rPr>
              <a:t>	  </a:t>
            </a:r>
            <a:r>
              <a:rPr lang="en-US" sz="2000" dirty="0" smtClean="0">
                <a:solidFill>
                  <a:schemeClr val="tx1"/>
                </a:solidFill>
                <a:latin typeface="Courier New" pitchFamily="49" charset="0"/>
                <a:cs typeface="Courier New" pitchFamily="49" charset="0"/>
              </a:rPr>
              <a:t>	</a:t>
            </a:r>
            <a:r>
              <a:rPr lang="en-US" sz="2000" dirty="0" err="1" smtClean="0">
                <a:solidFill>
                  <a:schemeClr val="tx1"/>
                </a:solidFill>
                <a:latin typeface="Courier New" pitchFamily="49" charset="0"/>
                <a:cs typeface="Courier New" pitchFamily="49" charset="0"/>
              </a:rPr>
              <a:t>ctl</a:t>
            </a:r>
            <a:r>
              <a:rPr lang="en-US" sz="2000" dirty="0" smtClean="0">
                <a:solidFill>
                  <a:schemeClr val="tx1"/>
                </a:solidFill>
                <a:latin typeface="Courier New" pitchFamily="49" charset="0"/>
                <a:cs typeface="Courier New" pitchFamily="49" charset="0"/>
              </a:rPr>
              <a:t> </a:t>
            </a:r>
            <a:r>
              <a:rPr lang="en-US" sz="2000" dirty="0">
                <a:solidFill>
                  <a:schemeClr val="tx1"/>
                </a:solidFill>
                <a:latin typeface="Courier New" pitchFamily="49" charset="0"/>
                <a:cs typeface="Courier New" pitchFamily="49" charset="0"/>
              </a:rPr>
              <a:t>(keep = id </a:t>
            </a:r>
            <a:r>
              <a:rPr lang="en-US" sz="2000" dirty="0" err="1">
                <a:solidFill>
                  <a:schemeClr val="tx1"/>
                </a:solidFill>
                <a:latin typeface="Courier New" pitchFamily="49" charset="0"/>
                <a:cs typeface="Courier New" pitchFamily="49" charset="0"/>
              </a:rPr>
              <a:t>trt</a:t>
            </a:r>
            <a:r>
              <a:rPr lang="en-US" sz="2000" dirty="0">
                <a:solidFill>
                  <a:schemeClr val="tx1"/>
                </a:solidFill>
                <a:latin typeface="Courier New" pitchFamily="49" charset="0"/>
                <a:cs typeface="Courier New" pitchFamily="49" charset="0"/>
              </a:rPr>
              <a:t> medication)</a:t>
            </a:r>
          </a:p>
          <a:p>
            <a:pPr marL="365760" lvl="1" indent="-256032">
              <a:lnSpc>
                <a:spcPct val="70000"/>
              </a:lnSpc>
              <a:buClr>
                <a:schemeClr val="accent3"/>
              </a:buClr>
              <a:buNone/>
            </a:pPr>
            <a:r>
              <a:rPr lang="en-US" sz="2000" dirty="0">
                <a:solidFill>
                  <a:schemeClr val="tx1"/>
                </a:solidFill>
                <a:latin typeface="Courier New" pitchFamily="49" charset="0"/>
                <a:cs typeface="Courier New" pitchFamily="49" charset="0"/>
              </a:rPr>
              <a:t> set complete</a:t>
            </a:r>
            <a:r>
              <a:rPr lang="en-US" sz="2000" dirty="0" smtClean="0">
                <a:solidFill>
                  <a:schemeClr val="tx1"/>
                </a:solidFill>
                <a:latin typeface="Courier New" pitchFamily="49" charset="0"/>
                <a:cs typeface="Courier New" pitchFamily="49" charset="0"/>
              </a:rPr>
              <a:t>;</a:t>
            </a:r>
          </a:p>
          <a:p>
            <a:pPr marL="365760" lvl="1" indent="-256032">
              <a:lnSpc>
                <a:spcPct val="70000"/>
              </a:lnSpc>
              <a:buClr>
                <a:schemeClr val="accent3"/>
              </a:buClr>
              <a:buNone/>
            </a:pPr>
            <a:r>
              <a:rPr lang="en-US" sz="2000" dirty="0">
                <a:solidFill>
                  <a:schemeClr val="tx1"/>
                </a:solidFill>
                <a:latin typeface="Courier New" pitchFamily="49" charset="0"/>
                <a:cs typeface="Courier New" pitchFamily="49" charset="0"/>
              </a:rPr>
              <a:t>	</a:t>
            </a:r>
            <a:r>
              <a:rPr lang="en-US" sz="2000" dirty="0" smtClean="0">
                <a:solidFill>
                  <a:schemeClr val="tx1"/>
                </a:solidFill>
                <a:latin typeface="Courier New" pitchFamily="49" charset="0"/>
                <a:cs typeface="Courier New" pitchFamily="49" charset="0"/>
              </a:rPr>
              <a:t>	.</a:t>
            </a:r>
          </a:p>
          <a:p>
            <a:pPr marL="365760" lvl="1" indent="-256032">
              <a:lnSpc>
                <a:spcPct val="70000"/>
              </a:lnSpc>
              <a:buClr>
                <a:schemeClr val="accent3"/>
              </a:buClr>
              <a:buNone/>
            </a:pPr>
            <a:r>
              <a:rPr lang="en-US" sz="2000" dirty="0">
                <a:solidFill>
                  <a:schemeClr val="tx1"/>
                </a:solidFill>
                <a:latin typeface="Courier New" pitchFamily="49" charset="0"/>
                <a:cs typeface="Courier New" pitchFamily="49" charset="0"/>
              </a:rPr>
              <a:t>		</a:t>
            </a:r>
            <a:r>
              <a:rPr lang="en-US" sz="2000" dirty="0" smtClean="0">
                <a:solidFill>
                  <a:schemeClr val="tx1"/>
                </a:solidFill>
                <a:latin typeface="Courier New" pitchFamily="49" charset="0"/>
                <a:cs typeface="Courier New" pitchFamily="49" charset="0"/>
              </a:rPr>
              <a:t>.</a:t>
            </a:r>
          </a:p>
          <a:p>
            <a:pPr marL="365760" lvl="1" indent="-256032">
              <a:lnSpc>
                <a:spcPct val="70000"/>
              </a:lnSpc>
              <a:buClr>
                <a:schemeClr val="accent3"/>
              </a:buClr>
              <a:buNone/>
            </a:pPr>
            <a:r>
              <a:rPr lang="en-US" sz="2000" dirty="0">
                <a:solidFill>
                  <a:schemeClr val="tx1"/>
                </a:solidFill>
                <a:latin typeface="Courier New" pitchFamily="49" charset="0"/>
                <a:cs typeface="Courier New" pitchFamily="49" charset="0"/>
              </a:rPr>
              <a:t>	</a:t>
            </a:r>
            <a:r>
              <a:rPr lang="en-US" sz="2000" dirty="0" smtClean="0">
                <a:solidFill>
                  <a:schemeClr val="tx1"/>
                </a:solidFill>
                <a:latin typeface="Courier New" pitchFamily="49" charset="0"/>
                <a:cs typeface="Courier New" pitchFamily="49" charset="0"/>
              </a:rPr>
              <a:t>	.</a:t>
            </a:r>
          </a:p>
          <a:p>
            <a:pPr marL="365760" lvl="1" indent="-256032">
              <a:lnSpc>
                <a:spcPct val="70000"/>
              </a:lnSpc>
              <a:buClr>
                <a:schemeClr val="accent3"/>
              </a:buClr>
              <a:buNone/>
            </a:pPr>
            <a:r>
              <a:rPr lang="en-US" sz="2000" dirty="0">
                <a:solidFill>
                  <a:schemeClr val="tx1"/>
                </a:solidFill>
                <a:latin typeface="Courier New" pitchFamily="49" charset="0"/>
                <a:cs typeface="Courier New" pitchFamily="49" charset="0"/>
              </a:rPr>
              <a:t>	</a:t>
            </a:r>
            <a:r>
              <a:rPr lang="en-US" sz="2000" dirty="0" smtClean="0">
                <a:solidFill>
                  <a:schemeClr val="tx1"/>
                </a:solidFill>
                <a:latin typeface="Courier New" pitchFamily="49" charset="0"/>
                <a:cs typeface="Courier New" pitchFamily="49" charset="0"/>
              </a:rPr>
              <a:t>	</a:t>
            </a:r>
            <a:endParaRPr lang="en-US" sz="2000" dirty="0">
              <a:solidFill>
                <a:schemeClr val="tx1"/>
              </a:solidFill>
              <a:latin typeface="Courier New" pitchFamily="49" charset="0"/>
              <a:cs typeface="Courier New" pitchFamily="49" charset="0"/>
            </a:endParaRPr>
          </a:p>
          <a:p>
            <a:pPr marL="365760" lvl="1" indent="-256032">
              <a:lnSpc>
                <a:spcPct val="70000"/>
              </a:lnSpc>
              <a:buClr>
                <a:schemeClr val="accent3"/>
              </a:buClr>
              <a:buNone/>
            </a:pPr>
            <a:r>
              <a:rPr lang="en-US" sz="2000" dirty="0" smtClean="0">
                <a:solidFill>
                  <a:schemeClr val="tx1"/>
                </a:solidFill>
                <a:latin typeface="Courier New" pitchFamily="49" charset="0"/>
                <a:cs typeface="Courier New" pitchFamily="49" charset="0"/>
              </a:rPr>
              <a:t>	output all;</a:t>
            </a:r>
            <a:endParaRPr lang="en-US" sz="2000" dirty="0">
              <a:solidFill>
                <a:schemeClr val="tx1"/>
              </a:solidFill>
              <a:latin typeface="Courier New" pitchFamily="49" charset="0"/>
              <a:cs typeface="Courier New" pitchFamily="49" charset="0"/>
            </a:endParaRPr>
          </a:p>
          <a:p>
            <a:pPr marL="365760" lvl="1" indent="-256032">
              <a:lnSpc>
                <a:spcPct val="70000"/>
              </a:lnSpc>
              <a:buClr>
                <a:schemeClr val="accent3"/>
              </a:buClr>
              <a:buNone/>
            </a:pPr>
            <a:r>
              <a:rPr lang="en-US" sz="2000" dirty="0">
                <a:solidFill>
                  <a:schemeClr val="tx1"/>
                </a:solidFill>
                <a:latin typeface="Courier New" pitchFamily="49" charset="0"/>
                <a:cs typeface="Courier New" pitchFamily="49" charset="0"/>
              </a:rPr>
              <a:t>	if </a:t>
            </a:r>
            <a:r>
              <a:rPr lang="en-US" sz="2000" dirty="0" err="1">
                <a:solidFill>
                  <a:schemeClr val="tx1"/>
                </a:solidFill>
                <a:latin typeface="Courier New" pitchFamily="49" charset="0"/>
                <a:cs typeface="Courier New" pitchFamily="49" charset="0"/>
              </a:rPr>
              <a:t>trt</a:t>
            </a:r>
            <a:r>
              <a:rPr lang="en-US" sz="2000" dirty="0">
                <a:solidFill>
                  <a:schemeClr val="tx1"/>
                </a:solidFill>
                <a:latin typeface="Courier New" pitchFamily="49" charset="0"/>
                <a:cs typeface="Courier New" pitchFamily="49" charset="0"/>
              </a:rPr>
              <a:t> = 1 then output </a:t>
            </a:r>
            <a:r>
              <a:rPr lang="en-US" sz="2000" dirty="0" err="1">
                <a:solidFill>
                  <a:schemeClr val="tx1"/>
                </a:solidFill>
                <a:latin typeface="Courier New" pitchFamily="49" charset="0"/>
                <a:cs typeface="Courier New" pitchFamily="49" charset="0"/>
              </a:rPr>
              <a:t>trt</a:t>
            </a:r>
            <a:r>
              <a:rPr lang="en-US" sz="2000" dirty="0">
                <a:solidFill>
                  <a:schemeClr val="tx1"/>
                </a:solidFill>
                <a:latin typeface="Courier New" pitchFamily="49" charset="0"/>
                <a:cs typeface="Courier New" pitchFamily="49" charset="0"/>
              </a:rPr>
              <a:t>;</a:t>
            </a:r>
          </a:p>
          <a:p>
            <a:pPr marL="365760" lvl="1" indent="-256032">
              <a:lnSpc>
                <a:spcPct val="70000"/>
              </a:lnSpc>
              <a:buClr>
                <a:schemeClr val="accent3"/>
              </a:buClr>
              <a:buNone/>
            </a:pPr>
            <a:r>
              <a:rPr lang="en-US" sz="2000" dirty="0">
                <a:solidFill>
                  <a:schemeClr val="tx1"/>
                </a:solidFill>
                <a:latin typeface="Courier New" pitchFamily="49" charset="0"/>
                <a:cs typeface="Courier New" pitchFamily="49" charset="0"/>
              </a:rPr>
              <a:t>	if </a:t>
            </a:r>
            <a:r>
              <a:rPr lang="en-US" sz="2000" dirty="0" err="1">
                <a:solidFill>
                  <a:schemeClr val="tx1"/>
                </a:solidFill>
                <a:latin typeface="Courier New" pitchFamily="49" charset="0"/>
                <a:cs typeface="Courier New" pitchFamily="49" charset="0"/>
              </a:rPr>
              <a:t>trt</a:t>
            </a:r>
            <a:r>
              <a:rPr lang="en-US" sz="2000" dirty="0">
                <a:solidFill>
                  <a:schemeClr val="tx1"/>
                </a:solidFill>
                <a:latin typeface="Courier New" pitchFamily="49" charset="0"/>
                <a:cs typeface="Courier New" pitchFamily="49" charset="0"/>
              </a:rPr>
              <a:t> = 0 then output </a:t>
            </a:r>
            <a:r>
              <a:rPr lang="en-US" sz="2000" dirty="0" err="1">
                <a:solidFill>
                  <a:schemeClr val="tx1"/>
                </a:solidFill>
                <a:latin typeface="Courier New" pitchFamily="49" charset="0"/>
                <a:cs typeface="Courier New" pitchFamily="49" charset="0"/>
              </a:rPr>
              <a:t>ctl</a:t>
            </a:r>
            <a:r>
              <a:rPr lang="en-US" sz="2000" dirty="0">
                <a:solidFill>
                  <a:schemeClr val="tx1"/>
                </a:solidFill>
                <a:latin typeface="Courier New" pitchFamily="49" charset="0"/>
                <a:cs typeface="Courier New" pitchFamily="49" charset="0"/>
              </a:rPr>
              <a:t>;</a:t>
            </a:r>
          </a:p>
          <a:p>
            <a:pPr marL="365760" lvl="1" indent="-256032">
              <a:lnSpc>
                <a:spcPct val="70000"/>
              </a:lnSpc>
              <a:buClr>
                <a:schemeClr val="accent3"/>
              </a:buClr>
              <a:buNone/>
            </a:pPr>
            <a:r>
              <a:rPr lang="en-US" sz="2000" dirty="0">
                <a:solidFill>
                  <a:schemeClr val="tx1"/>
                </a:solidFill>
                <a:latin typeface="Courier New" pitchFamily="49" charset="0"/>
                <a:cs typeface="Courier New" pitchFamily="49" charset="0"/>
              </a:rPr>
              <a:t> run;</a:t>
            </a:r>
          </a:p>
          <a:p>
            <a:pPr marL="411480" lvl="1" indent="0">
              <a:buNone/>
            </a:pPr>
            <a:endParaRPr lang="en-US" dirty="0" smtClean="0"/>
          </a:p>
          <a:p>
            <a:pPr marL="109728" indent="0">
              <a:buNone/>
            </a:pPr>
            <a:endParaRPr lang="en-US" sz="1400" dirty="0">
              <a:latin typeface="Courier New" pitchFamily="49" charset="0"/>
              <a:cs typeface="Courier New" pitchFamily="49" charset="0"/>
            </a:endParaRPr>
          </a:p>
          <a:p>
            <a:pPr marL="109728" indent="0">
              <a:buNone/>
            </a:pPr>
            <a:endParaRPr lang="en-US" dirty="0"/>
          </a:p>
        </p:txBody>
      </p:sp>
    </p:spTree>
    <p:extLst>
      <p:ext uri="{BB962C8B-B14F-4D97-AF65-F5344CB8AC3E}">
        <p14:creationId xmlns:p14="http://schemas.microsoft.com/office/powerpoint/2010/main" val="3589212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Steps:</a:t>
            </a:r>
            <a:br>
              <a:rPr lang="en-US" dirty="0" smtClean="0"/>
            </a:br>
            <a:r>
              <a:rPr lang="en-US" dirty="0" smtClean="0"/>
              <a:t>Do Loops</a:t>
            </a:r>
            <a:endParaRPr lang="en-US" dirty="0"/>
          </a:p>
        </p:txBody>
      </p:sp>
      <p:sp>
        <p:nvSpPr>
          <p:cNvPr id="3" name="Content Placeholder 2"/>
          <p:cNvSpPr>
            <a:spLocks noGrp="1"/>
          </p:cNvSpPr>
          <p:nvPr>
            <p:ph idx="1"/>
          </p:nvPr>
        </p:nvSpPr>
        <p:spPr/>
        <p:txBody>
          <a:bodyPr>
            <a:normAutofit fontScale="92500"/>
          </a:bodyPr>
          <a:lstStyle/>
          <a:p>
            <a:r>
              <a:rPr lang="en-US" dirty="0" smtClean="0"/>
              <a:t>Do loops are very helpful if you want to perform operations on only certain subsets of observations, or if the operation that you want to do depends on the data in some way.</a:t>
            </a:r>
          </a:p>
          <a:p>
            <a:r>
              <a:rPr lang="en-US" dirty="0" smtClean="0"/>
              <a:t>They are very helpful for iterative processes like simulation or numerical approximation algorithms.</a:t>
            </a:r>
          </a:p>
          <a:p>
            <a:r>
              <a:rPr lang="en-US" dirty="0" smtClean="0"/>
              <a:t>Every do loop must be closed by an end statement.</a:t>
            </a:r>
          </a:p>
          <a:p>
            <a:r>
              <a:rPr lang="en-US" dirty="0" smtClean="0"/>
              <a:t>Loops within loops are allowed and often necessary.</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a:bodyPr>
          <a:lstStyle/>
          <a:p>
            <a:r>
              <a:rPr lang="en-US" dirty="0" smtClean="0"/>
              <a:t>Data Steps: If/Then</a:t>
            </a:r>
            <a:endParaRPr lang="en-US" dirty="0"/>
          </a:p>
        </p:txBody>
      </p:sp>
      <p:sp>
        <p:nvSpPr>
          <p:cNvPr id="3" name="Content Placeholder 2"/>
          <p:cNvSpPr>
            <a:spLocks noGrp="1"/>
          </p:cNvSpPr>
          <p:nvPr>
            <p:ph idx="1"/>
          </p:nvPr>
        </p:nvSpPr>
        <p:spPr>
          <a:xfrm>
            <a:off x="533400" y="1828800"/>
            <a:ext cx="8229600" cy="5029200"/>
          </a:xfrm>
        </p:spPr>
        <p:txBody>
          <a:bodyPr>
            <a:normAutofit fontScale="55000" lnSpcReduction="20000"/>
          </a:bodyPr>
          <a:lstStyle/>
          <a:p>
            <a:r>
              <a:rPr lang="en-US" sz="4200" dirty="0" smtClean="0"/>
              <a:t>Conditional statements can be used to manipulate data in a data step.</a:t>
            </a:r>
          </a:p>
          <a:p>
            <a:endParaRPr lang="en-US" sz="3800" dirty="0" smtClean="0"/>
          </a:p>
          <a:p>
            <a:r>
              <a:rPr lang="en-US" sz="4400" dirty="0" smtClean="0"/>
              <a:t>Syntax:</a:t>
            </a:r>
          </a:p>
          <a:p>
            <a:pPr marL="342900" lvl="1" indent="-342900">
              <a:buNone/>
            </a:pPr>
            <a:r>
              <a:rPr lang="en-US" dirty="0"/>
              <a:t>	</a:t>
            </a:r>
            <a:r>
              <a:rPr lang="en-US" dirty="0" smtClean="0"/>
              <a:t>		</a:t>
            </a:r>
            <a:r>
              <a:rPr lang="en-US" dirty="0" smtClean="0">
                <a:solidFill>
                  <a:srgbClr val="FF0000"/>
                </a:solidFill>
              </a:rPr>
              <a:t>if</a:t>
            </a:r>
            <a:r>
              <a:rPr lang="en-US" dirty="0" smtClean="0"/>
              <a:t> </a:t>
            </a:r>
            <a:r>
              <a:rPr lang="en-US" i="1" dirty="0" smtClean="0"/>
              <a:t>condition </a:t>
            </a:r>
            <a:r>
              <a:rPr lang="en-US" dirty="0" smtClean="0">
                <a:solidFill>
                  <a:srgbClr val="FF0000"/>
                </a:solidFill>
              </a:rPr>
              <a:t>then</a:t>
            </a:r>
            <a:r>
              <a:rPr lang="en-US" dirty="0" smtClean="0"/>
              <a:t> </a:t>
            </a:r>
            <a:r>
              <a:rPr lang="en-US" i="1" dirty="0" smtClean="0"/>
              <a:t>action</a:t>
            </a:r>
            <a:r>
              <a:rPr lang="en-US" dirty="0" smtClean="0"/>
              <a:t>;</a:t>
            </a:r>
            <a:endParaRPr lang="en-US" i="1" dirty="0" smtClean="0"/>
          </a:p>
          <a:p>
            <a:pPr marL="342900" lvl="1" indent="-342900">
              <a:buNone/>
            </a:pPr>
            <a:r>
              <a:rPr lang="en-US" i="1" dirty="0"/>
              <a:t> </a:t>
            </a:r>
            <a:r>
              <a:rPr lang="en-US" i="1" dirty="0" smtClean="0"/>
              <a:t>      	  		   </a:t>
            </a:r>
            <a:r>
              <a:rPr lang="en-US" dirty="0" smtClean="0">
                <a:solidFill>
                  <a:srgbClr val="FF0000"/>
                </a:solidFill>
              </a:rPr>
              <a:t>else if </a:t>
            </a:r>
            <a:r>
              <a:rPr lang="en-US" i="1" dirty="0" smtClean="0"/>
              <a:t>condition </a:t>
            </a:r>
            <a:r>
              <a:rPr lang="en-US" dirty="0" smtClean="0">
                <a:solidFill>
                  <a:srgbClr val="FF0000"/>
                </a:solidFill>
              </a:rPr>
              <a:t>then</a:t>
            </a:r>
            <a:r>
              <a:rPr lang="en-US" dirty="0" smtClean="0"/>
              <a:t> </a:t>
            </a:r>
            <a:r>
              <a:rPr lang="en-US" i="1" dirty="0" smtClean="0"/>
              <a:t>action;</a:t>
            </a:r>
            <a:endParaRPr lang="en-US" dirty="0" smtClean="0"/>
          </a:p>
          <a:p>
            <a:pPr marL="342900" lvl="1" indent="-342900">
              <a:buNone/>
            </a:pPr>
            <a:r>
              <a:rPr lang="en-US" i="1" dirty="0"/>
              <a:t>	</a:t>
            </a:r>
            <a:r>
              <a:rPr lang="en-US" i="1" dirty="0" smtClean="0"/>
              <a:t>    		   </a:t>
            </a:r>
            <a:r>
              <a:rPr lang="en-US" dirty="0" smtClean="0">
                <a:solidFill>
                  <a:srgbClr val="FF0000"/>
                </a:solidFill>
              </a:rPr>
              <a:t>else</a:t>
            </a:r>
            <a:r>
              <a:rPr lang="en-US" dirty="0" smtClean="0"/>
              <a:t> </a:t>
            </a:r>
            <a:r>
              <a:rPr lang="en-US" i="1" dirty="0" smtClean="0"/>
              <a:t>action</a:t>
            </a:r>
            <a:r>
              <a:rPr lang="en-US" dirty="0" smtClean="0"/>
              <a:t>;</a:t>
            </a:r>
          </a:p>
          <a:p>
            <a:r>
              <a:rPr lang="en-US" sz="4400" dirty="0" smtClean="0"/>
              <a:t>Rules:</a:t>
            </a:r>
          </a:p>
          <a:p>
            <a:pPr lvl="1"/>
            <a:r>
              <a:rPr lang="en-US" dirty="0" smtClean="0"/>
              <a:t>I can use and/or in the </a:t>
            </a:r>
            <a:r>
              <a:rPr lang="en-US" i="1" dirty="0" smtClean="0"/>
              <a:t>condition</a:t>
            </a:r>
            <a:r>
              <a:rPr lang="en-US" dirty="0" smtClean="0"/>
              <a:t>, but not in the </a:t>
            </a:r>
            <a:r>
              <a:rPr lang="en-US" i="1" dirty="0" smtClean="0"/>
              <a:t>action</a:t>
            </a:r>
          </a:p>
          <a:p>
            <a:pPr lvl="1"/>
            <a:r>
              <a:rPr lang="en-US" dirty="0" smtClean="0"/>
              <a:t>If there are multiple if/then statements in a single data step, previous statements can be overwritten by later ones.  This can be avoided with else if.</a:t>
            </a:r>
          </a:p>
          <a:p>
            <a:pPr lvl="1"/>
            <a:r>
              <a:rPr lang="en-US" dirty="0" smtClean="0"/>
              <a:t>Be careful of missing values.</a:t>
            </a:r>
            <a:endParaRPr lang="en-US" dirty="0"/>
          </a:p>
          <a:p>
            <a:pPr lvl="1"/>
            <a:r>
              <a:rPr lang="en-US" dirty="0" smtClean="0"/>
              <a:t>Where can be used if you only have one condition to specify.</a:t>
            </a:r>
          </a:p>
          <a:p>
            <a:r>
              <a:rPr lang="en-US" sz="4400" dirty="0" smtClean="0"/>
              <a:t>Useful commands:</a:t>
            </a:r>
          </a:p>
          <a:p>
            <a:pPr lvl="1"/>
            <a:r>
              <a:rPr lang="en-US" dirty="0" err="1" smtClean="0"/>
              <a:t>lt</a:t>
            </a:r>
            <a:r>
              <a:rPr lang="en-US" dirty="0" smtClean="0"/>
              <a:t> or &lt;</a:t>
            </a:r>
          </a:p>
          <a:p>
            <a:pPr lvl="1"/>
            <a:r>
              <a:rPr lang="en-US" dirty="0" err="1" smtClean="0"/>
              <a:t>gt</a:t>
            </a:r>
            <a:r>
              <a:rPr lang="en-US" dirty="0" smtClean="0"/>
              <a:t> or &gt;</a:t>
            </a:r>
          </a:p>
          <a:p>
            <a:pPr lvl="1"/>
            <a:r>
              <a:rPr lang="en-US" dirty="0" smtClean="0"/>
              <a:t>le or &lt;=</a:t>
            </a:r>
          </a:p>
          <a:p>
            <a:pPr lvl="1"/>
            <a:r>
              <a:rPr lang="en-US" dirty="0" err="1" smtClean="0"/>
              <a:t>ge</a:t>
            </a:r>
            <a:r>
              <a:rPr lang="en-US" dirty="0" smtClean="0"/>
              <a:t> or &gt;=</a:t>
            </a:r>
          </a:p>
          <a:p>
            <a:pPr lvl="1"/>
            <a:r>
              <a:rPr lang="en-US" dirty="0" err="1" smtClean="0"/>
              <a:t>eq</a:t>
            </a:r>
            <a:r>
              <a:rPr lang="en-US" dirty="0" smtClean="0"/>
              <a:t> or =</a:t>
            </a:r>
          </a:p>
          <a:p>
            <a:pPr lvl="1"/>
            <a:r>
              <a:rPr lang="en-US" dirty="0" smtClean="0"/>
              <a:t>not </a:t>
            </a:r>
            <a:r>
              <a:rPr lang="en-US" dirty="0" err="1" smtClean="0"/>
              <a:t>eq</a:t>
            </a:r>
            <a:r>
              <a:rPr lang="en-US" dirty="0" smtClean="0"/>
              <a:t> or not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Other procedures: </a:t>
            </a:r>
            <a:r>
              <a:rPr lang="en-US" dirty="0" err="1" smtClean="0"/>
              <a:t>proc</a:t>
            </a:r>
            <a:r>
              <a:rPr lang="en-US" dirty="0" smtClean="0"/>
              <a:t> </a:t>
            </a:r>
            <a:r>
              <a:rPr lang="en-US" dirty="0" err="1" smtClean="0"/>
              <a:t>sql</a:t>
            </a:r>
            <a:endParaRPr lang="en-US" dirty="0"/>
          </a:p>
        </p:txBody>
      </p:sp>
      <p:sp>
        <p:nvSpPr>
          <p:cNvPr id="3" name="Content Placeholder 2"/>
          <p:cNvSpPr>
            <a:spLocks noGrp="1"/>
          </p:cNvSpPr>
          <p:nvPr>
            <p:ph idx="1"/>
          </p:nvPr>
        </p:nvSpPr>
        <p:spPr>
          <a:xfrm>
            <a:off x="533400" y="1981200"/>
            <a:ext cx="8229600" cy="4456176"/>
          </a:xfrm>
        </p:spPr>
        <p:txBody>
          <a:bodyPr>
            <a:normAutofit fontScale="47500" lnSpcReduction="20000"/>
          </a:bodyPr>
          <a:lstStyle/>
          <a:p>
            <a:r>
              <a:rPr lang="en-US" sz="5900" dirty="0"/>
              <a:t>Very helpful </a:t>
            </a:r>
            <a:r>
              <a:rPr lang="en-US" sz="5900" dirty="0" smtClean="0"/>
              <a:t>command</a:t>
            </a:r>
          </a:p>
          <a:p>
            <a:r>
              <a:rPr lang="en-US" sz="5900" dirty="0" err="1" smtClean="0"/>
              <a:t>Syntex</a:t>
            </a:r>
            <a:r>
              <a:rPr lang="en-US" sz="5900" dirty="0"/>
              <a:t>: </a:t>
            </a:r>
          </a:p>
          <a:p>
            <a:pPr>
              <a:lnSpc>
                <a:spcPct val="90000"/>
              </a:lnSpc>
              <a:buNone/>
            </a:pPr>
            <a:r>
              <a:rPr lang="en-US" sz="2900" dirty="0">
                <a:latin typeface="Courier New" pitchFamily="49" charset="0"/>
                <a:cs typeface="Courier New" pitchFamily="49" charset="0"/>
              </a:rPr>
              <a:t>	PROC SQL options;</a:t>
            </a:r>
          </a:p>
          <a:p>
            <a:pPr>
              <a:lnSpc>
                <a:spcPct val="90000"/>
              </a:lnSpc>
              <a:buNone/>
            </a:pPr>
            <a:r>
              <a:rPr lang="en-US" sz="2900" dirty="0">
                <a:latin typeface="Courier New" pitchFamily="49" charset="0"/>
                <a:cs typeface="Courier New" pitchFamily="49" charset="0"/>
              </a:rPr>
              <a:t>	SELECT column(s)</a:t>
            </a:r>
          </a:p>
          <a:p>
            <a:pPr>
              <a:lnSpc>
                <a:spcPct val="90000"/>
              </a:lnSpc>
              <a:buNone/>
            </a:pPr>
            <a:r>
              <a:rPr lang="en-US" sz="2900" dirty="0">
                <a:latin typeface="Courier New" pitchFamily="49" charset="0"/>
                <a:cs typeface="Courier New" pitchFamily="49" charset="0"/>
              </a:rPr>
              <a:t>	FROM table-name | view-name</a:t>
            </a:r>
          </a:p>
          <a:p>
            <a:pPr>
              <a:lnSpc>
                <a:spcPct val="90000"/>
              </a:lnSpc>
              <a:buNone/>
            </a:pPr>
            <a:r>
              <a:rPr lang="en-US" sz="2900" dirty="0">
                <a:latin typeface="Courier New" pitchFamily="49" charset="0"/>
                <a:cs typeface="Courier New" pitchFamily="49" charset="0"/>
              </a:rPr>
              <a:t>	WHERE expression</a:t>
            </a:r>
          </a:p>
          <a:p>
            <a:pPr>
              <a:lnSpc>
                <a:spcPct val="90000"/>
              </a:lnSpc>
              <a:buNone/>
            </a:pPr>
            <a:r>
              <a:rPr lang="en-US" sz="2900" dirty="0">
                <a:latin typeface="Courier New" pitchFamily="49" charset="0"/>
                <a:cs typeface="Courier New" pitchFamily="49" charset="0"/>
              </a:rPr>
              <a:t>	GROUP BY column(s)</a:t>
            </a:r>
          </a:p>
          <a:p>
            <a:pPr>
              <a:lnSpc>
                <a:spcPct val="90000"/>
              </a:lnSpc>
              <a:buNone/>
            </a:pPr>
            <a:r>
              <a:rPr lang="en-US" sz="2900" dirty="0">
                <a:latin typeface="Courier New" pitchFamily="49" charset="0"/>
                <a:cs typeface="Courier New" pitchFamily="49" charset="0"/>
              </a:rPr>
              <a:t>	HAVING expression</a:t>
            </a:r>
          </a:p>
          <a:p>
            <a:pPr>
              <a:lnSpc>
                <a:spcPct val="90000"/>
              </a:lnSpc>
              <a:buNone/>
            </a:pPr>
            <a:r>
              <a:rPr lang="en-US" sz="2900" dirty="0">
                <a:latin typeface="Courier New" pitchFamily="49" charset="0"/>
                <a:cs typeface="Courier New" pitchFamily="49" charset="0"/>
              </a:rPr>
              <a:t>	ORDER BY column(s);</a:t>
            </a:r>
          </a:p>
          <a:p>
            <a:pPr>
              <a:lnSpc>
                <a:spcPct val="90000"/>
              </a:lnSpc>
              <a:buNone/>
            </a:pPr>
            <a:r>
              <a:rPr lang="en-US" sz="2900" dirty="0">
                <a:latin typeface="Courier New" pitchFamily="49" charset="0"/>
                <a:cs typeface="Courier New" pitchFamily="49" charset="0"/>
              </a:rPr>
              <a:t>	QUIT;</a:t>
            </a:r>
          </a:p>
          <a:p>
            <a:pPr marL="109728" indent="0">
              <a:buNone/>
            </a:pPr>
            <a:endParaRPr lang="en-US" dirty="0" smtClean="0"/>
          </a:p>
          <a:p>
            <a:pPr>
              <a:buFont typeface="Arial" panose="020B0604020202020204" pitchFamily="34" charset="0"/>
              <a:buChar char="•"/>
            </a:pPr>
            <a:r>
              <a:rPr lang="en-US" sz="5900" dirty="0"/>
              <a:t>Example: </a:t>
            </a:r>
          </a:p>
          <a:p>
            <a:pPr marL="365760" lvl="2" indent="-256032">
              <a:lnSpc>
                <a:spcPct val="90000"/>
              </a:lnSpc>
              <a:buNone/>
            </a:pPr>
            <a:r>
              <a:rPr lang="en-US" sz="2900" dirty="0">
                <a:solidFill>
                  <a:schemeClr val="tx1"/>
                </a:solidFill>
                <a:latin typeface="Courier New" pitchFamily="49" charset="0"/>
                <a:cs typeface="Courier New" pitchFamily="49" charset="0"/>
              </a:rPr>
              <a:t>	</a:t>
            </a:r>
            <a:r>
              <a:rPr lang="en-US" sz="2900" dirty="0" err="1">
                <a:solidFill>
                  <a:schemeClr val="tx1"/>
                </a:solidFill>
                <a:latin typeface="Courier New" pitchFamily="49" charset="0"/>
                <a:cs typeface="Courier New" pitchFamily="49" charset="0"/>
              </a:rPr>
              <a:t>proc</a:t>
            </a:r>
            <a:r>
              <a:rPr lang="en-US" sz="2900" dirty="0">
                <a:solidFill>
                  <a:schemeClr val="tx1"/>
                </a:solidFill>
                <a:latin typeface="Courier New" pitchFamily="49" charset="0"/>
                <a:cs typeface="Courier New" pitchFamily="49" charset="0"/>
              </a:rPr>
              <a:t> </a:t>
            </a:r>
            <a:r>
              <a:rPr lang="en-US" sz="2900" dirty="0" err="1">
                <a:solidFill>
                  <a:schemeClr val="tx1"/>
                </a:solidFill>
                <a:latin typeface="Courier New" pitchFamily="49" charset="0"/>
                <a:cs typeface="Courier New" pitchFamily="49" charset="0"/>
              </a:rPr>
              <a:t>sql</a:t>
            </a:r>
            <a:r>
              <a:rPr lang="en-US" sz="2900" dirty="0">
                <a:solidFill>
                  <a:schemeClr val="tx1"/>
                </a:solidFill>
                <a:latin typeface="Courier New" pitchFamily="49" charset="0"/>
                <a:cs typeface="Courier New" pitchFamily="49" charset="0"/>
              </a:rPr>
              <a:t>;</a:t>
            </a:r>
          </a:p>
          <a:p>
            <a:pPr marL="365760" lvl="2" indent="-256032">
              <a:lnSpc>
                <a:spcPct val="90000"/>
              </a:lnSpc>
              <a:buNone/>
            </a:pPr>
            <a:r>
              <a:rPr lang="en-US" sz="2900" dirty="0">
                <a:solidFill>
                  <a:schemeClr val="tx1"/>
                </a:solidFill>
                <a:latin typeface="Courier New" pitchFamily="49" charset="0"/>
                <a:cs typeface="Courier New" pitchFamily="49" charset="0"/>
              </a:rPr>
              <a:t>	create table ct4 as</a:t>
            </a:r>
          </a:p>
          <a:p>
            <a:pPr marL="365760" lvl="2" indent="-256032">
              <a:lnSpc>
                <a:spcPct val="90000"/>
              </a:lnSpc>
              <a:buNone/>
            </a:pPr>
            <a:r>
              <a:rPr lang="en-US" sz="2900" dirty="0">
                <a:solidFill>
                  <a:schemeClr val="tx1"/>
                </a:solidFill>
                <a:latin typeface="Courier New" pitchFamily="49" charset="0"/>
                <a:cs typeface="Courier New" pitchFamily="49" charset="0"/>
              </a:rPr>
              <a:t>		select *, min(abs(time)) as pick</a:t>
            </a:r>
          </a:p>
          <a:p>
            <a:pPr marL="365760" lvl="2" indent="-256032">
              <a:lnSpc>
                <a:spcPct val="90000"/>
              </a:lnSpc>
              <a:buNone/>
            </a:pPr>
            <a:r>
              <a:rPr lang="en-US" sz="2900" dirty="0">
                <a:solidFill>
                  <a:schemeClr val="tx1"/>
                </a:solidFill>
                <a:latin typeface="Courier New" pitchFamily="49" charset="0"/>
                <a:cs typeface="Courier New" pitchFamily="49" charset="0"/>
              </a:rPr>
              <a:t>			from ct3</a:t>
            </a:r>
          </a:p>
          <a:p>
            <a:pPr marL="365760" lvl="2" indent="-256032">
              <a:lnSpc>
                <a:spcPct val="90000"/>
              </a:lnSpc>
              <a:buNone/>
            </a:pPr>
            <a:r>
              <a:rPr lang="en-US" sz="2900" dirty="0">
                <a:solidFill>
                  <a:schemeClr val="tx1"/>
                </a:solidFill>
                <a:latin typeface="Courier New" pitchFamily="49" charset="0"/>
                <a:cs typeface="Courier New" pitchFamily="49" charset="0"/>
              </a:rPr>
              <a:t>			group by </a:t>
            </a:r>
            <a:r>
              <a:rPr lang="en-US" sz="2900" dirty="0" err="1">
                <a:solidFill>
                  <a:schemeClr val="tx1"/>
                </a:solidFill>
                <a:latin typeface="Courier New" pitchFamily="49" charset="0"/>
                <a:cs typeface="Courier New" pitchFamily="49" charset="0"/>
              </a:rPr>
              <a:t>subjectid</a:t>
            </a:r>
            <a:endParaRPr lang="en-US" sz="2900" dirty="0">
              <a:solidFill>
                <a:schemeClr val="tx1"/>
              </a:solidFill>
              <a:latin typeface="Courier New" pitchFamily="49" charset="0"/>
              <a:cs typeface="Courier New" pitchFamily="49" charset="0"/>
            </a:endParaRPr>
          </a:p>
          <a:p>
            <a:pPr marL="365760" lvl="2" indent="-256032">
              <a:lnSpc>
                <a:spcPct val="90000"/>
              </a:lnSpc>
              <a:buNone/>
            </a:pPr>
            <a:r>
              <a:rPr lang="en-US" sz="2900" dirty="0">
                <a:solidFill>
                  <a:schemeClr val="tx1"/>
                </a:solidFill>
                <a:latin typeface="Courier New" pitchFamily="49" charset="0"/>
                <a:cs typeface="Courier New" pitchFamily="49" charset="0"/>
              </a:rPr>
              <a:t>			having abs(time) = calculated pick;</a:t>
            </a:r>
          </a:p>
          <a:p>
            <a:pPr marL="365760" lvl="2" indent="-256032">
              <a:lnSpc>
                <a:spcPct val="90000"/>
              </a:lnSpc>
              <a:buNone/>
            </a:pPr>
            <a:r>
              <a:rPr lang="en-US" sz="2900" dirty="0">
                <a:solidFill>
                  <a:schemeClr val="tx1"/>
                </a:solidFill>
                <a:latin typeface="Courier New" pitchFamily="49" charset="0"/>
                <a:cs typeface="Courier New" pitchFamily="49" charset="0"/>
              </a:rPr>
              <a:t>	quit;</a:t>
            </a:r>
          </a:p>
        </p:txBody>
      </p:sp>
    </p:spTree>
    <p:extLst>
      <p:ext uri="{BB962C8B-B14F-4D97-AF65-F5344CB8AC3E}">
        <p14:creationId xmlns:p14="http://schemas.microsoft.com/office/powerpoint/2010/main" val="2334183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err="1" smtClean="0"/>
              <a:t>Procs</a:t>
            </a:r>
            <a:endParaRPr lang="en-US" dirty="0"/>
          </a:p>
        </p:txBody>
      </p:sp>
      <p:sp>
        <p:nvSpPr>
          <p:cNvPr id="3" name="Content Placeholder 2"/>
          <p:cNvSpPr>
            <a:spLocks noGrp="1"/>
          </p:cNvSpPr>
          <p:nvPr>
            <p:ph idx="1"/>
          </p:nvPr>
        </p:nvSpPr>
        <p:spPr>
          <a:xfrm>
            <a:off x="381000" y="1752600"/>
            <a:ext cx="8229600" cy="4953000"/>
          </a:xfrm>
        </p:spPr>
        <p:txBody>
          <a:bodyPr>
            <a:normAutofit fontScale="40000" lnSpcReduction="20000"/>
          </a:bodyPr>
          <a:lstStyle/>
          <a:p>
            <a:r>
              <a:rPr lang="en-US" sz="7000" dirty="0" smtClean="0"/>
              <a:t>Any canned procedure in SAS is called a proc.</a:t>
            </a:r>
          </a:p>
          <a:p>
            <a:r>
              <a:rPr lang="en-US" sz="7000" dirty="0" smtClean="0"/>
              <a:t>Commonly used </a:t>
            </a:r>
            <a:r>
              <a:rPr lang="en-US" sz="7000" dirty="0" err="1" smtClean="0"/>
              <a:t>procs</a:t>
            </a:r>
            <a:r>
              <a:rPr lang="en-US" sz="7000" dirty="0" smtClean="0"/>
              <a:t> include:</a:t>
            </a:r>
          </a:p>
          <a:p>
            <a:pPr lvl="1"/>
            <a:r>
              <a:rPr lang="en-US" sz="3000" dirty="0"/>
              <a:t>s</a:t>
            </a:r>
            <a:r>
              <a:rPr lang="en-US" sz="3000" dirty="0" smtClean="0"/>
              <a:t>ort</a:t>
            </a:r>
          </a:p>
          <a:p>
            <a:pPr lvl="1"/>
            <a:r>
              <a:rPr lang="en-US" sz="3000" dirty="0"/>
              <a:t>f</a:t>
            </a:r>
            <a:r>
              <a:rPr lang="en-US" sz="3000" dirty="0" smtClean="0"/>
              <a:t>req</a:t>
            </a:r>
          </a:p>
          <a:p>
            <a:pPr lvl="1"/>
            <a:r>
              <a:rPr lang="en-US" sz="3000" dirty="0"/>
              <a:t>m</a:t>
            </a:r>
            <a:r>
              <a:rPr lang="en-US" sz="3000" dirty="0" smtClean="0"/>
              <a:t>eans</a:t>
            </a:r>
          </a:p>
          <a:p>
            <a:pPr lvl="1"/>
            <a:r>
              <a:rPr lang="en-US" sz="3000" dirty="0" err="1"/>
              <a:t>u</a:t>
            </a:r>
            <a:r>
              <a:rPr lang="en-US" sz="3000" dirty="0" err="1" smtClean="0"/>
              <a:t>nivariate</a:t>
            </a:r>
            <a:endParaRPr lang="en-US" sz="3000" dirty="0" smtClean="0"/>
          </a:p>
          <a:p>
            <a:pPr lvl="1"/>
            <a:r>
              <a:rPr lang="en-US" sz="3000" dirty="0" err="1"/>
              <a:t>t</a:t>
            </a:r>
            <a:r>
              <a:rPr lang="en-US" sz="3000" dirty="0" err="1" smtClean="0"/>
              <a:t>test</a:t>
            </a:r>
            <a:endParaRPr lang="en-US" sz="3000" dirty="0" smtClean="0"/>
          </a:p>
          <a:p>
            <a:pPr lvl="1"/>
            <a:r>
              <a:rPr lang="en-US" sz="3000" dirty="0" err="1"/>
              <a:t>r</a:t>
            </a:r>
            <a:r>
              <a:rPr lang="en-US" sz="3000" dirty="0" err="1" smtClean="0"/>
              <a:t>eg</a:t>
            </a:r>
            <a:endParaRPr lang="en-US" sz="3000" dirty="0" smtClean="0"/>
          </a:p>
          <a:p>
            <a:pPr lvl="1"/>
            <a:r>
              <a:rPr lang="en-US" sz="3000" dirty="0"/>
              <a:t>l</a:t>
            </a:r>
            <a:r>
              <a:rPr lang="en-US" sz="3000" dirty="0" smtClean="0"/>
              <a:t>ogistic</a:t>
            </a:r>
          </a:p>
          <a:p>
            <a:pPr lvl="1"/>
            <a:r>
              <a:rPr lang="en-US" sz="3000" dirty="0" err="1"/>
              <a:t>a</a:t>
            </a:r>
            <a:r>
              <a:rPr lang="en-US" sz="3000" dirty="0" err="1" smtClean="0"/>
              <a:t>nova</a:t>
            </a:r>
            <a:endParaRPr lang="en-US" sz="3000" dirty="0" smtClean="0"/>
          </a:p>
          <a:p>
            <a:pPr lvl="1"/>
            <a:r>
              <a:rPr lang="en-US" sz="3000" dirty="0" err="1"/>
              <a:t>g</a:t>
            </a:r>
            <a:r>
              <a:rPr lang="en-US" sz="3000" dirty="0" err="1" smtClean="0"/>
              <a:t>lm</a:t>
            </a:r>
            <a:endParaRPr lang="en-US" sz="3000" dirty="0" smtClean="0"/>
          </a:p>
          <a:p>
            <a:pPr lvl="1"/>
            <a:r>
              <a:rPr lang="en-US" sz="3000" dirty="0"/>
              <a:t>m</a:t>
            </a:r>
            <a:r>
              <a:rPr lang="en-US" sz="3000" dirty="0" smtClean="0"/>
              <a:t>ixed</a:t>
            </a:r>
          </a:p>
          <a:p>
            <a:pPr lvl="1"/>
            <a:r>
              <a:rPr lang="en-US" sz="3000" dirty="0" err="1" smtClean="0"/>
              <a:t>glimmix</a:t>
            </a:r>
            <a:endParaRPr lang="en-US" sz="3000" dirty="0" smtClean="0"/>
          </a:p>
          <a:p>
            <a:pPr lvl="1"/>
            <a:r>
              <a:rPr lang="en-US" sz="3000" dirty="0" err="1" smtClean="0"/>
              <a:t>gplot</a:t>
            </a:r>
            <a:endParaRPr lang="en-US" sz="3000" dirty="0" smtClean="0"/>
          </a:p>
          <a:p>
            <a:r>
              <a:rPr lang="en-US" sz="5100" dirty="0" smtClean="0"/>
              <a:t>Syntax is different depending on which proc you are using and can be found in the online SAS documentation @ </a:t>
            </a:r>
            <a:r>
              <a:rPr lang="en-US" sz="5100" dirty="0" smtClean="0">
                <a:hlinkClick r:id="rId2"/>
              </a:rPr>
              <a:t>http://support.sas.com/documentation</a:t>
            </a:r>
            <a:r>
              <a:rPr lang="en-US" sz="5100" dirty="0" smtClean="0"/>
              <a:t>.</a:t>
            </a:r>
          </a:p>
          <a:p>
            <a:r>
              <a:rPr lang="en-US" sz="5100" dirty="0" smtClean="0"/>
              <a:t>Useful Statements:</a:t>
            </a:r>
          </a:p>
          <a:p>
            <a:pPr lvl="1"/>
            <a:r>
              <a:rPr lang="en-US" sz="3000" dirty="0" smtClean="0"/>
              <a:t>By (to do stratified analyses)</a:t>
            </a:r>
          </a:p>
          <a:p>
            <a:pPr lvl="1"/>
            <a:r>
              <a:rPr lang="en-US" sz="3000" dirty="0" smtClean="0"/>
              <a:t>Class (for categorical variables)</a:t>
            </a:r>
          </a:p>
          <a:p>
            <a:pPr lvl="1"/>
            <a:r>
              <a:rPr lang="en-US" sz="3000" dirty="0" err="1" smtClean="0"/>
              <a:t>Var</a:t>
            </a:r>
            <a:r>
              <a:rPr lang="en-US" sz="3000" dirty="0" smtClean="0"/>
              <a:t> (for continuous variables)</a:t>
            </a:r>
          </a:p>
          <a:p>
            <a:pPr lvl="1"/>
            <a:r>
              <a:rPr lang="en-US" sz="3000" dirty="0" smtClean="0"/>
              <a:t>Output (to save data for later)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fontScale="90000"/>
          </a:bodyPr>
          <a:lstStyle/>
          <a:p>
            <a:r>
              <a:rPr lang="en-US" dirty="0" smtClean="0"/>
              <a:t>Saving Dataset and Stats:</a:t>
            </a:r>
            <a:br>
              <a:rPr lang="en-US" dirty="0" smtClean="0"/>
            </a:br>
            <a:r>
              <a:rPr lang="en-US" dirty="0" smtClean="0"/>
              <a:t>Labels and Formats</a:t>
            </a:r>
            <a:endParaRPr lang="en-US" dirty="0"/>
          </a:p>
        </p:txBody>
      </p:sp>
      <p:sp>
        <p:nvSpPr>
          <p:cNvPr id="3" name="Content Placeholder 2"/>
          <p:cNvSpPr>
            <a:spLocks noGrp="1"/>
          </p:cNvSpPr>
          <p:nvPr>
            <p:ph idx="1"/>
          </p:nvPr>
        </p:nvSpPr>
        <p:spPr>
          <a:xfrm>
            <a:off x="457200" y="2057400"/>
            <a:ext cx="8229600" cy="4724400"/>
          </a:xfrm>
        </p:spPr>
        <p:txBody>
          <a:bodyPr>
            <a:normAutofit fontScale="62500" lnSpcReduction="20000"/>
          </a:bodyPr>
          <a:lstStyle/>
          <a:p>
            <a:r>
              <a:rPr lang="en-US" sz="4500" dirty="0" smtClean="0"/>
              <a:t>Before we can give data or results to others, we need to make sure that the format is meaningful.</a:t>
            </a:r>
          </a:p>
          <a:p>
            <a:pPr marL="109728" indent="0">
              <a:buNone/>
            </a:pPr>
            <a:endParaRPr lang="en-US" sz="4500" dirty="0" smtClean="0"/>
          </a:p>
          <a:p>
            <a:r>
              <a:rPr lang="en-US" sz="4500" dirty="0" smtClean="0"/>
              <a:t>The </a:t>
            </a:r>
            <a:r>
              <a:rPr lang="en-US" sz="4500" dirty="0" smtClean="0">
                <a:solidFill>
                  <a:srgbClr val="FF0000"/>
                </a:solidFill>
              </a:rPr>
              <a:t>label= </a:t>
            </a:r>
            <a:r>
              <a:rPr lang="en-US" sz="4500" dirty="0" smtClean="0"/>
              <a:t>options changes the name assigned to a variable and can be used in a data step or proc.</a:t>
            </a:r>
          </a:p>
          <a:p>
            <a:pPr lvl="1"/>
            <a:r>
              <a:rPr lang="en-US" sz="4000" dirty="0" smtClean="0"/>
              <a:t>Syntax: </a:t>
            </a:r>
            <a:r>
              <a:rPr lang="en-US" sz="4000" dirty="0" err="1" smtClean="0"/>
              <a:t>var</a:t>
            </a:r>
            <a:r>
              <a:rPr lang="en-US" sz="4000" dirty="0" smtClean="0"/>
              <a:t>(label=“name”)</a:t>
            </a:r>
          </a:p>
          <a:p>
            <a:pPr lvl="1"/>
            <a:endParaRPr lang="en-US" sz="4000" dirty="0" smtClean="0"/>
          </a:p>
          <a:p>
            <a:r>
              <a:rPr lang="en-US" sz="4500" dirty="0"/>
              <a:t>Rename </a:t>
            </a:r>
            <a:r>
              <a:rPr lang="en-US" sz="4500" dirty="0" smtClean="0"/>
              <a:t>variables: </a:t>
            </a:r>
            <a:r>
              <a:rPr lang="en-US" sz="4400" dirty="0">
                <a:solidFill>
                  <a:srgbClr val="FF0000"/>
                </a:solidFill>
              </a:rPr>
              <a:t>rename</a:t>
            </a:r>
            <a:endParaRPr lang="en-US" sz="4200" dirty="0" smtClean="0">
              <a:solidFill>
                <a:srgbClr val="FF0000"/>
              </a:solidFill>
            </a:endParaRPr>
          </a:p>
          <a:p>
            <a:pPr lvl="1"/>
            <a:r>
              <a:rPr lang="en-US" sz="4000" dirty="0"/>
              <a:t>Syntax:</a:t>
            </a:r>
            <a:r>
              <a:rPr lang="en-US" sz="4000" dirty="0" smtClean="0">
                <a:solidFill>
                  <a:srgbClr val="FF0000"/>
                </a:solidFill>
              </a:rPr>
              <a:t> </a:t>
            </a:r>
            <a:r>
              <a:rPr lang="en-US" sz="4000" dirty="0"/>
              <a:t>rename</a:t>
            </a:r>
            <a:r>
              <a:rPr lang="en-US" sz="4000" dirty="0" smtClean="0">
                <a:solidFill>
                  <a:srgbClr val="FF0000"/>
                </a:solidFill>
              </a:rPr>
              <a:t> </a:t>
            </a:r>
            <a:r>
              <a:rPr lang="en-US" sz="4000" dirty="0" smtClean="0"/>
              <a:t>old = new;</a:t>
            </a:r>
          </a:p>
          <a:p>
            <a:pPr marL="109728" indent="0">
              <a:buNone/>
            </a:pPr>
            <a:endParaRPr lang="en-US" sz="4200" dirty="0" smtClean="0"/>
          </a:p>
          <a:p>
            <a:r>
              <a:rPr lang="en-US" sz="4500" dirty="0" smtClean="0"/>
              <a:t>The </a:t>
            </a:r>
            <a:r>
              <a:rPr lang="en-US" sz="4500" dirty="0" smtClean="0">
                <a:solidFill>
                  <a:srgbClr val="FF0000"/>
                </a:solidFill>
              </a:rPr>
              <a:t>format</a:t>
            </a:r>
            <a:r>
              <a:rPr lang="en-US" sz="4500" dirty="0" smtClean="0"/>
              <a:t> statement can be used to change the labels associated with the actual values of a variable.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pPr algn="l"/>
            <a:r>
              <a:rPr lang="en-US" dirty="0" smtClean="0"/>
              <a:t>Formatting data values</a:t>
            </a:r>
            <a:endParaRPr lang="en-US" dirty="0"/>
          </a:p>
        </p:txBody>
      </p:sp>
      <p:sp>
        <p:nvSpPr>
          <p:cNvPr id="3" name="Content Placeholder 2"/>
          <p:cNvSpPr>
            <a:spLocks noGrp="1"/>
          </p:cNvSpPr>
          <p:nvPr>
            <p:ph idx="1"/>
          </p:nvPr>
        </p:nvSpPr>
        <p:spPr>
          <a:xfrm>
            <a:off x="457200" y="1999488"/>
            <a:ext cx="8229600" cy="4325112"/>
          </a:xfrm>
        </p:spPr>
        <p:txBody>
          <a:bodyPr>
            <a:normAutofit fontScale="77500" lnSpcReduction="20000"/>
          </a:bodyPr>
          <a:lstStyle/>
          <a:p>
            <a:pPr>
              <a:lnSpc>
                <a:spcPct val="90000"/>
              </a:lnSpc>
            </a:pPr>
            <a:r>
              <a:rPr lang="en-US" dirty="0"/>
              <a:t>Examples</a:t>
            </a:r>
          </a:p>
          <a:p>
            <a:pPr lvl="1">
              <a:lnSpc>
                <a:spcPct val="90000"/>
              </a:lnSpc>
            </a:pPr>
            <a:r>
              <a:rPr lang="en-US" dirty="0"/>
              <a:t>YES/NO is oftentimes coded as 1/0 in databases</a:t>
            </a:r>
          </a:p>
          <a:p>
            <a:pPr lvl="1">
              <a:lnSpc>
                <a:spcPct val="90000"/>
              </a:lnSpc>
            </a:pPr>
            <a:r>
              <a:rPr lang="en-US" dirty="0"/>
              <a:t>1,2,3 may correspond to ‘mild,’ ‘moderate,’ and ‘severe</a:t>
            </a:r>
            <a:r>
              <a:rPr lang="en-US" dirty="0" smtClean="0"/>
              <a:t>’</a:t>
            </a:r>
          </a:p>
          <a:p>
            <a:pPr marL="411480" lvl="1" indent="0">
              <a:lnSpc>
                <a:spcPct val="90000"/>
              </a:lnSpc>
              <a:buNone/>
            </a:pPr>
            <a:endParaRPr lang="en-US" dirty="0"/>
          </a:p>
          <a:p>
            <a:pPr>
              <a:lnSpc>
                <a:spcPct val="90000"/>
              </a:lnSpc>
            </a:pPr>
            <a:r>
              <a:rPr lang="en-US" dirty="0"/>
              <a:t>Syntax:</a:t>
            </a:r>
          </a:p>
          <a:p>
            <a:pPr>
              <a:lnSpc>
                <a:spcPct val="90000"/>
              </a:lnSpc>
              <a:buNone/>
            </a:pPr>
            <a:r>
              <a:rPr lang="en-US" sz="1800" dirty="0">
                <a:latin typeface="Courier New" pitchFamily="49" charset="0"/>
                <a:cs typeface="Courier New" pitchFamily="49" charset="0"/>
              </a:rPr>
              <a:t>	PROC FORMAT LIBRARY=</a:t>
            </a:r>
            <a:r>
              <a:rPr lang="en-US" sz="1800" dirty="0" err="1">
                <a:latin typeface="Courier New" pitchFamily="49" charset="0"/>
                <a:cs typeface="Courier New" pitchFamily="49" charset="0"/>
              </a:rPr>
              <a:t>mylib</a:t>
            </a:r>
            <a:r>
              <a:rPr lang="en-US" sz="1800" dirty="0">
                <a:latin typeface="Courier New" pitchFamily="49" charset="0"/>
                <a:cs typeface="Courier New" pitchFamily="49" charset="0"/>
              </a:rPr>
              <a:t>; *creates permanent formats;</a:t>
            </a:r>
          </a:p>
          <a:p>
            <a:pPr>
              <a:lnSpc>
                <a:spcPct val="90000"/>
              </a:lnSpc>
              <a:buNone/>
            </a:pPr>
            <a:r>
              <a:rPr lang="en-US" sz="1800" dirty="0">
                <a:latin typeface="Courier New" pitchFamily="49" charset="0"/>
                <a:cs typeface="Courier New" pitchFamily="49" charset="0"/>
              </a:rPr>
              <a:t>	VALUE </a:t>
            </a:r>
            <a:r>
              <a:rPr lang="en-US" sz="1800" dirty="0" err="1">
                <a:latin typeface="Courier New" pitchFamily="49" charset="0"/>
                <a:cs typeface="Courier New" pitchFamily="49" charset="0"/>
              </a:rPr>
              <a:t>fmtgender</a:t>
            </a:r>
            <a:r>
              <a:rPr lang="en-US" sz="1800" dirty="0">
                <a:latin typeface="Courier New" pitchFamily="49" charset="0"/>
                <a:cs typeface="Courier New" pitchFamily="49" charset="0"/>
              </a:rPr>
              <a:t> 	0=‘male’</a:t>
            </a:r>
          </a:p>
          <a:p>
            <a:pPr>
              <a:lnSpc>
                <a:spcPct val="90000"/>
              </a:lnSpc>
              <a:buNone/>
            </a:pPr>
            <a:r>
              <a:rPr lang="en-US" sz="1800" dirty="0">
                <a:latin typeface="Courier New" pitchFamily="49" charset="0"/>
                <a:cs typeface="Courier New" pitchFamily="49" charset="0"/>
              </a:rPr>
              <a:t>				1=‘female’;</a:t>
            </a:r>
          </a:p>
          <a:p>
            <a:pPr>
              <a:lnSpc>
                <a:spcPct val="90000"/>
              </a:lnSpc>
              <a:buNone/>
            </a:pPr>
            <a:r>
              <a:rPr lang="en-US" sz="1800" dirty="0">
                <a:latin typeface="Courier New" pitchFamily="49" charset="0"/>
                <a:cs typeface="Courier New" pitchFamily="49" charset="0"/>
              </a:rPr>
              <a:t>	RUN</a:t>
            </a:r>
            <a:r>
              <a:rPr lang="en-US" sz="1800" dirty="0" smtClean="0">
                <a:latin typeface="Courier New" pitchFamily="49" charset="0"/>
                <a:cs typeface="Courier New" pitchFamily="49" charset="0"/>
              </a:rPr>
              <a:t>;</a:t>
            </a:r>
          </a:p>
          <a:p>
            <a:pPr>
              <a:lnSpc>
                <a:spcPct val="90000"/>
              </a:lnSpc>
              <a:buNone/>
            </a:pPr>
            <a:endParaRPr lang="en-US" sz="1800" dirty="0">
              <a:latin typeface="Courier New" pitchFamily="49" charset="0"/>
              <a:cs typeface="Courier New" pitchFamily="49" charset="0"/>
            </a:endParaRPr>
          </a:p>
          <a:p>
            <a:pPr>
              <a:lnSpc>
                <a:spcPct val="90000"/>
              </a:lnSpc>
            </a:pPr>
            <a:r>
              <a:rPr lang="en-US" dirty="0"/>
              <a:t>Calling formats in the DATA step</a:t>
            </a:r>
          </a:p>
          <a:p>
            <a:pPr marL="273050" indent="-47625">
              <a:buNone/>
            </a:pPr>
            <a:r>
              <a:rPr lang="en-US" sz="1800" dirty="0" smtClean="0">
                <a:latin typeface="Courier New" pitchFamily="49" charset="0"/>
                <a:cs typeface="Courier New" pitchFamily="49" charset="0"/>
              </a:rPr>
              <a:t>	 DATA example</a:t>
            </a:r>
            <a:r>
              <a:rPr lang="en-US" sz="1800" dirty="0">
                <a:latin typeface="Courier New" pitchFamily="49" charset="0"/>
                <a:cs typeface="Courier New" pitchFamily="49" charset="0"/>
              </a:rPr>
              <a:t>; *make the dataset a permanent </a:t>
            </a:r>
            <a:r>
              <a:rPr lang="en-US" sz="1800" dirty="0" smtClean="0">
                <a:latin typeface="Courier New" pitchFamily="49" charset="0"/>
                <a:cs typeface="Courier New" pitchFamily="49" charset="0"/>
              </a:rPr>
              <a:t>dataset in </a:t>
            </a:r>
            <a:r>
              <a:rPr lang="en-US" sz="1800" dirty="0">
                <a:latin typeface="Courier New" pitchFamily="49" charset="0"/>
                <a:cs typeface="Courier New" pitchFamily="49" charset="0"/>
              </a:rPr>
              <a:t>my library;</a:t>
            </a:r>
          </a:p>
          <a:p>
            <a:pPr marL="273050" indent="-47625">
              <a:buNone/>
            </a:pPr>
            <a:r>
              <a:rPr lang="en-US" sz="1800" dirty="0" smtClean="0">
                <a:latin typeface="Courier New" pitchFamily="49" charset="0"/>
                <a:cs typeface="Courier New" pitchFamily="49" charset="0"/>
              </a:rPr>
              <a:t>  set </a:t>
            </a:r>
            <a:r>
              <a:rPr lang="en-US" sz="1800" dirty="0">
                <a:latin typeface="Courier New" pitchFamily="49" charset="0"/>
                <a:cs typeface="Courier New" pitchFamily="49" charset="0"/>
              </a:rPr>
              <a:t>example;</a:t>
            </a:r>
          </a:p>
          <a:p>
            <a:pPr marL="273050" indent="-47625">
              <a:buNone/>
            </a:pPr>
            <a:r>
              <a:rPr lang="en-US" sz="1800" dirty="0" smtClean="0">
                <a:latin typeface="Courier New" pitchFamily="49" charset="0"/>
                <a:cs typeface="Courier New" pitchFamily="49" charset="0"/>
              </a:rPr>
              <a:t>  format </a:t>
            </a:r>
            <a:r>
              <a:rPr lang="en-US" sz="1800" dirty="0">
                <a:latin typeface="Courier New" pitchFamily="49" charset="0"/>
                <a:cs typeface="Courier New" pitchFamily="49" charset="0"/>
              </a:rPr>
              <a:t>gender </a:t>
            </a:r>
            <a:r>
              <a:rPr lang="en-US" sz="1800" dirty="0" err="1" smtClean="0">
                <a:latin typeface="Courier New" pitchFamily="49" charset="0"/>
                <a:cs typeface="Courier New" pitchFamily="49" charset="0"/>
              </a:rPr>
              <a:t>fmtgender</a:t>
            </a:r>
            <a:r>
              <a:rPr lang="en-US" sz="1800" dirty="0" smtClean="0">
                <a:latin typeface="Courier New" pitchFamily="49" charset="0"/>
                <a:cs typeface="Courier New" pitchFamily="49" charset="0"/>
              </a:rPr>
              <a:t>.;</a:t>
            </a:r>
          </a:p>
          <a:p>
            <a:pPr marL="273050" indent="-47625">
              <a:buNone/>
            </a:pPr>
            <a:r>
              <a:rPr lang="en-US" sz="1800" dirty="0" smtClean="0">
                <a:latin typeface="Courier New" pitchFamily="49" charset="0"/>
                <a:cs typeface="Courier New" pitchFamily="49" charset="0"/>
              </a:rPr>
              <a:t>  RUN;</a:t>
            </a:r>
          </a:p>
          <a:p>
            <a:pPr marL="273050" indent="-47625">
              <a:buNone/>
            </a:pPr>
            <a:endParaRPr lang="en-US" sz="1800" dirty="0">
              <a:latin typeface="Courier New" pitchFamily="49" charset="0"/>
              <a:cs typeface="Courier New" pitchFamily="49" charset="0"/>
            </a:endParaRPr>
          </a:p>
          <a:p>
            <a:pPr marL="365760" lvl="1" indent="-256032">
              <a:lnSpc>
                <a:spcPct val="90000"/>
              </a:lnSpc>
              <a:buClr>
                <a:schemeClr val="accent3"/>
              </a:buClr>
              <a:buFont typeface="Georgia"/>
              <a:buChar char="•"/>
            </a:pPr>
            <a:r>
              <a:rPr lang="en-US" sz="2800" dirty="0">
                <a:solidFill>
                  <a:schemeClr val="tx1"/>
                </a:solidFill>
              </a:rPr>
              <a:t>Use “OPTIONS FMTSEARCH=(</a:t>
            </a:r>
            <a:r>
              <a:rPr lang="en-US" sz="2800" dirty="0" err="1">
                <a:solidFill>
                  <a:schemeClr val="tx1"/>
                </a:solidFill>
              </a:rPr>
              <a:t>mylib</a:t>
            </a:r>
            <a:r>
              <a:rPr lang="en-US" sz="2800" dirty="0">
                <a:solidFill>
                  <a:schemeClr val="tx1"/>
                </a:solidFill>
              </a:rPr>
              <a:t>);” outside of PROC and DATA steps for predefined data format</a:t>
            </a:r>
          </a:p>
          <a:p>
            <a:endParaRPr lang="en-US" dirty="0"/>
          </a:p>
        </p:txBody>
      </p:sp>
    </p:spTree>
    <p:extLst>
      <p:ext uri="{BB962C8B-B14F-4D97-AF65-F5344CB8AC3E}">
        <p14:creationId xmlns:p14="http://schemas.microsoft.com/office/powerpoint/2010/main" val="21626229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fontScale="90000"/>
          </a:bodyPr>
          <a:lstStyle/>
          <a:p>
            <a:r>
              <a:rPr lang="en-US" dirty="0" smtClean="0"/>
              <a:t>Saving Datasets and Stats:</a:t>
            </a:r>
            <a:br>
              <a:rPr lang="en-US" dirty="0" smtClean="0"/>
            </a:br>
            <a:r>
              <a:rPr lang="en-US" dirty="0" smtClean="0"/>
              <a:t>Dates</a:t>
            </a:r>
            <a:endParaRPr lang="en-US" dirty="0"/>
          </a:p>
        </p:txBody>
      </p:sp>
      <p:sp>
        <p:nvSpPr>
          <p:cNvPr id="3" name="Content Placeholder 2"/>
          <p:cNvSpPr>
            <a:spLocks noGrp="1"/>
          </p:cNvSpPr>
          <p:nvPr>
            <p:ph idx="1"/>
          </p:nvPr>
        </p:nvSpPr>
        <p:spPr>
          <a:xfrm>
            <a:off x="457200" y="1905000"/>
            <a:ext cx="8229600" cy="4440936"/>
          </a:xfrm>
        </p:spPr>
        <p:txBody>
          <a:bodyPr>
            <a:normAutofit fontScale="85000" lnSpcReduction="20000"/>
          </a:bodyPr>
          <a:lstStyle/>
          <a:p>
            <a:r>
              <a:rPr lang="en-US" dirty="0"/>
              <a:t>A</a:t>
            </a:r>
            <a:r>
              <a:rPr lang="en-US" dirty="0" smtClean="0"/>
              <a:t> </a:t>
            </a:r>
            <a:r>
              <a:rPr lang="en-US" dirty="0"/>
              <a:t>value that represents the number of days between January 1, 1</a:t>
            </a:r>
            <a:r>
              <a:rPr lang="en-US" dirty="0" smtClean="0"/>
              <a:t>960</a:t>
            </a:r>
            <a:r>
              <a:rPr lang="en-US" dirty="0"/>
              <a:t>, and a specified date</a:t>
            </a:r>
            <a:endParaRPr lang="en-US" dirty="0" smtClean="0"/>
          </a:p>
          <a:p>
            <a:r>
              <a:rPr lang="en-US" dirty="0" smtClean="0"/>
              <a:t>Always be sure to format your dates in SAS as they are particularly troublesome.</a:t>
            </a:r>
          </a:p>
          <a:p>
            <a:r>
              <a:rPr lang="en-US" dirty="0" smtClean="0"/>
              <a:t>Example:</a:t>
            </a:r>
            <a:r>
              <a:rPr lang="en-US" dirty="0"/>
              <a:t> </a:t>
            </a:r>
            <a:r>
              <a:rPr lang="en-US" dirty="0" smtClean="0"/>
              <a:t>“14686”  date9. and it returns the form “17MAR2000”. </a:t>
            </a:r>
          </a:p>
          <a:p>
            <a:r>
              <a:rPr lang="en-US" dirty="0" smtClean="0"/>
              <a:t>Some helpful Functions for working with dates:</a:t>
            </a:r>
          </a:p>
          <a:p>
            <a:pPr lvl="1"/>
            <a:r>
              <a:rPr lang="en-US" dirty="0"/>
              <a:t>d</a:t>
            </a:r>
            <a:r>
              <a:rPr lang="en-US" dirty="0" smtClean="0"/>
              <a:t>ay()</a:t>
            </a:r>
          </a:p>
          <a:p>
            <a:pPr lvl="1"/>
            <a:r>
              <a:rPr lang="en-US" dirty="0"/>
              <a:t>m</a:t>
            </a:r>
            <a:r>
              <a:rPr lang="en-US" dirty="0" smtClean="0"/>
              <a:t>onth()</a:t>
            </a:r>
          </a:p>
          <a:p>
            <a:pPr lvl="1"/>
            <a:r>
              <a:rPr lang="en-US" dirty="0"/>
              <a:t>y</a:t>
            </a:r>
            <a:r>
              <a:rPr lang="en-US" dirty="0" smtClean="0"/>
              <a:t>ear()</a:t>
            </a:r>
          </a:p>
          <a:p>
            <a:pPr lvl="1"/>
            <a:r>
              <a:rPr lang="en-US" dirty="0" err="1" smtClean="0"/>
              <a:t>datepart</a:t>
            </a:r>
            <a:r>
              <a:rPr lang="en-US" dirty="0" smtClean="0"/>
              <a:t>()</a:t>
            </a:r>
          </a:p>
          <a:p>
            <a:pPr lvl="1"/>
            <a:r>
              <a:rPr lang="en-US" dirty="0" err="1"/>
              <a:t>s</a:t>
            </a:r>
            <a:r>
              <a:rPr lang="en-US" dirty="0" err="1" smtClean="0"/>
              <a:t>ubstr</a:t>
            </a:r>
            <a:r>
              <a:rPr lang="en-US" dirty="0" smtClean="0"/>
              <a:t>()</a:t>
            </a:r>
          </a:p>
          <a:p>
            <a:pPr marL="514350" indent="-457200"/>
            <a:r>
              <a:rPr lang="en-US" dirty="0" smtClean="0"/>
              <a:t>Good website for reference of SAS data format:</a:t>
            </a:r>
          </a:p>
          <a:p>
            <a:pPr marL="457200" lvl="1" indent="0">
              <a:buNone/>
            </a:pPr>
            <a:r>
              <a:rPr lang="en-US" dirty="0" smtClean="0">
                <a:hlinkClick r:id="rId2"/>
              </a:rPr>
              <a:t>http</a:t>
            </a:r>
            <a:r>
              <a:rPr lang="en-US" dirty="0">
                <a:hlinkClick r:id="rId2"/>
              </a:rPr>
              <a:t>://v8doc.sas.com/sashtml/lrcon/zenid-63.htm</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Exporting Datasets and Stats:</a:t>
            </a:r>
            <a:br>
              <a:rPr lang="en-US" dirty="0" smtClean="0"/>
            </a:br>
            <a:r>
              <a:rPr lang="en-US" dirty="0" smtClean="0"/>
              <a:t>Exporting</a:t>
            </a:r>
            <a:endParaRPr lang="en-US" dirty="0"/>
          </a:p>
        </p:txBody>
      </p:sp>
      <p:sp>
        <p:nvSpPr>
          <p:cNvPr id="3" name="Content Placeholder 2"/>
          <p:cNvSpPr>
            <a:spLocks noGrp="1"/>
          </p:cNvSpPr>
          <p:nvPr>
            <p:ph idx="1"/>
          </p:nvPr>
        </p:nvSpPr>
        <p:spPr/>
        <p:txBody>
          <a:bodyPr/>
          <a:lstStyle/>
          <a:p>
            <a:r>
              <a:rPr lang="en-US" dirty="0" smtClean="0"/>
              <a:t>As many of your investigators will not have SAS, you will also need to be able to export your data into other forms including:</a:t>
            </a:r>
          </a:p>
          <a:p>
            <a:pPr lvl="1"/>
            <a:r>
              <a:rPr lang="en-US" dirty="0" smtClean="0"/>
              <a:t>.</a:t>
            </a:r>
            <a:r>
              <a:rPr lang="en-US" dirty="0" err="1" smtClean="0"/>
              <a:t>xls</a:t>
            </a:r>
            <a:r>
              <a:rPr lang="en-US" dirty="0" smtClean="0"/>
              <a:t> (excel)</a:t>
            </a:r>
          </a:p>
          <a:p>
            <a:pPr lvl="1"/>
            <a:r>
              <a:rPr lang="en-US" dirty="0" smtClean="0"/>
              <a:t>.txt (text file)</a:t>
            </a:r>
          </a:p>
          <a:p>
            <a:pPr lvl="1"/>
            <a:r>
              <a:rPr lang="en-US" dirty="0" smtClean="0"/>
              <a:t>.</a:t>
            </a:r>
            <a:r>
              <a:rPr lang="en-US" dirty="0" err="1" smtClean="0"/>
              <a:t>csv</a:t>
            </a:r>
            <a:r>
              <a:rPr lang="en-US" dirty="0" smtClean="0"/>
              <a:t> (works for most software)</a:t>
            </a:r>
          </a:p>
          <a:p>
            <a:r>
              <a:rPr lang="en-US" dirty="0" smtClean="0"/>
              <a:t>The export wizard is very easy to use, but proc export is also available.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Exporting Datasets and Stats:</a:t>
            </a:r>
            <a:br>
              <a:rPr lang="en-US" dirty="0" smtClean="0"/>
            </a:br>
            <a:r>
              <a:rPr lang="en-US" dirty="0" smtClean="0"/>
              <a:t>ODS</a:t>
            </a:r>
            <a:endParaRPr lang="en-US" dirty="0"/>
          </a:p>
        </p:txBody>
      </p:sp>
      <p:sp>
        <p:nvSpPr>
          <p:cNvPr id="3" name="Content Placeholder 2"/>
          <p:cNvSpPr>
            <a:spLocks noGrp="1"/>
          </p:cNvSpPr>
          <p:nvPr>
            <p:ph idx="1"/>
          </p:nvPr>
        </p:nvSpPr>
        <p:spPr/>
        <p:txBody>
          <a:bodyPr>
            <a:normAutofit/>
          </a:bodyPr>
          <a:lstStyle/>
          <a:p>
            <a:r>
              <a:rPr lang="en-US" dirty="0" smtClean="0"/>
              <a:t>Output can also be formatted and saved for later use with the </a:t>
            </a:r>
            <a:r>
              <a:rPr lang="en-US" dirty="0" smtClean="0">
                <a:solidFill>
                  <a:srgbClr val="FF0000"/>
                </a:solidFill>
              </a:rPr>
              <a:t>ODS</a:t>
            </a:r>
            <a:r>
              <a:rPr lang="en-US" dirty="0" smtClean="0"/>
              <a:t> statement.</a:t>
            </a:r>
          </a:p>
          <a:p>
            <a:r>
              <a:rPr lang="en-US" dirty="0" smtClean="0"/>
              <a:t>Some file types include:</a:t>
            </a:r>
          </a:p>
          <a:p>
            <a:pPr lvl="1"/>
            <a:r>
              <a:rPr lang="en-US" dirty="0" smtClean="0"/>
              <a:t>.rtf</a:t>
            </a:r>
          </a:p>
          <a:p>
            <a:pPr lvl="1"/>
            <a:r>
              <a:rPr lang="en-US" dirty="0" smtClean="0"/>
              <a:t>.</a:t>
            </a:r>
            <a:r>
              <a:rPr lang="en-US" dirty="0" err="1" smtClean="0"/>
              <a:t>pdf</a:t>
            </a:r>
            <a:endParaRPr lang="en-US" dirty="0" smtClean="0"/>
          </a:p>
          <a:p>
            <a:pPr lvl="1"/>
            <a:r>
              <a:rPr lang="en-US" dirty="0" smtClean="0"/>
              <a:t>.html</a:t>
            </a:r>
          </a:p>
          <a:p>
            <a:r>
              <a:rPr lang="en-US" dirty="0" smtClean="0"/>
              <a:t>You can also specify a style with the </a:t>
            </a:r>
            <a:r>
              <a:rPr lang="en-US" dirty="0" smtClean="0">
                <a:solidFill>
                  <a:srgbClr val="FF0000"/>
                </a:solidFill>
              </a:rPr>
              <a:t>style=</a:t>
            </a:r>
            <a:r>
              <a:rPr lang="en-US" dirty="0" smtClean="0"/>
              <a:t> option; </a:t>
            </a:r>
            <a:r>
              <a:rPr lang="en-US" dirty="0">
                <a:solidFill>
                  <a:srgbClr val="FF0000"/>
                </a:solidFill>
              </a:rPr>
              <a:t>f</a:t>
            </a:r>
            <a:r>
              <a:rPr lang="en-US" dirty="0" smtClean="0">
                <a:solidFill>
                  <a:srgbClr val="FF0000"/>
                </a:solidFill>
              </a:rPr>
              <a:t>ile =</a:t>
            </a:r>
            <a:r>
              <a:rPr lang="en-US" dirty="0" smtClean="0"/>
              <a:t> “” option.</a:t>
            </a:r>
          </a:p>
          <a:p>
            <a:r>
              <a:rPr lang="en-US" dirty="0" smtClean="0"/>
              <a:t>More on ODS graphics later.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Basics</a:t>
            </a:r>
          </a:p>
          <a:p>
            <a:r>
              <a:rPr lang="en-US" dirty="0" smtClean="0"/>
              <a:t>Getting Data Into SAS</a:t>
            </a:r>
          </a:p>
          <a:p>
            <a:r>
              <a:rPr lang="en-US" dirty="0" smtClean="0"/>
              <a:t>Data Steps</a:t>
            </a:r>
          </a:p>
          <a:p>
            <a:r>
              <a:rPr lang="en-US" dirty="0" err="1" smtClean="0"/>
              <a:t>Procs</a:t>
            </a:r>
            <a:endParaRPr lang="en-US" dirty="0" smtClean="0"/>
          </a:p>
          <a:p>
            <a:r>
              <a:rPr lang="en-US" dirty="0" smtClean="0"/>
              <a:t>Saving Datasets and Stats</a:t>
            </a:r>
            <a:endParaRPr lang="en-US" dirty="0"/>
          </a:p>
          <a:p>
            <a:r>
              <a:rPr lang="en-US" dirty="0" smtClean="0"/>
              <a:t>Homework</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a:xfrm>
            <a:off x="457200" y="1981200"/>
            <a:ext cx="8229600" cy="4648200"/>
          </a:xfrm>
        </p:spPr>
        <p:txBody>
          <a:bodyPr>
            <a:normAutofit fontScale="77500" lnSpcReduction="20000"/>
          </a:bodyPr>
          <a:lstStyle/>
          <a:p>
            <a:pPr>
              <a:buFont typeface="Arial" panose="020B0604020202020204" pitchFamily="34" charset="0"/>
              <a:buChar char="•"/>
            </a:pPr>
            <a:r>
              <a:rPr lang="en-US" dirty="0" smtClean="0"/>
              <a:t>Two data sets:</a:t>
            </a:r>
          </a:p>
          <a:p>
            <a:pPr lvl="1">
              <a:buFont typeface="Arial" panose="020B0604020202020204" pitchFamily="34" charset="0"/>
              <a:buChar char="•"/>
            </a:pPr>
            <a:r>
              <a:rPr lang="en-US" dirty="0" smtClean="0"/>
              <a:t>Subject: ID, </a:t>
            </a:r>
            <a:r>
              <a:rPr lang="en-US" dirty="0" smtClean="0"/>
              <a:t>gender (1=“male”), treatment (1=“treatment”), </a:t>
            </a:r>
            <a:r>
              <a:rPr lang="en-US" dirty="0" smtClean="0"/>
              <a:t>age</a:t>
            </a:r>
          </a:p>
          <a:p>
            <a:pPr lvl="1">
              <a:buFont typeface="Arial" panose="020B0604020202020204" pitchFamily="34" charset="0"/>
              <a:buChar char="•"/>
            </a:pPr>
            <a:r>
              <a:rPr lang="en-US" dirty="0" smtClean="0"/>
              <a:t>Score: ID, Total NIHSS score, time of evaluation</a:t>
            </a:r>
          </a:p>
          <a:p>
            <a:pPr marL="411480" lvl="1" indent="0">
              <a:buNone/>
            </a:pPr>
            <a:endParaRPr lang="en-US" dirty="0" smtClean="0"/>
          </a:p>
          <a:p>
            <a:pPr marL="576072" indent="-457200"/>
            <a:r>
              <a:rPr lang="en-US" dirty="0" smtClean="0"/>
              <a:t>What you need to do:</a:t>
            </a:r>
          </a:p>
          <a:p>
            <a:pPr marL="868680" lvl="1" indent="-457200"/>
            <a:r>
              <a:rPr lang="en-US" dirty="0" smtClean="0"/>
              <a:t>Divide subjects into 4 groups based on the order of subject ID (i.e. 25 subjects per group)</a:t>
            </a:r>
          </a:p>
          <a:p>
            <a:pPr marL="868680" lvl="1" indent="-457200"/>
            <a:r>
              <a:rPr lang="en-US" dirty="0" smtClean="0"/>
              <a:t>Test the distribution of gender is the same between treatments</a:t>
            </a:r>
          </a:p>
          <a:p>
            <a:pPr marL="868680" lvl="1" indent="-457200"/>
            <a:r>
              <a:rPr lang="en-US" dirty="0" smtClean="0"/>
              <a:t>Create 5 data sets:</a:t>
            </a:r>
          </a:p>
          <a:p>
            <a:pPr marL="1133856" lvl="2" indent="-457200"/>
            <a:r>
              <a:rPr lang="en-US" dirty="0" smtClean="0"/>
              <a:t>Only male or female</a:t>
            </a:r>
          </a:p>
          <a:p>
            <a:pPr marL="1133856" lvl="2" indent="-457200"/>
            <a:r>
              <a:rPr lang="en-US" dirty="0" smtClean="0"/>
              <a:t>Only subjects having largest total NIHSS score within each group</a:t>
            </a:r>
          </a:p>
          <a:p>
            <a:pPr marL="1133856" lvl="2" indent="-457200"/>
            <a:r>
              <a:rPr lang="en-US" dirty="0" smtClean="0"/>
              <a:t>Only subjects having closest evaluation time within each group</a:t>
            </a:r>
          </a:p>
          <a:p>
            <a:pPr marL="1133856" lvl="2" indent="-457200"/>
            <a:r>
              <a:rPr lang="en-US" dirty="0" smtClean="0"/>
              <a:t>Output data set from </a:t>
            </a:r>
            <a:r>
              <a:rPr lang="en-US" dirty="0" err="1" smtClean="0"/>
              <a:t>proc</a:t>
            </a:r>
            <a:r>
              <a:rPr lang="en-US" dirty="0" smtClean="0"/>
              <a:t> </a:t>
            </a:r>
            <a:r>
              <a:rPr lang="en-US" dirty="0" err="1" smtClean="0"/>
              <a:t>freq</a:t>
            </a:r>
            <a:r>
              <a:rPr lang="en-US" dirty="0" smtClean="0"/>
              <a:t> procedure: cell count and percent, row percent, column percent, test statistic and P-value for the Chi-squared test.</a:t>
            </a:r>
          </a:p>
          <a:p>
            <a:pPr marL="1133856" lvl="2" indent="-457200"/>
            <a:endParaRPr lang="en-US" dirty="0" smtClean="0"/>
          </a:p>
          <a:p>
            <a:pPr marL="1133856" lvl="2" indent="-457200"/>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a:bodyPr>
          <a:lstStyle/>
          <a:p>
            <a:r>
              <a:rPr lang="en-US" dirty="0" smtClean="0"/>
              <a:t>Basics: The Windows</a:t>
            </a:r>
            <a:endParaRPr lang="en-US" dirty="0"/>
          </a:p>
        </p:txBody>
      </p:sp>
      <p:sp>
        <p:nvSpPr>
          <p:cNvPr id="3" name="Content Placeholder 2"/>
          <p:cNvSpPr>
            <a:spLocks noGrp="1"/>
          </p:cNvSpPr>
          <p:nvPr>
            <p:ph idx="1"/>
          </p:nvPr>
        </p:nvSpPr>
        <p:spPr>
          <a:xfrm>
            <a:off x="457200" y="1905000"/>
            <a:ext cx="8229600" cy="5029200"/>
          </a:xfrm>
        </p:spPr>
        <p:txBody>
          <a:bodyPr>
            <a:normAutofit fontScale="55000" lnSpcReduction="20000"/>
          </a:bodyPr>
          <a:lstStyle/>
          <a:p>
            <a:r>
              <a:rPr lang="en-US" sz="5100" dirty="0" smtClean="0"/>
              <a:t>4 main windows</a:t>
            </a:r>
            <a:r>
              <a:rPr lang="en-US" dirty="0" smtClean="0"/>
              <a:t>:</a:t>
            </a:r>
          </a:p>
          <a:p>
            <a:pPr lvl="1"/>
            <a:r>
              <a:rPr lang="en-US" sz="3200" dirty="0" smtClean="0"/>
              <a:t>The </a:t>
            </a:r>
            <a:r>
              <a:rPr lang="en-US" sz="3200" dirty="0" smtClean="0">
                <a:solidFill>
                  <a:srgbClr val="FF0000"/>
                </a:solidFill>
              </a:rPr>
              <a:t>editor</a:t>
            </a:r>
            <a:r>
              <a:rPr lang="en-US" sz="3200" dirty="0" smtClean="0"/>
              <a:t> window is for programming.</a:t>
            </a:r>
          </a:p>
          <a:p>
            <a:pPr lvl="1"/>
            <a:endParaRPr lang="en-US" sz="3200" dirty="0" smtClean="0"/>
          </a:p>
          <a:p>
            <a:pPr lvl="1"/>
            <a:r>
              <a:rPr lang="en-US" sz="3200" dirty="0" smtClean="0"/>
              <a:t>The </a:t>
            </a:r>
            <a:r>
              <a:rPr lang="en-US" sz="3200" dirty="0" smtClean="0">
                <a:solidFill>
                  <a:srgbClr val="FF0000"/>
                </a:solidFill>
              </a:rPr>
              <a:t>log</a:t>
            </a:r>
            <a:r>
              <a:rPr lang="en-US" sz="3200" dirty="0" smtClean="0"/>
              <a:t> allows you to monitor the execution of your program.</a:t>
            </a:r>
          </a:p>
          <a:p>
            <a:pPr lvl="2"/>
            <a:r>
              <a:rPr lang="en-US" sz="3200" dirty="0" smtClean="0"/>
              <a:t>Red -&gt; error</a:t>
            </a:r>
          </a:p>
          <a:p>
            <a:pPr lvl="2"/>
            <a:r>
              <a:rPr lang="en-US" sz="3200" dirty="0" smtClean="0"/>
              <a:t>Blue -&gt; generally means you’re good, but watch out for “</a:t>
            </a:r>
            <a:endParaRPr lang="en-US" sz="3200" dirty="0"/>
          </a:p>
          <a:p>
            <a:pPr marL="704088" lvl="2" indent="0">
              <a:buNone/>
            </a:pPr>
            <a:r>
              <a:rPr lang="en-US" sz="3200" dirty="0" smtClean="0"/>
              <a:t>    observations read”</a:t>
            </a:r>
          </a:p>
          <a:p>
            <a:pPr lvl="2"/>
            <a:r>
              <a:rPr lang="en-US" sz="3200" dirty="0" smtClean="0"/>
              <a:t>No print in log:</a:t>
            </a:r>
          </a:p>
          <a:p>
            <a:pPr marL="704088" lvl="2" indent="0">
              <a:buNone/>
            </a:pPr>
            <a:r>
              <a:rPr lang="en-US" sz="3200" dirty="0"/>
              <a:t> </a:t>
            </a:r>
            <a:r>
              <a:rPr lang="en-US" sz="3200" dirty="0" smtClean="0"/>
              <a:t>      </a:t>
            </a:r>
            <a:r>
              <a:rPr lang="en-US" sz="3200" dirty="0" err="1">
                <a:latin typeface="Courier New" pitchFamily="49" charset="0"/>
                <a:cs typeface="Courier New" pitchFamily="49" charset="0"/>
              </a:rPr>
              <a:t>proc</a:t>
            </a:r>
            <a:r>
              <a:rPr lang="en-US" sz="3200" dirty="0">
                <a:latin typeface="Courier New" pitchFamily="49" charset="0"/>
                <a:cs typeface="Courier New" pitchFamily="49" charset="0"/>
              </a:rPr>
              <a:t> </a:t>
            </a:r>
            <a:r>
              <a:rPr lang="en-US" sz="3200" dirty="0" err="1">
                <a:latin typeface="Courier New" pitchFamily="49" charset="0"/>
                <a:cs typeface="Courier New" pitchFamily="49" charset="0"/>
              </a:rPr>
              <a:t>printto</a:t>
            </a:r>
            <a:r>
              <a:rPr lang="en-US" sz="3200" dirty="0">
                <a:latin typeface="Courier New" pitchFamily="49" charset="0"/>
                <a:cs typeface="Courier New" pitchFamily="49" charset="0"/>
              </a:rPr>
              <a:t> log</a:t>
            </a:r>
            <a:r>
              <a:rPr lang="en-US" sz="3200" dirty="0" smtClean="0">
                <a:latin typeface="Courier New" pitchFamily="49" charset="0"/>
                <a:cs typeface="Courier New" pitchFamily="49" charset="0"/>
              </a:rPr>
              <a:t>="</a:t>
            </a:r>
            <a:r>
              <a:rPr lang="en-US" sz="3200" dirty="0" err="1">
                <a:latin typeface="Courier New" pitchFamily="49" charset="0"/>
                <a:cs typeface="Courier New" pitchFamily="49" charset="0"/>
              </a:rPr>
              <a:t>nul</a:t>
            </a:r>
            <a:r>
              <a:rPr lang="en-US" sz="3200" dirty="0" smtClean="0">
                <a:latin typeface="Courier New" pitchFamily="49" charset="0"/>
                <a:cs typeface="Courier New" pitchFamily="49" charset="0"/>
              </a:rPr>
              <a:t>:"; run; </a:t>
            </a:r>
          </a:p>
          <a:p>
            <a:pPr marL="704088" lvl="2" indent="0">
              <a:buNone/>
            </a:pPr>
            <a:r>
              <a:rPr lang="en-US" sz="3200" dirty="0">
                <a:latin typeface="Courier New" pitchFamily="49" charset="0"/>
                <a:cs typeface="Courier New" pitchFamily="49" charset="0"/>
              </a:rPr>
              <a:t> </a:t>
            </a:r>
            <a:r>
              <a:rPr lang="en-US" sz="3200" dirty="0" smtClean="0">
                <a:latin typeface="Courier New" pitchFamily="49" charset="0"/>
                <a:cs typeface="Courier New" pitchFamily="49" charset="0"/>
              </a:rPr>
              <a:t>  </a:t>
            </a:r>
            <a:r>
              <a:rPr lang="en-US" sz="3200" dirty="0" err="1" smtClean="0">
                <a:latin typeface="Courier New" pitchFamily="49" charset="0"/>
                <a:cs typeface="Courier New" pitchFamily="49" charset="0"/>
              </a:rPr>
              <a:t>ods</a:t>
            </a:r>
            <a:r>
              <a:rPr lang="en-US" sz="3200" dirty="0" smtClean="0">
                <a:latin typeface="Courier New" pitchFamily="49" charset="0"/>
                <a:cs typeface="Courier New" pitchFamily="49" charset="0"/>
              </a:rPr>
              <a:t> </a:t>
            </a:r>
            <a:r>
              <a:rPr lang="en-US" sz="3200" dirty="0">
                <a:latin typeface="Courier New" pitchFamily="49" charset="0"/>
                <a:cs typeface="Courier New" pitchFamily="49" charset="0"/>
              </a:rPr>
              <a:t>listing close</a:t>
            </a:r>
            <a:r>
              <a:rPr lang="en-US" sz="3200" dirty="0" smtClean="0">
                <a:latin typeface="Courier New" pitchFamily="49" charset="0"/>
                <a:cs typeface="Courier New" pitchFamily="49" charset="0"/>
              </a:rPr>
              <a:t>; </a:t>
            </a:r>
          </a:p>
          <a:p>
            <a:pPr lvl="2"/>
            <a:r>
              <a:rPr lang="fr-FR" sz="3200" dirty="0" smtClean="0">
                <a:latin typeface="Courier New" pitchFamily="49" charset="0"/>
                <a:cs typeface="Courier New" pitchFamily="49" charset="0"/>
              </a:rPr>
              <a:t>Options </a:t>
            </a:r>
            <a:r>
              <a:rPr lang="fr-FR" sz="3200" dirty="0" err="1">
                <a:latin typeface="Courier New" pitchFamily="49" charset="0"/>
                <a:cs typeface="Courier New" pitchFamily="49" charset="0"/>
              </a:rPr>
              <a:t>symbolgen</a:t>
            </a:r>
            <a:r>
              <a:rPr lang="fr-FR" sz="3200" dirty="0">
                <a:latin typeface="Courier New" pitchFamily="49" charset="0"/>
                <a:cs typeface="Courier New" pitchFamily="49" charset="0"/>
              </a:rPr>
              <a:t> </a:t>
            </a:r>
            <a:r>
              <a:rPr lang="fr-FR" sz="3200" dirty="0" err="1">
                <a:latin typeface="Courier New" pitchFamily="49" charset="0"/>
                <a:cs typeface="Courier New" pitchFamily="49" charset="0"/>
              </a:rPr>
              <a:t>mlogic</a:t>
            </a:r>
            <a:r>
              <a:rPr lang="fr-FR" sz="3200" dirty="0">
                <a:latin typeface="Courier New" pitchFamily="49" charset="0"/>
                <a:cs typeface="Courier New" pitchFamily="49" charset="0"/>
              </a:rPr>
              <a:t> </a:t>
            </a:r>
            <a:r>
              <a:rPr lang="fr-FR" sz="3200" dirty="0" err="1">
                <a:latin typeface="Courier New" pitchFamily="49" charset="0"/>
                <a:cs typeface="Courier New" pitchFamily="49" charset="0"/>
              </a:rPr>
              <a:t>mprint</a:t>
            </a:r>
            <a:r>
              <a:rPr lang="fr-FR" sz="3200" dirty="0">
                <a:latin typeface="Courier New" pitchFamily="49" charset="0"/>
                <a:cs typeface="Courier New" pitchFamily="49" charset="0"/>
              </a:rPr>
              <a:t> </a:t>
            </a:r>
            <a:r>
              <a:rPr lang="fr-FR" sz="3200" dirty="0" err="1">
                <a:latin typeface="Courier New" pitchFamily="49" charset="0"/>
                <a:cs typeface="Courier New" pitchFamily="49" charset="0"/>
              </a:rPr>
              <a:t>mfile</a:t>
            </a:r>
            <a:r>
              <a:rPr lang="fr-FR" sz="3200" dirty="0" smtClean="0">
                <a:latin typeface="Courier New" pitchFamily="49" charset="0"/>
                <a:cs typeface="Courier New" pitchFamily="49" charset="0"/>
              </a:rPr>
              <a:t>;</a:t>
            </a:r>
          </a:p>
          <a:p>
            <a:pPr marL="704088" lvl="2" indent="0">
              <a:buNone/>
            </a:pPr>
            <a:endParaRPr lang="en-US" sz="3200" dirty="0">
              <a:latin typeface="Courier New" pitchFamily="49" charset="0"/>
              <a:cs typeface="Courier New" pitchFamily="49" charset="0"/>
            </a:endParaRPr>
          </a:p>
          <a:p>
            <a:pPr lvl="1"/>
            <a:r>
              <a:rPr lang="en-US" sz="3200" dirty="0" smtClean="0"/>
              <a:t>The </a:t>
            </a:r>
            <a:r>
              <a:rPr lang="en-US" sz="3200" dirty="0" smtClean="0">
                <a:solidFill>
                  <a:srgbClr val="FF0000"/>
                </a:solidFill>
              </a:rPr>
              <a:t>output</a:t>
            </a:r>
            <a:r>
              <a:rPr lang="en-US" sz="3200" dirty="0" smtClean="0"/>
              <a:t> window shows the results of your </a:t>
            </a:r>
            <a:r>
              <a:rPr lang="en-US" sz="3200" dirty="0" err="1" smtClean="0"/>
              <a:t>procs</a:t>
            </a:r>
            <a:r>
              <a:rPr lang="en-US" sz="3200" dirty="0" smtClean="0"/>
              <a:t> and will generally be unchanged by data steps.</a:t>
            </a:r>
          </a:p>
          <a:p>
            <a:pPr lvl="2"/>
            <a:r>
              <a:rPr lang="en-US" sz="3200" dirty="0" err="1" smtClean="0"/>
              <a:t>Supress</a:t>
            </a:r>
            <a:r>
              <a:rPr lang="en-US" sz="3200" dirty="0" smtClean="0"/>
              <a:t> output in output windows: </a:t>
            </a:r>
            <a:r>
              <a:rPr lang="en-US" sz="3200" dirty="0" err="1" smtClean="0"/>
              <a:t>noprint</a:t>
            </a:r>
            <a:endParaRPr lang="en-US" sz="3200" dirty="0" smtClean="0"/>
          </a:p>
          <a:p>
            <a:pPr lvl="2"/>
            <a:endParaRPr lang="en-US" sz="3200" dirty="0" smtClean="0"/>
          </a:p>
          <a:p>
            <a:pPr lvl="1"/>
            <a:r>
              <a:rPr lang="en-US" sz="3200" dirty="0" smtClean="0"/>
              <a:t>The </a:t>
            </a:r>
            <a:r>
              <a:rPr lang="en-US" sz="3200" dirty="0" smtClean="0">
                <a:solidFill>
                  <a:srgbClr val="FF0000"/>
                </a:solidFill>
              </a:rPr>
              <a:t>results viewer </a:t>
            </a:r>
            <a:r>
              <a:rPr lang="en-US" sz="3200" dirty="0" smtClean="0"/>
              <a:t>window displays results from </a:t>
            </a:r>
            <a:r>
              <a:rPr lang="en-US" sz="3200" dirty="0" err="1" smtClean="0"/>
              <a:t>procs</a:t>
            </a:r>
            <a:r>
              <a:rPr lang="en-US" sz="3200" dirty="0" smtClean="0"/>
              <a:t> in html format.  Version 9.3 always uses this window instead of the output window, but it can be called in any version with an </a:t>
            </a:r>
            <a:r>
              <a:rPr lang="en-US" sz="3200" dirty="0" err="1" smtClean="0"/>
              <a:t>ods</a:t>
            </a:r>
            <a:r>
              <a:rPr lang="en-US" sz="3200" dirty="0" smtClean="0"/>
              <a:t> html statement. </a:t>
            </a:r>
          </a:p>
          <a:p>
            <a:pPr lvl="1"/>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Basics: The Windows</a:t>
            </a:r>
          </a:p>
        </p:txBody>
      </p:sp>
      <p:sp>
        <p:nvSpPr>
          <p:cNvPr id="3" name="Content Placeholder 2"/>
          <p:cNvSpPr>
            <a:spLocks noGrp="1"/>
          </p:cNvSpPr>
          <p:nvPr>
            <p:ph idx="1"/>
          </p:nvPr>
        </p:nvSpPr>
        <p:spPr/>
        <p:txBody>
          <a:bodyPr/>
          <a:lstStyle/>
          <a:p>
            <a:r>
              <a:rPr lang="en-US" dirty="0"/>
              <a:t>2 secondary windows:</a:t>
            </a:r>
          </a:p>
          <a:p>
            <a:pPr lvl="1"/>
            <a:r>
              <a:rPr lang="en-US" dirty="0"/>
              <a:t> </a:t>
            </a:r>
            <a:r>
              <a:rPr lang="en-US" dirty="0">
                <a:solidFill>
                  <a:srgbClr val="FF0000"/>
                </a:solidFill>
              </a:rPr>
              <a:t>Explorer</a:t>
            </a:r>
            <a:r>
              <a:rPr lang="en-US" dirty="0"/>
              <a:t> shows existing SAS folders and libraries.</a:t>
            </a:r>
          </a:p>
          <a:p>
            <a:pPr lvl="2"/>
            <a:r>
              <a:rPr lang="en-US" dirty="0"/>
              <a:t>Your datasets will be in Work unless your have specified a different library.</a:t>
            </a:r>
          </a:p>
          <a:p>
            <a:pPr lvl="1"/>
            <a:r>
              <a:rPr lang="en-US" dirty="0"/>
              <a:t> </a:t>
            </a:r>
            <a:r>
              <a:rPr lang="en-US" dirty="0">
                <a:solidFill>
                  <a:srgbClr val="FF0000"/>
                </a:solidFill>
              </a:rPr>
              <a:t>Results</a:t>
            </a:r>
            <a:r>
              <a:rPr lang="en-US" dirty="0"/>
              <a:t> is like a table of contents for the output/results viewer window (depending on which version you are using).</a:t>
            </a:r>
          </a:p>
          <a:p>
            <a:endParaRPr lang="en-US" dirty="0"/>
          </a:p>
        </p:txBody>
      </p:sp>
    </p:spTree>
    <p:extLst>
      <p:ext uri="{BB962C8B-B14F-4D97-AF65-F5344CB8AC3E}">
        <p14:creationId xmlns:p14="http://schemas.microsoft.com/office/powerpoint/2010/main" val="22003604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Libraries</a:t>
            </a:r>
            <a:endParaRPr lang="en-US" dirty="0"/>
          </a:p>
        </p:txBody>
      </p:sp>
      <p:sp>
        <p:nvSpPr>
          <p:cNvPr id="3" name="Content Placeholder 2"/>
          <p:cNvSpPr>
            <a:spLocks noGrp="1"/>
          </p:cNvSpPr>
          <p:nvPr>
            <p:ph idx="1"/>
          </p:nvPr>
        </p:nvSpPr>
        <p:spPr>
          <a:xfrm>
            <a:off x="457200" y="1981200"/>
            <a:ext cx="8229600" cy="4593336"/>
          </a:xfrm>
        </p:spPr>
        <p:txBody>
          <a:bodyPr>
            <a:normAutofit fontScale="92500" lnSpcReduction="10000"/>
          </a:bodyPr>
          <a:lstStyle/>
          <a:p>
            <a:r>
              <a:rPr lang="en-US" dirty="0"/>
              <a:t>Libraries give us a way to permanently store datasets</a:t>
            </a:r>
          </a:p>
          <a:p>
            <a:r>
              <a:rPr lang="en-US" dirty="0"/>
              <a:t>Must be assigned before we can call the library (“</a:t>
            </a:r>
            <a:r>
              <a:rPr lang="en-US" dirty="0" err="1"/>
              <a:t>libname</a:t>
            </a:r>
            <a:r>
              <a:rPr lang="en-US" dirty="0"/>
              <a:t>” statement)</a:t>
            </a:r>
          </a:p>
          <a:p>
            <a:r>
              <a:rPr lang="en-US" dirty="0"/>
              <a:t>Called by “library.” before data name</a:t>
            </a:r>
          </a:p>
          <a:p>
            <a:pPr lvl="1"/>
            <a:r>
              <a:rPr lang="en-US" dirty="0"/>
              <a:t>Example:  </a:t>
            </a:r>
          </a:p>
          <a:p>
            <a:pPr lvl="1">
              <a:buNone/>
            </a:pPr>
            <a:r>
              <a:rPr lang="en-US" sz="1500" dirty="0" err="1">
                <a:latin typeface="Courier New" pitchFamily="49" charset="0"/>
                <a:cs typeface="Courier New" pitchFamily="49" charset="0"/>
              </a:rPr>
              <a:t>libname</a:t>
            </a:r>
            <a:r>
              <a:rPr lang="en-US" sz="1500" dirty="0">
                <a:latin typeface="Courier New" pitchFamily="49" charset="0"/>
                <a:cs typeface="Courier New" pitchFamily="49" charset="0"/>
              </a:rPr>
              <a:t> </a:t>
            </a:r>
            <a:r>
              <a:rPr lang="en-US" sz="1500" dirty="0" smtClean="0">
                <a:latin typeface="Courier New" pitchFamily="49" charset="0"/>
                <a:cs typeface="Courier New" pitchFamily="49" charset="0"/>
              </a:rPr>
              <a:t>valid "C:</a:t>
            </a:r>
            <a:r>
              <a:rPr lang="en-US" sz="1400" dirty="0" smtClean="0"/>
              <a:t>\</a:t>
            </a:r>
            <a:r>
              <a:rPr lang="en-US" sz="1400" dirty="0"/>
              <a:t>Users\Liqiong\Desktop\PUDS\SAS Datasets"; </a:t>
            </a:r>
            <a:endParaRPr lang="en-US" sz="1500" dirty="0">
              <a:latin typeface="Courier New" pitchFamily="49" charset="0"/>
              <a:cs typeface="Courier New" pitchFamily="49" charset="0"/>
            </a:endParaRPr>
          </a:p>
          <a:p>
            <a:pPr lvl="1">
              <a:buNone/>
            </a:pPr>
            <a:r>
              <a:rPr lang="en-US" sz="1500" dirty="0">
                <a:latin typeface="Courier New" pitchFamily="49" charset="0"/>
                <a:cs typeface="Courier New" pitchFamily="49" charset="0"/>
              </a:rPr>
              <a:t>DATA </a:t>
            </a:r>
            <a:r>
              <a:rPr lang="en-US" sz="1500" dirty="0" smtClean="0">
                <a:latin typeface="Courier New" pitchFamily="49" charset="0"/>
                <a:cs typeface="Courier New" pitchFamily="49" charset="0"/>
              </a:rPr>
              <a:t>valid.ims3;</a:t>
            </a:r>
            <a:endParaRPr lang="en-US" sz="1500" dirty="0">
              <a:latin typeface="Courier New" pitchFamily="49" charset="0"/>
              <a:cs typeface="Courier New" pitchFamily="49" charset="0"/>
            </a:endParaRPr>
          </a:p>
          <a:p>
            <a:pPr lvl="1">
              <a:buNone/>
            </a:pPr>
            <a:r>
              <a:rPr lang="en-US" sz="1500" dirty="0">
                <a:latin typeface="Courier New" pitchFamily="49" charset="0"/>
                <a:cs typeface="Courier New" pitchFamily="49" charset="0"/>
              </a:rPr>
              <a:t>.....</a:t>
            </a:r>
          </a:p>
          <a:p>
            <a:pPr lvl="1">
              <a:buNone/>
            </a:pPr>
            <a:r>
              <a:rPr lang="en-US" sz="1500" dirty="0">
                <a:latin typeface="Courier New" pitchFamily="49" charset="0"/>
                <a:cs typeface="Courier New" pitchFamily="49" charset="0"/>
              </a:rPr>
              <a:t>RUN;</a:t>
            </a:r>
          </a:p>
          <a:p>
            <a:r>
              <a:rPr lang="en-US" dirty="0"/>
              <a:t>If no library is specified, all data is stored in the default WORK library</a:t>
            </a:r>
          </a:p>
          <a:p>
            <a:pPr lvl="1"/>
            <a:r>
              <a:rPr lang="en-US" sz="1900" dirty="0"/>
              <a:t>This library is temporary and is cleared when SAS closes</a:t>
            </a:r>
          </a:p>
          <a:p>
            <a:endParaRPr lang="en-US" dirty="0"/>
          </a:p>
        </p:txBody>
      </p:sp>
    </p:spTree>
    <p:extLst>
      <p:ext uri="{BB962C8B-B14F-4D97-AF65-F5344CB8AC3E}">
        <p14:creationId xmlns:p14="http://schemas.microsoft.com/office/powerpoint/2010/main" val="36708965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Getting Data Into SAS</a:t>
            </a:r>
            <a:endParaRPr lang="en-US" dirty="0"/>
          </a:p>
        </p:txBody>
      </p:sp>
      <p:sp>
        <p:nvSpPr>
          <p:cNvPr id="3" name="Content Placeholder 2"/>
          <p:cNvSpPr>
            <a:spLocks noGrp="1"/>
          </p:cNvSpPr>
          <p:nvPr>
            <p:ph idx="1"/>
          </p:nvPr>
        </p:nvSpPr>
        <p:spPr>
          <a:xfrm>
            <a:off x="457200" y="2057400"/>
            <a:ext cx="8229600" cy="4517136"/>
          </a:xfrm>
        </p:spPr>
        <p:txBody>
          <a:bodyPr>
            <a:normAutofit fontScale="92500" lnSpcReduction="20000"/>
          </a:bodyPr>
          <a:lstStyle/>
          <a:p>
            <a:r>
              <a:rPr lang="en-US" dirty="0"/>
              <a:t>3</a:t>
            </a:r>
            <a:r>
              <a:rPr lang="en-US" dirty="0" smtClean="0"/>
              <a:t> ways:</a:t>
            </a:r>
          </a:p>
          <a:p>
            <a:pPr lvl="1"/>
            <a:r>
              <a:rPr lang="en-US" dirty="0" smtClean="0"/>
              <a:t>Manual input</a:t>
            </a:r>
          </a:p>
          <a:p>
            <a:pPr lvl="1"/>
            <a:r>
              <a:rPr lang="en-US" dirty="0" err="1" smtClean="0"/>
              <a:t>Infile</a:t>
            </a:r>
            <a:endParaRPr lang="en-US" dirty="0" smtClean="0"/>
          </a:p>
          <a:p>
            <a:pPr lvl="1"/>
            <a:r>
              <a:rPr lang="en-US" dirty="0" smtClean="0"/>
              <a:t>Proc import (program or use the drop down menu)</a:t>
            </a:r>
          </a:p>
          <a:p>
            <a:r>
              <a:rPr lang="en-US" dirty="0" smtClean="0"/>
              <a:t>Issues to Consider:</a:t>
            </a:r>
          </a:p>
          <a:p>
            <a:pPr lvl="1"/>
            <a:r>
              <a:rPr lang="en-US" dirty="0" smtClean="0"/>
              <a:t>Character $ verses Numeric Variables</a:t>
            </a:r>
          </a:p>
          <a:p>
            <a:pPr lvl="2"/>
            <a:r>
              <a:rPr lang="en-US" dirty="0" smtClean="0"/>
              <a:t>Once in SAS, variables can be converted back and forth with </a:t>
            </a:r>
            <a:r>
              <a:rPr lang="en-US" dirty="0" smtClean="0">
                <a:solidFill>
                  <a:srgbClr val="FF0000"/>
                </a:solidFill>
              </a:rPr>
              <a:t>put</a:t>
            </a:r>
            <a:r>
              <a:rPr lang="en-US" dirty="0" smtClean="0"/>
              <a:t> and </a:t>
            </a:r>
            <a:r>
              <a:rPr lang="en-US" dirty="0" smtClean="0">
                <a:solidFill>
                  <a:srgbClr val="FF0000"/>
                </a:solidFill>
              </a:rPr>
              <a:t>input</a:t>
            </a:r>
            <a:r>
              <a:rPr lang="en-US" dirty="0" smtClean="0"/>
              <a:t>.</a:t>
            </a:r>
          </a:p>
          <a:p>
            <a:pPr lvl="3"/>
            <a:r>
              <a:rPr lang="en-US" dirty="0" err="1" smtClean="0"/>
              <a:t>Syntex</a:t>
            </a:r>
            <a:r>
              <a:rPr lang="en-US" dirty="0" smtClean="0"/>
              <a:t>: </a:t>
            </a:r>
          </a:p>
          <a:p>
            <a:pPr lvl="4"/>
            <a:r>
              <a:rPr lang="en-US" dirty="0" err="1" smtClean="0"/>
              <a:t>Newvar</a:t>
            </a:r>
            <a:r>
              <a:rPr lang="en-US" dirty="0" smtClean="0"/>
              <a:t> = Put(</a:t>
            </a:r>
            <a:r>
              <a:rPr lang="en-US" dirty="0" err="1" smtClean="0"/>
              <a:t>oldvar</a:t>
            </a:r>
            <a:r>
              <a:rPr lang="en-US" dirty="0" smtClean="0"/>
              <a:t>, format)</a:t>
            </a:r>
          </a:p>
          <a:p>
            <a:pPr lvl="4"/>
            <a:r>
              <a:rPr lang="en-US" dirty="0" smtClean="0"/>
              <a:t>Formats: $length</a:t>
            </a:r>
          </a:p>
          <a:p>
            <a:pPr lvl="2"/>
            <a:r>
              <a:rPr lang="en-US" dirty="0" smtClean="0"/>
              <a:t>Using characters under numeric environment</a:t>
            </a:r>
          </a:p>
          <a:p>
            <a:pPr lvl="1"/>
            <a:r>
              <a:rPr lang="en-US" dirty="0" smtClean="0"/>
              <a:t>Format of the data</a:t>
            </a:r>
          </a:p>
          <a:p>
            <a:pPr lvl="2"/>
            <a:r>
              <a:rPr lang="en-US" dirty="0" smtClean="0"/>
              <a:t>Temporary VS. permanent</a:t>
            </a:r>
          </a:p>
          <a:p>
            <a:pPr marL="914400" lvl="2" indent="0">
              <a:buNone/>
            </a:pPr>
            <a:endParaRPr lang="en-US" dirty="0" smtClean="0"/>
          </a:p>
          <a:p>
            <a:pPr lvl="2"/>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Steps: </a:t>
            </a:r>
            <a:br>
              <a:rPr lang="en-US" dirty="0" smtClean="0"/>
            </a:br>
            <a:r>
              <a:rPr lang="en-US" dirty="0" smtClean="0"/>
              <a:t>Set, Sort, and Merge</a:t>
            </a:r>
            <a:endParaRPr lang="en-US" dirty="0"/>
          </a:p>
        </p:txBody>
      </p:sp>
      <p:sp>
        <p:nvSpPr>
          <p:cNvPr id="3" name="Content Placeholder 2"/>
          <p:cNvSpPr>
            <a:spLocks noGrp="1"/>
          </p:cNvSpPr>
          <p:nvPr>
            <p:ph idx="1"/>
          </p:nvPr>
        </p:nvSpPr>
        <p:spPr/>
        <p:txBody>
          <a:bodyPr>
            <a:normAutofit/>
          </a:bodyPr>
          <a:lstStyle/>
          <a:p>
            <a:r>
              <a:rPr lang="en-US" dirty="0" smtClean="0"/>
              <a:t>I can copy a dataset or append one dataset to another with </a:t>
            </a:r>
            <a:r>
              <a:rPr lang="en-US" dirty="0" smtClean="0">
                <a:solidFill>
                  <a:srgbClr val="FF0000"/>
                </a:solidFill>
              </a:rPr>
              <a:t>set</a:t>
            </a:r>
            <a:r>
              <a:rPr lang="en-US" dirty="0" smtClean="0"/>
              <a:t>.</a:t>
            </a:r>
          </a:p>
          <a:p>
            <a:pPr lvl="1"/>
            <a:r>
              <a:rPr lang="en-US" dirty="0" smtClean="0"/>
              <a:t>This will effect the number of observations/rows.</a:t>
            </a:r>
          </a:p>
          <a:p>
            <a:r>
              <a:rPr lang="en-US" dirty="0" smtClean="0"/>
              <a:t>However, if I want to combine information from the same subjects, I need to use </a:t>
            </a:r>
            <a:r>
              <a:rPr lang="en-US" dirty="0" smtClean="0">
                <a:solidFill>
                  <a:srgbClr val="FF0000"/>
                </a:solidFill>
              </a:rPr>
              <a:t>merge</a:t>
            </a:r>
            <a:r>
              <a:rPr lang="en-US" dirty="0" smtClean="0"/>
              <a:t>.</a:t>
            </a:r>
          </a:p>
          <a:p>
            <a:pPr lvl="1"/>
            <a:r>
              <a:rPr lang="en-US" dirty="0" smtClean="0"/>
              <a:t>This will effect the number of variables/columns.</a:t>
            </a:r>
          </a:p>
          <a:p>
            <a:pPr lvl="1"/>
            <a:r>
              <a:rPr lang="en-US" dirty="0" smtClean="0"/>
              <a:t>I need a unique identifier to be present in both datasets to merge them, and I have to pre-sort on this.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Steps:</a:t>
            </a:r>
            <a:br>
              <a:rPr lang="en-US" dirty="0" smtClean="0"/>
            </a:br>
            <a:r>
              <a:rPr lang="en-US" dirty="0" smtClean="0"/>
              <a:t>Creating Variables and Drop/Keep</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New variables can be exact copies of existing variables or functions thereof.</a:t>
            </a:r>
          </a:p>
          <a:p>
            <a:r>
              <a:rPr lang="en-US" dirty="0" smtClean="0"/>
              <a:t>Functions of missing variables are missing.</a:t>
            </a:r>
          </a:p>
          <a:p>
            <a:r>
              <a:rPr lang="en-US" dirty="0" smtClean="0"/>
              <a:t>Syntax: </a:t>
            </a:r>
            <a:r>
              <a:rPr lang="en-US" dirty="0" err="1" smtClean="0"/>
              <a:t>newvar</a:t>
            </a:r>
            <a:r>
              <a:rPr lang="en-US" dirty="0" smtClean="0"/>
              <a:t>=function(</a:t>
            </a:r>
            <a:r>
              <a:rPr lang="en-US" dirty="0" err="1" smtClean="0"/>
              <a:t>existingvar</a:t>
            </a:r>
            <a:r>
              <a:rPr lang="en-US" dirty="0" smtClean="0"/>
              <a:t>)</a:t>
            </a:r>
          </a:p>
          <a:p>
            <a:r>
              <a:rPr lang="en-US" dirty="0" smtClean="0"/>
              <a:t>Useful </a:t>
            </a:r>
            <a:r>
              <a:rPr lang="en-US" dirty="0" err="1" smtClean="0"/>
              <a:t>fucntions</a:t>
            </a:r>
            <a:r>
              <a:rPr lang="en-US" dirty="0" smtClean="0"/>
              <a:t>:</a:t>
            </a:r>
          </a:p>
          <a:p>
            <a:pPr lvl="1"/>
            <a:r>
              <a:rPr lang="en-US" dirty="0" smtClean="0"/>
              <a:t>mean()</a:t>
            </a:r>
          </a:p>
          <a:p>
            <a:pPr lvl="1"/>
            <a:r>
              <a:rPr lang="en-US" dirty="0" smtClean="0"/>
              <a:t>sum()</a:t>
            </a:r>
          </a:p>
          <a:p>
            <a:pPr lvl="1"/>
            <a:r>
              <a:rPr lang="en-US" dirty="0" err="1" smtClean="0"/>
              <a:t>int</a:t>
            </a:r>
            <a:r>
              <a:rPr lang="en-US" dirty="0" smtClean="0"/>
              <a:t>()</a:t>
            </a:r>
          </a:p>
          <a:p>
            <a:r>
              <a:rPr lang="en-US" dirty="0" smtClean="0"/>
              <a:t>We can choose to retain all of our variables, </a:t>
            </a:r>
            <a:r>
              <a:rPr lang="en-US" dirty="0" smtClean="0">
                <a:solidFill>
                  <a:srgbClr val="FF0000"/>
                </a:solidFill>
              </a:rPr>
              <a:t>keep </a:t>
            </a:r>
            <a:r>
              <a:rPr lang="en-US" dirty="0" smtClean="0"/>
              <a:t>only the important ones, or </a:t>
            </a:r>
            <a:r>
              <a:rPr lang="en-US" dirty="0" smtClean="0">
                <a:solidFill>
                  <a:srgbClr val="FF0000"/>
                </a:solidFill>
              </a:rPr>
              <a:t>drop </a:t>
            </a:r>
            <a:r>
              <a:rPr lang="en-US" dirty="0" smtClean="0"/>
              <a:t>those that we no longer need.</a:t>
            </a:r>
            <a:endParaRPr lang="en-US" dirty="0" smtClean="0">
              <a:solidFill>
                <a:srgbClr val="FF0000"/>
              </a:solidFill>
            </a:endParaRP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Useful Functions:</a:t>
            </a:r>
            <a:endParaRPr lang="en-US" dirty="0"/>
          </a:p>
        </p:txBody>
      </p:sp>
      <p:sp>
        <p:nvSpPr>
          <p:cNvPr id="3" name="Content Placeholder 2"/>
          <p:cNvSpPr>
            <a:spLocks noGrp="1"/>
          </p:cNvSpPr>
          <p:nvPr>
            <p:ph idx="1"/>
          </p:nvPr>
        </p:nvSpPr>
        <p:spPr>
          <a:xfrm>
            <a:off x="457200" y="1752600"/>
            <a:ext cx="8229600" cy="4325112"/>
          </a:xfrm>
        </p:spPr>
        <p:txBody>
          <a:bodyPr>
            <a:normAutofit fontScale="92500" lnSpcReduction="20000"/>
          </a:bodyPr>
          <a:lstStyle/>
          <a:p>
            <a:r>
              <a:rPr lang="en-US" dirty="0"/>
              <a:t>LOG: base e (natural log)</a:t>
            </a:r>
          </a:p>
          <a:p>
            <a:r>
              <a:rPr lang="en-US" dirty="0"/>
              <a:t>LOG10: base 10</a:t>
            </a:r>
          </a:p>
          <a:p>
            <a:r>
              <a:rPr lang="en-US" dirty="0"/>
              <a:t>SIN, COS, TAN, ARSIN, ARCOS, ARTAN</a:t>
            </a:r>
          </a:p>
          <a:p>
            <a:r>
              <a:rPr lang="en-US" dirty="0"/>
              <a:t>INT: drops fractional part of number</a:t>
            </a:r>
          </a:p>
          <a:p>
            <a:r>
              <a:rPr lang="en-US" dirty="0"/>
              <a:t>SQRT: square root </a:t>
            </a:r>
          </a:p>
          <a:p>
            <a:r>
              <a:rPr lang="en-US" dirty="0"/>
              <a:t>ROUND(X, .1), ROUND(X,1), ROUND(X,100)</a:t>
            </a:r>
          </a:p>
          <a:p>
            <a:r>
              <a:rPr lang="en-US" dirty="0"/>
              <a:t>MEAN(A,B,C); </a:t>
            </a:r>
            <a:r>
              <a:rPr lang="en-US" dirty="0" smtClean="0"/>
              <a:t>MEAN(OF X1-X5)</a:t>
            </a:r>
            <a:endParaRPr lang="en-US" dirty="0"/>
          </a:p>
          <a:p>
            <a:pPr lvl="1"/>
            <a:r>
              <a:rPr lang="en-US" dirty="0"/>
              <a:t>Careful with missing values</a:t>
            </a:r>
          </a:p>
          <a:p>
            <a:pPr lvl="1"/>
            <a:r>
              <a:rPr lang="en-US" dirty="0"/>
              <a:t>MIN, MAX, SUM, STD, STDERR, N, </a:t>
            </a:r>
            <a:r>
              <a:rPr lang="en-US" dirty="0" smtClean="0"/>
              <a:t>NMISS, ABS</a:t>
            </a:r>
          </a:p>
          <a:p>
            <a:r>
              <a:rPr lang="en-US" dirty="0" smtClean="0"/>
              <a:t>CEIL(), FLOOR()</a:t>
            </a:r>
          </a:p>
          <a:p>
            <a:r>
              <a:rPr lang="en-US" dirty="0" smtClean="0"/>
              <a:t>UPCASE(), LOWCASE()</a:t>
            </a:r>
          </a:p>
          <a:p>
            <a:r>
              <a:rPr lang="en-US" dirty="0" smtClean="0"/>
              <a:t>FIRST. , IN()</a:t>
            </a:r>
          </a:p>
        </p:txBody>
      </p:sp>
    </p:spTree>
    <p:extLst>
      <p:ext uri="{BB962C8B-B14F-4D97-AF65-F5344CB8AC3E}">
        <p14:creationId xmlns:p14="http://schemas.microsoft.com/office/powerpoint/2010/main" val="2119367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1111</TotalTime>
  <Words>1275</Words>
  <Application>Microsoft Office PowerPoint</Application>
  <PresentationFormat>On-screen Show (4:3)</PresentationFormat>
  <Paragraphs>241</Paragraphs>
  <Slides>20</Slides>
  <Notes>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Urban</vt:lpstr>
      <vt:lpstr>An Introduction</vt:lpstr>
      <vt:lpstr>Outline</vt:lpstr>
      <vt:lpstr>Basics: The Windows</vt:lpstr>
      <vt:lpstr>Basics: The Windows</vt:lpstr>
      <vt:lpstr>Libraries</vt:lpstr>
      <vt:lpstr>Getting Data Into SAS</vt:lpstr>
      <vt:lpstr>Data Steps:  Set, Sort, and Merge</vt:lpstr>
      <vt:lpstr>Data Steps: Creating Variables and Drop/Keep</vt:lpstr>
      <vt:lpstr>Useful Functions:</vt:lpstr>
      <vt:lpstr>Data step:</vt:lpstr>
      <vt:lpstr>Data Steps: Do Loops</vt:lpstr>
      <vt:lpstr>Data Steps: If/Then</vt:lpstr>
      <vt:lpstr>Other procedures: proc sql</vt:lpstr>
      <vt:lpstr>Procs</vt:lpstr>
      <vt:lpstr>Saving Dataset and Stats: Labels and Formats</vt:lpstr>
      <vt:lpstr>Formatting data values</vt:lpstr>
      <vt:lpstr>Saving Datasets and Stats: Dates</vt:lpstr>
      <vt:lpstr>Exporting Datasets and Stats: Exporting</vt:lpstr>
      <vt:lpstr>Exporting Datasets and Stats: ODS</vt:lpstr>
      <vt:lpstr>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SAS</dc:title>
  <dc:creator>Katherine</dc:creator>
  <cp:lastModifiedBy>Administrator</cp:lastModifiedBy>
  <cp:revision>94</cp:revision>
  <dcterms:created xsi:type="dcterms:W3CDTF">2013-01-07T15:15:29Z</dcterms:created>
  <dcterms:modified xsi:type="dcterms:W3CDTF">2014-01-13T15:05:05Z</dcterms:modified>
</cp:coreProperties>
</file>