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30"/>
  </p:notesMasterIdLst>
  <p:sldIdLst>
    <p:sldId id="256" r:id="rId2"/>
    <p:sldId id="261" r:id="rId3"/>
    <p:sldId id="257" r:id="rId4"/>
    <p:sldId id="267" r:id="rId5"/>
    <p:sldId id="281" r:id="rId6"/>
    <p:sldId id="259" r:id="rId7"/>
    <p:sldId id="260" r:id="rId8"/>
    <p:sldId id="283" r:id="rId9"/>
    <p:sldId id="265" r:id="rId10"/>
    <p:sldId id="263" r:id="rId11"/>
    <p:sldId id="266" r:id="rId12"/>
    <p:sldId id="282" r:id="rId13"/>
    <p:sldId id="287" r:id="rId14"/>
    <p:sldId id="268" r:id="rId15"/>
    <p:sldId id="269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9" r:id="rId24"/>
    <p:sldId id="278" r:id="rId25"/>
    <p:sldId id="286" r:id="rId26"/>
    <p:sldId id="284" r:id="rId27"/>
    <p:sldId id="285" r:id="rId28"/>
    <p:sldId id="280" r:id="rId29"/>
  </p:sldIdLst>
  <p:sldSz cx="9144000" cy="6858000" type="screen4x3"/>
  <p:notesSz cx="6881813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104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913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7313" y="0"/>
            <a:ext cx="2982912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027B59E-3481-4CE4-93BC-19CF60ED53DC}" type="datetimeFigureOut">
              <a:rPr lang="en-US" smtClean="0"/>
              <a:t>3/17/2013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176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975" y="4416425"/>
            <a:ext cx="5505450" cy="41830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2982913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7313" y="8829675"/>
            <a:ext cx="2982912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A54DDE-90C3-49E2-AA3D-4F853749AE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12251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A54DDE-90C3-49E2-AA3D-4F853749AE64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63388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1B6F4-AC50-4C50-834F-85BFCB5C1DB1}" type="datetimeFigureOut">
              <a:rPr lang="en-US" smtClean="0"/>
              <a:t>3/17/2013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08D34B-B1FD-4E5B-8204-017CDD47AE7E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1B6F4-AC50-4C50-834F-85BFCB5C1DB1}" type="datetimeFigureOut">
              <a:rPr lang="en-US" smtClean="0"/>
              <a:t>3/17/2013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08D34B-B1FD-4E5B-8204-017CDD47AE7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1B6F4-AC50-4C50-834F-85BFCB5C1DB1}" type="datetimeFigureOut">
              <a:rPr lang="en-US" smtClean="0"/>
              <a:t>3/17/2013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08D34B-B1FD-4E5B-8204-017CDD47AE7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1B6F4-AC50-4C50-834F-85BFCB5C1DB1}" type="datetimeFigureOut">
              <a:rPr lang="en-US" smtClean="0"/>
              <a:t>3/17/2013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08D34B-B1FD-4E5B-8204-017CDD47AE7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1B6F4-AC50-4C50-834F-85BFCB5C1DB1}" type="datetimeFigureOut">
              <a:rPr lang="en-US" smtClean="0"/>
              <a:t>3/17/2013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08D34B-B1FD-4E5B-8204-017CDD47AE7E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1B6F4-AC50-4C50-834F-85BFCB5C1DB1}" type="datetimeFigureOut">
              <a:rPr lang="en-US" smtClean="0"/>
              <a:t>3/17/2013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08D34B-B1FD-4E5B-8204-017CDD47AE7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1B6F4-AC50-4C50-834F-85BFCB5C1DB1}" type="datetimeFigureOut">
              <a:rPr lang="en-US" smtClean="0"/>
              <a:t>3/17/2013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08D34B-B1FD-4E5B-8204-017CDD47AE7E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1B6F4-AC50-4C50-834F-85BFCB5C1DB1}" type="datetimeFigureOut">
              <a:rPr lang="en-US" smtClean="0"/>
              <a:t>3/17/2013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08D34B-B1FD-4E5B-8204-017CDD47AE7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1B6F4-AC50-4C50-834F-85BFCB5C1DB1}" type="datetimeFigureOut">
              <a:rPr lang="en-US" smtClean="0"/>
              <a:t>3/17/2013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08D34B-B1FD-4E5B-8204-017CDD47AE7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1B6F4-AC50-4C50-834F-85BFCB5C1DB1}" type="datetimeFigureOut">
              <a:rPr lang="en-US" smtClean="0"/>
              <a:t>3/17/2013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08D34B-B1FD-4E5B-8204-017CDD47AE7E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1B6F4-AC50-4C50-834F-85BFCB5C1DB1}" type="datetimeFigureOut">
              <a:rPr lang="en-US" smtClean="0"/>
              <a:t>3/17/2013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08D34B-B1FD-4E5B-8204-017CDD47AE7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2BA1B6F4-AC50-4C50-834F-85BFCB5C1DB1}" type="datetimeFigureOut">
              <a:rPr lang="en-US" smtClean="0"/>
              <a:t>3/17/2013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6A08D34B-B1FD-4E5B-8204-017CDD47AE7E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tatmethods.net/index.html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Introduction to R Graphics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Delia </a:t>
            </a:r>
            <a:r>
              <a:rPr lang="en-US" dirty="0" err="1" smtClean="0"/>
              <a:t>Voronca</a:t>
            </a:r>
            <a:endParaRPr lang="en-US" dirty="0" smtClean="0"/>
          </a:p>
          <a:p>
            <a:r>
              <a:rPr lang="en-US" dirty="0" smtClean="0"/>
              <a:t>2013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100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Useful Plots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3 – D plots</a:t>
            </a:r>
          </a:p>
          <a:p>
            <a:pPr marL="457200" lvl="1" indent="0">
              <a:buNone/>
            </a:pPr>
            <a:r>
              <a:rPr lang="en-US" dirty="0" err="1">
                <a:solidFill>
                  <a:srgbClr val="FF0000"/>
                </a:solidFill>
              </a:rPr>
              <a:t>p</a:t>
            </a:r>
            <a:r>
              <a:rPr lang="en-US" dirty="0" err="1" smtClean="0">
                <a:solidFill>
                  <a:srgbClr val="FF0000"/>
                </a:solidFill>
              </a:rPr>
              <a:t>ersp</a:t>
            </a:r>
            <a:r>
              <a:rPr lang="en-US" dirty="0" smtClean="0">
                <a:solidFill>
                  <a:srgbClr val="FF0000"/>
                </a:solidFill>
              </a:rPr>
              <a:t>(x, y, z)</a:t>
            </a:r>
          </a:p>
          <a:p>
            <a:pPr marL="457200" lvl="1" indent="0">
              <a:buNone/>
            </a:pPr>
            <a:r>
              <a:rPr lang="en-US" dirty="0">
                <a:solidFill>
                  <a:srgbClr val="FF0000"/>
                </a:solidFill>
              </a:rPr>
              <a:t>c</a:t>
            </a:r>
            <a:r>
              <a:rPr lang="en-US" dirty="0" smtClean="0">
                <a:solidFill>
                  <a:srgbClr val="FF0000"/>
                </a:solidFill>
              </a:rPr>
              <a:t>ontour(x, y, z)</a:t>
            </a:r>
          </a:p>
          <a:p>
            <a:pPr marL="457200" lvl="1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Image(x, y, z)</a:t>
            </a:r>
          </a:p>
          <a:p>
            <a:pPr marL="457200" lvl="1" indent="0">
              <a:buNone/>
            </a:pPr>
            <a:r>
              <a:rPr lang="en-US" b="1" dirty="0" smtClean="0">
                <a:solidFill>
                  <a:srgbClr val="FF0000"/>
                </a:solidFill>
              </a:rPr>
              <a:t>OR</a:t>
            </a:r>
            <a:endParaRPr lang="en-US" b="1" dirty="0">
              <a:solidFill>
                <a:srgbClr val="FF0000"/>
              </a:solidFill>
            </a:endParaRPr>
          </a:p>
          <a:p>
            <a:pPr marL="457200" lvl="1" indent="0">
              <a:buNone/>
            </a:pPr>
            <a:r>
              <a:rPr lang="en-US" dirty="0">
                <a:solidFill>
                  <a:srgbClr val="FF0000"/>
                </a:solidFill>
              </a:rPr>
              <a:t>l</a:t>
            </a:r>
            <a:r>
              <a:rPr lang="en-US" dirty="0" smtClean="0">
                <a:solidFill>
                  <a:srgbClr val="FF0000"/>
                </a:solidFill>
              </a:rPr>
              <a:t>ibrary(scatterplot3d)</a:t>
            </a:r>
          </a:p>
          <a:p>
            <a:pPr marL="457200" lvl="1" indent="0">
              <a:buNone/>
            </a:pPr>
            <a:r>
              <a:rPr lang="en-US" dirty="0">
                <a:solidFill>
                  <a:srgbClr val="FF0000"/>
                </a:solidFill>
              </a:rPr>
              <a:t>s</a:t>
            </a:r>
            <a:r>
              <a:rPr lang="en-US" dirty="0" smtClean="0">
                <a:solidFill>
                  <a:srgbClr val="FF0000"/>
                </a:solidFill>
              </a:rPr>
              <a:t>catterplot3d(x, y, z)</a:t>
            </a:r>
          </a:p>
          <a:p>
            <a:pPr marL="914400" lvl="1" indent="-457200"/>
            <a:endParaRPr lang="en-US" dirty="0" smtClean="0"/>
          </a:p>
          <a:p>
            <a:pPr marL="914400" lvl="1" indent="-457200"/>
            <a:endParaRPr lang="en-US" dirty="0"/>
          </a:p>
          <a:p>
            <a:pPr marL="914400" lvl="1" indent="-457200"/>
            <a:endParaRPr lang="en-US" dirty="0" smtClean="0"/>
          </a:p>
          <a:p>
            <a:pPr marL="914400" lvl="1" indent="-457200"/>
            <a:endParaRPr lang="en-US" dirty="0"/>
          </a:p>
          <a:p>
            <a:pPr marL="914400" lvl="1" indent="-457200"/>
            <a:r>
              <a:rPr lang="en-US" dirty="0" smtClean="0"/>
              <a:t>The values for x and y must be in ascending order</a:t>
            </a:r>
            <a:endParaRPr lang="en-US" dirty="0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4800" y="990600"/>
            <a:ext cx="4419600" cy="441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8627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Adding Elements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Add an arbitrary straight line:</a:t>
            </a:r>
          </a:p>
          <a:p>
            <a:pPr lvl="1"/>
            <a:r>
              <a:rPr lang="en-US" dirty="0">
                <a:solidFill>
                  <a:srgbClr val="0070C0"/>
                </a:solidFill>
              </a:rPr>
              <a:t>p</a:t>
            </a:r>
            <a:r>
              <a:rPr lang="en-US" dirty="0" smtClean="0">
                <a:solidFill>
                  <a:srgbClr val="0070C0"/>
                </a:solidFill>
              </a:rPr>
              <a:t>lot(x, y)</a:t>
            </a:r>
          </a:p>
          <a:p>
            <a:pPr lvl="1"/>
            <a:r>
              <a:rPr lang="en-US" dirty="0" err="1" smtClean="0">
                <a:solidFill>
                  <a:srgbClr val="0070C0"/>
                </a:solidFill>
              </a:rPr>
              <a:t>abline</a:t>
            </a:r>
            <a:r>
              <a:rPr lang="en-US" dirty="0" smtClean="0">
                <a:solidFill>
                  <a:srgbClr val="0070C0"/>
                </a:solidFill>
              </a:rPr>
              <a:t>(intercept, slope)</a:t>
            </a:r>
          </a:p>
          <a:p>
            <a:r>
              <a:rPr lang="en-US" dirty="0" smtClean="0"/>
              <a:t>Plot symbols</a:t>
            </a:r>
          </a:p>
          <a:p>
            <a:pPr lvl="1"/>
            <a:r>
              <a:rPr lang="en-US" dirty="0">
                <a:solidFill>
                  <a:srgbClr val="0070C0"/>
                </a:solidFill>
              </a:rPr>
              <a:t>p</a:t>
            </a:r>
            <a:r>
              <a:rPr lang="en-US" dirty="0" smtClean="0">
                <a:solidFill>
                  <a:srgbClr val="0070C0"/>
                </a:solidFill>
              </a:rPr>
              <a:t>lot(x, y, </a:t>
            </a:r>
            <a:r>
              <a:rPr lang="en-US" dirty="0" err="1" smtClean="0">
                <a:solidFill>
                  <a:srgbClr val="0070C0"/>
                </a:solidFill>
              </a:rPr>
              <a:t>pch</a:t>
            </a:r>
            <a:r>
              <a:rPr lang="en-US" dirty="0" smtClean="0">
                <a:solidFill>
                  <a:srgbClr val="0070C0"/>
                </a:solidFill>
              </a:rPr>
              <a:t>=</a:t>
            </a:r>
            <a:r>
              <a:rPr lang="en-US" dirty="0" err="1" smtClean="0">
                <a:solidFill>
                  <a:srgbClr val="0070C0"/>
                </a:solidFill>
              </a:rPr>
              <a:t>pchval</a:t>
            </a:r>
            <a:r>
              <a:rPr lang="en-US" dirty="0" smtClean="0">
                <a:solidFill>
                  <a:srgbClr val="0070C0"/>
                </a:solidFill>
              </a:rPr>
              <a:t>)</a:t>
            </a:r>
          </a:p>
          <a:p>
            <a:pPr lvl="1"/>
            <a:endParaRPr lang="en-US" dirty="0" smtClean="0"/>
          </a:p>
          <a:p>
            <a:pPr marL="274320" lvl="1" indent="0">
              <a:buNone/>
            </a:pPr>
            <a:r>
              <a:rPr lang="en-US" dirty="0" smtClean="0">
                <a:solidFill>
                  <a:srgbClr val="000000"/>
                </a:solidFill>
              </a:rPr>
              <a:t>         PCH symbols used in R </a:t>
            </a:r>
          </a:p>
          <a:p>
            <a:pPr marL="274320" lvl="1" indent="0">
              <a:buNone/>
            </a:pPr>
            <a:r>
              <a:rPr lang="en-US" dirty="0">
                <a:solidFill>
                  <a:srgbClr val="000000"/>
                </a:solidFill>
              </a:rPr>
              <a:t>	</a:t>
            </a:r>
            <a:endParaRPr lang="en-US" dirty="0" smtClean="0">
              <a:solidFill>
                <a:srgbClr val="000000"/>
              </a:solidFill>
            </a:endParaRPr>
          </a:p>
          <a:p>
            <a:pPr lvl="1"/>
            <a:r>
              <a:rPr lang="en-US" sz="1800" dirty="0" smtClean="0">
                <a:solidFill>
                  <a:srgbClr val="000000"/>
                </a:solidFill>
              </a:rPr>
              <a:t>“col=“ and “</a:t>
            </a:r>
            <a:r>
              <a:rPr lang="en-US" sz="1800" dirty="0" err="1" smtClean="0">
                <a:solidFill>
                  <a:srgbClr val="000000"/>
                </a:solidFill>
              </a:rPr>
              <a:t>bg</a:t>
            </a:r>
            <a:r>
              <a:rPr lang="en-US" sz="1800" dirty="0" smtClean="0">
                <a:solidFill>
                  <a:srgbClr val="000000"/>
                </a:solidFill>
              </a:rPr>
              <a:t>=” are also specified</a:t>
            </a:r>
          </a:p>
          <a:p>
            <a:pPr lvl="1"/>
            <a:r>
              <a:rPr lang="en-US" sz="1800" dirty="0" smtClean="0">
                <a:solidFill>
                  <a:srgbClr val="000000"/>
                </a:solidFill>
              </a:rPr>
              <a:t>PCH can also be in characters such as</a:t>
            </a:r>
          </a:p>
          <a:p>
            <a:pPr marL="274320" lvl="1" indent="0">
              <a:buNone/>
            </a:pPr>
            <a:r>
              <a:rPr lang="en-US" sz="1800" dirty="0" smtClean="0">
                <a:solidFill>
                  <a:srgbClr val="000000"/>
                </a:solidFill>
              </a:rPr>
              <a:t>“A”, “a”, “%” etc.</a:t>
            </a:r>
            <a:endParaRPr lang="en-US" sz="18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2600" y="1604227"/>
            <a:ext cx="2895600" cy="50485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ight Arrow 3"/>
          <p:cNvSpPr/>
          <p:nvPr/>
        </p:nvSpPr>
        <p:spPr>
          <a:xfrm>
            <a:off x="4419600" y="3886200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0322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Adding Elements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Adding Points or Lines to an </a:t>
            </a:r>
            <a:r>
              <a:rPr lang="en-US" dirty="0" smtClean="0"/>
              <a:t>Existing </a:t>
            </a:r>
            <a:r>
              <a:rPr lang="en-US" dirty="0"/>
              <a:t>Graphic</a:t>
            </a:r>
          </a:p>
          <a:p>
            <a:pPr lvl="1"/>
            <a:r>
              <a:rPr lang="en-US" dirty="0">
                <a:solidFill>
                  <a:srgbClr val="0070C0"/>
                </a:solidFill>
              </a:rPr>
              <a:t>plot(x, y)</a:t>
            </a:r>
          </a:p>
          <a:p>
            <a:pPr lvl="1"/>
            <a:r>
              <a:rPr lang="en-US" dirty="0">
                <a:solidFill>
                  <a:srgbClr val="0070C0"/>
                </a:solidFill>
              </a:rPr>
              <a:t>points(x, y)</a:t>
            </a:r>
          </a:p>
          <a:p>
            <a:pPr lvl="1"/>
            <a:r>
              <a:rPr lang="en-US" dirty="0">
                <a:solidFill>
                  <a:srgbClr val="0070C0"/>
                </a:solidFill>
              </a:rPr>
              <a:t>lines(x, y, type=“type</a:t>
            </a:r>
            <a:r>
              <a:rPr lang="en-US" dirty="0" smtClean="0">
                <a:solidFill>
                  <a:srgbClr val="0070C0"/>
                </a:solidFill>
              </a:rPr>
              <a:t>”)</a:t>
            </a:r>
          </a:p>
          <a:p>
            <a:pPr lvl="1"/>
            <a:endParaRPr lang="en-US" dirty="0" smtClean="0">
              <a:solidFill>
                <a:srgbClr val="0070C0"/>
              </a:solidFill>
            </a:endParaRPr>
          </a:p>
          <a:p>
            <a:pPr marL="548640" lvl="2" indent="0">
              <a:buNone/>
            </a:pPr>
            <a:r>
              <a:rPr lang="en-US" dirty="0"/>
              <a:t>type </a:t>
            </a:r>
            <a:r>
              <a:rPr lang="en-US" dirty="0" smtClean="0"/>
              <a:t>=</a:t>
            </a:r>
            <a:r>
              <a:rPr lang="en-US" dirty="0"/>
              <a:t>	</a:t>
            </a:r>
            <a:endParaRPr lang="en-US" dirty="0" smtClean="0"/>
          </a:p>
          <a:p>
            <a:pPr lvl="3"/>
            <a:r>
              <a:rPr lang="en-US" dirty="0" smtClean="0"/>
              <a:t>p </a:t>
            </a:r>
            <a:r>
              <a:rPr lang="en-US" dirty="0"/>
              <a:t>	</a:t>
            </a:r>
            <a:r>
              <a:rPr lang="en-US" dirty="0" smtClean="0"/>
              <a:t>	points</a:t>
            </a:r>
            <a:endParaRPr lang="en-US" dirty="0"/>
          </a:p>
          <a:p>
            <a:pPr lvl="3"/>
            <a:r>
              <a:rPr lang="en-US" dirty="0"/>
              <a:t>l 	</a:t>
            </a:r>
            <a:r>
              <a:rPr lang="en-US" dirty="0" smtClean="0"/>
              <a:t>	lines</a:t>
            </a:r>
            <a:endParaRPr lang="en-US" dirty="0"/>
          </a:p>
          <a:p>
            <a:pPr lvl="3"/>
            <a:r>
              <a:rPr lang="en-US" dirty="0"/>
              <a:t>o 	</a:t>
            </a:r>
            <a:r>
              <a:rPr lang="en-US" dirty="0" smtClean="0"/>
              <a:t>	</a:t>
            </a:r>
            <a:r>
              <a:rPr lang="en-US" dirty="0" err="1" smtClean="0"/>
              <a:t>overplotted</a:t>
            </a:r>
            <a:r>
              <a:rPr lang="en-US" dirty="0" smtClean="0"/>
              <a:t> </a:t>
            </a:r>
            <a:r>
              <a:rPr lang="en-US" dirty="0"/>
              <a:t>points and lines</a:t>
            </a:r>
          </a:p>
          <a:p>
            <a:pPr lvl="3"/>
            <a:r>
              <a:rPr lang="en-US" dirty="0"/>
              <a:t>b, c 	</a:t>
            </a:r>
            <a:r>
              <a:rPr lang="en-US" dirty="0" smtClean="0"/>
              <a:t>	points </a:t>
            </a:r>
            <a:r>
              <a:rPr lang="en-US" dirty="0"/>
              <a:t>(empty if "c") joined by lines</a:t>
            </a:r>
          </a:p>
          <a:p>
            <a:pPr lvl="3"/>
            <a:r>
              <a:rPr lang="en-US" dirty="0"/>
              <a:t>s, S 	</a:t>
            </a:r>
            <a:r>
              <a:rPr lang="en-US" dirty="0" smtClean="0"/>
              <a:t>	stair </a:t>
            </a:r>
            <a:r>
              <a:rPr lang="en-US" dirty="0"/>
              <a:t>steps</a:t>
            </a:r>
          </a:p>
          <a:p>
            <a:pPr lvl="3"/>
            <a:r>
              <a:rPr lang="en-US" dirty="0"/>
              <a:t>h 	</a:t>
            </a:r>
            <a:r>
              <a:rPr lang="en-US" dirty="0" smtClean="0"/>
              <a:t>	histogram-like </a:t>
            </a:r>
            <a:r>
              <a:rPr lang="en-US" dirty="0"/>
              <a:t>vertical lines</a:t>
            </a:r>
          </a:p>
          <a:p>
            <a:pPr lvl="3"/>
            <a:r>
              <a:rPr lang="en-US" dirty="0"/>
              <a:t>n 	</a:t>
            </a:r>
            <a:r>
              <a:rPr lang="en-US" dirty="0" smtClean="0"/>
              <a:t>	does </a:t>
            </a:r>
            <a:r>
              <a:rPr lang="en-US" dirty="0"/>
              <a:t>not produce any points or lines </a:t>
            </a:r>
            <a:endParaRPr lang="en-US" dirty="0" smtClean="0"/>
          </a:p>
          <a:p>
            <a:pPr lvl="3"/>
            <a:endParaRPr lang="en-US" dirty="0" smtClean="0"/>
          </a:p>
          <a:p>
            <a:pPr lvl="3"/>
            <a:endParaRPr lang="en-US" dirty="0"/>
          </a:p>
          <a:p>
            <a:r>
              <a:rPr lang="en-US" dirty="0"/>
              <a:t>OLS line fit to the points</a:t>
            </a:r>
          </a:p>
          <a:p>
            <a:pPr lvl="1"/>
            <a:r>
              <a:rPr lang="en-US" dirty="0">
                <a:solidFill>
                  <a:srgbClr val="0070C0"/>
                </a:solidFill>
              </a:rPr>
              <a:t>plot(x, y)</a:t>
            </a:r>
          </a:p>
          <a:p>
            <a:pPr lvl="1"/>
            <a:r>
              <a:rPr lang="en-US" dirty="0" err="1">
                <a:solidFill>
                  <a:srgbClr val="0070C0"/>
                </a:solidFill>
              </a:rPr>
              <a:t>abline</a:t>
            </a:r>
            <a:r>
              <a:rPr lang="en-US" dirty="0">
                <a:solidFill>
                  <a:srgbClr val="0070C0"/>
                </a:solidFill>
              </a:rPr>
              <a:t>(lm(</a:t>
            </a:r>
            <a:r>
              <a:rPr lang="en-US" dirty="0" err="1">
                <a:solidFill>
                  <a:srgbClr val="0070C0"/>
                </a:solidFill>
              </a:rPr>
              <a:t>y~x</a:t>
            </a:r>
            <a:r>
              <a:rPr lang="en-US" dirty="0">
                <a:solidFill>
                  <a:srgbClr val="0070C0"/>
                </a:solidFill>
              </a:rPr>
              <a:t>))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3104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533400"/>
            <a:ext cx="5872163" cy="587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82020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Adding Elements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Add </a:t>
            </a:r>
            <a:r>
              <a:rPr lang="en-US" dirty="0"/>
              <a:t>a Normal </a:t>
            </a:r>
            <a:r>
              <a:rPr lang="en-US" dirty="0" smtClean="0"/>
              <a:t>Curve</a:t>
            </a:r>
            <a:endParaRPr lang="en-US" dirty="0"/>
          </a:p>
          <a:p>
            <a:pPr lvl="1"/>
            <a:r>
              <a:rPr lang="en-US" sz="2100" dirty="0" smtClean="0">
                <a:solidFill>
                  <a:srgbClr val="0070C0"/>
                </a:solidFill>
              </a:rPr>
              <a:t>h&lt;-</a:t>
            </a:r>
            <a:r>
              <a:rPr lang="en-US" sz="2100" dirty="0" err="1" smtClean="0">
                <a:solidFill>
                  <a:srgbClr val="0070C0"/>
                </a:solidFill>
              </a:rPr>
              <a:t>hist</a:t>
            </a:r>
            <a:r>
              <a:rPr lang="en-US" sz="2100" dirty="0" smtClean="0">
                <a:solidFill>
                  <a:srgbClr val="0070C0"/>
                </a:solidFill>
              </a:rPr>
              <a:t>(x, breaks=10, col="red", </a:t>
            </a:r>
            <a:r>
              <a:rPr lang="en-US" sz="2100" dirty="0" err="1" smtClean="0">
                <a:solidFill>
                  <a:srgbClr val="0070C0"/>
                </a:solidFill>
              </a:rPr>
              <a:t>xlab</a:t>
            </a:r>
            <a:r>
              <a:rPr lang="en-US" sz="2100" dirty="0" smtClean="0">
                <a:solidFill>
                  <a:srgbClr val="0070C0"/>
                </a:solidFill>
              </a:rPr>
              <a:t>=“</a:t>
            </a:r>
            <a:r>
              <a:rPr lang="en-US" sz="2100" dirty="0" err="1" smtClean="0">
                <a:solidFill>
                  <a:srgbClr val="0070C0"/>
                </a:solidFill>
              </a:rPr>
              <a:t>Xlab</a:t>
            </a:r>
            <a:r>
              <a:rPr lang="en-US" sz="2100" dirty="0" smtClean="0">
                <a:solidFill>
                  <a:srgbClr val="0070C0"/>
                </a:solidFill>
              </a:rPr>
              <a:t>",</a:t>
            </a:r>
          </a:p>
          <a:p>
            <a:pPr lvl="1"/>
            <a:r>
              <a:rPr lang="en-US" sz="2100" dirty="0" smtClean="0">
                <a:solidFill>
                  <a:srgbClr val="0070C0"/>
                </a:solidFill>
              </a:rPr>
              <a:t>main="Histogram with Normal Curve") </a:t>
            </a:r>
            <a:endParaRPr lang="en-US" sz="2100" dirty="0">
              <a:solidFill>
                <a:srgbClr val="0070C0"/>
              </a:solidFill>
            </a:endParaRPr>
          </a:p>
          <a:p>
            <a:pPr lvl="1"/>
            <a:r>
              <a:rPr lang="en-US" sz="2100" dirty="0" err="1" smtClean="0">
                <a:solidFill>
                  <a:srgbClr val="0070C0"/>
                </a:solidFill>
              </a:rPr>
              <a:t>xfit</a:t>
            </a:r>
            <a:r>
              <a:rPr lang="en-US" sz="2100" dirty="0" smtClean="0">
                <a:solidFill>
                  <a:srgbClr val="0070C0"/>
                </a:solidFill>
              </a:rPr>
              <a:t>&lt;-</a:t>
            </a:r>
            <a:r>
              <a:rPr lang="en-US" sz="2100" dirty="0" err="1" smtClean="0">
                <a:solidFill>
                  <a:srgbClr val="0070C0"/>
                </a:solidFill>
              </a:rPr>
              <a:t>seq</a:t>
            </a:r>
            <a:r>
              <a:rPr lang="en-US" sz="2100" dirty="0" smtClean="0">
                <a:solidFill>
                  <a:srgbClr val="0070C0"/>
                </a:solidFill>
              </a:rPr>
              <a:t>(min(x),max(x),length=40) </a:t>
            </a:r>
            <a:endParaRPr lang="en-US" sz="2100" dirty="0">
              <a:solidFill>
                <a:srgbClr val="0070C0"/>
              </a:solidFill>
            </a:endParaRPr>
          </a:p>
          <a:p>
            <a:pPr lvl="1"/>
            <a:r>
              <a:rPr lang="en-US" sz="2100" dirty="0" err="1" smtClean="0">
                <a:solidFill>
                  <a:srgbClr val="0070C0"/>
                </a:solidFill>
              </a:rPr>
              <a:t>yfit</a:t>
            </a:r>
            <a:r>
              <a:rPr lang="en-US" sz="2100" dirty="0" smtClean="0">
                <a:solidFill>
                  <a:srgbClr val="0070C0"/>
                </a:solidFill>
              </a:rPr>
              <a:t>&lt;-</a:t>
            </a:r>
            <a:r>
              <a:rPr lang="en-US" sz="2100" dirty="0" err="1" smtClean="0">
                <a:solidFill>
                  <a:srgbClr val="0070C0"/>
                </a:solidFill>
              </a:rPr>
              <a:t>dnorm</a:t>
            </a:r>
            <a:r>
              <a:rPr lang="en-US" sz="2100" dirty="0" smtClean="0">
                <a:solidFill>
                  <a:srgbClr val="0070C0"/>
                </a:solidFill>
              </a:rPr>
              <a:t>(</a:t>
            </a:r>
            <a:r>
              <a:rPr lang="en-US" sz="2100" dirty="0" err="1" smtClean="0">
                <a:solidFill>
                  <a:srgbClr val="0070C0"/>
                </a:solidFill>
              </a:rPr>
              <a:t>xfit,mean</a:t>
            </a:r>
            <a:r>
              <a:rPr lang="en-US" sz="2100" dirty="0" smtClean="0">
                <a:solidFill>
                  <a:srgbClr val="0070C0"/>
                </a:solidFill>
              </a:rPr>
              <a:t>=mean(x),</a:t>
            </a:r>
            <a:r>
              <a:rPr lang="en-US" sz="2100" dirty="0" err="1" smtClean="0">
                <a:solidFill>
                  <a:srgbClr val="0070C0"/>
                </a:solidFill>
              </a:rPr>
              <a:t>sd</a:t>
            </a:r>
            <a:r>
              <a:rPr lang="en-US" sz="2100" dirty="0" smtClean="0">
                <a:solidFill>
                  <a:srgbClr val="0070C0"/>
                </a:solidFill>
              </a:rPr>
              <a:t>=</a:t>
            </a:r>
            <a:r>
              <a:rPr lang="en-US" sz="2100" dirty="0" err="1" smtClean="0">
                <a:solidFill>
                  <a:srgbClr val="0070C0"/>
                </a:solidFill>
              </a:rPr>
              <a:t>sd</a:t>
            </a:r>
            <a:r>
              <a:rPr lang="en-US" sz="2100" dirty="0" smtClean="0">
                <a:solidFill>
                  <a:srgbClr val="0070C0"/>
                </a:solidFill>
              </a:rPr>
              <a:t>(x)) </a:t>
            </a:r>
            <a:endParaRPr lang="en-US" sz="2100" dirty="0">
              <a:solidFill>
                <a:srgbClr val="0070C0"/>
              </a:solidFill>
            </a:endParaRPr>
          </a:p>
          <a:p>
            <a:pPr lvl="1"/>
            <a:r>
              <a:rPr lang="en-US" sz="2100" dirty="0" err="1" smtClean="0">
                <a:solidFill>
                  <a:srgbClr val="0070C0"/>
                </a:solidFill>
              </a:rPr>
              <a:t>yfit</a:t>
            </a:r>
            <a:r>
              <a:rPr lang="en-US" sz="2100" dirty="0" smtClean="0">
                <a:solidFill>
                  <a:srgbClr val="0070C0"/>
                </a:solidFill>
              </a:rPr>
              <a:t> &lt;- </a:t>
            </a:r>
            <a:r>
              <a:rPr lang="en-US" sz="2100" dirty="0" err="1" smtClean="0">
                <a:solidFill>
                  <a:srgbClr val="0070C0"/>
                </a:solidFill>
              </a:rPr>
              <a:t>yfit</a:t>
            </a:r>
            <a:r>
              <a:rPr lang="en-US" sz="2100" dirty="0" smtClean="0">
                <a:solidFill>
                  <a:srgbClr val="0070C0"/>
                </a:solidFill>
              </a:rPr>
              <a:t>*diff(</a:t>
            </a:r>
            <a:r>
              <a:rPr lang="en-US" sz="2100" dirty="0" err="1" smtClean="0">
                <a:solidFill>
                  <a:srgbClr val="0070C0"/>
                </a:solidFill>
              </a:rPr>
              <a:t>h$mids</a:t>
            </a:r>
            <a:r>
              <a:rPr lang="en-US" sz="2100" dirty="0" smtClean="0">
                <a:solidFill>
                  <a:srgbClr val="0070C0"/>
                </a:solidFill>
              </a:rPr>
              <a:t>[1:2])*length(x) </a:t>
            </a:r>
            <a:endParaRPr lang="en-US" sz="2100" dirty="0">
              <a:solidFill>
                <a:srgbClr val="0070C0"/>
              </a:solidFill>
            </a:endParaRPr>
          </a:p>
          <a:p>
            <a:pPr lvl="1"/>
            <a:r>
              <a:rPr lang="en-US" sz="2100" dirty="0" smtClean="0">
                <a:solidFill>
                  <a:srgbClr val="0070C0"/>
                </a:solidFill>
              </a:rPr>
              <a:t>lines(</a:t>
            </a:r>
            <a:r>
              <a:rPr lang="en-US" sz="2100" dirty="0" err="1" smtClean="0">
                <a:solidFill>
                  <a:srgbClr val="0070C0"/>
                </a:solidFill>
              </a:rPr>
              <a:t>xfit</a:t>
            </a:r>
            <a:r>
              <a:rPr lang="en-US" sz="2100" dirty="0" smtClean="0">
                <a:solidFill>
                  <a:srgbClr val="0070C0"/>
                </a:solidFill>
              </a:rPr>
              <a:t>, </a:t>
            </a:r>
            <a:r>
              <a:rPr lang="en-US" sz="2100" dirty="0" err="1" smtClean="0">
                <a:solidFill>
                  <a:srgbClr val="0070C0"/>
                </a:solidFill>
              </a:rPr>
              <a:t>yfit</a:t>
            </a:r>
            <a:r>
              <a:rPr lang="en-US" sz="2100" dirty="0" smtClean="0">
                <a:solidFill>
                  <a:srgbClr val="0070C0"/>
                </a:solidFill>
              </a:rPr>
              <a:t>, col="blue", </a:t>
            </a:r>
            <a:r>
              <a:rPr lang="en-US" sz="2100" dirty="0" err="1" smtClean="0">
                <a:solidFill>
                  <a:srgbClr val="0070C0"/>
                </a:solidFill>
              </a:rPr>
              <a:t>lwd</a:t>
            </a:r>
            <a:r>
              <a:rPr lang="en-US" sz="2100" dirty="0" smtClean="0">
                <a:solidFill>
                  <a:srgbClr val="0070C0"/>
                </a:solidFill>
              </a:rPr>
              <a:t>=2) </a:t>
            </a:r>
            <a:endParaRPr lang="en-US" sz="2100" dirty="0">
              <a:solidFill>
                <a:srgbClr val="0070C0"/>
              </a:solidFill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2600" y="3581400"/>
            <a:ext cx="3200400" cy="320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75253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Adding Elements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Titles</a:t>
            </a:r>
          </a:p>
          <a:p>
            <a:pPr lvl="1"/>
            <a:r>
              <a:rPr lang="en-US" dirty="0">
                <a:solidFill>
                  <a:srgbClr val="0070C0"/>
                </a:solidFill>
              </a:rPr>
              <a:t>t</a:t>
            </a:r>
            <a:r>
              <a:rPr lang="en-US" dirty="0" smtClean="0">
                <a:solidFill>
                  <a:srgbClr val="0070C0"/>
                </a:solidFill>
              </a:rPr>
              <a:t>itle(main=“main” , sub = “sub”, </a:t>
            </a:r>
            <a:r>
              <a:rPr lang="en-US" dirty="0" err="1" smtClean="0">
                <a:solidFill>
                  <a:srgbClr val="0070C0"/>
                </a:solidFill>
              </a:rPr>
              <a:t>xlab</a:t>
            </a:r>
            <a:r>
              <a:rPr lang="en-US" dirty="0" smtClean="0">
                <a:solidFill>
                  <a:srgbClr val="0070C0"/>
                </a:solidFill>
              </a:rPr>
              <a:t>=“</a:t>
            </a:r>
            <a:r>
              <a:rPr lang="en-US" dirty="0" err="1" smtClean="0">
                <a:solidFill>
                  <a:srgbClr val="0070C0"/>
                </a:solidFill>
              </a:rPr>
              <a:t>xlab</a:t>
            </a:r>
            <a:r>
              <a:rPr lang="en-US" dirty="0" smtClean="0">
                <a:solidFill>
                  <a:srgbClr val="0070C0"/>
                </a:solidFill>
              </a:rPr>
              <a:t>”, </a:t>
            </a:r>
            <a:r>
              <a:rPr lang="en-US" dirty="0" err="1" smtClean="0">
                <a:solidFill>
                  <a:srgbClr val="0070C0"/>
                </a:solidFill>
              </a:rPr>
              <a:t>ylab</a:t>
            </a:r>
            <a:r>
              <a:rPr lang="en-US" dirty="0" smtClean="0">
                <a:solidFill>
                  <a:srgbClr val="0070C0"/>
                </a:solidFill>
              </a:rPr>
              <a:t>=“</a:t>
            </a:r>
            <a:r>
              <a:rPr lang="en-US" dirty="0" err="1" smtClean="0">
                <a:solidFill>
                  <a:srgbClr val="0070C0"/>
                </a:solidFill>
              </a:rPr>
              <a:t>ylab</a:t>
            </a:r>
            <a:r>
              <a:rPr lang="en-US" dirty="0" smtClean="0">
                <a:solidFill>
                  <a:srgbClr val="0070C0"/>
                </a:solidFill>
              </a:rPr>
              <a:t>”)</a:t>
            </a:r>
          </a:p>
          <a:p>
            <a:pPr lvl="1"/>
            <a:endParaRPr lang="en-US" dirty="0" smtClean="0">
              <a:solidFill>
                <a:srgbClr val="0070C0"/>
              </a:solidFill>
            </a:endParaRPr>
          </a:p>
          <a:p>
            <a:r>
              <a:rPr lang="en-US" dirty="0"/>
              <a:t>Mathematical Symbols</a:t>
            </a:r>
          </a:p>
          <a:p>
            <a:pPr lvl="1"/>
            <a:r>
              <a:rPr lang="en-US" dirty="0">
                <a:solidFill>
                  <a:srgbClr val="0070C0"/>
                </a:solidFill>
              </a:rPr>
              <a:t>plot(x, y)</a:t>
            </a:r>
          </a:p>
          <a:p>
            <a:pPr lvl="1"/>
            <a:r>
              <a:rPr lang="en-US" dirty="0" err="1">
                <a:solidFill>
                  <a:srgbClr val="0070C0"/>
                </a:solidFill>
              </a:rPr>
              <a:t>e</a:t>
            </a:r>
            <a:r>
              <a:rPr lang="en-US" dirty="0" err="1" smtClean="0">
                <a:solidFill>
                  <a:srgbClr val="0070C0"/>
                </a:solidFill>
              </a:rPr>
              <a:t>xpr</a:t>
            </a:r>
            <a:r>
              <a:rPr lang="en-US" dirty="0" smtClean="0">
                <a:solidFill>
                  <a:srgbClr val="0070C0"/>
                </a:solidFill>
              </a:rPr>
              <a:t> = </a:t>
            </a:r>
            <a:r>
              <a:rPr lang="en-US" dirty="0" smtClean="0">
                <a:solidFill>
                  <a:srgbClr val="0070C0"/>
                </a:solidFill>
              </a:rPr>
              <a:t>expression(paste(</a:t>
            </a:r>
            <a:r>
              <a:rPr lang="en-US" dirty="0" err="1" smtClean="0">
                <a:solidFill>
                  <a:srgbClr val="0070C0"/>
                </a:solidFill>
              </a:rPr>
              <a:t>mathexpression</a:t>
            </a:r>
            <a:r>
              <a:rPr lang="en-US" dirty="0" smtClean="0">
                <a:solidFill>
                  <a:srgbClr val="0070C0"/>
                </a:solidFill>
              </a:rPr>
              <a:t>)))</a:t>
            </a:r>
            <a:endParaRPr lang="en-US" dirty="0" smtClean="0">
              <a:solidFill>
                <a:srgbClr val="0070C0"/>
              </a:solidFill>
            </a:endParaRPr>
          </a:p>
          <a:p>
            <a:pPr lvl="1"/>
            <a:r>
              <a:rPr lang="en-US" dirty="0">
                <a:solidFill>
                  <a:srgbClr val="0070C0"/>
                </a:solidFill>
              </a:rPr>
              <a:t>t</a:t>
            </a:r>
            <a:r>
              <a:rPr lang="en-US" dirty="0" smtClean="0">
                <a:solidFill>
                  <a:srgbClr val="0070C0"/>
                </a:solidFill>
              </a:rPr>
              <a:t>itle(</a:t>
            </a:r>
            <a:r>
              <a:rPr lang="en-US" dirty="0" err="1" smtClean="0">
                <a:solidFill>
                  <a:srgbClr val="0070C0"/>
                </a:solidFill>
              </a:rPr>
              <a:t>xlab</a:t>
            </a:r>
            <a:r>
              <a:rPr lang="en-US" dirty="0" smtClean="0">
                <a:solidFill>
                  <a:srgbClr val="0070C0"/>
                </a:solidFill>
              </a:rPr>
              <a:t>=c(</a:t>
            </a:r>
            <a:r>
              <a:rPr lang="en-US" dirty="0" err="1" smtClean="0">
                <a:solidFill>
                  <a:srgbClr val="0070C0"/>
                </a:solidFill>
              </a:rPr>
              <a:t>expr</a:t>
            </a:r>
            <a:r>
              <a:rPr lang="en-US" dirty="0" smtClean="0">
                <a:solidFill>
                  <a:srgbClr val="0070C0"/>
                </a:solidFill>
              </a:rPr>
              <a:t>))</a:t>
            </a:r>
          </a:p>
          <a:p>
            <a:pPr lvl="1"/>
            <a:endParaRPr lang="en-US" dirty="0"/>
          </a:p>
          <a:p>
            <a:r>
              <a:rPr lang="en-US" dirty="0"/>
              <a:t>Arrows and Shapes</a:t>
            </a:r>
          </a:p>
          <a:p>
            <a:pPr lvl="1"/>
            <a:r>
              <a:rPr lang="en-US" dirty="0">
                <a:solidFill>
                  <a:srgbClr val="0070C0"/>
                </a:solidFill>
              </a:rPr>
              <a:t>arrows(x, y)</a:t>
            </a:r>
          </a:p>
          <a:p>
            <a:pPr lvl="1"/>
            <a:r>
              <a:rPr lang="en-US" dirty="0" err="1">
                <a:solidFill>
                  <a:srgbClr val="0070C0"/>
                </a:solidFill>
              </a:rPr>
              <a:t>rect</a:t>
            </a:r>
            <a:r>
              <a:rPr lang="en-US" dirty="0">
                <a:solidFill>
                  <a:srgbClr val="0070C0"/>
                </a:solidFill>
              </a:rPr>
              <a:t>(</a:t>
            </a:r>
            <a:r>
              <a:rPr lang="en-US" dirty="0" err="1">
                <a:solidFill>
                  <a:srgbClr val="0070C0"/>
                </a:solidFill>
              </a:rPr>
              <a:t>xleft</a:t>
            </a:r>
            <a:r>
              <a:rPr lang="en-US" dirty="0">
                <a:solidFill>
                  <a:srgbClr val="0070C0"/>
                </a:solidFill>
              </a:rPr>
              <a:t>, </a:t>
            </a:r>
            <a:r>
              <a:rPr lang="en-US" dirty="0" err="1">
                <a:solidFill>
                  <a:srgbClr val="0070C0"/>
                </a:solidFill>
              </a:rPr>
              <a:t>ybottom</a:t>
            </a:r>
            <a:r>
              <a:rPr lang="en-US" dirty="0">
                <a:solidFill>
                  <a:srgbClr val="0070C0"/>
                </a:solidFill>
              </a:rPr>
              <a:t>, </a:t>
            </a:r>
            <a:r>
              <a:rPr lang="en-US" dirty="0" err="1">
                <a:solidFill>
                  <a:srgbClr val="0070C0"/>
                </a:solidFill>
              </a:rPr>
              <a:t>xright</a:t>
            </a:r>
            <a:r>
              <a:rPr lang="en-US" dirty="0">
                <a:solidFill>
                  <a:srgbClr val="0070C0"/>
                </a:solidFill>
              </a:rPr>
              <a:t>, </a:t>
            </a:r>
            <a:r>
              <a:rPr lang="en-US" dirty="0" err="1">
                <a:solidFill>
                  <a:srgbClr val="0070C0"/>
                </a:solidFill>
              </a:rPr>
              <a:t>ytop</a:t>
            </a:r>
            <a:r>
              <a:rPr lang="en-US" dirty="0">
                <a:solidFill>
                  <a:srgbClr val="0070C0"/>
                </a:solidFill>
              </a:rPr>
              <a:t>)</a:t>
            </a:r>
          </a:p>
          <a:p>
            <a:pPr lvl="1"/>
            <a:r>
              <a:rPr lang="en-US" dirty="0">
                <a:solidFill>
                  <a:srgbClr val="0070C0"/>
                </a:solidFill>
              </a:rPr>
              <a:t>polygon(x, y)</a:t>
            </a:r>
          </a:p>
          <a:p>
            <a:pPr lvl="1"/>
            <a:endParaRPr lang="en-US" dirty="0"/>
          </a:p>
          <a:p>
            <a:pPr lvl="1"/>
            <a:r>
              <a:rPr lang="en-US" dirty="0">
                <a:solidFill>
                  <a:srgbClr val="0070C0"/>
                </a:solidFill>
              </a:rPr>
              <a:t>library(</a:t>
            </a:r>
            <a:r>
              <a:rPr lang="en-US" dirty="0" err="1">
                <a:solidFill>
                  <a:srgbClr val="0070C0"/>
                </a:solidFill>
              </a:rPr>
              <a:t>plotrix</a:t>
            </a:r>
            <a:r>
              <a:rPr lang="en-US" dirty="0">
                <a:solidFill>
                  <a:srgbClr val="0070C0"/>
                </a:solidFill>
              </a:rPr>
              <a:t>)</a:t>
            </a:r>
          </a:p>
          <a:p>
            <a:pPr lvl="1"/>
            <a:r>
              <a:rPr lang="en-US" dirty="0" err="1">
                <a:solidFill>
                  <a:srgbClr val="0070C0"/>
                </a:solidFill>
              </a:rPr>
              <a:t>draw.circle</a:t>
            </a:r>
            <a:r>
              <a:rPr lang="en-US" dirty="0">
                <a:solidFill>
                  <a:srgbClr val="0070C0"/>
                </a:solidFill>
              </a:rPr>
              <a:t>(x, y, </a:t>
            </a:r>
            <a:r>
              <a:rPr lang="en-US" dirty="0" smtClean="0">
                <a:solidFill>
                  <a:srgbClr val="0070C0"/>
                </a:solidFill>
              </a:rPr>
              <a:t> r</a:t>
            </a:r>
            <a:r>
              <a:rPr lang="en-US" dirty="0">
                <a:solidFill>
                  <a:srgbClr val="0070C0"/>
                </a:solidFill>
              </a:rPr>
              <a:t>)</a:t>
            </a:r>
          </a:p>
          <a:p>
            <a:pPr lvl="1"/>
            <a:endParaRPr lang="en-US" dirty="0" smtClean="0">
              <a:solidFill>
                <a:srgbClr val="0070C0"/>
              </a:solidFill>
            </a:endParaRPr>
          </a:p>
          <a:p>
            <a:pPr lvl="3"/>
            <a:endParaRPr lang="en-US" dirty="0" smtClean="0"/>
          </a:p>
          <a:p>
            <a:pPr lvl="3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412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Adding Elements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Legend</a:t>
            </a:r>
          </a:p>
          <a:p>
            <a:pPr lvl="1"/>
            <a:r>
              <a:rPr lang="en-US" dirty="0">
                <a:solidFill>
                  <a:srgbClr val="0070C0"/>
                </a:solidFill>
              </a:rPr>
              <a:t>p</a:t>
            </a:r>
            <a:r>
              <a:rPr lang="en-US" dirty="0" smtClean="0">
                <a:solidFill>
                  <a:srgbClr val="0070C0"/>
                </a:solidFill>
              </a:rPr>
              <a:t>lot(x, y)</a:t>
            </a:r>
          </a:p>
          <a:p>
            <a:pPr lvl="1"/>
            <a:r>
              <a:rPr lang="en-US" dirty="0">
                <a:solidFill>
                  <a:srgbClr val="0070C0"/>
                </a:solidFill>
              </a:rPr>
              <a:t>l</a:t>
            </a:r>
            <a:r>
              <a:rPr lang="en-US" dirty="0" smtClean="0">
                <a:solidFill>
                  <a:srgbClr val="0070C0"/>
                </a:solidFill>
              </a:rPr>
              <a:t>egend(</a:t>
            </a:r>
            <a:r>
              <a:rPr lang="en-US" dirty="0" err="1" smtClean="0">
                <a:solidFill>
                  <a:srgbClr val="0070C0"/>
                </a:solidFill>
              </a:rPr>
              <a:t>xval</a:t>
            </a:r>
            <a:r>
              <a:rPr lang="en-US" dirty="0" smtClean="0">
                <a:solidFill>
                  <a:srgbClr val="0070C0"/>
                </a:solidFill>
              </a:rPr>
              <a:t>, </a:t>
            </a:r>
            <a:r>
              <a:rPr lang="en-US" dirty="0" err="1" smtClean="0">
                <a:solidFill>
                  <a:srgbClr val="0070C0"/>
                </a:solidFill>
              </a:rPr>
              <a:t>yval</a:t>
            </a:r>
            <a:r>
              <a:rPr lang="en-US" dirty="0" smtClean="0">
                <a:solidFill>
                  <a:srgbClr val="0070C0"/>
                </a:solidFill>
              </a:rPr>
              <a:t>, legend = c(“Grp1”, “Grp2”),  </a:t>
            </a:r>
            <a:r>
              <a:rPr lang="en-US" dirty="0" err="1" smtClean="0">
                <a:solidFill>
                  <a:srgbClr val="0070C0"/>
                </a:solidFill>
              </a:rPr>
              <a:t>lty</a:t>
            </a:r>
            <a:r>
              <a:rPr lang="en-US" dirty="0" smtClean="0">
                <a:solidFill>
                  <a:srgbClr val="0070C0"/>
                </a:solidFill>
              </a:rPr>
              <a:t>=1:2, </a:t>
            </a:r>
            <a:r>
              <a:rPr lang="en-US" dirty="0" smtClean="0">
                <a:solidFill>
                  <a:srgbClr val="0070C0"/>
                </a:solidFill>
              </a:rPr>
              <a:t>col=3:4, </a:t>
            </a:r>
            <a:r>
              <a:rPr lang="en-US" dirty="0" err="1" smtClean="0">
                <a:solidFill>
                  <a:srgbClr val="0070C0"/>
                </a:solidFill>
              </a:rPr>
              <a:t>bty</a:t>
            </a:r>
            <a:r>
              <a:rPr lang="en-US" dirty="0" smtClean="0">
                <a:solidFill>
                  <a:srgbClr val="0070C0"/>
                </a:solidFill>
              </a:rPr>
              <a:t>=“box type”)</a:t>
            </a:r>
            <a:endParaRPr lang="en-US" dirty="0" smtClean="0">
              <a:solidFill>
                <a:srgbClr val="0070C0"/>
              </a:solidFill>
            </a:endParaRPr>
          </a:p>
          <a:p>
            <a:pPr lvl="1"/>
            <a:endParaRPr lang="en-US" dirty="0"/>
          </a:p>
          <a:p>
            <a:pPr lvl="1"/>
            <a:r>
              <a:rPr lang="en-US" dirty="0" smtClean="0"/>
              <a:t>Add a legend at the location </a:t>
            </a:r>
            <a:r>
              <a:rPr lang="en-US" dirty="0" smtClean="0"/>
              <a:t>at (</a:t>
            </a:r>
            <a:r>
              <a:rPr lang="en-US" dirty="0" err="1" smtClean="0"/>
              <a:t>xval</a:t>
            </a:r>
            <a:r>
              <a:rPr lang="en-US" dirty="0" smtClean="0"/>
              <a:t>, </a:t>
            </a:r>
            <a:r>
              <a:rPr lang="en-US" dirty="0" err="1" smtClean="0"/>
              <a:t>yval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A vector of legend labels, line types, </a:t>
            </a:r>
            <a:endParaRPr lang="en-US" dirty="0" smtClean="0"/>
          </a:p>
          <a:p>
            <a:pPr marL="274320" lvl="1" indent="0">
              <a:buNone/>
            </a:pPr>
            <a:r>
              <a:rPr lang="en-US" dirty="0" smtClean="0"/>
              <a:t>and </a:t>
            </a:r>
            <a:r>
              <a:rPr lang="en-US" dirty="0" smtClean="0"/>
              <a:t>colors can be specified </a:t>
            </a:r>
            <a:endParaRPr lang="en-US" dirty="0" smtClean="0"/>
          </a:p>
          <a:p>
            <a:pPr marL="274320" lvl="1" indent="0">
              <a:buNone/>
            </a:pPr>
            <a:r>
              <a:rPr lang="en-US" dirty="0" smtClean="0"/>
              <a:t>using </a:t>
            </a:r>
            <a:r>
              <a:rPr lang="en-US" b="1" dirty="0" smtClean="0"/>
              <a:t>legend</a:t>
            </a:r>
            <a:r>
              <a:rPr lang="en-US" dirty="0" smtClean="0"/>
              <a:t>, </a:t>
            </a:r>
            <a:r>
              <a:rPr lang="en-US" b="1" dirty="0" err="1" smtClean="0"/>
              <a:t>lty</a:t>
            </a:r>
            <a:r>
              <a:rPr lang="en-US" dirty="0" smtClean="0"/>
              <a:t> and </a:t>
            </a:r>
            <a:r>
              <a:rPr lang="en-US" b="1" dirty="0" smtClean="0"/>
              <a:t>col</a:t>
            </a:r>
            <a:r>
              <a:rPr lang="en-US" dirty="0" smtClean="0"/>
              <a:t> options</a:t>
            </a:r>
            <a:r>
              <a:rPr lang="en-US" dirty="0" smtClean="0"/>
              <a:t>.</a:t>
            </a:r>
            <a:endParaRPr lang="en-US" dirty="0"/>
          </a:p>
          <a:p>
            <a:pPr lvl="1"/>
            <a:r>
              <a:rPr lang="en-US" dirty="0" err="1" smtClean="0"/>
              <a:t>bty</a:t>
            </a:r>
            <a:r>
              <a:rPr lang="en-US" dirty="0" smtClean="0"/>
              <a:t> =“o” or “n”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1200" y="3311236"/>
            <a:ext cx="3124200" cy="312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99824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Options and Parameters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Graph Size</a:t>
            </a:r>
          </a:p>
          <a:p>
            <a:pPr lvl="1"/>
            <a:r>
              <a:rPr lang="en-US" dirty="0" err="1">
                <a:solidFill>
                  <a:srgbClr val="00B050"/>
                </a:solidFill>
              </a:rPr>
              <a:t>p</a:t>
            </a:r>
            <a:r>
              <a:rPr lang="en-US" dirty="0" err="1" smtClean="0">
                <a:solidFill>
                  <a:srgbClr val="00B050"/>
                </a:solidFill>
              </a:rPr>
              <a:t>df</a:t>
            </a:r>
            <a:r>
              <a:rPr lang="en-US" dirty="0" smtClean="0">
                <a:solidFill>
                  <a:srgbClr val="00B050"/>
                </a:solidFill>
              </a:rPr>
              <a:t>(“filename.pdf”, width = </a:t>
            </a:r>
            <a:r>
              <a:rPr lang="en-US" dirty="0" err="1" smtClean="0">
                <a:solidFill>
                  <a:srgbClr val="00B050"/>
                </a:solidFill>
              </a:rPr>
              <a:t>Xin</a:t>
            </a:r>
            <a:r>
              <a:rPr lang="en-US" dirty="0" smtClean="0">
                <a:solidFill>
                  <a:srgbClr val="00B050"/>
                </a:solidFill>
              </a:rPr>
              <a:t>, height = Yin)</a:t>
            </a:r>
          </a:p>
          <a:p>
            <a:r>
              <a:rPr lang="en-US" dirty="0" smtClean="0"/>
              <a:t>Point and text size</a:t>
            </a:r>
          </a:p>
          <a:p>
            <a:pPr lvl="1"/>
            <a:r>
              <a:rPr lang="en-US" dirty="0"/>
              <a:t>p</a:t>
            </a:r>
            <a:r>
              <a:rPr lang="en-US" dirty="0" smtClean="0"/>
              <a:t>lot(x, y, </a:t>
            </a:r>
            <a:r>
              <a:rPr lang="en-US" dirty="0" err="1" smtClean="0">
                <a:solidFill>
                  <a:srgbClr val="00B050"/>
                </a:solidFill>
              </a:rPr>
              <a:t>cex</a:t>
            </a:r>
            <a:r>
              <a:rPr lang="en-US" dirty="0" smtClean="0">
                <a:solidFill>
                  <a:srgbClr val="00B050"/>
                </a:solidFill>
              </a:rPr>
              <a:t> = </a:t>
            </a:r>
            <a:r>
              <a:rPr lang="en-US" dirty="0" err="1" smtClean="0">
                <a:solidFill>
                  <a:srgbClr val="00B050"/>
                </a:solidFill>
              </a:rPr>
              <a:t>cexval</a:t>
            </a:r>
            <a:r>
              <a:rPr lang="en-US" dirty="0" smtClean="0"/>
              <a:t>)</a:t>
            </a:r>
          </a:p>
          <a:p>
            <a:pPr lvl="1"/>
            <a:r>
              <a:rPr lang="en-US" dirty="0" err="1">
                <a:solidFill>
                  <a:srgbClr val="00B050"/>
                </a:solidFill>
              </a:rPr>
              <a:t>cex</a:t>
            </a:r>
            <a:r>
              <a:rPr lang="en-US" dirty="0">
                <a:solidFill>
                  <a:srgbClr val="00B050"/>
                </a:solidFill>
              </a:rPr>
              <a:t> </a:t>
            </a:r>
            <a:r>
              <a:rPr lang="en-US" dirty="0"/>
              <a:t>	number indicating the amount by which plotting text and symbols should be scaled relative to the default. 1=default, 1.5 is 50% larger, 0.5 is 50% smaller, etc.</a:t>
            </a:r>
          </a:p>
          <a:p>
            <a:pPr lvl="1"/>
            <a:r>
              <a:rPr lang="en-US" dirty="0" err="1">
                <a:solidFill>
                  <a:srgbClr val="00B050"/>
                </a:solidFill>
              </a:rPr>
              <a:t>cex.axis</a:t>
            </a:r>
            <a:r>
              <a:rPr lang="en-US" dirty="0">
                <a:solidFill>
                  <a:srgbClr val="00B050"/>
                </a:solidFill>
              </a:rPr>
              <a:t> </a:t>
            </a:r>
            <a:r>
              <a:rPr lang="en-US" dirty="0"/>
              <a:t>	magnification of axis annotation relative to </a:t>
            </a:r>
            <a:r>
              <a:rPr lang="en-US" dirty="0" err="1"/>
              <a:t>cex</a:t>
            </a:r>
            <a:endParaRPr lang="en-US" dirty="0"/>
          </a:p>
          <a:p>
            <a:pPr lvl="1"/>
            <a:r>
              <a:rPr lang="en-US" dirty="0" err="1">
                <a:solidFill>
                  <a:srgbClr val="00B050"/>
                </a:solidFill>
              </a:rPr>
              <a:t>cex.lab</a:t>
            </a:r>
            <a:r>
              <a:rPr lang="en-US" dirty="0">
                <a:solidFill>
                  <a:srgbClr val="00B050"/>
                </a:solidFill>
              </a:rPr>
              <a:t> </a:t>
            </a:r>
            <a:r>
              <a:rPr lang="en-US" dirty="0"/>
              <a:t>	magnification of x and y labels relative to </a:t>
            </a:r>
            <a:r>
              <a:rPr lang="en-US" dirty="0" err="1"/>
              <a:t>cex</a:t>
            </a:r>
            <a:endParaRPr lang="en-US" dirty="0"/>
          </a:p>
          <a:p>
            <a:pPr lvl="1"/>
            <a:r>
              <a:rPr lang="en-US" dirty="0" err="1">
                <a:solidFill>
                  <a:srgbClr val="00B050"/>
                </a:solidFill>
              </a:rPr>
              <a:t>cex.main</a:t>
            </a:r>
            <a:r>
              <a:rPr lang="en-US" dirty="0"/>
              <a:t> 	magnification of titles relative to </a:t>
            </a:r>
            <a:r>
              <a:rPr lang="en-US" dirty="0" err="1"/>
              <a:t>cex</a:t>
            </a:r>
            <a:endParaRPr lang="en-US" dirty="0"/>
          </a:p>
          <a:p>
            <a:pPr lvl="1"/>
            <a:r>
              <a:rPr lang="en-US" dirty="0" err="1">
                <a:solidFill>
                  <a:srgbClr val="00B050"/>
                </a:solidFill>
              </a:rPr>
              <a:t>cex.sub</a:t>
            </a:r>
            <a:r>
              <a:rPr lang="en-US" dirty="0">
                <a:solidFill>
                  <a:srgbClr val="00B050"/>
                </a:solidFill>
              </a:rPr>
              <a:t> </a:t>
            </a:r>
            <a:r>
              <a:rPr lang="en-US" dirty="0"/>
              <a:t>	magnification of subtitles relative to </a:t>
            </a:r>
            <a:r>
              <a:rPr lang="en-US" dirty="0" err="1" smtClean="0"/>
              <a:t>cex</a:t>
            </a:r>
            <a:endParaRPr lang="en-US" dirty="0" smtClean="0"/>
          </a:p>
          <a:p>
            <a:r>
              <a:rPr lang="en-US" dirty="0" smtClean="0"/>
              <a:t>Box around plots</a:t>
            </a:r>
          </a:p>
          <a:p>
            <a:pPr lvl="1"/>
            <a:r>
              <a:rPr lang="en-US" dirty="0"/>
              <a:t>p</a:t>
            </a:r>
            <a:r>
              <a:rPr lang="en-US" dirty="0" smtClean="0"/>
              <a:t>lot(x, y, </a:t>
            </a:r>
            <a:r>
              <a:rPr lang="en-US" dirty="0" err="1" smtClean="0">
                <a:solidFill>
                  <a:srgbClr val="00B050"/>
                </a:solidFill>
              </a:rPr>
              <a:t>bty</a:t>
            </a:r>
            <a:r>
              <a:rPr lang="en-US" dirty="0" smtClean="0">
                <a:solidFill>
                  <a:srgbClr val="00B050"/>
                </a:solidFill>
              </a:rPr>
              <a:t> = </a:t>
            </a:r>
            <a:r>
              <a:rPr lang="en-US" dirty="0" err="1" smtClean="0">
                <a:solidFill>
                  <a:srgbClr val="00B050"/>
                </a:solidFill>
              </a:rPr>
              <a:t>btyval</a:t>
            </a:r>
            <a:r>
              <a:rPr lang="en-US" dirty="0" smtClean="0"/>
              <a:t>)</a:t>
            </a:r>
          </a:p>
          <a:p>
            <a:pPr marL="0" indent="0">
              <a:buNone/>
            </a:pPr>
            <a:endParaRPr lang="en-US" dirty="0">
              <a:solidFill>
                <a:srgbClr val="00B050"/>
              </a:solidFill>
            </a:endParaRPr>
          </a:p>
          <a:p>
            <a:pPr marL="274320" lvl="1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905006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Options and Parameters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Size of margins</a:t>
            </a:r>
          </a:p>
          <a:p>
            <a:pPr lvl="1"/>
            <a:r>
              <a:rPr lang="en-US" dirty="0">
                <a:solidFill>
                  <a:srgbClr val="00B050"/>
                </a:solidFill>
              </a:rPr>
              <a:t>par(mar=c(bot, left, top, right</a:t>
            </a:r>
            <a:r>
              <a:rPr lang="en-US" dirty="0" smtClean="0">
                <a:solidFill>
                  <a:srgbClr val="00B050"/>
                </a:solidFill>
              </a:rPr>
              <a:t>))</a:t>
            </a:r>
            <a:endParaRPr lang="en-US" dirty="0"/>
          </a:p>
          <a:p>
            <a:r>
              <a:rPr lang="en-US" dirty="0"/>
              <a:t>Save graphical </a:t>
            </a:r>
            <a:r>
              <a:rPr lang="en-US" dirty="0" smtClean="0"/>
              <a:t>settings</a:t>
            </a:r>
          </a:p>
          <a:p>
            <a:pPr lvl="1"/>
            <a:r>
              <a:rPr lang="en-US" dirty="0">
                <a:solidFill>
                  <a:srgbClr val="00B050"/>
                </a:solidFill>
              </a:rPr>
              <a:t>p</a:t>
            </a:r>
            <a:r>
              <a:rPr lang="en-US" dirty="0" smtClean="0">
                <a:solidFill>
                  <a:srgbClr val="00B050"/>
                </a:solidFill>
              </a:rPr>
              <a:t>ar() </a:t>
            </a:r>
            <a:r>
              <a:rPr lang="en-US" dirty="0" smtClean="0"/>
              <a:t>#view currents settings</a:t>
            </a:r>
            <a:endParaRPr lang="en-US" dirty="0"/>
          </a:p>
          <a:p>
            <a:pPr lvl="1"/>
            <a:r>
              <a:rPr lang="en-US" dirty="0" err="1">
                <a:solidFill>
                  <a:srgbClr val="00B050"/>
                </a:solidFill>
              </a:rPr>
              <a:t>opar</a:t>
            </a:r>
            <a:r>
              <a:rPr lang="en-US" dirty="0"/>
              <a:t> </a:t>
            </a:r>
            <a:r>
              <a:rPr lang="en-US" dirty="0">
                <a:solidFill>
                  <a:srgbClr val="00B050"/>
                </a:solidFill>
              </a:rPr>
              <a:t>&lt;- par() </a:t>
            </a:r>
            <a:r>
              <a:rPr lang="en-US" dirty="0" smtClean="0"/>
              <a:t>#make a copy of current settings</a:t>
            </a:r>
          </a:p>
          <a:p>
            <a:pPr lvl="1"/>
            <a:r>
              <a:rPr lang="en-US" dirty="0" smtClean="0">
                <a:solidFill>
                  <a:srgbClr val="00B050"/>
                </a:solidFill>
              </a:rPr>
              <a:t>par(</a:t>
            </a:r>
            <a:r>
              <a:rPr lang="en-US" dirty="0" err="1" smtClean="0">
                <a:solidFill>
                  <a:srgbClr val="00B050"/>
                </a:solidFill>
              </a:rPr>
              <a:t>opar</a:t>
            </a:r>
            <a:r>
              <a:rPr lang="en-US" dirty="0" smtClean="0">
                <a:solidFill>
                  <a:srgbClr val="00B050"/>
                </a:solidFill>
              </a:rPr>
              <a:t>)</a:t>
            </a:r>
            <a:r>
              <a:rPr lang="en-US" dirty="0" smtClean="0"/>
              <a:t> </a:t>
            </a:r>
            <a:r>
              <a:rPr lang="en-US" dirty="0"/>
              <a:t>#restore </a:t>
            </a:r>
            <a:r>
              <a:rPr lang="en-US" dirty="0" smtClean="0"/>
              <a:t>original settings</a:t>
            </a:r>
            <a:endParaRPr lang="en-US" dirty="0"/>
          </a:p>
          <a:p>
            <a:r>
              <a:rPr lang="en-US" dirty="0"/>
              <a:t>Multiple plots per page</a:t>
            </a:r>
          </a:p>
          <a:p>
            <a:pPr lvl="1"/>
            <a:r>
              <a:rPr lang="en-US" dirty="0">
                <a:solidFill>
                  <a:srgbClr val="00B050"/>
                </a:solidFill>
              </a:rPr>
              <a:t>par(</a:t>
            </a:r>
            <a:r>
              <a:rPr lang="en-US" dirty="0" err="1">
                <a:solidFill>
                  <a:srgbClr val="00B050"/>
                </a:solidFill>
              </a:rPr>
              <a:t>mfrow</a:t>
            </a:r>
            <a:r>
              <a:rPr lang="en-US" dirty="0">
                <a:solidFill>
                  <a:srgbClr val="00B050"/>
                </a:solidFill>
              </a:rPr>
              <a:t>=c(a, b</a:t>
            </a:r>
            <a:r>
              <a:rPr lang="en-US" dirty="0" smtClean="0">
                <a:solidFill>
                  <a:srgbClr val="00B050"/>
                </a:solidFill>
              </a:rPr>
              <a:t>))</a:t>
            </a:r>
            <a:r>
              <a:rPr lang="en-US" dirty="0" smtClean="0"/>
              <a:t> #a rows and b columns</a:t>
            </a:r>
            <a:endParaRPr lang="en-US" dirty="0"/>
          </a:p>
          <a:p>
            <a:pPr lvl="1"/>
            <a:r>
              <a:rPr lang="en-US" dirty="0">
                <a:solidFill>
                  <a:srgbClr val="00B050"/>
                </a:solidFill>
              </a:rPr>
              <a:t>par(</a:t>
            </a:r>
            <a:r>
              <a:rPr lang="en-US" dirty="0" err="1">
                <a:solidFill>
                  <a:srgbClr val="00B050"/>
                </a:solidFill>
              </a:rPr>
              <a:t>mfcol</a:t>
            </a:r>
            <a:r>
              <a:rPr lang="en-US" dirty="0">
                <a:solidFill>
                  <a:srgbClr val="00B050"/>
                </a:solidFill>
              </a:rPr>
              <a:t>=c(</a:t>
            </a:r>
            <a:r>
              <a:rPr lang="en-US" dirty="0" err="1">
                <a:solidFill>
                  <a:srgbClr val="00B050"/>
                </a:solidFill>
              </a:rPr>
              <a:t>a,b</a:t>
            </a:r>
            <a:r>
              <a:rPr lang="en-US" dirty="0">
                <a:solidFill>
                  <a:srgbClr val="00B050"/>
                </a:solidFill>
              </a:rPr>
              <a:t>))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2317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Options and Parameters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Axis Range and Style</a:t>
            </a:r>
          </a:p>
          <a:p>
            <a:pPr lvl="1"/>
            <a:r>
              <a:rPr lang="en-US" dirty="0">
                <a:solidFill>
                  <a:srgbClr val="00B050"/>
                </a:solidFill>
              </a:rPr>
              <a:t>p</a:t>
            </a:r>
            <a:r>
              <a:rPr lang="en-US" dirty="0" smtClean="0">
                <a:solidFill>
                  <a:srgbClr val="00B050"/>
                </a:solidFill>
              </a:rPr>
              <a:t>lot(x</a:t>
            </a:r>
            <a:r>
              <a:rPr lang="en-US" dirty="0" smtClean="0">
                <a:solidFill>
                  <a:srgbClr val="00B050"/>
                </a:solidFill>
              </a:rPr>
              <a:t>, y, </a:t>
            </a:r>
            <a:r>
              <a:rPr lang="en-US" dirty="0" err="1" smtClean="0">
                <a:solidFill>
                  <a:srgbClr val="00B050"/>
                </a:solidFill>
              </a:rPr>
              <a:t>xlim</a:t>
            </a:r>
            <a:r>
              <a:rPr lang="en-US" dirty="0" smtClean="0">
                <a:solidFill>
                  <a:srgbClr val="00B050"/>
                </a:solidFill>
              </a:rPr>
              <a:t> = c(minx, </a:t>
            </a:r>
            <a:r>
              <a:rPr lang="en-US" dirty="0" err="1" smtClean="0">
                <a:solidFill>
                  <a:srgbClr val="00B050"/>
                </a:solidFill>
              </a:rPr>
              <a:t>maxx</a:t>
            </a:r>
            <a:r>
              <a:rPr lang="en-US" dirty="0" smtClean="0">
                <a:solidFill>
                  <a:srgbClr val="00B050"/>
                </a:solidFill>
              </a:rPr>
              <a:t>), </a:t>
            </a:r>
            <a:r>
              <a:rPr lang="en-US" dirty="0" err="1" smtClean="0">
                <a:solidFill>
                  <a:srgbClr val="00B050"/>
                </a:solidFill>
              </a:rPr>
              <a:t>ylim</a:t>
            </a:r>
            <a:r>
              <a:rPr lang="en-US" dirty="0" smtClean="0">
                <a:solidFill>
                  <a:srgbClr val="00B050"/>
                </a:solidFill>
              </a:rPr>
              <a:t> = c (</a:t>
            </a:r>
            <a:r>
              <a:rPr lang="en-US" dirty="0" err="1" smtClean="0">
                <a:solidFill>
                  <a:srgbClr val="00B050"/>
                </a:solidFill>
              </a:rPr>
              <a:t>miny</a:t>
            </a:r>
            <a:r>
              <a:rPr lang="en-US" dirty="0" smtClean="0">
                <a:solidFill>
                  <a:srgbClr val="00B050"/>
                </a:solidFill>
              </a:rPr>
              <a:t>, </a:t>
            </a:r>
            <a:r>
              <a:rPr lang="en-US" dirty="0" err="1" smtClean="0">
                <a:solidFill>
                  <a:srgbClr val="00B050"/>
                </a:solidFill>
              </a:rPr>
              <a:t>maxy</a:t>
            </a:r>
            <a:r>
              <a:rPr lang="en-US" dirty="0" smtClean="0">
                <a:solidFill>
                  <a:srgbClr val="00B050"/>
                </a:solidFill>
              </a:rPr>
              <a:t>), </a:t>
            </a:r>
            <a:r>
              <a:rPr lang="en-US" dirty="0" err="1" smtClean="0">
                <a:solidFill>
                  <a:srgbClr val="00B050"/>
                </a:solidFill>
              </a:rPr>
              <a:t>xaxs</a:t>
            </a:r>
            <a:r>
              <a:rPr lang="en-US" dirty="0" smtClean="0">
                <a:solidFill>
                  <a:srgbClr val="00B050"/>
                </a:solidFill>
              </a:rPr>
              <a:t>=“</a:t>
            </a:r>
            <a:r>
              <a:rPr lang="en-US" dirty="0" err="1" smtClean="0">
                <a:solidFill>
                  <a:srgbClr val="00B050"/>
                </a:solidFill>
              </a:rPr>
              <a:t>i</a:t>
            </a:r>
            <a:r>
              <a:rPr lang="en-US" dirty="0" smtClean="0">
                <a:solidFill>
                  <a:srgbClr val="00B050"/>
                </a:solidFill>
              </a:rPr>
              <a:t>”, </a:t>
            </a:r>
            <a:r>
              <a:rPr lang="en-US" dirty="0" err="1" smtClean="0">
                <a:solidFill>
                  <a:srgbClr val="00B050"/>
                </a:solidFill>
              </a:rPr>
              <a:t>yaxs</a:t>
            </a:r>
            <a:r>
              <a:rPr lang="en-US" dirty="0" smtClean="0">
                <a:solidFill>
                  <a:srgbClr val="00B050"/>
                </a:solidFill>
              </a:rPr>
              <a:t>=“</a:t>
            </a:r>
            <a:r>
              <a:rPr lang="en-US" dirty="0" err="1" smtClean="0">
                <a:solidFill>
                  <a:srgbClr val="00B050"/>
                </a:solidFill>
              </a:rPr>
              <a:t>i</a:t>
            </a:r>
            <a:r>
              <a:rPr lang="en-US" dirty="0" smtClean="0">
                <a:solidFill>
                  <a:srgbClr val="00B050"/>
                </a:solidFill>
              </a:rPr>
              <a:t>”)</a:t>
            </a:r>
          </a:p>
          <a:p>
            <a:pPr lvl="1"/>
            <a:endParaRPr lang="en-US" dirty="0"/>
          </a:p>
          <a:p>
            <a:pPr lvl="2"/>
            <a:r>
              <a:rPr lang="en-US" dirty="0" smtClean="0"/>
              <a:t>The </a:t>
            </a:r>
            <a:r>
              <a:rPr lang="en-US" dirty="0" err="1"/>
              <a:t>x</a:t>
            </a:r>
            <a:r>
              <a:rPr lang="en-US" dirty="0" err="1" smtClean="0"/>
              <a:t>axs</a:t>
            </a:r>
            <a:r>
              <a:rPr lang="en-US" dirty="0" smtClean="0"/>
              <a:t> and </a:t>
            </a:r>
            <a:r>
              <a:rPr lang="en-US" dirty="0" err="1" smtClean="0"/>
              <a:t>yaxs</a:t>
            </a:r>
            <a:r>
              <a:rPr lang="en-US" dirty="0" smtClean="0"/>
              <a:t> control whether the tick marks extend beyond the limits of the plotted observations (default) or are constrained to be internal (“</a:t>
            </a:r>
            <a:r>
              <a:rPr lang="en-US" dirty="0" err="1" smtClean="0"/>
              <a:t>i</a:t>
            </a:r>
            <a:r>
              <a:rPr lang="en-US" dirty="0" smtClean="0"/>
              <a:t>”)</a:t>
            </a:r>
          </a:p>
          <a:p>
            <a:pPr lvl="2"/>
            <a:r>
              <a:rPr lang="en-US" dirty="0" smtClean="0"/>
              <a:t>See also:</a:t>
            </a:r>
          </a:p>
          <a:p>
            <a:pPr lvl="3"/>
            <a:r>
              <a:rPr lang="en-US" dirty="0">
                <a:solidFill>
                  <a:srgbClr val="00B050"/>
                </a:solidFill>
              </a:rPr>
              <a:t>a</a:t>
            </a:r>
            <a:r>
              <a:rPr lang="en-US" dirty="0" smtClean="0">
                <a:solidFill>
                  <a:srgbClr val="00B050"/>
                </a:solidFill>
              </a:rPr>
              <a:t>xis()</a:t>
            </a:r>
          </a:p>
          <a:p>
            <a:pPr lvl="3"/>
            <a:r>
              <a:rPr lang="en-US" dirty="0" err="1">
                <a:solidFill>
                  <a:srgbClr val="00B050"/>
                </a:solidFill>
              </a:rPr>
              <a:t>m</a:t>
            </a:r>
            <a:r>
              <a:rPr lang="en-US" dirty="0" err="1" smtClean="0">
                <a:solidFill>
                  <a:srgbClr val="00B050"/>
                </a:solidFill>
              </a:rPr>
              <a:t>text</a:t>
            </a:r>
            <a:r>
              <a:rPr lang="en-US" dirty="0" smtClean="0">
                <a:solidFill>
                  <a:srgbClr val="00B050"/>
                </a:solidFill>
              </a:rPr>
              <a:t>()</a:t>
            </a:r>
          </a:p>
          <a:p>
            <a:pPr lvl="3"/>
            <a:endParaRPr lang="en-US" dirty="0">
              <a:solidFill>
                <a:srgbClr val="00B050"/>
              </a:solidFill>
            </a:endParaRPr>
          </a:p>
          <a:p>
            <a:r>
              <a:rPr lang="en-US" dirty="0" smtClean="0"/>
              <a:t>Omit axis</a:t>
            </a:r>
          </a:p>
          <a:p>
            <a:pPr lvl="1"/>
            <a:r>
              <a:rPr lang="en-US" dirty="0">
                <a:solidFill>
                  <a:srgbClr val="00B050"/>
                </a:solidFill>
              </a:rPr>
              <a:t>p</a:t>
            </a:r>
            <a:r>
              <a:rPr lang="en-US" dirty="0" smtClean="0">
                <a:solidFill>
                  <a:srgbClr val="00B050"/>
                </a:solidFill>
              </a:rPr>
              <a:t>lot(x</a:t>
            </a:r>
            <a:r>
              <a:rPr lang="en-US" dirty="0" smtClean="0">
                <a:solidFill>
                  <a:srgbClr val="00B050"/>
                </a:solidFill>
              </a:rPr>
              <a:t>, y, </a:t>
            </a:r>
            <a:r>
              <a:rPr lang="en-US" dirty="0" err="1" smtClean="0">
                <a:solidFill>
                  <a:srgbClr val="00B050"/>
                </a:solidFill>
              </a:rPr>
              <a:t>xaxt</a:t>
            </a:r>
            <a:r>
              <a:rPr lang="en-US" dirty="0" smtClean="0">
                <a:solidFill>
                  <a:srgbClr val="00B050"/>
                </a:solidFill>
              </a:rPr>
              <a:t> = “n”, </a:t>
            </a:r>
            <a:r>
              <a:rPr lang="en-US" dirty="0" err="1" smtClean="0">
                <a:solidFill>
                  <a:srgbClr val="00B050"/>
                </a:solidFill>
              </a:rPr>
              <a:t>yaxy</a:t>
            </a:r>
            <a:r>
              <a:rPr lang="en-US" dirty="0" smtClean="0">
                <a:solidFill>
                  <a:srgbClr val="00B050"/>
                </a:solidFill>
              </a:rPr>
              <a:t>=“n”)</a:t>
            </a:r>
            <a:endParaRPr lang="en-US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0999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Font typeface="Wingdings" pitchFamily="2" charset="2"/>
              <a:buChar char="Ø"/>
            </a:pPr>
            <a:r>
              <a:rPr lang="en-US" dirty="0" smtClean="0"/>
              <a:t>Create </a:t>
            </a:r>
            <a:r>
              <a:rPr lang="en-US" dirty="0"/>
              <a:t>basic graphical displays such as scatter plots, boxplots, histograms, interaction plots and 3-D </a:t>
            </a:r>
            <a:r>
              <a:rPr lang="en-US" dirty="0" smtClean="0"/>
              <a:t>plots</a:t>
            </a:r>
          </a:p>
          <a:p>
            <a:pPr>
              <a:buFont typeface="Wingdings" pitchFamily="2" charset="2"/>
              <a:buChar char="Ø"/>
            </a:pPr>
            <a:endParaRPr lang="en-US" dirty="0"/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Change </a:t>
            </a:r>
            <a:r>
              <a:rPr lang="en-US" dirty="0"/>
              <a:t>plot symbols, add an arbitrary straight line, add  </a:t>
            </a:r>
            <a:r>
              <a:rPr lang="en-US" dirty="0" smtClean="0"/>
              <a:t>points or lines, add an OLS </a:t>
            </a:r>
            <a:r>
              <a:rPr lang="en-US" dirty="0"/>
              <a:t>line fit to points</a:t>
            </a:r>
            <a:r>
              <a:rPr lang="en-US" dirty="0" smtClean="0"/>
              <a:t>, add a normal density curve to a histogram</a:t>
            </a:r>
            <a:endParaRPr lang="en-US" dirty="0" smtClean="0"/>
          </a:p>
          <a:p>
            <a:pPr>
              <a:buFont typeface="Wingdings" pitchFamily="2" charset="2"/>
              <a:buChar char="Ø"/>
            </a:pPr>
            <a:endParaRPr lang="en-US" dirty="0"/>
          </a:p>
          <a:p>
            <a:pPr>
              <a:buFont typeface="Wingdings" pitchFamily="2" charset="2"/>
              <a:buChar char="Ø"/>
            </a:pPr>
            <a:r>
              <a:rPr lang="en-US" dirty="0"/>
              <a:t> </a:t>
            </a:r>
            <a:r>
              <a:rPr lang="en-US" dirty="0" smtClean="0"/>
              <a:t>Add </a:t>
            </a:r>
            <a:r>
              <a:rPr lang="en-US" dirty="0"/>
              <a:t>titles, </a:t>
            </a:r>
            <a:r>
              <a:rPr lang="en-US" dirty="0" smtClean="0"/>
              <a:t>footnotes, </a:t>
            </a:r>
            <a:r>
              <a:rPr lang="en-US" dirty="0"/>
              <a:t>mathematical symbols, arrows and </a:t>
            </a:r>
            <a:r>
              <a:rPr lang="en-US" dirty="0" smtClean="0"/>
              <a:t>shapes</a:t>
            </a:r>
          </a:p>
          <a:p>
            <a:pPr>
              <a:buFont typeface="Wingdings" pitchFamily="2" charset="2"/>
              <a:buChar char="Ø"/>
            </a:pPr>
            <a:endParaRPr lang="en-US" dirty="0"/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Add </a:t>
            </a:r>
            <a:r>
              <a:rPr lang="en-US" dirty="0"/>
              <a:t>a </a:t>
            </a:r>
            <a:r>
              <a:rPr lang="en-US" dirty="0" smtClean="0"/>
              <a:t>legend</a:t>
            </a:r>
            <a:endParaRPr lang="en-US" dirty="0" smtClean="0"/>
          </a:p>
          <a:p>
            <a:pPr>
              <a:buFont typeface="Wingdings" pitchFamily="2" charset="2"/>
              <a:buChar char="Ø"/>
            </a:pPr>
            <a:endParaRPr lang="en-US" dirty="0"/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Change </a:t>
            </a:r>
            <a:r>
              <a:rPr lang="en-US" dirty="0"/>
              <a:t>size of the graph, point, text,  margins, put multiple plots per </a:t>
            </a:r>
            <a:r>
              <a:rPr lang="en-US" dirty="0" smtClean="0"/>
              <a:t>page</a:t>
            </a:r>
          </a:p>
          <a:p>
            <a:pPr>
              <a:buFont typeface="Wingdings" pitchFamily="2" charset="2"/>
              <a:buChar char="Ø"/>
            </a:pPr>
            <a:endParaRPr lang="en-US" dirty="0"/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Changes </a:t>
            </a:r>
            <a:r>
              <a:rPr lang="en-US" dirty="0"/>
              <a:t>axis, line styles, add </a:t>
            </a:r>
            <a:r>
              <a:rPr lang="en-US" dirty="0" smtClean="0"/>
              <a:t>colors</a:t>
            </a:r>
          </a:p>
          <a:p>
            <a:pPr>
              <a:buFont typeface="Wingdings" pitchFamily="2" charset="2"/>
              <a:buChar char="Ø"/>
            </a:pPr>
            <a:endParaRPr lang="en-US" dirty="0"/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Save graphs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6828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Options and Parameters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Axis labels, values, and tick marks</a:t>
            </a:r>
          </a:p>
          <a:p>
            <a:pPr lvl="1"/>
            <a:r>
              <a:rPr lang="en-US" dirty="0">
                <a:solidFill>
                  <a:srgbClr val="00B050"/>
                </a:solidFill>
              </a:rPr>
              <a:t>p</a:t>
            </a:r>
            <a:r>
              <a:rPr lang="en-US" dirty="0" smtClean="0">
                <a:solidFill>
                  <a:srgbClr val="00B050"/>
                </a:solidFill>
              </a:rPr>
              <a:t>lot(x, y, lab=c(x, y, </a:t>
            </a:r>
            <a:r>
              <a:rPr lang="en-US" dirty="0" err="1" smtClean="0">
                <a:solidFill>
                  <a:srgbClr val="00B050"/>
                </a:solidFill>
              </a:rPr>
              <a:t>len</a:t>
            </a:r>
            <a:r>
              <a:rPr lang="en-US" dirty="0" smtClean="0">
                <a:solidFill>
                  <a:srgbClr val="00B050"/>
                </a:solidFill>
              </a:rPr>
              <a:t>), </a:t>
            </a:r>
            <a:r>
              <a:rPr lang="en-US" dirty="0" smtClean="0"/>
              <a:t>#number of tick marks</a:t>
            </a:r>
          </a:p>
          <a:p>
            <a:pPr marL="548640" lvl="2" indent="0">
              <a:buNone/>
            </a:pPr>
            <a:r>
              <a:rPr lang="en-US" sz="2000" dirty="0" err="1">
                <a:solidFill>
                  <a:srgbClr val="00B050"/>
                </a:solidFill>
              </a:rPr>
              <a:t>las</a:t>
            </a:r>
            <a:r>
              <a:rPr lang="en-US" sz="2000" dirty="0">
                <a:solidFill>
                  <a:srgbClr val="00B050"/>
                </a:solidFill>
              </a:rPr>
              <a:t>=</a:t>
            </a:r>
            <a:r>
              <a:rPr lang="en-US" sz="2000" dirty="0" err="1">
                <a:solidFill>
                  <a:srgbClr val="00B050"/>
                </a:solidFill>
              </a:rPr>
              <a:t>lasval</a:t>
            </a:r>
            <a:r>
              <a:rPr lang="en-US" sz="2000" dirty="0">
                <a:solidFill>
                  <a:srgbClr val="00B050"/>
                </a:solidFill>
              </a:rPr>
              <a:t>,</a:t>
            </a:r>
            <a:r>
              <a:rPr lang="en-US" sz="2000" dirty="0"/>
              <a:t>  #orientation of tick marks</a:t>
            </a:r>
          </a:p>
          <a:p>
            <a:pPr marL="548640" lvl="2" indent="0">
              <a:buNone/>
            </a:pPr>
            <a:r>
              <a:rPr lang="en-US" sz="2000" dirty="0" err="1">
                <a:solidFill>
                  <a:srgbClr val="00B050"/>
                </a:solidFill>
              </a:rPr>
              <a:t>tck</a:t>
            </a:r>
            <a:r>
              <a:rPr lang="en-US" sz="2000" dirty="0">
                <a:solidFill>
                  <a:srgbClr val="00B050"/>
                </a:solidFill>
              </a:rPr>
              <a:t> = </a:t>
            </a:r>
            <a:r>
              <a:rPr lang="en-US" sz="2000" dirty="0" err="1">
                <a:solidFill>
                  <a:srgbClr val="00B050"/>
                </a:solidFill>
              </a:rPr>
              <a:t>tckval</a:t>
            </a:r>
            <a:r>
              <a:rPr lang="en-US" sz="2000" dirty="0">
                <a:solidFill>
                  <a:srgbClr val="00B050"/>
                </a:solidFill>
              </a:rPr>
              <a:t>,  </a:t>
            </a:r>
            <a:r>
              <a:rPr lang="en-US" sz="2000" dirty="0"/>
              <a:t>#length of tick marks</a:t>
            </a:r>
          </a:p>
          <a:p>
            <a:pPr marL="548640" lvl="2" indent="0">
              <a:buNone/>
            </a:pPr>
            <a:r>
              <a:rPr lang="en-US" sz="2000" dirty="0" err="1" smtClean="0">
                <a:solidFill>
                  <a:srgbClr val="00B050"/>
                </a:solidFill>
              </a:rPr>
              <a:t>xaxp</a:t>
            </a:r>
            <a:r>
              <a:rPr lang="en-US" sz="2000" dirty="0" smtClean="0">
                <a:solidFill>
                  <a:srgbClr val="00B050"/>
                </a:solidFill>
              </a:rPr>
              <a:t> </a:t>
            </a:r>
            <a:r>
              <a:rPr lang="en-US" sz="2000" dirty="0">
                <a:solidFill>
                  <a:srgbClr val="00B050"/>
                </a:solidFill>
              </a:rPr>
              <a:t>= c(x1, x2, n), </a:t>
            </a:r>
            <a:r>
              <a:rPr lang="en-US" sz="2000" dirty="0"/>
              <a:t>#coordinates of the extreme tick marks</a:t>
            </a:r>
          </a:p>
          <a:p>
            <a:pPr marL="548640" lvl="2" indent="0">
              <a:buNone/>
            </a:pPr>
            <a:r>
              <a:rPr lang="en-US" sz="2000" dirty="0" err="1">
                <a:solidFill>
                  <a:srgbClr val="00B050"/>
                </a:solidFill>
              </a:rPr>
              <a:t>yaxp</a:t>
            </a:r>
            <a:r>
              <a:rPr lang="en-US" sz="2000" dirty="0">
                <a:solidFill>
                  <a:srgbClr val="00B050"/>
                </a:solidFill>
              </a:rPr>
              <a:t> = c(x1, x2, n),</a:t>
            </a:r>
          </a:p>
          <a:p>
            <a:pPr marL="548640" lvl="2" indent="0">
              <a:buNone/>
            </a:pPr>
            <a:r>
              <a:rPr lang="en-US" sz="2000" dirty="0" err="1">
                <a:solidFill>
                  <a:srgbClr val="00B050"/>
                </a:solidFill>
              </a:rPr>
              <a:t>xlab</a:t>
            </a:r>
            <a:r>
              <a:rPr lang="en-US" sz="2000" dirty="0">
                <a:solidFill>
                  <a:srgbClr val="00B050"/>
                </a:solidFill>
              </a:rPr>
              <a:t> = “X axis label”, </a:t>
            </a:r>
            <a:r>
              <a:rPr lang="en-US" sz="2000" dirty="0" err="1">
                <a:solidFill>
                  <a:srgbClr val="00B050"/>
                </a:solidFill>
              </a:rPr>
              <a:t>ylab</a:t>
            </a:r>
            <a:r>
              <a:rPr lang="en-US" sz="2000" dirty="0">
                <a:solidFill>
                  <a:srgbClr val="00B050"/>
                </a:solidFill>
              </a:rPr>
              <a:t>=“Y axis label</a:t>
            </a:r>
            <a:r>
              <a:rPr lang="en-US" sz="2000" dirty="0" smtClean="0">
                <a:solidFill>
                  <a:srgbClr val="00B050"/>
                </a:solidFill>
              </a:rPr>
              <a:t>”)</a:t>
            </a:r>
          </a:p>
          <a:p>
            <a:pPr marL="548640" lvl="2" indent="0">
              <a:buNone/>
            </a:pPr>
            <a:endParaRPr lang="en-US" sz="2000" dirty="0">
              <a:solidFill>
                <a:srgbClr val="00B050"/>
              </a:solidFill>
            </a:endParaRPr>
          </a:p>
          <a:p>
            <a:pPr lvl="1"/>
            <a:r>
              <a:rPr lang="en-US" sz="2400" dirty="0" err="1"/>
              <a:t>l</a:t>
            </a:r>
            <a:r>
              <a:rPr lang="en-US" sz="2400" dirty="0" err="1" smtClean="0"/>
              <a:t>as</a:t>
            </a:r>
            <a:r>
              <a:rPr lang="en-US" sz="2400" dirty="0" smtClean="0"/>
              <a:t> = 0 labels </a:t>
            </a:r>
            <a:r>
              <a:rPr lang="en-US" sz="2400" dirty="0"/>
              <a:t>are </a:t>
            </a:r>
            <a:r>
              <a:rPr lang="en-US" sz="2400" dirty="0" smtClean="0"/>
              <a:t>parallel to axis</a:t>
            </a:r>
          </a:p>
          <a:p>
            <a:pPr lvl="1"/>
            <a:r>
              <a:rPr lang="en-US" sz="2400" dirty="0" err="1" smtClean="0"/>
              <a:t>las</a:t>
            </a:r>
            <a:r>
              <a:rPr lang="en-US" sz="2400" dirty="0" smtClean="0"/>
              <a:t>=2 labels are perpendicular to </a:t>
            </a:r>
            <a:r>
              <a:rPr lang="en-US" sz="2400" dirty="0"/>
              <a:t>axis</a:t>
            </a:r>
            <a:endParaRPr lang="en-US" sz="2200" dirty="0" smtClean="0"/>
          </a:p>
          <a:p>
            <a:pPr lvl="1"/>
            <a:r>
              <a:rPr lang="en-US" sz="2200" dirty="0" err="1" smtClean="0"/>
              <a:t>tck</a:t>
            </a:r>
            <a:r>
              <a:rPr lang="en-US" sz="2200" dirty="0" smtClean="0"/>
              <a:t> = 0 suppresses the tick mark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2054872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Options and Parameters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Line styles, line width</a:t>
            </a:r>
            <a:r>
              <a:rPr lang="en-US" dirty="0"/>
              <a:t> </a:t>
            </a:r>
            <a:r>
              <a:rPr lang="en-US" dirty="0" smtClean="0"/>
              <a:t>and colors</a:t>
            </a:r>
          </a:p>
          <a:p>
            <a:pPr lvl="1"/>
            <a:r>
              <a:rPr lang="en-US" dirty="0"/>
              <a:t>p</a:t>
            </a:r>
            <a:r>
              <a:rPr lang="en-US" dirty="0" smtClean="0"/>
              <a:t>lot(….)</a:t>
            </a:r>
          </a:p>
          <a:p>
            <a:pPr lvl="1"/>
            <a:r>
              <a:rPr lang="en-US" dirty="0"/>
              <a:t>l</a:t>
            </a:r>
            <a:r>
              <a:rPr lang="en-US" dirty="0" smtClean="0"/>
              <a:t>ines(x, y, </a:t>
            </a:r>
            <a:r>
              <a:rPr lang="en-US" dirty="0" err="1" smtClean="0"/>
              <a:t>lty</a:t>
            </a:r>
            <a:r>
              <a:rPr lang="en-US" dirty="0" smtClean="0"/>
              <a:t>=</a:t>
            </a:r>
            <a:r>
              <a:rPr lang="en-US" dirty="0" err="1" smtClean="0"/>
              <a:t>ltyval</a:t>
            </a:r>
            <a:r>
              <a:rPr lang="en-US" dirty="0" smtClean="0"/>
              <a:t>, </a:t>
            </a:r>
            <a:r>
              <a:rPr lang="en-US" dirty="0" err="1" smtClean="0"/>
              <a:t>lwd</a:t>
            </a:r>
            <a:r>
              <a:rPr lang="en-US" dirty="0" smtClean="0"/>
              <a:t> = </a:t>
            </a:r>
            <a:r>
              <a:rPr lang="en-US" dirty="0" err="1" smtClean="0"/>
              <a:t>lwdval</a:t>
            </a:r>
            <a:r>
              <a:rPr lang="en-US" dirty="0" smtClean="0"/>
              <a:t>, </a:t>
            </a:r>
          </a:p>
          <a:p>
            <a:pPr marL="548640" lvl="2" indent="0">
              <a:buNone/>
            </a:pPr>
            <a:r>
              <a:rPr lang="en-US" dirty="0" smtClean="0"/>
              <a:t>col=</a:t>
            </a:r>
            <a:r>
              <a:rPr lang="en-US" dirty="0" err="1" smtClean="0"/>
              <a:t>colval</a:t>
            </a:r>
            <a:r>
              <a:rPr lang="en-US" dirty="0" smtClean="0"/>
              <a:t>)</a:t>
            </a:r>
          </a:p>
          <a:p>
            <a:pPr lvl="3"/>
            <a:endParaRPr lang="en-US" dirty="0" smtClean="0"/>
          </a:p>
          <a:p>
            <a:pPr lvl="3"/>
            <a:endParaRPr lang="en-US" dirty="0"/>
          </a:p>
          <a:p>
            <a:pPr lvl="3"/>
            <a:endParaRPr lang="en-US" dirty="0" smtClean="0"/>
          </a:p>
          <a:p>
            <a:pPr lvl="3"/>
            <a:r>
              <a:rPr lang="en-US" dirty="0">
                <a:solidFill>
                  <a:srgbClr val="00B050"/>
                </a:solidFill>
              </a:rPr>
              <a:t>col</a:t>
            </a:r>
            <a:r>
              <a:rPr lang="en-US" dirty="0"/>
              <a:t> 	Default plotting color. Some functions (e.g. lines) accept a vector of values that are recycled.</a:t>
            </a:r>
          </a:p>
          <a:p>
            <a:pPr lvl="3"/>
            <a:r>
              <a:rPr lang="en-US" dirty="0" err="1">
                <a:solidFill>
                  <a:srgbClr val="00B050"/>
                </a:solidFill>
              </a:rPr>
              <a:t>col.axis</a:t>
            </a:r>
            <a:r>
              <a:rPr lang="en-US" dirty="0"/>
              <a:t> 	color for axis annotation</a:t>
            </a:r>
          </a:p>
          <a:p>
            <a:pPr lvl="3"/>
            <a:r>
              <a:rPr lang="en-US" dirty="0" err="1">
                <a:solidFill>
                  <a:srgbClr val="00B050"/>
                </a:solidFill>
              </a:rPr>
              <a:t>col.lab</a:t>
            </a:r>
            <a:r>
              <a:rPr lang="en-US" dirty="0"/>
              <a:t> 	color for x and y labels</a:t>
            </a:r>
          </a:p>
          <a:p>
            <a:pPr lvl="3"/>
            <a:r>
              <a:rPr lang="en-US" dirty="0" err="1">
                <a:solidFill>
                  <a:srgbClr val="00B050"/>
                </a:solidFill>
              </a:rPr>
              <a:t>col.main</a:t>
            </a:r>
            <a:r>
              <a:rPr lang="en-US" dirty="0"/>
              <a:t> 	color for titles</a:t>
            </a:r>
          </a:p>
          <a:p>
            <a:pPr lvl="3"/>
            <a:r>
              <a:rPr lang="en-US" dirty="0" err="1">
                <a:solidFill>
                  <a:srgbClr val="00B050"/>
                </a:solidFill>
              </a:rPr>
              <a:t>col.sub</a:t>
            </a:r>
            <a:r>
              <a:rPr lang="en-US" dirty="0"/>
              <a:t> 	color for subtitles</a:t>
            </a:r>
          </a:p>
          <a:p>
            <a:pPr lvl="3"/>
            <a:r>
              <a:rPr lang="en-US" dirty="0" err="1">
                <a:solidFill>
                  <a:srgbClr val="00B050"/>
                </a:solidFill>
              </a:rPr>
              <a:t>fg</a:t>
            </a:r>
            <a:r>
              <a:rPr lang="en-US" dirty="0">
                <a:solidFill>
                  <a:srgbClr val="00B050"/>
                </a:solidFill>
              </a:rPr>
              <a:t> </a:t>
            </a:r>
            <a:r>
              <a:rPr lang="en-US" dirty="0"/>
              <a:t>	plot foreground color (axes, boxes - also sets col= to same)</a:t>
            </a:r>
          </a:p>
          <a:p>
            <a:pPr lvl="3"/>
            <a:r>
              <a:rPr lang="en-US" dirty="0" err="1">
                <a:solidFill>
                  <a:srgbClr val="00B050"/>
                </a:solidFill>
              </a:rPr>
              <a:t>bg</a:t>
            </a:r>
            <a:r>
              <a:rPr lang="en-US" dirty="0">
                <a:solidFill>
                  <a:srgbClr val="00B050"/>
                </a:solidFill>
              </a:rPr>
              <a:t> </a:t>
            </a:r>
            <a:r>
              <a:rPr lang="en-US" dirty="0"/>
              <a:t>	plot background color </a:t>
            </a:r>
            <a:endParaRPr lang="en-US" dirty="0" smtClean="0"/>
          </a:p>
          <a:p>
            <a:pPr lvl="3"/>
            <a:endParaRPr lang="en-US" dirty="0" smtClean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600" y="1676400"/>
            <a:ext cx="3486150" cy="2066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99399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Options and Parameters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More on how to change colors</a:t>
            </a:r>
          </a:p>
          <a:p>
            <a:pPr lvl="1"/>
            <a:r>
              <a:rPr lang="en-US" dirty="0"/>
              <a:t>You can specify colors in </a:t>
            </a:r>
            <a:r>
              <a:rPr lang="en-US" b="1" dirty="0"/>
              <a:t>R</a:t>
            </a:r>
            <a:r>
              <a:rPr lang="en-US" dirty="0"/>
              <a:t> by index, name, hexadecimal, or </a:t>
            </a:r>
            <a:r>
              <a:rPr lang="en-US" dirty="0" smtClean="0"/>
              <a:t>RGB. </a:t>
            </a:r>
          </a:p>
          <a:p>
            <a:pPr lvl="1"/>
            <a:r>
              <a:rPr lang="en-US" dirty="0" smtClean="0"/>
              <a:t>For </a:t>
            </a:r>
            <a:r>
              <a:rPr lang="en-US" dirty="0"/>
              <a:t>example </a:t>
            </a:r>
            <a:r>
              <a:rPr lang="en-US" b="1" dirty="0"/>
              <a:t>col=1</a:t>
            </a:r>
            <a:r>
              <a:rPr lang="en-US" dirty="0"/>
              <a:t>, </a:t>
            </a:r>
            <a:r>
              <a:rPr lang="en-US" b="1" dirty="0"/>
              <a:t>col="white"</a:t>
            </a:r>
            <a:r>
              <a:rPr lang="en-US" dirty="0"/>
              <a:t>, and </a:t>
            </a:r>
            <a:r>
              <a:rPr lang="en-US" b="1" dirty="0"/>
              <a:t>col="#FFFFFF"</a:t>
            </a:r>
            <a:r>
              <a:rPr lang="en-US" dirty="0"/>
              <a:t> are equivalent. </a:t>
            </a:r>
            <a:endParaRPr lang="en-US" dirty="0" smtClean="0"/>
          </a:p>
          <a:p>
            <a:pPr lvl="1"/>
            <a:r>
              <a:rPr lang="en-US" dirty="0">
                <a:solidFill>
                  <a:srgbClr val="00B050"/>
                </a:solidFill>
              </a:rPr>
              <a:t>c</a:t>
            </a:r>
            <a:r>
              <a:rPr lang="en-US" dirty="0" smtClean="0">
                <a:solidFill>
                  <a:srgbClr val="00B050"/>
                </a:solidFill>
              </a:rPr>
              <a:t>olors() </a:t>
            </a:r>
            <a:r>
              <a:rPr lang="en-US" dirty="0" smtClean="0"/>
              <a:t>#list of color names</a:t>
            </a:r>
          </a:p>
          <a:p>
            <a:endParaRPr 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1000" y="2743200"/>
            <a:ext cx="4438650" cy="396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06275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Options and Parameters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Fonts</a:t>
            </a:r>
          </a:p>
          <a:p>
            <a:pPr lvl="1"/>
            <a:r>
              <a:rPr lang="en-US" dirty="0">
                <a:solidFill>
                  <a:srgbClr val="00B050"/>
                </a:solidFill>
              </a:rPr>
              <a:t>font </a:t>
            </a:r>
            <a:r>
              <a:rPr lang="en-US" dirty="0"/>
              <a:t>	Integer specifying font to use for </a:t>
            </a:r>
            <a:r>
              <a:rPr lang="en-US" dirty="0" smtClean="0"/>
              <a:t>text.</a:t>
            </a:r>
          </a:p>
          <a:p>
            <a:pPr marL="274320" lvl="1" indent="0"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b="1" dirty="0" smtClean="0"/>
              <a:t>1=plain</a:t>
            </a:r>
            <a:r>
              <a:rPr lang="en-US" b="1" dirty="0"/>
              <a:t>, 2=bold, 3=italic, 4=bold italic, 5=symbol</a:t>
            </a:r>
          </a:p>
          <a:p>
            <a:pPr lvl="1"/>
            <a:r>
              <a:rPr lang="en-US" dirty="0" err="1">
                <a:solidFill>
                  <a:srgbClr val="00B050"/>
                </a:solidFill>
              </a:rPr>
              <a:t>font.axis</a:t>
            </a:r>
            <a:r>
              <a:rPr lang="en-US" dirty="0">
                <a:solidFill>
                  <a:srgbClr val="00B050"/>
                </a:solidFill>
              </a:rPr>
              <a:t> </a:t>
            </a:r>
            <a:r>
              <a:rPr lang="en-US" dirty="0"/>
              <a:t>	font for axis annotation</a:t>
            </a:r>
          </a:p>
          <a:p>
            <a:pPr lvl="1"/>
            <a:r>
              <a:rPr lang="en-US" dirty="0" err="1">
                <a:solidFill>
                  <a:srgbClr val="00B050"/>
                </a:solidFill>
              </a:rPr>
              <a:t>font.lab</a:t>
            </a:r>
            <a:r>
              <a:rPr lang="en-US" dirty="0">
                <a:solidFill>
                  <a:srgbClr val="00B050"/>
                </a:solidFill>
              </a:rPr>
              <a:t> </a:t>
            </a:r>
            <a:r>
              <a:rPr lang="en-US" dirty="0"/>
              <a:t>	font for x and y labels</a:t>
            </a:r>
          </a:p>
          <a:p>
            <a:pPr lvl="1"/>
            <a:r>
              <a:rPr lang="en-US" dirty="0" err="1">
                <a:solidFill>
                  <a:srgbClr val="00B050"/>
                </a:solidFill>
              </a:rPr>
              <a:t>font.main</a:t>
            </a:r>
            <a:r>
              <a:rPr lang="en-US" dirty="0"/>
              <a:t> 	font for titles</a:t>
            </a:r>
          </a:p>
          <a:p>
            <a:pPr lvl="1"/>
            <a:r>
              <a:rPr lang="en-US" dirty="0" err="1">
                <a:solidFill>
                  <a:srgbClr val="00B050"/>
                </a:solidFill>
              </a:rPr>
              <a:t>font.sub</a:t>
            </a:r>
            <a:r>
              <a:rPr lang="en-US" dirty="0">
                <a:solidFill>
                  <a:srgbClr val="00B050"/>
                </a:solidFill>
              </a:rPr>
              <a:t> </a:t>
            </a:r>
            <a:r>
              <a:rPr lang="en-US" dirty="0"/>
              <a:t>	font for subtitles</a:t>
            </a:r>
          </a:p>
          <a:p>
            <a:pPr lvl="1"/>
            <a:r>
              <a:rPr lang="en-US" dirty="0" err="1">
                <a:solidFill>
                  <a:srgbClr val="00B050"/>
                </a:solidFill>
              </a:rPr>
              <a:t>ps</a:t>
            </a:r>
            <a:r>
              <a:rPr lang="en-US" dirty="0"/>
              <a:t> 	</a:t>
            </a:r>
            <a:r>
              <a:rPr lang="en-US" dirty="0" smtClean="0"/>
              <a:t>	font </a:t>
            </a:r>
            <a:r>
              <a:rPr lang="en-US" dirty="0"/>
              <a:t>point size (roughly 1/72 inch)</a:t>
            </a:r>
          </a:p>
          <a:p>
            <a:pPr marL="548640" lvl="2" indent="0">
              <a:buNone/>
            </a:pPr>
            <a:r>
              <a:rPr lang="en-US" dirty="0" smtClean="0"/>
              <a:t>		text </a:t>
            </a:r>
            <a:r>
              <a:rPr lang="en-US" dirty="0"/>
              <a:t>size=</a:t>
            </a:r>
            <a:r>
              <a:rPr lang="en-US" dirty="0" err="1"/>
              <a:t>ps</a:t>
            </a:r>
            <a:r>
              <a:rPr lang="en-US" dirty="0"/>
              <a:t>*</a:t>
            </a:r>
            <a:r>
              <a:rPr lang="en-US" dirty="0" err="1"/>
              <a:t>cex</a:t>
            </a:r>
            <a:endParaRPr lang="en-US" dirty="0"/>
          </a:p>
          <a:p>
            <a:pPr lvl="1"/>
            <a:r>
              <a:rPr lang="en-US" dirty="0">
                <a:solidFill>
                  <a:srgbClr val="00B050"/>
                </a:solidFill>
              </a:rPr>
              <a:t>family </a:t>
            </a:r>
            <a:r>
              <a:rPr lang="en-US" dirty="0"/>
              <a:t>	font family for drawing text. Standard values are "serif", </a:t>
            </a:r>
            <a:r>
              <a:rPr lang="en-US" dirty="0" smtClean="0"/>
              <a:t>		"</a:t>
            </a:r>
            <a:r>
              <a:rPr lang="en-US" dirty="0"/>
              <a:t>sans", "mono", "symbol". </a:t>
            </a:r>
          </a:p>
        </p:txBody>
      </p:sp>
    </p:spTree>
    <p:extLst>
      <p:ext uri="{BB962C8B-B14F-4D97-AF65-F5344CB8AC3E}">
        <p14:creationId xmlns:p14="http://schemas.microsoft.com/office/powerpoint/2010/main" val="172279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Saving Graphs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err="1">
                <a:solidFill>
                  <a:srgbClr val="7030A0"/>
                </a:solidFill>
              </a:rPr>
              <a:t>p</a:t>
            </a:r>
            <a:r>
              <a:rPr lang="en-US" dirty="0" err="1" smtClean="0">
                <a:solidFill>
                  <a:srgbClr val="7030A0"/>
                </a:solidFill>
              </a:rPr>
              <a:t>df</a:t>
            </a:r>
            <a:r>
              <a:rPr lang="en-US" dirty="0" smtClean="0">
                <a:solidFill>
                  <a:srgbClr val="7030A0"/>
                </a:solidFill>
              </a:rPr>
              <a:t>(“file.pdf”)</a:t>
            </a:r>
          </a:p>
          <a:p>
            <a:r>
              <a:rPr lang="en-US" dirty="0">
                <a:solidFill>
                  <a:srgbClr val="7030A0"/>
                </a:solidFill>
              </a:rPr>
              <a:t>p</a:t>
            </a:r>
            <a:r>
              <a:rPr lang="en-US" dirty="0" smtClean="0">
                <a:solidFill>
                  <a:srgbClr val="7030A0"/>
                </a:solidFill>
              </a:rPr>
              <a:t>lot(….)</a:t>
            </a:r>
          </a:p>
          <a:p>
            <a:r>
              <a:rPr lang="en-US" dirty="0" err="1">
                <a:solidFill>
                  <a:srgbClr val="7030A0"/>
                </a:solidFill>
              </a:rPr>
              <a:t>d</a:t>
            </a:r>
            <a:r>
              <a:rPr lang="en-US" dirty="0" err="1" smtClean="0">
                <a:solidFill>
                  <a:srgbClr val="7030A0"/>
                </a:solidFill>
              </a:rPr>
              <a:t>ev.off</a:t>
            </a:r>
            <a:r>
              <a:rPr lang="en-US" dirty="0" smtClean="0">
                <a:solidFill>
                  <a:srgbClr val="7030A0"/>
                </a:solidFill>
              </a:rPr>
              <a:t>()</a:t>
            </a:r>
          </a:p>
          <a:p>
            <a:endParaRPr lang="en-US" dirty="0" smtClean="0">
              <a:solidFill>
                <a:srgbClr val="7030A0"/>
              </a:solidFill>
            </a:endParaRPr>
          </a:p>
          <a:p>
            <a:r>
              <a:rPr lang="en-US" dirty="0">
                <a:solidFill>
                  <a:srgbClr val="7030A0"/>
                </a:solidFill>
              </a:rPr>
              <a:t>j</a:t>
            </a:r>
            <a:r>
              <a:rPr lang="en-US" dirty="0" smtClean="0">
                <a:solidFill>
                  <a:srgbClr val="7030A0"/>
                </a:solidFill>
              </a:rPr>
              <a:t>peg(“file.jpeg”)</a:t>
            </a:r>
          </a:p>
          <a:p>
            <a:r>
              <a:rPr lang="en-US" dirty="0" smtClean="0">
                <a:solidFill>
                  <a:srgbClr val="7030A0"/>
                </a:solidFill>
              </a:rPr>
              <a:t>plot</a:t>
            </a:r>
            <a:r>
              <a:rPr lang="en-US" dirty="0">
                <a:solidFill>
                  <a:srgbClr val="7030A0"/>
                </a:solidFill>
              </a:rPr>
              <a:t>(…)</a:t>
            </a:r>
          </a:p>
          <a:p>
            <a:r>
              <a:rPr lang="en-US" dirty="0" err="1">
                <a:solidFill>
                  <a:srgbClr val="7030A0"/>
                </a:solidFill>
              </a:rPr>
              <a:t>dev.off</a:t>
            </a:r>
            <a:r>
              <a:rPr lang="en-US" dirty="0" smtClean="0">
                <a:solidFill>
                  <a:srgbClr val="7030A0"/>
                </a:solidFill>
              </a:rPr>
              <a:t>()</a:t>
            </a:r>
          </a:p>
          <a:p>
            <a:endParaRPr lang="en-US" dirty="0">
              <a:solidFill>
                <a:srgbClr val="7030A0"/>
              </a:solidFill>
            </a:endParaRPr>
          </a:p>
          <a:p>
            <a:r>
              <a:rPr lang="en-US" dirty="0" err="1">
                <a:solidFill>
                  <a:srgbClr val="7030A0"/>
                </a:solidFill>
              </a:rPr>
              <a:t>w</a:t>
            </a:r>
            <a:r>
              <a:rPr lang="en-US" dirty="0" err="1" smtClean="0">
                <a:solidFill>
                  <a:srgbClr val="7030A0"/>
                </a:solidFill>
              </a:rPr>
              <a:t>in.metafile</a:t>
            </a:r>
            <a:r>
              <a:rPr lang="en-US" dirty="0" smtClean="0">
                <a:solidFill>
                  <a:srgbClr val="7030A0"/>
                </a:solidFill>
              </a:rPr>
              <a:t>(file.wmf)</a:t>
            </a:r>
          </a:p>
          <a:p>
            <a:r>
              <a:rPr lang="en-US" dirty="0">
                <a:solidFill>
                  <a:srgbClr val="7030A0"/>
                </a:solidFill>
              </a:rPr>
              <a:t>plot(…)</a:t>
            </a:r>
          </a:p>
          <a:p>
            <a:r>
              <a:rPr lang="en-US" dirty="0" err="1">
                <a:solidFill>
                  <a:srgbClr val="7030A0"/>
                </a:solidFill>
              </a:rPr>
              <a:t>dev.off</a:t>
            </a:r>
            <a:r>
              <a:rPr lang="en-US" dirty="0">
                <a:solidFill>
                  <a:srgbClr val="7030A0"/>
                </a:solidFill>
              </a:rPr>
              <a:t>()</a:t>
            </a:r>
          </a:p>
          <a:p>
            <a:pPr marL="0" indent="0">
              <a:buNone/>
            </a:pPr>
            <a:endParaRPr lang="en-US" dirty="0" smtClean="0"/>
          </a:p>
          <a:p>
            <a:pPr lvl="1"/>
            <a:r>
              <a:rPr lang="en-US" dirty="0" smtClean="0"/>
              <a:t>Similar code for BMP, TIFF, PNG, POSTSCRIPT</a:t>
            </a:r>
          </a:p>
          <a:p>
            <a:pPr lvl="1"/>
            <a:r>
              <a:rPr lang="en-US" dirty="0" smtClean="0"/>
              <a:t>PNG is usually recommended</a:t>
            </a:r>
          </a:p>
          <a:p>
            <a:pPr lvl="1"/>
            <a:r>
              <a:rPr lang="en-US" dirty="0" smtClean="0"/>
              <a:t>The </a:t>
            </a:r>
            <a:r>
              <a:rPr lang="en-US" dirty="0" err="1" smtClean="0"/>
              <a:t>dev.off</a:t>
            </a:r>
            <a:r>
              <a:rPr lang="en-US" dirty="0" smtClean="0"/>
              <a:t>() function is used to close the graphical device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8287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 Over R Code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9864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 Class Activity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Any ideas on how to reproduce this graph?</a:t>
            </a:r>
          </a:p>
          <a:p>
            <a:endParaRPr lang="en-US" dirty="0"/>
          </a:p>
          <a:p>
            <a:r>
              <a:rPr lang="en-US" dirty="0" smtClean="0"/>
              <a:t>What are some things </a:t>
            </a:r>
          </a:p>
          <a:p>
            <a:pPr marL="0" indent="0">
              <a:buNone/>
            </a:pPr>
            <a:r>
              <a:rPr lang="en-US" dirty="0" smtClean="0"/>
              <a:t>you need to know?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Data and ICC formula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Add a title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Change axis labels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Change tick marks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Change color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Add legend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Change font and size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*Use a for loop</a:t>
            </a:r>
          </a:p>
          <a:p>
            <a:pPr marL="457200" indent="-457200">
              <a:buFont typeface="+mj-lt"/>
              <a:buAutoNum type="arabicPeriod"/>
            </a:pPr>
            <a:endParaRPr lang="en-US" dirty="0" smtClean="0"/>
          </a:p>
          <a:p>
            <a:endParaRPr lang="en-US" dirty="0" smtClean="0"/>
          </a:p>
          <a:p>
            <a:pPr marL="0" indent="0">
              <a:buNone/>
            </a:pPr>
            <a:endParaRPr lang="en-US" sz="1800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1433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600" y="2057400"/>
            <a:ext cx="46482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312351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 Class Activity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Let’s go over the code</a:t>
            </a:r>
          </a:p>
          <a:p>
            <a:endParaRPr lang="en-US" dirty="0"/>
          </a:p>
          <a:p>
            <a:r>
              <a:rPr lang="en-US" dirty="0" smtClean="0"/>
              <a:t>Questions</a:t>
            </a:r>
          </a:p>
          <a:p>
            <a:endParaRPr lang="en-US" dirty="0"/>
          </a:p>
          <a:p>
            <a:r>
              <a:rPr lang="en-US" dirty="0" smtClean="0"/>
              <a:t>Homework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3845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SAS and R – data Management, Statistical Analysis, and Graphics, </a:t>
            </a:r>
            <a:r>
              <a:rPr lang="en-US" i="1" dirty="0" smtClean="0"/>
              <a:t>Ken </a:t>
            </a:r>
            <a:r>
              <a:rPr lang="en-US" i="1" dirty="0" err="1" smtClean="0"/>
              <a:t>Kleinman</a:t>
            </a:r>
            <a:r>
              <a:rPr lang="en-US" i="1" dirty="0" smtClean="0"/>
              <a:t> and Nicholas J. Horton</a:t>
            </a:r>
          </a:p>
          <a:p>
            <a:r>
              <a:rPr lang="en-US" dirty="0"/>
              <a:t>Quick – </a:t>
            </a:r>
            <a:r>
              <a:rPr lang="en-US" dirty="0" smtClean="0"/>
              <a:t>R </a:t>
            </a:r>
            <a:r>
              <a:rPr lang="en-US" i="1" dirty="0"/>
              <a:t>: </a:t>
            </a:r>
            <a:r>
              <a:rPr lang="en-US" i="1" dirty="0">
                <a:hlinkClick r:id="rId2"/>
              </a:rPr>
              <a:t>http://</a:t>
            </a:r>
            <a:r>
              <a:rPr lang="en-US" i="1" dirty="0" smtClean="0">
                <a:hlinkClick r:id="rId2"/>
              </a:rPr>
              <a:t>www.statmethods.net/index.html</a:t>
            </a:r>
            <a:endParaRPr lang="en-US" i="1" dirty="0" smtClean="0"/>
          </a:p>
          <a:p>
            <a:r>
              <a:rPr lang="en-US" dirty="0" smtClean="0"/>
              <a:t>R help</a:t>
            </a:r>
          </a:p>
          <a:p>
            <a:endParaRPr lang="en-US" i="1" dirty="0" smtClean="0"/>
          </a:p>
          <a:p>
            <a:endParaRPr lang="en-US" i="1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1569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Useful Plots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Scatterplot</a:t>
            </a:r>
          </a:p>
          <a:p>
            <a:pPr marL="457200" lvl="1" indent="0">
              <a:buNone/>
            </a:pPr>
            <a:r>
              <a:rPr lang="en-US" dirty="0">
                <a:solidFill>
                  <a:srgbClr val="FF0000"/>
                </a:solidFill>
              </a:rPr>
              <a:t>p</a:t>
            </a:r>
            <a:r>
              <a:rPr lang="en-US" dirty="0" smtClean="0">
                <a:solidFill>
                  <a:srgbClr val="FF0000"/>
                </a:solidFill>
              </a:rPr>
              <a:t>lot(x, y)</a:t>
            </a:r>
          </a:p>
          <a:p>
            <a:r>
              <a:rPr lang="en-US" dirty="0" smtClean="0"/>
              <a:t>Multiple y values</a:t>
            </a:r>
          </a:p>
          <a:p>
            <a:pPr marL="457200" lvl="1" indent="0">
              <a:buNone/>
            </a:pPr>
            <a:r>
              <a:rPr lang="en-US" dirty="0">
                <a:solidFill>
                  <a:srgbClr val="FF0000"/>
                </a:solidFill>
              </a:rPr>
              <a:t>p</a:t>
            </a:r>
            <a:r>
              <a:rPr lang="en-US" dirty="0" smtClean="0">
                <a:solidFill>
                  <a:srgbClr val="FF0000"/>
                </a:solidFill>
              </a:rPr>
              <a:t>lot(x, y1)</a:t>
            </a:r>
          </a:p>
          <a:p>
            <a:pPr marL="457200" lvl="1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points(x, y2)</a:t>
            </a:r>
          </a:p>
          <a:p>
            <a:pPr marL="457200" lvl="1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points(x, y3)</a:t>
            </a:r>
          </a:p>
          <a:p>
            <a:pPr marL="457200" lvl="1" indent="0">
              <a:buNone/>
            </a:pPr>
            <a:r>
              <a:rPr lang="en-US" dirty="0" smtClean="0"/>
              <a:t>...</a:t>
            </a:r>
          </a:p>
          <a:p>
            <a:pPr marL="525780" indent="-342900"/>
            <a:r>
              <a:rPr lang="en-US" sz="2000" dirty="0" smtClean="0"/>
              <a:t>Use </a:t>
            </a:r>
            <a:r>
              <a:rPr lang="en-US" sz="2000" dirty="0" err="1" smtClean="0"/>
              <a:t>pch</a:t>
            </a:r>
            <a:r>
              <a:rPr lang="en-US" sz="2000" dirty="0" smtClean="0"/>
              <a:t>=“d” and </a:t>
            </a:r>
          </a:p>
          <a:p>
            <a:pPr indent="0">
              <a:buNone/>
            </a:pPr>
            <a:r>
              <a:rPr lang="en-US" sz="2000" dirty="0" err="1" smtClean="0"/>
              <a:t>pch</a:t>
            </a:r>
            <a:r>
              <a:rPr lang="en-US" sz="2000" dirty="0" smtClean="0"/>
              <a:t>=“h” to change </a:t>
            </a:r>
          </a:p>
          <a:p>
            <a:pPr indent="0">
              <a:buNone/>
            </a:pPr>
            <a:r>
              <a:rPr lang="en-US" sz="2000" dirty="0" smtClean="0"/>
              <a:t>the plotting symbols</a:t>
            </a:r>
            <a:endParaRPr lang="en-US" sz="2000" dirty="0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4800" y="1219200"/>
            <a:ext cx="47244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936530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Useful Plots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Barpot</a:t>
            </a:r>
            <a:endParaRPr lang="en-US" dirty="0"/>
          </a:p>
          <a:p>
            <a:pPr marL="457200" lvl="1" indent="0">
              <a:buNone/>
            </a:pPr>
            <a:r>
              <a:rPr lang="en-US" dirty="0" err="1">
                <a:solidFill>
                  <a:srgbClr val="FF0000"/>
                </a:solidFill>
              </a:rPr>
              <a:t>barplot</a:t>
            </a:r>
            <a:r>
              <a:rPr lang="en-US" dirty="0">
                <a:solidFill>
                  <a:srgbClr val="FF0000"/>
                </a:solidFill>
              </a:rPr>
              <a:t>(table(x1, x2), legend=c</a:t>
            </a:r>
            <a:r>
              <a:rPr lang="en-US" dirty="0" smtClean="0">
                <a:solidFill>
                  <a:srgbClr val="FF0000"/>
                </a:solidFill>
              </a:rPr>
              <a:t>(“x1.grp1</a:t>
            </a:r>
            <a:r>
              <a:rPr lang="en-US" dirty="0">
                <a:solidFill>
                  <a:srgbClr val="FF0000"/>
                </a:solidFill>
              </a:rPr>
              <a:t>", </a:t>
            </a:r>
            <a:r>
              <a:rPr lang="en-US" dirty="0" smtClean="0">
                <a:solidFill>
                  <a:srgbClr val="FF0000"/>
                </a:solidFill>
              </a:rPr>
              <a:t>“x1.grp2</a:t>
            </a:r>
            <a:r>
              <a:rPr lang="en-US" dirty="0">
                <a:solidFill>
                  <a:srgbClr val="FF0000"/>
                </a:solidFill>
              </a:rPr>
              <a:t>"), </a:t>
            </a:r>
            <a:r>
              <a:rPr lang="en-US" dirty="0" err="1">
                <a:solidFill>
                  <a:srgbClr val="FF0000"/>
                </a:solidFill>
              </a:rPr>
              <a:t>xlab</a:t>
            </a:r>
            <a:r>
              <a:rPr lang="en-US" dirty="0">
                <a:solidFill>
                  <a:srgbClr val="FF0000"/>
                </a:solidFill>
              </a:rPr>
              <a:t>="</a:t>
            </a:r>
            <a:r>
              <a:rPr lang="en-US" dirty="0" smtClean="0">
                <a:solidFill>
                  <a:srgbClr val="FF0000"/>
                </a:solidFill>
              </a:rPr>
              <a:t>X2“, beside=TRUE)</a:t>
            </a:r>
            <a:endParaRPr lang="en-US" dirty="0">
              <a:solidFill>
                <a:srgbClr val="FF0000"/>
              </a:solidFill>
            </a:endParaRPr>
          </a:p>
          <a:p>
            <a:pPr marL="457200" lvl="1" indent="0">
              <a:buNone/>
            </a:pPr>
            <a:r>
              <a:rPr lang="en-US" dirty="0"/>
              <a:t>Or</a:t>
            </a:r>
          </a:p>
          <a:p>
            <a:pPr marL="457200" lvl="1" indent="0">
              <a:buNone/>
            </a:pPr>
            <a:r>
              <a:rPr lang="en-US" dirty="0">
                <a:solidFill>
                  <a:srgbClr val="FF0000"/>
                </a:solidFill>
              </a:rPr>
              <a:t>library(lattice)</a:t>
            </a:r>
          </a:p>
          <a:p>
            <a:pPr marL="457200" lvl="1" indent="0">
              <a:buNone/>
            </a:pPr>
            <a:r>
              <a:rPr lang="en-US" dirty="0" err="1">
                <a:solidFill>
                  <a:srgbClr val="FF0000"/>
                </a:solidFill>
              </a:rPr>
              <a:t>barchart</a:t>
            </a:r>
            <a:r>
              <a:rPr lang="en-US" dirty="0">
                <a:solidFill>
                  <a:srgbClr val="FF0000"/>
                </a:solidFill>
              </a:rPr>
              <a:t>(table(x1,x2,x3))</a:t>
            </a:r>
          </a:p>
          <a:p>
            <a:pPr lvl="1"/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lvl="1"/>
            <a:endParaRPr lang="en-US" dirty="0"/>
          </a:p>
          <a:p>
            <a:endParaRPr lang="en-US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4400" y="2590800"/>
            <a:ext cx="3886200" cy="388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80298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Useful Plots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Histogram</a:t>
            </a:r>
          </a:p>
          <a:p>
            <a:pPr lvl="1" indent="0">
              <a:buNone/>
            </a:pPr>
            <a:r>
              <a:rPr lang="en-US" dirty="0" err="1">
                <a:solidFill>
                  <a:srgbClr val="FF0000"/>
                </a:solidFill>
              </a:rPr>
              <a:t>hist</a:t>
            </a:r>
            <a:r>
              <a:rPr lang="en-US" dirty="0">
                <a:solidFill>
                  <a:srgbClr val="FF0000"/>
                </a:solidFill>
              </a:rPr>
              <a:t>(x)</a:t>
            </a:r>
          </a:p>
          <a:p>
            <a:r>
              <a:rPr lang="en-US" dirty="0"/>
              <a:t>Stem-and-leaf </a:t>
            </a:r>
            <a:r>
              <a:rPr lang="en-US" dirty="0" smtClean="0"/>
              <a:t>Plot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stem(x)</a:t>
            </a:r>
          </a:p>
          <a:p>
            <a:pPr lvl="1" indent="0">
              <a:buNone/>
            </a:pPr>
            <a:endParaRPr lang="en-US" dirty="0">
              <a:solidFill>
                <a:srgbClr val="FF0000"/>
              </a:solidFill>
            </a:endParaRPr>
          </a:p>
          <a:p>
            <a:pPr marL="822960" lvl="3" indent="0">
              <a:buNone/>
            </a:pPr>
            <a:r>
              <a:rPr lang="en-US" dirty="0"/>
              <a:t> The decimal point is at the |</a:t>
            </a:r>
          </a:p>
          <a:p>
            <a:pPr marL="822960" lvl="3" indent="0">
              <a:buNone/>
            </a:pPr>
            <a:endParaRPr lang="en-US" dirty="0"/>
          </a:p>
          <a:p>
            <a:pPr marL="822960" lvl="3" indent="0">
              <a:buNone/>
            </a:pPr>
            <a:r>
              <a:rPr lang="en-US" dirty="0"/>
              <a:t>  1 | 0000000</a:t>
            </a:r>
          </a:p>
          <a:p>
            <a:pPr marL="822960" lvl="3" indent="0">
              <a:buNone/>
            </a:pPr>
            <a:r>
              <a:rPr lang="en-US" dirty="0"/>
              <a:t>  2 | 0000000000</a:t>
            </a:r>
          </a:p>
          <a:p>
            <a:pPr marL="822960" lvl="3" indent="0">
              <a:buNone/>
            </a:pPr>
            <a:r>
              <a:rPr lang="en-US" dirty="0"/>
              <a:t>  3 | 000</a:t>
            </a:r>
          </a:p>
          <a:p>
            <a:pPr marL="822960" lvl="3" indent="0">
              <a:buNone/>
            </a:pPr>
            <a:r>
              <a:rPr lang="en-US" dirty="0"/>
              <a:t>  4 | 0000000000</a:t>
            </a:r>
          </a:p>
          <a:p>
            <a:pPr marL="822960" lvl="3" indent="0">
              <a:buNone/>
            </a:pPr>
            <a:r>
              <a:rPr lang="en-US" dirty="0"/>
              <a:t>  5 | </a:t>
            </a:r>
          </a:p>
          <a:p>
            <a:pPr marL="822960" lvl="3" indent="0">
              <a:buNone/>
            </a:pPr>
            <a:r>
              <a:rPr lang="en-US" dirty="0"/>
              <a:t>  6 | 0</a:t>
            </a:r>
          </a:p>
          <a:p>
            <a:pPr marL="822960" lvl="3" indent="0">
              <a:buNone/>
            </a:pPr>
            <a:r>
              <a:rPr lang="en-US" dirty="0"/>
              <a:t>  7 | </a:t>
            </a:r>
          </a:p>
          <a:p>
            <a:pPr marL="822960" lvl="3" indent="0">
              <a:buNone/>
            </a:pPr>
            <a:r>
              <a:rPr lang="en-US" dirty="0"/>
              <a:t>  8 | 0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5194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Useful Plots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Boxplots and Violin Plots</a:t>
            </a:r>
          </a:p>
          <a:p>
            <a:pPr marL="457200" lvl="1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boxplot(x)</a:t>
            </a:r>
          </a:p>
          <a:p>
            <a:pPr lvl="2"/>
            <a:r>
              <a:rPr lang="en-US" dirty="0" smtClean="0"/>
              <a:t>horizontal = TRUE</a:t>
            </a:r>
          </a:p>
          <a:p>
            <a:pPr marL="548640" lvl="2" indent="0">
              <a:buNone/>
            </a:pPr>
            <a:r>
              <a:rPr lang="en-US" sz="2100" dirty="0" smtClean="0">
                <a:solidFill>
                  <a:srgbClr val="FF0000"/>
                </a:solidFill>
              </a:rPr>
              <a:t>library(</a:t>
            </a:r>
            <a:r>
              <a:rPr lang="en-US" sz="2100" dirty="0" err="1" smtClean="0">
                <a:solidFill>
                  <a:srgbClr val="FF0000"/>
                </a:solidFill>
              </a:rPr>
              <a:t>vioplot</a:t>
            </a:r>
            <a:r>
              <a:rPr lang="en-US" sz="2100" dirty="0">
                <a:solidFill>
                  <a:srgbClr val="FF0000"/>
                </a:solidFill>
              </a:rPr>
              <a:t>)</a:t>
            </a:r>
          </a:p>
          <a:p>
            <a:pPr marL="548640" lvl="2" indent="0">
              <a:buNone/>
            </a:pPr>
            <a:r>
              <a:rPr lang="en-US" sz="2100" dirty="0" err="1">
                <a:solidFill>
                  <a:srgbClr val="FF0000"/>
                </a:solidFill>
              </a:rPr>
              <a:t>vioplot</a:t>
            </a:r>
            <a:r>
              <a:rPr lang="en-US" sz="2100" dirty="0">
                <a:solidFill>
                  <a:srgbClr val="FF0000"/>
                </a:solidFill>
              </a:rPr>
              <a:t>(x1, x2, x3)</a:t>
            </a:r>
          </a:p>
          <a:p>
            <a:endParaRPr lang="en-US" dirty="0" smtClean="0"/>
          </a:p>
          <a:p>
            <a:pPr lvl="1"/>
            <a:endParaRPr lang="en-US" dirty="0" smtClean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58690" y="3581400"/>
            <a:ext cx="2970276" cy="29702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3579876"/>
            <a:ext cx="2971800" cy="297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5181600" y="1559124"/>
            <a:ext cx="36576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2880" lvl="0" indent="-182880">
              <a:spcBef>
                <a:spcPct val="20000"/>
              </a:spcBef>
              <a:buClr>
                <a:srgbClr val="93A299"/>
              </a:buClr>
              <a:buSzPct val="85000"/>
              <a:buFont typeface="Arial" pitchFamily="34" charset="0"/>
              <a:buChar char="•"/>
            </a:pPr>
            <a:r>
              <a:rPr lang="en-US" sz="2400" dirty="0">
                <a:solidFill>
                  <a:srgbClr val="292934"/>
                </a:solidFill>
              </a:rPr>
              <a:t>Side-by-side boxplots</a:t>
            </a:r>
          </a:p>
          <a:p>
            <a:pPr lvl="1">
              <a:spcBef>
                <a:spcPct val="20000"/>
              </a:spcBef>
              <a:buClr>
                <a:srgbClr val="93A299"/>
              </a:buClr>
              <a:buSzPct val="85000"/>
            </a:pPr>
            <a:r>
              <a:rPr lang="en-US" sz="2000" dirty="0">
                <a:solidFill>
                  <a:srgbClr val="FF0000"/>
                </a:solidFill>
              </a:rPr>
              <a:t>boxplot(</a:t>
            </a:r>
            <a:r>
              <a:rPr lang="en-US" sz="2000" dirty="0" err="1">
                <a:solidFill>
                  <a:srgbClr val="FF0000"/>
                </a:solidFill>
              </a:rPr>
              <a:t>y~x</a:t>
            </a:r>
            <a:r>
              <a:rPr lang="en-US" sz="2000" dirty="0">
                <a:solidFill>
                  <a:srgbClr val="FF0000"/>
                </a:solidFill>
              </a:rPr>
              <a:t>)</a:t>
            </a:r>
          </a:p>
          <a:p>
            <a:pPr lvl="1">
              <a:spcBef>
                <a:spcPct val="20000"/>
              </a:spcBef>
              <a:buClr>
                <a:srgbClr val="93A299"/>
              </a:buClr>
              <a:buSzPct val="85000"/>
            </a:pPr>
            <a:r>
              <a:rPr lang="en-US" sz="2000" dirty="0">
                <a:solidFill>
                  <a:srgbClr val="292934"/>
                </a:solidFill>
              </a:rPr>
              <a:t>Or</a:t>
            </a:r>
          </a:p>
          <a:p>
            <a:pPr lvl="1">
              <a:spcBef>
                <a:spcPct val="20000"/>
              </a:spcBef>
              <a:buClr>
                <a:srgbClr val="93A299"/>
              </a:buClr>
              <a:buSzPct val="85000"/>
            </a:pPr>
            <a:r>
              <a:rPr lang="en-US" sz="2000" dirty="0">
                <a:solidFill>
                  <a:srgbClr val="FF0000"/>
                </a:solidFill>
              </a:rPr>
              <a:t>library(lattice)</a:t>
            </a:r>
          </a:p>
          <a:p>
            <a:pPr lvl="1">
              <a:spcBef>
                <a:spcPct val="20000"/>
              </a:spcBef>
              <a:buClr>
                <a:srgbClr val="93A299"/>
              </a:buClr>
              <a:buSzPct val="85000"/>
            </a:pPr>
            <a:r>
              <a:rPr lang="en-US" sz="2000" dirty="0" err="1">
                <a:solidFill>
                  <a:srgbClr val="FF0000"/>
                </a:solidFill>
              </a:rPr>
              <a:t>bwplot</a:t>
            </a:r>
            <a:r>
              <a:rPr lang="en-US" sz="2000" dirty="0">
                <a:solidFill>
                  <a:srgbClr val="FF0000"/>
                </a:solidFill>
              </a:rPr>
              <a:t>(</a:t>
            </a:r>
            <a:r>
              <a:rPr lang="en-US" sz="2000" dirty="0" err="1">
                <a:solidFill>
                  <a:srgbClr val="FF0000"/>
                </a:solidFill>
              </a:rPr>
              <a:t>y~x</a:t>
            </a:r>
            <a:r>
              <a:rPr lang="en-US" sz="2000" dirty="0">
                <a:solidFill>
                  <a:srgbClr val="FF0000"/>
                </a:solidFill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449752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Useful Plots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Q</a:t>
            </a:r>
            <a:r>
              <a:rPr lang="en-US" dirty="0" err="1" smtClean="0"/>
              <a:t>uantile-quantile</a:t>
            </a:r>
            <a:r>
              <a:rPr lang="en-US" dirty="0" smtClean="0"/>
              <a:t> plots</a:t>
            </a:r>
            <a:endParaRPr lang="en-US" dirty="0" smtClean="0"/>
          </a:p>
          <a:p>
            <a:pPr marL="457200" lvl="1" indent="0">
              <a:buNone/>
            </a:pPr>
            <a:r>
              <a:rPr lang="en-US" dirty="0" err="1" smtClean="0">
                <a:solidFill>
                  <a:srgbClr val="FF0000"/>
                </a:solidFill>
              </a:rPr>
              <a:t>qqnorm</a:t>
            </a:r>
            <a:r>
              <a:rPr lang="en-US" dirty="0" smtClean="0">
                <a:solidFill>
                  <a:srgbClr val="FF0000"/>
                </a:solidFill>
              </a:rPr>
              <a:t>(x</a:t>
            </a:r>
            <a:r>
              <a:rPr lang="en-US" dirty="0" smtClean="0">
                <a:solidFill>
                  <a:srgbClr val="FF0000"/>
                </a:solidFill>
              </a:rPr>
              <a:t>)</a:t>
            </a:r>
          </a:p>
          <a:p>
            <a:pPr marL="457200" lvl="1" indent="0">
              <a:buNone/>
            </a:pPr>
            <a:r>
              <a:rPr lang="en-US" dirty="0" err="1">
                <a:solidFill>
                  <a:srgbClr val="FF0000"/>
                </a:solidFill>
              </a:rPr>
              <a:t>q</a:t>
            </a:r>
            <a:r>
              <a:rPr lang="en-US" dirty="0" err="1" smtClean="0">
                <a:solidFill>
                  <a:srgbClr val="FF0000"/>
                </a:solidFill>
              </a:rPr>
              <a:t>qline</a:t>
            </a:r>
            <a:r>
              <a:rPr lang="en-US" dirty="0" smtClean="0">
                <a:solidFill>
                  <a:srgbClr val="FF0000"/>
                </a:solidFill>
              </a:rPr>
              <a:t>(x) </a:t>
            </a:r>
            <a:endParaRPr lang="en-US" dirty="0" smtClean="0">
              <a:solidFill>
                <a:srgbClr val="FF0000"/>
              </a:solidFill>
            </a:endParaRPr>
          </a:p>
          <a:p>
            <a:pPr marL="457200" lvl="1" indent="0">
              <a:buNone/>
            </a:pPr>
            <a:endParaRPr lang="en-US" dirty="0" smtClean="0">
              <a:solidFill>
                <a:srgbClr val="FF0000"/>
              </a:solidFill>
            </a:endParaRPr>
          </a:p>
          <a:p>
            <a:pPr marL="457200" lvl="1" indent="0">
              <a:buNone/>
            </a:pPr>
            <a:r>
              <a:rPr lang="en-US" dirty="0" err="1" smtClean="0">
                <a:solidFill>
                  <a:srgbClr val="FF0000"/>
                </a:solidFill>
              </a:rPr>
              <a:t>Quantile</a:t>
            </a:r>
            <a:r>
              <a:rPr lang="en-US" dirty="0" smtClean="0">
                <a:solidFill>
                  <a:srgbClr val="FF0000"/>
                </a:solidFill>
              </a:rPr>
              <a:t> – </a:t>
            </a:r>
            <a:r>
              <a:rPr lang="en-US" dirty="0" err="1" smtClean="0">
                <a:solidFill>
                  <a:srgbClr val="FF0000"/>
                </a:solidFill>
              </a:rPr>
              <a:t>Quantile-Quantile</a:t>
            </a:r>
            <a:r>
              <a:rPr lang="en-US" dirty="0" smtClean="0">
                <a:solidFill>
                  <a:srgbClr val="FF0000"/>
                </a:solidFill>
              </a:rPr>
              <a:t> plot</a:t>
            </a:r>
          </a:p>
          <a:p>
            <a:pPr marL="457200" lvl="1" indent="0">
              <a:buNone/>
            </a:pPr>
            <a:r>
              <a:rPr lang="en-US" dirty="0" err="1">
                <a:solidFill>
                  <a:srgbClr val="FF0000"/>
                </a:solidFill>
              </a:rPr>
              <a:t>q</a:t>
            </a:r>
            <a:r>
              <a:rPr lang="en-US" dirty="0" err="1" smtClean="0">
                <a:solidFill>
                  <a:srgbClr val="FF0000"/>
                </a:solidFill>
              </a:rPr>
              <a:t>qplot</a:t>
            </a:r>
            <a:r>
              <a:rPr lang="en-US" dirty="0" smtClean="0">
                <a:solidFill>
                  <a:srgbClr val="FF0000"/>
                </a:solidFill>
              </a:rPr>
              <a:t>(x, y)</a:t>
            </a:r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0" y="1905000"/>
            <a:ext cx="3505200" cy="350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65756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Useful Plots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Interaction plot</a:t>
            </a:r>
          </a:p>
          <a:p>
            <a:pPr lvl="1"/>
            <a:r>
              <a:rPr lang="en-US" dirty="0"/>
              <a:t>Display means by 2 variables (in a two-way analysis of variance)</a:t>
            </a:r>
          </a:p>
          <a:p>
            <a:pPr lvl="1" indent="0">
              <a:buNone/>
            </a:pPr>
            <a:r>
              <a:rPr lang="en-US" dirty="0" err="1">
                <a:solidFill>
                  <a:srgbClr val="FF0000"/>
                </a:solidFill>
              </a:rPr>
              <a:t>interaction.plot</a:t>
            </a:r>
            <a:r>
              <a:rPr lang="en-US" dirty="0">
                <a:solidFill>
                  <a:srgbClr val="FF0000"/>
                </a:solidFill>
              </a:rPr>
              <a:t>(x1, x2, y)</a:t>
            </a:r>
          </a:p>
          <a:p>
            <a:pPr marL="1314450" lvl="2" indent="-457200"/>
            <a:r>
              <a:rPr lang="en-US" dirty="0"/>
              <a:t>fun  (option to change default statistic which is the mean)</a:t>
            </a:r>
          </a:p>
          <a:p>
            <a:endParaRPr lang="en-US" dirty="0"/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3276600"/>
            <a:ext cx="3124200" cy="312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06369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Useful Plots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Empirical probability density plot</a:t>
            </a:r>
          </a:p>
          <a:p>
            <a:pPr lvl="1"/>
            <a:r>
              <a:rPr lang="en-US" dirty="0" smtClean="0"/>
              <a:t>Density plots are non-parametric estimates of the empirical probability density function</a:t>
            </a:r>
          </a:p>
          <a:p>
            <a:pPr lvl="2"/>
            <a:r>
              <a:rPr lang="en-US" dirty="0" smtClean="0"/>
              <a:t>#</a:t>
            </a:r>
            <a:r>
              <a:rPr lang="en-US" dirty="0" err="1" smtClean="0"/>
              <a:t>univariate</a:t>
            </a:r>
            <a:r>
              <a:rPr lang="en-US" dirty="0" smtClean="0"/>
              <a:t> density</a:t>
            </a:r>
          </a:p>
          <a:p>
            <a:pPr marL="914400" lvl="2" indent="0">
              <a:buNone/>
            </a:pPr>
            <a:r>
              <a:rPr lang="en-US" dirty="0">
                <a:solidFill>
                  <a:srgbClr val="FF0000"/>
                </a:solidFill>
              </a:rPr>
              <a:t>p</a:t>
            </a:r>
            <a:r>
              <a:rPr lang="en-US" dirty="0" smtClean="0">
                <a:solidFill>
                  <a:srgbClr val="FF0000"/>
                </a:solidFill>
              </a:rPr>
              <a:t>lot(density(x))</a:t>
            </a:r>
          </a:p>
          <a:p>
            <a:pPr marL="914400" lvl="2" indent="0">
              <a:buNone/>
            </a:pPr>
            <a:endParaRPr lang="en-US" dirty="0">
              <a:solidFill>
                <a:srgbClr val="FF0000"/>
              </a:solidFill>
            </a:endParaRPr>
          </a:p>
          <a:p>
            <a:pPr marL="708660" indent="-342900"/>
            <a:r>
              <a:rPr lang="en-US" sz="2000" dirty="0"/>
              <a:t>One </a:t>
            </a:r>
            <a:r>
              <a:rPr lang="en-US" sz="2000" dirty="0" smtClean="0"/>
              <a:t>could </a:t>
            </a:r>
            <a:r>
              <a:rPr lang="en-US" sz="2000" dirty="0"/>
              <a:t>compare groups </a:t>
            </a:r>
          </a:p>
          <a:p>
            <a:pPr marL="365760" indent="0">
              <a:buNone/>
            </a:pPr>
            <a:r>
              <a:rPr lang="en-US" sz="2000" dirty="0"/>
              <a:t>by looking at kernel density </a:t>
            </a:r>
          </a:p>
          <a:p>
            <a:pPr marL="365760" indent="0">
              <a:buNone/>
            </a:pPr>
            <a:r>
              <a:rPr lang="en-US" sz="2000" dirty="0"/>
              <a:t>plots</a:t>
            </a:r>
          </a:p>
        </p:txBody>
      </p:sp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2438400"/>
            <a:ext cx="4038600" cy="403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17584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2799</TotalTime>
  <Words>1098</Words>
  <Application>Microsoft Office PowerPoint</Application>
  <PresentationFormat>On-screen Show (4:3)</PresentationFormat>
  <Paragraphs>285</Paragraphs>
  <Slides>28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29" baseType="lpstr">
      <vt:lpstr>Clarity</vt:lpstr>
      <vt:lpstr>Introduction to R Graphics</vt:lpstr>
      <vt:lpstr>Objectives</vt:lpstr>
      <vt:lpstr>Useful Plots</vt:lpstr>
      <vt:lpstr>Useful Plots</vt:lpstr>
      <vt:lpstr>Useful Plots</vt:lpstr>
      <vt:lpstr>Useful Plots</vt:lpstr>
      <vt:lpstr>Useful Plots</vt:lpstr>
      <vt:lpstr>Useful Plots</vt:lpstr>
      <vt:lpstr>Useful Plots</vt:lpstr>
      <vt:lpstr>Useful Plots</vt:lpstr>
      <vt:lpstr>Adding Elements</vt:lpstr>
      <vt:lpstr>Adding Elements</vt:lpstr>
      <vt:lpstr>PowerPoint Presentation</vt:lpstr>
      <vt:lpstr>Adding Elements</vt:lpstr>
      <vt:lpstr>Adding Elements</vt:lpstr>
      <vt:lpstr>Adding Elements</vt:lpstr>
      <vt:lpstr>Options and Parameters</vt:lpstr>
      <vt:lpstr>Options and Parameters</vt:lpstr>
      <vt:lpstr>Options and Parameters</vt:lpstr>
      <vt:lpstr>Options and Parameters</vt:lpstr>
      <vt:lpstr>Options and Parameters</vt:lpstr>
      <vt:lpstr>Options and Parameters</vt:lpstr>
      <vt:lpstr>Options and Parameters</vt:lpstr>
      <vt:lpstr>Saving Graphs</vt:lpstr>
      <vt:lpstr>Go Over R Code</vt:lpstr>
      <vt:lpstr>In Class Activity</vt:lpstr>
      <vt:lpstr>In Class Activity</vt:lpstr>
      <vt:lpstr>References</vt:lpstr>
    </vt:vector>
  </TitlesOfParts>
  <Company>Medical University of South Carolina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 Graphics</dc:title>
  <dc:creator>Owner</dc:creator>
  <cp:lastModifiedBy>Owner</cp:lastModifiedBy>
  <cp:revision>92</cp:revision>
  <cp:lastPrinted>2013-03-16T19:05:45Z</cp:lastPrinted>
  <dcterms:created xsi:type="dcterms:W3CDTF">2013-03-15T03:33:08Z</dcterms:created>
  <dcterms:modified xsi:type="dcterms:W3CDTF">2013-03-17T18:17:47Z</dcterms:modified>
</cp:coreProperties>
</file>