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sldIdLst>
    <p:sldId id="256" r:id="rId3"/>
    <p:sldId id="281" r:id="rId4"/>
    <p:sldId id="282" r:id="rId5"/>
    <p:sldId id="280" r:id="rId6"/>
    <p:sldId id="257" r:id="rId7"/>
    <p:sldId id="258" r:id="rId8"/>
    <p:sldId id="266" r:id="rId9"/>
    <p:sldId id="261" r:id="rId10"/>
    <p:sldId id="260" r:id="rId11"/>
    <p:sldId id="263" r:id="rId12"/>
    <p:sldId id="264" r:id="rId13"/>
    <p:sldId id="265" r:id="rId14"/>
    <p:sldId id="262" r:id="rId15"/>
    <p:sldId id="267" r:id="rId16"/>
    <p:sldId id="279" r:id="rId17"/>
    <p:sldId id="268" r:id="rId18"/>
    <p:sldId id="277" r:id="rId19"/>
    <p:sldId id="269" r:id="rId20"/>
    <p:sldId id="270" r:id="rId21"/>
    <p:sldId id="271" r:id="rId22"/>
    <p:sldId id="272" r:id="rId23"/>
    <p:sldId id="276" r:id="rId24"/>
    <p:sldId id="278" r:id="rId25"/>
    <p:sldId id="273" r:id="rId26"/>
    <p:sldId id="274" r:id="rId27"/>
    <p:sldId id="25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74" y="26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6B488A-8D3F-4DD6-8AA6-035C506B57C4}" type="slidenum">
              <a:rPr lang="en-US"/>
              <a:pPr/>
              <a:t>‹#›</a:t>
            </a:fld>
            <a:endParaRPr lang="en-US"/>
          </a:p>
        </p:txBody>
      </p:sp>
    </p:spTree>
    <p:extLst>
      <p:ext uri="{BB962C8B-B14F-4D97-AF65-F5344CB8AC3E}">
        <p14:creationId xmlns:p14="http://schemas.microsoft.com/office/powerpoint/2010/main" val="2529395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7B3A19-EFE3-4B9C-95CF-C152B1234594}" type="slidenum">
              <a:rPr lang="en-US"/>
              <a:pPr/>
              <a:t>‹#›</a:t>
            </a:fld>
            <a:endParaRPr lang="en-US"/>
          </a:p>
        </p:txBody>
      </p:sp>
    </p:spTree>
    <p:extLst>
      <p:ext uri="{BB962C8B-B14F-4D97-AF65-F5344CB8AC3E}">
        <p14:creationId xmlns:p14="http://schemas.microsoft.com/office/powerpoint/2010/main" val="60992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9B0067-4854-45A6-B353-B8E6B19E7360}" type="slidenum">
              <a:rPr lang="en-US"/>
              <a:pPr/>
              <a:t>‹#›</a:t>
            </a:fld>
            <a:endParaRPr lang="en-US"/>
          </a:p>
        </p:txBody>
      </p:sp>
    </p:spTree>
    <p:extLst>
      <p:ext uri="{BB962C8B-B14F-4D97-AF65-F5344CB8AC3E}">
        <p14:creationId xmlns:p14="http://schemas.microsoft.com/office/powerpoint/2010/main" val="2914428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6B488A-8D3F-4DD6-8AA6-035C506B57C4}" type="slidenum">
              <a:rPr lang="en-US" smtClean="0"/>
              <a:pPr/>
              <a:t>‹#›</a:t>
            </a:fld>
            <a:endParaRPr lang="en-US"/>
          </a:p>
        </p:txBody>
      </p:sp>
    </p:spTree>
    <p:extLst>
      <p:ext uri="{BB962C8B-B14F-4D97-AF65-F5344CB8AC3E}">
        <p14:creationId xmlns:p14="http://schemas.microsoft.com/office/powerpoint/2010/main" val="3898136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FCA272-E793-41DA-A0C5-73F2E6E5D179}" type="slidenum">
              <a:rPr lang="en-US" smtClean="0"/>
              <a:pPr/>
              <a:t>‹#›</a:t>
            </a:fld>
            <a:endParaRPr lang="en-US"/>
          </a:p>
        </p:txBody>
      </p:sp>
    </p:spTree>
    <p:extLst>
      <p:ext uri="{BB962C8B-B14F-4D97-AF65-F5344CB8AC3E}">
        <p14:creationId xmlns:p14="http://schemas.microsoft.com/office/powerpoint/2010/main" val="3194591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72CB7-D985-4F38-B3A4-F18957785F50}" type="slidenum">
              <a:rPr lang="en-US" smtClean="0"/>
              <a:pPr/>
              <a:t>‹#›</a:t>
            </a:fld>
            <a:endParaRPr lang="en-US"/>
          </a:p>
        </p:txBody>
      </p:sp>
    </p:spTree>
    <p:extLst>
      <p:ext uri="{BB962C8B-B14F-4D97-AF65-F5344CB8AC3E}">
        <p14:creationId xmlns:p14="http://schemas.microsoft.com/office/powerpoint/2010/main" val="733653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885C26-D0DC-421C-9B5F-D7BD402A9D46}" type="slidenum">
              <a:rPr lang="en-US" smtClean="0"/>
              <a:pPr/>
              <a:t>‹#›</a:t>
            </a:fld>
            <a:endParaRPr lang="en-US"/>
          </a:p>
        </p:txBody>
      </p:sp>
    </p:spTree>
    <p:extLst>
      <p:ext uri="{BB962C8B-B14F-4D97-AF65-F5344CB8AC3E}">
        <p14:creationId xmlns:p14="http://schemas.microsoft.com/office/powerpoint/2010/main" val="980259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957C2F-CED7-45E3-A3AD-B7B7429B9DFD}" type="slidenum">
              <a:rPr lang="en-US" smtClean="0"/>
              <a:pPr/>
              <a:t>‹#›</a:t>
            </a:fld>
            <a:endParaRPr lang="en-US"/>
          </a:p>
        </p:txBody>
      </p:sp>
    </p:spTree>
    <p:extLst>
      <p:ext uri="{BB962C8B-B14F-4D97-AF65-F5344CB8AC3E}">
        <p14:creationId xmlns:p14="http://schemas.microsoft.com/office/powerpoint/2010/main" val="3153091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688F0C-2006-479F-89F7-470BE7081CCF}" type="slidenum">
              <a:rPr lang="en-US" smtClean="0"/>
              <a:pPr/>
              <a:t>‹#›</a:t>
            </a:fld>
            <a:endParaRPr lang="en-US"/>
          </a:p>
        </p:txBody>
      </p:sp>
    </p:spTree>
    <p:extLst>
      <p:ext uri="{BB962C8B-B14F-4D97-AF65-F5344CB8AC3E}">
        <p14:creationId xmlns:p14="http://schemas.microsoft.com/office/powerpoint/2010/main" val="7990631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C0C6C1-98EB-4D99-9F26-DB9198B270B6}" type="slidenum">
              <a:rPr lang="en-US" smtClean="0"/>
              <a:pPr/>
              <a:t>‹#›</a:t>
            </a:fld>
            <a:endParaRPr lang="en-US"/>
          </a:p>
        </p:txBody>
      </p:sp>
    </p:spTree>
    <p:extLst>
      <p:ext uri="{BB962C8B-B14F-4D97-AF65-F5344CB8AC3E}">
        <p14:creationId xmlns:p14="http://schemas.microsoft.com/office/powerpoint/2010/main" val="7830259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90443-71EE-4466-833F-0419767B86FD}" type="slidenum">
              <a:rPr lang="en-US" smtClean="0"/>
              <a:pPr/>
              <a:t>‹#›</a:t>
            </a:fld>
            <a:endParaRPr lang="en-US"/>
          </a:p>
        </p:txBody>
      </p:sp>
    </p:spTree>
    <p:extLst>
      <p:ext uri="{BB962C8B-B14F-4D97-AF65-F5344CB8AC3E}">
        <p14:creationId xmlns:p14="http://schemas.microsoft.com/office/powerpoint/2010/main" val="420392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FCA272-E793-41DA-A0C5-73F2E6E5D179}" type="slidenum">
              <a:rPr lang="en-US"/>
              <a:pPr/>
              <a:t>‹#›</a:t>
            </a:fld>
            <a:endParaRPr lang="en-US"/>
          </a:p>
        </p:txBody>
      </p:sp>
    </p:spTree>
    <p:extLst>
      <p:ext uri="{BB962C8B-B14F-4D97-AF65-F5344CB8AC3E}">
        <p14:creationId xmlns:p14="http://schemas.microsoft.com/office/powerpoint/2010/main" val="33205538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ED35E-16C0-4810-ABD5-5224D00DE50C}" type="slidenum">
              <a:rPr lang="en-US" smtClean="0"/>
              <a:pPr/>
              <a:t>‹#›</a:t>
            </a:fld>
            <a:endParaRPr lang="en-US"/>
          </a:p>
        </p:txBody>
      </p:sp>
    </p:spTree>
    <p:extLst>
      <p:ext uri="{BB962C8B-B14F-4D97-AF65-F5344CB8AC3E}">
        <p14:creationId xmlns:p14="http://schemas.microsoft.com/office/powerpoint/2010/main" val="1962615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B3A19-EFE3-4B9C-95CF-C152B1234594}" type="slidenum">
              <a:rPr lang="en-US" smtClean="0"/>
              <a:pPr/>
              <a:t>‹#›</a:t>
            </a:fld>
            <a:endParaRPr lang="en-US"/>
          </a:p>
        </p:txBody>
      </p:sp>
    </p:spTree>
    <p:extLst>
      <p:ext uri="{BB962C8B-B14F-4D97-AF65-F5344CB8AC3E}">
        <p14:creationId xmlns:p14="http://schemas.microsoft.com/office/powerpoint/2010/main" val="22384023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B0067-4854-45A6-B353-B8E6B19E7360}" type="slidenum">
              <a:rPr lang="en-US" smtClean="0"/>
              <a:pPr/>
              <a:t>‹#›</a:t>
            </a:fld>
            <a:endParaRPr lang="en-US"/>
          </a:p>
        </p:txBody>
      </p:sp>
    </p:spTree>
    <p:extLst>
      <p:ext uri="{BB962C8B-B14F-4D97-AF65-F5344CB8AC3E}">
        <p14:creationId xmlns:p14="http://schemas.microsoft.com/office/powerpoint/2010/main" val="301018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972CB7-D985-4F38-B3A4-F18957785F50}" type="slidenum">
              <a:rPr lang="en-US"/>
              <a:pPr/>
              <a:t>‹#›</a:t>
            </a:fld>
            <a:endParaRPr lang="en-US"/>
          </a:p>
        </p:txBody>
      </p:sp>
    </p:spTree>
    <p:extLst>
      <p:ext uri="{BB962C8B-B14F-4D97-AF65-F5344CB8AC3E}">
        <p14:creationId xmlns:p14="http://schemas.microsoft.com/office/powerpoint/2010/main" val="26841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885C26-D0DC-421C-9B5F-D7BD402A9D46}" type="slidenum">
              <a:rPr lang="en-US"/>
              <a:pPr/>
              <a:t>‹#›</a:t>
            </a:fld>
            <a:endParaRPr lang="en-US"/>
          </a:p>
        </p:txBody>
      </p:sp>
    </p:spTree>
    <p:extLst>
      <p:ext uri="{BB962C8B-B14F-4D97-AF65-F5344CB8AC3E}">
        <p14:creationId xmlns:p14="http://schemas.microsoft.com/office/powerpoint/2010/main" val="371862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2957C2F-CED7-45E3-A3AD-B7B7429B9DFD}" type="slidenum">
              <a:rPr lang="en-US"/>
              <a:pPr/>
              <a:t>‹#›</a:t>
            </a:fld>
            <a:endParaRPr lang="en-US"/>
          </a:p>
        </p:txBody>
      </p:sp>
    </p:spTree>
    <p:extLst>
      <p:ext uri="{BB962C8B-B14F-4D97-AF65-F5344CB8AC3E}">
        <p14:creationId xmlns:p14="http://schemas.microsoft.com/office/powerpoint/2010/main" val="2485866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D688F0C-2006-479F-89F7-470BE7081CCF}" type="slidenum">
              <a:rPr lang="en-US"/>
              <a:pPr/>
              <a:t>‹#›</a:t>
            </a:fld>
            <a:endParaRPr lang="en-US"/>
          </a:p>
        </p:txBody>
      </p:sp>
    </p:spTree>
    <p:extLst>
      <p:ext uri="{BB962C8B-B14F-4D97-AF65-F5344CB8AC3E}">
        <p14:creationId xmlns:p14="http://schemas.microsoft.com/office/powerpoint/2010/main" val="203478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2C0C6C1-98EB-4D99-9F26-DB9198B270B6}" type="slidenum">
              <a:rPr lang="en-US"/>
              <a:pPr/>
              <a:t>‹#›</a:t>
            </a:fld>
            <a:endParaRPr lang="en-US"/>
          </a:p>
        </p:txBody>
      </p:sp>
    </p:spTree>
    <p:extLst>
      <p:ext uri="{BB962C8B-B14F-4D97-AF65-F5344CB8AC3E}">
        <p14:creationId xmlns:p14="http://schemas.microsoft.com/office/powerpoint/2010/main" val="178602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490443-71EE-4466-833F-0419767B86FD}" type="slidenum">
              <a:rPr lang="en-US"/>
              <a:pPr/>
              <a:t>‹#›</a:t>
            </a:fld>
            <a:endParaRPr lang="en-US"/>
          </a:p>
        </p:txBody>
      </p:sp>
    </p:spTree>
    <p:extLst>
      <p:ext uri="{BB962C8B-B14F-4D97-AF65-F5344CB8AC3E}">
        <p14:creationId xmlns:p14="http://schemas.microsoft.com/office/powerpoint/2010/main" val="49108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24ED35E-16C0-4810-ABD5-5224D00DE50C}" type="slidenum">
              <a:rPr lang="en-US"/>
              <a:pPr/>
              <a:t>‹#›</a:t>
            </a:fld>
            <a:endParaRPr lang="en-US"/>
          </a:p>
        </p:txBody>
      </p:sp>
    </p:spTree>
    <p:extLst>
      <p:ext uri="{BB962C8B-B14F-4D97-AF65-F5344CB8AC3E}">
        <p14:creationId xmlns:p14="http://schemas.microsoft.com/office/powerpoint/2010/main" val="235969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295400"/>
            <a:ext cx="82296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DA6A864-358C-4144-A955-08267FA5F74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Arial" charset="0"/>
        </a:defRPr>
      </a:lvl2pPr>
      <a:lvl3pPr algn="l" rtl="0" fontAlgn="base">
        <a:spcBef>
          <a:spcPct val="0"/>
        </a:spcBef>
        <a:spcAft>
          <a:spcPct val="0"/>
        </a:spcAft>
        <a:defRPr sz="3200">
          <a:solidFill>
            <a:schemeClr val="tx2"/>
          </a:solidFill>
          <a:latin typeface="Arial" charset="0"/>
        </a:defRPr>
      </a:lvl3pPr>
      <a:lvl4pPr algn="l" rtl="0" fontAlgn="base">
        <a:spcBef>
          <a:spcPct val="0"/>
        </a:spcBef>
        <a:spcAft>
          <a:spcPct val="0"/>
        </a:spcAft>
        <a:defRPr sz="3200">
          <a:solidFill>
            <a:schemeClr val="tx2"/>
          </a:solidFill>
          <a:latin typeface="Arial" charset="0"/>
        </a:defRPr>
      </a:lvl4pPr>
      <a:lvl5pPr algn="l" rtl="0" fontAlgn="base">
        <a:spcBef>
          <a:spcPct val="0"/>
        </a:spcBef>
        <a:spcAft>
          <a:spcPct val="0"/>
        </a:spcAft>
        <a:defRPr sz="3200">
          <a:solidFill>
            <a:schemeClr val="tx2"/>
          </a:solidFill>
          <a:latin typeface="Arial"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Font typeface="Wingdings" pitchFamily="2" charset="2"/>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Font typeface="Wingdings" pitchFamily="2" charset="2"/>
        <a:buChar char="§"/>
        <a:defRPr sz="1600">
          <a:solidFill>
            <a:schemeClr val="tx1"/>
          </a:solidFill>
          <a:latin typeface="+mn-lt"/>
        </a:defRPr>
      </a:lvl5pPr>
      <a:lvl6pPr marL="2514600" indent="-228600" algn="l" rtl="0" fontAlgn="base">
        <a:spcBef>
          <a:spcPct val="20000"/>
        </a:spcBef>
        <a:spcAft>
          <a:spcPct val="0"/>
        </a:spcAft>
        <a:buFont typeface="Wingdings" pitchFamily="2" charset="2"/>
        <a:buChar char="§"/>
        <a:defRPr sz="1600">
          <a:solidFill>
            <a:schemeClr val="tx1"/>
          </a:solidFill>
          <a:latin typeface="+mn-lt"/>
        </a:defRPr>
      </a:lvl6pPr>
      <a:lvl7pPr marL="2971800" indent="-228600" algn="l" rtl="0" fontAlgn="base">
        <a:spcBef>
          <a:spcPct val="20000"/>
        </a:spcBef>
        <a:spcAft>
          <a:spcPct val="0"/>
        </a:spcAft>
        <a:buFont typeface="Wingdings" pitchFamily="2" charset="2"/>
        <a:buChar char="§"/>
        <a:defRPr sz="1600">
          <a:solidFill>
            <a:schemeClr val="tx1"/>
          </a:solidFill>
          <a:latin typeface="+mn-lt"/>
        </a:defRPr>
      </a:lvl7pPr>
      <a:lvl8pPr marL="3429000" indent="-228600" algn="l" rtl="0" fontAlgn="base">
        <a:spcBef>
          <a:spcPct val="20000"/>
        </a:spcBef>
        <a:spcAft>
          <a:spcPct val="0"/>
        </a:spcAft>
        <a:buFont typeface="Wingdings" pitchFamily="2" charset="2"/>
        <a:buChar char="§"/>
        <a:defRPr sz="1600">
          <a:solidFill>
            <a:schemeClr val="tx1"/>
          </a:solidFill>
          <a:latin typeface="+mn-lt"/>
        </a:defRPr>
      </a:lvl8pPr>
      <a:lvl9pPr marL="3886200" indent="-228600" algn="l" rtl="0" fontAlgn="base">
        <a:spcBef>
          <a:spcPct val="20000"/>
        </a:spcBef>
        <a:spcAft>
          <a:spcPct val="0"/>
        </a:spcAft>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6A864-358C-4144-A955-08267FA5F747}" type="slidenum">
              <a:rPr lang="en-US" smtClean="0"/>
              <a:pPr/>
              <a:t>‹#›</a:t>
            </a:fld>
            <a:endParaRPr lang="en-US"/>
          </a:p>
        </p:txBody>
      </p:sp>
    </p:spTree>
    <p:extLst>
      <p:ext uri="{BB962C8B-B14F-4D97-AF65-F5344CB8AC3E}">
        <p14:creationId xmlns:p14="http://schemas.microsoft.com/office/powerpoint/2010/main" val="15680701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www.ats.ucla.edu/stat/r/" TargetMode="External"/><Relationship Id="rId2" Type="http://schemas.openxmlformats.org/officeDocument/2006/relationships/hyperlink" Target="http://people.musc.edu/~elg26/teaching/methods2.2010/R-intro.pdf" TargetMode="External"/><Relationship Id="rId1" Type="http://schemas.openxmlformats.org/officeDocument/2006/relationships/slideLayout" Target="../slideLayouts/slideLayout13.xml"/><Relationship Id="rId6" Type="http://schemas.openxmlformats.org/officeDocument/2006/relationships/hyperlink" Target="http://chartsgraphs.wordpress.com/2011/01/09/learnr-toolkit-to-help-excel-users-move-up-to-r/" TargetMode="External"/><Relationship Id="rId5" Type="http://schemas.openxmlformats.org/officeDocument/2006/relationships/hyperlink" Target="http://www.mayin.org/ajayshah/KB/R/index.html" TargetMode="External"/><Relationship Id="rId4" Type="http://schemas.openxmlformats.org/officeDocument/2006/relationships/hyperlink" Target="http://www.statmethods.net/about/learningcurv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www.rstudio.com/" TargetMode="External"/><Relationship Id="rId2" Type="http://schemas.openxmlformats.org/officeDocument/2006/relationships/hyperlink" Target="http://cran.r-project.org/"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10668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Computing for Research I</a:t>
            </a:r>
            <a:br>
              <a:rPr lang="en-US" b="1" dirty="0" smtClean="0"/>
            </a:br>
            <a:r>
              <a:rPr lang="en-US" dirty="0" smtClean="0"/>
              <a:t>Spring 2014</a:t>
            </a:r>
            <a:endParaRPr lang="en-US" dirty="0"/>
          </a:p>
        </p:txBody>
      </p:sp>
      <p:sp>
        <p:nvSpPr>
          <p:cNvPr id="8" name="Subtitle 2"/>
          <p:cNvSpPr txBox="1">
            <a:spLocks/>
          </p:cNvSpPr>
          <p:nvPr/>
        </p:nvSpPr>
        <p:spPr>
          <a:xfrm>
            <a:off x="1295400" y="4800600"/>
            <a:ext cx="6400800" cy="762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smtClean="0"/>
              <a:t>Primary Instructor:  </a:t>
            </a:r>
          </a:p>
          <a:p>
            <a:pPr marL="0" indent="0" algn="ctr">
              <a:buNone/>
            </a:pPr>
            <a:r>
              <a:rPr lang="en-US" sz="2400" dirty="0" smtClean="0"/>
              <a:t>Elizabeth Garrett-Mayer</a:t>
            </a:r>
          </a:p>
          <a:p>
            <a:endParaRPr lang="en-US" dirty="0"/>
          </a:p>
        </p:txBody>
      </p:sp>
      <p:sp>
        <p:nvSpPr>
          <p:cNvPr id="9" name="Rectangle 8"/>
          <p:cNvSpPr/>
          <p:nvPr/>
        </p:nvSpPr>
        <p:spPr>
          <a:xfrm>
            <a:off x="2595123" y="3048000"/>
            <a:ext cx="3570208" cy="1200329"/>
          </a:xfrm>
          <a:prstGeom prst="rect">
            <a:avLst/>
          </a:prstGeom>
        </p:spPr>
        <p:txBody>
          <a:bodyPr wrap="none">
            <a:spAutoFit/>
          </a:bodyPr>
          <a:lstStyle/>
          <a:p>
            <a:pPr algn="ctr"/>
            <a:r>
              <a:rPr lang="en-US" sz="3600" dirty="0" smtClean="0"/>
              <a:t>Introduction to R</a:t>
            </a:r>
          </a:p>
          <a:p>
            <a:pPr algn="ctr"/>
            <a:r>
              <a:rPr lang="en-US" sz="3600" dirty="0" smtClean="0"/>
              <a:t>March 17</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Extracting variables from data</a:t>
            </a:r>
          </a:p>
        </p:txBody>
      </p:sp>
      <p:sp>
        <p:nvSpPr>
          <p:cNvPr id="14339" name="Rectangle 3"/>
          <p:cNvSpPr>
            <a:spLocks noGrp="1" noChangeArrowheads="1"/>
          </p:cNvSpPr>
          <p:nvPr>
            <p:ph idx="1"/>
          </p:nvPr>
        </p:nvSpPr>
        <p:spPr/>
        <p:txBody>
          <a:bodyPr/>
          <a:lstStyle/>
          <a:p>
            <a:r>
              <a:rPr lang="en-US" dirty="0"/>
              <a:t>Use $:  </a:t>
            </a:r>
            <a:r>
              <a:rPr lang="en-US" dirty="0" err="1"/>
              <a:t>data$AGE</a:t>
            </a:r>
            <a:endParaRPr lang="en-US" dirty="0"/>
          </a:p>
          <a:p>
            <a:endParaRPr lang="en-US" dirty="0"/>
          </a:p>
          <a:p>
            <a:r>
              <a:rPr lang="en-US" dirty="0"/>
              <a:t>note it is case-sensitive!</a:t>
            </a:r>
          </a:p>
          <a:p>
            <a:endParaRPr lang="en-US" dirty="0"/>
          </a:p>
          <a:p>
            <a:r>
              <a:rPr lang="en-US" dirty="0"/>
              <a:t>attach([data]) and detach([data])</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Descriptive statistics</a:t>
            </a:r>
          </a:p>
        </p:txBody>
      </p:sp>
      <p:sp>
        <p:nvSpPr>
          <p:cNvPr id="15363" name="Rectangle 3"/>
          <p:cNvSpPr>
            <a:spLocks noGrp="1" noChangeArrowheads="1"/>
          </p:cNvSpPr>
          <p:nvPr>
            <p:ph idx="1"/>
          </p:nvPr>
        </p:nvSpPr>
        <p:spPr/>
        <p:txBody>
          <a:bodyPr>
            <a:normAutofit fontScale="92500" lnSpcReduction="20000"/>
          </a:bodyPr>
          <a:lstStyle/>
          <a:p>
            <a:r>
              <a:rPr lang="en-US" dirty="0"/>
              <a:t>summary</a:t>
            </a:r>
          </a:p>
          <a:p>
            <a:endParaRPr lang="en-US" dirty="0"/>
          </a:p>
          <a:p>
            <a:r>
              <a:rPr lang="en-US" dirty="0"/>
              <a:t>mean, median</a:t>
            </a:r>
          </a:p>
          <a:p>
            <a:endParaRPr lang="en-US" dirty="0"/>
          </a:p>
          <a:p>
            <a:r>
              <a:rPr lang="en-US" dirty="0" err="1"/>
              <a:t>var</a:t>
            </a:r>
            <a:endParaRPr lang="en-US" dirty="0"/>
          </a:p>
          <a:p>
            <a:endParaRPr lang="en-US" dirty="0"/>
          </a:p>
          <a:p>
            <a:r>
              <a:rPr lang="en-US" dirty="0" err="1"/>
              <a:t>quantile</a:t>
            </a:r>
            <a:endParaRPr lang="en-US" dirty="0"/>
          </a:p>
          <a:p>
            <a:endParaRPr lang="en-US" dirty="0"/>
          </a:p>
          <a:p>
            <a:r>
              <a:rPr lang="en-US" dirty="0"/>
              <a:t>range, max, min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Missing values</a:t>
            </a:r>
          </a:p>
        </p:txBody>
      </p:sp>
      <p:sp>
        <p:nvSpPr>
          <p:cNvPr id="16387" name="Rectangle 3"/>
          <p:cNvSpPr>
            <a:spLocks noGrp="1" noChangeArrowheads="1"/>
          </p:cNvSpPr>
          <p:nvPr>
            <p:ph idx="1"/>
          </p:nvPr>
        </p:nvSpPr>
        <p:spPr/>
        <p:txBody>
          <a:bodyPr/>
          <a:lstStyle/>
          <a:p>
            <a:r>
              <a:rPr lang="en-US" dirty="0"/>
              <a:t>sometimes cause ‘error’ message</a:t>
            </a:r>
          </a:p>
          <a:p>
            <a:endParaRPr lang="en-US" dirty="0"/>
          </a:p>
          <a:p>
            <a:r>
              <a:rPr lang="en-US" dirty="0"/>
              <a:t>na.rm=T</a:t>
            </a:r>
          </a:p>
          <a:p>
            <a:endParaRPr lang="en-US" dirty="0"/>
          </a:p>
          <a:p>
            <a:r>
              <a:rPr lang="en-US" dirty="0" err="1"/>
              <a:t>na.option</a:t>
            </a:r>
            <a:r>
              <a:rPr lang="en-US" dirty="0"/>
              <a:t>=</a:t>
            </a:r>
            <a:r>
              <a:rPr lang="en-US" dirty="0" err="1"/>
              <a:t>na.omit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Data Objects</a:t>
            </a:r>
            <a:endParaRPr lang="en-US" dirty="0"/>
          </a:p>
        </p:txBody>
      </p:sp>
      <p:sp>
        <p:nvSpPr>
          <p:cNvPr id="13315" name="Rectangle 3"/>
          <p:cNvSpPr>
            <a:spLocks noGrp="1" noChangeArrowheads="1"/>
          </p:cNvSpPr>
          <p:nvPr>
            <p:ph idx="1"/>
          </p:nvPr>
        </p:nvSpPr>
        <p:spPr/>
        <p:txBody>
          <a:bodyPr>
            <a:normAutofit lnSpcReduction="10000"/>
          </a:bodyPr>
          <a:lstStyle/>
          <a:p>
            <a:pPr>
              <a:lnSpc>
                <a:spcPct val="80000"/>
              </a:lnSpc>
            </a:pPr>
            <a:r>
              <a:rPr lang="en-US" sz="2400"/>
              <a:t>data.frame, as.data.frame, is.data.frame</a:t>
            </a:r>
          </a:p>
          <a:p>
            <a:pPr lvl="1">
              <a:lnSpc>
                <a:spcPct val="80000"/>
              </a:lnSpc>
            </a:pPr>
            <a:r>
              <a:rPr lang="en-US" sz="2000"/>
              <a:t>names([data])</a:t>
            </a:r>
          </a:p>
          <a:p>
            <a:pPr lvl="1">
              <a:lnSpc>
                <a:spcPct val="80000"/>
              </a:lnSpc>
            </a:pPr>
            <a:r>
              <a:rPr lang="en-US" sz="2000"/>
              <a:t>row.names([data])</a:t>
            </a:r>
          </a:p>
          <a:p>
            <a:pPr>
              <a:lnSpc>
                <a:spcPct val="80000"/>
              </a:lnSpc>
            </a:pPr>
            <a:r>
              <a:rPr lang="en-US" sz="2400"/>
              <a:t>matrix, as.matrix, is.matrix</a:t>
            </a:r>
          </a:p>
          <a:p>
            <a:pPr lvl="1">
              <a:lnSpc>
                <a:spcPct val="80000"/>
              </a:lnSpc>
            </a:pPr>
            <a:r>
              <a:rPr lang="en-US" sz="2000"/>
              <a:t>dimnames([data])</a:t>
            </a:r>
          </a:p>
          <a:p>
            <a:pPr>
              <a:lnSpc>
                <a:spcPct val="80000"/>
              </a:lnSpc>
            </a:pPr>
            <a:r>
              <a:rPr lang="en-US" sz="2400"/>
              <a:t>factor, as.factor, is.factor</a:t>
            </a:r>
          </a:p>
          <a:p>
            <a:pPr lvl="1">
              <a:lnSpc>
                <a:spcPct val="80000"/>
              </a:lnSpc>
            </a:pPr>
            <a:r>
              <a:rPr lang="en-US" sz="2000"/>
              <a:t>levels([factor])</a:t>
            </a:r>
          </a:p>
          <a:p>
            <a:pPr>
              <a:lnSpc>
                <a:spcPct val="80000"/>
              </a:lnSpc>
            </a:pPr>
            <a:endParaRPr lang="en-US" sz="2400"/>
          </a:p>
          <a:p>
            <a:pPr>
              <a:lnSpc>
                <a:spcPct val="80000"/>
              </a:lnSpc>
            </a:pPr>
            <a:r>
              <a:rPr lang="en-US" sz="2400"/>
              <a:t>arrays</a:t>
            </a:r>
          </a:p>
          <a:p>
            <a:pPr>
              <a:lnSpc>
                <a:spcPct val="80000"/>
              </a:lnSpc>
            </a:pPr>
            <a:r>
              <a:rPr lang="en-US" sz="2400"/>
              <a:t>lists</a:t>
            </a:r>
          </a:p>
          <a:p>
            <a:pPr>
              <a:lnSpc>
                <a:spcPct val="80000"/>
              </a:lnSpc>
            </a:pPr>
            <a:r>
              <a:rPr lang="en-US" sz="2400"/>
              <a:t>functions</a:t>
            </a:r>
          </a:p>
          <a:p>
            <a:pPr>
              <a:lnSpc>
                <a:spcPct val="80000"/>
              </a:lnSpc>
            </a:pPr>
            <a:r>
              <a:rPr lang="en-US" sz="2400"/>
              <a:t>vectors</a:t>
            </a:r>
          </a:p>
          <a:p>
            <a:pPr>
              <a:lnSpc>
                <a:spcPct val="80000"/>
              </a:lnSpc>
            </a:pPr>
            <a:r>
              <a:rPr lang="en-US" sz="2400"/>
              <a:t>scalars</a:t>
            </a:r>
          </a:p>
          <a:p>
            <a:pPr>
              <a:lnSpc>
                <a:spcPct val="80000"/>
              </a:lnSpc>
            </a:pPr>
            <a:endParaRPr lang="en-US"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Creating and manipulating</a:t>
            </a:r>
          </a:p>
        </p:txBody>
      </p:sp>
      <p:sp>
        <p:nvSpPr>
          <p:cNvPr id="19459" name="Rectangle 3"/>
          <p:cNvSpPr>
            <a:spLocks noGrp="1" noChangeArrowheads="1"/>
          </p:cNvSpPr>
          <p:nvPr>
            <p:ph idx="1"/>
          </p:nvPr>
        </p:nvSpPr>
        <p:spPr/>
        <p:txBody>
          <a:bodyPr>
            <a:normAutofit lnSpcReduction="10000"/>
          </a:bodyPr>
          <a:lstStyle/>
          <a:p>
            <a:pPr>
              <a:lnSpc>
                <a:spcPct val="80000"/>
              </a:lnSpc>
            </a:pPr>
            <a:r>
              <a:rPr lang="en-US" sz="2400" dirty="0"/>
              <a:t>combine:  c</a:t>
            </a:r>
          </a:p>
          <a:p>
            <a:pPr>
              <a:lnSpc>
                <a:spcPct val="80000"/>
              </a:lnSpc>
            </a:pPr>
            <a:endParaRPr lang="en-US" sz="2400" dirty="0"/>
          </a:p>
          <a:p>
            <a:pPr>
              <a:lnSpc>
                <a:spcPct val="80000"/>
              </a:lnSpc>
            </a:pPr>
            <a:r>
              <a:rPr lang="en-US" sz="2400" dirty="0" err="1"/>
              <a:t>cbind</a:t>
            </a:r>
            <a:r>
              <a:rPr lang="en-US" sz="2400" dirty="0"/>
              <a:t>:  combine as columns</a:t>
            </a:r>
          </a:p>
          <a:p>
            <a:pPr>
              <a:lnSpc>
                <a:spcPct val="80000"/>
              </a:lnSpc>
            </a:pPr>
            <a:r>
              <a:rPr lang="en-US" sz="2400" dirty="0" err="1"/>
              <a:t>rbind</a:t>
            </a:r>
            <a:r>
              <a:rPr lang="en-US" sz="2400" dirty="0"/>
              <a:t>: combine as rows</a:t>
            </a:r>
          </a:p>
          <a:p>
            <a:pPr>
              <a:lnSpc>
                <a:spcPct val="80000"/>
              </a:lnSpc>
            </a:pPr>
            <a:endParaRPr lang="en-US" sz="2400" dirty="0"/>
          </a:p>
          <a:p>
            <a:pPr>
              <a:lnSpc>
                <a:spcPct val="80000"/>
              </a:lnSpc>
            </a:pPr>
            <a:r>
              <a:rPr lang="en-US" sz="2400" dirty="0"/>
              <a:t>list:  make a list</a:t>
            </a:r>
          </a:p>
          <a:p>
            <a:pPr>
              <a:lnSpc>
                <a:spcPct val="80000"/>
              </a:lnSpc>
            </a:pPr>
            <a:endParaRPr lang="en-US" sz="2400" dirty="0"/>
          </a:p>
          <a:p>
            <a:pPr>
              <a:lnSpc>
                <a:spcPct val="80000"/>
              </a:lnSpc>
            </a:pPr>
            <a:r>
              <a:rPr lang="en-US" sz="2400" dirty="0"/>
              <a:t>rep(</a:t>
            </a:r>
            <a:r>
              <a:rPr lang="en-US" sz="2400" dirty="0" err="1"/>
              <a:t>x,n</a:t>
            </a:r>
            <a:r>
              <a:rPr lang="en-US" sz="2400" dirty="0"/>
              <a:t>):  repeat x n times</a:t>
            </a:r>
          </a:p>
          <a:p>
            <a:pPr>
              <a:lnSpc>
                <a:spcPct val="80000"/>
              </a:lnSpc>
            </a:pPr>
            <a:endParaRPr lang="en-US" sz="2400" dirty="0"/>
          </a:p>
          <a:p>
            <a:pPr>
              <a:lnSpc>
                <a:spcPct val="80000"/>
              </a:lnSpc>
            </a:pPr>
            <a:r>
              <a:rPr lang="en-US" sz="2400" dirty="0" err="1"/>
              <a:t>seq</a:t>
            </a:r>
            <a:r>
              <a:rPr lang="en-US" sz="2400" dirty="0"/>
              <a:t>(</a:t>
            </a:r>
            <a:r>
              <a:rPr lang="en-US" sz="2400" dirty="0" err="1"/>
              <a:t>a,b,i</a:t>
            </a:r>
            <a:r>
              <a:rPr lang="en-US" sz="2400" dirty="0"/>
              <a:t>):  create a sequence between a and b in increments of </a:t>
            </a:r>
            <a:r>
              <a:rPr lang="en-US" sz="2400" dirty="0" err="1"/>
              <a:t>i</a:t>
            </a:r>
            <a:endParaRPr lang="en-US" sz="2400" dirty="0"/>
          </a:p>
          <a:p>
            <a:pPr>
              <a:lnSpc>
                <a:spcPct val="80000"/>
              </a:lnSpc>
            </a:pPr>
            <a:r>
              <a:rPr lang="en-US" sz="2400" dirty="0" err="1"/>
              <a:t>seq</a:t>
            </a:r>
            <a:r>
              <a:rPr lang="en-US" sz="2400" dirty="0"/>
              <a:t>(</a:t>
            </a:r>
            <a:r>
              <a:rPr lang="en-US" sz="2400" dirty="0" err="1"/>
              <a:t>a,b</a:t>
            </a:r>
            <a:r>
              <a:rPr lang="en-US" sz="2400" dirty="0"/>
              <a:t>, length=k):  create a sequence between a and b with length k with equally spaced increments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err="1"/>
              <a:t>ifelse</a:t>
            </a:r>
            <a:endParaRPr lang="en-US" dirty="0"/>
          </a:p>
        </p:txBody>
      </p:sp>
      <p:sp>
        <p:nvSpPr>
          <p:cNvPr id="33795" name="Rectangle 3"/>
          <p:cNvSpPr>
            <a:spLocks noGrp="1" noChangeArrowheads="1"/>
          </p:cNvSpPr>
          <p:nvPr>
            <p:ph idx="1"/>
          </p:nvPr>
        </p:nvSpPr>
        <p:spPr/>
        <p:txBody>
          <a:bodyPr>
            <a:normAutofit fontScale="92500" lnSpcReduction="20000"/>
          </a:bodyPr>
          <a:lstStyle/>
          <a:p>
            <a:r>
              <a:rPr lang="en-US" sz="2400" dirty="0" err="1"/>
              <a:t>ifelse</a:t>
            </a:r>
            <a:r>
              <a:rPr lang="en-US" sz="2400" dirty="0"/>
              <a:t>(condition, true, false)</a:t>
            </a:r>
          </a:p>
          <a:p>
            <a:endParaRPr lang="en-US" sz="2400" dirty="0"/>
          </a:p>
          <a:p>
            <a:pPr lvl="1"/>
            <a:r>
              <a:rPr lang="en-US" sz="2000" dirty="0"/>
              <a:t>agelt50 &lt;- </a:t>
            </a:r>
            <a:r>
              <a:rPr lang="en-US" sz="2000" dirty="0" err="1"/>
              <a:t>ifelse</a:t>
            </a:r>
            <a:r>
              <a:rPr lang="en-US" sz="2000" dirty="0"/>
              <a:t>(</a:t>
            </a:r>
            <a:r>
              <a:rPr lang="en-US" sz="2000" dirty="0" err="1"/>
              <a:t>data$AGE</a:t>
            </a:r>
            <a:r>
              <a:rPr lang="en-US" sz="2000" dirty="0"/>
              <a:t>&lt;50,1,0)</a:t>
            </a:r>
          </a:p>
          <a:p>
            <a:pPr lvl="1"/>
            <a:r>
              <a:rPr lang="en-US" sz="2000" dirty="0" smtClean="0"/>
              <a:t>for </a:t>
            </a:r>
            <a:r>
              <a:rPr lang="en-US" sz="2000" dirty="0"/>
              <a:t>equality must use </a:t>
            </a:r>
            <a:r>
              <a:rPr lang="en-US" sz="2000" dirty="0" smtClean="0"/>
              <a:t>“==“</a:t>
            </a:r>
          </a:p>
          <a:p>
            <a:pPr lvl="1"/>
            <a:r>
              <a:rPr lang="en-US" sz="2000" dirty="0" smtClean="0"/>
              <a:t>“or” is indicated by `|’  </a:t>
            </a:r>
          </a:p>
          <a:p>
            <a:pPr marL="914400" lvl="2" indent="0">
              <a:buNone/>
            </a:pPr>
            <a:r>
              <a:rPr lang="en-US" sz="1600" dirty="0" smtClean="0"/>
              <a:t>e.g.,  </a:t>
            </a:r>
            <a:r>
              <a:rPr lang="en-US" sz="1600" dirty="0" err="1" smtClean="0"/>
              <a:t>young.or.old</a:t>
            </a:r>
            <a:r>
              <a:rPr lang="en-US" sz="1600" dirty="0" smtClean="0"/>
              <a:t> &lt;- </a:t>
            </a:r>
            <a:r>
              <a:rPr lang="en-US" sz="1600" dirty="0" err="1" smtClean="0"/>
              <a:t>ifelse</a:t>
            </a:r>
            <a:r>
              <a:rPr lang="en-US" sz="1600" dirty="0" smtClean="0"/>
              <a:t>(</a:t>
            </a:r>
            <a:r>
              <a:rPr lang="en-US" sz="1600" dirty="0" err="1" smtClean="0"/>
              <a:t>data$AGE</a:t>
            </a:r>
            <a:r>
              <a:rPr lang="en-US" sz="1600" dirty="0" smtClean="0"/>
              <a:t>&lt;30 | </a:t>
            </a:r>
            <a:r>
              <a:rPr lang="en-US" sz="1600" dirty="0" err="1" smtClean="0"/>
              <a:t>data$AGE</a:t>
            </a:r>
            <a:r>
              <a:rPr lang="en-US" sz="1600" dirty="0" smtClean="0"/>
              <a:t>&gt;65,1,0)</a:t>
            </a:r>
            <a:endParaRPr lang="en-US" sz="1600" dirty="0"/>
          </a:p>
          <a:p>
            <a:endParaRPr lang="en-US" sz="2400" dirty="0"/>
          </a:p>
          <a:p>
            <a:r>
              <a:rPr lang="en-US" sz="2400" dirty="0"/>
              <a:t>cut(x, breaks)</a:t>
            </a:r>
          </a:p>
          <a:p>
            <a:endParaRPr lang="en-US" sz="2400" dirty="0"/>
          </a:p>
          <a:p>
            <a:pPr lvl="1"/>
            <a:r>
              <a:rPr lang="en-US" sz="2000" dirty="0" err="1"/>
              <a:t>agegrp</a:t>
            </a:r>
            <a:r>
              <a:rPr lang="en-US" sz="2000" dirty="0"/>
              <a:t> &lt;- cut(</a:t>
            </a:r>
            <a:r>
              <a:rPr lang="en-US" sz="2000" dirty="0" err="1"/>
              <a:t>data$AGE</a:t>
            </a:r>
            <a:r>
              <a:rPr lang="en-US" sz="2000" dirty="0"/>
              <a:t>, breaks=c(0,50,60,130))</a:t>
            </a:r>
          </a:p>
          <a:p>
            <a:pPr lvl="1"/>
            <a:r>
              <a:rPr lang="en-US" sz="2000" dirty="0" err="1"/>
              <a:t>agegrp</a:t>
            </a:r>
            <a:r>
              <a:rPr lang="en-US" sz="2000" dirty="0"/>
              <a:t> &lt;- cut(</a:t>
            </a:r>
            <a:r>
              <a:rPr lang="en-US" sz="2000" dirty="0" err="1"/>
              <a:t>data$AGE</a:t>
            </a:r>
            <a:r>
              <a:rPr lang="en-US" sz="2000" dirty="0"/>
              <a:t>, breaks=c(0,50,60,130),</a:t>
            </a:r>
          </a:p>
          <a:p>
            <a:pPr lvl="2">
              <a:buFont typeface="Wingdings" pitchFamily="2" charset="2"/>
              <a:buNone/>
            </a:pPr>
            <a:r>
              <a:rPr lang="en-US" dirty="0"/>
              <a:t>labels=c(0,1,2))</a:t>
            </a:r>
          </a:p>
          <a:p>
            <a:pPr lvl="1"/>
            <a:r>
              <a:rPr lang="en-US" sz="2000" dirty="0" err="1"/>
              <a:t>agegrp</a:t>
            </a:r>
            <a:r>
              <a:rPr lang="en-US" sz="2000" dirty="0"/>
              <a:t> &lt;- cut(</a:t>
            </a:r>
            <a:r>
              <a:rPr lang="en-US" sz="2000" dirty="0" err="1"/>
              <a:t>data$AGE</a:t>
            </a:r>
            <a:r>
              <a:rPr lang="en-US" sz="2000" dirty="0"/>
              <a:t>, breaks=c(0,50,60,130),</a:t>
            </a:r>
          </a:p>
          <a:p>
            <a:pPr lvl="2">
              <a:buFont typeface="Wingdings" pitchFamily="2" charset="2"/>
              <a:buNone/>
            </a:pPr>
            <a:r>
              <a:rPr lang="en-US" dirty="0"/>
              <a:t>labels=F)</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Looking at objects</a:t>
            </a:r>
          </a:p>
        </p:txBody>
      </p:sp>
      <p:sp>
        <p:nvSpPr>
          <p:cNvPr id="20483" name="Rectangle 3"/>
          <p:cNvSpPr>
            <a:spLocks noGrp="1" noChangeArrowheads="1"/>
          </p:cNvSpPr>
          <p:nvPr>
            <p:ph idx="1"/>
          </p:nvPr>
        </p:nvSpPr>
        <p:spPr/>
        <p:txBody>
          <a:bodyPr/>
          <a:lstStyle/>
          <a:p>
            <a:r>
              <a:rPr lang="en-US" dirty="0"/>
              <a:t>dim</a:t>
            </a:r>
          </a:p>
          <a:p>
            <a:endParaRPr lang="en-US" dirty="0"/>
          </a:p>
          <a:p>
            <a:r>
              <a:rPr lang="en-US" dirty="0"/>
              <a:t>length</a:t>
            </a:r>
          </a:p>
          <a:p>
            <a:endParaRPr lang="en-US" dirty="0"/>
          </a:p>
          <a:p>
            <a:r>
              <a:rPr lang="en-US" dirty="0" smtClean="0"/>
              <a:t>sort</a:t>
            </a:r>
          </a:p>
          <a:p>
            <a:endParaRPr lang="en-US" dirty="0"/>
          </a:p>
          <a:p>
            <a:r>
              <a:rPr lang="en-US" dirty="0" smtClean="0"/>
              <a:t>attributes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Subsetting</a:t>
            </a:r>
          </a:p>
        </p:txBody>
      </p:sp>
      <p:sp>
        <p:nvSpPr>
          <p:cNvPr id="31747" name="Rectangle 3"/>
          <p:cNvSpPr>
            <a:spLocks noGrp="1" noChangeArrowheads="1"/>
          </p:cNvSpPr>
          <p:nvPr>
            <p:ph idx="1"/>
          </p:nvPr>
        </p:nvSpPr>
        <p:spPr/>
        <p:txBody>
          <a:bodyPr>
            <a:normAutofit fontScale="92500" lnSpcReduction="20000"/>
          </a:bodyPr>
          <a:lstStyle/>
          <a:p>
            <a:r>
              <a:rPr lang="en-US" dirty="0"/>
              <a:t>Use [ ]</a:t>
            </a:r>
          </a:p>
          <a:p>
            <a:endParaRPr lang="en-US" dirty="0"/>
          </a:p>
          <a:p>
            <a:r>
              <a:rPr lang="en-US" dirty="0"/>
              <a:t>Vectors</a:t>
            </a:r>
          </a:p>
          <a:p>
            <a:pPr lvl="1"/>
            <a:r>
              <a:rPr lang="en-US" dirty="0" err="1"/>
              <a:t>data$AGE</a:t>
            </a:r>
            <a:r>
              <a:rPr lang="en-US" dirty="0"/>
              <a:t>[</a:t>
            </a:r>
            <a:r>
              <a:rPr lang="en-US" dirty="0" err="1"/>
              <a:t>data$REGION</a:t>
            </a:r>
            <a:r>
              <a:rPr lang="en-US" dirty="0"/>
              <a:t>==1]</a:t>
            </a:r>
          </a:p>
          <a:p>
            <a:pPr lvl="1"/>
            <a:r>
              <a:rPr lang="en-US" dirty="0" err="1"/>
              <a:t>data$AGE</a:t>
            </a:r>
            <a:r>
              <a:rPr lang="en-US" dirty="0"/>
              <a:t>[</a:t>
            </a:r>
            <a:r>
              <a:rPr lang="en-US" dirty="0" err="1"/>
              <a:t>data$LOS</a:t>
            </a:r>
            <a:r>
              <a:rPr lang="en-US" dirty="0"/>
              <a:t>&lt;10]</a:t>
            </a:r>
          </a:p>
          <a:p>
            <a:pPr lvl="1"/>
            <a:endParaRPr lang="en-US" dirty="0"/>
          </a:p>
          <a:p>
            <a:r>
              <a:rPr lang="en-US" dirty="0"/>
              <a:t>Matrices &amp; </a:t>
            </a:r>
            <a:r>
              <a:rPr lang="en-US" dirty="0" err="1"/>
              <a:t>Dataframes</a:t>
            </a:r>
            <a:endParaRPr lang="en-US" dirty="0"/>
          </a:p>
          <a:p>
            <a:pPr lvl="1"/>
            <a:r>
              <a:rPr lang="en-US" dirty="0"/>
              <a:t>data[</a:t>
            </a:r>
            <a:r>
              <a:rPr lang="en-US" dirty="0" err="1"/>
              <a:t>data$AGE</a:t>
            </a:r>
            <a:r>
              <a:rPr lang="en-US" dirty="0"/>
              <a:t>&lt;50, ]</a:t>
            </a:r>
          </a:p>
          <a:p>
            <a:pPr lvl="1"/>
            <a:r>
              <a:rPr lang="en-US" dirty="0"/>
              <a:t>data[ , 2:5]</a:t>
            </a:r>
          </a:p>
          <a:p>
            <a:pPr lvl="1"/>
            <a:r>
              <a:rPr lang="en-US" dirty="0"/>
              <a:t>data[</a:t>
            </a:r>
            <a:r>
              <a:rPr lang="en-US" dirty="0" err="1"/>
              <a:t>data$AGE</a:t>
            </a:r>
            <a:r>
              <a:rPr lang="en-US" dirty="0"/>
              <a:t>&lt;50, 2:5]</a:t>
            </a:r>
          </a:p>
          <a:p>
            <a:endParaRPr lang="en-US"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Some math</a:t>
            </a:r>
          </a:p>
        </p:txBody>
      </p:sp>
      <p:sp>
        <p:nvSpPr>
          <p:cNvPr id="21507" name="Rectangle 3"/>
          <p:cNvSpPr>
            <a:spLocks noGrp="1" noChangeArrowheads="1"/>
          </p:cNvSpPr>
          <p:nvPr>
            <p:ph idx="1"/>
          </p:nvPr>
        </p:nvSpPr>
        <p:spPr/>
        <p:txBody>
          <a:bodyPr>
            <a:normAutofit fontScale="92500" lnSpcReduction="20000"/>
          </a:bodyPr>
          <a:lstStyle/>
          <a:p>
            <a:r>
              <a:rPr lang="en-US" dirty="0"/>
              <a:t>abs(x)</a:t>
            </a:r>
          </a:p>
          <a:p>
            <a:endParaRPr lang="en-US" dirty="0"/>
          </a:p>
          <a:p>
            <a:r>
              <a:rPr lang="en-US" dirty="0" err="1"/>
              <a:t>sqrt</a:t>
            </a:r>
            <a:r>
              <a:rPr lang="en-US" dirty="0"/>
              <a:t>(x)</a:t>
            </a:r>
          </a:p>
          <a:p>
            <a:endParaRPr lang="en-US" dirty="0"/>
          </a:p>
          <a:p>
            <a:r>
              <a:rPr lang="en-US" dirty="0" err="1"/>
              <a:t>x^k</a:t>
            </a:r>
            <a:endParaRPr lang="en-US" dirty="0"/>
          </a:p>
          <a:p>
            <a:endParaRPr lang="en-US" dirty="0"/>
          </a:p>
          <a:p>
            <a:r>
              <a:rPr lang="en-US" dirty="0"/>
              <a:t>log(x) (natural log, by default)</a:t>
            </a:r>
          </a:p>
          <a:p>
            <a:endParaRPr lang="en-US" dirty="0"/>
          </a:p>
          <a:p>
            <a:r>
              <a:rPr lang="en-US" dirty="0"/>
              <a:t>choose(</a:t>
            </a:r>
            <a:r>
              <a:rPr lang="en-US" dirty="0" err="1"/>
              <a:t>n,k</a:t>
            </a:r>
            <a:r>
              <a:rPr lang="en-US"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Matrix Manipulation</a:t>
            </a:r>
          </a:p>
        </p:txBody>
      </p:sp>
      <p:sp>
        <p:nvSpPr>
          <p:cNvPr id="22531" name="Rectangle 3"/>
          <p:cNvSpPr>
            <a:spLocks noGrp="1" noChangeArrowheads="1"/>
          </p:cNvSpPr>
          <p:nvPr>
            <p:ph idx="1"/>
          </p:nvPr>
        </p:nvSpPr>
        <p:spPr/>
        <p:txBody>
          <a:bodyPr/>
          <a:lstStyle/>
          <a:p>
            <a:r>
              <a:rPr lang="en-US" dirty="0"/>
              <a:t>Matrix multiplication:  A%*%B</a:t>
            </a:r>
          </a:p>
          <a:p>
            <a:endParaRPr lang="en-US" dirty="0"/>
          </a:p>
          <a:p>
            <a:r>
              <a:rPr lang="en-US" dirty="0"/>
              <a:t>transpose:  t(X)</a:t>
            </a:r>
          </a:p>
          <a:p>
            <a:endParaRPr lang="en-US" dirty="0"/>
          </a:p>
          <a:p>
            <a:r>
              <a:rPr lang="en-US" dirty="0" err="1"/>
              <a:t>diag</a:t>
            </a:r>
            <a:r>
              <a:rPr lang="en-US" dirty="0"/>
              <a:t>(X)</a:t>
            </a:r>
          </a:p>
          <a:p>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out online resources</a:t>
            </a:r>
            <a:endParaRPr lang="en-US" dirty="0"/>
          </a:p>
        </p:txBody>
      </p:sp>
      <p:sp>
        <p:nvSpPr>
          <p:cNvPr id="4" name="Rectangle 3"/>
          <p:cNvSpPr>
            <a:spLocks noGrp="1" noChangeArrowheads="1"/>
          </p:cNvSpPr>
          <p:nvPr>
            <p:ph idx="1"/>
          </p:nvPr>
        </p:nvSpPr>
        <p:spPr/>
        <p:txBody>
          <a:bodyPr>
            <a:normAutofit fontScale="92500" lnSpcReduction="20000"/>
          </a:bodyPr>
          <a:lstStyle/>
          <a:p>
            <a:pPr marL="0" indent="0" algn="l">
              <a:buNone/>
            </a:pPr>
            <a:r>
              <a:rPr lang="en-US" sz="2800" dirty="0">
                <a:hlinkClick r:id="rId2"/>
              </a:rPr>
              <a:t>http://people.musc.edu/~</a:t>
            </a:r>
            <a:r>
              <a:rPr lang="en-US" sz="2800" dirty="0" smtClean="0">
                <a:hlinkClick r:id="rId2"/>
              </a:rPr>
              <a:t>elg26/teaching/methods2.2010/R-intro.pdf</a:t>
            </a:r>
            <a:endParaRPr lang="en-US" sz="2800" dirty="0" smtClean="0"/>
          </a:p>
          <a:p>
            <a:pPr marL="0" indent="0" algn="l">
              <a:buNone/>
            </a:pPr>
            <a:endParaRPr lang="en-US" sz="2800" dirty="0" smtClean="0"/>
          </a:p>
          <a:p>
            <a:pPr marL="0" indent="0">
              <a:buNone/>
            </a:pPr>
            <a:r>
              <a:rPr lang="en-US" sz="2800" dirty="0" smtClean="0">
                <a:hlinkClick r:id="rId3"/>
              </a:rPr>
              <a:t>http://www.ats.ucla.edu/stat/r/</a:t>
            </a:r>
            <a:endParaRPr lang="en-US" sz="2800" dirty="0" smtClean="0"/>
          </a:p>
          <a:p>
            <a:pPr marL="0" indent="0">
              <a:buNone/>
            </a:pPr>
            <a:endParaRPr lang="en-US" sz="2800" dirty="0" smtClean="0"/>
          </a:p>
          <a:p>
            <a:pPr marL="0" indent="0">
              <a:buNone/>
            </a:pPr>
            <a:r>
              <a:rPr lang="en-US" sz="2800" dirty="0" smtClean="0">
                <a:hlinkClick r:id="rId4"/>
              </a:rPr>
              <a:t>http://www.statmethods.net/about/learningcurve.html</a:t>
            </a:r>
            <a:endParaRPr lang="en-US" sz="2800" dirty="0" smtClean="0"/>
          </a:p>
          <a:p>
            <a:pPr marL="0" indent="0">
              <a:buNone/>
            </a:pPr>
            <a:endParaRPr lang="en-US" sz="2800" dirty="0" smtClean="0"/>
          </a:p>
          <a:p>
            <a:pPr marL="0" indent="0">
              <a:buNone/>
            </a:pPr>
            <a:r>
              <a:rPr lang="en-US" sz="2800" dirty="0" smtClean="0">
                <a:hlinkClick r:id="rId5"/>
              </a:rPr>
              <a:t>http://www.mayin.org/ajayshah/KB/R/index.html</a:t>
            </a:r>
            <a:endParaRPr lang="en-US" sz="2800" dirty="0" smtClean="0"/>
          </a:p>
          <a:p>
            <a:pPr marL="0" indent="0">
              <a:buNone/>
            </a:pPr>
            <a:endParaRPr lang="en-US" sz="2800" dirty="0" smtClean="0"/>
          </a:p>
          <a:p>
            <a:pPr marL="0" indent="0">
              <a:buNone/>
            </a:pPr>
            <a:r>
              <a:rPr lang="en-US" sz="2800" dirty="0">
                <a:hlinkClick r:id="rId6"/>
              </a:rPr>
              <a:t>http://chartsgraphs.wordpress.com/2011/01/09/learnr-toolkit-to-help-excel-users-move-up-to-r</a:t>
            </a:r>
            <a:r>
              <a:rPr lang="en-US" sz="2800" dirty="0" smtClean="0">
                <a:hlinkClick r:id="rId6"/>
              </a:rPr>
              <a:t>/</a:t>
            </a:r>
            <a:endParaRPr lang="en-US" sz="2800" dirty="0" smtClean="0"/>
          </a:p>
          <a:p>
            <a:pPr marL="0" indent="0">
              <a:buNone/>
            </a:pPr>
            <a:endParaRPr lang="en-US" dirty="0" smtClean="0"/>
          </a:p>
          <a:p>
            <a:endParaRPr lang="en-US" dirty="0" smtClean="0"/>
          </a:p>
          <a:p>
            <a:pPr algn="l"/>
            <a:endParaRPr lang="en-US" dirty="0"/>
          </a:p>
        </p:txBody>
      </p:sp>
    </p:spTree>
    <p:extLst>
      <p:ext uri="{BB962C8B-B14F-4D97-AF65-F5344CB8AC3E}">
        <p14:creationId xmlns:p14="http://schemas.microsoft.com/office/powerpoint/2010/main" val="3041106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Table</a:t>
            </a:r>
          </a:p>
        </p:txBody>
      </p:sp>
      <p:sp>
        <p:nvSpPr>
          <p:cNvPr id="23555" name="Rectangle 3"/>
          <p:cNvSpPr>
            <a:spLocks noGrp="1" noChangeArrowheads="1"/>
          </p:cNvSpPr>
          <p:nvPr>
            <p:ph idx="1"/>
          </p:nvPr>
        </p:nvSpPr>
        <p:spPr/>
        <p:txBody>
          <a:bodyPr/>
          <a:lstStyle/>
          <a:p>
            <a:r>
              <a:rPr lang="en-US"/>
              <a:t>table(x,y)</a:t>
            </a:r>
          </a:p>
          <a:p>
            <a:endParaRPr lang="en-US"/>
          </a:p>
          <a:p>
            <a:r>
              <a:rPr lang="en-US"/>
              <a:t>tabulate(x)</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Statistical Tests and CI’s</a:t>
            </a:r>
          </a:p>
        </p:txBody>
      </p:sp>
      <p:sp>
        <p:nvSpPr>
          <p:cNvPr id="24579" name="Rectangle 3"/>
          <p:cNvSpPr>
            <a:spLocks noGrp="1" noChangeArrowheads="1"/>
          </p:cNvSpPr>
          <p:nvPr>
            <p:ph idx="1"/>
          </p:nvPr>
        </p:nvSpPr>
        <p:spPr/>
        <p:txBody>
          <a:bodyPr/>
          <a:lstStyle/>
          <a:p>
            <a:r>
              <a:rPr lang="en-US" dirty="0" err="1"/>
              <a:t>t.test</a:t>
            </a:r>
            <a:endParaRPr lang="en-US" dirty="0"/>
          </a:p>
          <a:p>
            <a:endParaRPr lang="en-US" dirty="0"/>
          </a:p>
          <a:p>
            <a:r>
              <a:rPr lang="en-US" dirty="0" err="1"/>
              <a:t>fisher.test</a:t>
            </a:r>
            <a:r>
              <a:rPr lang="en-US" dirty="0"/>
              <a:t> and </a:t>
            </a:r>
            <a:r>
              <a:rPr lang="en-US" dirty="0" err="1"/>
              <a:t>binom.exact</a:t>
            </a:r>
            <a:endParaRPr lang="en-US" dirty="0"/>
          </a:p>
          <a:p>
            <a:endParaRPr lang="en-US" dirty="0"/>
          </a:p>
          <a:p>
            <a:r>
              <a:rPr lang="en-US" dirty="0" err="1"/>
              <a:t>wilcox.test</a:t>
            </a: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a:t>Plots</a:t>
            </a:r>
          </a:p>
        </p:txBody>
      </p:sp>
      <p:sp>
        <p:nvSpPr>
          <p:cNvPr id="30723" name="Rectangle 3"/>
          <p:cNvSpPr>
            <a:spLocks noGrp="1" noChangeArrowheads="1"/>
          </p:cNvSpPr>
          <p:nvPr>
            <p:ph idx="1"/>
          </p:nvPr>
        </p:nvSpPr>
        <p:spPr/>
        <p:txBody>
          <a:bodyPr>
            <a:normAutofit fontScale="92500" lnSpcReduction="10000"/>
          </a:bodyPr>
          <a:lstStyle/>
          <a:p>
            <a:pPr>
              <a:lnSpc>
                <a:spcPct val="90000"/>
              </a:lnSpc>
            </a:pPr>
            <a:r>
              <a:rPr lang="en-US" dirty="0" err="1"/>
              <a:t>hist</a:t>
            </a:r>
            <a:endParaRPr lang="en-US" dirty="0"/>
          </a:p>
          <a:p>
            <a:pPr>
              <a:lnSpc>
                <a:spcPct val="90000"/>
              </a:lnSpc>
            </a:pPr>
            <a:endParaRPr lang="en-US" dirty="0"/>
          </a:p>
          <a:p>
            <a:pPr>
              <a:lnSpc>
                <a:spcPct val="90000"/>
              </a:lnSpc>
            </a:pPr>
            <a:r>
              <a:rPr lang="en-US" dirty="0"/>
              <a:t>boxplot</a:t>
            </a:r>
          </a:p>
          <a:p>
            <a:pPr>
              <a:lnSpc>
                <a:spcPct val="90000"/>
              </a:lnSpc>
            </a:pPr>
            <a:endParaRPr lang="en-US" dirty="0"/>
          </a:p>
          <a:p>
            <a:pPr>
              <a:lnSpc>
                <a:spcPct val="90000"/>
              </a:lnSpc>
            </a:pPr>
            <a:r>
              <a:rPr lang="en-US" dirty="0"/>
              <a:t>plot</a:t>
            </a:r>
          </a:p>
          <a:p>
            <a:pPr lvl="1">
              <a:lnSpc>
                <a:spcPct val="90000"/>
              </a:lnSpc>
            </a:pPr>
            <a:r>
              <a:rPr lang="en-US" dirty="0" err="1"/>
              <a:t>pch</a:t>
            </a:r>
            <a:r>
              <a:rPr lang="en-US" dirty="0"/>
              <a:t>, type, </a:t>
            </a:r>
            <a:r>
              <a:rPr lang="en-US" dirty="0" err="1"/>
              <a:t>lwd</a:t>
            </a:r>
            <a:endParaRPr lang="en-US" dirty="0"/>
          </a:p>
          <a:p>
            <a:pPr lvl="1">
              <a:lnSpc>
                <a:spcPct val="90000"/>
              </a:lnSpc>
            </a:pPr>
            <a:r>
              <a:rPr lang="en-US" dirty="0" err="1"/>
              <a:t>xlab</a:t>
            </a:r>
            <a:r>
              <a:rPr lang="en-US" dirty="0"/>
              <a:t>, </a:t>
            </a:r>
            <a:r>
              <a:rPr lang="en-US" dirty="0" err="1"/>
              <a:t>ylab</a:t>
            </a:r>
            <a:endParaRPr lang="en-US" dirty="0"/>
          </a:p>
          <a:p>
            <a:pPr lvl="1">
              <a:lnSpc>
                <a:spcPct val="90000"/>
              </a:lnSpc>
            </a:pPr>
            <a:r>
              <a:rPr lang="en-US" dirty="0" err="1"/>
              <a:t>xlim</a:t>
            </a:r>
            <a:r>
              <a:rPr lang="en-US" dirty="0"/>
              <a:t>, </a:t>
            </a:r>
            <a:r>
              <a:rPr lang="en-US" dirty="0" err="1"/>
              <a:t>ylim</a:t>
            </a:r>
            <a:endParaRPr lang="en-US" dirty="0"/>
          </a:p>
          <a:p>
            <a:pPr lvl="1">
              <a:lnSpc>
                <a:spcPct val="90000"/>
              </a:lnSpc>
            </a:pPr>
            <a:r>
              <a:rPr lang="en-US" dirty="0" err="1"/>
              <a:t>xaxt</a:t>
            </a:r>
            <a:r>
              <a:rPr lang="en-US" dirty="0"/>
              <a:t>, </a:t>
            </a:r>
            <a:r>
              <a:rPr lang="en-US" dirty="0" err="1"/>
              <a:t>yaxt</a:t>
            </a:r>
            <a:endParaRPr lang="en-US" dirty="0"/>
          </a:p>
          <a:p>
            <a:pPr>
              <a:lnSpc>
                <a:spcPct val="90000"/>
              </a:lnSpc>
            </a:pPr>
            <a:r>
              <a:rPr lang="en-US" dirty="0"/>
              <a:t>axis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Plot Layout</a:t>
            </a:r>
          </a:p>
        </p:txBody>
      </p:sp>
      <p:sp>
        <p:nvSpPr>
          <p:cNvPr id="32771" name="Rectangle 3"/>
          <p:cNvSpPr>
            <a:spLocks noGrp="1" noChangeArrowheads="1"/>
          </p:cNvSpPr>
          <p:nvPr>
            <p:ph idx="1"/>
          </p:nvPr>
        </p:nvSpPr>
        <p:spPr/>
        <p:txBody>
          <a:bodyPr/>
          <a:lstStyle/>
          <a:p>
            <a:r>
              <a:rPr lang="en-US" dirty="0"/>
              <a:t>par(</a:t>
            </a:r>
            <a:r>
              <a:rPr lang="en-US" dirty="0" err="1"/>
              <a:t>mfrow</a:t>
            </a:r>
            <a:r>
              <a:rPr lang="en-US" dirty="0"/>
              <a:t>=c(2,1))</a:t>
            </a:r>
          </a:p>
          <a:p>
            <a:endParaRPr lang="en-US" dirty="0"/>
          </a:p>
          <a:p>
            <a:r>
              <a:rPr lang="en-US" dirty="0"/>
              <a:t>par(</a:t>
            </a:r>
            <a:r>
              <a:rPr lang="en-US" dirty="0" err="1"/>
              <a:t>mfrow</a:t>
            </a:r>
            <a:r>
              <a:rPr lang="en-US" dirty="0"/>
              <a:t>=c(1,1))</a:t>
            </a:r>
          </a:p>
          <a:p>
            <a:endParaRPr lang="en-US" dirty="0"/>
          </a:p>
          <a:p>
            <a:r>
              <a:rPr lang="en-US" dirty="0"/>
              <a:t>par(</a:t>
            </a:r>
            <a:r>
              <a:rPr lang="en-US" dirty="0" err="1"/>
              <a:t>mfcol</a:t>
            </a:r>
            <a:r>
              <a:rPr lang="en-US" dirty="0"/>
              <a:t>=c(2,2))</a:t>
            </a:r>
          </a:p>
          <a:p>
            <a:endParaRPr lang="en-US" dirty="0"/>
          </a:p>
          <a:p>
            <a:r>
              <a:rPr lang="en-US" dirty="0"/>
              <a:t>help(par)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Probability Distributions</a:t>
            </a:r>
          </a:p>
        </p:txBody>
      </p:sp>
      <p:sp>
        <p:nvSpPr>
          <p:cNvPr id="25603" name="Rectangle 3"/>
          <p:cNvSpPr>
            <a:spLocks noGrp="1" noChangeArrowheads="1"/>
          </p:cNvSpPr>
          <p:nvPr>
            <p:ph idx="1"/>
          </p:nvPr>
        </p:nvSpPr>
        <p:spPr/>
        <p:txBody>
          <a:bodyPr>
            <a:normAutofit fontScale="92500" lnSpcReduction="20000"/>
          </a:bodyPr>
          <a:lstStyle/>
          <a:p>
            <a:r>
              <a:rPr lang="en-US" dirty="0"/>
              <a:t>Normal:</a:t>
            </a:r>
          </a:p>
          <a:p>
            <a:pPr lvl="1"/>
            <a:r>
              <a:rPr lang="en-US" dirty="0" err="1"/>
              <a:t>rnorm</a:t>
            </a:r>
            <a:r>
              <a:rPr lang="en-US" dirty="0"/>
              <a:t>(</a:t>
            </a:r>
            <a:r>
              <a:rPr lang="en-US" dirty="0" err="1"/>
              <a:t>N,m,s</a:t>
            </a:r>
            <a:r>
              <a:rPr lang="en-US" dirty="0"/>
              <a:t>):  generate random normal data</a:t>
            </a:r>
          </a:p>
          <a:p>
            <a:pPr lvl="1"/>
            <a:r>
              <a:rPr lang="en-US" dirty="0" err="1"/>
              <a:t>dnorm</a:t>
            </a:r>
            <a:r>
              <a:rPr lang="en-US" dirty="0"/>
              <a:t>(</a:t>
            </a:r>
            <a:r>
              <a:rPr lang="en-US" dirty="0" err="1"/>
              <a:t>x,m,s</a:t>
            </a:r>
            <a:r>
              <a:rPr lang="en-US" dirty="0"/>
              <a:t>):  density at x for normal with mean m, </a:t>
            </a:r>
            <a:r>
              <a:rPr lang="en-US" dirty="0" err="1"/>
              <a:t>std</a:t>
            </a:r>
            <a:r>
              <a:rPr lang="en-US" dirty="0"/>
              <a:t> </a:t>
            </a:r>
            <a:r>
              <a:rPr lang="en-US" dirty="0" err="1"/>
              <a:t>dev</a:t>
            </a:r>
            <a:r>
              <a:rPr lang="en-US" dirty="0"/>
              <a:t> s</a:t>
            </a:r>
          </a:p>
          <a:p>
            <a:pPr lvl="1"/>
            <a:r>
              <a:rPr lang="en-US" dirty="0" err="1"/>
              <a:t>qnorm</a:t>
            </a:r>
            <a:r>
              <a:rPr lang="en-US" dirty="0"/>
              <a:t>(</a:t>
            </a:r>
            <a:r>
              <a:rPr lang="en-US" dirty="0" err="1"/>
              <a:t>p,m,s</a:t>
            </a:r>
            <a:r>
              <a:rPr lang="en-US" dirty="0"/>
              <a:t>):  </a:t>
            </a:r>
            <a:r>
              <a:rPr lang="en-US" dirty="0" err="1"/>
              <a:t>quantile</a:t>
            </a:r>
            <a:r>
              <a:rPr lang="en-US" dirty="0"/>
              <a:t> associated with cumulative probability of p for normal with mean m, </a:t>
            </a:r>
            <a:r>
              <a:rPr lang="en-US" dirty="0" err="1"/>
              <a:t>std</a:t>
            </a:r>
            <a:r>
              <a:rPr lang="en-US" dirty="0"/>
              <a:t> </a:t>
            </a:r>
            <a:r>
              <a:rPr lang="en-US" dirty="0" err="1"/>
              <a:t>dev</a:t>
            </a:r>
            <a:r>
              <a:rPr lang="en-US" dirty="0"/>
              <a:t> s</a:t>
            </a:r>
          </a:p>
          <a:p>
            <a:pPr lvl="1"/>
            <a:r>
              <a:rPr lang="en-US" dirty="0" err="1"/>
              <a:t>pnorm</a:t>
            </a:r>
            <a:r>
              <a:rPr lang="en-US" dirty="0"/>
              <a:t>(</a:t>
            </a:r>
            <a:r>
              <a:rPr lang="en-US" dirty="0" err="1"/>
              <a:t>q,m,s</a:t>
            </a:r>
            <a:r>
              <a:rPr lang="en-US" dirty="0"/>
              <a:t>):  cumulative probability at </a:t>
            </a:r>
            <a:r>
              <a:rPr lang="en-US" dirty="0" err="1"/>
              <a:t>quantile</a:t>
            </a:r>
            <a:r>
              <a:rPr lang="en-US" dirty="0"/>
              <a:t> q for normal with mean m, </a:t>
            </a:r>
            <a:r>
              <a:rPr lang="en-US" dirty="0" err="1"/>
              <a:t>std</a:t>
            </a:r>
            <a:r>
              <a:rPr lang="en-US" dirty="0"/>
              <a:t> </a:t>
            </a:r>
            <a:r>
              <a:rPr lang="en-US" dirty="0" err="1"/>
              <a:t>dev</a:t>
            </a:r>
            <a:r>
              <a:rPr lang="en-US" dirty="0"/>
              <a:t> s</a:t>
            </a:r>
          </a:p>
          <a:p>
            <a:r>
              <a:rPr lang="en-US" dirty="0"/>
              <a:t>Binomial</a:t>
            </a:r>
          </a:p>
          <a:p>
            <a:pPr lvl="1"/>
            <a:r>
              <a:rPr lang="en-US" dirty="0" err="1"/>
              <a:t>rbinom</a:t>
            </a:r>
            <a:endParaRPr lang="en-US" dirty="0"/>
          </a:p>
          <a:p>
            <a:pPr lvl="1"/>
            <a:r>
              <a:rPr lang="en-US" dirty="0"/>
              <a:t>etc.</a:t>
            </a:r>
          </a:p>
          <a:p>
            <a:pPr lvl="1"/>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Libraries</a:t>
            </a:r>
          </a:p>
        </p:txBody>
      </p:sp>
      <p:sp>
        <p:nvSpPr>
          <p:cNvPr id="26627" name="Rectangle 3"/>
          <p:cNvSpPr>
            <a:spLocks noGrp="1" noChangeArrowheads="1"/>
          </p:cNvSpPr>
          <p:nvPr>
            <p:ph idx="1"/>
          </p:nvPr>
        </p:nvSpPr>
        <p:spPr/>
        <p:txBody>
          <a:bodyPr>
            <a:normAutofit lnSpcReduction="10000"/>
          </a:bodyPr>
          <a:lstStyle/>
          <a:p>
            <a:r>
              <a:rPr lang="en-US" dirty="0"/>
              <a:t>Additional packages that can be </a:t>
            </a:r>
            <a:r>
              <a:rPr lang="en-US" dirty="0" smtClean="0"/>
              <a:t>loaded (next lecture)</a:t>
            </a:r>
            <a:endParaRPr lang="en-US" dirty="0"/>
          </a:p>
          <a:p>
            <a:endParaRPr lang="en-US" dirty="0"/>
          </a:p>
          <a:p>
            <a:r>
              <a:rPr lang="en-US" dirty="0"/>
              <a:t>Example:  </a:t>
            </a:r>
            <a:r>
              <a:rPr lang="en-US" dirty="0" err="1"/>
              <a:t>epitools</a:t>
            </a:r>
            <a:endParaRPr lang="en-US" dirty="0"/>
          </a:p>
          <a:p>
            <a:endParaRPr lang="en-US" dirty="0"/>
          </a:p>
          <a:p>
            <a:r>
              <a:rPr lang="en-US" dirty="0"/>
              <a:t>library</a:t>
            </a:r>
          </a:p>
          <a:p>
            <a:endParaRPr lang="en-US" dirty="0"/>
          </a:p>
          <a:p>
            <a:r>
              <a:rPr lang="en-US" dirty="0"/>
              <a:t>library(help=[</a:t>
            </a:r>
            <a:r>
              <a:rPr lang="en-US" dirty="0" err="1"/>
              <a:t>libname</a:t>
            </a:r>
            <a:r>
              <a:rPr lang="en-US" dirty="0"/>
              <a:t>])</a:t>
            </a:r>
          </a:p>
          <a:p>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Keeping things tidy</a:t>
            </a:r>
          </a:p>
        </p:txBody>
      </p:sp>
      <p:sp>
        <p:nvSpPr>
          <p:cNvPr id="10243" name="Rectangle 3"/>
          <p:cNvSpPr>
            <a:spLocks noGrp="1" noChangeArrowheads="1"/>
          </p:cNvSpPr>
          <p:nvPr>
            <p:ph idx="1"/>
          </p:nvPr>
        </p:nvSpPr>
        <p:spPr/>
        <p:txBody>
          <a:bodyPr/>
          <a:lstStyle/>
          <a:p>
            <a:r>
              <a:rPr lang="en-US" dirty="0" err="1"/>
              <a:t>ls</a:t>
            </a:r>
            <a:r>
              <a:rPr lang="en-US" dirty="0"/>
              <a:t>() and objects()</a:t>
            </a:r>
          </a:p>
          <a:p>
            <a:endParaRPr lang="en-US" dirty="0"/>
          </a:p>
          <a:p>
            <a:r>
              <a:rPr lang="en-US" dirty="0" err="1"/>
              <a:t>rm</a:t>
            </a:r>
            <a:r>
              <a:rPr lang="en-US" dirty="0"/>
              <a:t>()</a:t>
            </a:r>
          </a:p>
          <a:p>
            <a:endParaRPr lang="en-US" dirty="0"/>
          </a:p>
          <a:p>
            <a:r>
              <a:rPr lang="en-US" dirty="0" err="1"/>
              <a:t>rm</a:t>
            </a:r>
            <a:r>
              <a:rPr lang="en-US" dirty="0"/>
              <a:t>(list=</a:t>
            </a:r>
            <a:r>
              <a:rPr lang="en-US" dirty="0" err="1"/>
              <a:t>ls</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fontScale="90000"/>
          </a:bodyPr>
          <a:lstStyle/>
          <a:p>
            <a:r>
              <a:rPr lang="en-US" sz="3100" dirty="0" smtClean="0"/>
              <a:t>R. </a:t>
            </a:r>
            <a:r>
              <a:rPr lang="en-US" sz="3100" dirty="0" err="1" smtClean="0"/>
              <a:t>Kabacoff</a:t>
            </a:r>
            <a:r>
              <a:rPr lang="en-US" sz="3100" dirty="0" smtClean="0"/>
              <a:t> on learning R after SPSS and SAS </a:t>
            </a:r>
            <a:r>
              <a:rPr lang="en-US" sz="2200" dirty="0" smtClean="0"/>
              <a:t>(http://www.statmethods.net/about/learningcurve.html)</a:t>
            </a:r>
            <a:endParaRPr lang="en-US" sz="2200" dirty="0"/>
          </a:p>
        </p:txBody>
      </p:sp>
      <p:sp>
        <p:nvSpPr>
          <p:cNvPr id="3" name="Content Placeholder 2"/>
          <p:cNvSpPr>
            <a:spLocks noGrp="1"/>
          </p:cNvSpPr>
          <p:nvPr>
            <p:ph idx="1"/>
          </p:nvPr>
        </p:nvSpPr>
        <p:spPr>
          <a:xfrm>
            <a:off x="457200" y="990600"/>
            <a:ext cx="8229600" cy="5135563"/>
          </a:xfrm>
        </p:spPr>
        <p:txBody>
          <a:bodyPr>
            <a:normAutofit fontScale="40000" lnSpcReduction="20000"/>
          </a:bodyPr>
          <a:lstStyle/>
          <a:p>
            <a:pPr marL="0" indent="0">
              <a:buNone/>
            </a:pPr>
            <a:r>
              <a:rPr lang="en-US" sz="4500" b="1" dirty="0" smtClean="0"/>
              <a:t>Why R has A Steep Learning Curve :</a:t>
            </a:r>
          </a:p>
          <a:p>
            <a:pPr marL="0" indent="0">
              <a:buNone/>
            </a:pPr>
            <a:endParaRPr lang="en-US" sz="4500" b="1" dirty="0" smtClean="0"/>
          </a:p>
          <a:p>
            <a:pPr marL="0" indent="0">
              <a:buNone/>
            </a:pPr>
            <a:r>
              <a:rPr lang="en-US" sz="4000" b="1" dirty="0" smtClean="0"/>
              <a:t>A long answer to a simple question... </a:t>
            </a:r>
          </a:p>
          <a:p>
            <a:r>
              <a:rPr lang="en-US" sz="3500" dirty="0" smtClean="0"/>
              <a:t>I have been a hardcore SAS and SPSS programmer for more than 25 years, a </a:t>
            </a:r>
            <a:r>
              <a:rPr lang="en-US" sz="3500" dirty="0" err="1" smtClean="0"/>
              <a:t>Systat</a:t>
            </a:r>
            <a:r>
              <a:rPr lang="en-US" sz="3500" dirty="0" smtClean="0"/>
              <a:t> programmer for 15 years and a </a:t>
            </a:r>
            <a:r>
              <a:rPr lang="en-US" sz="3500" dirty="0" err="1" smtClean="0"/>
              <a:t>Stata</a:t>
            </a:r>
            <a:r>
              <a:rPr lang="en-US" sz="3500" dirty="0" smtClean="0"/>
              <a:t> programmer for 2 years. But when I started learning </a:t>
            </a:r>
            <a:r>
              <a:rPr lang="en-US" sz="3500" b="1" dirty="0" smtClean="0"/>
              <a:t>R</a:t>
            </a:r>
            <a:r>
              <a:rPr lang="en-US" sz="3500" dirty="0" smtClean="0"/>
              <a:t> recently, I found it frustratingly difficult. </a:t>
            </a:r>
            <a:r>
              <a:rPr lang="en-US" sz="3500" b="1" dirty="0" smtClean="0"/>
              <a:t>Why? </a:t>
            </a:r>
            <a:endParaRPr lang="en-US" sz="3500" dirty="0" smtClean="0"/>
          </a:p>
          <a:p>
            <a:pPr marL="0" indent="0">
              <a:buNone/>
            </a:pPr>
            <a:r>
              <a:rPr lang="en-US" sz="3500" b="1" dirty="0" smtClean="0"/>
              <a:t>I think that there are two reasons why R can be challenging to learn quickly. </a:t>
            </a:r>
          </a:p>
          <a:p>
            <a:r>
              <a:rPr lang="en-US" sz="3500" b="1" dirty="0" smtClean="0"/>
              <a:t>First</a:t>
            </a:r>
            <a:r>
              <a:rPr lang="en-US" sz="3500" dirty="0" smtClean="0"/>
              <a:t>, while there are many introductory tutorials (covering data types, basic commands, the interface), none alone are comprehensive. In part, this is because much of the advanced functionality of </a:t>
            </a:r>
            <a:r>
              <a:rPr lang="en-US" sz="3500" b="1" dirty="0" smtClean="0"/>
              <a:t>R</a:t>
            </a:r>
            <a:r>
              <a:rPr lang="en-US" sz="3500" dirty="0" smtClean="0"/>
              <a:t> comes from hundreds of user contributed packages. Hunting for what you want can be time consuming, and it can be hard to get a clear overview of what procedures are available. </a:t>
            </a:r>
          </a:p>
          <a:p>
            <a:r>
              <a:rPr lang="en-US" sz="3500" dirty="0" smtClean="0"/>
              <a:t>The </a:t>
            </a:r>
            <a:r>
              <a:rPr lang="en-US" sz="3500" b="1" dirty="0" smtClean="0"/>
              <a:t>second </a:t>
            </a:r>
            <a:r>
              <a:rPr lang="en-US" sz="3500" dirty="0" smtClean="0"/>
              <a:t>reason is more ephemeral. As users of statistical packages, we tend to run one proscribed procedure for each type of analysis. Think of PROC GLM in SAS. We can carefully set up the run with all the parameters and options that we need. When we run the procedure, the resulting output may be a hundred pages long. We then sift through this output pulling out what we need and discarding the rest. </a:t>
            </a:r>
          </a:p>
          <a:p>
            <a:pPr marL="0" indent="0">
              <a:buNone/>
            </a:pPr>
            <a:r>
              <a:rPr lang="en-US" sz="3500" b="1" i="1" dirty="0" smtClean="0"/>
              <a:t>The paradigm in R is different</a:t>
            </a:r>
            <a:r>
              <a:rPr lang="en-US" sz="3500" dirty="0" smtClean="0"/>
              <a:t>.</a:t>
            </a:r>
          </a:p>
          <a:p>
            <a:pPr marL="347663" indent="-347663"/>
            <a:r>
              <a:rPr lang="en-US" sz="3500" dirty="0" smtClean="0"/>
              <a:t> Rather than setting up a complete analysis at once, the process is highly interactive. You run a command (say fit a model), take the results and process it through another command (say a set of diagnostic plots), take those results and process it through another command (say cross-validation), etc. The cycle may include transforming the data, and looping back through the whole process again. You stop when you feel that you have fully analyzed the data. It may sound trite, but this reminds me of the paradigm shift from top-down procedural programming to object oriented programming we saw a few years ago. It is not an easy mental shift for many of us to make.</a:t>
            </a:r>
          </a:p>
          <a:p>
            <a:r>
              <a:rPr lang="en-US" sz="3500" dirty="0" smtClean="0"/>
              <a:t>In that in the end, however, I believe that you will feel much more intimately in touch with your data and in control of your work. And it's fun! </a:t>
            </a:r>
          </a:p>
          <a:p>
            <a:endParaRPr lang="en-US" dirty="0"/>
          </a:p>
        </p:txBody>
      </p:sp>
    </p:spTree>
    <p:extLst>
      <p:ext uri="{BB962C8B-B14F-4D97-AF65-F5344CB8AC3E}">
        <p14:creationId xmlns:p14="http://schemas.microsoft.com/office/powerpoint/2010/main" val="3682549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Installing R</a:t>
            </a:r>
          </a:p>
        </p:txBody>
      </p:sp>
      <p:sp>
        <p:nvSpPr>
          <p:cNvPr id="34819" name="Rectangle 3"/>
          <p:cNvSpPr>
            <a:spLocks noGrp="1" noChangeArrowheads="1"/>
          </p:cNvSpPr>
          <p:nvPr>
            <p:ph idx="1"/>
          </p:nvPr>
        </p:nvSpPr>
        <p:spPr/>
        <p:txBody>
          <a:bodyPr>
            <a:normAutofit/>
          </a:bodyPr>
          <a:lstStyle/>
          <a:p>
            <a:r>
              <a:rPr lang="en-US" sz="2400" dirty="0">
                <a:hlinkClick r:id="rId2"/>
              </a:rPr>
              <a:t>http://cran.r-project.org/</a:t>
            </a:r>
            <a:endParaRPr lang="en-US" sz="2400" dirty="0"/>
          </a:p>
          <a:p>
            <a:r>
              <a:rPr lang="en-US" sz="2400" dirty="0"/>
              <a:t>Choose appropriate interface</a:t>
            </a:r>
          </a:p>
          <a:p>
            <a:pPr lvl="1"/>
            <a:r>
              <a:rPr lang="en-US" sz="2400" dirty="0"/>
              <a:t>windows</a:t>
            </a:r>
          </a:p>
          <a:p>
            <a:pPr lvl="1"/>
            <a:r>
              <a:rPr lang="en-US" sz="2400" dirty="0"/>
              <a:t>Mac</a:t>
            </a:r>
          </a:p>
          <a:p>
            <a:pPr lvl="1"/>
            <a:r>
              <a:rPr lang="en-US" sz="2400" dirty="0"/>
              <a:t>Linux</a:t>
            </a:r>
          </a:p>
          <a:p>
            <a:r>
              <a:rPr lang="en-US" sz="2400" dirty="0"/>
              <a:t>Follow install </a:t>
            </a:r>
            <a:r>
              <a:rPr lang="en-US" sz="2400" dirty="0" smtClean="0"/>
              <a:t>instructions</a:t>
            </a:r>
          </a:p>
          <a:p>
            <a:endParaRPr lang="en-US" sz="2400" dirty="0"/>
          </a:p>
          <a:p>
            <a:r>
              <a:rPr lang="en-US" sz="2400" dirty="0" err="1" smtClean="0"/>
              <a:t>Rstudio</a:t>
            </a:r>
            <a:r>
              <a:rPr lang="en-US" sz="2400" dirty="0"/>
              <a:t>:  </a:t>
            </a:r>
            <a:r>
              <a:rPr lang="en-US" sz="2400" dirty="0">
                <a:hlinkClick r:id="rId3"/>
              </a:rPr>
              <a:t>https://www.rstudio.com</a:t>
            </a:r>
            <a:r>
              <a:rPr lang="en-US" sz="2400" dirty="0" smtClean="0">
                <a:hlinkClick r:id="rId3"/>
              </a:rPr>
              <a:t>/</a:t>
            </a:r>
            <a:endParaRPr lang="en-US" sz="2400" dirty="0" smtClean="0"/>
          </a:p>
          <a:p>
            <a:endParaRPr lang="en-US" sz="2400" dirty="0"/>
          </a:p>
          <a:p>
            <a:pPr>
              <a:buFont typeface="Wingdings" pitchFamily="2" charset="2"/>
              <a:buNone/>
            </a:pP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R interface</a:t>
            </a:r>
          </a:p>
        </p:txBody>
      </p:sp>
      <p:sp>
        <p:nvSpPr>
          <p:cNvPr id="8195" name="Rectangle 3"/>
          <p:cNvSpPr>
            <a:spLocks noGrp="1" noChangeArrowheads="1"/>
          </p:cNvSpPr>
          <p:nvPr>
            <p:ph idx="1"/>
          </p:nvPr>
        </p:nvSpPr>
        <p:spPr/>
        <p:txBody>
          <a:bodyPr>
            <a:normAutofit lnSpcReduction="10000"/>
          </a:bodyPr>
          <a:lstStyle/>
          <a:p>
            <a:pPr>
              <a:buFont typeface="Wingdings" pitchFamily="2" charset="2"/>
              <a:buNone/>
            </a:pPr>
            <a:endParaRPr lang="en-US" dirty="0"/>
          </a:p>
          <a:p>
            <a:r>
              <a:rPr lang="en-US" dirty="0"/>
              <a:t>batching file:  File -&gt; open script</a:t>
            </a:r>
          </a:p>
          <a:p>
            <a:endParaRPr lang="en-US" dirty="0"/>
          </a:p>
          <a:p>
            <a:r>
              <a:rPr lang="en-US" dirty="0"/>
              <a:t>run commands:  Ctrl-R</a:t>
            </a:r>
          </a:p>
          <a:p>
            <a:endParaRPr lang="en-US" dirty="0"/>
          </a:p>
          <a:p>
            <a:r>
              <a:rPr lang="en-US" dirty="0"/>
              <a:t>Save session:  sink([filename])….sink()</a:t>
            </a:r>
          </a:p>
          <a:p>
            <a:endParaRPr lang="en-US" dirty="0"/>
          </a:p>
          <a:p>
            <a:r>
              <a:rPr lang="en-US" dirty="0"/>
              <a:t>Quit session:  q()</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General Syntax</a:t>
            </a:r>
          </a:p>
        </p:txBody>
      </p:sp>
      <p:sp>
        <p:nvSpPr>
          <p:cNvPr id="9219" name="Rectangle 3"/>
          <p:cNvSpPr>
            <a:spLocks noGrp="1" noChangeArrowheads="1"/>
          </p:cNvSpPr>
          <p:nvPr>
            <p:ph idx="1"/>
          </p:nvPr>
        </p:nvSpPr>
        <p:spPr/>
        <p:txBody>
          <a:bodyPr>
            <a:normAutofit lnSpcReduction="10000"/>
          </a:bodyPr>
          <a:lstStyle/>
          <a:p>
            <a:r>
              <a:rPr lang="en-US" dirty="0"/>
              <a:t>result &lt;- function(object(s), options…)</a:t>
            </a:r>
          </a:p>
          <a:p>
            <a:endParaRPr lang="en-US" dirty="0"/>
          </a:p>
          <a:p>
            <a:r>
              <a:rPr lang="en-US" dirty="0"/>
              <a:t>function(object(s), options…)</a:t>
            </a:r>
          </a:p>
          <a:p>
            <a:endParaRPr lang="en-US" dirty="0"/>
          </a:p>
          <a:p>
            <a:endParaRPr lang="en-US" dirty="0"/>
          </a:p>
          <a:p>
            <a:r>
              <a:rPr lang="en-US" dirty="0"/>
              <a:t>Object-oriented programming</a:t>
            </a:r>
          </a:p>
          <a:p>
            <a:endParaRPr lang="en-US" dirty="0"/>
          </a:p>
          <a:p>
            <a:r>
              <a:rPr lang="en-US" dirty="0"/>
              <a:t>Note that ‘result’ is an object</a:t>
            </a:r>
          </a:p>
          <a:p>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First things first:</a:t>
            </a:r>
          </a:p>
        </p:txBody>
      </p:sp>
      <p:sp>
        <p:nvSpPr>
          <p:cNvPr id="17411" name="Rectangle 3"/>
          <p:cNvSpPr>
            <a:spLocks noGrp="1" noChangeArrowheads="1"/>
          </p:cNvSpPr>
          <p:nvPr>
            <p:ph idx="1"/>
          </p:nvPr>
        </p:nvSpPr>
        <p:spPr/>
        <p:txBody>
          <a:bodyPr/>
          <a:lstStyle/>
          <a:p>
            <a:r>
              <a:rPr lang="en-US" dirty="0"/>
              <a:t>help([function</a:t>
            </a:r>
            <a:r>
              <a:rPr lang="en-US" dirty="0" smtClean="0"/>
              <a:t>]) or ?function</a:t>
            </a:r>
            <a:endParaRPr lang="en-US" dirty="0"/>
          </a:p>
          <a:p>
            <a:endParaRPr lang="en-US" dirty="0"/>
          </a:p>
          <a:p>
            <a:r>
              <a:rPr lang="en-US" dirty="0" err="1"/>
              <a:t>help.search</a:t>
            </a:r>
            <a:r>
              <a:rPr lang="en-US" dirty="0"/>
              <a:t>(“linear model</a:t>
            </a:r>
            <a:r>
              <a:rPr lang="en-US" dirty="0" smtClean="0"/>
              <a:t>”) or ??”linear model”</a:t>
            </a:r>
            <a:endParaRPr lang="en-US" dirty="0"/>
          </a:p>
          <a:p>
            <a:endParaRPr lang="en-US" dirty="0"/>
          </a:p>
          <a:p>
            <a:r>
              <a:rPr lang="en-US" dirty="0" err="1"/>
              <a:t>help.start</a:t>
            </a:r>
            <a:r>
              <a:rPr lang="en-US" dirty="0"/>
              <a: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Choosing your default</a:t>
            </a:r>
          </a:p>
        </p:txBody>
      </p:sp>
      <p:sp>
        <p:nvSpPr>
          <p:cNvPr id="12291" name="Rectangle 3"/>
          <p:cNvSpPr>
            <a:spLocks noGrp="1" noChangeArrowheads="1"/>
          </p:cNvSpPr>
          <p:nvPr>
            <p:ph idx="1"/>
          </p:nvPr>
        </p:nvSpPr>
        <p:spPr/>
        <p:txBody>
          <a:bodyPr>
            <a:normAutofit fontScale="85000" lnSpcReduction="20000"/>
          </a:bodyPr>
          <a:lstStyle/>
          <a:p>
            <a:r>
              <a:rPr lang="en-US" dirty="0" err="1"/>
              <a:t>setwd</a:t>
            </a:r>
            <a:r>
              <a:rPr lang="en-US" dirty="0"/>
              <a:t>(“[pathname for directory</a:t>
            </a:r>
            <a:r>
              <a:rPr lang="en-US" dirty="0" smtClean="0"/>
              <a:t>]”)</a:t>
            </a:r>
          </a:p>
          <a:p>
            <a:r>
              <a:rPr lang="en-US" dirty="0" err="1" smtClean="0"/>
              <a:t>getwd</a:t>
            </a:r>
            <a:r>
              <a:rPr lang="en-US" dirty="0" smtClean="0"/>
              <a:t>()</a:t>
            </a:r>
            <a:endParaRPr lang="en-US" dirty="0"/>
          </a:p>
          <a:p>
            <a:endParaRPr lang="en-US" dirty="0"/>
          </a:p>
          <a:p>
            <a:r>
              <a:rPr lang="en-US" dirty="0"/>
              <a:t>need “\\” instead of “\” when giving </a:t>
            </a:r>
            <a:r>
              <a:rPr lang="en-US" dirty="0" smtClean="0"/>
              <a:t>paths</a:t>
            </a:r>
          </a:p>
          <a:p>
            <a:r>
              <a:rPr lang="en-US" dirty="0" smtClean="0"/>
              <a:t>Alternatively, you can use a ‘/’ to give path names.</a:t>
            </a:r>
            <a:endParaRPr lang="en-US" dirty="0"/>
          </a:p>
          <a:p>
            <a:endParaRPr lang="en-US" dirty="0"/>
          </a:p>
          <a:p>
            <a:r>
              <a:rPr lang="en-US" dirty="0"/>
              <a:t>.</a:t>
            </a:r>
            <a:r>
              <a:rPr lang="en-US" dirty="0" err="1"/>
              <a:t>Rdata</a:t>
            </a:r>
            <a:endParaRPr lang="en-US" dirty="0"/>
          </a:p>
          <a:p>
            <a:endParaRPr lang="en-US" dirty="0"/>
          </a:p>
          <a:p>
            <a:endParaRPr lang="en-US" dirty="0"/>
          </a:p>
          <a:p>
            <a:r>
              <a:rPr lang="en-US" dirty="0"/>
              <a:t>.</a:t>
            </a:r>
            <a:r>
              <a:rPr lang="en-US" dirty="0" err="1"/>
              <a:t>Rhistory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Start with data</a:t>
            </a:r>
          </a:p>
        </p:txBody>
      </p:sp>
      <p:sp>
        <p:nvSpPr>
          <p:cNvPr id="11267" name="Rectangle 3"/>
          <p:cNvSpPr>
            <a:spLocks noGrp="1" noChangeArrowheads="1"/>
          </p:cNvSpPr>
          <p:nvPr>
            <p:ph idx="1"/>
          </p:nvPr>
        </p:nvSpPr>
        <p:spPr/>
        <p:txBody>
          <a:bodyPr/>
          <a:lstStyle/>
          <a:p>
            <a:r>
              <a:rPr lang="en-US" dirty="0" err="1"/>
              <a:t>read.table</a:t>
            </a:r>
            <a:endParaRPr lang="en-US" dirty="0"/>
          </a:p>
          <a:p>
            <a:endParaRPr lang="en-US" dirty="0"/>
          </a:p>
          <a:p>
            <a:r>
              <a:rPr lang="en-US" dirty="0"/>
              <a:t>read.csv</a:t>
            </a:r>
          </a:p>
          <a:p>
            <a:endParaRPr lang="en-US" dirty="0"/>
          </a:p>
          <a:p>
            <a:r>
              <a:rPr lang="en-US" dirty="0"/>
              <a:t>scan</a:t>
            </a:r>
          </a:p>
          <a:p>
            <a:endParaRPr lang="en-US" dirty="0"/>
          </a:p>
          <a:p>
            <a:r>
              <a:rPr lang="en-US" dirty="0" err="1"/>
              <a:t>dget</a:t>
            </a:r>
            <a:endParaRPr lang="en-US" dirty="0"/>
          </a:p>
          <a:p>
            <a:endParaRPr lang="en-US" dirty="0"/>
          </a:p>
          <a:p>
            <a:pPr>
              <a:buFont typeface="Wingdings" pitchFamily="2" charset="2"/>
              <a:buNone/>
            </a:pPr>
            <a:endParaRPr lang="en-US" dirty="0"/>
          </a:p>
          <a:p>
            <a:endParaRPr lang="en-US" dirty="0"/>
          </a:p>
          <a:p>
            <a:endParaRPr lang="en-US" dirty="0"/>
          </a:p>
        </p:txBody>
      </p:sp>
    </p:spTree>
  </p:cSld>
  <p:clrMapOvr>
    <a:masterClrMapping/>
  </p:clrMapOvr>
</p:sld>
</file>

<file path=ppt/theme/theme1.xml><?xml version="1.0" encoding="utf-8"?>
<a:theme xmlns:a="http://schemas.openxmlformats.org/drawingml/2006/main" name="methods2.template">
  <a:themeElements>
    <a:clrScheme name="methods2.template 13">
      <a:dk1>
        <a:srgbClr val="3E3E5C"/>
      </a:dk1>
      <a:lt1>
        <a:srgbClr val="FFFFFF"/>
      </a:lt1>
      <a:dk2>
        <a:srgbClr val="666699"/>
      </a:dk2>
      <a:lt2>
        <a:srgbClr val="FFFFCC"/>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methods2.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thods2.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thods2.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thods2.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thods2.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thods2.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thods2.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thods2.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thods2.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thods2.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thods2.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thods2.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thods2.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thods2.template 13">
        <a:dk1>
          <a:srgbClr val="3E3E5C"/>
        </a:dk1>
        <a:lt1>
          <a:srgbClr val="FFFFFF"/>
        </a:lt1>
        <a:dk2>
          <a:srgbClr val="666699"/>
        </a:dk2>
        <a:lt2>
          <a:srgbClr val="FFFFCC"/>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methods2.template</Template>
  <TotalTime>355</TotalTime>
  <Words>986</Words>
  <Application>Microsoft Office PowerPoint</Application>
  <PresentationFormat>On-screen Show (4:3)</PresentationFormat>
  <Paragraphs>231</Paragraphs>
  <Slides>26</Slides>
  <Notes>0</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methods2.template</vt:lpstr>
      <vt:lpstr>Office Theme</vt:lpstr>
      <vt:lpstr>PowerPoint Presentation</vt:lpstr>
      <vt:lpstr>Check out online resources</vt:lpstr>
      <vt:lpstr>R. Kabacoff on learning R after SPSS and SAS (http://www.statmethods.net/about/learningcurve.html)</vt:lpstr>
      <vt:lpstr>Installing R</vt:lpstr>
      <vt:lpstr>R interface</vt:lpstr>
      <vt:lpstr>General Syntax</vt:lpstr>
      <vt:lpstr>First things first:</vt:lpstr>
      <vt:lpstr>Choosing your default</vt:lpstr>
      <vt:lpstr>Start with data</vt:lpstr>
      <vt:lpstr>Extracting variables from data</vt:lpstr>
      <vt:lpstr>Descriptive statistics</vt:lpstr>
      <vt:lpstr>Missing values</vt:lpstr>
      <vt:lpstr>Data Objects</vt:lpstr>
      <vt:lpstr>Creating and manipulating</vt:lpstr>
      <vt:lpstr>ifelse</vt:lpstr>
      <vt:lpstr>Looking at objects</vt:lpstr>
      <vt:lpstr>Subsetting</vt:lpstr>
      <vt:lpstr>Some math</vt:lpstr>
      <vt:lpstr>Matrix Manipulation</vt:lpstr>
      <vt:lpstr>Table</vt:lpstr>
      <vt:lpstr>Statistical Tests and CI’s</vt:lpstr>
      <vt:lpstr>Plots</vt:lpstr>
      <vt:lpstr>Plot Layout</vt:lpstr>
      <vt:lpstr>Probability Distributions</vt:lpstr>
      <vt:lpstr>Libraries</vt:lpstr>
      <vt:lpstr>Keeping things tidy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elg26</dc:creator>
  <cp:lastModifiedBy>Elizabeth Garrett-Mayer</cp:lastModifiedBy>
  <cp:revision>21</cp:revision>
  <cp:lastPrinted>1601-01-01T00:00:00Z</cp:lastPrinted>
  <dcterms:created xsi:type="dcterms:W3CDTF">1601-01-01T00:00:00Z</dcterms:created>
  <dcterms:modified xsi:type="dcterms:W3CDTF">2014-03-17T14:32:49Z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