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22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Computing for Research I</a:t>
            </a:r>
            <a:br>
              <a:rPr lang="en-US" dirty="0" smtClean="0"/>
            </a:br>
            <a:r>
              <a:rPr lang="en-US" dirty="0" smtClean="0"/>
              <a:t>Spring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4000" dirty="0" smtClean="0"/>
              <a:t>Exploratory Data Analysis and Hypothesis Testing</a:t>
            </a:r>
          </a:p>
          <a:p>
            <a:r>
              <a:rPr lang="en-US" sz="4000" dirty="0" smtClean="0"/>
              <a:t>February </a:t>
            </a:r>
            <a:r>
              <a:rPr lang="en-US" sz="4000" dirty="0" smtClean="0"/>
              <a:t>26</a:t>
            </a:r>
            <a:endParaRPr lang="en-US" sz="4000" dirty="0" smtClean="0"/>
          </a:p>
          <a:p>
            <a:endParaRPr lang="en-US" dirty="0" smtClean="0"/>
          </a:p>
          <a:p>
            <a:r>
              <a:rPr lang="en-US" dirty="0" smtClean="0"/>
              <a:t>Primary Instructor:</a:t>
            </a:r>
          </a:p>
          <a:p>
            <a:r>
              <a:rPr lang="en-US" dirty="0" smtClean="0"/>
              <a:t>Elizabeth Garrett-Mayer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1361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Nonparametric?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ranksum</a:t>
            </a:r>
            <a:r>
              <a:rPr lang="en-US" dirty="0" smtClean="0"/>
              <a:t>:  two group comparison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kwallis</a:t>
            </a:r>
            <a:r>
              <a:rPr lang="en-US" dirty="0" smtClean="0"/>
              <a:t>:  &gt;= two group comparison</a:t>
            </a:r>
          </a:p>
          <a:p>
            <a:endParaRPr lang="en-US" dirty="0"/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signrank</a:t>
            </a:r>
            <a:r>
              <a:rPr lang="en-US" dirty="0" smtClean="0"/>
              <a:t>:  matched pairs signed ranks test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signtest</a:t>
            </a:r>
            <a:r>
              <a:rPr lang="en-US" dirty="0" smtClean="0"/>
              <a:t>:  sign test of matched pairs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103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Nonparametric?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*nonparametric tests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ranksum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c18, by(sex)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kwallis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c18, by(sex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ceramide.alldata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clear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keep if cycle==3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gen c18dif = frombaselinec18-100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signrank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c18dif=0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signrank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frombaselinec18=100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signtest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c18dif=0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signtest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frombaselinec18=100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528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Anova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anova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 x</a:t>
            </a:r>
          </a:p>
          <a:p>
            <a:pPr marL="0" indent="0">
              <a:buNone/>
            </a:pPr>
            <a:r>
              <a:rPr lang="en-US" dirty="0" smtClean="0">
                <a:latin typeface="+mj-lt"/>
                <a:cs typeface="Courier New" pitchFamily="49" charset="0"/>
              </a:rPr>
              <a:t>(note that x is assumed to be categorical)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anova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y x1 x2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+mj-lt"/>
                <a:cs typeface="Courier New" pitchFamily="49" charset="0"/>
              </a:rPr>
              <a:t>Examples: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anova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c18c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initialre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7736689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One sample binomial </a:t>
            </a:r>
            <a:r>
              <a:rPr lang="en-US" dirty="0"/>
              <a:t>t</a:t>
            </a:r>
            <a:r>
              <a:rPr lang="en-US" dirty="0" smtClean="0"/>
              <a:t>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prtest</a:t>
            </a:r>
            <a:r>
              <a:rPr lang="en-US" dirty="0" smtClean="0"/>
              <a:t> and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bitest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Difference?  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prtest</a:t>
            </a:r>
            <a:r>
              <a:rPr lang="en-US" dirty="0" smtClean="0"/>
              <a:t> uses large sample approximations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bitest</a:t>
            </a:r>
            <a:r>
              <a:rPr lang="en-US" dirty="0" smtClean="0"/>
              <a:t> uses exact test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bitest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varname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==p0</a:t>
            </a:r>
          </a:p>
          <a:p>
            <a:pPr marL="0" indent="0"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bitesti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N x p0</a:t>
            </a:r>
          </a:p>
        </p:txBody>
      </p:sp>
    </p:spTree>
    <p:extLst>
      <p:ext uri="{BB962C8B-B14F-4D97-AF65-F5344CB8AC3E}">
        <p14:creationId xmlns:p14="http://schemas.microsoft.com/office/powerpoint/2010/main" val="7522159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sample binomial </a:t>
            </a:r>
            <a:r>
              <a:rPr lang="en-US" dirty="0"/>
              <a:t>t</a:t>
            </a:r>
            <a:r>
              <a:rPr lang="en-US" dirty="0" smtClean="0"/>
              <a:t>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use "SCBC2004.v9.dta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", clear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replace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ercat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=. if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ercat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==9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gen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ercatn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cond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ercat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==2,0,1)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replace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ercatn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=. if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ercat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==.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tab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ercat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ercatn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bitest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ercatn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=0.50</a:t>
            </a:r>
          </a:p>
          <a:p>
            <a:pPr marL="0" indent="0">
              <a:buNone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bitest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ercatn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=0.65</a:t>
            </a:r>
          </a:p>
          <a:p>
            <a:pPr marL="0" indent="0">
              <a:buNone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prtest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ercatn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=0.65</a:t>
            </a:r>
          </a:p>
        </p:txBody>
      </p:sp>
    </p:spTree>
    <p:extLst>
      <p:ext uri="{BB962C8B-B14F-4D97-AF65-F5344CB8AC3E}">
        <p14:creationId xmlns:p14="http://schemas.microsoft.com/office/powerpoint/2010/main" val="28031831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 (or more) sample binomial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tab y x, exact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tab y x, chi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tab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ercatn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grade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tab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ercatn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stage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417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Exploratory Data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We’ve already discussed some basic stuff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sum</a:t>
            </a:r>
            <a:r>
              <a:rPr lang="en-US" dirty="0" smtClean="0"/>
              <a:t> and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sum, detail</a:t>
            </a:r>
          </a:p>
          <a:p>
            <a:pPr lvl="1"/>
            <a:r>
              <a:rPr lang="en-US" dirty="0" smtClean="0"/>
              <a:t>tab </a:t>
            </a:r>
          </a:p>
          <a:p>
            <a:r>
              <a:rPr lang="en-US" dirty="0" smtClean="0"/>
              <a:t>What other sorts of exploration might we do?</a:t>
            </a:r>
          </a:p>
          <a:p>
            <a:r>
              <a:rPr lang="en-US" dirty="0" smtClean="0"/>
              <a:t>Confidence intervals</a:t>
            </a:r>
          </a:p>
          <a:p>
            <a:pPr lvl="1"/>
            <a:r>
              <a:rPr lang="en-US" dirty="0" smtClean="0"/>
              <a:t>for continuous variables</a:t>
            </a:r>
          </a:p>
          <a:p>
            <a:pPr lvl="1"/>
            <a:r>
              <a:rPr lang="en-US" dirty="0" smtClean="0"/>
              <a:t>for categorical variables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063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Immediate command for CIs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+mj-lt"/>
                <a:cs typeface="Courier New" pitchFamily="49" charset="0"/>
              </a:rPr>
              <a:t>Continuous: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cii 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xbar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+mj-lt"/>
                <a:cs typeface="Courier New" pitchFamily="49" charset="0"/>
              </a:rPr>
              <a:t>Binary:</a:t>
            </a:r>
            <a:endParaRPr lang="en-US" dirty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cii 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phat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+mj-lt"/>
                <a:cs typeface="Courier New" pitchFamily="49" charset="0"/>
              </a:rPr>
              <a:t>or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cii N x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826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Confidence intervals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a continuous variable: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mean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varlist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r>
              <a:rPr lang="en-US" dirty="0" smtClean="0"/>
              <a:t>Example:</a:t>
            </a:r>
            <a:endParaRPr lang="en-US" dirty="0"/>
          </a:p>
          <a:p>
            <a:pPr marL="400050" lvl="1" indent="0"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* estimate means of 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ceramide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 variables</a:t>
            </a:r>
          </a:p>
          <a:p>
            <a:pPr marL="400050" lvl="1" indent="0"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mean c18ceramide</a:t>
            </a:r>
            <a:endParaRPr lang="en-US" sz="2200" dirty="0"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mean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totalc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- s1pc1</a:t>
            </a:r>
            <a:endParaRPr lang="en-US" sz="220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2372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tab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initialre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initial</a:t>
            </a:r>
          </a:p>
          <a:p>
            <a:pPr marL="0" lvl="1" indent="0"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mean c18ceramide, over(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initialre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lvl="1" indent="0">
              <a:buNone/>
            </a:pPr>
            <a:endParaRPr lang="en-US" sz="2200" dirty="0">
              <a:latin typeface="Courier New" pitchFamily="49" charset="0"/>
              <a:cs typeface="Courier New" pitchFamily="49" charset="0"/>
            </a:endParaRPr>
          </a:p>
          <a:p>
            <a:pPr marL="0" lvl="1" indent="0"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mean c18ceramide,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vce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bootstr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22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lvl="1" indent="0"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mean c18ceramide, 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vce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bootstr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) over(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initialre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lvl="1" indent="0"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mean c18ceramide, over(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initialre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lvl="1" indent="0">
              <a:buNone/>
            </a:pPr>
            <a:endParaRPr lang="en-US" sz="2200" dirty="0">
              <a:latin typeface="Courier New" pitchFamily="49" charset="0"/>
              <a:cs typeface="Courier New" pitchFamily="49" charset="0"/>
            </a:endParaRPr>
          </a:p>
          <a:p>
            <a:pPr marL="0" lvl="1" indent="0"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mean c18ceramide, level(90)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693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Confidence intervals for proportion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proportion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varlist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ci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bin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/>
              <a:t>Examples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proportion failure</a:t>
            </a:r>
          </a:p>
          <a:p>
            <a:pPr marL="0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proportion failure death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initialre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ci failure, bin</a:t>
            </a:r>
          </a:p>
          <a:p>
            <a:pPr marL="0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123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Hypothesis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number of different approaches</a:t>
            </a:r>
          </a:p>
          <a:p>
            <a:r>
              <a:rPr lang="en-US" dirty="0" smtClean="0"/>
              <a:t>Options</a:t>
            </a:r>
          </a:p>
          <a:p>
            <a:pPr lvl="1"/>
            <a:r>
              <a:rPr lang="en-US" dirty="0" smtClean="0"/>
              <a:t>nonparametric vs. parametric</a:t>
            </a:r>
          </a:p>
          <a:p>
            <a:pPr lvl="1"/>
            <a:r>
              <a:rPr lang="en-US" dirty="0" smtClean="0"/>
              <a:t>continuous vs. categorical (vs. other?)</a:t>
            </a:r>
          </a:p>
          <a:p>
            <a:pPr lvl="1"/>
            <a:r>
              <a:rPr lang="en-US" dirty="0" smtClean="0"/>
              <a:t>one vs. two vs. more than two groups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379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sample t-tests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ttesti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 mean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null </a:t>
            </a: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ttest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varname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null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ttest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var1 == var2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smtClean="0">
                <a:latin typeface="+mj-lt"/>
                <a:cs typeface="Courier New" pitchFamily="49" charset="0"/>
              </a:rPr>
              <a:t>*</a:t>
            </a:r>
            <a:r>
              <a:rPr lang="en-US" dirty="0" smtClean="0">
                <a:latin typeface="+mj-lt"/>
                <a:cs typeface="Courier New" pitchFamily="49" charset="0"/>
              </a:rPr>
              <a:t>paired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Examples:</a:t>
            </a:r>
          </a:p>
          <a:p>
            <a:pPr marL="457200" lvl="1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ttesti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20 48 2.75 50 </a:t>
            </a:r>
          </a:p>
          <a:p>
            <a:pPr marL="457200" lvl="1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ttest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c18c == 10</a:t>
            </a:r>
          </a:p>
          <a:p>
            <a:pPr marL="457200" lvl="1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ttest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frombaselines1p==100</a:t>
            </a:r>
          </a:p>
          <a:p>
            <a:pPr marL="457200" lvl="1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ttest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frombaselinec18==100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95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sample t-tests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ttesti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N1 mean1 sd1 N2 mean2 sd2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ttest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varname1 ==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varname2, unpaired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ttest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varname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by(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groupvar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 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+mj-lt"/>
                <a:cs typeface="Courier New" pitchFamily="49" charset="0"/>
              </a:rPr>
              <a:t>Examples: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ttest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c18, by(sex)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ttest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c18, by(sex) unequal</a:t>
            </a:r>
          </a:p>
        </p:txBody>
      </p:sp>
    </p:spTree>
    <p:extLst>
      <p:ext uri="{BB962C8B-B14F-4D97-AF65-F5344CB8AC3E}">
        <p14:creationId xmlns:p14="http://schemas.microsoft.com/office/powerpoint/2010/main" val="2670555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384</Words>
  <Application>Microsoft Office PowerPoint</Application>
  <PresentationFormat>On-screen Show (4:3)</PresentationFormat>
  <Paragraphs>127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Computing for Research I Spring 2014</vt:lpstr>
      <vt:lpstr>Exploratory Data Analysis</vt:lpstr>
      <vt:lpstr>Immediate command for CIs</vt:lpstr>
      <vt:lpstr>Confidence intervals</vt:lpstr>
      <vt:lpstr>Additional options</vt:lpstr>
      <vt:lpstr>Confidence intervals for proportion</vt:lpstr>
      <vt:lpstr>Hypothesis Testing</vt:lpstr>
      <vt:lpstr>One sample t-tests</vt:lpstr>
      <vt:lpstr>Two sample t-tests</vt:lpstr>
      <vt:lpstr>Nonparametric?</vt:lpstr>
      <vt:lpstr>Nonparametric?</vt:lpstr>
      <vt:lpstr>Anova</vt:lpstr>
      <vt:lpstr>One sample binomial tests</vt:lpstr>
      <vt:lpstr>One sample binomial tests</vt:lpstr>
      <vt:lpstr>Two (or more) sample binomial tests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Computing for Research I Spring 2012 </dc:title>
  <dc:creator>elg26</dc:creator>
  <cp:lastModifiedBy>Elizabeth Garrett-Mayer</cp:lastModifiedBy>
  <cp:revision>15</cp:revision>
  <dcterms:created xsi:type="dcterms:W3CDTF">2006-08-16T00:00:00Z</dcterms:created>
  <dcterms:modified xsi:type="dcterms:W3CDTF">2014-02-25T16:37:27Z</dcterms:modified>
</cp:coreProperties>
</file>