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9" r:id="rId15"/>
    <p:sldId id="270" r:id="rId16"/>
    <p:sldId id="271" r:id="rId17"/>
    <p:sldId id="273" r:id="rId18"/>
    <p:sldId id="274" r:id="rId19"/>
    <p:sldId id="275" r:id="rId20"/>
    <p:sldId id="272" r:id="rId21"/>
    <p:sldId id="277" r:id="rId22"/>
    <p:sldId id="279" r:id="rId23"/>
    <p:sldId id="278" r:id="rId24"/>
    <p:sldId id="276" r:id="rId25"/>
    <p:sldId id="281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5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3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1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8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5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4B5D-A4CD-46FB-977D-A0943CE73B10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DD29-0EF6-4213-AFE8-D65609C8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princeton.edu/wws509/datasets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s.ucla.edu/stat/stata/library/GraphExamples/" TargetMode="External"/><Relationship Id="rId2" Type="http://schemas.openxmlformats.org/officeDocument/2006/relationships/hyperlink" Target="http://data.princeton.edu/stata/graphic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s.ucla.edu/stat/stata/topics/graphics.htm" TargetMode="External"/><Relationship Id="rId2" Type="http://schemas.openxmlformats.org/officeDocument/2006/relationships/hyperlink" Target="http://www.ats.ucla.edu/stat/stata/library/GraphExamples/default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a.com/capabilities/graphics.html" TargetMode="External"/><Relationship Id="rId4" Type="http://schemas.openxmlformats.org/officeDocument/2006/relationships/hyperlink" Target="http://data.princeton.edu/stata/graphic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Primary Instructor:  </a:t>
            </a:r>
          </a:p>
          <a:p>
            <a:r>
              <a:rPr lang="en-US" sz="240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47491" y="3048000"/>
            <a:ext cx="28654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/>
              <a:t>Stata</a:t>
            </a:r>
            <a:r>
              <a:rPr lang="en-US" sz="3600" dirty="0" smtClean="0"/>
              <a:t> Graphics</a:t>
            </a:r>
          </a:p>
          <a:p>
            <a:pPr algn="ctr"/>
            <a:r>
              <a:rPr lang="en-US" sz="3600" dirty="0" smtClean="0"/>
              <a:t>February </a:t>
            </a:r>
            <a:r>
              <a:rPr lang="en-US" sz="3600" dirty="0" smtClean="0"/>
              <a:t>24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6710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c18, by(cycle)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c18, over(cycle)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tab cycle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 if cycle&lt;7, over(cycle)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sort patient cycle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merge m:1 patient using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Ptdata.GemDox.dta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box c18 if cycle&lt;7, over(cycle) over(gender)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over(initial) capsize(5)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40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68542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419" y="76202"/>
            <a:ext cx="4581306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29001"/>
            <a:ext cx="4685426" cy="34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27" y="3543300"/>
            <a:ext cx="4373066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38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376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0" y="80157"/>
            <a:ext cx="4962525" cy="363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3666" y="4191000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c18, over(initial) capsize(5)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4638" y="4648200"/>
            <a:ext cx="866936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c18, over(initial)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medtype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(marker)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medmarker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msymbol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(+)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(large))</a:t>
            </a:r>
          </a:p>
          <a:p>
            <a:endParaRPr lang="en-US" dirty="0" smtClean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hbox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over(initial)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(“C18”)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3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</a:t>
            </a:r>
            <a:r>
              <a:rPr lang="en-US" dirty="0" err="1" smtClean="0"/>
              <a:t>xlabels</a:t>
            </a:r>
            <a:r>
              <a:rPr lang="en-US" dirty="0" smtClean="0"/>
              <a:t> cannot be applied (e.g. boxplots)</a:t>
            </a:r>
          </a:p>
          <a:p>
            <a:r>
              <a:rPr lang="en-US" dirty="0" smtClean="0"/>
              <a:t>need to label your values</a:t>
            </a:r>
          </a:p>
          <a:p>
            <a:r>
              <a:rPr lang="en-US" dirty="0" smtClean="0"/>
              <a:t>Example:  cycle for boxplots</a:t>
            </a:r>
          </a:p>
          <a:p>
            <a:pPr lvl="1"/>
            <a:r>
              <a:rPr lang="fr-FR" dirty="0" smtClean="0"/>
              <a:t>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label </a:t>
            </a:r>
            <a:r>
              <a:rPr lang="fr-FR" sz="1800" dirty="0" err="1">
                <a:latin typeface="Courier New" pitchFamily="49" charset="0"/>
                <a:cs typeface="Courier New" pitchFamily="49" charset="0"/>
              </a:rPr>
              <a:t>define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 cycle 1 "cycle 1" 3 "cycle 3" 5 "cycle 5" 7 "cycle 7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fr-FR" sz="1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label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values cycle </a:t>
            </a:r>
            <a:r>
              <a:rPr lang="fr-FR" sz="1800" dirty="0" err="1" smtClean="0">
                <a:latin typeface="Courier New" pitchFamily="49" charset="0"/>
                <a:cs typeface="Courier New" pitchFamily="49" charset="0"/>
              </a:rPr>
              <a:t>cycle</a:t>
            </a:r>
            <a:endParaRPr lang="fr-FR" sz="18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800" dirty="0">
                <a:latin typeface="Courier New" pitchFamily="49" charset="0"/>
                <a:cs typeface="Courier New" pitchFamily="49" charset="0"/>
              </a:rPr>
              <a:t>graph box c18 if cycle&lt;7, over(cycle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200" dirty="0" smtClean="0">
                <a:latin typeface="+mj-lt"/>
                <a:cs typeface="Courier New" pitchFamily="49" charset="0"/>
              </a:rPr>
              <a:t>(Hint:  use this on the homework!)</a:t>
            </a:r>
            <a:endParaRPr lang="fr-FR" sz="2200" dirty="0">
              <a:latin typeface="+mj-lt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4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Excellent way to show data across groups when you have a relatively small dataset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otplot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y, over(group)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nl-NL" sz="3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over(cycle)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 nogroup</a:t>
            </a:r>
          </a:p>
          <a:p>
            <a:pPr marL="0" indent="0">
              <a:buNone/>
            </a:pPr>
            <a:r>
              <a:rPr lang="nl-NL" sz="2000" dirty="0" smtClean="0">
                <a:latin typeface="Courier New" pitchFamily="49" charset="0"/>
                <a:cs typeface="Courier New" pitchFamily="49" charset="0"/>
              </a:rPr>
              <a:t>dotplot c18, over(gender) nogroup jitter(3)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dotplot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over(gender)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nogroup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median center</a:t>
            </a:r>
          </a:p>
        </p:txBody>
      </p:sp>
    </p:spTree>
    <p:extLst>
      <p:ext uri="{BB962C8B-B14F-4D97-AF65-F5344CB8AC3E}">
        <p14:creationId xmlns:p14="http://schemas.microsoft.com/office/powerpoint/2010/main" val="2144484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Dotplot</a:t>
            </a:r>
            <a:r>
              <a:rPr lang="en-US" dirty="0" smtClean="0"/>
              <a:t>, by gender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938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Two way graph</a:t>
            </a:r>
          </a:p>
          <a:p>
            <a:r>
              <a:rPr lang="en-US" dirty="0" smtClean="0"/>
              <a:t>Syntax:  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scatter y x1 x2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scatter y x1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raph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scatter c18 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totalceramide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67778"/>
            <a:ext cx="4495800" cy="329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901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Scatterplot</a:t>
            </a:r>
          </a:p>
          <a:p>
            <a:r>
              <a:rPr lang="en-US" dirty="0" smtClean="0"/>
              <a:t>Residual plots</a:t>
            </a:r>
          </a:p>
          <a:p>
            <a:r>
              <a:rPr lang="en-US" dirty="0" smtClean="0"/>
              <a:t>Leverage </a:t>
            </a:r>
          </a:p>
          <a:p>
            <a:r>
              <a:rPr lang="en-US" dirty="0" smtClean="0"/>
              <a:t>Fitted line with raw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1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scatter 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regress c18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residual plot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(residual vs. fitted)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rvfplot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the long way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1. generate a new variable from the regression, residuals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predict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res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2. generate a new variable from the regression, fitted values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predict fit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scatter res fit,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leverage vs. residual plot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lvr2plot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 take transform of C18?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gladder c18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boxcox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19601" y="1447800"/>
            <a:ext cx="4267200" cy="46783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* generate new variable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gen logc18=log(c18)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(gender) </a:t>
            </a: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marker_label_options</a:t>
            </a: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(gender)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mlabp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(gender)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mlabp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) s(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s(Oh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* redo regression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regress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rvfplot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lvr2plot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predict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logfit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* make plot of fitted model and raw data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scatter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logc18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s(i o)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c(l 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.)</a:t>
            </a:r>
          </a:p>
          <a:p>
            <a:pPr marL="0" indent="0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scatter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logfit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s(i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) c(l) || scatter logc18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totalcer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, s(o) c(.) </a:t>
            </a:r>
          </a:p>
          <a:p>
            <a:pPr marL="0" indent="0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10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graph to create</a:t>
            </a:r>
            <a:endParaRPr lang="en-US" dirty="0"/>
          </a:p>
        </p:txBody>
      </p:sp>
      <p:pic>
        <p:nvPicPr>
          <p:cNvPr id="1026" name="Picture 2" descr="http://data.princeton.edu/stata/fig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853" y="1905000"/>
            <a:ext cx="5442857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17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for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refix: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command </a:t>
            </a:r>
            <a:r>
              <a:rPr lang="en-US" sz="2400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varlist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options</a:t>
            </a:r>
          </a:p>
          <a:p>
            <a:endParaRPr lang="en-US" sz="2400" dirty="0"/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 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level(90)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by race: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sum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 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detail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by(x) unequal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475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way to put regression 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data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is described at </a:t>
            </a:r>
            <a:r>
              <a:rPr lang="en-US" sz="1400" dirty="0">
                <a:latin typeface="Courier New" pitchFamily="49" charset="0"/>
                <a:cs typeface="Courier New" pitchFamily="49" charset="0"/>
                <a:hlinkClick r:id="rId2"/>
              </a:rPr>
              <a:t>http://data.princeton.edu/wws509/datasets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str14 country setting effort change ///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using http://data.princeton.edu/wws509/datasets/effort.raw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scatter change setting 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qfit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(scatter change setting )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3733800"/>
            <a:ext cx="576824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/// </a:t>
            </a:r>
            <a:r>
              <a:rPr lang="en-US" sz="2000" dirty="0" smtClean="0">
                <a:latin typeface="Calibri" pitchFamily="34" charset="0"/>
                <a:cs typeface="Courier New" pitchFamily="49" charset="0"/>
              </a:rPr>
              <a:t>“continuation” comment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scatter</a:t>
            </a:r>
            <a:r>
              <a:rPr lang="en-US" sz="2000" dirty="0" smtClean="0"/>
              <a:t> makes a scatterplot of the two variables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lfit</a:t>
            </a:r>
            <a:r>
              <a:rPr lang="en-US" sz="2000" dirty="0" smtClean="0"/>
              <a:t> plots the regression line of y on x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qfit</a:t>
            </a:r>
            <a:r>
              <a:rPr lang="en-US" sz="2000" dirty="0" smtClean="0"/>
              <a:t> plots a fitted quadratic model of y on x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2000" dirty="0" smtClean="0"/>
              <a:t> plots the line AND a confidence interval!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9615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way to put regression lines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43668"/>
            <a:ext cx="3985253" cy="291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29681" y="1603402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qfit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243668"/>
            <a:ext cx="4059963" cy="297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634236" y="1632005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lfitci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00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13" y="838200"/>
            <a:ext cx="4441974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4191000"/>
            <a:ext cx="7315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One slight problem with the labels is the overlap of Costa Rica and Trinidad Tobago (and to a lesser extent Panama and Nicaragua). 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can solve this problem by specifying the position of the label relative to the marker using a 12-hour clock (so 12 is above, 3 is to the right, 6 is below and 9 is to the left) and the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dirty="0"/>
              <a:t>option. 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create a variable to hold the position set by default to 3 o'clock and then move Costa Rica to 9 o'clock and Trinidad Tobago to just a bit above that at 11 o'clock (we can also move Nicaragua and Panama up a bit, say to 2 o'clock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8776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change setting)  (scatter change setting,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(country) )</a:t>
            </a:r>
          </a:p>
        </p:txBody>
      </p:sp>
    </p:spTree>
    <p:extLst>
      <p:ext uri="{BB962C8B-B14F-4D97-AF65-F5344CB8AC3E}">
        <p14:creationId xmlns:p14="http://schemas.microsoft.com/office/powerpoint/2010/main" val="3521320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125"/>
            <a:ext cx="8229600" cy="20780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=3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11 if country ==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TrinidadTobago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9 if country ==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CostaRica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2 if country == "Panama" | country == 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Nicaragua“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change setting) ///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scatter change setting,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see ‘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marker_label_options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’ in help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3048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353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Legends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67" y="1066800"/>
            <a:ext cx="4639874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127" y="1066800"/>
            <a:ext cx="4639874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4572000"/>
            <a:ext cx="76067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(scatter change setting,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legend(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(5)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order(2 "linear fit" 1 "95% CI")) 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(scatter change setting,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mlabel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(country)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mlabv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legend(off) 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* see help ‘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title_options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’ for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and ring in legend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856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Command available from UCLA: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spagplot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spaghetti plots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clear 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using "I:\MUSC Oncology\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Shirai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Keisuke\October2010\ceramide.csv"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findit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cycle, id(patient)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cycle, id(patient)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nofit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remove patients who only have cycle=1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sort patient cycle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by patient: gen visit=_n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=max(visit), by(patient)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spagplot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 cycle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&gt;1, id(patient)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nofit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 or, use c(L)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scatter c18 cycle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maxvis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&gt;1, c(L)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connectstyle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17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other neat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matrix</a:t>
            </a:r>
          </a:p>
          <a:p>
            <a:r>
              <a:rPr lang="en-US" dirty="0" smtClean="0"/>
              <a:t>saving graphs:  click and save as desired format</a:t>
            </a:r>
          </a:p>
          <a:p>
            <a:r>
              <a:rPr lang="en-US" dirty="0" smtClean="0"/>
              <a:t>saving and combining (see </a:t>
            </a:r>
            <a:r>
              <a:rPr lang="en-US" dirty="0" err="1" smtClean="0"/>
              <a:t>princeton</a:t>
            </a:r>
            <a:r>
              <a:rPr lang="en-US" dirty="0"/>
              <a:t> </a:t>
            </a:r>
            <a:r>
              <a:rPr lang="en-US" dirty="0" smtClean="0"/>
              <a:t>site, section 3.3)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data.princeton.edu/stata/graphics.html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err="1" smtClean="0"/>
              <a:t>GraphExamples</a:t>
            </a:r>
            <a:r>
              <a:rPr lang="en-US" dirty="0" smtClean="0"/>
              <a:t> on </a:t>
            </a:r>
            <a:r>
              <a:rPr lang="en-US" dirty="0" err="1" smtClean="0"/>
              <a:t>ucla</a:t>
            </a:r>
            <a:r>
              <a:rPr lang="en-US" dirty="0" smtClean="0"/>
              <a:t> site:</a:t>
            </a:r>
          </a:p>
          <a:p>
            <a:pPr lvl="1"/>
            <a:r>
              <a:rPr lang="en-US" sz="2000" dirty="0">
                <a:hlinkClick r:id="rId3"/>
              </a:rPr>
              <a:t>http://www.ats.ucla.edu/stat/stata/library/GraphExamples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041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Maybe we can just end class now!  </a:t>
            </a:r>
          </a:p>
          <a:p>
            <a:r>
              <a:rPr lang="en-US" dirty="0" smtClean="0"/>
              <a:t>Check out these links:</a:t>
            </a:r>
          </a:p>
          <a:p>
            <a:pPr lvl="1"/>
            <a:r>
              <a:rPr lang="en-US" dirty="0" smtClean="0">
                <a:hlinkClick r:id="rId2"/>
              </a:rPr>
              <a:t>http://www.ats.ucla.edu/stat/stata/library/GraphExamples/default.htm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http://www.ats.ucla.edu/stat/stata/topics/graphics.htm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http://data.princeton.edu/stata/graphics.html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http://www.stata.com/capabilities/graphics.html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1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univariate</a:t>
            </a:r>
            <a:r>
              <a:rPr lang="en-US" dirty="0" smtClean="0"/>
              <a:t> displays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</a:p>
          <a:p>
            <a:r>
              <a:rPr lang="en-US" dirty="0" smtClean="0"/>
              <a:t>Histograms</a:t>
            </a:r>
            <a:endParaRPr lang="en-US" dirty="0" smtClean="0"/>
          </a:p>
          <a:p>
            <a:r>
              <a:rPr lang="en-US" dirty="0" smtClean="0"/>
              <a:t>Density plots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9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Let’s look at the </a:t>
            </a:r>
            <a:r>
              <a:rPr lang="en-US" dirty="0" err="1" smtClean="0"/>
              <a:t>ceramide</a:t>
            </a:r>
            <a:r>
              <a:rPr lang="en-US" dirty="0" smtClean="0"/>
              <a:t> markers</a:t>
            </a:r>
          </a:p>
          <a:p>
            <a:r>
              <a:rPr lang="en-US" dirty="0" smtClean="0"/>
              <a:t>What are their distributions?</a:t>
            </a:r>
          </a:p>
          <a:p>
            <a:r>
              <a:rPr lang="en-US" dirty="0" smtClean="0"/>
              <a:t>Are there outliers?</a:t>
            </a:r>
          </a:p>
          <a:p>
            <a:r>
              <a:rPr lang="en-US" dirty="0" smtClean="0"/>
              <a:t>Should we consider taking logs, or using % change?</a:t>
            </a:r>
          </a:p>
          <a:p>
            <a:endParaRPr lang="en-US" dirty="0"/>
          </a:p>
          <a:p>
            <a:pPr marL="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Results </a:t>
            </a:r>
            <a:r>
              <a:rPr lang="en-US" sz="2000" dirty="0"/>
              <a:t>of a phase II trial of gemcitabine plus doxorubicin in patients with recurrent head and neck cancers: serum C₁₈-</a:t>
            </a:r>
            <a:r>
              <a:rPr lang="en-US" sz="2000" dirty="0" err="1"/>
              <a:t>ceramide</a:t>
            </a:r>
            <a:r>
              <a:rPr lang="en-US" sz="2000" dirty="0"/>
              <a:t> as a novel biomarker for monitoring response.</a:t>
            </a:r>
          </a:p>
          <a:p>
            <a:pPr marL="0" indent="0" fontAlgn="base">
              <a:buNone/>
            </a:pPr>
            <a:r>
              <a:rPr lang="en-US" sz="2000" dirty="0"/>
              <a:t>Saddoughi SA, Garrett-Mayer E, </a:t>
            </a:r>
            <a:r>
              <a:rPr lang="en-US" sz="2000" dirty="0" err="1"/>
              <a:t>Chaudhary</a:t>
            </a:r>
            <a:r>
              <a:rPr lang="en-US" sz="2000" dirty="0"/>
              <a:t> U, O'Brien PE, Afrin LB, Day TA, Gillespie MB, Sharma AK, </a:t>
            </a:r>
            <a:r>
              <a:rPr lang="en-US" sz="2000" dirty="0" err="1"/>
              <a:t>Wilhoit</a:t>
            </a:r>
            <a:r>
              <a:rPr lang="en-US" sz="2000" dirty="0"/>
              <a:t> CS, </a:t>
            </a:r>
            <a:r>
              <a:rPr lang="en-US" sz="2000" dirty="0" err="1"/>
              <a:t>Bostick</a:t>
            </a:r>
            <a:r>
              <a:rPr lang="en-US" sz="2000" dirty="0"/>
              <a:t> R, </a:t>
            </a:r>
            <a:r>
              <a:rPr lang="en-US" sz="2000" dirty="0" err="1"/>
              <a:t>Senkal</a:t>
            </a:r>
            <a:r>
              <a:rPr lang="en-US" sz="2000" dirty="0"/>
              <a:t> CE, Hannun YA, </a:t>
            </a:r>
            <a:r>
              <a:rPr lang="en-US" sz="2000" dirty="0" err="1"/>
              <a:t>Bielawski</a:t>
            </a:r>
            <a:r>
              <a:rPr lang="en-US" sz="2000" dirty="0"/>
              <a:t> J, Simon GR, </a:t>
            </a:r>
            <a:r>
              <a:rPr lang="en-US" sz="2000" dirty="0" err="1"/>
              <a:t>Shirai</a:t>
            </a:r>
            <a:r>
              <a:rPr lang="en-US" sz="2000" dirty="0"/>
              <a:t> K, Ogretmen </a:t>
            </a:r>
            <a:r>
              <a:rPr lang="en-US" sz="2000" dirty="0" smtClean="0"/>
              <a:t>B.  </a:t>
            </a:r>
            <a:r>
              <a:rPr lang="en-US" sz="2000" dirty="0" err="1" smtClean="0"/>
              <a:t>Clin</a:t>
            </a:r>
            <a:r>
              <a:rPr lang="en-US" sz="2000" dirty="0" smtClean="0"/>
              <a:t> </a:t>
            </a:r>
            <a:r>
              <a:rPr lang="en-US" sz="2000" dirty="0"/>
              <a:t>Cancer Res. 2011 Sep 15;17(18):6097-105. </a:t>
            </a:r>
            <a:r>
              <a:rPr lang="en-US" sz="2000" dirty="0" err="1"/>
              <a:t>Epub</a:t>
            </a:r>
            <a:r>
              <a:rPr lang="en-US" sz="2000" dirty="0"/>
              <a:t> 2011 Jul 26.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054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hist</a:t>
            </a:r>
            <a:r>
              <a:rPr lang="en-US" dirty="0" smtClean="0"/>
              <a:t> c18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69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it prettier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 prettier histograms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 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freq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xaxis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(1 2)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(0(2)24)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(20 	"Twenty" 40 "Forty")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title("Histogram of C18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Ceramide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 subtitle("PI: 	K.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Shirai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("number of patients")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freq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yline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(0(10)20)</a:t>
            </a: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c18,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xaxis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(1 2)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xlabel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(19.6 "mean" 11.9 "median", 	axis(2) grid)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172200"/>
            <a:ext cx="837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finding help on these can sometimes be tricky!  e.g.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axis_choice_options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60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3" y="435702"/>
            <a:ext cx="4386263" cy="321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35702"/>
            <a:ext cx="4386263" cy="321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40997"/>
            <a:ext cx="4200525" cy="307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3" y="3640802"/>
            <a:ext cx="4219167" cy="3087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98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Boxplots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box c18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9800"/>
            <a:ext cx="5114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81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1026</Words>
  <Application>Microsoft Office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Basic syntax for commands</vt:lpstr>
      <vt:lpstr>Stata Graphics</vt:lpstr>
      <vt:lpstr>Basic univariate displays</vt:lpstr>
      <vt:lpstr>Ceramide Data</vt:lpstr>
      <vt:lpstr>Histogram</vt:lpstr>
      <vt:lpstr>Let’s make it prettier</vt:lpstr>
      <vt:lpstr>PowerPoint Presentation</vt:lpstr>
      <vt:lpstr>Boxplots</vt:lpstr>
      <vt:lpstr>Boxplots</vt:lpstr>
      <vt:lpstr>PowerPoint Presentation</vt:lpstr>
      <vt:lpstr>PowerPoint Presentation</vt:lpstr>
      <vt:lpstr>Labels </vt:lpstr>
      <vt:lpstr>Dotplot</vt:lpstr>
      <vt:lpstr>Dotplot, by gender</vt:lpstr>
      <vt:lpstr>Scatterplots</vt:lpstr>
      <vt:lpstr>Regression example</vt:lpstr>
      <vt:lpstr>Code </vt:lpstr>
      <vt:lpstr>The next graph to create</vt:lpstr>
      <vt:lpstr>Fancier way to put regression lines</vt:lpstr>
      <vt:lpstr>Fancier way to put regression lines</vt:lpstr>
      <vt:lpstr>PowerPoint Presentation</vt:lpstr>
      <vt:lpstr>PowerPoint Presentation</vt:lpstr>
      <vt:lpstr>Legends</vt:lpstr>
      <vt:lpstr>Spaghetti plots</vt:lpstr>
      <vt:lpstr>other neat stuff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Elizabeth Garrett-Mayer</cp:lastModifiedBy>
  <cp:revision>30</cp:revision>
  <dcterms:created xsi:type="dcterms:W3CDTF">2011-02-08T18:28:34Z</dcterms:created>
  <dcterms:modified xsi:type="dcterms:W3CDTF">2014-02-20T16:53:12Z</dcterms:modified>
</cp:coreProperties>
</file>