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66" r:id="rId12"/>
    <p:sldId id="273" r:id="rId13"/>
    <p:sldId id="267" r:id="rId14"/>
    <p:sldId id="280" r:id="rId15"/>
    <p:sldId id="281" r:id="rId16"/>
    <p:sldId id="282" r:id="rId17"/>
    <p:sldId id="265" r:id="rId18"/>
    <p:sldId id="270" r:id="rId19"/>
    <p:sldId id="272" r:id="rId20"/>
    <p:sldId id="274" r:id="rId21"/>
    <p:sldId id="283" r:id="rId22"/>
    <p:sldId id="275" r:id="rId23"/>
    <p:sldId id="277" r:id="rId24"/>
    <p:sldId id="276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Management:</a:t>
            </a:r>
            <a:br>
              <a:rPr lang="en-US" dirty="0" smtClean="0"/>
            </a:br>
            <a:r>
              <a:rPr lang="en-US" dirty="0" smtClean="0"/>
              <a:t>Procedures and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Garrett-Mayer, PhD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17, 2014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7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684478"/>
              </p:ext>
            </p:extLst>
          </p:nvPr>
        </p:nvGraphicFramePr>
        <p:xfrm>
          <a:off x="762000" y="1568314"/>
          <a:ext cx="6174309" cy="4562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690"/>
                <a:gridCol w="675517"/>
                <a:gridCol w="675517"/>
                <a:gridCol w="675517"/>
                <a:gridCol w="675517"/>
                <a:gridCol w="675517"/>
                <a:gridCol w="675517"/>
                <a:gridCol w="675517"/>
              </a:tblGrid>
              <a:tr h="1491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AE Type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Grade 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Total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DIARRHEA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FATIGUE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PAIN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RASH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NAUSEA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ANOREXIA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DRY SKIN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WEIGHT LOSS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4193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ALKALIINE PHOSPATASE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VOMITING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HYPERTENSION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BILIRUBIN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AST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PRURITIS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WEAKNESS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THROMBOCYTOPENIA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TASTE CHANGE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ANEMIA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CHILLS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284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PROTEINURIA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PLATELETS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  <a:tr h="1491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FEVER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037" marR="7037" marT="7037" marB="7037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85800"/>
            <a:ext cx="8179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1181 AEs were tabulated AFTER combining categories of AEs.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97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3: Be involved in data collection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Quantitative vs. qualitative</a:t>
            </a:r>
          </a:p>
          <a:p>
            <a:r>
              <a:rPr lang="en-US" dirty="0" smtClean="0"/>
              <a:t>Avoid ‘open-ended’ options </a:t>
            </a:r>
          </a:p>
          <a:p>
            <a:pPr lvl="1"/>
            <a:r>
              <a:rPr lang="en-US" dirty="0" smtClean="0"/>
              <a:t>no fill in the blank</a:t>
            </a:r>
          </a:p>
          <a:p>
            <a:pPr lvl="1"/>
            <a:r>
              <a:rPr lang="en-US" dirty="0" smtClean="0"/>
              <a:t>be comprehensive in options</a:t>
            </a:r>
          </a:p>
          <a:p>
            <a:r>
              <a:rPr lang="en-US" dirty="0" smtClean="0"/>
              <a:t>Allow ‘Other’ in case you have not considered all options</a:t>
            </a:r>
          </a:p>
          <a:p>
            <a:r>
              <a:rPr lang="en-US" dirty="0" smtClean="0"/>
              <a:t>Consider “don’t know” and other missing codes (e.g., ‘not applicable’) to distinguish true missing from refused or DK.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 3: Be involved in data collection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Basic science, too.</a:t>
            </a:r>
          </a:p>
          <a:p>
            <a:r>
              <a:rPr lang="en-US" dirty="0" smtClean="0"/>
              <a:t>Provide a template for how the data should be entered.  And NOT like this one!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688514"/>
              </p:ext>
            </p:extLst>
          </p:nvPr>
        </p:nvGraphicFramePr>
        <p:xfrm>
          <a:off x="1295400" y="3429000"/>
          <a:ext cx="6172200" cy="3008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1291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050" u="none" strike="noStrike">
                          <a:effectLst/>
                        </a:rPr>
                        <a:t>Figure 5F PBMC EOMES/TBET Ratio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Healthy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Vitiligo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0.401389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0.239173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0.366845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0.311164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0.509524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2245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vitiligo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pbmc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EOMES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TBET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EOMES TBET RATIO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CELLS_0634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9.83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41.1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0.239173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CELLS_0640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13.1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42.1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0.311164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3939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CELLS_0939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12.9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 dirty="0">
                          <a:effectLst/>
                        </a:rPr>
                        <a:t>43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291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healthy pbmc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76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CELLS_5079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5.78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14.4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0.401389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CELLS_50784 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6.86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18.7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0.366845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T CELLS_50891 TBET.fcs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10.7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u="none" strike="noStrike" dirty="0">
                          <a:effectLst/>
                        </a:rPr>
                        <a:t>0.509524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2" marR="5382" marT="538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4:  consider ‘variance’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there is no variance across your sample, you cannot learn anything</a:t>
            </a:r>
          </a:p>
          <a:p>
            <a:r>
              <a:rPr lang="en-US" dirty="0" smtClean="0"/>
              <a:t>Exception is inclusion/exclusion criteria:  you should have no variance!</a:t>
            </a:r>
          </a:p>
          <a:p>
            <a:r>
              <a:rPr lang="en-US" dirty="0" smtClean="0"/>
              <a:t>Example:  income</a:t>
            </a:r>
          </a:p>
          <a:p>
            <a:pPr lvl="1"/>
            <a:r>
              <a:rPr lang="en-US" dirty="0" smtClean="0"/>
              <a:t>when querying incoming, it is almost always categorical.</a:t>
            </a:r>
          </a:p>
          <a:p>
            <a:pPr lvl="1"/>
            <a:r>
              <a:rPr lang="en-US" dirty="0" smtClean="0"/>
              <a:t>Depending on your population of interest, which is more appropriate?  Household income:</a:t>
            </a:r>
          </a:p>
          <a:p>
            <a:pPr lvl="2"/>
            <a:r>
              <a:rPr lang="en-US" dirty="0" smtClean="0"/>
              <a:t>&lt;$15K, $15K-25K, $25K -50K, $50K – 100K, &gt;$100K</a:t>
            </a:r>
          </a:p>
          <a:p>
            <a:pPr lvl="2"/>
            <a:r>
              <a:rPr lang="en-US" dirty="0" smtClean="0"/>
              <a:t>&lt;$50K, $50-100K, $100K - $150K, $150K - $200K.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5: impose quality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entry is tedious and prone to errors</a:t>
            </a:r>
          </a:p>
          <a:p>
            <a:r>
              <a:rPr lang="en-US" dirty="0" smtClean="0"/>
              <a:t>When possible, set limits on “logical” entries.</a:t>
            </a:r>
          </a:p>
          <a:p>
            <a:r>
              <a:rPr lang="en-US" dirty="0" smtClean="0"/>
              <a:t>Example: body weight in an adult study</a:t>
            </a:r>
          </a:p>
          <a:p>
            <a:pPr lvl="1"/>
            <a:r>
              <a:rPr lang="en-US" dirty="0" smtClean="0"/>
              <a:t>Lower limit 35 kg; Upper limit 200kg</a:t>
            </a:r>
          </a:p>
          <a:p>
            <a:pPr lvl="1"/>
            <a:r>
              <a:rPr lang="en-US" dirty="0" smtClean="0"/>
              <a:t>Entries outside the window will raise an error or warning flag.</a:t>
            </a:r>
          </a:p>
          <a:p>
            <a:r>
              <a:rPr lang="en-US" dirty="0" smtClean="0"/>
              <a:t>Categorical entries helps.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46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6: Consider “Branching Logic”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More on this in </a:t>
            </a:r>
            <a:r>
              <a:rPr lang="en-US" dirty="0" err="1" smtClean="0"/>
              <a:t>RedCap</a:t>
            </a:r>
            <a:endParaRPr lang="en-US" dirty="0" smtClean="0"/>
          </a:p>
          <a:p>
            <a:r>
              <a:rPr lang="en-US" dirty="0" smtClean="0"/>
              <a:t>Example: study of patients with Head and Neck cancer.</a:t>
            </a:r>
          </a:p>
          <a:p>
            <a:pPr lvl="1"/>
            <a:r>
              <a:rPr lang="en-US" dirty="0" smtClean="0"/>
              <a:t>If a patient is a smoker, you want to learn a lot about their smoking patterns.</a:t>
            </a:r>
          </a:p>
          <a:p>
            <a:pPr lvl="1"/>
            <a:r>
              <a:rPr lang="en-US" dirty="0" smtClean="0"/>
              <a:t>If she has never smoked, then she does not need to answer any questions about smoking patterns.</a:t>
            </a:r>
          </a:p>
          <a:p>
            <a:r>
              <a:rPr lang="en-US" dirty="0" smtClean="0"/>
              <a:t>Branching logic allows a subset of questions to open depending on the answer to an earlier question.</a:t>
            </a:r>
          </a:p>
          <a:p>
            <a:r>
              <a:rPr lang="en-US" dirty="0" smtClean="0"/>
              <a:t>Other examples:  “Have you ever been pregnant? “Followed by questions regarding number of live births, breastfeeding, etc. </a:t>
            </a:r>
          </a:p>
        </p:txBody>
      </p:sp>
    </p:spTree>
    <p:extLst>
      <p:ext uri="{BB962C8B-B14F-4D97-AF65-F5344CB8AC3E}">
        <p14:creationId xmlns:p14="http://schemas.microsoft.com/office/powerpoint/2010/main" val="358085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6: Consider “Branching Logic”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this good practice?</a:t>
            </a:r>
          </a:p>
          <a:p>
            <a:pPr lvl="1"/>
            <a:r>
              <a:rPr lang="en-US" dirty="0" smtClean="0"/>
              <a:t>Avoids </a:t>
            </a:r>
            <a:r>
              <a:rPr lang="en-US" dirty="0" err="1" smtClean="0"/>
              <a:t>fatique</a:t>
            </a:r>
            <a:r>
              <a:rPr lang="en-US" dirty="0" smtClean="0"/>
              <a:t> in patients and data entry personnel for whom the questions do not apply</a:t>
            </a:r>
          </a:p>
          <a:p>
            <a:pPr lvl="1"/>
            <a:r>
              <a:rPr lang="en-US" dirty="0" smtClean="0"/>
              <a:t>Avoids inconsistent coding when the data are ‘not applicable.’ </a:t>
            </a:r>
          </a:p>
          <a:p>
            <a:pPr lvl="1"/>
            <a:r>
              <a:rPr lang="en-US" dirty="0" smtClean="0"/>
              <a:t>“gatekeeper question” is a nice way to subset the data to identify smokers vs. non-smokers</a:t>
            </a:r>
          </a:p>
        </p:txBody>
      </p:sp>
    </p:spTree>
    <p:extLst>
      <p:ext uri="{BB962C8B-B14F-4D97-AF65-F5344CB8AC3E}">
        <p14:creationId xmlns:p14="http://schemas.microsoft.com/office/powerpoint/2010/main" val="1808893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</a:t>
            </a:r>
            <a:r>
              <a:rPr lang="en-US" dirty="0" smtClean="0"/>
              <a:t>7: </a:t>
            </a:r>
            <a:r>
              <a:rPr lang="en-US" dirty="0" smtClean="0"/>
              <a:t>you may need more than one dataset per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Longitudinal study with 52 visits per patient</a:t>
            </a:r>
          </a:p>
          <a:p>
            <a:r>
              <a:rPr lang="en-US" dirty="0" smtClean="0"/>
              <a:t>Each patient gets 52 rows in the dataset tracking his clinical progress</a:t>
            </a:r>
          </a:p>
          <a:p>
            <a:r>
              <a:rPr lang="en-US" dirty="0" smtClean="0"/>
              <a:t>How should age, race and gender be captured?</a:t>
            </a:r>
          </a:p>
          <a:p>
            <a:r>
              <a:rPr lang="en-US" dirty="0" smtClean="0"/>
              <a:t>Probably best to have a separate ‘demographic’ dataset to capture those kinds of questions.  </a:t>
            </a:r>
            <a:endParaRPr lang="en-US" dirty="0"/>
          </a:p>
          <a:p>
            <a:r>
              <a:rPr lang="en-US" dirty="0" smtClean="0"/>
              <a:t>You can merge them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</a:t>
            </a:r>
            <a:r>
              <a:rPr lang="en-US" dirty="0" smtClean="0"/>
              <a:t>7: </a:t>
            </a:r>
            <a:r>
              <a:rPr lang="en-US" dirty="0" smtClean="0"/>
              <a:t>you may need more than one dataset per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in clinical trials</a:t>
            </a:r>
          </a:p>
          <a:p>
            <a:pPr lvl="1"/>
            <a:r>
              <a:rPr lang="en-US" dirty="0" smtClean="0"/>
              <a:t>clinical database</a:t>
            </a:r>
          </a:p>
          <a:p>
            <a:pPr lvl="1"/>
            <a:r>
              <a:rPr lang="en-US" dirty="0" smtClean="0"/>
              <a:t>AE (adverse events) database</a:t>
            </a:r>
          </a:p>
          <a:p>
            <a:pPr lvl="1"/>
            <a:r>
              <a:rPr lang="en-US" dirty="0" smtClean="0"/>
              <a:t>medications database</a:t>
            </a:r>
          </a:p>
          <a:p>
            <a:r>
              <a:rPr lang="en-US" dirty="0" smtClean="0"/>
              <a:t>Do not try to force everything to be in one database! Structures may need to be very different</a:t>
            </a:r>
          </a:p>
          <a:p>
            <a:r>
              <a:rPr lang="en-US" dirty="0" smtClean="0"/>
              <a:t>Forms to be completed are different</a:t>
            </a:r>
          </a:p>
          <a:p>
            <a:r>
              <a:rPr lang="en-US" dirty="0" smtClean="0"/>
              <a:t>CRF: case report form</a:t>
            </a:r>
          </a:p>
        </p:txBody>
      </p:sp>
    </p:spTree>
    <p:extLst>
      <p:ext uri="{BB962C8B-B14F-4D97-AF65-F5344CB8AC3E}">
        <p14:creationId xmlns:p14="http://schemas.microsoft.com/office/powerpoint/2010/main" val="17119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64" name="Picture 5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708025"/>
            <a:ext cx="6756400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304800"/>
            <a:ext cx="204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AE case report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2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of data collection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Statisticians work with other team members to help establish databases</a:t>
            </a:r>
          </a:p>
          <a:p>
            <a:r>
              <a:rPr lang="en-US" dirty="0" smtClean="0"/>
              <a:t>Often simple excel spreadsheets</a:t>
            </a:r>
          </a:p>
          <a:p>
            <a:r>
              <a:rPr lang="en-US" dirty="0" smtClean="0"/>
              <a:t>Logics:  </a:t>
            </a:r>
          </a:p>
          <a:p>
            <a:pPr lvl="1"/>
            <a:r>
              <a:rPr lang="en-US" dirty="0" smtClean="0"/>
              <a:t>statistician logic ≠ basic scientist logic</a:t>
            </a:r>
          </a:p>
          <a:p>
            <a:pPr lvl="1"/>
            <a:r>
              <a:rPr lang="en-US" dirty="0"/>
              <a:t>statistician logic ≠ </a:t>
            </a:r>
            <a:r>
              <a:rPr lang="en-US" dirty="0" smtClean="0"/>
              <a:t>clinical scientist logic</a:t>
            </a:r>
          </a:p>
          <a:p>
            <a:r>
              <a:rPr lang="en-US" dirty="0" smtClean="0"/>
              <a:t>Do your best to get involved BEFORE the data is entered!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</a:t>
            </a:r>
            <a:r>
              <a:rPr lang="en-US" dirty="0" smtClean="0"/>
              <a:t>8:  </a:t>
            </a:r>
            <a:r>
              <a:rPr lang="en-US" dirty="0" smtClean="0"/>
              <a:t>you want ‘raw data’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will deal with triplicate values in some experiments</a:t>
            </a:r>
          </a:p>
          <a:p>
            <a:r>
              <a:rPr lang="en-US" dirty="0" smtClean="0"/>
              <a:t>In most cases, you want the repeated values</a:t>
            </a:r>
          </a:p>
          <a:p>
            <a:r>
              <a:rPr lang="en-US" dirty="0" smtClean="0"/>
              <a:t>This better reflects the true variance in the estimates.  </a:t>
            </a:r>
          </a:p>
          <a:p>
            <a:r>
              <a:rPr lang="en-US" dirty="0" smtClean="0"/>
              <a:t>In most cases, your inferences will be more precise when you include the raw data instead of making inferences on the means of replicates.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9: take it for a test 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out your database template.</a:t>
            </a:r>
          </a:p>
          <a:p>
            <a:r>
              <a:rPr lang="en-US" dirty="0" smtClean="0"/>
              <a:t>You wouldn’t buy a car or a bike without a test ride:  similarly, do not assume the resulting dataset will operate perfectly.</a:t>
            </a:r>
          </a:p>
          <a:p>
            <a:r>
              <a:rPr lang="en-US" dirty="0" smtClean="0"/>
              <a:t>Enter some “fake” data and then try to perform your analyses.</a:t>
            </a:r>
          </a:p>
          <a:p>
            <a:r>
              <a:rPr lang="en-US" dirty="0" smtClean="0"/>
              <a:t>This is an important consideration!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62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</a:t>
            </a:r>
            <a:r>
              <a:rPr lang="en-US" dirty="0" smtClean="0"/>
              <a:t>10:  </a:t>
            </a:r>
            <a:r>
              <a:rPr lang="en-US" dirty="0" smtClean="0"/>
              <a:t>HIPAA!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identifiers whenever possible</a:t>
            </a:r>
          </a:p>
          <a:p>
            <a:r>
              <a:rPr lang="en-US" dirty="0" smtClean="0"/>
              <a:t>Strip names and birthdates</a:t>
            </a:r>
          </a:p>
          <a:p>
            <a:r>
              <a:rPr lang="en-US" dirty="0" smtClean="0"/>
              <a:t>Any dates might be identifiers (e.g., date of bone marrow transplant; date of death)</a:t>
            </a:r>
          </a:p>
          <a:p>
            <a:r>
              <a:rPr lang="en-US" dirty="0" smtClean="0"/>
              <a:t>When you are sent data with identifiers, REMOVE them ASAP.</a:t>
            </a:r>
          </a:p>
          <a:p>
            <a:r>
              <a:rPr lang="en-US" dirty="0" smtClean="0"/>
              <a:t>Respond to your colleague;  ask him not to do that again.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</a:t>
            </a:r>
            <a:r>
              <a:rPr lang="en-US" dirty="0" smtClean="0"/>
              <a:t>11: </a:t>
            </a:r>
            <a:r>
              <a:rPr lang="en-US" dirty="0" smtClean="0"/>
              <a:t>EDA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Exploratory data analysis</a:t>
            </a:r>
          </a:p>
          <a:p>
            <a:r>
              <a:rPr lang="en-US" dirty="0" smtClean="0"/>
              <a:t>Never assume that the data is clean!</a:t>
            </a:r>
          </a:p>
          <a:p>
            <a:r>
              <a:rPr lang="en-US" dirty="0" smtClean="0"/>
              <a:t>You need to look at each and every variable you intend to use</a:t>
            </a:r>
          </a:p>
          <a:p>
            <a:r>
              <a:rPr lang="en-US" dirty="0" smtClean="0"/>
              <a:t>Identify:</a:t>
            </a:r>
          </a:p>
          <a:p>
            <a:pPr lvl="1"/>
            <a:r>
              <a:rPr lang="en-US" dirty="0" smtClean="0"/>
              <a:t>outliers:  data entry or real outlier?</a:t>
            </a:r>
          </a:p>
          <a:p>
            <a:pPr lvl="1"/>
            <a:r>
              <a:rPr lang="en-US" dirty="0" smtClean="0"/>
              <a:t>numeric codes for </a:t>
            </a:r>
            <a:r>
              <a:rPr lang="en-US" dirty="0" err="1" smtClean="0"/>
              <a:t>missings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blank categories?</a:t>
            </a:r>
          </a:p>
          <a:p>
            <a:pPr lvl="1"/>
            <a:r>
              <a:rPr lang="en-US" dirty="0" smtClean="0"/>
              <a:t>lots of </a:t>
            </a:r>
            <a:r>
              <a:rPr lang="en-US" dirty="0" err="1" smtClean="0"/>
              <a:t>missings</a:t>
            </a:r>
            <a:r>
              <a:rPr lang="en-US" dirty="0" smtClean="0"/>
              <a:t>?  (e.g. date of death in survival analysis).  Should there be lots of </a:t>
            </a:r>
            <a:r>
              <a:rPr lang="en-US" dirty="0" err="1" smtClean="0"/>
              <a:t>missings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6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</a:t>
            </a:r>
            <a:r>
              <a:rPr lang="en-US" dirty="0" smtClean="0"/>
              <a:t>12:  </a:t>
            </a:r>
            <a:r>
              <a:rPr lang="en-US" dirty="0" smtClean="0"/>
              <a:t>The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the statistician you should not be a data manager or data entry person. TEAM-based research.</a:t>
            </a:r>
          </a:p>
          <a:p>
            <a:r>
              <a:rPr lang="en-US" dirty="0" smtClean="0"/>
              <a:t>Who owns the data?  The data is not yours to give/share/post on the web.  Figure out who to ask if you need/want to.</a:t>
            </a:r>
          </a:p>
          <a:p>
            <a:r>
              <a:rPr lang="en-US" dirty="0" smtClean="0"/>
              <a:t>Protect the data!</a:t>
            </a:r>
          </a:p>
          <a:p>
            <a:r>
              <a:rPr lang="en-US" dirty="0" smtClean="0"/>
              <a:t>Interact regularly with the research team:  the statistician should not meet up with the team only at the end of the study.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</a:t>
            </a:r>
            <a:r>
              <a:rPr lang="en-US" dirty="0" smtClean="0"/>
              <a:t>12:  </a:t>
            </a:r>
            <a:r>
              <a:rPr lang="en-US" dirty="0" smtClean="0"/>
              <a:t>The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should NOT be multiple versions of the dataset floating around.  </a:t>
            </a:r>
            <a:endParaRPr lang="en-US" dirty="0"/>
          </a:p>
          <a:p>
            <a:pPr lvl="1"/>
            <a:r>
              <a:rPr lang="en-US" dirty="0" smtClean="0"/>
              <a:t>excel can create a ‘version control’ nightmare</a:t>
            </a:r>
          </a:p>
          <a:p>
            <a:pPr lvl="1"/>
            <a:r>
              <a:rPr lang="en-US" dirty="0" smtClean="0"/>
              <a:t>web-based databases such as </a:t>
            </a:r>
            <a:r>
              <a:rPr lang="en-US" dirty="0" err="1" smtClean="0"/>
              <a:t>RedCap</a:t>
            </a:r>
            <a:r>
              <a:rPr lang="en-US" dirty="0" smtClean="0"/>
              <a:t> help with this.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695325"/>
            <a:ext cx="485775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examples are bad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43848"/>
          <a:ext cx="8229601" cy="3438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169"/>
                <a:gridCol w="414440"/>
                <a:gridCol w="840722"/>
                <a:gridCol w="378917"/>
                <a:gridCol w="521011"/>
                <a:gridCol w="343393"/>
                <a:gridCol w="248664"/>
                <a:gridCol w="473646"/>
                <a:gridCol w="130253"/>
                <a:gridCol w="414440"/>
                <a:gridCol w="118412"/>
                <a:gridCol w="449964"/>
                <a:gridCol w="118412"/>
                <a:gridCol w="473646"/>
                <a:gridCol w="130253"/>
                <a:gridCol w="473646"/>
                <a:gridCol w="94729"/>
                <a:gridCol w="449964"/>
                <a:gridCol w="153935"/>
                <a:gridCol w="426281"/>
                <a:gridCol w="118412"/>
                <a:gridCol w="402599"/>
                <a:gridCol w="94729"/>
                <a:gridCol w="449964"/>
              </a:tblGrid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DOB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9/23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9/26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9/30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10/13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10/16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10/20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29.0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29.5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31.5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32.0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Animal #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ear tag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genotype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gene #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gland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459+/+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2L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pdef+/+ neu+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3/11/08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583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681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707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1150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1596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1463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640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472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1312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1203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1671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177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total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1223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1266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1179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2462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2799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3311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no.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12/12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12/16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12/19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12/23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12/26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12/30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1/3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24.5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25.5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26.5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28.5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998+/+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N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pdef+/+ neu+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6/17/08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525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747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958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793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659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1397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151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277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525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747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958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793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659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1397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999+/+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pdef+/+ neu+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6/17/08</a:t>
                      </a:r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    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  <a:tr h="15630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/>
                      </a:endParaRPr>
                    </a:p>
                  </a:txBody>
                  <a:tcPr marL="7105" marR="7105" marT="710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06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</a:t>
            </a:r>
            <a:r>
              <a:rPr lang="en-US" dirty="0" err="1" smtClean="0"/>
              <a:t>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924743"/>
              </p:ext>
            </p:extLst>
          </p:nvPr>
        </p:nvGraphicFramePr>
        <p:xfrm>
          <a:off x="1981200" y="1447800"/>
          <a:ext cx="4902200" cy="435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/>
                <a:gridCol w="901700"/>
                <a:gridCol w="406400"/>
                <a:gridCol w="673100"/>
                <a:gridCol w="622300"/>
                <a:gridCol w="762000"/>
                <a:gridCol w="482600"/>
                <a:gridCol w="508000"/>
              </a:tblGrid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ID</a:t>
                      </a:r>
                      <a:endParaRPr lang="en-US" sz="1000" b="0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type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gene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dob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glandid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date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volume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410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697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2/20/2009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784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615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761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22.429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2/13/2009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2/20/2009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561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775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1527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711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10-Feb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376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490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21.857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2/10/2009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22.857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408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579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982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21.857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2/27/2009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25.286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3/4/2009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307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2/3/2009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21.857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1528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pdef+/+ neu+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9/3/08</a:t>
                      </a:r>
                      <a:endParaRPr lang="en-US" sz="1000" b="0" i="0" u="none" strike="noStrike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2/10/2009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437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22.857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78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1: long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grow datasets ‘long’ not wide</a:t>
            </a:r>
          </a:p>
          <a:p>
            <a:r>
              <a:rPr lang="en-US" dirty="0" smtClean="0"/>
              <a:t>Long data can be ‘reshaped’ to wide if needed</a:t>
            </a:r>
          </a:p>
          <a:p>
            <a:r>
              <a:rPr lang="en-US" dirty="0" smtClean="0"/>
              <a:t>Each row represents a ‘unit of analysis.’</a:t>
            </a:r>
          </a:p>
          <a:p>
            <a:pPr lvl="1"/>
            <a:r>
              <a:rPr lang="en-US" dirty="0" smtClean="0"/>
              <a:t>Patient? mouse?</a:t>
            </a:r>
          </a:p>
          <a:p>
            <a:pPr lvl="1"/>
            <a:r>
              <a:rPr lang="en-US" dirty="0" smtClean="0"/>
              <a:t>observation on tumor for a mouse?</a:t>
            </a:r>
          </a:p>
          <a:p>
            <a:r>
              <a:rPr lang="en-US" dirty="0" smtClean="0"/>
              <a:t>Think of repeated measures data:  longitudinal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4893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233272"/>
              </p:ext>
            </p:extLst>
          </p:nvPr>
        </p:nvGraphicFramePr>
        <p:xfrm>
          <a:off x="304800" y="1676400"/>
          <a:ext cx="5943600" cy="329184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457200"/>
                <a:gridCol w="685800"/>
                <a:gridCol w="457200"/>
                <a:gridCol w="533400"/>
                <a:gridCol w="685800"/>
                <a:gridCol w="533400"/>
                <a:gridCol w="609600"/>
                <a:gridCol w="533400"/>
                <a:gridCol w="533400"/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111.7509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385.0947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650.2275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1951.205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3236.352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3869.84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81.52639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438.1991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766.232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1034.28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831.324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1113.6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66054N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36.67601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382.3891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396.275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457.504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737.955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1034.28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1317.904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103.6301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246.4346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544.6052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819.2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1270.72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175.6789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275.184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604.8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784.08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1203.2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146.1499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531.512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65974N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197.0345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309.9802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515.188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850.176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1177.6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65975DL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81.52639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438.1991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696.96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1203.2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32.96963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107.5748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335.5935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526.848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977.7024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1285.401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2140.129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2783.375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292.922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568.912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1039.68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1615.884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171.462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484.416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823.2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1488.35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65934N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256.515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325.6857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655.36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842.8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1180.98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1668.6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2535.123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3499.776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65935DR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297.724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638.104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2308.883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66011R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213.86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510.0894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707.296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2183.808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4277.16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8690.074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7930.81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66012L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40.45685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312.5995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629.1456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820.4225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1276.506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66013B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47.04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275.7573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1137.934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1792.694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590934"/>
              </p:ext>
            </p:extLst>
          </p:nvPr>
        </p:nvGraphicFramePr>
        <p:xfrm>
          <a:off x="6629400" y="1676400"/>
          <a:ext cx="2438400" cy="384048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tsize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32.96963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107.5748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335.5935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526.848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977.7024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1285.401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2140.129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2783.375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292.922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568.912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1039.68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1615.884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1050667"/>
            <a:ext cx="142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Wide format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1143000"/>
            <a:ext cx="1325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 format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200400" y="1143000"/>
            <a:ext cx="34290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517525"/>
            <a:ext cx="7361237" cy="582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23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2: numeric codes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123887"/>
              </p:ext>
            </p:extLst>
          </p:nvPr>
        </p:nvGraphicFramePr>
        <p:xfrm>
          <a:off x="457200" y="1371600"/>
          <a:ext cx="8077200" cy="7849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304800"/>
                <a:gridCol w="457200"/>
                <a:gridCol w="533400"/>
                <a:gridCol w="914400"/>
                <a:gridCol w="609600"/>
                <a:gridCol w="609600"/>
                <a:gridCol w="762000"/>
                <a:gridCol w="990600"/>
                <a:gridCol w="1524000"/>
                <a:gridCol w="914400"/>
              </a:tblGrid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StudyID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SEX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AGE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RACE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Surg Path Specimen Used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Final Path Diagnosis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EXP Censor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Primary COD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Primary COD Code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Secondary COD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Secondary COD Code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S45-1764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11/18/1998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S76-6965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03/12/1999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with MLD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Sepsis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S34-13589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04/28/1999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RAEB-2*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GVHD / Septicemia ( aspergillous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S67-10420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03/01/1999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FTE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S23-7186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03/01/1999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AML/MDS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S09-15708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5/101/99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CMML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 BM PRIOR TO BMT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NA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S145-20523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5/1/00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S87-43149</a:t>
                      </a:r>
                      <a:r>
                        <a:rPr lang="en-US" sz="1000" u="none" strike="noStrike" dirty="0">
                          <a:effectLst/>
                        </a:rPr>
                        <a:t>, 09/12/2000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wMLD*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S09-38696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8/1/00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MPD/MDS-U*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S56-47232</a:t>
                      </a:r>
                      <a:r>
                        <a:rPr lang="en-US" sz="1000" u="none" strike="noStrike" dirty="0">
                          <a:effectLst/>
                        </a:rPr>
                        <a:t>, 10/03/2000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AML/MDS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Graft Failure/Sepsis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S23-47159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10/01/2000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S12-60174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12/1/2000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S90-4988</a:t>
                      </a:r>
                      <a:r>
                        <a:rPr lang="en-US" sz="1000" u="none" strike="noStrike" dirty="0">
                          <a:effectLst/>
                        </a:rPr>
                        <a:t>, 01/29/2001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Infection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15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S58-62446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12/1/2000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55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W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S45-11389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3/1/2001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Multi-organ Failure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Liver and Resp. Failure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S378-8738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02/1/2001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S854-11103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03/01/2001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S43-26265</a:t>
                      </a:r>
                      <a:r>
                        <a:rPr lang="en-US" sz="1000" u="none" strike="noStrike" dirty="0">
                          <a:effectLst/>
                        </a:rPr>
                        <a:t>, 05/21/2001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MDS-U*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Tx Related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FTE/Infection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S90-41961 ,8/1/2001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S26-50236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10/01/2001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RAEB-1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S49-60634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11/01/2001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RCMD*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S78-63086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12/01/2001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wMLD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Relapse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MSOF/Fungal Sinusisit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 and 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  <a:tr h="6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S56-3687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smtClean="0">
                          <a:effectLst/>
                        </a:rPr>
                        <a:t>01/01/2002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AML from underlying CMML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Unknown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3102" marR="3102" marT="31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06631"/>
              </p:ext>
            </p:extLst>
          </p:nvPr>
        </p:nvGraphicFramePr>
        <p:xfrm>
          <a:off x="381000" y="380998"/>
          <a:ext cx="8305800" cy="6116171"/>
        </p:xfrm>
        <a:graphic>
          <a:graphicData uri="http://schemas.openxmlformats.org/drawingml/2006/table">
            <a:tbl>
              <a:tblPr/>
              <a:tblGrid>
                <a:gridCol w="1514934"/>
                <a:gridCol w="1990266"/>
                <a:gridCol w="685800"/>
                <a:gridCol w="1143000"/>
                <a:gridCol w="2971800"/>
              </a:tblGrid>
              <a:tr h="387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Were any AEs observed during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this period?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 Name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Grade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 Relation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Event Status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Abdomen Distention/Ascites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Related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 Rash (face, shoulders, chest)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 Rash (face, shoulders, chest)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 Rash (head, arms, chest, legs)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 Face/Chest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 on 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 to face and chest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Rash-Face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Acneform Rash-Face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Probable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Acniform Rash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Acniform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Rash to face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Definite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 change in grade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coronary syndrome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Renal Failure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without change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Possible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Ongoing with change in grade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alkaline phosphatase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Unlikely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</a:t>
                      </a:r>
                    </a:p>
                  </a:txBody>
                  <a:tcPr marL="3395" marR="3395" marT="33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2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2540</Words>
  <Application>Microsoft Office PowerPoint</Application>
  <PresentationFormat>On-screen Show (4:3)</PresentationFormat>
  <Paragraphs>1417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Data Management: Procedures and Principles</vt:lpstr>
      <vt:lpstr>Goals of data collection and management</vt:lpstr>
      <vt:lpstr>Best examples are bad examples</vt:lpstr>
      <vt:lpstr>Fixed-ish</vt:lpstr>
      <vt:lpstr>Principle 1: long format</vt:lpstr>
      <vt:lpstr>PowerPoint Presentation</vt:lpstr>
      <vt:lpstr>PowerPoint Presentation</vt:lpstr>
      <vt:lpstr>Principle 2: numeric codes</vt:lpstr>
      <vt:lpstr>PowerPoint Presentation</vt:lpstr>
      <vt:lpstr>PowerPoint Presentation</vt:lpstr>
      <vt:lpstr>Principle 3: Be involved in data collection tools</vt:lpstr>
      <vt:lpstr>Principle 3: Be involved in data collection tools</vt:lpstr>
      <vt:lpstr>Principle 4:  consider ‘variance’</vt:lpstr>
      <vt:lpstr>Principle 5: impose quality controls</vt:lpstr>
      <vt:lpstr>Principle 6: Consider “Branching Logic”</vt:lpstr>
      <vt:lpstr>Principle 6: Consider “Branching Logic”</vt:lpstr>
      <vt:lpstr>Principle 7: you may need more than one dataset per study</vt:lpstr>
      <vt:lpstr>Principle 7: you may need more than one dataset per study</vt:lpstr>
      <vt:lpstr>PowerPoint Presentation</vt:lpstr>
      <vt:lpstr>Principle 8:  you want ‘raw data’</vt:lpstr>
      <vt:lpstr>Principle 9: take it for a test ride</vt:lpstr>
      <vt:lpstr>Principle 10:  HIPAA!</vt:lpstr>
      <vt:lpstr>Principle 11: EDA</vt:lpstr>
      <vt:lpstr>Principle 12:  The research team</vt:lpstr>
      <vt:lpstr>Principle 12:  The research team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Management: Procedures and Principles</dc:title>
  <dc:creator>elg26</dc:creator>
  <cp:lastModifiedBy>Elizabeth Garrett-Mayer</cp:lastModifiedBy>
  <cp:revision>14</cp:revision>
  <dcterms:created xsi:type="dcterms:W3CDTF">2006-08-16T00:00:00Z</dcterms:created>
  <dcterms:modified xsi:type="dcterms:W3CDTF">2014-02-14T19:33:22Z</dcterms:modified>
</cp:coreProperties>
</file>