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7" r:id="rId3"/>
    <p:sldId id="258" r:id="rId4"/>
    <p:sldId id="291" r:id="rId5"/>
    <p:sldId id="259" r:id="rId6"/>
    <p:sldId id="260" r:id="rId7"/>
    <p:sldId id="261" r:id="rId8"/>
    <p:sldId id="262" r:id="rId9"/>
    <p:sldId id="263" r:id="rId10"/>
    <p:sldId id="264" r:id="rId11"/>
    <p:sldId id="265" r:id="rId12"/>
    <p:sldId id="266" r:id="rId13"/>
    <p:sldId id="267" r:id="rId14"/>
    <p:sldId id="268" r:id="rId15"/>
    <p:sldId id="269" r:id="rId16"/>
    <p:sldId id="272" r:id="rId17"/>
    <p:sldId id="270" r:id="rId18"/>
    <p:sldId id="271" r:id="rId19"/>
    <p:sldId id="273" r:id="rId20"/>
    <p:sldId id="274" r:id="rId21"/>
    <p:sldId id="275" r:id="rId22"/>
    <p:sldId id="276" r:id="rId23"/>
    <p:sldId id="286" r:id="rId24"/>
    <p:sldId id="287" r:id="rId25"/>
    <p:sldId id="283" r:id="rId26"/>
    <p:sldId id="284" r:id="rId27"/>
    <p:sldId id="285" r:id="rId28"/>
    <p:sldId id="292" r:id="rId29"/>
    <p:sldId id="277" r:id="rId30"/>
    <p:sldId id="278" r:id="rId31"/>
    <p:sldId id="288" r:id="rId32"/>
    <p:sldId id="289" r:id="rId33"/>
    <p:sldId id="279" r:id="rId34"/>
    <p:sldId id="280" r:id="rId35"/>
    <p:sldId id="282" r:id="rId36"/>
    <p:sldId id="290"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1644" y="-13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9B14E5-C422-4FC1-BCCE-136A06548CF6}" type="datetimeFigureOut">
              <a:rPr lang="en-US" smtClean="0"/>
              <a:t>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F347C6-C8BE-4457-AA8F-FE00869517E5}" type="slidenum">
              <a:rPr lang="en-US" smtClean="0"/>
              <a:t>‹#›</a:t>
            </a:fld>
            <a:endParaRPr lang="en-US"/>
          </a:p>
        </p:txBody>
      </p:sp>
    </p:spTree>
    <p:extLst>
      <p:ext uri="{BB962C8B-B14F-4D97-AF65-F5344CB8AC3E}">
        <p14:creationId xmlns:p14="http://schemas.microsoft.com/office/powerpoint/2010/main" val="1185843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F347C6-C8BE-4457-AA8F-FE00869517E5}" type="slidenum">
              <a:rPr lang="en-US" smtClean="0"/>
              <a:t>35</a:t>
            </a:fld>
            <a:endParaRPr lang="en-US"/>
          </a:p>
        </p:txBody>
      </p:sp>
    </p:spTree>
    <p:extLst>
      <p:ext uri="{BB962C8B-B14F-4D97-AF65-F5344CB8AC3E}">
        <p14:creationId xmlns:p14="http://schemas.microsoft.com/office/powerpoint/2010/main" val="2649112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20F374-72A2-434E-A30F-2D799FBA0652}" type="datetimeFigureOut">
              <a:rPr lang="en-US" smtClean="0"/>
              <a:t>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C387B-8B37-49C7-BE0D-BF1C045E019B}" type="slidenum">
              <a:rPr lang="en-US" smtClean="0"/>
              <a:t>‹#›</a:t>
            </a:fld>
            <a:endParaRPr lang="en-US"/>
          </a:p>
        </p:txBody>
      </p:sp>
    </p:spTree>
    <p:extLst>
      <p:ext uri="{BB962C8B-B14F-4D97-AF65-F5344CB8AC3E}">
        <p14:creationId xmlns:p14="http://schemas.microsoft.com/office/powerpoint/2010/main" val="1042065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20F374-72A2-434E-A30F-2D799FBA0652}" type="datetimeFigureOut">
              <a:rPr lang="en-US" smtClean="0"/>
              <a:t>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C387B-8B37-49C7-BE0D-BF1C045E019B}" type="slidenum">
              <a:rPr lang="en-US" smtClean="0"/>
              <a:t>‹#›</a:t>
            </a:fld>
            <a:endParaRPr lang="en-US"/>
          </a:p>
        </p:txBody>
      </p:sp>
    </p:spTree>
    <p:extLst>
      <p:ext uri="{BB962C8B-B14F-4D97-AF65-F5344CB8AC3E}">
        <p14:creationId xmlns:p14="http://schemas.microsoft.com/office/powerpoint/2010/main" val="1538423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20F374-72A2-434E-A30F-2D799FBA0652}" type="datetimeFigureOut">
              <a:rPr lang="en-US" smtClean="0"/>
              <a:t>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C387B-8B37-49C7-BE0D-BF1C045E019B}" type="slidenum">
              <a:rPr lang="en-US" smtClean="0"/>
              <a:t>‹#›</a:t>
            </a:fld>
            <a:endParaRPr lang="en-US"/>
          </a:p>
        </p:txBody>
      </p:sp>
    </p:spTree>
    <p:extLst>
      <p:ext uri="{BB962C8B-B14F-4D97-AF65-F5344CB8AC3E}">
        <p14:creationId xmlns:p14="http://schemas.microsoft.com/office/powerpoint/2010/main" val="4231736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20F374-72A2-434E-A30F-2D799FBA0652}" type="datetimeFigureOut">
              <a:rPr lang="en-US" smtClean="0"/>
              <a:t>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C387B-8B37-49C7-BE0D-BF1C045E019B}" type="slidenum">
              <a:rPr lang="en-US" smtClean="0"/>
              <a:t>‹#›</a:t>
            </a:fld>
            <a:endParaRPr lang="en-US"/>
          </a:p>
        </p:txBody>
      </p:sp>
    </p:spTree>
    <p:extLst>
      <p:ext uri="{BB962C8B-B14F-4D97-AF65-F5344CB8AC3E}">
        <p14:creationId xmlns:p14="http://schemas.microsoft.com/office/powerpoint/2010/main" val="3199161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20F374-72A2-434E-A30F-2D799FBA0652}" type="datetimeFigureOut">
              <a:rPr lang="en-US" smtClean="0"/>
              <a:t>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C387B-8B37-49C7-BE0D-BF1C045E019B}" type="slidenum">
              <a:rPr lang="en-US" smtClean="0"/>
              <a:t>‹#›</a:t>
            </a:fld>
            <a:endParaRPr lang="en-US"/>
          </a:p>
        </p:txBody>
      </p:sp>
    </p:spTree>
    <p:extLst>
      <p:ext uri="{BB962C8B-B14F-4D97-AF65-F5344CB8AC3E}">
        <p14:creationId xmlns:p14="http://schemas.microsoft.com/office/powerpoint/2010/main" val="3975300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520F374-72A2-434E-A30F-2D799FBA0652}" type="datetimeFigureOut">
              <a:rPr lang="en-US" smtClean="0"/>
              <a:t>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C387B-8B37-49C7-BE0D-BF1C045E019B}" type="slidenum">
              <a:rPr lang="en-US" smtClean="0"/>
              <a:t>‹#›</a:t>
            </a:fld>
            <a:endParaRPr lang="en-US"/>
          </a:p>
        </p:txBody>
      </p:sp>
    </p:spTree>
    <p:extLst>
      <p:ext uri="{BB962C8B-B14F-4D97-AF65-F5344CB8AC3E}">
        <p14:creationId xmlns:p14="http://schemas.microsoft.com/office/powerpoint/2010/main" val="924492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20F374-72A2-434E-A30F-2D799FBA0652}" type="datetimeFigureOut">
              <a:rPr lang="en-US" smtClean="0"/>
              <a:t>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9C387B-8B37-49C7-BE0D-BF1C045E019B}" type="slidenum">
              <a:rPr lang="en-US" smtClean="0"/>
              <a:t>‹#›</a:t>
            </a:fld>
            <a:endParaRPr lang="en-US"/>
          </a:p>
        </p:txBody>
      </p:sp>
    </p:spTree>
    <p:extLst>
      <p:ext uri="{BB962C8B-B14F-4D97-AF65-F5344CB8AC3E}">
        <p14:creationId xmlns:p14="http://schemas.microsoft.com/office/powerpoint/2010/main" val="3682208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20F374-72A2-434E-A30F-2D799FBA0652}" type="datetimeFigureOut">
              <a:rPr lang="en-US" smtClean="0"/>
              <a:t>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9C387B-8B37-49C7-BE0D-BF1C045E019B}" type="slidenum">
              <a:rPr lang="en-US" smtClean="0"/>
              <a:t>‹#›</a:t>
            </a:fld>
            <a:endParaRPr lang="en-US"/>
          </a:p>
        </p:txBody>
      </p:sp>
    </p:spTree>
    <p:extLst>
      <p:ext uri="{BB962C8B-B14F-4D97-AF65-F5344CB8AC3E}">
        <p14:creationId xmlns:p14="http://schemas.microsoft.com/office/powerpoint/2010/main" val="3829853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20F374-72A2-434E-A30F-2D799FBA0652}" type="datetimeFigureOut">
              <a:rPr lang="en-US" smtClean="0"/>
              <a:t>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9C387B-8B37-49C7-BE0D-BF1C045E019B}" type="slidenum">
              <a:rPr lang="en-US" smtClean="0"/>
              <a:t>‹#›</a:t>
            </a:fld>
            <a:endParaRPr lang="en-US"/>
          </a:p>
        </p:txBody>
      </p:sp>
    </p:spTree>
    <p:extLst>
      <p:ext uri="{BB962C8B-B14F-4D97-AF65-F5344CB8AC3E}">
        <p14:creationId xmlns:p14="http://schemas.microsoft.com/office/powerpoint/2010/main" val="2251924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20F374-72A2-434E-A30F-2D799FBA0652}" type="datetimeFigureOut">
              <a:rPr lang="en-US" smtClean="0"/>
              <a:t>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C387B-8B37-49C7-BE0D-BF1C045E019B}" type="slidenum">
              <a:rPr lang="en-US" smtClean="0"/>
              <a:t>‹#›</a:t>
            </a:fld>
            <a:endParaRPr lang="en-US"/>
          </a:p>
        </p:txBody>
      </p:sp>
    </p:spTree>
    <p:extLst>
      <p:ext uri="{BB962C8B-B14F-4D97-AF65-F5344CB8AC3E}">
        <p14:creationId xmlns:p14="http://schemas.microsoft.com/office/powerpoint/2010/main" val="1812096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20F374-72A2-434E-A30F-2D799FBA0652}" type="datetimeFigureOut">
              <a:rPr lang="en-US" smtClean="0"/>
              <a:t>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C387B-8B37-49C7-BE0D-BF1C045E019B}" type="slidenum">
              <a:rPr lang="en-US" smtClean="0"/>
              <a:t>‹#›</a:t>
            </a:fld>
            <a:endParaRPr lang="en-US"/>
          </a:p>
        </p:txBody>
      </p:sp>
    </p:spTree>
    <p:extLst>
      <p:ext uri="{BB962C8B-B14F-4D97-AF65-F5344CB8AC3E}">
        <p14:creationId xmlns:p14="http://schemas.microsoft.com/office/powerpoint/2010/main" val="2678630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20F374-72A2-434E-A30F-2D799FBA0652}" type="datetimeFigureOut">
              <a:rPr lang="en-US" smtClean="0"/>
              <a:t>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9C387B-8B37-49C7-BE0D-BF1C045E019B}" type="slidenum">
              <a:rPr lang="en-US" smtClean="0"/>
              <a:t>‹#›</a:t>
            </a:fld>
            <a:endParaRPr lang="en-US"/>
          </a:p>
        </p:txBody>
      </p:sp>
    </p:spTree>
    <p:extLst>
      <p:ext uri="{BB962C8B-B14F-4D97-AF65-F5344CB8AC3E}">
        <p14:creationId xmlns:p14="http://schemas.microsoft.com/office/powerpoint/2010/main" val="2732270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people.musc.edu/~elg26/teaching/statcomputing.2014/statcomputingI.2014.htm" TargetMode="External"/><Relationship Id="rId2" Type="http://schemas.openxmlformats.org/officeDocument/2006/relationships/hyperlink" Target="http://cran.r-project.or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en.wikipedia.org/wiki/Te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en.wikipedia.org/wiki/LaTe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garrettm@musc.edu"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garrettm@musc.edu" TargetMode="External"/><Relationship Id="rId2" Type="http://schemas.openxmlformats.org/officeDocument/2006/relationships/hyperlink" Target="http://people.musc.edu/~elg26/teaching/statcomputing.2014/statcomputingI.2014.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470025"/>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b="1" dirty="0" smtClean="0"/>
              <a:t>Computing for Research I</a:t>
            </a:r>
            <a:br>
              <a:rPr lang="en-US" b="1" dirty="0" smtClean="0"/>
            </a:br>
            <a:r>
              <a:rPr lang="en-US" dirty="0" smtClean="0"/>
              <a:t>Spring </a:t>
            </a:r>
            <a:r>
              <a:rPr lang="en-US" dirty="0" smtClean="0"/>
              <a:t>2014</a:t>
            </a:r>
            <a:r>
              <a:rPr lang="en-US" b="1" dirty="0" smtClean="0"/>
              <a:t/>
            </a:r>
            <a:br>
              <a:rPr lang="en-US" b="1" dirty="0" smtClean="0"/>
            </a:br>
            <a:r>
              <a:rPr lang="en-US" dirty="0" smtClean="0"/>
              <a:t/>
            </a:r>
            <a:br>
              <a:rPr lang="en-US" dirty="0" smtClean="0"/>
            </a:br>
            <a:r>
              <a:rPr lang="en-US" dirty="0" smtClean="0"/>
              <a:t>Lecture 1:  January 8</a:t>
            </a:r>
            <a:br>
              <a:rPr lang="en-US" dirty="0" smtClean="0"/>
            </a:br>
            <a:endParaRPr lang="en-US" dirty="0"/>
          </a:p>
        </p:txBody>
      </p:sp>
      <p:sp>
        <p:nvSpPr>
          <p:cNvPr id="3" name="Subtitle 2"/>
          <p:cNvSpPr>
            <a:spLocks noGrp="1"/>
          </p:cNvSpPr>
          <p:nvPr>
            <p:ph type="subTitle" idx="1"/>
          </p:nvPr>
        </p:nvSpPr>
        <p:spPr>
          <a:xfrm>
            <a:off x="1371600" y="4800600"/>
            <a:ext cx="6400800" cy="838200"/>
          </a:xfrm>
        </p:spPr>
        <p:txBody>
          <a:bodyPr>
            <a:normAutofit fontScale="85000" lnSpcReduction="20000"/>
          </a:bodyPr>
          <a:lstStyle/>
          <a:p>
            <a:r>
              <a:rPr lang="en-US" dirty="0" smtClean="0"/>
              <a:t>Primary Instructor:  </a:t>
            </a:r>
          </a:p>
          <a:p>
            <a:r>
              <a:rPr lang="en-US" dirty="0" smtClean="0"/>
              <a:t>Elizabeth Garrett-Mayer</a:t>
            </a:r>
          </a:p>
          <a:p>
            <a:endParaRPr lang="en-US" dirty="0"/>
          </a:p>
        </p:txBody>
      </p:sp>
    </p:spTree>
    <p:extLst>
      <p:ext uri="{BB962C8B-B14F-4D97-AF65-F5344CB8AC3E}">
        <p14:creationId xmlns:p14="http://schemas.microsoft.com/office/powerpoint/2010/main" val="2074139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Housekeeping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We are meeting in a regular classroom</a:t>
            </a:r>
          </a:p>
          <a:p>
            <a:r>
              <a:rPr lang="en-US" dirty="0" smtClean="0"/>
              <a:t>Bringing laptops is allowed</a:t>
            </a:r>
          </a:p>
          <a:p>
            <a:r>
              <a:rPr lang="en-US" dirty="0" smtClean="0"/>
              <a:t>Data, code, etc. needed for class will be on the website prior to class</a:t>
            </a:r>
          </a:p>
          <a:p>
            <a:r>
              <a:rPr lang="en-US" b="1" dirty="0" smtClean="0"/>
              <a:t>For optimal interface, install packages ASAP</a:t>
            </a:r>
          </a:p>
          <a:p>
            <a:pPr lvl="1"/>
            <a:r>
              <a:rPr lang="en-US" dirty="0" smtClean="0"/>
              <a:t>R (</a:t>
            </a:r>
            <a:r>
              <a:rPr lang="en-US" dirty="0">
                <a:hlinkClick r:id="rId2"/>
              </a:rPr>
              <a:t>http://cran.r-project.org/</a:t>
            </a:r>
            <a:r>
              <a:rPr lang="en-US" dirty="0" smtClean="0"/>
              <a:t>)</a:t>
            </a:r>
          </a:p>
          <a:p>
            <a:pPr lvl="1"/>
            <a:r>
              <a:rPr lang="en-US" dirty="0" smtClean="0"/>
              <a:t>Stata </a:t>
            </a:r>
            <a:r>
              <a:rPr lang="en-US" dirty="0" smtClean="0"/>
              <a:t>(DPHS helpdesk </a:t>
            </a:r>
            <a:r>
              <a:rPr lang="en-US" dirty="0" smtClean="0"/>
              <a:t>request)</a:t>
            </a:r>
          </a:p>
          <a:p>
            <a:pPr lvl="1"/>
            <a:r>
              <a:rPr lang="en-US" dirty="0" smtClean="0"/>
              <a:t>SAS </a:t>
            </a:r>
            <a:r>
              <a:rPr lang="en-US" dirty="0" smtClean="0"/>
              <a:t>(</a:t>
            </a:r>
            <a:r>
              <a:rPr lang="en-US" dirty="0" smtClean="0"/>
              <a:t>DPHS</a:t>
            </a:r>
            <a:r>
              <a:rPr lang="en-US" dirty="0" smtClean="0"/>
              <a:t> </a:t>
            </a:r>
            <a:r>
              <a:rPr lang="en-US" dirty="0" smtClean="0"/>
              <a:t>helpdesk request)</a:t>
            </a:r>
          </a:p>
          <a:p>
            <a:r>
              <a:rPr lang="en-US" dirty="0" smtClean="0"/>
              <a:t>Create a bookmark to the course website:</a:t>
            </a:r>
          </a:p>
          <a:p>
            <a:pPr marL="0" indent="0">
              <a:buNone/>
            </a:pPr>
            <a:r>
              <a:rPr lang="en-US" sz="1800" dirty="0" smtClean="0">
                <a:hlinkClick r:id="rId3"/>
              </a:rPr>
              <a:t>http</a:t>
            </a:r>
            <a:r>
              <a:rPr lang="en-US" sz="1800" dirty="0">
                <a:hlinkClick r:id="rId3"/>
              </a:rPr>
              <a:t>://people.musc.edu/~</a:t>
            </a:r>
            <a:r>
              <a:rPr lang="en-US" sz="1800" dirty="0" smtClean="0">
                <a:hlinkClick r:id="rId3"/>
              </a:rPr>
              <a:t>elg26/teaching/statcomputing.2014/statcomputingI.2014.htm</a:t>
            </a:r>
            <a:endParaRPr lang="en-US" sz="1800" dirty="0"/>
          </a:p>
          <a:p>
            <a:endParaRPr lang="en-US" dirty="0"/>
          </a:p>
        </p:txBody>
      </p:sp>
    </p:spTree>
    <p:extLst>
      <p:ext uri="{BB962C8B-B14F-4D97-AF65-F5344CB8AC3E}">
        <p14:creationId xmlns:p14="http://schemas.microsoft.com/office/powerpoint/2010/main" val="9623502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 Notes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Every lecturer will  have his/her own style</a:t>
            </a:r>
          </a:p>
          <a:p>
            <a:r>
              <a:rPr lang="en-US" dirty="0" smtClean="0"/>
              <a:t>Notes may be </a:t>
            </a:r>
          </a:p>
          <a:p>
            <a:pPr lvl="1"/>
            <a:r>
              <a:rPr lang="en-US" dirty="0" smtClean="0"/>
              <a:t>prepared ahead of time and posted</a:t>
            </a:r>
          </a:p>
          <a:p>
            <a:pPr lvl="1"/>
            <a:r>
              <a:rPr lang="en-US" dirty="0" smtClean="0"/>
              <a:t>Prepared and posted after the lecture</a:t>
            </a:r>
          </a:p>
          <a:p>
            <a:pPr lvl="1"/>
            <a:r>
              <a:rPr lang="en-US" dirty="0" smtClean="0"/>
              <a:t>Nonexistent</a:t>
            </a:r>
          </a:p>
          <a:p>
            <a:r>
              <a:rPr lang="en-US" dirty="0" smtClean="0"/>
              <a:t>Lecture notes will NOT be printed by the instructors prior to lecture.</a:t>
            </a:r>
          </a:p>
          <a:p>
            <a:r>
              <a:rPr lang="en-US" i="1" dirty="0" smtClean="0"/>
              <a:t>If they are available and you would like a paper copy, it is your responsibility to print them out.</a:t>
            </a:r>
          </a:p>
          <a:p>
            <a:endParaRPr lang="en-US" dirty="0"/>
          </a:p>
        </p:txBody>
      </p:sp>
    </p:spTree>
    <p:extLst>
      <p:ext uri="{BB962C8B-B14F-4D97-AF65-F5344CB8AC3E}">
        <p14:creationId xmlns:p14="http://schemas.microsoft.com/office/powerpoint/2010/main" val="4383074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a:bodyPr>
          <a:lstStyle/>
          <a:p>
            <a:r>
              <a:rPr lang="en-US" dirty="0" smtClean="0"/>
              <a:t>2014:  </a:t>
            </a:r>
            <a:r>
              <a:rPr lang="en-US" dirty="0" smtClean="0"/>
              <a:t>to be a successful biostatistician/epidemiologist, you MUST be competent on the computer.</a:t>
            </a:r>
          </a:p>
          <a:p>
            <a:r>
              <a:rPr lang="en-US" dirty="0" smtClean="0"/>
              <a:t>Historically:  students learned in labs from (older) students</a:t>
            </a:r>
          </a:p>
          <a:p>
            <a:r>
              <a:rPr lang="en-US" dirty="0" smtClean="0"/>
              <a:t>Moving forward:  </a:t>
            </a:r>
          </a:p>
          <a:p>
            <a:pPr lvl="1"/>
            <a:r>
              <a:rPr lang="en-US" dirty="0" smtClean="0"/>
              <a:t>many options for analysis and generation of results</a:t>
            </a:r>
          </a:p>
          <a:p>
            <a:pPr lvl="1"/>
            <a:r>
              <a:rPr lang="en-US" dirty="0" smtClean="0"/>
              <a:t>Efficiency in computing is essential.</a:t>
            </a:r>
          </a:p>
          <a:p>
            <a:pPr lvl="1"/>
            <a:r>
              <a:rPr lang="en-US" dirty="0" smtClean="0"/>
              <a:t>Your computer IS your lab!</a:t>
            </a:r>
          </a:p>
          <a:p>
            <a:pPr lvl="1"/>
            <a:endParaRPr lang="en-US" dirty="0" smtClean="0"/>
          </a:p>
          <a:p>
            <a:endParaRPr lang="en-US" dirty="0"/>
          </a:p>
        </p:txBody>
      </p:sp>
    </p:spTree>
    <p:extLst>
      <p:ext uri="{BB962C8B-B14F-4D97-AF65-F5344CB8AC3E}">
        <p14:creationId xmlns:p14="http://schemas.microsoft.com/office/powerpoint/2010/main" val="9001938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analysis software</a:t>
            </a:r>
            <a:endParaRPr lang="en-US" dirty="0"/>
          </a:p>
        </p:txBody>
      </p:sp>
      <p:sp>
        <p:nvSpPr>
          <p:cNvPr id="3" name="Content Placeholder 2"/>
          <p:cNvSpPr>
            <a:spLocks noGrp="1"/>
          </p:cNvSpPr>
          <p:nvPr>
            <p:ph idx="1"/>
          </p:nvPr>
        </p:nvSpPr>
        <p:spPr/>
        <p:txBody>
          <a:bodyPr>
            <a:normAutofit/>
          </a:bodyPr>
          <a:lstStyle/>
          <a:p>
            <a:r>
              <a:rPr lang="en-US" dirty="0" smtClean="0"/>
              <a:t>In this course:</a:t>
            </a:r>
          </a:p>
          <a:p>
            <a:pPr lvl="1"/>
            <a:r>
              <a:rPr lang="en-US" dirty="0"/>
              <a:t>R</a:t>
            </a:r>
          </a:p>
          <a:p>
            <a:pPr lvl="1"/>
            <a:r>
              <a:rPr lang="en-US" dirty="0" err="1" smtClean="0"/>
              <a:t>Stata</a:t>
            </a:r>
            <a:endParaRPr lang="en-US" dirty="0" smtClean="0"/>
          </a:p>
          <a:p>
            <a:pPr lvl="1"/>
            <a:r>
              <a:rPr lang="en-US" dirty="0" smtClean="0"/>
              <a:t>SAS</a:t>
            </a:r>
          </a:p>
          <a:p>
            <a:r>
              <a:rPr lang="en-US" dirty="0" smtClean="0"/>
              <a:t>Many other options:</a:t>
            </a:r>
          </a:p>
        </p:txBody>
      </p:sp>
      <p:graphicFrame>
        <p:nvGraphicFramePr>
          <p:cNvPr id="4" name="Table 3"/>
          <p:cNvGraphicFramePr>
            <a:graphicFrameLocks noGrp="1"/>
          </p:cNvGraphicFramePr>
          <p:nvPr>
            <p:extLst>
              <p:ext uri="{D42A27DB-BD31-4B8C-83A1-F6EECF244321}">
                <p14:modId xmlns:p14="http://schemas.microsoft.com/office/powerpoint/2010/main" val="3118588122"/>
              </p:ext>
            </p:extLst>
          </p:nvPr>
        </p:nvGraphicFramePr>
        <p:xfrm>
          <a:off x="1676400" y="4572000"/>
          <a:ext cx="6096000" cy="1483360"/>
        </p:xfrm>
        <a:graphic>
          <a:graphicData uri="http://schemas.openxmlformats.org/drawingml/2006/table">
            <a:tbl>
              <a:tblPr firstRow="1" bandRow="1">
                <a:tableStyleId>{D7AC3CCA-C797-4891-BE02-D94E43425B78}</a:tableStyleId>
              </a:tblPr>
              <a:tblGrid>
                <a:gridCol w="1524000"/>
                <a:gridCol w="1524000"/>
                <a:gridCol w="1524000"/>
                <a:gridCol w="1524000"/>
              </a:tblGrid>
              <a:tr h="370840">
                <a:tc>
                  <a:txBody>
                    <a:bodyPr/>
                    <a:lstStyle/>
                    <a:p>
                      <a:r>
                        <a:rPr lang="en-US" b="0" dirty="0" smtClean="0"/>
                        <a:t>SPSS</a:t>
                      </a:r>
                      <a:endParaRPr lang="en-US" b="0" dirty="0"/>
                    </a:p>
                  </a:txBody>
                  <a:tcPr/>
                </a:tc>
                <a:tc>
                  <a:txBody>
                    <a:bodyPr/>
                    <a:lstStyle/>
                    <a:p>
                      <a:r>
                        <a:rPr lang="en-US" b="0" dirty="0" smtClean="0"/>
                        <a:t>S, </a:t>
                      </a:r>
                      <a:r>
                        <a:rPr lang="en-US" b="0" dirty="0" err="1" smtClean="0"/>
                        <a:t>Splus</a:t>
                      </a:r>
                      <a:endParaRPr lang="en-US" b="0" dirty="0"/>
                    </a:p>
                  </a:txBody>
                  <a:tcPr/>
                </a:tc>
                <a:tc>
                  <a:txBody>
                    <a:bodyPr/>
                    <a:lstStyle/>
                    <a:p>
                      <a:r>
                        <a:rPr lang="en-US" b="0" dirty="0" err="1" smtClean="0"/>
                        <a:t>Epi</a:t>
                      </a:r>
                      <a:r>
                        <a:rPr lang="en-US" b="0" baseline="0" dirty="0" smtClean="0"/>
                        <a:t> Info</a:t>
                      </a:r>
                      <a:endParaRPr lang="en-US" b="0" dirty="0"/>
                    </a:p>
                  </a:txBody>
                  <a:tcPr/>
                </a:tc>
                <a:tc>
                  <a:txBody>
                    <a:bodyPr/>
                    <a:lstStyle/>
                    <a:p>
                      <a:r>
                        <a:rPr lang="en-US" b="0" dirty="0" err="1" smtClean="0"/>
                        <a:t>GraphPad</a:t>
                      </a:r>
                      <a:endParaRPr lang="en-US" b="0" dirty="0"/>
                    </a:p>
                  </a:txBody>
                  <a:tcPr/>
                </a:tc>
              </a:tr>
              <a:tr h="370840">
                <a:tc>
                  <a:txBody>
                    <a:bodyPr/>
                    <a:lstStyle/>
                    <a:p>
                      <a:r>
                        <a:rPr lang="en-US" dirty="0" smtClean="0"/>
                        <a:t>JMP</a:t>
                      </a:r>
                      <a:endParaRPr lang="en-US" dirty="0"/>
                    </a:p>
                  </a:txBody>
                  <a:tcPr/>
                </a:tc>
                <a:tc>
                  <a:txBody>
                    <a:bodyPr/>
                    <a:lstStyle/>
                    <a:p>
                      <a:r>
                        <a:rPr lang="en-US" dirty="0" err="1" smtClean="0"/>
                        <a:t>Matlab</a:t>
                      </a:r>
                      <a:endParaRPr lang="en-US" dirty="0"/>
                    </a:p>
                  </a:txBody>
                  <a:tcPr/>
                </a:tc>
                <a:tc>
                  <a:txBody>
                    <a:bodyPr/>
                    <a:lstStyle/>
                    <a:p>
                      <a:r>
                        <a:rPr lang="en-US" dirty="0" smtClean="0"/>
                        <a:t>JAGS</a:t>
                      </a:r>
                      <a:endParaRPr lang="en-US" dirty="0"/>
                    </a:p>
                  </a:txBody>
                  <a:tcPr/>
                </a:tc>
                <a:tc>
                  <a:txBody>
                    <a:bodyPr/>
                    <a:lstStyle/>
                    <a:p>
                      <a:r>
                        <a:rPr lang="en-US" dirty="0" err="1" smtClean="0"/>
                        <a:t>Systat</a:t>
                      </a:r>
                      <a:endParaRPr lang="en-US" dirty="0"/>
                    </a:p>
                  </a:txBody>
                  <a:tcPr/>
                </a:tc>
              </a:tr>
              <a:tr h="370840">
                <a:tc>
                  <a:txBody>
                    <a:bodyPr/>
                    <a:lstStyle/>
                    <a:p>
                      <a:r>
                        <a:rPr lang="en-US" dirty="0" smtClean="0"/>
                        <a:t>Minitab</a:t>
                      </a:r>
                      <a:endParaRPr lang="en-US" dirty="0"/>
                    </a:p>
                  </a:txBody>
                  <a:tcPr/>
                </a:tc>
                <a:tc>
                  <a:txBody>
                    <a:bodyPr/>
                    <a:lstStyle/>
                    <a:p>
                      <a:r>
                        <a:rPr lang="en-US" dirty="0" smtClean="0"/>
                        <a:t>EGRET</a:t>
                      </a:r>
                      <a:endParaRPr lang="en-US" dirty="0"/>
                    </a:p>
                  </a:txBody>
                  <a:tcPr/>
                </a:tc>
                <a:tc>
                  <a:txBody>
                    <a:bodyPr/>
                    <a:lstStyle/>
                    <a:p>
                      <a:r>
                        <a:rPr lang="en-US" dirty="0" smtClean="0"/>
                        <a:t>BMDP</a:t>
                      </a:r>
                      <a:endParaRPr lang="en-US" dirty="0"/>
                    </a:p>
                  </a:txBody>
                  <a:tcPr/>
                </a:tc>
                <a:tc>
                  <a:txBody>
                    <a:bodyPr/>
                    <a:lstStyle/>
                    <a:p>
                      <a:r>
                        <a:rPr lang="en-US" dirty="0" err="1" smtClean="0"/>
                        <a:t>MedCalc</a:t>
                      </a:r>
                      <a:endParaRPr lang="en-US" dirty="0"/>
                    </a:p>
                  </a:txBody>
                  <a:tcPr/>
                </a:tc>
              </a:tr>
              <a:tr h="370840">
                <a:tc>
                  <a:txBody>
                    <a:bodyPr/>
                    <a:lstStyle/>
                    <a:p>
                      <a:r>
                        <a:rPr lang="en-US" dirty="0" err="1" smtClean="0"/>
                        <a:t>Mathematica</a:t>
                      </a:r>
                      <a:endParaRPr lang="en-US" dirty="0"/>
                    </a:p>
                  </a:txBody>
                  <a:tcPr/>
                </a:tc>
                <a:tc>
                  <a:txBody>
                    <a:bodyPr/>
                    <a:lstStyle/>
                    <a:p>
                      <a:r>
                        <a:rPr lang="en-US" dirty="0" err="1" smtClean="0"/>
                        <a:t>WinBugs</a:t>
                      </a:r>
                      <a:endParaRPr lang="en-US" dirty="0"/>
                    </a:p>
                  </a:txBody>
                  <a:tcPr/>
                </a:tc>
                <a:tc>
                  <a:txBody>
                    <a:bodyPr/>
                    <a:lstStyle/>
                    <a:p>
                      <a:r>
                        <a:rPr lang="en-US" dirty="0" smtClean="0"/>
                        <a:t>GLIM</a:t>
                      </a:r>
                      <a:endParaRPr lang="en-US" dirty="0"/>
                    </a:p>
                  </a:txBody>
                  <a:tcPr/>
                </a:tc>
                <a:tc>
                  <a:txBody>
                    <a:bodyPr/>
                    <a:lstStyle/>
                    <a:p>
                      <a:r>
                        <a:rPr lang="en-US" dirty="0" smtClean="0"/>
                        <a:t>….</a:t>
                      </a:r>
                      <a:endParaRPr lang="en-US" dirty="0"/>
                    </a:p>
                  </a:txBody>
                  <a:tcPr/>
                </a:tc>
              </a:tr>
            </a:tbl>
          </a:graphicData>
        </a:graphic>
      </p:graphicFrame>
    </p:spTree>
    <p:extLst>
      <p:ext uri="{BB962C8B-B14F-4D97-AF65-F5344CB8AC3E}">
        <p14:creationId xmlns:p14="http://schemas.microsoft.com/office/powerpoint/2010/main" val="2495905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SAS: History</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SAS was conceived by Anthony J. Barr in 1966.</a:t>
            </a:r>
            <a:r>
              <a:rPr lang="en-US" baseline="30000" dirty="0"/>
              <a:t> </a:t>
            </a:r>
            <a:r>
              <a:rPr lang="en-US" dirty="0" smtClean="0"/>
              <a:t> As a North Carolina State University graduate student from 1962 to 1964, Barr had created an analysis of variance modeling language.   From 1966 to 1968, Barr developed the fundamental structure and language of SAS.</a:t>
            </a:r>
          </a:p>
          <a:p>
            <a:r>
              <a:rPr lang="en-US" dirty="0" smtClean="0"/>
              <a:t>In January 1968, Barr and James Goodnight collaborated, integrating new multiple regression and analysis of variance routines developed by Goodnight into Barr's framework.</a:t>
            </a:r>
          </a:p>
          <a:p>
            <a:r>
              <a:rPr lang="en-US" dirty="0" smtClean="0"/>
              <a:t>By 1971, SAS was gaining popularity within the academic community. One strength of the system was analyzing experiments with missing data, which was useful to the pharmaceutical and agricultural industries, among others.</a:t>
            </a:r>
          </a:p>
          <a:p>
            <a:r>
              <a:rPr lang="en-US" dirty="0" smtClean="0"/>
              <a:t>In 1976, SAS Institute, Inc. was incorporated.</a:t>
            </a:r>
          </a:p>
          <a:p>
            <a:r>
              <a:rPr lang="en-US" dirty="0" smtClean="0"/>
              <a:t>The latest version, SAS version </a:t>
            </a:r>
            <a:r>
              <a:rPr lang="en-US" dirty="0" smtClean="0"/>
              <a:t>9.4, </a:t>
            </a:r>
            <a:r>
              <a:rPr lang="en-US" dirty="0" smtClean="0"/>
              <a:t>was released in July </a:t>
            </a:r>
            <a:r>
              <a:rPr lang="en-US" dirty="0" smtClean="0"/>
              <a:t>2013</a:t>
            </a:r>
            <a:endParaRPr lang="en-US" dirty="0"/>
          </a:p>
        </p:txBody>
      </p:sp>
    </p:spTree>
    <p:extLst>
      <p:ext uri="{BB962C8B-B14F-4D97-AF65-F5344CB8AC3E}">
        <p14:creationId xmlns:p14="http://schemas.microsoft.com/office/powerpoint/2010/main" val="1329941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SAS: functioning</a:t>
            </a:r>
            <a:endParaRPr lang="en-US" dirty="0"/>
          </a:p>
        </p:txBody>
      </p:sp>
      <p:sp>
        <p:nvSpPr>
          <p:cNvPr id="3" name="Content Placeholder 2"/>
          <p:cNvSpPr>
            <a:spLocks noGrp="1"/>
          </p:cNvSpPr>
          <p:nvPr>
            <p:ph idx="1"/>
          </p:nvPr>
        </p:nvSpPr>
        <p:spPr/>
        <p:txBody>
          <a:bodyPr>
            <a:normAutofit/>
          </a:bodyPr>
          <a:lstStyle/>
          <a:p>
            <a:r>
              <a:rPr lang="en-US" dirty="0" smtClean="0"/>
              <a:t>SAS consists of a number of components, which organizations separately license and install as required.</a:t>
            </a:r>
          </a:p>
          <a:p>
            <a:r>
              <a:rPr lang="en-US" dirty="0" smtClean="0"/>
              <a:t>Licenses expire!  Software cannot be used after expiration (unless renewed)</a:t>
            </a:r>
          </a:p>
        </p:txBody>
      </p:sp>
    </p:spTree>
    <p:extLst>
      <p:ext uri="{BB962C8B-B14F-4D97-AF65-F5344CB8AC3E}">
        <p14:creationId xmlns:p14="http://schemas.microsoft.com/office/powerpoint/2010/main" val="2534101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(or why not) SAS?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Most commonly used in </a:t>
            </a:r>
            <a:r>
              <a:rPr lang="en-US" dirty="0" err="1" smtClean="0"/>
              <a:t>pharma</a:t>
            </a:r>
            <a:r>
              <a:rPr lang="en-US" dirty="0" smtClean="0"/>
              <a:t> (although that may be changing!)</a:t>
            </a:r>
          </a:p>
          <a:p>
            <a:r>
              <a:rPr lang="en-US" dirty="0" smtClean="0"/>
              <a:t>“FDA </a:t>
            </a:r>
            <a:r>
              <a:rPr lang="en-US" dirty="0" smtClean="0"/>
              <a:t>likes </a:t>
            </a:r>
            <a:r>
              <a:rPr lang="en-US" dirty="0" smtClean="0"/>
              <a:t>SAS”:  truth or myth?</a:t>
            </a:r>
            <a:endParaRPr lang="en-US" dirty="0" smtClean="0"/>
          </a:p>
          <a:p>
            <a:r>
              <a:rPr lang="en-US" dirty="0" smtClean="0"/>
              <a:t>Many jobs for MS statisticians and/or epidemiologists require SAS expertise</a:t>
            </a:r>
          </a:p>
          <a:p>
            <a:r>
              <a:rPr lang="en-US" dirty="0" smtClean="0"/>
              <a:t>The most common language</a:t>
            </a:r>
          </a:p>
          <a:p>
            <a:endParaRPr lang="en-US" dirty="0" smtClean="0"/>
          </a:p>
          <a:p>
            <a:r>
              <a:rPr lang="en-US" dirty="0" smtClean="0"/>
              <a:t>Becoming less the choice of academia</a:t>
            </a:r>
          </a:p>
          <a:p>
            <a:pPr lvl="1"/>
            <a:r>
              <a:rPr lang="en-US" dirty="0" smtClean="0"/>
              <a:t>Updates are less frequent than freeware</a:t>
            </a:r>
          </a:p>
          <a:p>
            <a:pPr lvl="1"/>
            <a:r>
              <a:rPr lang="en-US" dirty="0" smtClean="0"/>
              <a:t>‘pros’ of competitors are starting to outweigh the ‘pros of SAS</a:t>
            </a:r>
          </a:p>
          <a:p>
            <a:pPr lvl="2"/>
            <a:r>
              <a:rPr lang="en-US" dirty="0" smtClean="0"/>
              <a:t>Licensing costs</a:t>
            </a:r>
          </a:p>
          <a:p>
            <a:pPr lvl="2"/>
            <a:r>
              <a:rPr lang="en-US" dirty="0" smtClean="0"/>
              <a:t>Slow to add new functionality</a:t>
            </a:r>
          </a:p>
          <a:p>
            <a:pPr lvl="2"/>
            <a:r>
              <a:rPr lang="en-US" dirty="0" smtClean="0"/>
              <a:t>Lack of consistency with syntax</a:t>
            </a:r>
          </a:p>
          <a:p>
            <a:pPr lvl="2"/>
            <a:r>
              <a:rPr lang="en-US" dirty="0" smtClean="0"/>
              <a:t>Learning curve is slower than other programs that now have similar capability</a:t>
            </a:r>
          </a:p>
        </p:txBody>
      </p:sp>
    </p:spTree>
    <p:extLst>
      <p:ext uri="{BB962C8B-B14F-4D97-AF65-F5344CB8AC3E}">
        <p14:creationId xmlns:p14="http://schemas.microsoft.com/office/powerpoint/2010/main" val="35713927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Stata</a:t>
            </a:r>
            <a:endParaRPr lang="en-US" dirty="0"/>
          </a:p>
        </p:txBody>
      </p:sp>
      <p:sp>
        <p:nvSpPr>
          <p:cNvPr id="3" name="Content Placeholder 2"/>
          <p:cNvSpPr>
            <a:spLocks noGrp="1"/>
          </p:cNvSpPr>
          <p:nvPr>
            <p:ph idx="1"/>
          </p:nvPr>
        </p:nvSpPr>
        <p:spPr/>
        <p:txBody>
          <a:bodyPr>
            <a:normAutofit/>
          </a:bodyPr>
          <a:lstStyle/>
          <a:p>
            <a:r>
              <a:rPr lang="en-US" b="1" dirty="0" err="1" smtClean="0"/>
              <a:t>Stata</a:t>
            </a:r>
            <a:r>
              <a:rPr lang="en-US" dirty="0" smtClean="0"/>
              <a:t> is a general-purpose statistical software package created in 1985 by </a:t>
            </a:r>
            <a:r>
              <a:rPr lang="en-US" dirty="0" err="1" smtClean="0"/>
              <a:t>StataCorp</a:t>
            </a:r>
            <a:r>
              <a:rPr lang="en-US" dirty="0" smtClean="0"/>
              <a:t>. </a:t>
            </a:r>
          </a:p>
          <a:p>
            <a:r>
              <a:rPr lang="en-US" dirty="0" smtClean="0"/>
              <a:t>Most of its users work in research, especially in the fields of economics, sociology, political science, biomedicine and epidemiology.</a:t>
            </a:r>
          </a:p>
          <a:p>
            <a:r>
              <a:rPr lang="en-US" dirty="0" smtClean="0"/>
              <a:t>Relatively simple to learn yet powerful</a:t>
            </a:r>
          </a:p>
          <a:p>
            <a:r>
              <a:rPr lang="en-US" dirty="0" smtClean="0"/>
              <a:t>Latest version is Stata </a:t>
            </a:r>
            <a:r>
              <a:rPr lang="en-US" dirty="0" smtClean="0"/>
              <a:t>13 (released June 2013).</a:t>
            </a:r>
            <a:endParaRPr lang="en-US" dirty="0" smtClean="0"/>
          </a:p>
          <a:p>
            <a:r>
              <a:rPr lang="en-US" dirty="0" smtClean="0"/>
              <a:t>Lots of add-ons for </a:t>
            </a:r>
            <a:r>
              <a:rPr lang="en-US" dirty="0" err="1" smtClean="0"/>
              <a:t>epi</a:t>
            </a:r>
            <a:r>
              <a:rPr lang="en-US" dirty="0" smtClean="0"/>
              <a:t> users</a:t>
            </a:r>
          </a:p>
          <a:p>
            <a:endParaRPr lang="en-US" dirty="0" smtClean="0"/>
          </a:p>
        </p:txBody>
      </p:sp>
    </p:spTree>
    <p:extLst>
      <p:ext uri="{BB962C8B-B14F-4D97-AF65-F5344CB8AC3E}">
        <p14:creationId xmlns:p14="http://schemas.microsoft.com/office/powerpoint/2010/main" val="14212791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(or why not) </a:t>
            </a:r>
            <a:r>
              <a:rPr lang="en-US" dirty="0" err="1" smtClean="0"/>
              <a:t>Stata</a:t>
            </a:r>
            <a:r>
              <a:rPr lang="en-US" dirty="0" smtClean="0"/>
              <a: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Relatively inexpensive (especially as student or single-user)</a:t>
            </a:r>
          </a:p>
          <a:p>
            <a:r>
              <a:rPr lang="en-US" dirty="0" smtClean="0"/>
              <a:t>Biomedical focus: output and functions are tailored to medical research</a:t>
            </a:r>
          </a:p>
          <a:p>
            <a:r>
              <a:rPr lang="en-US" dirty="0" smtClean="0"/>
              <a:t>Fast and big:  can handle and manipulate large datasets</a:t>
            </a:r>
          </a:p>
          <a:p>
            <a:r>
              <a:rPr lang="en-US" dirty="0" smtClean="0"/>
              <a:t>Sophisticated with wide range of tools</a:t>
            </a:r>
          </a:p>
          <a:p>
            <a:r>
              <a:rPr lang="en-US" dirty="0" smtClean="0"/>
              <a:t>Easy to learn language with consistent syntax</a:t>
            </a:r>
          </a:p>
          <a:p>
            <a:r>
              <a:rPr lang="en-US" dirty="0" smtClean="0"/>
              <a:t>Graphics are not as good as other packages (although that has improved)</a:t>
            </a:r>
          </a:p>
          <a:p>
            <a:r>
              <a:rPr lang="en-US" dirty="0" smtClean="0"/>
              <a:t>Programming (simulations, loops, etc.)  is more challenging</a:t>
            </a:r>
          </a:p>
        </p:txBody>
      </p:sp>
    </p:spTree>
    <p:extLst>
      <p:ext uri="{BB962C8B-B14F-4D97-AF65-F5344CB8AC3E}">
        <p14:creationId xmlns:p14="http://schemas.microsoft.com/office/powerpoint/2010/main" val="13545150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 History</a:t>
            </a:r>
            <a:endParaRPr lang="en-US" dirty="0"/>
          </a:p>
        </p:txBody>
      </p:sp>
      <p:sp>
        <p:nvSpPr>
          <p:cNvPr id="3" name="Content Placeholder 2"/>
          <p:cNvSpPr>
            <a:spLocks noGrp="1"/>
          </p:cNvSpPr>
          <p:nvPr>
            <p:ph idx="1"/>
          </p:nvPr>
        </p:nvSpPr>
        <p:spPr>
          <a:xfrm>
            <a:off x="457200" y="1219200"/>
            <a:ext cx="8229600" cy="5029200"/>
          </a:xfrm>
        </p:spPr>
        <p:txBody>
          <a:bodyPr>
            <a:normAutofit fontScale="62500" lnSpcReduction="20000"/>
          </a:bodyPr>
          <a:lstStyle/>
          <a:p>
            <a:r>
              <a:rPr lang="en-US" b="1" dirty="0" smtClean="0"/>
              <a:t>R</a:t>
            </a:r>
            <a:r>
              <a:rPr lang="en-US" dirty="0" smtClean="0"/>
              <a:t> is a programming language and software environment for statistical computing and graphics. </a:t>
            </a:r>
          </a:p>
          <a:p>
            <a:r>
              <a:rPr lang="en-US" dirty="0" smtClean="0"/>
              <a:t>The R language has become a </a:t>
            </a:r>
            <a:r>
              <a:rPr lang="en-US" i="1" dirty="0" smtClean="0"/>
              <a:t>de facto</a:t>
            </a:r>
            <a:r>
              <a:rPr lang="en-US" dirty="0" smtClean="0"/>
              <a:t> standard among statisticians for the development of statistical software,</a:t>
            </a:r>
            <a:r>
              <a:rPr lang="en-US" baseline="30000" dirty="0"/>
              <a:t> </a:t>
            </a:r>
            <a:r>
              <a:rPr lang="en-US" dirty="0" smtClean="0"/>
              <a:t>and is widely used for statistical software development and data analysis.</a:t>
            </a:r>
          </a:p>
          <a:p>
            <a:r>
              <a:rPr lang="en-US" dirty="0" smtClean="0"/>
              <a:t>R is an implementation of the S programming language. S was created by John Chambers while at Bell Labs. R was created by Ross </a:t>
            </a:r>
            <a:r>
              <a:rPr lang="en-US" dirty="0" err="1" smtClean="0"/>
              <a:t>Ihaka</a:t>
            </a:r>
            <a:r>
              <a:rPr lang="en-US" dirty="0" smtClean="0"/>
              <a:t> and Robert Gentleman, and is now developed by the </a:t>
            </a:r>
            <a:r>
              <a:rPr lang="en-US" i="1" dirty="0" smtClean="0"/>
              <a:t>R Development Core Team</a:t>
            </a:r>
            <a:r>
              <a:rPr lang="en-US" dirty="0" smtClean="0"/>
              <a:t>. R is named partly after the first names of the first two R authors, and partly as a play on the name of S.</a:t>
            </a:r>
          </a:p>
          <a:p>
            <a:r>
              <a:rPr lang="en-US" dirty="0" smtClean="0"/>
              <a:t>R source code is freely available under the GNU General Public License.</a:t>
            </a:r>
          </a:p>
          <a:p>
            <a:r>
              <a:rPr lang="en-US" dirty="0" smtClean="0"/>
              <a:t>The capabilities of R are extended through user-submitted </a:t>
            </a:r>
            <a:r>
              <a:rPr lang="en-US" i="1" dirty="0" smtClean="0"/>
              <a:t>packages</a:t>
            </a:r>
            <a:r>
              <a:rPr lang="en-US" dirty="0" smtClean="0"/>
              <a:t>, which </a:t>
            </a:r>
            <a:r>
              <a:rPr lang="en-US" b="1" dirty="0" smtClean="0"/>
              <a:t>allow specialized statistical techniques, graphical devices</a:t>
            </a:r>
            <a:r>
              <a:rPr lang="en-US" dirty="0" smtClean="0"/>
              <a:t>, as well as </a:t>
            </a:r>
            <a:r>
              <a:rPr lang="en-US" b="1" dirty="0" smtClean="0"/>
              <a:t>import/export capabilities </a:t>
            </a:r>
            <a:r>
              <a:rPr lang="en-US" dirty="0" smtClean="0"/>
              <a:t>to many external data formats.  </a:t>
            </a:r>
          </a:p>
          <a:p>
            <a:r>
              <a:rPr lang="en-US" dirty="0" smtClean="0"/>
              <a:t>A core set of packages are included with the installation of R, with more than </a:t>
            </a:r>
            <a:r>
              <a:rPr lang="en-US" b="1" dirty="0" smtClean="0"/>
              <a:t>5000 </a:t>
            </a:r>
            <a:r>
              <a:rPr lang="en-US" dirty="0" smtClean="0"/>
              <a:t>(as </a:t>
            </a:r>
            <a:r>
              <a:rPr lang="en-US" dirty="0" smtClean="0"/>
              <a:t>of </a:t>
            </a:r>
            <a:r>
              <a:rPr lang="en-US" dirty="0" smtClean="0"/>
              <a:t>January 2013) </a:t>
            </a:r>
            <a:r>
              <a:rPr lang="en-US" dirty="0" smtClean="0"/>
              <a:t>available at the Comprehensive R Archive Network (CRAN).</a:t>
            </a:r>
          </a:p>
          <a:p>
            <a:r>
              <a:rPr lang="en-US" dirty="0" smtClean="0"/>
              <a:t>The most recent version is </a:t>
            </a:r>
            <a:r>
              <a:rPr lang="en-US" dirty="0" smtClean="0"/>
              <a:t>R 3.0.2 </a:t>
            </a:r>
            <a:r>
              <a:rPr lang="en-US" dirty="0" smtClean="0"/>
              <a:t>released </a:t>
            </a:r>
            <a:r>
              <a:rPr lang="en-US" dirty="0" smtClean="0"/>
              <a:t>September 2013.</a:t>
            </a:r>
            <a:endParaRPr lang="en-US" dirty="0"/>
          </a:p>
        </p:txBody>
      </p:sp>
    </p:spTree>
    <p:extLst>
      <p:ext uri="{BB962C8B-B14F-4D97-AF65-F5344CB8AC3E}">
        <p14:creationId xmlns:p14="http://schemas.microsoft.com/office/powerpoint/2010/main" val="2301273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55000" lnSpcReduction="20000"/>
          </a:bodyPr>
          <a:lstStyle/>
          <a:p>
            <a:r>
              <a:rPr lang="en-US" b="1" u="sng" dirty="0"/>
              <a:t>Description</a:t>
            </a:r>
            <a:r>
              <a:rPr lang="en-US" dirty="0"/>
              <a:t>:    Students learn to use the primary statistical software packages for data manipulation and analysis, including (but not limited to):  R, R </a:t>
            </a:r>
            <a:r>
              <a:rPr lang="en-US" dirty="0" err="1"/>
              <a:t>Bioconductor</a:t>
            </a:r>
            <a:r>
              <a:rPr lang="en-US" dirty="0"/>
              <a:t>, </a:t>
            </a:r>
            <a:r>
              <a:rPr lang="en-US" dirty="0" smtClean="0"/>
              <a:t>SAS, </a:t>
            </a:r>
            <a:r>
              <a:rPr lang="en-US" dirty="0"/>
              <a:t>and Stata. Additionally, students will learn:  how to use the division's high speed cluster-computing environment, how to practice the principles of reproducible research using </a:t>
            </a:r>
            <a:r>
              <a:rPr lang="en-US" dirty="0" err="1"/>
              <a:t>Sweave</a:t>
            </a:r>
            <a:r>
              <a:rPr lang="en-US" dirty="0"/>
              <a:t> in R, </a:t>
            </a:r>
            <a:r>
              <a:rPr lang="en-US" dirty="0" smtClean="0"/>
              <a:t>how </a:t>
            </a:r>
            <a:r>
              <a:rPr lang="en-US" dirty="0"/>
              <a:t>to use </a:t>
            </a:r>
            <a:r>
              <a:rPr lang="en-US" dirty="0" err="1"/>
              <a:t>LaTeX</a:t>
            </a:r>
            <a:r>
              <a:rPr lang="en-US" dirty="0"/>
              <a:t> and </a:t>
            </a:r>
            <a:r>
              <a:rPr lang="en-US" dirty="0" err="1"/>
              <a:t>BibTeX</a:t>
            </a:r>
            <a:r>
              <a:rPr lang="en-US" dirty="0"/>
              <a:t> for manuscript and presentation </a:t>
            </a:r>
            <a:r>
              <a:rPr lang="en-US" dirty="0" smtClean="0"/>
              <a:t>development, and how to create and maintain a website.</a:t>
            </a:r>
            <a:r>
              <a:rPr lang="en-US" dirty="0"/>
              <a:t>  This is a three credit course.</a:t>
            </a:r>
            <a:endParaRPr lang="en-US" dirty="0" smtClean="0">
              <a:effectLst/>
            </a:endParaRPr>
          </a:p>
          <a:p>
            <a:pPr marL="0" indent="0">
              <a:buNone/>
            </a:pPr>
            <a:endParaRPr lang="en-US" dirty="0" smtClean="0">
              <a:effectLst/>
            </a:endParaRPr>
          </a:p>
          <a:p>
            <a:r>
              <a:rPr lang="en-US" b="1" u="sng" dirty="0"/>
              <a:t>Course Organization:</a:t>
            </a:r>
            <a:r>
              <a:rPr lang="en-US" dirty="0"/>
              <a:t>  This course is given by </a:t>
            </a:r>
            <a:r>
              <a:rPr lang="en-US" dirty="0" smtClean="0"/>
              <a:t>faculty and students in the Department of Public Health Science.</a:t>
            </a:r>
            <a:r>
              <a:rPr lang="en-US" dirty="0"/>
              <a:t>  Instructors will take turns giving lectures in their areas of expertise.  </a:t>
            </a:r>
            <a:r>
              <a:rPr lang="en-US" dirty="0" smtClean="0"/>
              <a:t>Dr. Garrett-Mayer is the primary instructor and the course director.</a:t>
            </a:r>
            <a:endParaRPr lang="en-US" dirty="0" smtClean="0">
              <a:effectLst/>
            </a:endParaRPr>
          </a:p>
          <a:p>
            <a:pPr marL="0" indent="0">
              <a:buNone/>
            </a:pPr>
            <a:endParaRPr lang="en-US" dirty="0" smtClean="0">
              <a:effectLst/>
            </a:endParaRPr>
          </a:p>
          <a:p>
            <a:r>
              <a:rPr lang="en-US" b="1" u="sng" dirty="0"/>
              <a:t>Textbooks</a:t>
            </a:r>
            <a:r>
              <a:rPr lang="en-US" dirty="0"/>
              <a:t>:  No textbook.  Reading material (primarily found on the web) will be provided as necessary.</a:t>
            </a:r>
            <a:endParaRPr lang="en-US" dirty="0" smtClean="0">
              <a:effectLst/>
            </a:endParaRPr>
          </a:p>
          <a:p>
            <a:pPr marL="0" indent="0">
              <a:buNone/>
            </a:pPr>
            <a:endParaRPr lang="en-US" dirty="0" smtClean="0">
              <a:effectLst/>
            </a:endParaRPr>
          </a:p>
          <a:p>
            <a:r>
              <a:rPr lang="en-US" b="1" u="sng" dirty="0"/>
              <a:t>Prerequisites</a:t>
            </a:r>
            <a:r>
              <a:rPr lang="en-US" dirty="0"/>
              <a:t>:  Biometry 700</a:t>
            </a:r>
            <a:endParaRPr lang="en-US" dirty="0" smtClean="0">
              <a:effectLst/>
            </a:endParaRPr>
          </a:p>
          <a:p>
            <a:endParaRPr lang="en-US" dirty="0"/>
          </a:p>
        </p:txBody>
      </p:sp>
    </p:spTree>
    <p:extLst>
      <p:ext uri="{BB962C8B-B14F-4D97-AF65-F5344CB8AC3E}">
        <p14:creationId xmlns:p14="http://schemas.microsoft.com/office/powerpoint/2010/main" val="39746583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 functionality</a:t>
            </a:r>
            <a:endParaRPr lang="en-US" dirty="0"/>
          </a:p>
        </p:txBody>
      </p:sp>
      <p:sp>
        <p:nvSpPr>
          <p:cNvPr id="3" name="Content Placeholder 2"/>
          <p:cNvSpPr>
            <a:spLocks noGrp="1"/>
          </p:cNvSpPr>
          <p:nvPr>
            <p:ph idx="1"/>
          </p:nvPr>
        </p:nvSpPr>
        <p:spPr/>
        <p:txBody>
          <a:bodyPr/>
          <a:lstStyle/>
          <a:p>
            <a:r>
              <a:rPr lang="en-US" dirty="0" smtClean="0"/>
              <a:t>Freeware:  latest version can be installed anywhere at anytime</a:t>
            </a:r>
          </a:p>
          <a:p>
            <a:r>
              <a:rPr lang="en-US" dirty="0" smtClean="0"/>
              <a:t>Packages (</a:t>
            </a:r>
            <a:r>
              <a:rPr lang="en-US" i="1" dirty="0" smtClean="0"/>
              <a:t>a.k.a.</a:t>
            </a:r>
            <a:r>
              <a:rPr lang="en-US" dirty="0" smtClean="0"/>
              <a:t> libraries) that are user-contributed allow additional features/commands</a:t>
            </a:r>
          </a:p>
          <a:p>
            <a:r>
              <a:rPr lang="en-US" dirty="0" smtClean="0"/>
              <a:t>Relatively simple </a:t>
            </a:r>
            <a:r>
              <a:rPr lang="en-US" dirty="0" smtClean="0"/>
              <a:t>interface</a:t>
            </a:r>
          </a:p>
          <a:p>
            <a:r>
              <a:rPr lang="en-US" dirty="0" err="1" smtClean="0"/>
              <a:t>Rstudio</a:t>
            </a:r>
            <a:r>
              <a:rPr lang="en-US" dirty="0"/>
              <a:t> </a:t>
            </a:r>
            <a:r>
              <a:rPr lang="en-US" dirty="0" smtClean="0"/>
              <a:t>provides a nicer interface and is gaining in popularity.</a:t>
            </a:r>
            <a:endParaRPr lang="en-US" dirty="0"/>
          </a:p>
        </p:txBody>
      </p:sp>
    </p:spTree>
    <p:extLst>
      <p:ext uri="{BB962C8B-B14F-4D97-AF65-F5344CB8AC3E}">
        <p14:creationId xmlns:p14="http://schemas.microsoft.com/office/powerpoint/2010/main" val="39177181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(or why not) R?</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Great for programming and simulations</a:t>
            </a:r>
          </a:p>
          <a:p>
            <a:r>
              <a:rPr lang="en-US" dirty="0" smtClean="0"/>
              <a:t>Handles looping well</a:t>
            </a:r>
          </a:p>
          <a:p>
            <a:r>
              <a:rPr lang="en-US" dirty="0" smtClean="0"/>
              <a:t>Flexible language </a:t>
            </a:r>
          </a:p>
          <a:p>
            <a:r>
              <a:rPr lang="en-US" dirty="0" smtClean="0"/>
              <a:t>FREE!</a:t>
            </a:r>
          </a:p>
          <a:p>
            <a:r>
              <a:rPr lang="en-US" dirty="0" smtClean="0"/>
              <a:t>User-contributed packages included in real-time (i.e., no delay in their availability)</a:t>
            </a:r>
          </a:p>
          <a:p>
            <a:r>
              <a:rPr lang="en-US" dirty="0" smtClean="0"/>
              <a:t>Most PhD Biostatistics programs teach their students R and many/most academic statisticians in top programs use R.</a:t>
            </a:r>
          </a:p>
          <a:p>
            <a:r>
              <a:rPr lang="en-US" dirty="0" smtClean="0"/>
              <a:t>Interfaces nicely with other programs such as Latex (</a:t>
            </a:r>
            <a:r>
              <a:rPr lang="en-US" dirty="0" err="1" smtClean="0"/>
              <a:t>Sweave</a:t>
            </a:r>
            <a:r>
              <a:rPr lang="en-US" dirty="0" smtClean="0"/>
              <a:t>), </a:t>
            </a:r>
            <a:r>
              <a:rPr lang="en-US" dirty="0" err="1" smtClean="0"/>
              <a:t>WinBugs</a:t>
            </a:r>
            <a:r>
              <a:rPr lang="en-US" dirty="0" smtClean="0"/>
              <a:t>, C, </a:t>
            </a:r>
            <a:r>
              <a:rPr lang="en-US" dirty="0" err="1" smtClean="0"/>
              <a:t>Emacs</a:t>
            </a:r>
            <a:r>
              <a:rPr lang="en-US" dirty="0" smtClean="0"/>
              <a:t>.</a:t>
            </a:r>
          </a:p>
          <a:p>
            <a:r>
              <a:rPr lang="en-US" dirty="0" smtClean="0"/>
              <a:t>Can be clunky for data management.</a:t>
            </a:r>
          </a:p>
          <a:p>
            <a:r>
              <a:rPr lang="en-US" dirty="0" smtClean="0"/>
              <a:t>Memory is not as good as SAS and </a:t>
            </a:r>
            <a:r>
              <a:rPr lang="en-US" dirty="0" err="1" smtClean="0"/>
              <a:t>Stata</a:t>
            </a:r>
            <a:endParaRPr lang="en-US" dirty="0" smtClean="0"/>
          </a:p>
          <a:p>
            <a:r>
              <a:rPr lang="en-US" dirty="0" smtClean="0"/>
              <a:t>Quality-control on user-contributed packages not evident</a:t>
            </a:r>
          </a:p>
        </p:txBody>
      </p:sp>
    </p:spTree>
    <p:extLst>
      <p:ext uri="{BB962C8B-B14F-4D97-AF65-F5344CB8AC3E}">
        <p14:creationId xmlns:p14="http://schemas.microsoft.com/office/powerpoint/2010/main" val="15699113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Not a question of which one.</a:t>
            </a:r>
          </a:p>
          <a:p>
            <a:r>
              <a:rPr lang="en-US" dirty="0" smtClean="0"/>
              <a:t>Question is “for my current problem, which package makes the most sense to use?”</a:t>
            </a:r>
          </a:p>
          <a:p>
            <a:r>
              <a:rPr lang="en-US" dirty="0" smtClean="0"/>
              <a:t>Each has strengths and weaknesses</a:t>
            </a:r>
          </a:p>
          <a:p>
            <a:pPr marL="0" indent="0">
              <a:buNone/>
            </a:pPr>
            <a:endParaRPr lang="en-US" dirty="0"/>
          </a:p>
        </p:txBody>
      </p:sp>
    </p:spTree>
    <p:extLst>
      <p:ext uri="{BB962C8B-B14F-4D97-AF65-F5344CB8AC3E}">
        <p14:creationId xmlns:p14="http://schemas.microsoft.com/office/powerpoint/2010/main" val="13297809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management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Analysis of clean data is easy!</a:t>
            </a:r>
          </a:p>
          <a:p>
            <a:r>
              <a:rPr lang="en-US" dirty="0" smtClean="0"/>
              <a:t>The real world:  </a:t>
            </a:r>
            <a:r>
              <a:rPr lang="en-US" b="1" dirty="0" smtClean="0"/>
              <a:t>you will get messy data </a:t>
            </a:r>
            <a:r>
              <a:rPr lang="en-US" b="1" u="sng" dirty="0" smtClean="0">
                <a:solidFill>
                  <a:srgbClr val="FF0000"/>
                </a:solidFill>
              </a:rPr>
              <a:t>most</a:t>
            </a:r>
            <a:r>
              <a:rPr lang="en-US" b="1" dirty="0" smtClean="0">
                <a:solidFill>
                  <a:srgbClr val="FF0000"/>
                </a:solidFill>
              </a:rPr>
              <a:t> </a:t>
            </a:r>
            <a:r>
              <a:rPr lang="en-US" b="1" dirty="0" smtClean="0"/>
              <a:t>of the time from your colleagues</a:t>
            </a:r>
          </a:p>
          <a:p>
            <a:r>
              <a:rPr lang="en-US" dirty="0" smtClean="0"/>
              <a:t>Data management tools will help you;</a:t>
            </a:r>
          </a:p>
          <a:p>
            <a:pPr lvl="1"/>
            <a:r>
              <a:rPr lang="en-US" dirty="0" smtClean="0"/>
              <a:t>Deal with messy data</a:t>
            </a:r>
          </a:p>
          <a:p>
            <a:pPr lvl="1"/>
            <a:r>
              <a:rPr lang="en-US" dirty="0" smtClean="0"/>
              <a:t>Set up data capture approaches for your colleagues to minimize messiness</a:t>
            </a:r>
          </a:p>
          <a:p>
            <a:r>
              <a:rPr lang="en-US" dirty="0" smtClean="0"/>
              <a:t>Excel, </a:t>
            </a:r>
            <a:r>
              <a:rPr lang="en-US" dirty="0" err="1" smtClean="0"/>
              <a:t>RedCap</a:t>
            </a:r>
            <a:r>
              <a:rPr lang="en-US" dirty="0" smtClean="0"/>
              <a:t> and general principles of data management for statistical analysis will be covered</a:t>
            </a:r>
          </a:p>
        </p:txBody>
      </p:sp>
    </p:spTree>
    <p:extLst>
      <p:ext uri="{BB962C8B-B14F-4D97-AF65-F5344CB8AC3E}">
        <p14:creationId xmlns:p14="http://schemas.microsoft.com/office/powerpoint/2010/main" val="4903253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78815915"/>
              </p:ext>
            </p:extLst>
          </p:nvPr>
        </p:nvGraphicFramePr>
        <p:xfrm>
          <a:off x="2133600" y="1447800"/>
          <a:ext cx="4581074" cy="4525954"/>
        </p:xfrm>
        <a:graphic>
          <a:graphicData uri="http://schemas.openxmlformats.org/drawingml/2006/table">
            <a:tbl>
              <a:tblPr>
                <a:tableStyleId>{5C22544A-7EE6-4342-B048-85BDC9FD1C3A}</a:tableStyleId>
              </a:tblPr>
              <a:tblGrid>
                <a:gridCol w="711846"/>
                <a:gridCol w="711846"/>
                <a:gridCol w="1113695"/>
                <a:gridCol w="585551"/>
                <a:gridCol w="746290"/>
                <a:gridCol w="711846"/>
              </a:tblGrid>
              <a:tr h="282442">
                <a:tc>
                  <a:txBody>
                    <a:bodyPr/>
                    <a:lstStyle/>
                    <a:p>
                      <a:pPr algn="l" fontAlgn="b"/>
                      <a:r>
                        <a:rPr lang="en-US" sz="900" u="none" strike="noStrike">
                          <a:effectLst/>
                        </a:rPr>
                        <a:t>Patient #</a:t>
                      </a:r>
                      <a:endParaRPr lang="en-US" sz="900" b="1" i="0" u="none" strike="noStrike">
                        <a:effectLst/>
                        <a:latin typeface="Arial"/>
                      </a:endParaRPr>
                    </a:p>
                  </a:txBody>
                  <a:tcPr marL="6889" marR="6889" marT="6889" marB="0" anchor="b"/>
                </a:tc>
                <a:tc>
                  <a:txBody>
                    <a:bodyPr/>
                    <a:lstStyle/>
                    <a:p>
                      <a:pPr algn="l" fontAlgn="b"/>
                      <a:r>
                        <a:rPr lang="en-US" sz="900" u="none" strike="noStrike">
                          <a:effectLst/>
                        </a:rPr>
                        <a:t>cycle #</a:t>
                      </a:r>
                      <a:endParaRPr lang="en-US" sz="900" b="1" i="0" u="none" strike="noStrike">
                        <a:effectLst/>
                        <a:latin typeface="Arial"/>
                      </a:endParaRPr>
                    </a:p>
                  </a:txBody>
                  <a:tcPr marL="6889" marR="6889" marT="6889" marB="0" anchor="b"/>
                </a:tc>
                <a:tc>
                  <a:txBody>
                    <a:bodyPr/>
                    <a:lstStyle/>
                    <a:p>
                      <a:pPr algn="l" fontAlgn="b"/>
                      <a:r>
                        <a:rPr lang="en-US" sz="900" u="none" strike="noStrike">
                          <a:effectLst/>
                        </a:rPr>
                        <a:t>total ceramide levels</a:t>
                      </a:r>
                      <a:endParaRPr lang="en-US" sz="900" b="1" i="0" u="none" strike="noStrike">
                        <a:effectLst/>
                        <a:latin typeface="Arial"/>
                      </a:endParaRPr>
                    </a:p>
                  </a:txBody>
                  <a:tcPr marL="6889" marR="6889" marT="6889" marB="0" anchor="b"/>
                </a:tc>
                <a:tc>
                  <a:txBody>
                    <a:bodyPr/>
                    <a:lstStyle/>
                    <a:p>
                      <a:pPr algn="l" fontAlgn="b"/>
                      <a:r>
                        <a:rPr lang="en-US" sz="900" u="none" strike="noStrike">
                          <a:effectLst/>
                        </a:rPr>
                        <a:t>S1P levels</a:t>
                      </a:r>
                      <a:endParaRPr lang="en-US" sz="900" b="1" i="0" u="none" strike="noStrike">
                        <a:effectLst/>
                        <a:latin typeface="Arial"/>
                      </a:endParaRPr>
                    </a:p>
                  </a:txBody>
                  <a:tcPr marL="6889" marR="6889" marT="6889" marB="0" anchor="b"/>
                </a:tc>
                <a:tc>
                  <a:txBody>
                    <a:bodyPr/>
                    <a:lstStyle/>
                    <a:p>
                      <a:pPr algn="l" fontAlgn="b"/>
                      <a:r>
                        <a:rPr lang="en-US" sz="900" u="none" strike="noStrike">
                          <a:effectLst/>
                        </a:rPr>
                        <a:t>C18 ceramide</a:t>
                      </a:r>
                      <a:endParaRPr lang="en-US" sz="900" b="1" i="0" u="none" strike="noStrike">
                        <a:effectLst/>
                        <a:latin typeface="Arial"/>
                      </a:endParaRPr>
                    </a:p>
                  </a:txBody>
                  <a:tcPr marL="6889" marR="6889" marT="6889" marB="0" anchor="b"/>
                </a:tc>
                <a:tc>
                  <a:txBody>
                    <a:bodyPr/>
                    <a:lstStyle/>
                    <a:p>
                      <a:pPr algn="l" fontAlgn="b"/>
                      <a:r>
                        <a:rPr lang="en-US" sz="900" u="none" strike="noStrike">
                          <a:effectLst/>
                        </a:rPr>
                        <a:t>S1P/C18</a:t>
                      </a:r>
                      <a:endParaRPr lang="en-US" sz="900" b="1" i="0" u="none" strike="noStrike">
                        <a:effectLst/>
                        <a:latin typeface="Arial"/>
                      </a:endParaRPr>
                    </a:p>
                  </a:txBody>
                  <a:tcPr marL="6889" marR="6889" marT="6889" marB="0" anchor="b"/>
                </a:tc>
              </a:tr>
              <a:tr h="151554">
                <a:tc>
                  <a:txBody>
                    <a:bodyPr/>
                    <a:lstStyle/>
                    <a:p>
                      <a:pPr algn="r" fontAlgn="b"/>
                      <a:r>
                        <a:rPr lang="en-US" sz="900" u="none" strike="noStrike">
                          <a:effectLst/>
                        </a:rPr>
                        <a:t>1</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0</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743.6</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197.2</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9.8</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20.122449</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r" fontAlgn="b"/>
                      <a:r>
                        <a:rPr lang="en-US" sz="900" u="none" strike="noStrike">
                          <a:effectLst/>
                        </a:rPr>
                        <a:t>3</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625.6</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177.9</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9.9</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17.969697</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r>
              <a:tr h="151554">
                <a:tc>
                  <a:txBody>
                    <a:bodyPr/>
                    <a:lstStyle/>
                    <a:p>
                      <a:pPr algn="r" fontAlgn="b"/>
                      <a:r>
                        <a:rPr lang="en-US" sz="900" u="none" strike="noStrike">
                          <a:effectLst/>
                        </a:rPr>
                        <a:t>2</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0</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534.8</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148.4</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9</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16.4888889</a:t>
                      </a:r>
                      <a:endParaRPr lang="en-US" sz="900" b="0" i="0" u="none" strike="noStrike">
                        <a:effectLst/>
                        <a:latin typeface="Arial"/>
                      </a:endParaRPr>
                    </a:p>
                  </a:txBody>
                  <a:tcPr marL="6889" marR="6889" marT="6889" marB="0" anchor="b"/>
                </a:tc>
              </a:tr>
              <a:tr h="151554">
                <a:tc>
                  <a:txBody>
                    <a:bodyPr/>
                    <a:lstStyle/>
                    <a:p>
                      <a:pPr algn="l" fontAlgn="b"/>
                      <a:r>
                        <a:rPr lang="en-US" sz="900" u="none" strike="noStrike">
                          <a:effectLst/>
                        </a:rPr>
                        <a:t>CR</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3</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461.6</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182.8</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10.8</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16.9259259</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r" fontAlgn="b"/>
                      <a:r>
                        <a:rPr lang="en-US" sz="900" u="none" strike="noStrike">
                          <a:effectLst/>
                        </a:rPr>
                        <a:t>5</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527.3</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151.4</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11.5</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13.1652174</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r>
              <a:tr h="151554">
                <a:tc>
                  <a:txBody>
                    <a:bodyPr/>
                    <a:lstStyle/>
                    <a:p>
                      <a:pPr algn="r" fontAlgn="b"/>
                      <a:r>
                        <a:rPr lang="en-US" sz="900" u="none" strike="noStrike">
                          <a:effectLst/>
                        </a:rPr>
                        <a:t>3</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0</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760.5</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214.5</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12</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17.875</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r>
              <a:tr h="151554">
                <a:tc>
                  <a:txBody>
                    <a:bodyPr/>
                    <a:lstStyle/>
                    <a:p>
                      <a:pPr algn="r" fontAlgn="b"/>
                      <a:r>
                        <a:rPr lang="en-US" sz="900" u="none" strike="noStrike">
                          <a:effectLst/>
                        </a:rPr>
                        <a:t>4</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0</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359</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167.3</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4.3</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38.9069767</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r" fontAlgn="b"/>
                      <a:r>
                        <a:rPr lang="en-US" sz="900" u="none" strike="noStrike">
                          <a:effectLst/>
                        </a:rPr>
                        <a:t>3</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375.9</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125.3</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4.6</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27.2391304</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r" fontAlgn="b"/>
                      <a:r>
                        <a:rPr lang="en-US" sz="900" u="none" strike="noStrike">
                          <a:effectLst/>
                        </a:rPr>
                        <a:t>5</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475.6</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116.2</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4.4</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26.4090909</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r>
              <a:tr h="151554">
                <a:tc>
                  <a:txBody>
                    <a:bodyPr/>
                    <a:lstStyle/>
                    <a:p>
                      <a:pPr algn="r" fontAlgn="b"/>
                      <a:r>
                        <a:rPr lang="en-US" sz="900" u="none" strike="noStrike">
                          <a:effectLst/>
                        </a:rPr>
                        <a:t>5</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0</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394.1</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163.1</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5.7</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28.6140351</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r>
              <a:tr h="151554">
                <a:tc>
                  <a:txBody>
                    <a:bodyPr/>
                    <a:lstStyle/>
                    <a:p>
                      <a:pPr algn="r" fontAlgn="b"/>
                      <a:r>
                        <a:rPr lang="en-US" sz="900" u="none" strike="noStrike">
                          <a:effectLst/>
                        </a:rPr>
                        <a:t>6</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0</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848.7</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132.5</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10.8</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12.2685185</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r" fontAlgn="b"/>
                      <a:r>
                        <a:rPr lang="en-US" sz="900" u="none" strike="noStrike">
                          <a:effectLst/>
                        </a:rPr>
                        <a:t>3</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1083.6</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203.9</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13.5</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15.1037037</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r>
              <a:tr h="151554">
                <a:tc>
                  <a:txBody>
                    <a:bodyPr/>
                    <a:lstStyle/>
                    <a:p>
                      <a:pPr algn="r" fontAlgn="b"/>
                      <a:r>
                        <a:rPr lang="en-US" sz="900" u="none" strike="noStrike">
                          <a:effectLst/>
                        </a:rPr>
                        <a:t>7</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0</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684.6</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191.4</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8.1</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23.6296296</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r>
              <a:tr h="151554">
                <a:tc>
                  <a:txBody>
                    <a:bodyPr/>
                    <a:lstStyle/>
                    <a:p>
                      <a:pPr algn="r" fontAlgn="b"/>
                      <a:r>
                        <a:rPr lang="en-US" sz="900" u="none" strike="noStrike">
                          <a:effectLst/>
                        </a:rPr>
                        <a:t>8</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0</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822.7</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219.5</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8.9</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24.6629213</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r>
              <a:tr h="151554">
                <a:tc>
                  <a:txBody>
                    <a:bodyPr/>
                    <a:lstStyle/>
                    <a:p>
                      <a:pPr algn="r" fontAlgn="b"/>
                      <a:r>
                        <a:rPr lang="en-US" sz="900" u="none" strike="noStrike">
                          <a:effectLst/>
                        </a:rPr>
                        <a:t>9</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0</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486.3</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198</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5.7</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34.7368421</a:t>
                      </a:r>
                      <a:endParaRPr lang="en-US" sz="900" b="0" i="0" u="none" strike="noStrike">
                        <a:effectLst/>
                        <a:latin typeface="Arial"/>
                      </a:endParaRPr>
                    </a:p>
                  </a:txBody>
                  <a:tcPr marL="6889" marR="6889" marT="6889" marB="0" anchor="b"/>
                </a:tc>
              </a:tr>
              <a:tr h="151554">
                <a:tc>
                  <a:txBody>
                    <a:bodyPr/>
                    <a:lstStyle/>
                    <a:p>
                      <a:pPr algn="l" fontAlgn="b"/>
                      <a:r>
                        <a:rPr lang="en-US" sz="900" u="none" strike="noStrike">
                          <a:effectLst/>
                        </a:rPr>
                        <a:t>CR</a:t>
                      </a:r>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r" fontAlgn="b"/>
                      <a:r>
                        <a:rPr lang="en-US" sz="900" u="none" strike="noStrike">
                          <a:effectLst/>
                        </a:rPr>
                        <a:t>581.3</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186.8</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9.6</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19.4583333</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r" fontAlgn="b"/>
                      <a:r>
                        <a:rPr lang="en-US" sz="900" u="none" strike="noStrike">
                          <a:effectLst/>
                        </a:rPr>
                        <a:t>699.6</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42.3</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11.4</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3.71052632</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r" fontAlgn="b"/>
                      <a:r>
                        <a:rPr lang="en-US" sz="900" u="none" strike="noStrike">
                          <a:effectLst/>
                        </a:rPr>
                        <a:t>561.7</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130.4</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6.7</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19.4626866</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r" fontAlgn="b"/>
                      <a:r>
                        <a:rPr lang="en-US" sz="900" u="none" strike="noStrike">
                          <a:effectLst/>
                        </a:rPr>
                        <a:t>754</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320.6</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14.4</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22.2638889</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dirty="0">
                        <a:effectLst/>
                        <a:latin typeface="Arial"/>
                      </a:endParaRPr>
                    </a:p>
                  </a:txBody>
                  <a:tcPr marL="6889" marR="6889" marT="6889" marB="0" anchor="b"/>
                </a:tc>
              </a:tr>
            </a:tbl>
          </a:graphicData>
        </a:graphic>
      </p:graphicFrame>
    </p:spTree>
    <p:extLst>
      <p:ext uri="{BB962C8B-B14F-4D97-AF65-F5344CB8AC3E}">
        <p14:creationId xmlns:p14="http://schemas.microsoft.com/office/powerpoint/2010/main" val="23506851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Latex and </a:t>
            </a:r>
            <a:r>
              <a:rPr lang="en-US" dirty="0" err="1" smtClean="0"/>
              <a:t>Sweave</a:t>
            </a:r>
            <a:endParaRPr lang="en-US" dirty="0"/>
          </a:p>
        </p:txBody>
      </p:sp>
      <p:sp>
        <p:nvSpPr>
          <p:cNvPr id="3" name="Content Placeholder 2"/>
          <p:cNvSpPr>
            <a:spLocks noGrp="1"/>
          </p:cNvSpPr>
          <p:nvPr>
            <p:ph idx="1"/>
          </p:nvPr>
        </p:nvSpPr>
        <p:spPr/>
        <p:txBody>
          <a:bodyPr>
            <a:normAutofit fontScale="70000" lnSpcReduction="20000"/>
          </a:bodyPr>
          <a:lstStyle/>
          <a:p>
            <a:r>
              <a:rPr lang="en-US" b="1" dirty="0" err="1" smtClean="0"/>
              <a:t>LaTeX</a:t>
            </a:r>
            <a:r>
              <a:rPr lang="en-US" dirty="0" smtClean="0"/>
              <a:t> is a document markup language and document preparation system for the </a:t>
            </a:r>
            <a:r>
              <a:rPr lang="en-US" dirty="0" err="1" smtClean="0">
                <a:hlinkClick r:id="rId2" tooltip="TeX"/>
              </a:rPr>
              <a:t>TeX</a:t>
            </a:r>
            <a:r>
              <a:rPr lang="en-US" dirty="0" smtClean="0"/>
              <a:t> typesetting program. </a:t>
            </a:r>
          </a:p>
          <a:p>
            <a:r>
              <a:rPr lang="en-US" dirty="0" smtClean="0"/>
              <a:t>The term </a:t>
            </a:r>
            <a:r>
              <a:rPr lang="en-US" dirty="0" err="1" smtClean="0"/>
              <a:t>LaTeX</a:t>
            </a:r>
            <a:r>
              <a:rPr lang="en-US" dirty="0" smtClean="0"/>
              <a:t> refers only to the language in which documents are written, not to the editor used to write those documents. In order to create a document in </a:t>
            </a:r>
            <a:r>
              <a:rPr lang="en-US" dirty="0" err="1" smtClean="0"/>
              <a:t>LaTeX</a:t>
            </a:r>
            <a:r>
              <a:rPr lang="en-US" dirty="0" smtClean="0"/>
              <a:t>, a </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tex</a:t>
            </a:r>
            <a:r>
              <a:rPr lang="en-US" dirty="0" smtClean="0">
                <a:latin typeface="Courier New" pitchFamily="49" charset="0"/>
                <a:cs typeface="Courier New" pitchFamily="49" charset="0"/>
              </a:rPr>
              <a:t> </a:t>
            </a:r>
            <a:r>
              <a:rPr lang="en-US" dirty="0" smtClean="0"/>
              <a:t>file must be created using some form of text editor. (e.g. </a:t>
            </a:r>
            <a:r>
              <a:rPr lang="en-US" dirty="0" err="1" smtClean="0"/>
              <a:t>WinEdt</a:t>
            </a:r>
            <a:r>
              <a:rPr lang="en-US" dirty="0" smtClean="0"/>
              <a:t>)</a:t>
            </a:r>
          </a:p>
          <a:p>
            <a:r>
              <a:rPr lang="en-US" dirty="0" err="1" smtClean="0"/>
              <a:t>LaTeX</a:t>
            </a:r>
            <a:r>
              <a:rPr lang="en-US" dirty="0" smtClean="0"/>
              <a:t> is most widely used by mathematicians, scientists, engineers, philosophers, lawyers, linguists, economists, researchers, and other scholars in academia. </a:t>
            </a:r>
          </a:p>
          <a:p>
            <a:r>
              <a:rPr lang="en-US" dirty="0" err="1" smtClean="0"/>
              <a:t>LaTeX</a:t>
            </a:r>
            <a:r>
              <a:rPr lang="en-US" dirty="0" smtClean="0"/>
              <a:t> is used because of the high quality of typesetting achievable by </a:t>
            </a:r>
            <a:r>
              <a:rPr lang="en-US" dirty="0" err="1" smtClean="0">
                <a:hlinkClick r:id="rId2" tooltip="TeX"/>
              </a:rPr>
              <a:t>TeX</a:t>
            </a:r>
            <a:r>
              <a:rPr lang="en-US" dirty="0" err="1" smtClean="0"/>
              <a:t>.</a:t>
            </a:r>
            <a:r>
              <a:rPr lang="en-US" dirty="0" smtClean="0"/>
              <a:t> The typesetting system offers extensive facilities for automating most aspects of typesetting and desktop publishing, including numbering and cross-referencing, tables and figures, page layout and bibliographies.</a:t>
            </a:r>
          </a:p>
          <a:p>
            <a:endParaRPr lang="en-US" dirty="0"/>
          </a:p>
        </p:txBody>
      </p:sp>
    </p:spTree>
    <p:extLst>
      <p:ext uri="{BB962C8B-B14F-4D97-AF65-F5344CB8AC3E}">
        <p14:creationId xmlns:p14="http://schemas.microsoft.com/office/powerpoint/2010/main" val="25769464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Latex and </a:t>
            </a:r>
            <a:r>
              <a:rPr lang="en-US" dirty="0" err="1" smtClean="0"/>
              <a:t>Sweave</a:t>
            </a:r>
            <a:endParaRPr lang="en-US" dirty="0"/>
          </a:p>
        </p:txBody>
      </p:sp>
      <p:sp>
        <p:nvSpPr>
          <p:cNvPr id="3" name="Content Placeholder 2"/>
          <p:cNvSpPr>
            <a:spLocks noGrp="1"/>
          </p:cNvSpPr>
          <p:nvPr>
            <p:ph idx="1"/>
          </p:nvPr>
        </p:nvSpPr>
        <p:spPr/>
        <p:txBody>
          <a:bodyPr>
            <a:normAutofit fontScale="62500" lnSpcReduction="20000"/>
          </a:bodyPr>
          <a:lstStyle/>
          <a:p>
            <a:r>
              <a:rPr lang="en-US" b="1" dirty="0" err="1" smtClean="0"/>
              <a:t>Sweave</a:t>
            </a:r>
            <a:r>
              <a:rPr lang="en-US" dirty="0" smtClean="0"/>
              <a:t> is a function in R that enables integration of R code into </a:t>
            </a:r>
            <a:r>
              <a:rPr lang="en-US" dirty="0" err="1" smtClean="0">
                <a:hlinkClick r:id="rId2" tooltip="LaTeX"/>
              </a:rPr>
              <a:t>LaTeX</a:t>
            </a:r>
            <a:r>
              <a:rPr lang="en-US" dirty="0" smtClean="0"/>
              <a:t> documents. The purpose is "to create dynamic reports, which can be updated automatically if data or analysis change".</a:t>
            </a:r>
          </a:p>
          <a:p>
            <a:r>
              <a:rPr lang="en-US" dirty="0" smtClean="0"/>
              <a:t>The data analysis is performed at the moment of writing the report, or more exactly, at the moment of compiling the </a:t>
            </a:r>
            <a:r>
              <a:rPr lang="en-US" dirty="0" err="1" smtClean="0"/>
              <a:t>Sweave</a:t>
            </a:r>
            <a:r>
              <a:rPr lang="en-US" dirty="0" smtClean="0"/>
              <a:t> code with </a:t>
            </a:r>
            <a:r>
              <a:rPr lang="en-US" dirty="0" err="1" smtClean="0"/>
              <a:t>Sweave</a:t>
            </a:r>
            <a:r>
              <a:rPr lang="en-US" dirty="0" smtClean="0"/>
              <a:t> (i.e., essentially with R) and subsequently with </a:t>
            </a:r>
            <a:r>
              <a:rPr lang="en-US" dirty="0" err="1" smtClean="0"/>
              <a:t>LaTeX</a:t>
            </a:r>
            <a:r>
              <a:rPr lang="en-US" dirty="0" smtClean="0"/>
              <a:t>. This can facilitate the creation of up-to-date reports for the author.</a:t>
            </a:r>
          </a:p>
          <a:p>
            <a:r>
              <a:rPr lang="en-US" dirty="0" smtClean="0"/>
              <a:t>Because the </a:t>
            </a:r>
            <a:r>
              <a:rPr lang="en-US" dirty="0" err="1" smtClean="0"/>
              <a:t>Sweave</a:t>
            </a:r>
            <a:r>
              <a:rPr lang="en-US" dirty="0" smtClean="0"/>
              <a:t> files together with any external R files that might be sourced from them and </a:t>
            </a:r>
            <a:r>
              <a:rPr lang="en-US" b="1" dirty="0" smtClean="0"/>
              <a:t>the data files contain all the information necessary to trace back all steps of the data analyses</a:t>
            </a:r>
            <a:r>
              <a:rPr lang="en-US" dirty="0" smtClean="0"/>
              <a:t>, </a:t>
            </a:r>
          </a:p>
          <a:p>
            <a:r>
              <a:rPr lang="en-US" dirty="0" err="1" smtClean="0"/>
              <a:t>Sweave</a:t>
            </a:r>
            <a:r>
              <a:rPr lang="en-US" dirty="0" smtClean="0"/>
              <a:t> also has the potential to make research more transparent and reproducible to others. However, this is only the case to the extent that the author makes the data and the R and </a:t>
            </a:r>
            <a:r>
              <a:rPr lang="en-US" dirty="0" err="1" smtClean="0"/>
              <a:t>Sweave</a:t>
            </a:r>
            <a:r>
              <a:rPr lang="en-US" dirty="0" smtClean="0"/>
              <a:t> code available. </a:t>
            </a:r>
            <a:endParaRPr lang="en-US" dirty="0" smtClean="0"/>
          </a:p>
          <a:p>
            <a:r>
              <a:rPr lang="en-US" b="1" dirty="0" smtClean="0"/>
              <a:t>New this year:  reproducible research lecture (by Dr. Hill) will be modified.  </a:t>
            </a:r>
            <a:r>
              <a:rPr lang="en-US" b="1" dirty="0" err="1" smtClean="0"/>
              <a:t>Sweave</a:t>
            </a:r>
            <a:r>
              <a:rPr lang="en-US" b="1" dirty="0" smtClean="0"/>
              <a:t> may or may not be covered.</a:t>
            </a:r>
            <a:endParaRPr lang="en-US" b="1" dirty="0" smtClean="0"/>
          </a:p>
          <a:p>
            <a:endParaRPr lang="en-US" dirty="0"/>
          </a:p>
        </p:txBody>
      </p:sp>
    </p:spTree>
    <p:extLst>
      <p:ext uri="{BB962C8B-B14F-4D97-AF65-F5344CB8AC3E}">
        <p14:creationId xmlns:p14="http://schemas.microsoft.com/office/powerpoint/2010/main" val="24003052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size and power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We don’t </a:t>
            </a:r>
            <a:r>
              <a:rPr lang="en-US" i="1" dirty="0" smtClean="0"/>
              <a:t>really</a:t>
            </a:r>
            <a:r>
              <a:rPr lang="en-US" dirty="0" smtClean="0"/>
              <a:t> use textbook formulas anymore to do simple power calculations </a:t>
            </a:r>
            <a:r>
              <a:rPr lang="en-US" sz="2600" dirty="0" smtClean="0"/>
              <a:t>(just like we don’t </a:t>
            </a:r>
            <a:r>
              <a:rPr lang="en-US" sz="2600" i="1" dirty="0" smtClean="0"/>
              <a:t>really</a:t>
            </a:r>
            <a:r>
              <a:rPr lang="en-US" sz="2600" dirty="0" smtClean="0"/>
              <a:t> invert matrices by hand when we analyze data).</a:t>
            </a:r>
          </a:p>
          <a:p>
            <a:r>
              <a:rPr lang="en-US" dirty="0" smtClean="0"/>
              <a:t>There are a number of packages that quickly and easily perform simple power calculations</a:t>
            </a:r>
          </a:p>
          <a:p>
            <a:r>
              <a:rPr lang="en-US" dirty="0" smtClean="0"/>
              <a:t>R, SAS and </a:t>
            </a:r>
            <a:r>
              <a:rPr lang="en-US" dirty="0" err="1" smtClean="0"/>
              <a:t>Stata</a:t>
            </a:r>
            <a:r>
              <a:rPr lang="en-US" dirty="0" smtClean="0"/>
              <a:t> can do some.</a:t>
            </a:r>
          </a:p>
          <a:p>
            <a:r>
              <a:rPr lang="en-US" dirty="0" smtClean="0"/>
              <a:t>But, packages like </a:t>
            </a:r>
            <a:r>
              <a:rPr lang="en-US" dirty="0" err="1" smtClean="0"/>
              <a:t>Nquery</a:t>
            </a:r>
            <a:r>
              <a:rPr lang="en-US" dirty="0" smtClean="0"/>
              <a:t>, EAST and PASS do a lot more.</a:t>
            </a:r>
          </a:p>
          <a:p>
            <a:r>
              <a:rPr lang="en-US" dirty="0" smtClean="0"/>
              <a:t>In some non-standard settings, simulations are required to determine power.</a:t>
            </a:r>
            <a:endParaRPr lang="en-US" dirty="0"/>
          </a:p>
        </p:txBody>
      </p:sp>
    </p:spTree>
    <p:extLst>
      <p:ext uri="{BB962C8B-B14F-4D97-AF65-F5344CB8AC3E}">
        <p14:creationId xmlns:p14="http://schemas.microsoft.com/office/powerpoint/2010/main" val="28158550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Website development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It is important in this day and age to </a:t>
            </a:r>
            <a:r>
              <a:rPr lang="en-US" dirty="0" smtClean="0"/>
              <a:t>“market</a:t>
            </a:r>
            <a:r>
              <a:rPr lang="en-US" dirty="0" smtClean="0"/>
              <a:t>”</a:t>
            </a:r>
            <a:r>
              <a:rPr lang="en-US" dirty="0" smtClean="0"/>
              <a:t> </a:t>
            </a:r>
            <a:r>
              <a:rPr lang="en-US" dirty="0" smtClean="0"/>
              <a:t>yourself</a:t>
            </a:r>
            <a:r>
              <a:rPr lang="en-US" dirty="0" smtClean="0"/>
              <a:t>.</a:t>
            </a:r>
          </a:p>
          <a:p>
            <a:pPr lvl="1"/>
            <a:r>
              <a:rPr lang="en-US" dirty="0" smtClean="0"/>
              <a:t>allows you to show your best attributes</a:t>
            </a:r>
          </a:p>
          <a:p>
            <a:pPr lvl="1"/>
            <a:r>
              <a:rPr lang="en-US" dirty="0" smtClean="0"/>
              <a:t>makes you multidimensional (e.g., hobbies, background, etc.)</a:t>
            </a:r>
            <a:endParaRPr lang="en-US" dirty="0" smtClean="0"/>
          </a:p>
          <a:p>
            <a:r>
              <a:rPr lang="en-US" dirty="0" smtClean="0"/>
              <a:t>It will be important for gaining recognition and opportunities in your field and for making your own work available.</a:t>
            </a:r>
          </a:p>
          <a:p>
            <a:r>
              <a:rPr lang="en-US" dirty="0" smtClean="0"/>
              <a:t>It </a:t>
            </a:r>
            <a:r>
              <a:rPr lang="en-US" dirty="0" smtClean="0"/>
              <a:t>isn’t </a:t>
            </a:r>
            <a:r>
              <a:rPr lang="en-US" dirty="0" smtClean="0"/>
              <a:t>hard, but you do need to learn some skills to set up and maintain your own site.</a:t>
            </a:r>
            <a:endParaRPr lang="en-US" dirty="0"/>
          </a:p>
        </p:txBody>
      </p:sp>
    </p:spTree>
    <p:extLst>
      <p:ext uri="{BB962C8B-B14F-4D97-AF65-F5344CB8AC3E}">
        <p14:creationId xmlns:p14="http://schemas.microsoft.com/office/powerpoint/2010/main" val="25782809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Before getting started…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Types of files involved in statistical computing</a:t>
            </a:r>
          </a:p>
          <a:p>
            <a:pPr lvl="1"/>
            <a:r>
              <a:rPr lang="en-US" dirty="0" smtClean="0"/>
              <a:t>Data files</a:t>
            </a:r>
          </a:p>
          <a:p>
            <a:pPr lvl="1"/>
            <a:r>
              <a:rPr lang="en-US" dirty="0" smtClean="0"/>
              <a:t>Results files</a:t>
            </a:r>
          </a:p>
          <a:p>
            <a:pPr lvl="1"/>
            <a:r>
              <a:rPr lang="en-US" dirty="0" smtClean="0"/>
              <a:t>Command/batch files</a:t>
            </a:r>
          </a:p>
          <a:p>
            <a:pPr lvl="1"/>
            <a:r>
              <a:rPr lang="en-US" dirty="0" smtClean="0"/>
              <a:t>Function files</a:t>
            </a:r>
          </a:p>
          <a:p>
            <a:pPr lvl="1"/>
            <a:r>
              <a:rPr lang="en-US" dirty="0" smtClean="0"/>
              <a:t>Graphics files</a:t>
            </a:r>
          </a:p>
          <a:p>
            <a:pPr lvl="1"/>
            <a:r>
              <a:rPr lang="en-US" dirty="0" smtClean="0"/>
              <a:t>+ more(?)</a:t>
            </a:r>
          </a:p>
          <a:p>
            <a:r>
              <a:rPr lang="en-US" dirty="0" smtClean="0"/>
              <a:t>TIPS:  </a:t>
            </a:r>
          </a:p>
          <a:p>
            <a:pPr lvl="1"/>
            <a:r>
              <a:rPr lang="en-US" dirty="0" smtClean="0"/>
              <a:t>develop a common nomenclature for naming files and folders</a:t>
            </a:r>
          </a:p>
          <a:p>
            <a:pPr lvl="1"/>
            <a:r>
              <a:rPr lang="en-US" dirty="0" smtClean="0"/>
              <a:t>Organize projects within folders</a:t>
            </a:r>
          </a:p>
        </p:txBody>
      </p:sp>
    </p:spTree>
    <p:extLst>
      <p:ext uri="{BB962C8B-B14F-4D97-AF65-F5344CB8AC3E}">
        <p14:creationId xmlns:p14="http://schemas.microsoft.com/office/powerpoint/2010/main" val="81148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idx="1"/>
          </p:nvPr>
        </p:nvSpPr>
        <p:spPr/>
        <p:txBody>
          <a:bodyPr>
            <a:normAutofit fontScale="62500" lnSpcReduction="20000"/>
          </a:bodyPr>
          <a:lstStyle/>
          <a:p>
            <a:endParaRPr lang="en-US" dirty="0"/>
          </a:p>
          <a:p>
            <a:r>
              <a:rPr lang="en-US" b="1" u="sng" dirty="0"/>
              <a:t>Grading</a:t>
            </a:r>
            <a:r>
              <a:rPr lang="en-US" dirty="0"/>
              <a:t>:  Instructors will give short exercises to be completed and turned into the primary instructor by the Wednesday of the week following when it was assigned (e.g., assignments given on </a:t>
            </a:r>
            <a:r>
              <a:rPr lang="en-US" dirty="0" smtClean="0"/>
              <a:t>Mon Feb </a:t>
            </a:r>
            <a:r>
              <a:rPr lang="en-US" dirty="0"/>
              <a:t>3</a:t>
            </a:r>
            <a:r>
              <a:rPr lang="en-US" dirty="0" smtClean="0"/>
              <a:t> </a:t>
            </a:r>
            <a:r>
              <a:rPr lang="en-US" dirty="0"/>
              <a:t>and </a:t>
            </a:r>
            <a:r>
              <a:rPr lang="en-US" dirty="0" smtClean="0"/>
              <a:t>Wed </a:t>
            </a:r>
            <a:r>
              <a:rPr lang="en-US" dirty="0" smtClean="0"/>
              <a:t>Feb </a:t>
            </a:r>
            <a:r>
              <a:rPr lang="en-US" dirty="0" smtClean="0"/>
              <a:t>5 </a:t>
            </a:r>
            <a:r>
              <a:rPr lang="en-US" dirty="0" smtClean="0"/>
              <a:t>are </a:t>
            </a:r>
            <a:r>
              <a:rPr lang="en-US" dirty="0"/>
              <a:t>both due on </a:t>
            </a:r>
            <a:r>
              <a:rPr lang="en-US" dirty="0" smtClean="0"/>
              <a:t>Wed</a:t>
            </a:r>
            <a:r>
              <a:rPr lang="en-US" dirty="0" smtClean="0"/>
              <a:t> </a:t>
            </a:r>
            <a:r>
              <a:rPr lang="en-US" dirty="0" smtClean="0"/>
              <a:t>Feb </a:t>
            </a:r>
            <a:r>
              <a:rPr lang="en-US" dirty="0" smtClean="0"/>
              <a:t>12).</a:t>
            </a:r>
            <a:r>
              <a:rPr lang="en-US" dirty="0"/>
              <a:t>  Each assignment will count equally towards </a:t>
            </a:r>
            <a:r>
              <a:rPr lang="en-US" b="1" dirty="0" smtClean="0"/>
              <a:t>75% </a:t>
            </a:r>
            <a:r>
              <a:rPr lang="en-US" b="1" dirty="0"/>
              <a:t>of the course grade</a:t>
            </a:r>
            <a:r>
              <a:rPr lang="en-US" dirty="0"/>
              <a:t>.  There will be a </a:t>
            </a:r>
            <a:r>
              <a:rPr lang="en-US" b="1" dirty="0"/>
              <a:t>final project</a:t>
            </a:r>
            <a:r>
              <a:rPr lang="en-US" dirty="0"/>
              <a:t> which will account for the remaining </a:t>
            </a:r>
            <a:r>
              <a:rPr lang="en-US" b="1" dirty="0"/>
              <a:t>20% of the course grade</a:t>
            </a:r>
            <a:r>
              <a:rPr lang="en-US" dirty="0" smtClean="0"/>
              <a:t>.  The remaining 5% of the course grade will reflect class participation.</a:t>
            </a:r>
            <a:endParaRPr lang="en-US" dirty="0" smtClean="0">
              <a:effectLst/>
            </a:endParaRPr>
          </a:p>
          <a:p>
            <a:pPr marL="0" indent="0">
              <a:buNone/>
            </a:pPr>
            <a:endParaRPr lang="en-US" dirty="0" smtClean="0">
              <a:effectLst/>
            </a:endParaRPr>
          </a:p>
          <a:p>
            <a:r>
              <a:rPr lang="en-US" b="1" u="sng" dirty="0" err="1"/>
              <a:t>Homeworks</a:t>
            </a:r>
            <a:r>
              <a:rPr lang="en-US" b="1" u="sng" dirty="0"/>
              <a:t> Policy: </a:t>
            </a:r>
            <a:r>
              <a:rPr lang="en-US" dirty="0"/>
              <a:t>  </a:t>
            </a:r>
            <a:r>
              <a:rPr lang="en-US" dirty="0" err="1"/>
              <a:t>Homeworks</a:t>
            </a:r>
            <a:r>
              <a:rPr lang="en-US" dirty="0"/>
              <a:t> are due by 5pm on the due date.  All </a:t>
            </a:r>
            <a:r>
              <a:rPr lang="en-US" dirty="0" err="1"/>
              <a:t>homeworks</a:t>
            </a:r>
            <a:r>
              <a:rPr lang="en-US" dirty="0"/>
              <a:t> should be emailed to the primary instructor (</a:t>
            </a:r>
            <a:r>
              <a:rPr lang="en-US" dirty="0">
                <a:hlinkClick r:id="rId2"/>
              </a:rPr>
              <a:t>garrettm@musc.edu</a:t>
            </a:r>
            <a:r>
              <a:rPr lang="en-US" dirty="0"/>
              <a:t>) or turned in at lecture time.  Asking for extensions on </a:t>
            </a:r>
            <a:r>
              <a:rPr lang="en-US" dirty="0" err="1"/>
              <a:t>homeworks</a:t>
            </a:r>
            <a:r>
              <a:rPr lang="en-US" dirty="0"/>
              <a:t> is </a:t>
            </a:r>
            <a:r>
              <a:rPr lang="en-US" dirty="0" smtClean="0"/>
              <a:t>discouraged</a:t>
            </a:r>
            <a:r>
              <a:rPr lang="en-US" dirty="0"/>
              <a:t>.  However, it is expected that, on occasion, extenuating circumstances may arise.  Therefore, the policy is that each student may request an extension on homework twice and the extension is to be no more than 2 days.   After using two extensions, no more extensions will be granted except with a medical note.   </a:t>
            </a:r>
            <a:endParaRPr lang="en-US" dirty="0" smtClean="0">
              <a:effectLst/>
            </a:endParaRPr>
          </a:p>
          <a:p>
            <a:pPr marL="0" indent="0">
              <a:buNone/>
            </a:pPr>
            <a:endParaRPr lang="en-US" dirty="0" smtClean="0">
              <a:effectLst/>
            </a:endParaRPr>
          </a:p>
          <a:p>
            <a:endParaRPr lang="en-US" dirty="0"/>
          </a:p>
        </p:txBody>
      </p:sp>
    </p:spTree>
    <p:extLst>
      <p:ext uri="{BB962C8B-B14F-4D97-AF65-F5344CB8AC3E}">
        <p14:creationId xmlns:p14="http://schemas.microsoft.com/office/powerpoint/2010/main" val="39936449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 is key!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DO NOT overwrite old files (especially data files)</a:t>
            </a:r>
          </a:p>
          <a:p>
            <a:r>
              <a:rPr lang="en-US" dirty="0" smtClean="0"/>
              <a:t>Save with a new name</a:t>
            </a:r>
          </a:p>
          <a:p>
            <a:pPr lvl="1"/>
            <a:r>
              <a:rPr lang="en-US" dirty="0" smtClean="0"/>
              <a:t>Mousedata.xls (file sent from colleague)</a:t>
            </a:r>
          </a:p>
          <a:p>
            <a:pPr lvl="1"/>
            <a:r>
              <a:rPr lang="en-US" dirty="0" smtClean="0"/>
              <a:t>Mousedata.clean.xls (your clean version of the data)</a:t>
            </a:r>
          </a:p>
          <a:p>
            <a:r>
              <a:rPr lang="en-US" dirty="0" smtClean="0"/>
              <a:t>Use a consistent approach, but think ahead</a:t>
            </a:r>
          </a:p>
          <a:p>
            <a:pPr lvl="1"/>
            <a:r>
              <a:rPr lang="en-US" dirty="0" smtClean="0"/>
              <a:t>Naming files *.new.* is not a good idea.  You may have a new ‘new’ next week</a:t>
            </a:r>
          </a:p>
          <a:p>
            <a:pPr lvl="1"/>
            <a:r>
              <a:rPr lang="en-US" dirty="0" err="1" smtClean="0"/>
              <a:t>Numerics</a:t>
            </a:r>
            <a:r>
              <a:rPr lang="en-US" dirty="0" smtClean="0"/>
              <a:t> are good, but if you think you may need more than 9 versions, consider how data2 and data10 would be alphabetized.</a:t>
            </a:r>
          </a:p>
        </p:txBody>
      </p:sp>
    </p:spTree>
    <p:extLst>
      <p:ext uri="{BB962C8B-B14F-4D97-AF65-F5344CB8AC3E}">
        <p14:creationId xmlns:p14="http://schemas.microsoft.com/office/powerpoint/2010/main" val="11966271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For each Principal Investigator I work with, I have a folder</a:t>
            </a:r>
          </a:p>
          <a:p>
            <a:r>
              <a:rPr lang="en-US" dirty="0" smtClean="0"/>
              <a:t>Within the PI folder, for each project, I have a folder</a:t>
            </a:r>
          </a:p>
          <a:p>
            <a:r>
              <a:rPr lang="en-US" dirty="0" smtClean="0"/>
              <a:t>For each time I get a new dataset (or work on a new grant) for that project, I have a folder named with month and year</a:t>
            </a:r>
          </a:p>
          <a:p>
            <a:r>
              <a:rPr lang="en-US" dirty="0" smtClean="0"/>
              <a:t>Example:</a:t>
            </a:r>
          </a:p>
          <a:p>
            <a:pPr marL="0" indent="0">
              <a:buNone/>
            </a:pPr>
            <a:r>
              <a:rPr lang="en-US" sz="2400" dirty="0" smtClean="0"/>
              <a:t>	I:\\MUSC Oncology\\Kraft, Andrew\\</a:t>
            </a:r>
            <a:r>
              <a:rPr lang="en-US" sz="2400" dirty="0" err="1" smtClean="0"/>
              <a:t>VelcadeTrial</a:t>
            </a:r>
            <a:r>
              <a:rPr lang="en-US" sz="2400" dirty="0" smtClean="0"/>
              <a:t>\\May2008</a:t>
            </a:r>
          </a:p>
          <a:p>
            <a:pPr marL="0" indent="0">
              <a:buNone/>
            </a:pPr>
            <a:r>
              <a:rPr lang="en-US" sz="2400" dirty="0"/>
              <a:t>	</a:t>
            </a:r>
            <a:r>
              <a:rPr lang="en-US" sz="2400" dirty="0" smtClean="0"/>
              <a:t>I:\\MUSC Oncology\\Kraft, Andrew\\R01 June 2007</a:t>
            </a:r>
          </a:p>
          <a:p>
            <a:endParaRPr lang="en-US" dirty="0"/>
          </a:p>
        </p:txBody>
      </p:sp>
    </p:spTree>
    <p:extLst>
      <p:ext uri="{BB962C8B-B14F-4D97-AF65-F5344CB8AC3E}">
        <p14:creationId xmlns:p14="http://schemas.microsoft.com/office/powerpoint/2010/main" val="16594040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Within each folder of data analysis or grant development calculations, I use the same naming conventions for files:</a:t>
            </a:r>
          </a:p>
          <a:p>
            <a:pPr lvl="1"/>
            <a:r>
              <a:rPr lang="en-US" dirty="0" err="1" smtClean="0">
                <a:latin typeface="Courier New" pitchFamily="49" charset="0"/>
                <a:cs typeface="Courier New" pitchFamily="49" charset="0"/>
              </a:rPr>
              <a:t>Rbatch.R</a:t>
            </a:r>
            <a:r>
              <a:rPr lang="en-US" dirty="0" smtClean="0"/>
              <a:t>:  a set of R commands that implement all of the computation or analyses</a:t>
            </a:r>
          </a:p>
          <a:p>
            <a:pPr lvl="1"/>
            <a:r>
              <a:rPr lang="en-US" dirty="0" err="1" smtClean="0">
                <a:latin typeface="Courier New" pitchFamily="49" charset="0"/>
                <a:cs typeface="Courier New" pitchFamily="49" charset="0"/>
              </a:rPr>
              <a:t>Rfunctions.R</a:t>
            </a:r>
            <a:r>
              <a:rPr lang="en-US" dirty="0" smtClean="0"/>
              <a:t>:  a set of R functions that are used by the batch file</a:t>
            </a:r>
          </a:p>
          <a:p>
            <a:pPr lvl="1"/>
            <a:r>
              <a:rPr lang="en-US" dirty="0" smtClean="0"/>
              <a:t>I always save the original data file from the investigator before making any changes</a:t>
            </a:r>
          </a:p>
          <a:p>
            <a:pPr lvl="1"/>
            <a:r>
              <a:rPr lang="en-US" dirty="0" smtClean="0"/>
              <a:t>I add ‘</a:t>
            </a:r>
            <a:r>
              <a:rPr lang="en-US" dirty="0" smtClean="0">
                <a:latin typeface="Courier New" pitchFamily="49" charset="0"/>
                <a:cs typeface="Courier New" pitchFamily="49" charset="0"/>
              </a:rPr>
              <a:t>clean</a:t>
            </a:r>
            <a:r>
              <a:rPr lang="en-US" dirty="0" smtClean="0"/>
              <a:t>’ to the </a:t>
            </a:r>
            <a:r>
              <a:rPr lang="en-US" dirty="0" err="1" smtClean="0"/>
              <a:t>datafile</a:t>
            </a:r>
            <a:r>
              <a:rPr lang="en-US" dirty="0" smtClean="0"/>
              <a:t> name and save it as a .</a:t>
            </a:r>
            <a:r>
              <a:rPr lang="en-US" dirty="0" err="1" smtClean="0">
                <a:latin typeface="Courier New" pitchFamily="49" charset="0"/>
                <a:cs typeface="Courier New" pitchFamily="49" charset="0"/>
              </a:rPr>
              <a:t>csv</a:t>
            </a:r>
            <a:r>
              <a:rPr lang="en-US" dirty="0" smtClean="0">
                <a:latin typeface="Courier New" pitchFamily="49" charset="0"/>
                <a:cs typeface="Courier New" pitchFamily="49" charset="0"/>
              </a:rPr>
              <a:t> </a:t>
            </a:r>
            <a:r>
              <a:rPr lang="en-US" dirty="0" smtClean="0"/>
              <a:t>before use (e.g. </a:t>
            </a:r>
            <a:r>
              <a:rPr lang="en-US" dirty="0" smtClean="0">
                <a:latin typeface="Courier New" pitchFamily="49" charset="0"/>
                <a:cs typeface="Courier New" pitchFamily="49" charset="0"/>
              </a:rPr>
              <a:t>mousedata.clean.csv</a:t>
            </a:r>
            <a:r>
              <a:rPr lang="en-US" dirty="0" smtClean="0"/>
              <a:t>)</a:t>
            </a:r>
          </a:p>
          <a:p>
            <a:pPr lvl="1"/>
            <a:r>
              <a:rPr lang="en-US" dirty="0" smtClean="0"/>
              <a:t>My </a:t>
            </a:r>
            <a:r>
              <a:rPr lang="en-US" dirty="0" err="1" smtClean="0">
                <a:latin typeface="Courier New" pitchFamily="49" charset="0"/>
                <a:cs typeface="Courier New" pitchFamily="49" charset="0"/>
              </a:rPr>
              <a:t>Rbatch.R</a:t>
            </a:r>
            <a:r>
              <a:rPr lang="en-US" dirty="0" smtClean="0"/>
              <a:t> files always include a line sourcing in the data, including the folder where the data resides</a:t>
            </a:r>
            <a:r>
              <a:rPr lang="en-US" dirty="0" smtClean="0"/>
              <a:t>.</a:t>
            </a:r>
          </a:p>
        </p:txBody>
      </p:sp>
    </p:spTree>
    <p:extLst>
      <p:ext uri="{BB962C8B-B14F-4D97-AF65-F5344CB8AC3E}">
        <p14:creationId xmlns:p14="http://schemas.microsoft.com/office/powerpoint/2010/main" val="1519956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Friends in Statistical Computing</a:t>
            </a:r>
            <a:endParaRPr lang="en-US" dirty="0"/>
          </a:p>
        </p:txBody>
      </p:sp>
      <p:sp>
        <p:nvSpPr>
          <p:cNvPr id="3" name="Content Placeholder 2"/>
          <p:cNvSpPr>
            <a:spLocks noGrp="1"/>
          </p:cNvSpPr>
          <p:nvPr>
            <p:ph idx="1"/>
          </p:nvPr>
        </p:nvSpPr>
        <p:spPr>
          <a:xfrm>
            <a:off x="381000" y="1600200"/>
            <a:ext cx="8382000" cy="4876800"/>
          </a:xfrm>
        </p:spPr>
        <p:txBody>
          <a:bodyPr>
            <a:normAutofit/>
          </a:bodyPr>
          <a:lstStyle/>
          <a:p>
            <a:pPr marL="514350" indent="-514350">
              <a:buFont typeface="+mj-lt"/>
              <a:buAutoNum type="arabicPeriod"/>
            </a:pPr>
            <a:r>
              <a:rPr lang="en-US" dirty="0" smtClean="0"/>
              <a:t>Google is your friend</a:t>
            </a:r>
          </a:p>
          <a:p>
            <a:pPr marL="514350" indent="-514350">
              <a:buFont typeface="+mj-lt"/>
              <a:buAutoNum type="arabicPeriod"/>
            </a:pPr>
            <a:r>
              <a:rPr lang="en-US" dirty="0" smtClean="0"/>
              <a:t>‘</a:t>
            </a:r>
            <a:r>
              <a:rPr lang="en-US" dirty="0" smtClean="0">
                <a:latin typeface="Courier New" panose="02070309020205020404" pitchFamily="49" charset="0"/>
                <a:cs typeface="Courier New" panose="02070309020205020404" pitchFamily="49" charset="0"/>
              </a:rPr>
              <a:t>Help</a:t>
            </a:r>
            <a:r>
              <a:rPr lang="en-US" dirty="0" smtClean="0"/>
              <a:t>’ functions and ‘</a:t>
            </a:r>
            <a:r>
              <a:rPr lang="en-US" dirty="0" smtClean="0">
                <a:latin typeface="Courier New" panose="02070309020205020404" pitchFamily="49" charset="0"/>
                <a:cs typeface="Courier New" panose="02070309020205020404" pitchFamily="49" charset="0"/>
              </a:rPr>
              <a:t>see also</a:t>
            </a:r>
            <a:r>
              <a:rPr lang="en-US" dirty="0" smtClean="0"/>
              <a:t>’ links are your friends</a:t>
            </a:r>
          </a:p>
          <a:p>
            <a:pPr marL="514350" indent="-514350">
              <a:buFont typeface="+mj-lt"/>
              <a:buAutoNum type="arabicPeriod"/>
            </a:pPr>
            <a:r>
              <a:rPr lang="en-US" dirty="0" smtClean="0"/>
              <a:t>‘</a:t>
            </a:r>
            <a:r>
              <a:rPr lang="en-US" dirty="0" smtClean="0">
                <a:latin typeface="Courier New" panose="02070309020205020404" pitchFamily="49" charset="0"/>
                <a:cs typeface="Courier New" panose="02070309020205020404" pitchFamily="49" charset="0"/>
              </a:rPr>
              <a:t>examples</a:t>
            </a:r>
            <a:r>
              <a:rPr lang="en-US" dirty="0" smtClean="0"/>
              <a:t>’ are your friends</a:t>
            </a:r>
          </a:p>
          <a:p>
            <a:pPr marL="514350" indent="-514350">
              <a:buFont typeface="+mj-lt"/>
              <a:buAutoNum type="arabicPeriod"/>
            </a:pPr>
            <a:r>
              <a:rPr lang="en-US" dirty="0" smtClean="0"/>
              <a:t>Your fellow students are your friends</a:t>
            </a:r>
          </a:p>
          <a:p>
            <a:endParaRPr lang="en-US" dirty="0" smtClean="0"/>
          </a:p>
          <a:p>
            <a:pPr marL="0" indent="0">
              <a:buNone/>
            </a:pPr>
            <a:r>
              <a:rPr lang="en-US" dirty="0" smtClean="0"/>
              <a:t>Friends help friends figure out statistical computing!</a:t>
            </a:r>
            <a:endParaRPr lang="en-US" dirty="0"/>
          </a:p>
        </p:txBody>
      </p:sp>
    </p:spTree>
    <p:extLst>
      <p:ext uri="{BB962C8B-B14F-4D97-AF65-F5344CB8AC3E}">
        <p14:creationId xmlns:p14="http://schemas.microsoft.com/office/powerpoint/2010/main" val="14621968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Using your </a:t>
            </a:r>
            <a:r>
              <a:rPr lang="en-US" dirty="0" smtClean="0"/>
              <a:t>noggin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Example 1:</a:t>
            </a:r>
          </a:p>
          <a:p>
            <a:pPr lvl="1"/>
            <a:r>
              <a:rPr lang="en-US" dirty="0" smtClean="0"/>
              <a:t>SPSS is not included in this curriculum.  </a:t>
            </a:r>
          </a:p>
          <a:p>
            <a:pPr lvl="1"/>
            <a:r>
              <a:rPr lang="en-US" dirty="0" smtClean="0"/>
              <a:t>Can you ever use it?  YES!</a:t>
            </a:r>
          </a:p>
          <a:p>
            <a:pPr lvl="1"/>
            <a:r>
              <a:rPr lang="en-US" dirty="0" smtClean="0"/>
              <a:t>Will you be able to learn it better and faster after having taken this course?  YES!</a:t>
            </a:r>
          </a:p>
          <a:p>
            <a:r>
              <a:rPr lang="en-US" dirty="0" smtClean="0"/>
              <a:t>Example 2:</a:t>
            </a:r>
          </a:p>
          <a:p>
            <a:pPr lvl="1"/>
            <a:r>
              <a:rPr lang="en-US" dirty="0" smtClean="0"/>
              <a:t>We will probably not cover the R package </a:t>
            </a:r>
            <a:r>
              <a:rPr lang="en-US" dirty="0" err="1" smtClean="0">
                <a:latin typeface="Courier New" pitchFamily="49" charset="0"/>
                <a:cs typeface="Courier New" pitchFamily="49" charset="0"/>
              </a:rPr>
              <a:t>nnc</a:t>
            </a:r>
            <a:r>
              <a:rPr lang="en-US" dirty="0" smtClean="0"/>
              <a:t> (</a:t>
            </a:r>
            <a:r>
              <a:rPr lang="en-US" dirty="0" err="1" smtClean="0"/>
              <a:t>Neareset</a:t>
            </a:r>
            <a:r>
              <a:rPr lang="en-US" dirty="0" smtClean="0"/>
              <a:t> Neighbor </a:t>
            </a:r>
            <a:r>
              <a:rPr lang="en-US" dirty="0" err="1" smtClean="0"/>
              <a:t>Autocovariates</a:t>
            </a:r>
            <a:r>
              <a:rPr lang="en-US" dirty="0" smtClean="0"/>
              <a:t>)</a:t>
            </a:r>
          </a:p>
          <a:p>
            <a:pPr lvl="1"/>
            <a:r>
              <a:rPr lang="en-US" dirty="0" smtClean="0"/>
              <a:t>Does that mean you need to find someone to teach it to you?  NO!</a:t>
            </a:r>
          </a:p>
          <a:p>
            <a:pPr lvl="1"/>
            <a:r>
              <a:rPr lang="en-US" dirty="0" smtClean="0"/>
              <a:t>Will you be able to teach it to yourself?  YES!</a:t>
            </a:r>
          </a:p>
          <a:p>
            <a:r>
              <a:rPr lang="en-US" dirty="0" smtClean="0"/>
              <a:t>Example 3:</a:t>
            </a:r>
          </a:p>
          <a:p>
            <a:pPr lvl="1"/>
            <a:r>
              <a:rPr lang="en-US" dirty="0" smtClean="0"/>
              <a:t>None of your instructors are computer scientists.</a:t>
            </a:r>
          </a:p>
          <a:p>
            <a:pPr lvl="1"/>
            <a:r>
              <a:rPr lang="en-US" dirty="0" smtClean="0"/>
              <a:t>Does this mean that they are not qualified to teach you?  NO!</a:t>
            </a:r>
          </a:p>
          <a:p>
            <a:pPr lvl="1"/>
            <a:r>
              <a:rPr lang="en-US" b="1" dirty="0" smtClean="0"/>
              <a:t>Most of them are self-taught with regards to these techniques</a:t>
            </a:r>
          </a:p>
          <a:p>
            <a:pPr marL="457200" lvl="1" indent="0">
              <a:buNone/>
            </a:pPr>
            <a:endParaRPr lang="en-US" dirty="0" smtClean="0"/>
          </a:p>
          <a:p>
            <a:endParaRPr lang="en-US" dirty="0"/>
          </a:p>
        </p:txBody>
      </p:sp>
    </p:spTree>
    <p:extLst>
      <p:ext uri="{BB962C8B-B14F-4D97-AF65-F5344CB8AC3E}">
        <p14:creationId xmlns:p14="http://schemas.microsoft.com/office/powerpoint/2010/main" val="16437898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Thoughts for Today</a:t>
            </a:r>
            <a:endParaRPr lang="en-US" dirty="0"/>
          </a:p>
        </p:txBody>
      </p:sp>
      <p:sp>
        <p:nvSpPr>
          <p:cNvPr id="3" name="Content Placeholder 2"/>
          <p:cNvSpPr>
            <a:spLocks noGrp="1"/>
          </p:cNvSpPr>
          <p:nvPr>
            <p:ph idx="1"/>
          </p:nvPr>
        </p:nvSpPr>
        <p:spPr/>
        <p:txBody>
          <a:bodyPr>
            <a:normAutofit fontScale="85000" lnSpcReduction="10000"/>
          </a:bodyPr>
          <a:lstStyle/>
          <a:p>
            <a:r>
              <a:rPr lang="en-US" dirty="0"/>
              <a:t>PhD PROGRAMS: THE TRAINING OF INDEPENDENT RESEARCHERS</a:t>
            </a:r>
            <a:r>
              <a:rPr lang="en-US" dirty="0" smtClean="0"/>
              <a:t>!</a:t>
            </a:r>
          </a:p>
          <a:p>
            <a:endParaRPr lang="en-US" dirty="0"/>
          </a:p>
          <a:p>
            <a:r>
              <a:rPr lang="en-US" dirty="0" smtClean="0"/>
              <a:t>THIS </a:t>
            </a:r>
            <a:r>
              <a:rPr lang="en-US" dirty="0" smtClean="0"/>
              <a:t>COURSE WILL POINT YOU IN THE RIGHT DIRECTION AND PROVIDE A SET OF </a:t>
            </a:r>
            <a:r>
              <a:rPr lang="en-US" dirty="0" smtClean="0"/>
              <a:t>TOOLS</a:t>
            </a:r>
          </a:p>
          <a:p>
            <a:endParaRPr lang="en-US" dirty="0" smtClean="0"/>
          </a:p>
          <a:p>
            <a:r>
              <a:rPr lang="en-US" dirty="0" smtClean="0"/>
              <a:t>IT IS YOUR JOB TO MAKE THEM FIT TOGETHER AND USE THEM AS A LAUNCHING PAD TO SOLVE PROBLEMS</a:t>
            </a:r>
          </a:p>
          <a:p>
            <a:endParaRPr lang="en-US" dirty="0"/>
          </a:p>
          <a:p>
            <a:r>
              <a:rPr lang="en-US" dirty="0" smtClean="0"/>
              <a:t>Next up:  Intro to SAS on </a:t>
            </a:r>
            <a:r>
              <a:rPr lang="en-US" dirty="0" smtClean="0"/>
              <a:t>Monday!</a:t>
            </a:r>
            <a:endParaRPr lang="en-US" dirty="0" smtClean="0"/>
          </a:p>
          <a:p>
            <a:endParaRPr lang="en-US" dirty="0"/>
          </a:p>
        </p:txBody>
      </p:sp>
    </p:spTree>
    <p:extLst>
      <p:ext uri="{BB962C8B-B14F-4D97-AF65-F5344CB8AC3E}">
        <p14:creationId xmlns:p14="http://schemas.microsoft.com/office/powerpoint/2010/main" val="10668679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Some background info on R, SAS, </a:t>
            </a:r>
            <a:r>
              <a:rPr lang="en-US" dirty="0" err="1" smtClean="0"/>
              <a:t>Stata</a:t>
            </a:r>
            <a:r>
              <a:rPr lang="en-US" dirty="0" smtClean="0"/>
              <a:t>, Latex and </a:t>
            </a:r>
            <a:r>
              <a:rPr lang="en-US" dirty="0" err="1" smtClean="0"/>
              <a:t>Sweave</a:t>
            </a:r>
            <a:r>
              <a:rPr lang="en-US" dirty="0" smtClean="0"/>
              <a:t> was all pilfered from Wikipedia.</a:t>
            </a:r>
            <a:endParaRPr lang="en-US" dirty="0"/>
          </a:p>
        </p:txBody>
      </p:sp>
    </p:spTree>
    <p:extLst>
      <p:ext uri="{BB962C8B-B14F-4D97-AF65-F5344CB8AC3E}">
        <p14:creationId xmlns:p14="http://schemas.microsoft.com/office/powerpoint/2010/main" val="1437962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Classroom Etiquette	</a:t>
            </a:r>
            <a:endParaRPr lang="en-US" dirty="0"/>
          </a:p>
        </p:txBody>
      </p:sp>
      <p:sp>
        <p:nvSpPr>
          <p:cNvPr id="3" name="Content Placeholder 2"/>
          <p:cNvSpPr>
            <a:spLocks noGrp="1"/>
          </p:cNvSpPr>
          <p:nvPr>
            <p:ph idx="1"/>
          </p:nvPr>
        </p:nvSpPr>
        <p:spPr/>
        <p:txBody>
          <a:bodyPr>
            <a:normAutofit/>
          </a:bodyPr>
          <a:lstStyle/>
          <a:p>
            <a:r>
              <a:rPr lang="en-US" sz="2000" b="1" dirty="0" smtClean="0"/>
              <a:t>Attention to material:  </a:t>
            </a:r>
            <a:r>
              <a:rPr lang="en-US" sz="2000" dirty="0" smtClean="0"/>
              <a:t>Laptops are permitted in class, but it is expected that if they are used, it is to follow along with the lecture.  Email and web browsers should not be visited during class time. </a:t>
            </a:r>
            <a:r>
              <a:rPr lang="en-US" sz="2000" dirty="0" smtClean="0"/>
              <a:t>Checking phones during lecture is not acceptable.  </a:t>
            </a:r>
            <a:r>
              <a:rPr lang="en-US" sz="2000" dirty="0" smtClean="0"/>
              <a:t>The instructors are giving their time and expertise.  Be respectful and give them your attention. </a:t>
            </a:r>
          </a:p>
          <a:p>
            <a:r>
              <a:rPr lang="en-US" sz="2000" b="1" dirty="0" smtClean="0"/>
              <a:t>Classroom disruptions:  </a:t>
            </a:r>
            <a:r>
              <a:rPr lang="en-US" sz="2000" dirty="0" smtClean="0"/>
              <a:t>Many of us have small children and others who we need to be able to be in contact with during lectures.  It is acceptable to bring pagers or cell phones to class.  Please be sure they are on silent mode.  If you need to leave during lecture to take a phone call, or make a phone call, please do so.  However, this should be a relatively rare occurrence.  Texting and emailing during lecture time is not acceptable.</a:t>
            </a:r>
          </a:p>
          <a:p>
            <a:r>
              <a:rPr lang="en-US" sz="2400" b="1" dirty="0" smtClean="0"/>
              <a:t>Violations of classroom etiquette policies will </a:t>
            </a:r>
            <a:r>
              <a:rPr lang="en-US" sz="2400" b="1" dirty="0"/>
              <a:t>result in a 0 for class participation.</a:t>
            </a:r>
          </a:p>
          <a:p>
            <a:endParaRPr lang="en-US" dirty="0"/>
          </a:p>
        </p:txBody>
      </p:sp>
    </p:spTree>
    <p:extLst>
      <p:ext uri="{BB962C8B-B14F-4D97-AF65-F5344CB8AC3E}">
        <p14:creationId xmlns:p14="http://schemas.microsoft.com/office/powerpoint/2010/main" val="3946123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64015782"/>
              </p:ext>
            </p:extLst>
          </p:nvPr>
        </p:nvGraphicFramePr>
        <p:xfrm>
          <a:off x="457200" y="1524000"/>
          <a:ext cx="8458200" cy="2682240"/>
        </p:xfrm>
        <a:graphic>
          <a:graphicData uri="http://schemas.openxmlformats.org/drawingml/2006/table">
            <a:tbl>
              <a:tblPr/>
              <a:tblGrid>
                <a:gridCol w="1600200"/>
                <a:gridCol w="152400"/>
                <a:gridCol w="6705600"/>
              </a:tblGrid>
              <a:tr h="0">
                <a:tc>
                  <a:txBody>
                    <a:bodyPr/>
                    <a:lstStyle/>
                    <a:p>
                      <a:pPr marL="0" marR="0" algn="r">
                        <a:spcBef>
                          <a:spcPts val="0"/>
                        </a:spcBef>
                        <a:spcAft>
                          <a:spcPts val="0"/>
                        </a:spcAft>
                      </a:pPr>
                      <a:r>
                        <a:rPr lang="en-US" sz="1600" b="1" dirty="0">
                          <a:effectLst/>
                          <a:latin typeface="Cambria"/>
                        </a:rPr>
                        <a:t>Primary Instructor:</a:t>
                      </a:r>
                      <a:endParaRPr lang="en-US" sz="1600" dirty="0">
                        <a:effectLst/>
                      </a:endParaRPr>
                    </a:p>
                  </a:txBody>
                  <a:tcPr marL="0" marR="0" marT="0" marB="0">
                    <a:lnL>
                      <a:noFill/>
                    </a:lnL>
                    <a:lnR>
                      <a:noFill/>
                    </a:lnR>
                    <a:lnT>
                      <a:noFill/>
                    </a:lnT>
                    <a:lnB>
                      <a:noFill/>
                    </a:lnB>
                  </a:tcPr>
                </a:tc>
                <a:tc>
                  <a:txBody>
                    <a:bodyPr/>
                    <a:lstStyle/>
                    <a:p>
                      <a:pPr marL="0" marR="0">
                        <a:spcBef>
                          <a:spcPts val="0"/>
                        </a:spcBef>
                        <a:spcAft>
                          <a:spcPts val="0"/>
                        </a:spcAft>
                      </a:pPr>
                      <a:r>
                        <a:rPr lang="en-US" sz="1600">
                          <a:effectLst/>
                          <a:latin typeface="Cambria"/>
                        </a:rPr>
                        <a:t> </a:t>
                      </a:r>
                      <a:endParaRPr lang="en-US" sz="1600">
                        <a:effectLst/>
                      </a:endParaRPr>
                    </a:p>
                  </a:txBody>
                  <a:tcPr marL="0" marR="0" marT="0" marB="0">
                    <a:lnL>
                      <a:noFill/>
                    </a:lnL>
                    <a:lnR>
                      <a:noFill/>
                    </a:lnR>
                    <a:lnT>
                      <a:noFill/>
                    </a:lnT>
                    <a:lnB>
                      <a:noFill/>
                    </a:lnB>
                  </a:tcPr>
                </a:tc>
                <a:tc>
                  <a:txBody>
                    <a:bodyPr/>
                    <a:lstStyle/>
                    <a:p>
                      <a:pPr marL="0" marR="0">
                        <a:spcBef>
                          <a:spcPts val="0"/>
                        </a:spcBef>
                        <a:spcAft>
                          <a:spcPts val="0"/>
                        </a:spcAft>
                      </a:pPr>
                      <a:r>
                        <a:rPr lang="en-US" sz="1600" dirty="0">
                          <a:effectLst/>
                          <a:latin typeface="Cambria"/>
                        </a:rPr>
                        <a:t>Elizabeth Garrett-Mayer</a:t>
                      </a:r>
                      <a:endParaRPr lang="en-US" sz="1600" dirty="0">
                        <a:effectLst/>
                      </a:endParaRPr>
                    </a:p>
                  </a:txBody>
                  <a:tcPr marL="0" marR="0" marT="0" marB="0">
                    <a:lnL>
                      <a:noFill/>
                    </a:lnL>
                    <a:lnR>
                      <a:noFill/>
                    </a:lnR>
                    <a:lnT>
                      <a:noFill/>
                    </a:lnT>
                    <a:lnB>
                      <a:noFill/>
                    </a:lnB>
                  </a:tcPr>
                </a:tc>
              </a:tr>
              <a:tr h="0">
                <a:tc>
                  <a:txBody>
                    <a:bodyPr/>
                    <a:lstStyle/>
                    <a:p>
                      <a:pPr algn="r"/>
                      <a:r>
                        <a:rPr lang="en-US" sz="1600" b="1" dirty="0">
                          <a:effectLst/>
                          <a:latin typeface="Cambria"/>
                        </a:rPr>
                        <a:t>Website:</a:t>
                      </a:r>
                      <a:endParaRPr lang="en-US" sz="1600" dirty="0">
                        <a:effectLst/>
                      </a:endParaRPr>
                    </a:p>
                  </a:txBody>
                  <a:tcPr marL="0" marR="0" marT="0" marB="0">
                    <a:lnL>
                      <a:noFill/>
                    </a:lnL>
                    <a:lnR>
                      <a:noFill/>
                    </a:lnR>
                    <a:lnT>
                      <a:noFill/>
                    </a:lnT>
                    <a:lnB>
                      <a:noFill/>
                    </a:lnB>
                  </a:tcPr>
                </a:tc>
                <a:tc>
                  <a:txBody>
                    <a:bodyPr/>
                    <a:lstStyle/>
                    <a:p>
                      <a:r>
                        <a:rPr lang="en-US" sz="1600">
                          <a:effectLst/>
                          <a:latin typeface="Cambria"/>
                        </a:rPr>
                        <a:t> </a:t>
                      </a:r>
                      <a:endParaRPr lang="en-US" sz="1600">
                        <a:effectLst/>
                      </a:endParaRPr>
                    </a:p>
                  </a:txBody>
                  <a:tcPr marL="0" marR="0" marT="0" marB="0">
                    <a:lnL>
                      <a:noFill/>
                    </a:lnL>
                    <a:lnR>
                      <a:noFill/>
                    </a:lnR>
                    <a:lnT>
                      <a:noFill/>
                    </a:lnT>
                    <a:lnB>
                      <a:noFill/>
                    </a:lnB>
                  </a:tcPr>
                </a:tc>
                <a:tc>
                  <a:txBody>
                    <a:bodyPr/>
                    <a:lstStyle/>
                    <a:p>
                      <a:r>
                        <a:rPr lang="en-US" sz="1400" dirty="0" smtClean="0">
                          <a:hlinkClick r:id="rId2"/>
                        </a:rPr>
                        <a:t>http://people.musc.edu/~</a:t>
                      </a:r>
                      <a:r>
                        <a:rPr lang="en-US" sz="1400" dirty="0" smtClean="0">
                          <a:hlinkClick r:id="rId2"/>
                        </a:rPr>
                        <a:t>elg26/teaching/statcomputing.2014/statcomputingI.2014.htm</a:t>
                      </a:r>
                      <a:endParaRPr lang="en-US" sz="1400" dirty="0">
                        <a:effectLst/>
                      </a:endParaRPr>
                    </a:p>
                  </a:txBody>
                  <a:tcPr marL="0" marR="0" marT="0" marB="0">
                    <a:lnL>
                      <a:noFill/>
                    </a:lnL>
                    <a:lnR>
                      <a:noFill/>
                    </a:lnR>
                    <a:lnT>
                      <a:noFill/>
                    </a:lnT>
                    <a:lnB>
                      <a:noFill/>
                    </a:lnB>
                  </a:tcPr>
                </a:tc>
              </a:tr>
              <a:tr h="582930">
                <a:tc>
                  <a:txBody>
                    <a:bodyPr/>
                    <a:lstStyle/>
                    <a:p>
                      <a:pPr marL="0" marR="0" algn="r">
                        <a:spcBef>
                          <a:spcPts val="0"/>
                        </a:spcBef>
                        <a:spcAft>
                          <a:spcPts val="0"/>
                        </a:spcAft>
                      </a:pPr>
                      <a:r>
                        <a:rPr lang="en-US" sz="1600" b="1" dirty="0">
                          <a:effectLst/>
                          <a:latin typeface="Cambria"/>
                        </a:rPr>
                        <a:t>Contact Info:</a:t>
                      </a:r>
                      <a:endParaRPr lang="en-US" sz="1600" dirty="0">
                        <a:effectLst/>
                      </a:endParaRPr>
                    </a:p>
                  </a:txBody>
                  <a:tcPr marL="0" marR="0" marT="0" marB="0">
                    <a:lnL>
                      <a:noFill/>
                    </a:lnL>
                    <a:lnR>
                      <a:noFill/>
                    </a:lnR>
                    <a:lnT>
                      <a:noFill/>
                    </a:lnT>
                    <a:lnB>
                      <a:noFill/>
                    </a:lnB>
                  </a:tcPr>
                </a:tc>
                <a:tc>
                  <a:txBody>
                    <a:bodyPr/>
                    <a:lstStyle/>
                    <a:p>
                      <a:pPr marL="0" marR="0">
                        <a:spcBef>
                          <a:spcPts val="0"/>
                        </a:spcBef>
                        <a:spcAft>
                          <a:spcPts val="0"/>
                        </a:spcAft>
                      </a:pPr>
                      <a:r>
                        <a:rPr lang="en-US" sz="1600" dirty="0">
                          <a:effectLst/>
                          <a:latin typeface="Cambria"/>
                        </a:rPr>
                        <a:t> </a:t>
                      </a:r>
                      <a:endParaRPr lang="en-US" sz="1600" dirty="0">
                        <a:effectLst/>
                      </a:endParaRPr>
                    </a:p>
                  </a:txBody>
                  <a:tcPr marL="0" marR="0" marT="0" marB="0">
                    <a:lnL>
                      <a:noFill/>
                    </a:lnL>
                    <a:lnR>
                      <a:noFill/>
                    </a:lnR>
                    <a:lnT>
                      <a:noFill/>
                    </a:lnT>
                    <a:lnB>
                      <a:noFill/>
                    </a:lnB>
                  </a:tcPr>
                </a:tc>
                <a:tc>
                  <a:txBody>
                    <a:bodyPr/>
                    <a:lstStyle/>
                    <a:p>
                      <a:pPr marL="0" marR="0">
                        <a:spcBef>
                          <a:spcPts val="0"/>
                        </a:spcBef>
                        <a:spcAft>
                          <a:spcPts val="0"/>
                        </a:spcAft>
                      </a:pPr>
                      <a:r>
                        <a:rPr lang="en-US" sz="1600" dirty="0">
                          <a:effectLst/>
                          <a:latin typeface="Cambria"/>
                        </a:rPr>
                        <a:t>Hollings Cancer Center, </a:t>
                      </a:r>
                      <a:r>
                        <a:rPr lang="en-US" sz="1600" dirty="0" smtClean="0">
                          <a:effectLst/>
                          <a:latin typeface="Cambria"/>
                        </a:rPr>
                        <a:t> Rm. </a:t>
                      </a:r>
                      <a:r>
                        <a:rPr lang="en-US" sz="1600" dirty="0">
                          <a:effectLst/>
                          <a:latin typeface="Cambria"/>
                        </a:rPr>
                        <a:t>118G</a:t>
                      </a:r>
                      <a:endParaRPr lang="en-US" sz="1600" dirty="0">
                        <a:effectLst/>
                      </a:endParaRPr>
                    </a:p>
                    <a:p>
                      <a:pPr marL="0" marR="0">
                        <a:spcBef>
                          <a:spcPts val="0"/>
                        </a:spcBef>
                        <a:spcAft>
                          <a:spcPts val="0"/>
                        </a:spcAft>
                      </a:pPr>
                      <a:r>
                        <a:rPr lang="en-US" sz="1600" u="none" strike="noStrike" dirty="0">
                          <a:effectLst/>
                          <a:latin typeface="Cambria"/>
                          <a:hlinkClick r:id="rId3"/>
                        </a:rPr>
                        <a:t>garrettm@musc.edu</a:t>
                      </a:r>
                      <a:r>
                        <a:rPr lang="en-US" sz="1600" dirty="0">
                          <a:effectLst/>
                          <a:latin typeface="Cambria"/>
                        </a:rPr>
                        <a:t> (preferred mode of contact is email)</a:t>
                      </a:r>
                      <a:endParaRPr lang="en-US" sz="1600" dirty="0">
                        <a:effectLst/>
                      </a:endParaRPr>
                    </a:p>
                    <a:p>
                      <a:pPr marL="0" marR="0">
                        <a:spcBef>
                          <a:spcPts val="0"/>
                        </a:spcBef>
                        <a:spcAft>
                          <a:spcPts val="0"/>
                        </a:spcAft>
                      </a:pPr>
                      <a:r>
                        <a:rPr lang="en-US" sz="1600" dirty="0">
                          <a:effectLst/>
                          <a:latin typeface="Cambria"/>
                        </a:rPr>
                        <a:t>792-7764</a:t>
                      </a:r>
                      <a:endParaRPr lang="en-US" sz="1600" dirty="0">
                        <a:effectLst/>
                      </a:endParaRPr>
                    </a:p>
                  </a:txBody>
                  <a:tcPr marL="0" marR="0" marT="0" marB="0">
                    <a:lnL>
                      <a:noFill/>
                    </a:lnL>
                    <a:lnR>
                      <a:noFill/>
                    </a:lnR>
                    <a:lnT>
                      <a:noFill/>
                    </a:lnT>
                    <a:lnB>
                      <a:noFill/>
                    </a:lnB>
                  </a:tcPr>
                </a:tc>
              </a:tr>
              <a:tr h="0">
                <a:tc>
                  <a:txBody>
                    <a:bodyPr/>
                    <a:lstStyle/>
                    <a:p>
                      <a:pPr algn="r"/>
                      <a:r>
                        <a:rPr lang="en-US" sz="1600" b="1">
                          <a:effectLst/>
                          <a:latin typeface="Cambria"/>
                        </a:rPr>
                        <a:t>Time:</a:t>
                      </a:r>
                      <a:endParaRPr lang="en-US" sz="1600">
                        <a:effectLst/>
                      </a:endParaRPr>
                    </a:p>
                  </a:txBody>
                  <a:tcPr marL="0" marR="0" marT="0" marB="0">
                    <a:lnL>
                      <a:noFill/>
                    </a:lnL>
                    <a:lnR>
                      <a:noFill/>
                    </a:lnR>
                    <a:lnT>
                      <a:noFill/>
                    </a:lnT>
                    <a:lnB>
                      <a:noFill/>
                    </a:lnB>
                  </a:tcPr>
                </a:tc>
                <a:tc>
                  <a:txBody>
                    <a:bodyPr/>
                    <a:lstStyle/>
                    <a:p>
                      <a:r>
                        <a:rPr lang="en-US" sz="1600">
                          <a:effectLst/>
                          <a:latin typeface="Cambria"/>
                        </a:rPr>
                        <a:t> </a:t>
                      </a:r>
                      <a:endParaRPr lang="en-US" sz="1600">
                        <a:effectLst/>
                      </a:endParaRPr>
                    </a:p>
                  </a:txBody>
                  <a:tcPr marL="0" marR="0" marT="0" marB="0">
                    <a:lnL>
                      <a:noFill/>
                    </a:lnL>
                    <a:lnR>
                      <a:noFill/>
                    </a:lnR>
                    <a:lnT>
                      <a:noFill/>
                    </a:lnT>
                    <a:lnB>
                      <a:noFill/>
                    </a:lnB>
                  </a:tcPr>
                </a:tc>
                <a:tc>
                  <a:txBody>
                    <a:bodyPr/>
                    <a:lstStyle/>
                    <a:p>
                      <a:r>
                        <a:rPr lang="en-US" sz="1600" dirty="0" smtClean="0">
                          <a:effectLst/>
                          <a:latin typeface="Cambria"/>
                        </a:rPr>
                        <a:t>Mondays and Wednesdays</a:t>
                      </a:r>
                      <a:r>
                        <a:rPr lang="en-US" sz="1600" dirty="0">
                          <a:effectLst/>
                          <a:latin typeface="Cambria"/>
                        </a:rPr>
                        <a:t>, </a:t>
                      </a:r>
                      <a:r>
                        <a:rPr lang="en-US" sz="1600" dirty="0" smtClean="0">
                          <a:effectLst/>
                          <a:latin typeface="Cambria"/>
                        </a:rPr>
                        <a:t>9:00am-10:30am</a:t>
                      </a:r>
                      <a:endParaRPr lang="en-US" sz="1600" dirty="0">
                        <a:effectLst/>
                      </a:endParaRPr>
                    </a:p>
                  </a:txBody>
                  <a:tcPr marL="0" marR="0" marT="0" marB="0">
                    <a:lnL>
                      <a:noFill/>
                    </a:lnL>
                    <a:lnR>
                      <a:noFill/>
                    </a:lnR>
                    <a:lnT>
                      <a:noFill/>
                    </a:lnT>
                    <a:lnB>
                      <a:noFill/>
                    </a:lnB>
                  </a:tcPr>
                </a:tc>
              </a:tr>
              <a:tr h="0">
                <a:tc>
                  <a:txBody>
                    <a:bodyPr/>
                    <a:lstStyle/>
                    <a:p>
                      <a:pPr algn="r"/>
                      <a:r>
                        <a:rPr lang="en-US" sz="1600" b="1">
                          <a:effectLst/>
                          <a:latin typeface="Cambria"/>
                        </a:rPr>
                        <a:t>Location:</a:t>
                      </a:r>
                      <a:endParaRPr lang="en-US" sz="1600">
                        <a:effectLst/>
                      </a:endParaRPr>
                    </a:p>
                  </a:txBody>
                  <a:tcPr marL="0" marR="0" marT="0" marB="0">
                    <a:lnL>
                      <a:noFill/>
                    </a:lnL>
                    <a:lnR>
                      <a:noFill/>
                    </a:lnR>
                    <a:lnT>
                      <a:noFill/>
                    </a:lnT>
                    <a:lnB>
                      <a:noFill/>
                    </a:lnB>
                  </a:tcPr>
                </a:tc>
                <a:tc>
                  <a:txBody>
                    <a:bodyPr/>
                    <a:lstStyle/>
                    <a:p>
                      <a:r>
                        <a:rPr lang="en-US" sz="1600">
                          <a:effectLst/>
                          <a:latin typeface="Cambria"/>
                        </a:rPr>
                        <a:t> </a:t>
                      </a:r>
                      <a:endParaRPr lang="en-US" sz="1600">
                        <a:effectLst/>
                      </a:endParaRPr>
                    </a:p>
                  </a:txBody>
                  <a:tcPr marL="0" marR="0" marT="0" marB="0">
                    <a:lnL>
                      <a:noFill/>
                    </a:lnL>
                    <a:lnR>
                      <a:noFill/>
                    </a:lnR>
                    <a:lnT>
                      <a:noFill/>
                    </a:lnT>
                    <a:lnB>
                      <a:noFill/>
                    </a:lnB>
                  </a:tcPr>
                </a:tc>
                <a:tc>
                  <a:txBody>
                    <a:bodyPr/>
                    <a:lstStyle/>
                    <a:p>
                      <a:r>
                        <a:rPr lang="en-US" sz="1600" dirty="0">
                          <a:effectLst/>
                          <a:latin typeface="Cambria"/>
                        </a:rPr>
                        <a:t>Cannon </a:t>
                      </a:r>
                      <a:r>
                        <a:rPr lang="en-US" sz="1600" dirty="0" smtClean="0">
                          <a:effectLst/>
                          <a:latin typeface="Cambria"/>
                        </a:rPr>
                        <a:t>301</a:t>
                      </a:r>
                      <a:endParaRPr lang="en-US" sz="1600" dirty="0">
                        <a:effectLst/>
                      </a:endParaRPr>
                    </a:p>
                  </a:txBody>
                  <a:tcPr marL="0" marR="0" marT="0" marB="0">
                    <a:lnL>
                      <a:noFill/>
                    </a:lnL>
                    <a:lnR>
                      <a:noFill/>
                    </a:lnR>
                    <a:lnT>
                      <a:noFill/>
                    </a:lnT>
                    <a:lnB>
                      <a:noFill/>
                    </a:lnB>
                  </a:tcPr>
                </a:tc>
              </a:tr>
              <a:tr h="0">
                <a:tc>
                  <a:txBody>
                    <a:bodyPr/>
                    <a:lstStyle/>
                    <a:p>
                      <a:pPr algn="r"/>
                      <a:r>
                        <a:rPr lang="en-US" sz="1600" b="1" dirty="0">
                          <a:effectLst/>
                          <a:latin typeface="Cambria"/>
                        </a:rPr>
                        <a:t>Office Hours:</a:t>
                      </a:r>
                      <a:endParaRPr lang="en-US" sz="1600" dirty="0">
                        <a:effectLst/>
                      </a:endParaRPr>
                    </a:p>
                  </a:txBody>
                  <a:tcPr marL="0" marR="0" marT="0" marB="0">
                    <a:lnL>
                      <a:noFill/>
                    </a:lnL>
                    <a:lnR>
                      <a:noFill/>
                    </a:lnR>
                    <a:lnT>
                      <a:noFill/>
                    </a:lnT>
                    <a:lnB>
                      <a:noFill/>
                    </a:lnB>
                  </a:tcPr>
                </a:tc>
                <a:tc>
                  <a:txBody>
                    <a:bodyPr/>
                    <a:lstStyle/>
                    <a:p>
                      <a:r>
                        <a:rPr lang="en-US" sz="1600">
                          <a:effectLst/>
                          <a:latin typeface="Cambria"/>
                        </a:rPr>
                        <a:t> </a:t>
                      </a:r>
                      <a:endParaRPr lang="en-US" sz="1600">
                        <a:effectLst/>
                      </a:endParaRPr>
                    </a:p>
                  </a:txBody>
                  <a:tcPr marL="0" marR="0" marT="0" marB="0">
                    <a:lnL>
                      <a:noFill/>
                    </a:lnL>
                    <a:lnR>
                      <a:noFill/>
                    </a:lnR>
                    <a:lnT>
                      <a:noFill/>
                    </a:lnT>
                    <a:lnB>
                      <a:noFill/>
                    </a:lnB>
                  </a:tcPr>
                </a:tc>
                <a:tc>
                  <a:txBody>
                    <a:bodyPr/>
                    <a:lstStyle/>
                    <a:p>
                      <a:r>
                        <a:rPr lang="en-US" sz="1600" dirty="0" smtClean="0">
                          <a:effectLst/>
                          <a:latin typeface="Cambria"/>
                        </a:rPr>
                        <a:t>By </a:t>
                      </a:r>
                      <a:r>
                        <a:rPr lang="en-US" sz="1600" dirty="0" smtClean="0">
                          <a:effectLst/>
                          <a:latin typeface="Cambria"/>
                        </a:rPr>
                        <a:t>appointment</a:t>
                      </a:r>
                    </a:p>
                  </a:txBody>
                  <a:tcPr marL="0" marR="0" marT="0" marB="0">
                    <a:lnL>
                      <a:noFill/>
                    </a:lnL>
                    <a:lnR>
                      <a:noFill/>
                    </a:lnR>
                    <a:lnT>
                      <a:noFill/>
                    </a:lnT>
                    <a:lnB>
                      <a:noFill/>
                    </a:lnB>
                  </a:tcPr>
                </a:tc>
              </a:tr>
              <a:tr h="0">
                <a:tc>
                  <a:txBody>
                    <a:bodyPr/>
                    <a:lstStyle/>
                    <a:p>
                      <a:pPr algn="r"/>
                      <a:r>
                        <a:rPr lang="en-US" sz="1600" b="1" dirty="0" smtClean="0">
                          <a:effectLst/>
                          <a:latin typeface="Cambria" pitchFamily="18" charset="0"/>
                        </a:rPr>
                        <a:t>Teaching</a:t>
                      </a:r>
                      <a:r>
                        <a:rPr lang="en-US" sz="1600" b="1" baseline="0" dirty="0" smtClean="0">
                          <a:effectLst/>
                          <a:latin typeface="Cambria" pitchFamily="18" charset="0"/>
                        </a:rPr>
                        <a:t> Assistant:</a:t>
                      </a:r>
                      <a:endParaRPr lang="en-US" sz="1600" b="1" dirty="0">
                        <a:effectLst/>
                        <a:latin typeface="Cambria" pitchFamily="18" charset="0"/>
                      </a:endParaRPr>
                    </a:p>
                  </a:txBody>
                  <a:tcPr marL="0" marR="0" marT="0" marB="0">
                    <a:lnL>
                      <a:noFill/>
                    </a:lnL>
                    <a:lnR>
                      <a:noFill/>
                    </a:lnR>
                    <a:lnT>
                      <a:noFill/>
                    </a:lnT>
                    <a:lnB>
                      <a:noFill/>
                    </a:lnB>
                  </a:tcPr>
                </a:tc>
                <a:tc>
                  <a:txBody>
                    <a:bodyPr/>
                    <a:lstStyle/>
                    <a:p>
                      <a:endParaRPr lang="en-US" sz="1600" dirty="0">
                        <a:effectLst/>
                      </a:endParaRPr>
                    </a:p>
                  </a:txBody>
                  <a:tcPr marL="0" marR="0" marT="0" marB="0">
                    <a:lnL>
                      <a:noFill/>
                    </a:lnL>
                    <a:lnR>
                      <a:noFill/>
                    </a:lnR>
                    <a:lnT>
                      <a:noFill/>
                    </a:lnT>
                    <a:lnB>
                      <a:noFill/>
                    </a:lnB>
                  </a:tcPr>
                </a:tc>
                <a:tc>
                  <a:txBody>
                    <a:bodyPr/>
                    <a:lstStyle/>
                    <a:p>
                      <a:endParaRPr lang="en-US" sz="1600" dirty="0" smtClean="0">
                        <a:effectLst/>
                        <a:latin typeface="Cambria"/>
                      </a:endParaRPr>
                    </a:p>
                    <a:p>
                      <a:r>
                        <a:rPr lang="en-US" sz="1600" dirty="0" smtClean="0">
                          <a:effectLst/>
                          <a:latin typeface="Cambria"/>
                        </a:rPr>
                        <a:t>Liqiong Fan</a:t>
                      </a:r>
                      <a:endParaRPr lang="en-US" sz="1600" dirty="0" smtClean="0">
                        <a:effectLst/>
                        <a:latin typeface="Cambria"/>
                      </a:endParaRPr>
                    </a:p>
                  </a:txBody>
                  <a:tcPr marL="0" marR="0" marT="0" marB="0">
                    <a:lnL>
                      <a:noFill/>
                    </a:lnL>
                    <a:lnR>
                      <a:noFill/>
                    </a:lnR>
                    <a:lnT>
                      <a:noFill/>
                    </a:lnT>
                    <a:lnB>
                      <a:noFill/>
                    </a:lnB>
                  </a:tcPr>
                </a:tc>
              </a:tr>
            </a:tbl>
          </a:graphicData>
        </a:graphic>
      </p:graphicFrame>
      <p:sp>
        <p:nvSpPr>
          <p:cNvPr id="5" name="Rectangle 1"/>
          <p:cNvSpPr>
            <a:spLocks noChangeArrowheads="1"/>
          </p:cNvSpPr>
          <p:nvPr/>
        </p:nvSpPr>
        <p:spPr bwMode="auto">
          <a:xfrm>
            <a:off x="457200" y="28717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5"/>
          <p:cNvSpPr/>
          <p:nvPr/>
        </p:nvSpPr>
        <p:spPr>
          <a:xfrm>
            <a:off x="838200" y="4267200"/>
            <a:ext cx="7620000" cy="1754326"/>
          </a:xfrm>
          <a:prstGeom prst="rect">
            <a:avLst/>
          </a:prstGeom>
        </p:spPr>
        <p:txBody>
          <a:bodyPr wrap="square">
            <a:spAutoFit/>
          </a:bodyPr>
          <a:lstStyle/>
          <a:p>
            <a:r>
              <a:rPr lang="en-US" b="1" u="sng" dirty="0"/>
              <a:t>Office Hours:</a:t>
            </a:r>
            <a:r>
              <a:rPr lang="en-US" dirty="0"/>
              <a:t>  The primary instructor will </a:t>
            </a:r>
            <a:r>
              <a:rPr lang="en-US" dirty="0" smtClean="0"/>
              <a:t>be </a:t>
            </a:r>
            <a:r>
              <a:rPr lang="en-US" dirty="0"/>
              <a:t>available by </a:t>
            </a:r>
            <a:r>
              <a:rPr lang="en-US" dirty="0" smtClean="0"/>
              <a:t>appointment</a:t>
            </a:r>
            <a:r>
              <a:rPr lang="en-US" dirty="0"/>
              <a:t>. </a:t>
            </a:r>
            <a:r>
              <a:rPr lang="en-US" dirty="0" smtClean="0"/>
              <a:t> </a:t>
            </a:r>
            <a:r>
              <a:rPr lang="en-US" dirty="0" smtClean="0"/>
              <a:t>Liqiong Fan will </a:t>
            </a:r>
            <a:r>
              <a:rPr lang="en-US" dirty="0" smtClean="0"/>
              <a:t>also have office hours.  However</a:t>
            </a:r>
            <a:r>
              <a:rPr lang="en-US" dirty="0"/>
              <a:t>, given the nature of the course, the primary instructor </a:t>
            </a:r>
            <a:r>
              <a:rPr lang="en-US" dirty="0" smtClean="0"/>
              <a:t>(or TA) may </a:t>
            </a:r>
            <a:r>
              <a:rPr lang="en-US" dirty="0"/>
              <a:t>not be knowledgeable regarding all of the topics covered.  As a result, additional help may be needed to complete assignments from the lecturers.  </a:t>
            </a:r>
            <a:r>
              <a:rPr lang="en-US" b="1" dirty="0"/>
              <a:t>Be considerate and responsible in scheduling time with course instructors and recognize that they all have busy schedules.</a:t>
            </a:r>
          </a:p>
        </p:txBody>
      </p:sp>
    </p:spTree>
    <p:extLst>
      <p:ext uri="{BB962C8B-B14F-4D97-AF65-F5344CB8AC3E}">
        <p14:creationId xmlns:p14="http://schemas.microsoft.com/office/powerpoint/2010/main" val="2209237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Objectives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Upon </a:t>
            </a:r>
            <a:r>
              <a:rPr lang="en-US" dirty="0"/>
              <a:t>successful completion of the course, the student will be able to </a:t>
            </a:r>
            <a:endParaRPr lang="en-US" dirty="0" smtClean="0">
              <a:effectLst/>
            </a:endParaRPr>
          </a:p>
          <a:p>
            <a:r>
              <a:rPr lang="en-US" dirty="0"/>
              <a:t>Import, perform simple analyses and produce graphical displays in </a:t>
            </a:r>
            <a:r>
              <a:rPr lang="en-US" dirty="0" err="1"/>
              <a:t>Stata</a:t>
            </a:r>
            <a:r>
              <a:rPr lang="en-US" dirty="0"/>
              <a:t>, SAS and R</a:t>
            </a:r>
            <a:endParaRPr lang="en-US" dirty="0" smtClean="0">
              <a:effectLst/>
            </a:endParaRPr>
          </a:p>
          <a:p>
            <a:r>
              <a:rPr lang="en-US" dirty="0"/>
              <a:t>Create new functions or commands in each of R, </a:t>
            </a:r>
            <a:r>
              <a:rPr lang="en-US" dirty="0" err="1"/>
              <a:t>Stata</a:t>
            </a:r>
            <a:r>
              <a:rPr lang="en-US" dirty="0"/>
              <a:t> and SAS</a:t>
            </a:r>
            <a:endParaRPr lang="en-US" dirty="0" smtClean="0">
              <a:effectLst/>
            </a:endParaRPr>
          </a:p>
          <a:p>
            <a:r>
              <a:rPr lang="en-US" dirty="0"/>
              <a:t>Generate professional quality scientific manuscripts and presentations using Latex along with statistical software</a:t>
            </a:r>
            <a:endParaRPr lang="en-US" dirty="0" smtClean="0">
              <a:effectLst/>
            </a:endParaRPr>
          </a:p>
          <a:p>
            <a:r>
              <a:rPr lang="en-US" dirty="0"/>
              <a:t>Perform standard power and sample size calculations using available software and simulations.</a:t>
            </a:r>
            <a:endParaRPr lang="en-US" dirty="0" smtClean="0">
              <a:effectLst/>
            </a:endParaRPr>
          </a:p>
          <a:p>
            <a:r>
              <a:rPr lang="en-US" dirty="0"/>
              <a:t>Operate the division’s cluster computer with batch computing</a:t>
            </a:r>
            <a:endParaRPr lang="en-US" dirty="0" smtClean="0">
              <a:effectLst/>
            </a:endParaRPr>
          </a:p>
          <a:p>
            <a:endParaRPr lang="en-US" dirty="0"/>
          </a:p>
        </p:txBody>
      </p:sp>
    </p:spTree>
    <p:extLst>
      <p:ext uri="{BB962C8B-B14F-4D97-AF65-F5344CB8AC3E}">
        <p14:creationId xmlns:p14="http://schemas.microsoft.com/office/powerpoint/2010/main" val="3857809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briefly</a:t>
            </a:r>
            <a:endParaRPr lang="en-US" dirty="0"/>
          </a:p>
        </p:txBody>
      </p:sp>
      <p:sp>
        <p:nvSpPr>
          <p:cNvPr id="3" name="Content Placeholder 2"/>
          <p:cNvSpPr>
            <a:spLocks noGrp="1"/>
          </p:cNvSpPr>
          <p:nvPr>
            <p:ph idx="1"/>
          </p:nvPr>
        </p:nvSpPr>
        <p:spPr/>
        <p:txBody>
          <a:bodyPr>
            <a:normAutofit lnSpcReduction="10000"/>
          </a:bodyPr>
          <a:lstStyle/>
          <a:p>
            <a:r>
              <a:rPr lang="en-US" dirty="0" smtClean="0"/>
              <a:t>SAS</a:t>
            </a:r>
          </a:p>
          <a:p>
            <a:r>
              <a:rPr lang="en-US" dirty="0"/>
              <a:t>data </a:t>
            </a:r>
            <a:r>
              <a:rPr lang="en-US" dirty="0" err="1"/>
              <a:t>mangement</a:t>
            </a:r>
            <a:endParaRPr lang="en-US" dirty="0"/>
          </a:p>
          <a:p>
            <a:r>
              <a:rPr lang="en-US" dirty="0" smtClean="0"/>
              <a:t>STATA</a:t>
            </a:r>
            <a:endParaRPr lang="en-US" dirty="0" smtClean="0"/>
          </a:p>
          <a:p>
            <a:r>
              <a:rPr lang="en-US" dirty="0" smtClean="0"/>
              <a:t>website design</a:t>
            </a:r>
            <a:endParaRPr lang="en-US" dirty="0" smtClean="0"/>
          </a:p>
          <a:p>
            <a:r>
              <a:rPr lang="en-US" dirty="0" smtClean="0"/>
              <a:t>R</a:t>
            </a:r>
          </a:p>
          <a:p>
            <a:r>
              <a:rPr lang="en-US" dirty="0" smtClean="0"/>
              <a:t>sample </a:t>
            </a:r>
            <a:r>
              <a:rPr lang="en-US" dirty="0" smtClean="0"/>
              <a:t>size/power calculations</a:t>
            </a:r>
          </a:p>
          <a:p>
            <a:r>
              <a:rPr lang="en-US" dirty="0" smtClean="0"/>
              <a:t>Batch processing</a:t>
            </a:r>
          </a:p>
          <a:p>
            <a:r>
              <a:rPr lang="en-US" dirty="0" smtClean="0"/>
              <a:t>Latex + </a:t>
            </a:r>
            <a:r>
              <a:rPr lang="en-US" dirty="0" err="1" smtClean="0"/>
              <a:t>Sweave</a:t>
            </a:r>
            <a:endParaRPr lang="en-US" dirty="0" smtClean="0"/>
          </a:p>
        </p:txBody>
      </p:sp>
    </p:spTree>
    <p:extLst>
      <p:ext uri="{BB962C8B-B14F-4D97-AF65-F5344CB8AC3E}">
        <p14:creationId xmlns:p14="http://schemas.microsoft.com/office/powerpoint/2010/main" val="3070677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Detailed Schedule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2073879"/>
              </p:ext>
            </p:extLst>
          </p:nvPr>
        </p:nvGraphicFramePr>
        <p:xfrm>
          <a:off x="457200" y="1371587"/>
          <a:ext cx="7391400" cy="5029212"/>
        </p:xfrm>
        <a:graphic>
          <a:graphicData uri="http://schemas.openxmlformats.org/drawingml/2006/table">
            <a:tbl>
              <a:tblPr/>
              <a:tblGrid>
                <a:gridCol w="1296062"/>
                <a:gridCol w="1154906"/>
                <a:gridCol w="4940432"/>
              </a:tblGrid>
              <a:tr h="295836">
                <a:tc>
                  <a:txBody>
                    <a:bodyPr/>
                    <a:lstStyle/>
                    <a:p>
                      <a:pPr marL="0" marR="0">
                        <a:spcBef>
                          <a:spcPts val="0"/>
                        </a:spcBef>
                        <a:spcAft>
                          <a:spcPts val="0"/>
                        </a:spcAft>
                      </a:pPr>
                      <a:r>
                        <a:rPr lang="en-US" sz="1600" b="1" dirty="0">
                          <a:effectLst/>
                          <a:latin typeface="Calibri"/>
                        </a:rPr>
                        <a:t>Date</a:t>
                      </a:r>
                      <a:endParaRPr lang="en-US" sz="1600" dirty="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a:effectLst/>
                          <a:latin typeface="Calibri"/>
                        </a:rPr>
                        <a:t>Lecturer</a:t>
                      </a:r>
                      <a:endParaRPr lang="en-US" sz="1600" dirty="0">
                        <a:effectLst/>
                        <a:latin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a:effectLst/>
                          <a:latin typeface="Calibri"/>
                        </a:rPr>
                        <a:t>Topic</a:t>
                      </a:r>
                      <a:endParaRPr lang="en-US" sz="1600" dirty="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295836">
                <a:tc>
                  <a:txBody>
                    <a:bodyPr/>
                    <a:lstStyle/>
                    <a:p>
                      <a:pPr marL="0" marR="0">
                        <a:spcBef>
                          <a:spcPts val="0"/>
                        </a:spcBef>
                        <a:spcAft>
                          <a:spcPts val="0"/>
                        </a:spcAft>
                      </a:pPr>
                      <a:r>
                        <a:rPr lang="en-US" sz="1600">
                          <a:effectLst/>
                          <a:latin typeface="Calibri"/>
                        </a:rPr>
                        <a:t>W Jan 8</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EGM</a:t>
                      </a:r>
                      <a:endParaRPr lang="en-US" sz="1600">
                        <a:effectLst/>
                        <a:latin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Introduction; Overview and Principles</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836">
                <a:tc>
                  <a:txBody>
                    <a:bodyPr/>
                    <a:lstStyle/>
                    <a:p>
                      <a:pPr marL="0" marR="0">
                        <a:spcBef>
                          <a:spcPts val="0"/>
                        </a:spcBef>
                        <a:spcAft>
                          <a:spcPts val="0"/>
                        </a:spcAft>
                      </a:pPr>
                      <a:r>
                        <a:rPr lang="en-US" sz="1600">
                          <a:effectLst/>
                          <a:latin typeface="Calibri"/>
                        </a:rPr>
                        <a:t>M Jan 13</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Fan</a:t>
                      </a:r>
                      <a:endParaRPr lang="en-US" sz="1600">
                        <a:effectLst/>
                        <a:latin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SAS: introduction</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836">
                <a:tc>
                  <a:txBody>
                    <a:bodyPr/>
                    <a:lstStyle/>
                    <a:p>
                      <a:pPr marL="0" marR="0">
                        <a:spcBef>
                          <a:spcPts val="0"/>
                        </a:spcBef>
                        <a:spcAft>
                          <a:spcPts val="0"/>
                        </a:spcAft>
                      </a:pPr>
                      <a:r>
                        <a:rPr lang="en-US" sz="1600">
                          <a:effectLst/>
                          <a:latin typeface="Calibri"/>
                        </a:rPr>
                        <a:t>W Jan 15</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Ellerbe</a:t>
                      </a:r>
                      <a:endParaRPr lang="en-US" sz="1600">
                        <a:effectLst/>
                        <a:latin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SAS: IML</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836">
                <a:tc>
                  <a:txBody>
                    <a:bodyPr/>
                    <a:lstStyle/>
                    <a:p>
                      <a:pPr marL="0" marR="0">
                        <a:spcBef>
                          <a:spcPts val="0"/>
                        </a:spcBef>
                        <a:spcAft>
                          <a:spcPts val="0"/>
                        </a:spcAft>
                      </a:pPr>
                      <a:r>
                        <a:rPr lang="en-US" sz="1600">
                          <a:effectLst/>
                          <a:latin typeface="Calibri"/>
                        </a:rPr>
                        <a:t>W Jan 22</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Battenhouse</a:t>
                      </a:r>
                      <a:endParaRPr lang="en-US" sz="1600">
                        <a:effectLst/>
                        <a:latin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SAS: macros</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836">
                <a:tc>
                  <a:txBody>
                    <a:bodyPr/>
                    <a:lstStyle/>
                    <a:p>
                      <a:pPr marL="0" marR="0">
                        <a:spcBef>
                          <a:spcPts val="0"/>
                        </a:spcBef>
                        <a:spcAft>
                          <a:spcPts val="0"/>
                        </a:spcAft>
                      </a:pPr>
                      <a:r>
                        <a:rPr lang="en-US" sz="1600">
                          <a:effectLst/>
                          <a:latin typeface="Calibri"/>
                        </a:rPr>
                        <a:t>M Jan 27</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Foster</a:t>
                      </a:r>
                      <a:endParaRPr lang="en-US" sz="1600">
                        <a:effectLst/>
                        <a:latin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SAS: proc tabulate and proc report</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836">
                <a:tc>
                  <a:txBody>
                    <a:bodyPr/>
                    <a:lstStyle/>
                    <a:p>
                      <a:pPr marL="0" marR="0">
                        <a:spcBef>
                          <a:spcPts val="0"/>
                        </a:spcBef>
                        <a:spcAft>
                          <a:spcPts val="0"/>
                        </a:spcAft>
                      </a:pPr>
                      <a:r>
                        <a:rPr lang="en-US" sz="1600">
                          <a:effectLst/>
                          <a:latin typeface="Calibri"/>
                        </a:rPr>
                        <a:t>W Jan 29</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Baker</a:t>
                      </a:r>
                      <a:endParaRPr lang="en-US" sz="1600">
                        <a:effectLst/>
                        <a:latin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SAS: Gplot</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836">
                <a:tc>
                  <a:txBody>
                    <a:bodyPr/>
                    <a:lstStyle/>
                    <a:p>
                      <a:pPr marL="0" marR="0">
                        <a:spcBef>
                          <a:spcPts val="0"/>
                        </a:spcBef>
                        <a:spcAft>
                          <a:spcPts val="0"/>
                        </a:spcAft>
                      </a:pPr>
                      <a:r>
                        <a:rPr lang="en-US" sz="1600">
                          <a:effectLst/>
                          <a:latin typeface="Calibri"/>
                        </a:rPr>
                        <a:t>M Feb 3</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Nicholas</a:t>
                      </a:r>
                      <a:endParaRPr lang="en-US" sz="1600">
                        <a:effectLst/>
                        <a:latin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SAS: ODS</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836">
                <a:tc>
                  <a:txBody>
                    <a:bodyPr/>
                    <a:lstStyle/>
                    <a:p>
                      <a:pPr marL="0" marR="0">
                        <a:spcBef>
                          <a:spcPts val="0"/>
                        </a:spcBef>
                        <a:spcAft>
                          <a:spcPts val="0"/>
                        </a:spcAft>
                      </a:pPr>
                      <a:r>
                        <a:rPr lang="en-US" sz="1600">
                          <a:effectLst/>
                          <a:latin typeface="Calibri"/>
                        </a:rPr>
                        <a:t>W Feb 5</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Elm</a:t>
                      </a:r>
                      <a:endParaRPr lang="en-US" sz="1600">
                        <a:effectLst/>
                        <a:latin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SAS: array processing</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836">
                <a:tc>
                  <a:txBody>
                    <a:bodyPr/>
                    <a:lstStyle/>
                    <a:p>
                      <a:pPr marL="0" marR="0">
                        <a:spcBef>
                          <a:spcPts val="0"/>
                        </a:spcBef>
                        <a:spcAft>
                          <a:spcPts val="0"/>
                        </a:spcAft>
                      </a:pPr>
                      <a:r>
                        <a:rPr lang="en-US" sz="1600">
                          <a:solidFill>
                            <a:srgbClr val="FF0000"/>
                          </a:solidFill>
                          <a:effectLst/>
                          <a:latin typeface="Calibri"/>
                        </a:rPr>
                        <a:t>M Feb 10</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Wahlquist</a:t>
                      </a:r>
                      <a:endParaRPr lang="en-US" sz="1600">
                        <a:effectLst/>
                        <a:latin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Data management:  RedCap</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836">
                <a:tc>
                  <a:txBody>
                    <a:bodyPr/>
                    <a:lstStyle/>
                    <a:p>
                      <a:pPr marL="0" marR="0">
                        <a:spcBef>
                          <a:spcPts val="0"/>
                        </a:spcBef>
                        <a:spcAft>
                          <a:spcPts val="0"/>
                        </a:spcAft>
                      </a:pPr>
                      <a:r>
                        <a:rPr lang="en-US" sz="1600">
                          <a:effectLst/>
                          <a:latin typeface="Calibri"/>
                        </a:rPr>
                        <a:t>W Feb 12</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EGM</a:t>
                      </a:r>
                      <a:endParaRPr lang="en-US" sz="1600">
                        <a:effectLst/>
                        <a:latin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Data management principles &amp;  Excel</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836">
                <a:tc>
                  <a:txBody>
                    <a:bodyPr/>
                    <a:lstStyle/>
                    <a:p>
                      <a:pPr marL="0" marR="0">
                        <a:spcBef>
                          <a:spcPts val="0"/>
                        </a:spcBef>
                        <a:spcAft>
                          <a:spcPts val="0"/>
                        </a:spcAft>
                      </a:pPr>
                      <a:r>
                        <a:rPr lang="en-US" sz="1600">
                          <a:effectLst/>
                          <a:latin typeface="Calibri"/>
                        </a:rPr>
                        <a:t>M Feb 17</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EGM</a:t>
                      </a:r>
                      <a:endParaRPr lang="en-US" sz="1600">
                        <a:effectLst/>
                        <a:latin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STATA: introduction, “immediate” commands</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836">
                <a:tc>
                  <a:txBody>
                    <a:bodyPr/>
                    <a:lstStyle/>
                    <a:p>
                      <a:pPr marL="0" marR="0">
                        <a:spcBef>
                          <a:spcPts val="0"/>
                        </a:spcBef>
                        <a:spcAft>
                          <a:spcPts val="0"/>
                        </a:spcAft>
                      </a:pPr>
                      <a:r>
                        <a:rPr lang="en-US" sz="1600">
                          <a:effectLst/>
                          <a:latin typeface="Calibri"/>
                        </a:rPr>
                        <a:t>W Feb 19</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EGM</a:t>
                      </a:r>
                      <a:endParaRPr lang="en-US" sz="1600">
                        <a:effectLst/>
                        <a:latin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STATA:  graphical displays</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836">
                <a:tc>
                  <a:txBody>
                    <a:bodyPr/>
                    <a:lstStyle/>
                    <a:p>
                      <a:pPr marL="0" marR="0">
                        <a:spcBef>
                          <a:spcPts val="0"/>
                        </a:spcBef>
                        <a:spcAft>
                          <a:spcPts val="0"/>
                        </a:spcAft>
                      </a:pPr>
                      <a:r>
                        <a:rPr lang="en-US" sz="1600">
                          <a:effectLst/>
                          <a:latin typeface="Calibri"/>
                        </a:rPr>
                        <a:t>M Feb 24</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EGM</a:t>
                      </a:r>
                      <a:endParaRPr lang="en-US" sz="1600">
                        <a:effectLst/>
                        <a:latin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STATA: exploratory data analysis;</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836">
                <a:tc>
                  <a:txBody>
                    <a:bodyPr/>
                    <a:lstStyle/>
                    <a:p>
                      <a:pPr marL="0" marR="0">
                        <a:spcBef>
                          <a:spcPts val="0"/>
                        </a:spcBef>
                        <a:spcAft>
                          <a:spcPts val="0"/>
                        </a:spcAft>
                      </a:pPr>
                      <a:r>
                        <a:rPr lang="en-US" sz="1600">
                          <a:effectLst/>
                          <a:latin typeface="Calibri"/>
                        </a:rPr>
                        <a:t>W Feb 26</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EGM</a:t>
                      </a:r>
                      <a:endParaRPr lang="en-US" sz="1600">
                        <a:effectLst/>
                        <a:latin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STATA regression commands</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836">
                <a:tc>
                  <a:txBody>
                    <a:bodyPr/>
                    <a:lstStyle/>
                    <a:p>
                      <a:pPr marL="0" marR="0">
                        <a:spcBef>
                          <a:spcPts val="0"/>
                        </a:spcBef>
                        <a:spcAft>
                          <a:spcPts val="0"/>
                        </a:spcAft>
                      </a:pPr>
                      <a:r>
                        <a:rPr lang="en-US" sz="1600">
                          <a:effectLst/>
                          <a:latin typeface="Calibri"/>
                        </a:rPr>
                        <a:t>M Mar 3</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EGM</a:t>
                      </a:r>
                      <a:endParaRPr lang="en-US" sz="1600">
                        <a:effectLst/>
                        <a:latin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STATA: programming and do files</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836">
                <a:tc>
                  <a:txBody>
                    <a:bodyPr/>
                    <a:lstStyle/>
                    <a:p>
                      <a:pPr marL="0" marR="0">
                        <a:spcBef>
                          <a:spcPts val="0"/>
                        </a:spcBef>
                        <a:spcAft>
                          <a:spcPts val="0"/>
                        </a:spcAft>
                      </a:pPr>
                      <a:r>
                        <a:rPr lang="en-US" sz="1600">
                          <a:effectLst/>
                          <a:latin typeface="Calibri"/>
                        </a:rPr>
                        <a:t>W Mar 5</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EGM</a:t>
                      </a:r>
                      <a:endParaRPr lang="en-US" sz="1600">
                        <a:effectLst/>
                        <a:latin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a:rPr>
                        <a:t>Designing your own website</a:t>
                      </a:r>
                      <a:endParaRPr lang="en-US" sz="1600" dirty="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45180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639762"/>
          </a:xfrm>
        </p:spPr>
        <p:txBody>
          <a:bodyPr>
            <a:normAutofit fontScale="90000"/>
          </a:bodyPr>
          <a:lstStyle/>
          <a:p>
            <a:r>
              <a:rPr lang="en-US" dirty="0" smtClean="0"/>
              <a:t>Detailed </a:t>
            </a:r>
            <a:r>
              <a:rPr lang="en-US" dirty="0" smtClean="0"/>
              <a:t>Schedule (continued)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09954828"/>
              </p:ext>
            </p:extLst>
          </p:nvPr>
        </p:nvGraphicFramePr>
        <p:xfrm>
          <a:off x="457200" y="1143001"/>
          <a:ext cx="7391400" cy="5410201"/>
        </p:xfrm>
        <a:graphic>
          <a:graphicData uri="http://schemas.openxmlformats.org/drawingml/2006/table">
            <a:tbl>
              <a:tblPr/>
              <a:tblGrid>
                <a:gridCol w="1296062"/>
                <a:gridCol w="1154906"/>
                <a:gridCol w="4940432"/>
              </a:tblGrid>
              <a:tr h="380999">
                <a:tc>
                  <a:txBody>
                    <a:bodyPr/>
                    <a:lstStyle/>
                    <a:p>
                      <a:pPr marL="0" marR="0">
                        <a:spcBef>
                          <a:spcPts val="0"/>
                        </a:spcBef>
                        <a:spcAft>
                          <a:spcPts val="0"/>
                        </a:spcAft>
                      </a:pPr>
                      <a:r>
                        <a:rPr lang="en-US" sz="1600" b="1" dirty="0">
                          <a:effectLst/>
                          <a:latin typeface="Calibri"/>
                        </a:rPr>
                        <a:t>Date</a:t>
                      </a:r>
                      <a:endParaRPr lang="en-US" sz="1600" dirty="0">
                        <a:effectLst/>
                        <a:latin typeface="Times New Roman"/>
                      </a:endParaRPr>
                    </a:p>
                  </a:txBody>
                  <a:tcPr marL="43156" marR="431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b="1" dirty="0">
                          <a:effectLst/>
                          <a:latin typeface="Calibri"/>
                        </a:rPr>
                        <a:t>Lecturer</a:t>
                      </a:r>
                      <a:endParaRPr lang="en-US" sz="1600" dirty="0">
                        <a:effectLst/>
                        <a:latin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b="1" dirty="0">
                          <a:effectLst/>
                          <a:latin typeface="Calibri"/>
                        </a:rPr>
                        <a:t>Topic</a:t>
                      </a:r>
                      <a:endParaRPr lang="en-US" sz="1600" dirty="0">
                        <a:effectLst/>
                        <a:latin typeface="Times New Roman"/>
                      </a:endParaRPr>
                    </a:p>
                  </a:txBody>
                  <a:tcPr marL="43156" marR="431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7200">
                <a:tc>
                  <a:txBody>
                    <a:bodyPr/>
                    <a:lstStyle/>
                    <a:p>
                      <a:pPr marL="0" marR="0">
                        <a:spcBef>
                          <a:spcPts val="0"/>
                        </a:spcBef>
                        <a:spcAft>
                          <a:spcPts val="0"/>
                        </a:spcAft>
                      </a:pPr>
                      <a:r>
                        <a:rPr lang="en-US" sz="1600" dirty="0">
                          <a:effectLst/>
                          <a:latin typeface="Calibri"/>
                        </a:rPr>
                        <a:t>M Mar 17</a:t>
                      </a:r>
                      <a:endParaRPr lang="en-US" sz="1600" dirty="0">
                        <a:effectLst/>
                        <a:latin typeface="Times New Roman"/>
                      </a:endParaRPr>
                    </a:p>
                  </a:txBody>
                  <a:tcPr marL="43156" marR="431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EGM</a:t>
                      </a:r>
                      <a:endParaRPr lang="en-US" sz="1600">
                        <a:effectLst/>
                        <a:latin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a:rPr>
                        <a:t>R: introduction to object-oriented programming</a:t>
                      </a:r>
                      <a:endParaRPr lang="en-US" sz="1600" dirty="0">
                        <a:effectLst/>
                        <a:latin typeface="Times New Roman"/>
                      </a:endParaRPr>
                    </a:p>
                  </a:txBody>
                  <a:tcPr marL="43156" marR="431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a:spcBef>
                          <a:spcPts val="0"/>
                        </a:spcBef>
                        <a:spcAft>
                          <a:spcPts val="0"/>
                        </a:spcAft>
                      </a:pPr>
                      <a:r>
                        <a:rPr lang="en-US" sz="1600" dirty="0">
                          <a:effectLst/>
                          <a:latin typeface="Calibri"/>
                        </a:rPr>
                        <a:t>W Mar 19</a:t>
                      </a:r>
                      <a:endParaRPr lang="en-US" sz="1600" dirty="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Moss</a:t>
                      </a:r>
                      <a:endParaRPr lang="en-US" sz="1600">
                        <a:effectLst/>
                        <a:latin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R: downloading packages/libraries; data input &amp; output</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spcBef>
                          <a:spcPts val="0"/>
                        </a:spcBef>
                        <a:spcAft>
                          <a:spcPts val="0"/>
                        </a:spcAft>
                      </a:pPr>
                      <a:r>
                        <a:rPr lang="en-US" sz="1600" dirty="0">
                          <a:effectLst/>
                          <a:latin typeface="Calibri"/>
                        </a:rPr>
                        <a:t>M Mar 24</a:t>
                      </a:r>
                      <a:endParaRPr lang="en-US" sz="1600" dirty="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EGM</a:t>
                      </a:r>
                      <a:endParaRPr lang="en-US" sz="1600">
                        <a:effectLst/>
                        <a:latin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R: graphics</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spcBef>
                          <a:spcPts val="0"/>
                        </a:spcBef>
                        <a:spcAft>
                          <a:spcPts val="0"/>
                        </a:spcAft>
                      </a:pPr>
                      <a:r>
                        <a:rPr lang="en-US" sz="1600" dirty="0">
                          <a:effectLst/>
                          <a:latin typeface="Calibri"/>
                        </a:rPr>
                        <a:t>W Mar 26</a:t>
                      </a:r>
                      <a:endParaRPr lang="en-US" sz="1600" dirty="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a:rPr>
                        <a:t>Onicescu</a:t>
                      </a:r>
                      <a:endParaRPr lang="en-US" sz="1600" dirty="0">
                        <a:effectLst/>
                        <a:latin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R: basic language structure (ifelse, where, looping)</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spcBef>
                          <a:spcPts val="0"/>
                        </a:spcBef>
                        <a:spcAft>
                          <a:spcPts val="0"/>
                        </a:spcAft>
                      </a:pPr>
                      <a:r>
                        <a:rPr lang="en-US" sz="1600">
                          <a:effectLst/>
                          <a:latin typeface="Calibri"/>
                        </a:rPr>
                        <a:t>M Mar 31</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a:rPr>
                        <a:t>EGM</a:t>
                      </a:r>
                      <a:endParaRPr lang="en-US" sz="1600" dirty="0">
                        <a:effectLst/>
                        <a:latin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R: exploratory data analysis; writing commands</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spcBef>
                          <a:spcPts val="0"/>
                        </a:spcBef>
                        <a:spcAft>
                          <a:spcPts val="0"/>
                        </a:spcAft>
                      </a:pPr>
                      <a:r>
                        <a:rPr lang="en-US" sz="1600">
                          <a:effectLst/>
                          <a:latin typeface="Calibri"/>
                        </a:rPr>
                        <a:t>W Apr 2</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a:rPr>
                        <a:t>Wei</a:t>
                      </a:r>
                      <a:endParaRPr lang="en-US" sz="1600" dirty="0">
                        <a:effectLst/>
                        <a:latin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R: regression commands</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601">
                <a:tc>
                  <a:txBody>
                    <a:bodyPr/>
                    <a:lstStyle/>
                    <a:p>
                      <a:pPr marL="0" marR="0">
                        <a:spcBef>
                          <a:spcPts val="0"/>
                        </a:spcBef>
                        <a:spcAft>
                          <a:spcPts val="0"/>
                        </a:spcAft>
                      </a:pPr>
                      <a:r>
                        <a:rPr lang="en-US" sz="1600">
                          <a:solidFill>
                            <a:srgbClr val="FF0000"/>
                          </a:solidFill>
                          <a:effectLst/>
                          <a:latin typeface="Calibri"/>
                        </a:rPr>
                        <a:t>M Apr 7</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a:rPr>
                        <a:t>Fan</a:t>
                      </a:r>
                      <a:endParaRPr lang="en-US" sz="1600" dirty="0">
                        <a:effectLst/>
                        <a:latin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R: simulations; random number generation; sampling from distributions</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spcBef>
                          <a:spcPts val="0"/>
                        </a:spcBef>
                        <a:spcAft>
                          <a:spcPts val="0"/>
                        </a:spcAft>
                      </a:pPr>
                      <a:r>
                        <a:rPr lang="en-US" sz="1600">
                          <a:effectLst/>
                          <a:latin typeface="Calibri"/>
                        </a:rPr>
                        <a:t>W Apr 9</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a:rPr>
                        <a:t>Wolf</a:t>
                      </a:r>
                      <a:endParaRPr lang="en-US" sz="1600" dirty="0">
                        <a:effectLst/>
                        <a:latin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a:rPr>
                        <a:t>R: </a:t>
                      </a:r>
                      <a:r>
                        <a:rPr lang="en-US" sz="1600" dirty="0" err="1">
                          <a:effectLst/>
                          <a:latin typeface="Calibri"/>
                        </a:rPr>
                        <a:t>bioconductor</a:t>
                      </a:r>
                      <a:endParaRPr lang="en-US" sz="1600" dirty="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spcBef>
                          <a:spcPts val="0"/>
                        </a:spcBef>
                        <a:spcAft>
                          <a:spcPts val="0"/>
                        </a:spcAft>
                      </a:pPr>
                      <a:r>
                        <a:rPr lang="en-US" sz="1600">
                          <a:effectLst/>
                          <a:latin typeface="Calibri"/>
                        </a:rPr>
                        <a:t>M Apr 14</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EGM</a:t>
                      </a:r>
                      <a:endParaRPr lang="en-US" sz="1600">
                        <a:effectLst/>
                        <a:latin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a:rPr>
                        <a:t>Sample size calculation software packages</a:t>
                      </a:r>
                      <a:endParaRPr lang="en-US" sz="1600" dirty="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spcBef>
                          <a:spcPts val="0"/>
                        </a:spcBef>
                        <a:spcAft>
                          <a:spcPts val="0"/>
                        </a:spcAft>
                      </a:pPr>
                      <a:r>
                        <a:rPr lang="en-US" sz="1600">
                          <a:effectLst/>
                          <a:latin typeface="Calibri"/>
                        </a:rPr>
                        <a:t>W Apr 16</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 </a:t>
                      </a:r>
                      <a:endParaRPr lang="en-US" sz="1600">
                        <a:effectLst/>
                        <a:latin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a:rPr>
                        <a:t>Batch processing (using R) and cluster computing</a:t>
                      </a:r>
                      <a:endParaRPr lang="en-US" sz="1600" dirty="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spcBef>
                          <a:spcPts val="0"/>
                        </a:spcBef>
                        <a:spcAft>
                          <a:spcPts val="0"/>
                        </a:spcAft>
                      </a:pPr>
                      <a:r>
                        <a:rPr lang="en-US" sz="1600">
                          <a:effectLst/>
                          <a:latin typeface="Calibri"/>
                        </a:rPr>
                        <a:t>M Apr 21</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Ellerbe</a:t>
                      </a:r>
                      <a:endParaRPr lang="en-US" sz="1600">
                        <a:effectLst/>
                        <a:latin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a:rPr>
                        <a:t>Latex and </a:t>
                      </a:r>
                      <a:r>
                        <a:rPr lang="en-US" sz="1600" dirty="0" err="1">
                          <a:effectLst/>
                          <a:latin typeface="Calibri"/>
                        </a:rPr>
                        <a:t>Bibtex</a:t>
                      </a:r>
                      <a:r>
                        <a:rPr lang="en-US" sz="1600" dirty="0">
                          <a:effectLst/>
                          <a:latin typeface="Calibri"/>
                        </a:rPr>
                        <a:t>:  manuscript production</a:t>
                      </a:r>
                      <a:endParaRPr lang="en-US" sz="1600" dirty="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spcBef>
                          <a:spcPts val="0"/>
                        </a:spcBef>
                        <a:spcAft>
                          <a:spcPts val="0"/>
                        </a:spcAft>
                      </a:pPr>
                      <a:r>
                        <a:rPr lang="en-US" sz="1600">
                          <a:effectLst/>
                          <a:latin typeface="Calibri"/>
                        </a:rPr>
                        <a:t>W Apr 23</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Hill</a:t>
                      </a:r>
                      <a:endParaRPr lang="en-US" sz="1600">
                        <a:effectLst/>
                        <a:latin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a:rPr>
                        <a:t>Reproducible Research</a:t>
                      </a:r>
                      <a:endParaRPr lang="en-US" sz="1600" dirty="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601">
                <a:tc>
                  <a:txBody>
                    <a:bodyPr/>
                    <a:lstStyle/>
                    <a:p>
                      <a:pPr marL="0" marR="0">
                        <a:spcBef>
                          <a:spcPts val="0"/>
                        </a:spcBef>
                        <a:spcAft>
                          <a:spcPts val="0"/>
                        </a:spcAft>
                      </a:pPr>
                      <a:r>
                        <a:rPr lang="en-US" sz="1600">
                          <a:effectLst/>
                          <a:latin typeface="Calibri"/>
                        </a:rPr>
                        <a:t>M Apr 28</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Kistner-Griffin</a:t>
                      </a:r>
                      <a:endParaRPr lang="en-US" sz="1600">
                        <a:effectLst/>
                        <a:latin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a:rPr>
                        <a:t>Latex and </a:t>
                      </a:r>
                      <a:r>
                        <a:rPr lang="en-US" sz="1600" dirty="0" err="1">
                          <a:effectLst/>
                          <a:latin typeface="Calibri"/>
                        </a:rPr>
                        <a:t>Bibtex</a:t>
                      </a:r>
                      <a:r>
                        <a:rPr lang="en-US" sz="1600" dirty="0">
                          <a:effectLst/>
                          <a:latin typeface="Calibri"/>
                        </a:rPr>
                        <a:t>:  presentations</a:t>
                      </a:r>
                      <a:endParaRPr lang="en-US" sz="1600" dirty="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spcBef>
                          <a:spcPts val="0"/>
                        </a:spcBef>
                        <a:spcAft>
                          <a:spcPts val="0"/>
                        </a:spcAft>
                      </a:pPr>
                      <a:r>
                        <a:rPr lang="en-US" sz="1600">
                          <a:solidFill>
                            <a:srgbClr val="FF0000"/>
                          </a:solidFill>
                          <a:effectLst/>
                          <a:latin typeface="Calibri"/>
                        </a:rPr>
                        <a:t> </a:t>
                      </a:r>
                      <a:endParaRPr lang="en-US" sz="160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a:rPr>
                        <a:t> </a:t>
                      </a:r>
                      <a:endParaRPr lang="en-US" sz="1600">
                        <a:effectLst/>
                        <a:latin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a:rPr>
                        <a:t>Alternate lecture: </a:t>
                      </a:r>
                      <a:r>
                        <a:rPr lang="en-US" sz="1600" dirty="0" err="1">
                          <a:effectLst/>
                          <a:latin typeface="Calibri"/>
                        </a:rPr>
                        <a:t>Mendeley</a:t>
                      </a:r>
                      <a:endParaRPr lang="en-US" sz="1600" dirty="0">
                        <a:effectLst/>
                        <a:latin typeface="Times New Roman"/>
                      </a:endParaRPr>
                    </a:p>
                  </a:txBody>
                  <a:tcPr marL="43156" marR="431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884264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388</TotalTime>
  <Words>2769</Words>
  <Application>Microsoft Office PowerPoint</Application>
  <PresentationFormat>On-screen Show (4:3)</PresentationFormat>
  <Paragraphs>473</Paragraphs>
  <Slides>36</Slides>
  <Notes>1</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   Computing for Research I Spring 2014  Lecture 1:  January 8 </vt:lpstr>
      <vt:lpstr>Introduction</vt:lpstr>
      <vt:lpstr>Evaluation</vt:lpstr>
      <vt:lpstr>Classroom Etiquette </vt:lpstr>
      <vt:lpstr>Contact</vt:lpstr>
      <vt:lpstr>Course Objectives</vt:lpstr>
      <vt:lpstr>Schedule, briefly</vt:lpstr>
      <vt:lpstr>Detailed Schedule</vt:lpstr>
      <vt:lpstr>Detailed Schedule (continued)</vt:lpstr>
      <vt:lpstr>Housekeeping</vt:lpstr>
      <vt:lpstr>Lecture Notes</vt:lpstr>
      <vt:lpstr>Introduction</vt:lpstr>
      <vt:lpstr>Data analysis software</vt:lpstr>
      <vt:lpstr>SAS: History</vt:lpstr>
      <vt:lpstr>SAS: functioning</vt:lpstr>
      <vt:lpstr>Why (or why not) SAS?</vt:lpstr>
      <vt:lpstr>Stata</vt:lpstr>
      <vt:lpstr>Why (or why not) Stata?</vt:lpstr>
      <vt:lpstr>R: History</vt:lpstr>
      <vt:lpstr>R: functionality</vt:lpstr>
      <vt:lpstr>Why (or why not) R?</vt:lpstr>
      <vt:lpstr>Overview</vt:lpstr>
      <vt:lpstr>Data management</vt:lpstr>
      <vt:lpstr>Example</vt:lpstr>
      <vt:lpstr>Latex and Sweave</vt:lpstr>
      <vt:lpstr>Latex and Sweave</vt:lpstr>
      <vt:lpstr>Sample size and power</vt:lpstr>
      <vt:lpstr>Website development</vt:lpstr>
      <vt:lpstr>Before getting started…</vt:lpstr>
      <vt:lpstr>Organization is key!</vt:lpstr>
      <vt:lpstr>Examples</vt:lpstr>
      <vt:lpstr>Examples</vt:lpstr>
      <vt:lpstr>Friends in Statistical Computing</vt:lpstr>
      <vt:lpstr>Using your noggin</vt:lpstr>
      <vt:lpstr>Final Thoughts for Today</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Computing for Research I Spring 2011  Lecture 1:  January 5</dc:title>
  <dc:creator>elg26</dc:creator>
  <cp:lastModifiedBy>elg26</cp:lastModifiedBy>
  <cp:revision>36</cp:revision>
  <dcterms:created xsi:type="dcterms:W3CDTF">2010-12-30T15:22:50Z</dcterms:created>
  <dcterms:modified xsi:type="dcterms:W3CDTF">2014-01-07T16:44:00Z</dcterms:modified>
</cp:coreProperties>
</file>