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3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7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2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2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5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3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7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5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515E-9597-422B-9C5C-B66D05EE8072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42FE-A5D4-4719-BE2D-22C9CBABF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944" y="971550"/>
            <a:ext cx="43428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SAS Interactive Matrix Language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Computing for Research I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Spring 2012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Ramesh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6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464641"/>
            <a:ext cx="594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this system of linear equations: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− 4z = 11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− 4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9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42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matrix form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881336"/>
              </p:ext>
            </p:extLst>
          </p:nvPr>
        </p:nvGraphicFramePr>
        <p:xfrm>
          <a:off x="1871663" y="2362200"/>
          <a:ext cx="15017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3" imgW="876240" imgH="711000" progId="Equation.DSMT4">
                  <p:embed/>
                </p:oleObj>
              </mc:Choice>
              <mc:Fallback>
                <p:oleObj name="Equation" r:id="rId3" imgW="8762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1663" y="2362200"/>
                        <a:ext cx="1501775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92043"/>
              </p:ext>
            </p:extLst>
          </p:nvPr>
        </p:nvGraphicFramePr>
        <p:xfrm>
          <a:off x="3461657" y="2362200"/>
          <a:ext cx="50074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5" imgW="291960" imgH="711000" progId="Equation.DSMT4">
                  <p:embed/>
                </p:oleObj>
              </mc:Choice>
              <mc:Fallback>
                <p:oleObj name="Equation" r:id="rId5" imgW="2919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61657" y="2362200"/>
                        <a:ext cx="500743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783683"/>
              </p:ext>
            </p:extLst>
          </p:nvPr>
        </p:nvGraphicFramePr>
        <p:xfrm>
          <a:off x="4495800" y="2362200"/>
          <a:ext cx="609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7" imgW="355320" imgH="711000" progId="Equation.DSMT4">
                  <p:embed/>
                </p:oleObj>
              </mc:Choice>
              <mc:Fallback>
                <p:oleObj name="Equation" r:id="rId7" imgW="35532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362200"/>
                        <a:ext cx="609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2743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541595"/>
              </p:ext>
            </p:extLst>
          </p:nvPr>
        </p:nvGraphicFramePr>
        <p:xfrm>
          <a:off x="3429000" y="3886200"/>
          <a:ext cx="50006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9" imgW="291960" imgH="711000" progId="Equation.DSMT4">
                  <p:embed/>
                </p:oleObj>
              </mc:Choice>
              <mc:Fallback>
                <p:oleObj name="Equation" r:id="rId9" imgW="29196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86200"/>
                        <a:ext cx="50006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9518" y="4191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181226"/>
              </p:ext>
            </p:extLst>
          </p:nvPr>
        </p:nvGraphicFramePr>
        <p:xfrm>
          <a:off x="4464050" y="3832225"/>
          <a:ext cx="17621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11" imgW="1028520" imgH="774360" progId="Equation.DSMT4">
                  <p:embed/>
                </p:oleObj>
              </mc:Choice>
              <mc:Fallback>
                <p:oleObj name="Equation" r:id="rId11" imgW="1028520" imgH="774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3832225"/>
                        <a:ext cx="1762125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222361"/>
              </p:ext>
            </p:extLst>
          </p:nvPr>
        </p:nvGraphicFramePr>
        <p:xfrm>
          <a:off x="6248400" y="3886200"/>
          <a:ext cx="609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3" imgW="355320" imgH="711000" progId="Equation.DSMT4">
                  <p:embed/>
                </p:oleObj>
              </mc:Choice>
              <mc:Fallback>
                <p:oleObj name="Equation" r:id="rId13" imgW="35532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886200"/>
                        <a:ext cx="609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6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Reading in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469" y="1676400"/>
            <a:ext cx="48718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iml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n =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b="0" dirty="0" smtClean="0">
                <a:solidFill>
                  <a:srgbClr val="008000"/>
                </a:solidFill>
                <a:latin typeface="Courier New"/>
              </a:rPr>
              <a:t>*scalar;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b = {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11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9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42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}; </a:t>
            </a:r>
            <a:r>
              <a:rPr lang="en-US" b="0" dirty="0" smtClean="0">
                <a:solidFill>
                  <a:srgbClr val="008000"/>
                </a:solidFill>
                <a:latin typeface="Courier New"/>
              </a:rPr>
              <a:t>*1 x 3 row vector;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A = {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4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,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5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-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4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,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}; </a:t>
            </a:r>
            <a:r>
              <a:rPr lang="en-US" b="0" dirty="0" smtClean="0">
                <a:solidFill>
                  <a:srgbClr val="008000"/>
                </a:solidFill>
                <a:latin typeface="Courier New"/>
              </a:rPr>
              <a:t>*3 x 3 matrix;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b="0" dirty="0" smtClean="0">
                <a:solidFill>
                  <a:srgbClr val="0000FF"/>
                </a:solidFill>
                <a:latin typeface="Courier New"/>
              </a:rPr>
              <a:t>print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n b a;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>
              <a:latin typeface="SAS Monospac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219200"/>
            <a:ext cx="487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Matrix Operators: Arithmetic</a:t>
            </a:r>
          </a:p>
          <a:p>
            <a:r>
              <a:rPr lang="en-US" sz="2400" dirty="0" smtClean="0"/>
              <a:t>Addition: +</a:t>
            </a:r>
          </a:p>
          <a:p>
            <a:r>
              <a:rPr lang="en-US" sz="2400" dirty="0" smtClean="0"/>
              <a:t>Subtraction: -</a:t>
            </a:r>
          </a:p>
          <a:p>
            <a:r>
              <a:rPr lang="en-US" sz="2400" dirty="0" smtClean="0"/>
              <a:t>Division, </a:t>
            </a:r>
            <a:r>
              <a:rPr lang="en-US" sz="2400" dirty="0" err="1" smtClean="0"/>
              <a:t>Elementwise</a:t>
            </a:r>
            <a:r>
              <a:rPr lang="en-US" sz="2400" dirty="0" smtClean="0"/>
              <a:t>: /</a:t>
            </a:r>
          </a:p>
          <a:p>
            <a:r>
              <a:rPr lang="en-US" sz="2400" dirty="0" smtClean="0"/>
              <a:t>Multiplication, </a:t>
            </a:r>
            <a:r>
              <a:rPr lang="en-US" sz="2400" dirty="0" err="1" smtClean="0"/>
              <a:t>Elementwise</a:t>
            </a:r>
            <a:r>
              <a:rPr lang="en-US" sz="2400" dirty="0" smtClean="0"/>
              <a:t>: #</a:t>
            </a:r>
          </a:p>
          <a:p>
            <a:r>
              <a:rPr lang="en-US" sz="2400" dirty="0" smtClean="0"/>
              <a:t>Multiplication, Matrix: *</a:t>
            </a:r>
          </a:p>
          <a:p>
            <a:r>
              <a:rPr lang="en-US" sz="2400" dirty="0" smtClean="0"/>
              <a:t>Power, </a:t>
            </a:r>
            <a:r>
              <a:rPr lang="en-US" sz="2400" dirty="0" err="1" smtClean="0"/>
              <a:t>Elementwise</a:t>
            </a:r>
            <a:r>
              <a:rPr lang="en-US" sz="2400" dirty="0" smtClean="0"/>
              <a:t>: ##</a:t>
            </a:r>
          </a:p>
          <a:p>
            <a:r>
              <a:rPr lang="en-US" sz="2400" dirty="0" smtClean="0"/>
              <a:t>Power, Matrix: **</a:t>
            </a:r>
          </a:p>
          <a:p>
            <a:r>
              <a:rPr lang="en-US" sz="2400" dirty="0" smtClean="0"/>
              <a:t>Concatenation, Horizontal: ||</a:t>
            </a:r>
          </a:p>
          <a:p>
            <a:r>
              <a:rPr lang="en-US" sz="2400" dirty="0" smtClean="0"/>
              <a:t>Concatenation, Vertical: //</a:t>
            </a:r>
          </a:p>
          <a:p>
            <a:r>
              <a:rPr lang="en-US" sz="2400" dirty="0" smtClean="0"/>
              <a:t>Number of rows: </a:t>
            </a:r>
            <a:r>
              <a:rPr lang="en-US" sz="2400" dirty="0" err="1" smtClean="0"/>
              <a:t>nrow</a:t>
            </a:r>
            <a:r>
              <a:rPr lang="en-US" sz="2400" dirty="0" smtClean="0"/>
              <a:t>()</a:t>
            </a:r>
          </a:p>
          <a:p>
            <a:r>
              <a:rPr lang="en-US" sz="2400" dirty="0" smtClean="0"/>
              <a:t>Number of columns: </a:t>
            </a:r>
            <a:r>
              <a:rPr lang="en-US" sz="2400" dirty="0" err="1" smtClean="0"/>
              <a:t>ncol</a:t>
            </a:r>
            <a:r>
              <a:rPr lang="en-US" sz="2400" dirty="0" smtClean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66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990600"/>
            <a:ext cx="701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Subscript Operations [ ]</a:t>
            </a:r>
          </a:p>
          <a:p>
            <a:endParaRPr lang="en-US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Addition +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Multiplication #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Mean :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Sum of squares ##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Maximum &lt;&gt;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Minimum &gt;&lt;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Index of maximum &lt;:&gt;</a:t>
            </a:r>
          </a:p>
          <a:p>
            <a:pPr lvl="2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Index of minimum &gt;:&lt;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Transpose: ` (Near number 1 on keyboard)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Determinant: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(matrix)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(matrix)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Trace: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(matrix)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 a single element: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 a row: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 a column: ,j</a:t>
            </a:r>
          </a:p>
          <a:p>
            <a:pPr lvl="2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151454"/>
            <a:ext cx="5791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Creating special Matrices:</a:t>
            </a:r>
          </a:p>
          <a:p>
            <a:endParaRPr lang="en-US" sz="14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Identity matrix with dimension =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size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I(size) </a:t>
            </a:r>
            <a:endParaRPr lang="en-US" dirty="0" smtClean="0">
              <a:solidFill>
                <a:srgbClr val="000000"/>
              </a:solidFill>
              <a:latin typeface="SAS Monospace" pitchFamily="49" charset="0"/>
              <a:cs typeface="Times New Roman" pitchFamily="18" charset="0"/>
            </a:endParaRPr>
          </a:p>
          <a:p>
            <a:pPr lvl="0"/>
            <a:endParaRPr lang="en-US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Matrix having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# rows =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nrow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# cols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ncol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with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all elements = 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: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j(</a:t>
            </a:r>
            <a:r>
              <a:rPr lang="en-US" dirty="0" err="1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nrow,ncol,x</a:t>
            </a:r>
            <a:r>
              <a:rPr lang="en-US" dirty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) </a:t>
            </a:r>
          </a:p>
          <a:p>
            <a:endParaRPr lang="en-US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Diagonal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matrix: </a:t>
            </a:r>
            <a:r>
              <a:rPr lang="en-US" dirty="0" err="1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diag</a:t>
            </a:r>
            <a:r>
              <a:rPr lang="en-US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(vector</a:t>
            </a:r>
            <a:r>
              <a:rPr lang="en-US" dirty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diag</a:t>
            </a:r>
            <a:r>
              <a:rPr lang="en-US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(matrix))</a:t>
            </a:r>
            <a:endParaRPr lang="en-US" dirty="0">
              <a:solidFill>
                <a:srgbClr val="000000"/>
              </a:solidFill>
              <a:latin typeface="SAS Monospace" pitchFamily="49" charset="0"/>
              <a:cs typeface="Times New Roman" pitchFamily="18" charset="0"/>
            </a:endParaRPr>
          </a:p>
          <a:p>
            <a:endParaRPr lang="en-US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Block diagonal matrix: </a:t>
            </a:r>
            <a:r>
              <a:rPr lang="en-US" dirty="0" smtClean="0">
                <a:solidFill>
                  <a:srgbClr val="000000"/>
                </a:solidFill>
                <a:latin typeface="SAS Monospace" pitchFamily="49" charset="0"/>
                <a:cs typeface="Times New Roman" pitchFamily="18" charset="0"/>
              </a:rPr>
              <a:t>block (M1, M2, ...)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219200"/>
            <a:ext cx="6477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iml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randseed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9087235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y = j(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400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randgen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y,</a:t>
            </a:r>
            <a:r>
              <a:rPr lang="en-US" dirty="0" err="1" smtClean="0">
                <a:solidFill>
                  <a:srgbClr val="800080"/>
                </a:solidFill>
                <a:latin typeface="Courier New"/>
              </a:rPr>
              <a:t>normal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'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 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z = j(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randgen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z,</a:t>
            </a:r>
            <a:r>
              <a:rPr lang="en-US" dirty="0" err="1" smtClean="0">
                <a:solidFill>
                  <a:srgbClr val="800080"/>
                </a:solidFill>
                <a:latin typeface="Courier New"/>
              </a:rPr>
              <a:t>'normal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'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2.5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); 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x = y // z;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	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create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a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{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"x"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};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append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close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a;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/>
              </a:rPr>
              <a:t>submit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=a;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x;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histogram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/>
              </a:rPr>
              <a:t>endsubmit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01134"/>
            <a:ext cx="2798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Calling  SAS PROC’s into IML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838200"/>
            <a:ext cx="6781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/>
              </a:rPr>
              <a:t>iml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do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to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randseed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9087235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		mean=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0.5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y = j(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400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randgen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(y, </a:t>
            </a:r>
            <a:r>
              <a:rPr lang="en-US" dirty="0">
                <a:solidFill>
                  <a:srgbClr val="800080"/>
                </a:solidFill>
                <a:latin typeface="Courier New"/>
              </a:rPr>
              <a:t>'normal'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z = j(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b="1" dirty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call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randgen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(z, </a:t>
            </a:r>
            <a:r>
              <a:rPr lang="en-US" dirty="0">
                <a:solidFill>
                  <a:srgbClr val="800080"/>
                </a:solidFill>
                <a:latin typeface="Courier New"/>
              </a:rPr>
              <a:t>'</a:t>
            </a:r>
            <a:r>
              <a:rPr lang="en-US" dirty="0" err="1">
                <a:solidFill>
                  <a:srgbClr val="800080"/>
                </a:solidFill>
                <a:latin typeface="Courier New"/>
              </a:rPr>
              <a:t>normal'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,mean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x = y // z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create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a 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{</a:t>
            </a:r>
            <a:r>
              <a:rPr lang="en-US" dirty="0">
                <a:solidFill>
                  <a:srgbClr val="800080"/>
                </a:solidFill>
                <a:latin typeface="Courier New"/>
              </a:rPr>
              <a:t>"x"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};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append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close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/>
              </a:rPr>
              <a:t>submit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=a 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x;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histogram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/ 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/>
              </a:rPr>
              <a:t>endsubmit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04800"/>
            <a:ext cx="161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DO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0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52400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mult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v1 v2 v3;</a:t>
            </a:r>
          </a:p>
          <a:p>
            <a:r>
              <a:rPr lang="en-US" b="0" dirty="0" err="1" smtClean="0">
                <a:solidFill>
                  <a:srgbClr val="0000FF"/>
                </a:solidFill>
                <a:latin typeface="Courier New"/>
              </a:rPr>
              <a:t>datalines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0.801  121.41  70.42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0.824  127.70  72.47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0.841  129.20  78.20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0.816  131.80  74.89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0.840  135.10  71.21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0.842  131.50  78.39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0.820  126.70  69.02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0.802  115.10  73.10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0.828  130.80  79.28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0.819  124.60  76.48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0.826  118.31  70.25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0.802  114.20  72.88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0.810  120.30  68.23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0.802  115.70  68.12</a:t>
            </a:r>
          </a:p>
          <a:p>
            <a:pPr lvl="0"/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 </a:t>
            </a:r>
            <a:endParaRPr lang="en-US" b="1" dirty="0" smtClean="0">
              <a:solidFill>
                <a:srgbClr val="000080"/>
              </a:solidFill>
              <a:latin typeface="Courier New"/>
            </a:endParaRPr>
          </a:p>
          <a:p>
            <a:pPr lvl="0"/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/>
              </a:rPr>
              <a:t>iml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lvl="0"/>
            <a:r>
              <a:rPr lang="en-US" dirty="0">
                <a:solidFill>
                  <a:srgbClr val="0000FF"/>
                </a:solidFill>
                <a:latin typeface="Courier New"/>
              </a:rPr>
              <a:t>use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mult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lvl="0"/>
            <a:r>
              <a:rPr lang="en-US" dirty="0">
                <a:solidFill>
                  <a:srgbClr val="0000FF"/>
                </a:solidFill>
                <a:latin typeface="Courier New"/>
              </a:rPr>
              <a:t>read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all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into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v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Courier New"/>
              </a:rPr>
              <a:t>X=v`*v;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 lvl="0"/>
            <a:r>
              <a:rPr lang="en-US" dirty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rint v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 lvl="0"/>
            <a:r>
              <a:rPr lang="en-US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 </a:t>
            </a:r>
            <a:endParaRPr lang="en-US" dirty="0">
              <a:solidFill>
                <a:prstClr val="black"/>
              </a:solidFill>
            </a:endParaRPr>
          </a:p>
          <a:p>
            <a:endParaRPr lang="en-US" b="0" dirty="0" smtClean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638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385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Viswanathan Ramakrishnan</dc:creator>
  <cp:lastModifiedBy>Viswanathan Ramakrishnan</cp:lastModifiedBy>
  <cp:revision>15</cp:revision>
  <dcterms:created xsi:type="dcterms:W3CDTF">2012-03-05T14:55:09Z</dcterms:created>
  <dcterms:modified xsi:type="dcterms:W3CDTF">2013-01-18T12:29:30Z</dcterms:modified>
</cp:coreProperties>
</file>